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C6CAF87-5F45-47FD-910B-0583DA47FA62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37160" y="1650960"/>
            <a:ext cx="9905400" cy="28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Transazioni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la connessione JDBC è in modalità </a:t>
            </a:r>
            <a:r>
              <a:rPr b="1" lang="it-IT" sz="1800" spc="-1" strike="noStrike">
                <a:latin typeface="Arial"/>
              </a:rPr>
              <a:t>auto-commit</a:t>
            </a:r>
            <a:r>
              <a:rPr b="0" lang="it-IT" sz="1800" spc="-1" strike="noStrike">
                <a:latin typeface="Arial"/>
              </a:rPr>
              <a:t>, come di default, </a:t>
            </a:r>
            <a:r>
              <a:rPr b="1" lang="it-IT" sz="1800" spc="-1" strike="noStrike">
                <a:latin typeface="Arial"/>
              </a:rPr>
              <a:t>ogni</a:t>
            </a:r>
            <a:r>
              <a:rPr b="0" lang="it-IT" sz="1800" spc="-1" strike="noStrike">
                <a:latin typeface="Arial"/>
              </a:rPr>
              <a:t> istruzione SQL è committata al database per essere completata.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Può andare bene per alcune </a:t>
            </a:r>
            <a:r>
              <a:rPr b="1" lang="it-IT" sz="1800" spc="-1" strike="noStrike">
                <a:latin typeface="Arial"/>
              </a:rPr>
              <a:t>semplici</a:t>
            </a:r>
            <a:r>
              <a:rPr b="0" lang="it-IT" sz="1800" spc="-1" strike="noStrike">
                <a:latin typeface="Arial"/>
              </a:rPr>
              <a:t> applicazioni, ma ci sono 3 buone ragioni per voler </a:t>
            </a:r>
            <a:r>
              <a:rPr b="1" lang="it-IT" sz="1800" spc="-1" strike="noStrike">
                <a:latin typeface="Arial"/>
              </a:rPr>
              <a:t>disabilitare</a:t>
            </a:r>
            <a:r>
              <a:rPr b="0" lang="it-IT" sz="1800" spc="-1" strike="noStrike">
                <a:latin typeface="Arial"/>
              </a:rPr>
              <a:t> l'auto-commit e gestire in proprio le transazioni: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Incremento delle performance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Mantenere l'integrità dei processi aziendali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Usare transazioni distribuite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1440" y="2179800"/>
            <a:ext cx="9996120" cy="15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Metodi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</a:t>
            </a:r>
            <a:r>
              <a:rPr b="1" lang="it-IT" sz="1800" spc="-1" strike="noStrike">
                <a:latin typeface="Arial"/>
              </a:rPr>
              <a:t>SQLException</a:t>
            </a:r>
            <a:r>
              <a:rPr b="0" lang="it-IT" sz="1800" spc="-1" strike="noStrike">
                <a:latin typeface="Arial"/>
              </a:rPr>
              <a:t> può avvenire sia a livello di driver che a livello di database. Quando avviene un'eccezione, un oggetto di tipo </a:t>
            </a:r>
            <a:r>
              <a:rPr b="1" lang="it-IT" sz="1800" spc="-1" strike="noStrike">
                <a:latin typeface="Arial"/>
              </a:rPr>
              <a:t>SQLException </a:t>
            </a:r>
            <a:r>
              <a:rPr b="0" lang="it-IT" sz="1800" spc="-1" strike="noStrike">
                <a:latin typeface="Arial"/>
              </a:rPr>
              <a:t>è passato alla condizione </a:t>
            </a:r>
            <a:r>
              <a:rPr b="1" lang="it-IT" sz="1800" spc="-1" strike="noStrike">
                <a:latin typeface="Arial"/>
              </a:rPr>
              <a:t>catch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L'oggetto </a:t>
            </a:r>
            <a:r>
              <a:rPr b="1" lang="it-IT" sz="1800" spc="-1" strike="noStrike">
                <a:latin typeface="Arial"/>
              </a:rPr>
              <a:t>SQLException</a:t>
            </a:r>
            <a:r>
              <a:rPr b="0" lang="it-IT" sz="1800" spc="-1" strike="noStrike">
                <a:latin typeface="Arial"/>
              </a:rPr>
              <a:t> che viene passato ha i seguenti </a:t>
            </a:r>
            <a:r>
              <a:rPr b="1" lang="it-IT" sz="1800" spc="-1" strike="noStrike">
                <a:latin typeface="Arial"/>
              </a:rPr>
              <a:t>metodi</a:t>
            </a:r>
            <a:r>
              <a:rPr b="0" lang="it-IT" sz="1800" spc="-1" strike="noStrike">
                <a:latin typeface="Arial"/>
              </a:rPr>
              <a:t> che permettono di recuperare informazioni aggiuntive circa l'eccezione.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8160" y="1968120"/>
            <a:ext cx="10103040" cy="21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Metodo 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Descrizione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getErrorCode()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Restituisce il codice di errore associato con l'eccezione;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getMessage()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Restituisce il messaggio di errore del driver JDBC o il numero di errore ed il messaggio per un errore del database;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getSQLState()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Restituisce la stringa XOPEN SQLstate. Per un errore del driver JDBC non viene ritornata nessuna informazione utile. Per un errore del database, viene restituito il codice a 5 cifre XOPEN SQLState. Questo metodo può ritornare null.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75920" y="2083320"/>
            <a:ext cx="9107280" cy="17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getNextException( 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restituisce il prossimo oggetto di tipo Exception nella catena dell'eccezione.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printStackTrace( 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Stampa l'eccezione ed il backtrace sullo stream di errore di default.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printStackTrace(PrintStream s)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Stampa l'eccezione ed il suo backtrace sullo stream speciificato.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printStackTrace(PrintWriter w)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Stampa l'eccezione ed il suo backtrace sul writer specificato.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97800" y="1227600"/>
            <a:ext cx="9383400" cy="36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Utilizzando l'informazione disponibile dall'oggetto </a:t>
            </a:r>
            <a:r>
              <a:rPr b="1" lang="it-IT" sz="1800" spc="-1" strike="noStrike">
                <a:latin typeface="Arial"/>
              </a:rPr>
              <a:t>Exception</a:t>
            </a:r>
            <a:r>
              <a:rPr b="0" lang="it-IT" sz="1800" spc="-1" strike="noStrike">
                <a:latin typeface="Arial"/>
              </a:rPr>
              <a:t>, è possibile </a:t>
            </a:r>
            <a:r>
              <a:rPr b="1" lang="it-IT" sz="1800" spc="-1" strike="noStrike">
                <a:latin typeface="Arial"/>
              </a:rPr>
              <a:t>catturare</a:t>
            </a:r>
            <a:r>
              <a:rPr b="0" lang="it-IT" sz="1800" spc="-1" strike="noStrike">
                <a:latin typeface="Arial"/>
              </a:rPr>
              <a:t> l'eccezione e far continuare il programma. Di seguito una forma generale per un blocco di codice JDBC: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try {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1" lang="it-IT" sz="1600" spc="-1" strike="noStrike">
                <a:latin typeface="Courier New"/>
              </a:rPr>
              <a:t>// Il codice che può andare in errore va tra queste parentesi graffe!!!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catch(Exception ex) {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// Il proprio codice di gestione eccezione va tra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// queste parentesi graffe, in maniera simile alle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// eccezione nei blocchi PL/SQL.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finally {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// Codice che deve essere sempre eseguito va tra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// queste parentesi graffe. Ad es. chiusura del database.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Esempio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Studiare il seguente l’esempio di codice JDBC-Exception.java per comprendere l'uso dei blocchi try...catch...finally.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-17640" y="804240"/>
            <a:ext cx="10215000" cy="40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Ora, compiliamo il precedente esempio come segue: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C:\&gt;javac JDBC-Excepition.java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All'esecuzione di JDBC-Exception, verranno prodotti i seguenti risultati se non ci sono problemi, altrimenti il corrispondente errore sarà catturato e un messaggio di errore sarà mostrato: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C:\&gt;java JDBC-Exception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Connecting to database...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Creating statement...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ID: 100, Age: 18, First: Zara, Last: 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ID: 101, Age: 25, First: Mahnaz, Last: Fatma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ID: 102, Age: 30, First: Zaid, Last: Khan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ID: 103, Age: 28, First: Sumit, Last: Mittal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Provare ad eseguire il precedente esempio passando il nome del DB errato o una password e/o username errata.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0520" y="2073960"/>
            <a:ext cx="10138320" cy="21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transazioni </a:t>
            </a:r>
            <a:r>
              <a:rPr b="0" lang="it-IT" sz="1800" spc="-1" strike="noStrike">
                <a:latin typeface="Arial"/>
              </a:rPr>
              <a:t>permettono di controllare se e quando le modifiche sono applicate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Tramite di esse una singola istruzione SQL od un gruppo di esse sono un'</a:t>
            </a:r>
            <a:r>
              <a:rPr b="1" lang="it-IT" sz="1800" spc="-1" strike="noStrike">
                <a:latin typeface="Arial"/>
              </a:rPr>
              <a:t>unica unità logica</a:t>
            </a:r>
            <a:r>
              <a:rPr b="0" lang="it-IT" sz="1800" spc="-1" strike="noStrike">
                <a:latin typeface="Arial"/>
              </a:rPr>
              <a:t> e se una qualsiasi istruzione </a:t>
            </a:r>
            <a:r>
              <a:rPr b="1" lang="it-IT" sz="1800" spc="-1" strike="noStrike">
                <a:latin typeface="Arial"/>
              </a:rPr>
              <a:t>fallisce</a:t>
            </a:r>
            <a:r>
              <a:rPr b="0" lang="it-IT" sz="1800" spc="-1" strike="noStrike">
                <a:latin typeface="Arial"/>
              </a:rPr>
              <a:t>, l'intera transazione fallirà.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abilitare il supporto alle transazioni manuale piuttosto che la modalità di auto-commit utilizzata di default dai driver JDBC utilizzare il metodo dell'oggetto Connection </a:t>
            </a:r>
            <a:r>
              <a:rPr b="1" lang="it-IT" sz="1800" spc="-1" strike="noStrike">
                <a:latin typeface="Arial"/>
              </a:rPr>
              <a:t>setAutoCommit()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Passando un valore booleano </a:t>
            </a:r>
            <a:r>
              <a:rPr b="1" lang="it-IT" sz="1800" spc="-1" strike="noStrike">
                <a:latin typeface="Arial"/>
              </a:rPr>
              <a:t>false</a:t>
            </a:r>
            <a:r>
              <a:rPr b="0" lang="it-IT" sz="1800" spc="-1" strike="noStrike">
                <a:latin typeface="Arial"/>
              </a:rPr>
              <a:t> a </a:t>
            </a:r>
            <a:r>
              <a:rPr b="1" lang="it-IT" sz="1800" spc="-1" strike="noStrike">
                <a:latin typeface="Arial"/>
              </a:rPr>
              <a:t>setAutoCommit()</a:t>
            </a:r>
            <a:r>
              <a:rPr b="0" lang="it-IT" sz="1800" spc="-1" strike="noStrike">
                <a:latin typeface="Arial"/>
              </a:rPr>
              <a:t>, esso verrà disabilitato. E' possibile passare un valore booleano </a:t>
            </a:r>
            <a:r>
              <a:rPr b="1" lang="it-IT" sz="1800" spc="-1" strike="noStrike">
                <a:latin typeface="Arial"/>
              </a:rPr>
              <a:t>true</a:t>
            </a:r>
            <a:r>
              <a:rPr b="0" lang="it-IT" sz="1800" spc="-1" strike="noStrike">
                <a:latin typeface="Arial"/>
              </a:rPr>
              <a:t> per </a:t>
            </a:r>
            <a:r>
              <a:rPr b="1" lang="it-IT" sz="1800" spc="-1" strike="noStrike">
                <a:latin typeface="Arial"/>
              </a:rPr>
              <a:t>riabilitarlo.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21720" y="1611360"/>
            <a:ext cx="741420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esempio, se si ha un oggetto di tipo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di nome </a:t>
            </a:r>
            <a:r>
              <a:rPr b="1" lang="it-IT" sz="1800" spc="-1" strike="noStrike">
                <a:latin typeface="Arial"/>
              </a:rPr>
              <a:t>conn</a:t>
            </a:r>
            <a:r>
              <a:rPr b="0" lang="it-IT" sz="1800" spc="-1" strike="noStrike">
                <a:latin typeface="Arial"/>
              </a:rPr>
              <a:t>, è possibile scrivere: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conn.setAutoCommit(false);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disabilitare l’auto-commit.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80720" y="1757880"/>
            <a:ext cx="978300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Commit &amp; Rollback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effettuati i propri cambiamenti e si vuole committare gli stessi è possibile invocare il metodo </a:t>
            </a:r>
            <a:r>
              <a:rPr b="1" lang="it-IT" sz="1800" spc="-1" strike="noStrike">
                <a:latin typeface="Arial"/>
              </a:rPr>
              <a:t>commit()</a:t>
            </a:r>
            <a:r>
              <a:rPr b="0" lang="it-IT" sz="1800" spc="-1" strike="noStrike">
                <a:latin typeface="Arial"/>
              </a:rPr>
              <a:t> dell'oggetto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come segue: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conn.commit();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Oppure, effettuare il </a:t>
            </a:r>
            <a:r>
              <a:rPr b="1" lang="it-IT" sz="1800" spc="-1" strike="noStrike">
                <a:latin typeface="Arial"/>
              </a:rPr>
              <a:t>rollback</a:t>
            </a:r>
            <a:r>
              <a:rPr b="0" lang="it-IT" sz="1800" spc="-1" strike="noStrike">
                <a:latin typeface="Arial"/>
              </a:rPr>
              <a:t> dei cambiamenti al database usando sempre 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di nome </a:t>
            </a:r>
            <a:r>
              <a:rPr b="1" lang="it-IT" sz="1800" spc="-1" strike="noStrike">
                <a:latin typeface="Arial"/>
              </a:rPr>
              <a:t>conn</a:t>
            </a:r>
            <a:r>
              <a:rPr b="0" lang="it-IT" sz="1800" spc="-1" strike="noStrike">
                <a:latin typeface="Arial"/>
              </a:rPr>
              <a:t> come mostrato: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conn.rollback( 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57120" y="515880"/>
            <a:ext cx="8614800" cy="51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esempio illustra l'uso del metedo </a:t>
            </a:r>
            <a:r>
              <a:rPr b="1" lang="it-IT" sz="1800" spc="-1" strike="noStrike">
                <a:latin typeface="Arial"/>
              </a:rPr>
              <a:t>commit()</a:t>
            </a:r>
            <a:r>
              <a:rPr b="0" lang="it-IT" sz="1800" spc="-1" strike="noStrike">
                <a:latin typeface="Arial"/>
              </a:rPr>
              <a:t> e</a:t>
            </a:r>
            <a:r>
              <a:rPr b="1" lang="it-IT" sz="1800" spc="-1" strike="noStrike">
                <a:latin typeface="Arial"/>
              </a:rPr>
              <a:t> rollback()</a:t>
            </a:r>
            <a:r>
              <a:rPr b="0" lang="it-IT" sz="1800" spc="-1" strike="noStrike">
                <a:latin typeface="Arial"/>
              </a:rPr>
              <a:t> tramite un 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</a:t>
            </a:r>
            <a:r>
              <a:rPr b="1" lang="it-IT" sz="1800" spc="-1" strike="noStrike">
                <a:latin typeface="Arial"/>
              </a:rPr>
              <a:t>conn</a:t>
            </a:r>
            <a:r>
              <a:rPr b="0" lang="it-IT" sz="1800" spc="-1" strike="noStrike">
                <a:latin typeface="Arial"/>
              </a:rPr>
              <a:t>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try{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1" lang="it-IT" sz="1600" spc="-1" strike="noStrike">
                <a:latin typeface="Courier New"/>
              </a:rPr>
              <a:t>//Assume un oggetto di tipo Connection conn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conn.setAutoCommit(false);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Statement stmt = conn.createStatement();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String SQL = "INSERT INTO Employees  " +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             </a:t>
            </a:r>
            <a:r>
              <a:rPr b="0" lang="it-IT" sz="1600" spc="-1" strike="noStrike">
                <a:latin typeface="Courier New"/>
              </a:rPr>
              <a:t>"VALUES (106, 20, 'Rita', 'Tez')";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stmt.executeUpdate(SQL); 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1" lang="it-IT" sz="1600" spc="-1" strike="noStrike">
                <a:latin typeface="Courier New"/>
              </a:rPr>
              <a:t>//Inoltra una istruzione SQL errata, che genera eccezione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String SQL = "INSERTED IN Employees  " +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             </a:t>
            </a:r>
            <a:r>
              <a:rPr b="0" lang="it-IT" sz="1600" spc="-1" strike="noStrike">
                <a:latin typeface="Courier New"/>
              </a:rPr>
              <a:t>"VALUES (107, 22, 'Sita', 'Singh')";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stmt.executeUpdate(SQL);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   </a:t>
            </a:r>
            <a:r>
              <a:rPr b="1" lang="it-IT" sz="1600" spc="-1" strike="noStrike">
                <a:latin typeface="Courier New"/>
                <a:ea typeface="WenQuanYi Micro Hei"/>
              </a:rPr>
              <a:t>// Se non ci sono errori.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   </a:t>
            </a:r>
            <a:r>
              <a:rPr b="0" lang="it-IT" sz="1600" spc="-1" strike="noStrike">
                <a:latin typeface="Courier New"/>
                <a:ea typeface="WenQuanYi Micro Hei"/>
              </a:rPr>
              <a:t>conn.commit();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}catch(SQLException se){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   </a:t>
            </a:r>
            <a:r>
              <a:rPr b="1" lang="it-IT" sz="1600" spc="-1" strike="noStrike">
                <a:latin typeface="Courier New"/>
                <a:ea typeface="WenQuanYi Micro Hei"/>
              </a:rPr>
              <a:t>// Se ci sono errori.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   </a:t>
            </a:r>
            <a:r>
              <a:rPr b="0" lang="it-IT" sz="1600" spc="-1" strike="noStrike">
                <a:latin typeface="Courier New"/>
                <a:ea typeface="WenQuanYi Micro Hei"/>
              </a:rPr>
              <a:t>conn.rollback();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  <a:ea typeface="WenQuanYi Micro Hei"/>
              </a:rPr>
              <a:t>}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In questo caso, </a:t>
            </a:r>
            <a:r>
              <a:rPr b="1" lang="it-IT" sz="1800" spc="-1" strike="noStrike">
                <a:latin typeface="Arial"/>
                <a:ea typeface="WenQuanYi Micro Hei"/>
              </a:rPr>
              <a:t>nessuna</a:t>
            </a:r>
            <a:r>
              <a:rPr b="0" lang="it-IT" sz="1800" spc="-1" strike="noStrike">
                <a:latin typeface="Arial"/>
                <a:ea typeface="WenQuanYi Micro Hei"/>
              </a:rPr>
              <a:t> delle due istruzioni verrà completata e sarà eseguito il </a:t>
            </a:r>
            <a:r>
              <a:rPr b="1" lang="it-IT" sz="1800" spc="-1" strike="noStrike">
                <a:latin typeface="Arial"/>
                <a:ea typeface="WenQuanYi Micro Hei"/>
              </a:rPr>
              <a:t>rollback</a:t>
            </a:r>
            <a:r>
              <a:rPr b="0" lang="it-IT" sz="1800" spc="-1" strike="noStrike">
                <a:latin typeface="Arial"/>
                <a:ea typeface="WenQuanYi Micro Hei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Per una migliore comprensione, studiare l'esempio JDBC-Commit_Rollback.java</a:t>
            </a:r>
            <a:r>
              <a:rPr b="1" lang="it-IT" sz="1800" spc="-1" strike="noStrike">
                <a:latin typeface="Arial"/>
                <a:ea typeface="WenQuanYi Micro Hei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1160" y="1968120"/>
            <a:ext cx="10157040" cy="19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Utilizzo dei Savepoints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 partire da JDBC 3.0 l'</a:t>
            </a:r>
            <a:r>
              <a:rPr b="1" lang="it-IT" sz="1800" spc="-1" strike="noStrike">
                <a:latin typeface="Arial"/>
              </a:rPr>
              <a:t>interfaccia Savepoint</a:t>
            </a:r>
            <a:r>
              <a:rPr b="0" lang="it-IT" sz="1800" spc="-1" strike="noStrike">
                <a:latin typeface="Arial"/>
              </a:rPr>
              <a:t> fornisce un </a:t>
            </a:r>
            <a:r>
              <a:rPr b="1" lang="it-IT" sz="1800" spc="-1" strike="noStrike">
                <a:latin typeface="Arial"/>
              </a:rPr>
              <a:t>controllo transazionale </a:t>
            </a:r>
            <a:r>
              <a:rPr b="0" lang="it-IT" sz="1800" spc="-1" strike="noStrike">
                <a:latin typeface="Arial"/>
              </a:rPr>
              <a:t>addizionale. I DBMS più moderni forniscono i </a:t>
            </a:r>
            <a:r>
              <a:rPr b="1" lang="it-IT" sz="1800" spc="-1" strike="noStrike">
                <a:latin typeface="Arial"/>
              </a:rPr>
              <a:t>savepoints</a:t>
            </a:r>
            <a:r>
              <a:rPr b="0" lang="it-IT" sz="1800" spc="-1" strike="noStrike">
                <a:latin typeface="Arial"/>
              </a:rPr>
              <a:t> nel loro ambiente come ad esempio il PL/SQL Oracle.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Quando viene settato un </a:t>
            </a:r>
            <a:r>
              <a:rPr b="1" lang="it-IT" sz="1800" spc="-1" strike="noStrike">
                <a:latin typeface="Arial"/>
              </a:rPr>
              <a:t>savepoint</a:t>
            </a:r>
            <a:r>
              <a:rPr b="0" lang="it-IT" sz="1800" spc="-1" strike="noStrike">
                <a:latin typeface="Arial"/>
              </a:rPr>
              <a:t> viene definito un punto di </a:t>
            </a:r>
            <a:r>
              <a:rPr b="1" lang="it-IT" sz="1800" spc="-1" strike="noStrike">
                <a:latin typeface="Arial"/>
              </a:rPr>
              <a:t>rollback</a:t>
            </a:r>
            <a:r>
              <a:rPr b="0" lang="it-IT" sz="1800" spc="-1" strike="noStrike">
                <a:latin typeface="Arial"/>
              </a:rPr>
              <a:t> logico dentro una transazione.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avviene un errore dopo un </a:t>
            </a:r>
            <a:r>
              <a:rPr b="1" lang="it-IT" sz="1800" spc="-1" strike="noStrike">
                <a:latin typeface="Arial"/>
              </a:rPr>
              <a:t>savepoint</a:t>
            </a:r>
            <a:r>
              <a:rPr b="0" lang="it-IT" sz="1800" spc="-1" strike="noStrike">
                <a:latin typeface="Arial"/>
              </a:rPr>
              <a:t>, è possibile utilizzare il metodo </a:t>
            </a:r>
            <a:r>
              <a:rPr b="1" lang="it-IT" sz="1800" spc="-1" strike="noStrike">
                <a:latin typeface="Arial"/>
              </a:rPr>
              <a:t>rollback</a:t>
            </a:r>
            <a:r>
              <a:rPr b="0" lang="it-IT" sz="1800" spc="-1" strike="noStrike">
                <a:latin typeface="Arial"/>
              </a:rPr>
              <a:t> per annullare </a:t>
            </a:r>
            <a:r>
              <a:rPr b="1" lang="it-IT" sz="1800" spc="-1" strike="noStrike">
                <a:latin typeface="Arial"/>
              </a:rPr>
              <a:t>tutti</a:t>
            </a:r>
            <a:r>
              <a:rPr b="0" lang="it-IT" sz="1800" spc="-1" strike="noStrike">
                <a:latin typeface="Arial"/>
              </a:rPr>
              <a:t> i cambiamenti o solo quelli fatti </a:t>
            </a:r>
            <a:r>
              <a:rPr b="1" lang="it-IT" sz="1800" spc="-1" strike="noStrike">
                <a:latin typeface="Arial"/>
              </a:rPr>
              <a:t>dopo il savepoint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9960" y="1862280"/>
            <a:ext cx="10099440" cy="21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ha due metodi per la gestione dei </a:t>
            </a:r>
            <a:r>
              <a:rPr b="1" lang="it-IT" sz="1800" spc="-1" strike="noStrike">
                <a:latin typeface="Arial"/>
              </a:rPr>
              <a:t>savepoint: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setSavepoint(String savepointName)</a:t>
            </a:r>
            <a:r>
              <a:rPr b="0" lang="it-IT" sz="1800" spc="-1" strike="noStrike">
                <a:latin typeface="Arial"/>
              </a:rPr>
              <a:t>: Definisce un </a:t>
            </a:r>
            <a:r>
              <a:rPr b="1" lang="it-IT" sz="1800" spc="-1" strike="noStrike">
                <a:latin typeface="Arial"/>
              </a:rPr>
              <a:t>nuovo savepoint</a:t>
            </a:r>
            <a:r>
              <a:rPr b="0" lang="it-IT" sz="1800" spc="-1" strike="noStrike">
                <a:latin typeface="Arial"/>
              </a:rPr>
              <a:t> di nome savepointName e ritorna il rispettivo oggetto Savepoint.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releaseSavepoint(Savepoint savepointName)</a:t>
            </a:r>
            <a:r>
              <a:rPr b="0" lang="it-IT" sz="1800" spc="-1" strike="noStrike">
                <a:latin typeface="Arial"/>
              </a:rPr>
              <a:t>: </a:t>
            </a:r>
            <a:r>
              <a:rPr b="1" lang="it-IT" sz="1800" spc="-1" strike="noStrike">
                <a:latin typeface="Arial"/>
              </a:rPr>
              <a:t>Rimuove</a:t>
            </a:r>
            <a:r>
              <a:rPr b="0" lang="it-IT" sz="1800" spc="-1" strike="noStrike">
                <a:latin typeface="Arial"/>
              </a:rPr>
              <a:t> un savepoint. Da notare che richiede un oggetto di tipo Savepoint come parametro. Questo oggetto è solitamente un Savepoint generato tramite il metodo setSavepoint().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C'è un metodo di rollback, </a:t>
            </a:r>
            <a:r>
              <a:rPr b="1" lang="it-IT" sz="1800" spc="-1" strike="noStrike">
                <a:latin typeface="Arial"/>
              </a:rPr>
              <a:t>rollback(String savepointName)</a:t>
            </a:r>
            <a:r>
              <a:rPr b="0" lang="it-IT" sz="1800" spc="-1" strike="noStrike">
                <a:latin typeface="Arial"/>
              </a:rPr>
              <a:t>, il quale annulla il lavoro </a:t>
            </a:r>
            <a:r>
              <a:rPr b="1" lang="it-IT" sz="1800" spc="-1" strike="noStrike">
                <a:latin typeface="Arial"/>
              </a:rPr>
              <a:t>successivo</a:t>
            </a:r>
            <a:r>
              <a:rPr b="0" lang="it-IT" sz="1800" spc="-1" strike="noStrike">
                <a:latin typeface="Arial"/>
              </a:rPr>
              <a:t> al savepoint specificato.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40480" y="475920"/>
            <a:ext cx="7914240" cy="57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esempio illustra l'uso di un oggetto di tipo </a:t>
            </a:r>
            <a:r>
              <a:rPr b="1" lang="it-IT" sz="1800" spc="-1" strike="noStrike">
                <a:latin typeface="Arial"/>
              </a:rPr>
              <a:t>Savepoin</a:t>
            </a:r>
            <a:r>
              <a:rPr b="0" lang="it-IT" sz="1800" spc="-1" strike="noStrike">
                <a:latin typeface="Arial"/>
              </a:rPr>
              <a:t>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try{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1" lang="it-IT" sz="1400" spc="-1" strike="noStrike">
                <a:latin typeface="Courier New"/>
              </a:rPr>
              <a:t>//Assume un oggetto di tipo Connection conn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conn.setAutoCommit(false);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Statement stmt = conn.createStatement();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1" lang="it-IT" sz="1400" spc="-1" strike="noStrike">
                <a:latin typeface="Courier New"/>
              </a:rPr>
              <a:t>//imposta un Savepoint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Savepoint savepoint1 = conn.setSavepoint("Savepoint1");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String SQL = "INSERT INTO Employees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"VALUES (106, 20, 'Rita', 'Tez')";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stmt.executeUpdate(SQL);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1" lang="it-IT" sz="1400" spc="-1" strike="noStrike">
                <a:latin typeface="Courier New"/>
              </a:rPr>
              <a:t>//Inoltra una istruzione SQL errata, che genera eccezione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String SQL = "INSERTED IN Employees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"VALUES (107, 22, 'Sita', 'Tez')";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stmt.executeUpdate(SQL);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1" lang="it-IT" sz="1400" spc="-1" strike="noStrike">
                <a:latin typeface="Courier New"/>
              </a:rPr>
              <a:t>// Se non ci sono errori, committa i cambiamenti..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conn.commit();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}catch(SQLException se){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1" lang="it-IT" sz="1400" spc="-1" strike="noStrike">
                <a:latin typeface="Courier New"/>
              </a:rPr>
              <a:t>// Se c’è un errore annulla.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conn.rollback(savepoint1);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questo caso, nessuno dei due INSERT verrà completato e sarà eseguito il rollback di tutto.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studiare l'esempio JDBC-</a:t>
            </a:r>
            <a:r>
              <a:rPr b="1" lang="it-IT" sz="1800" spc="-1" strike="noStrike">
                <a:latin typeface="Arial"/>
              </a:rPr>
              <a:t>Savepoints</a:t>
            </a:r>
            <a:r>
              <a:rPr b="0" lang="it-IT" sz="1800" spc="-1" strike="noStrike">
                <a:latin typeface="Arial"/>
              </a:rPr>
              <a:t>.java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891640" y="49320"/>
            <a:ext cx="60588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60" y="1756440"/>
            <a:ext cx="1017108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Gestione delle eccezioni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gestione delle eccezioni permette la gestione di </a:t>
            </a:r>
            <a:r>
              <a:rPr b="1" lang="it-IT" sz="1800" spc="-1" strike="noStrike">
                <a:latin typeface="Arial"/>
              </a:rPr>
              <a:t>condizioni eccezionali </a:t>
            </a:r>
            <a:r>
              <a:rPr b="0" lang="it-IT" sz="1800" spc="-1" strike="noStrike">
                <a:latin typeface="Arial"/>
              </a:rPr>
              <a:t>come errori definiti da programma in una maniera </a:t>
            </a:r>
            <a:r>
              <a:rPr b="1" lang="it-IT" sz="1800" spc="-1" strike="noStrike">
                <a:latin typeface="Arial"/>
              </a:rPr>
              <a:t>controllata.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Quando si </a:t>
            </a:r>
            <a:r>
              <a:rPr b="1" lang="it-IT" sz="1800" spc="-1" strike="noStrike">
                <a:latin typeface="Arial"/>
              </a:rPr>
              <a:t>genera</a:t>
            </a:r>
            <a:r>
              <a:rPr b="0" lang="it-IT" sz="1800" spc="-1" strike="noStrike">
                <a:latin typeface="Arial"/>
              </a:rPr>
              <a:t> una condizione eccezionale, si </a:t>
            </a:r>
            <a:r>
              <a:rPr b="1" lang="it-IT" sz="1800" spc="-1" strike="noStrike">
                <a:latin typeface="Arial"/>
              </a:rPr>
              <a:t>lancia</a:t>
            </a:r>
            <a:r>
              <a:rPr b="0" lang="it-IT" sz="1800" spc="-1" strike="noStrike">
                <a:latin typeface="Arial"/>
              </a:rPr>
              <a:t> un'eccezione. Il termine </a:t>
            </a:r>
            <a:r>
              <a:rPr b="1" lang="it-IT" sz="1800" spc="-1" strike="noStrike">
                <a:latin typeface="Arial"/>
              </a:rPr>
              <a:t>lanciare</a:t>
            </a:r>
            <a:r>
              <a:rPr b="0" lang="it-IT" sz="1800" spc="-1" strike="noStrike">
                <a:latin typeface="Arial"/>
              </a:rPr>
              <a:t> significa che l'esecuzione del programma si </a:t>
            </a:r>
            <a:r>
              <a:rPr b="1" lang="it-IT" sz="1800" spc="-1" strike="noStrike">
                <a:latin typeface="Arial"/>
              </a:rPr>
              <a:t>interrompe</a:t>
            </a:r>
            <a:r>
              <a:rPr b="0" lang="it-IT" sz="1800" spc="-1" strike="noStrike">
                <a:latin typeface="Arial"/>
              </a:rPr>
              <a:t> ed il controllo viene rediretto alla condizione </a:t>
            </a:r>
            <a:r>
              <a:rPr b="1" lang="it-IT" sz="1800" spc="-1" strike="noStrike">
                <a:latin typeface="Arial"/>
              </a:rPr>
              <a:t>catch</a:t>
            </a:r>
            <a:r>
              <a:rPr b="0" lang="it-IT" sz="1800" spc="-1" strike="noStrike">
                <a:latin typeface="Arial"/>
              </a:rPr>
              <a:t> applicabile per prima. Se non si trovano condizioni </a:t>
            </a:r>
            <a:r>
              <a:rPr b="1" lang="it-IT" sz="1800" spc="-1" strike="noStrike">
                <a:latin typeface="Arial"/>
              </a:rPr>
              <a:t>catch</a:t>
            </a:r>
            <a:r>
              <a:rPr b="0" lang="it-IT" sz="1800" spc="-1" strike="noStrike">
                <a:latin typeface="Arial"/>
              </a:rPr>
              <a:t> applicabili l'esecuzione del programma </a:t>
            </a:r>
            <a:r>
              <a:rPr b="1" lang="it-IT" sz="1800" spc="-1" strike="noStrike">
                <a:latin typeface="Arial"/>
              </a:rPr>
              <a:t>termina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gestione delle eccezioni JDBC è molto simile alla gestione delle eccezioni Java, l'eccezione più comune con cui si ha a che fare con JDBC è </a:t>
            </a:r>
            <a:r>
              <a:rPr b="1" lang="it-IT" sz="1800" spc="-1" strike="noStrike">
                <a:latin typeface="Arial"/>
              </a:rPr>
              <a:t>java.sql.SQLException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2019-04-23T10:25:23Z</dcterms:created>
  <dc:creator/>
  <dc:description/>
  <dc:language>it-IT</dc:language>
  <cp:lastModifiedBy/>
  <dcterms:modified xsi:type="dcterms:W3CDTF">2019-04-23T10:26:15Z</dcterms:modified>
  <cp:revision>1</cp:revision>
  <dc:subject/>
  <dc:title/>
</cp:coreProperties>
</file>