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</a:t>
            </a:r>
            <a:r>
              <a:rPr b="0" lang="it-IT" sz="1800" spc="-1" strike="noStrike">
                <a:latin typeface="Arial"/>
              </a:rPr>
              <a:t>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03760" y="382860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728000" y="77040"/>
            <a:ext cx="125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296000" y="1584000"/>
            <a:ext cx="878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 partire dalla versione 5.0, sono stati introdotti in Java i tipi generici, cioè classi e interfacce con parametri di tipo, che possono essere istanziati con arbitrarie classi di oggetti Java.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080360" y="5976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24000" y="1406160"/>
            <a:ext cx="9287640" cy="39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Vediamo un primo esempio di tipo generico: l'interfaccia </a:t>
            </a:r>
            <a:r>
              <a:rPr b="1" lang="it-IT" sz="1800" spc="-1" strike="noStrike">
                <a:latin typeface="Arial"/>
              </a:rPr>
              <a:t>Comparable</a:t>
            </a:r>
            <a:r>
              <a:rPr b="0" lang="it-IT" sz="1800" spc="-1" strike="noStrike">
                <a:latin typeface="Arial"/>
              </a:rPr>
              <a:t> è un’interfaccia parametrica rispetto al tipo degli elementi che possono essere confrontati.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public interface </a:t>
            </a:r>
            <a:r>
              <a:rPr b="1" lang="it-IT" sz="1800" spc="-1" strike="noStrike">
                <a:latin typeface="Courier New"/>
              </a:rPr>
              <a:t>Comparable</a:t>
            </a:r>
            <a:r>
              <a:rPr b="0" lang="it-IT" sz="1800" spc="-1" strike="noStrike">
                <a:latin typeface="Courier New"/>
              </a:rPr>
              <a:t>&lt;T&gt;{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int compareTo(T o);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Comparable&lt;T&gt; è un'interfaccia generica, poiché ha un parametro di tipo 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&lt;T&gt; è una dichiarazione di parametro formale di tipo.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Dopo la dichiarazione, T può essere usato nel codice della classe come se fosse un tipo noto.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080360" y="5976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40000" y="1368000"/>
            <a:ext cx="7559640" cy="39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L'uso corretto di interfacce o classi generiche prevede l'opportuna istanziazione dei parametri di tipo, come nelle seguenti dichiarazioni di classi.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public class </a:t>
            </a:r>
            <a:r>
              <a:rPr b="1" lang="it-IT" sz="1800" spc="-1" strike="noStrike">
                <a:latin typeface="Courier New"/>
              </a:rPr>
              <a:t>Metri</a:t>
            </a:r>
            <a:r>
              <a:rPr b="0" lang="it-IT" sz="1800" spc="-1" strike="noStrike">
                <a:latin typeface="Courier New"/>
              </a:rPr>
              <a:t> implements </a:t>
            </a:r>
            <a:r>
              <a:rPr b="1" lang="it-IT" sz="1800" spc="-1" strike="noStrike">
                <a:latin typeface="Courier New"/>
              </a:rPr>
              <a:t>Comparable</a:t>
            </a:r>
            <a:r>
              <a:rPr b="0" lang="it-IT" sz="1800" spc="-1" strike="noStrike">
                <a:latin typeface="Courier New"/>
              </a:rPr>
              <a:t>&lt;Metri&gt;{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private int metri;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public Metri(int metri){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this.metri = metri;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public int compareTo(Metri m){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return metri - m.metri;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080360" y="5976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92000" y="1512000"/>
            <a:ext cx="9719640" cy="34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altro esempio è il seguente: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public class </a:t>
            </a:r>
            <a:r>
              <a:rPr b="1" lang="it-IT" sz="1800" spc="-1" strike="noStrike">
                <a:latin typeface="Courier New"/>
              </a:rPr>
              <a:t>Secondi</a:t>
            </a:r>
            <a:r>
              <a:rPr b="0" lang="it-IT" sz="1800" spc="-1" strike="noStrike">
                <a:latin typeface="Courier New"/>
              </a:rPr>
              <a:t> implements </a:t>
            </a:r>
            <a:r>
              <a:rPr b="1" lang="it-IT" sz="1800" spc="-1" strike="noStrike">
                <a:latin typeface="Courier New"/>
              </a:rPr>
              <a:t>Comparable</a:t>
            </a:r>
            <a:r>
              <a:rPr b="0" lang="it-IT" sz="1800" spc="-1" strike="noStrike">
                <a:latin typeface="Courier New"/>
              </a:rPr>
              <a:t>&lt;Secondi&gt;{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private int secondi;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public Secondi(int secondi){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this.secondi = secondi;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public int compareTo(Secondi s){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return secondi - s.secondi;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080360" y="5976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61360" y="1022400"/>
            <a:ext cx="11701800" cy="47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public class </a:t>
            </a:r>
            <a:r>
              <a:rPr b="1" lang="it-IT" sz="1800" spc="-1" strike="noStrike">
                <a:latin typeface="Courier New"/>
              </a:rPr>
              <a:t>TestConfrontoErrato</a:t>
            </a:r>
            <a:r>
              <a:rPr b="0" lang="it-IT" sz="1800" spc="-1" strike="noStrike">
                <a:latin typeface="Courier New"/>
              </a:rPr>
              <a:t>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public static void main (String [] args){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Metri distanza = new Metri(135);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Secondi durata = new Secondi(120);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int comp = distanza.compareTo(durata); // errore di compilazione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</a:t>
            </a: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 noti che viene segnalato un errore a tempo di compilazione, invece che durante l'esecuzione.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L'errore segnalato è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&gt; javac TestConfrontoErrato.java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TestConfrontoErrato.java:6: compareTo(Metri) in Metri cannot be applied to (Secondi)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</a:t>
            </a:r>
            <a:r>
              <a:rPr b="0" lang="it-IT" sz="1800" spc="-1" strike="noStrike">
                <a:latin typeface="Courier New"/>
              </a:rPr>
              <a:t>int comp = distanza.compareTo(durata);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                        </a:t>
            </a:r>
            <a:r>
              <a:rPr b="0" lang="it-IT" sz="1800" spc="-1" strike="noStrike">
                <a:latin typeface="Courier New"/>
              </a:rPr>
              <a:t>^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1 error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080360" y="59760"/>
            <a:ext cx="208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 Generiche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61360" y="1022400"/>
            <a:ext cx="11701800" cy="47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432000" y="610560"/>
            <a:ext cx="8761680" cy="630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600" spc="-1" strike="noStrike">
                <a:latin typeface="Courier New"/>
              </a:rPr>
              <a:t>class </a:t>
            </a:r>
            <a:r>
              <a:rPr b="1" lang="it-IT" sz="1600" spc="-1" strike="noStrike">
                <a:latin typeface="Courier New"/>
              </a:rPr>
              <a:t>LinkedListDemo</a:t>
            </a:r>
            <a:r>
              <a:rPr b="0" lang="it-IT" sz="1600" spc="-1" strike="noStrike">
                <a:latin typeface="Courier New"/>
              </a:rPr>
              <a:t> {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public static void </a:t>
            </a:r>
            <a:r>
              <a:rPr b="1" lang="it-IT" sz="1600" spc="-1" strike="noStrike">
                <a:latin typeface="Courier New"/>
              </a:rPr>
              <a:t>main</a:t>
            </a:r>
            <a:r>
              <a:rPr b="0" lang="it-IT" sz="1600" spc="-1" strike="noStrike">
                <a:latin typeface="Courier New"/>
              </a:rPr>
              <a:t>(String[] args) {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List&lt;String&gt; ls = new LinkedList&lt;&gt;();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String[] weekDays ={"Sun","Mon","Tue","Wed","Thu","Fri","Sat"};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for (String weekDay: weekDays)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ls.add(weekDay);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dump("ls:", ls);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ls.add(1, "Sunday");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ls.add(3, "Monday");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ls.add(5, "Tuesday");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ls.add(7, "Wednesday");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ls.add(9, "Thursday");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ls.add(11, "Friday");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ls.add(13, "Saturday");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dump("ls:", ls);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ListIterator&lt;String&gt; li = ls.listIterator(ls.size());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while (li.hasPrevious())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System.out.print(li.previous()+" 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System.out.println();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static void </a:t>
            </a:r>
            <a:r>
              <a:rPr b="1" lang="it-IT" sz="1600" spc="-1" strike="noStrike">
                <a:latin typeface="Courier New"/>
              </a:rPr>
              <a:t>dump</a:t>
            </a:r>
            <a:r>
              <a:rPr b="0" lang="it-IT" sz="1600" spc="-1" strike="noStrike">
                <a:latin typeface="Courier New"/>
              </a:rPr>
              <a:t>(String title, List&lt;String&gt; ls) {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System.out.print(title+" 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for (String s: ls)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System.out.print(s+" ");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System.out.println();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Courier New"/>
            </a:endParaRPr>
          </a:p>
          <a:p>
            <a:r>
              <a:rPr b="0" lang="it-IT" sz="1600" spc="-1" strike="noStrike">
                <a:latin typeface="Courier New"/>
              </a:rPr>
              <a:t>}</a:t>
            </a:r>
            <a:endParaRPr b="0" lang="it-IT" sz="1600" spc="-1" strike="noStrike">
              <a:latin typeface="Courier New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2019-04-01T09:28:07Z</dcterms:modified>
  <cp:revision>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