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E2F1817A-4932-4982-BAAE-270E969267A2}"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1260000" y="801720"/>
            <a:ext cx="5036040" cy="4005360"/>
          </a:xfrm>
          <a:prstGeom prst="rect">
            <a:avLst/>
          </a:prstGeom>
        </p:spPr>
      </p:sp>
      <p:sp>
        <p:nvSpPr>
          <p:cNvPr id="128"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29"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3CC558C4-2D47-4A94-9C90-AF3EBD5BFE0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260000" y="801720"/>
            <a:ext cx="5036040" cy="4005360"/>
          </a:xfrm>
          <a:prstGeom prst="rect">
            <a:avLst/>
          </a:prstGeom>
        </p:spPr>
      </p:sp>
      <p:sp>
        <p:nvSpPr>
          <p:cNvPr id="155"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56"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86D27653-9FB6-4552-ABDD-335EAD8D5FF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1260000" y="801720"/>
            <a:ext cx="5036040" cy="4005360"/>
          </a:xfrm>
          <a:prstGeom prst="rect">
            <a:avLst/>
          </a:prstGeom>
        </p:spPr>
      </p:sp>
      <p:sp>
        <p:nvSpPr>
          <p:cNvPr id="158"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59"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AA35BABE-8BD3-40BD-B5BC-BD3D9FF62A7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1260000" y="801720"/>
            <a:ext cx="5036040" cy="4005360"/>
          </a:xfrm>
          <a:prstGeom prst="rect">
            <a:avLst/>
          </a:prstGeom>
        </p:spPr>
      </p:sp>
      <p:sp>
        <p:nvSpPr>
          <p:cNvPr id="131"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32"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DBC4F0C8-8123-49F6-80FB-543459CCF7E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1260000" y="801720"/>
            <a:ext cx="5036040" cy="4005360"/>
          </a:xfrm>
          <a:prstGeom prst="rect">
            <a:avLst/>
          </a:prstGeom>
        </p:spPr>
      </p:sp>
      <p:sp>
        <p:nvSpPr>
          <p:cNvPr id="134"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35"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6E3703FA-3C4B-431C-9144-B2CD9975838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1260000" y="801720"/>
            <a:ext cx="5036040" cy="4005360"/>
          </a:xfrm>
          <a:prstGeom prst="rect">
            <a:avLst/>
          </a:prstGeom>
        </p:spPr>
      </p:sp>
      <p:sp>
        <p:nvSpPr>
          <p:cNvPr id="137"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38"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53BDF5A2-621B-4CB9-B1C7-FA2DC4BAE7B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1260000" y="801720"/>
            <a:ext cx="5036040" cy="4005360"/>
          </a:xfrm>
          <a:prstGeom prst="rect">
            <a:avLst/>
          </a:prstGeom>
        </p:spPr>
      </p:sp>
      <p:sp>
        <p:nvSpPr>
          <p:cNvPr id="140"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41"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4C43E0F3-4980-4BDA-ADFC-E0F1193E7D1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1260000" y="801720"/>
            <a:ext cx="5036040" cy="4005360"/>
          </a:xfrm>
          <a:prstGeom prst="rect">
            <a:avLst/>
          </a:prstGeom>
        </p:spPr>
      </p:sp>
      <p:sp>
        <p:nvSpPr>
          <p:cNvPr id="143"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44"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18BB49C2-B9BF-404E-8643-9D07ECA306D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260000" y="801720"/>
            <a:ext cx="5036040" cy="4005360"/>
          </a:xfrm>
          <a:prstGeom prst="rect">
            <a:avLst/>
          </a:prstGeom>
        </p:spPr>
      </p:sp>
      <p:sp>
        <p:nvSpPr>
          <p:cNvPr id="146"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47"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61C03DFA-8DF6-4FD9-A5C1-5FF7E4ABCF5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260000" y="801720"/>
            <a:ext cx="5036040" cy="4005360"/>
          </a:xfrm>
          <a:prstGeom prst="rect">
            <a:avLst/>
          </a:prstGeom>
        </p:spPr>
      </p:sp>
      <p:sp>
        <p:nvSpPr>
          <p:cNvPr id="149"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50"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CDBD6F93-0963-4E7B-AACF-8D69F5C7490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1260000" y="801720"/>
            <a:ext cx="5036040" cy="4005360"/>
          </a:xfrm>
          <a:prstGeom prst="rect">
            <a:avLst/>
          </a:prstGeom>
        </p:spPr>
      </p:sp>
      <p:sp>
        <p:nvSpPr>
          <p:cNvPr id="152" name="PlaceHolder 2"/>
          <p:cNvSpPr>
            <a:spLocks noGrp="1"/>
          </p:cNvSpPr>
          <p:nvPr>
            <p:ph type="body"/>
          </p:nvPr>
        </p:nvSpPr>
        <p:spPr>
          <a:xfrm>
            <a:off x="756000" y="5078520"/>
            <a:ext cx="6044040" cy="4807080"/>
          </a:xfrm>
          <a:prstGeom prst="rect">
            <a:avLst/>
          </a:prstGeom>
        </p:spPr>
        <p:txBody>
          <a:bodyPr lIns="90000" rIns="90000" tIns="45000" bIns="45000">
            <a:normAutofit/>
          </a:bodyPr>
          <a:p>
            <a:endParaRPr b="0" lang="it-IT" sz="3280" spc="-1" strike="noStrike">
              <a:latin typeface="Arial"/>
            </a:endParaRPr>
          </a:p>
        </p:txBody>
      </p:sp>
      <p:sp>
        <p:nvSpPr>
          <p:cNvPr id="153" name="CustomShape 3"/>
          <p:cNvSpPr/>
          <p:nvPr/>
        </p:nvSpPr>
        <p:spPr>
          <a:xfrm>
            <a:off x="4282200" y="10155600"/>
            <a:ext cx="3272040" cy="530280"/>
          </a:xfrm>
          <a:prstGeom prst="rect">
            <a:avLst/>
          </a:prstGeom>
          <a:noFill/>
          <a:ln>
            <a:noFill/>
          </a:ln>
        </p:spPr>
        <p:style>
          <a:lnRef idx="0"/>
          <a:fillRef idx="0"/>
          <a:effectRef idx="0"/>
          <a:fontRef idx="minor"/>
        </p:style>
        <p:txBody>
          <a:bodyPr lIns="90000" rIns="90000" tIns="45000" bIns="45000"/>
          <a:p>
            <a:pPr>
              <a:lnSpc>
                <a:spcPct val="100000"/>
              </a:lnSpc>
            </a:pPr>
            <a:fld id="{FEACBE51-186C-4B88-890A-F3E2105D4D8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clic per </a:t>
            </a:r>
            <a:r>
              <a:rPr b="0" lang="it-IT" sz="4400" spc="-1" strike="noStrike">
                <a:latin typeface="Arial"/>
              </a:rPr>
              <a:t>modificare </a:t>
            </a:r>
            <a:r>
              <a:rPr b="0" lang="it-IT" sz="4400" spc="-1" strike="noStrike">
                <a:latin typeface="Arial"/>
              </a:rPr>
              <a:t>il formato </a:t>
            </a:r>
            <a:r>
              <a:rPr b="0" lang="it-IT" sz="4400" spc="-1" strike="noStrike">
                <a:latin typeface="Arial"/>
              </a:rPr>
              <a:t>del testo </a:t>
            </a:r>
            <a:r>
              <a:rPr b="0" lang="it-IT" sz="4400" spc="-1" strike="noStrike">
                <a:latin typeface="Arial"/>
              </a:rPr>
              <a:t>del 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A1310194-ED8F-41C3-B6AA-10B99DDE9003}"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4960" cy="5666400"/>
          </a:xfrm>
          <a:prstGeom prst="rect">
            <a:avLst/>
          </a:prstGeom>
          <a:ln>
            <a:noFill/>
          </a:ln>
        </p:spPr>
      </p:pic>
      <p:pic>
        <p:nvPicPr>
          <p:cNvPr id="42" name="image6.png" descr=""/>
          <p:cNvPicPr/>
          <p:nvPr/>
        </p:nvPicPr>
        <p:blipFill>
          <a:blip r:embed="rId3"/>
          <a:stretch/>
        </p:blipFill>
        <p:spPr>
          <a:xfrm>
            <a:off x="720" y="0"/>
            <a:ext cx="10074960" cy="5666400"/>
          </a:xfrm>
          <a:prstGeom prst="rect">
            <a:avLst/>
          </a:prstGeom>
          <a:ln>
            <a:noFill/>
          </a:ln>
        </p:spPr>
      </p:pic>
      <p:pic>
        <p:nvPicPr>
          <p:cNvPr id="43" name="image1.jpg" descr=""/>
          <p:cNvPicPr/>
          <p:nvPr/>
        </p:nvPicPr>
        <p:blipFill>
          <a:blip r:embed="rId4"/>
          <a:stretch/>
        </p:blipFill>
        <p:spPr>
          <a:xfrm>
            <a:off x="0" y="0"/>
            <a:ext cx="10076040" cy="5667120"/>
          </a:xfrm>
          <a:prstGeom prst="rect">
            <a:avLst/>
          </a:prstGeom>
          <a:ln>
            <a:noFill/>
          </a:ln>
        </p:spPr>
      </p:pic>
      <p:pic>
        <p:nvPicPr>
          <p:cNvPr id="44" name="image2.png" descr=""/>
          <p:cNvPicPr/>
          <p:nvPr/>
        </p:nvPicPr>
        <p:blipFill>
          <a:blip r:embed="rId5"/>
          <a:stretch/>
        </p:blipFill>
        <p:spPr>
          <a:xfrm>
            <a:off x="720" y="0"/>
            <a:ext cx="10074960" cy="5666400"/>
          </a:xfrm>
          <a:prstGeom prst="rect">
            <a:avLst/>
          </a:prstGeom>
          <a:ln>
            <a:noFill/>
          </a:ln>
        </p:spPr>
      </p:pic>
      <p:pic>
        <p:nvPicPr>
          <p:cNvPr id="45" name="image3.png" descr=""/>
          <p:cNvPicPr/>
          <p:nvPr/>
        </p:nvPicPr>
        <p:blipFill>
          <a:blip r:embed="rId6"/>
          <a:stretch/>
        </p:blipFill>
        <p:spPr>
          <a:xfrm>
            <a:off x="720" y="0"/>
            <a:ext cx="10074960" cy="5666400"/>
          </a:xfrm>
          <a:prstGeom prst="rect">
            <a:avLst/>
          </a:prstGeom>
          <a:ln>
            <a:noFill/>
          </a:ln>
        </p:spPr>
      </p:pic>
      <p:pic>
        <p:nvPicPr>
          <p:cNvPr id="46" name="image4.png" descr=""/>
          <p:cNvPicPr/>
          <p:nvPr/>
        </p:nvPicPr>
        <p:blipFill>
          <a:blip r:embed="rId7"/>
          <a:stretch/>
        </p:blipFill>
        <p:spPr>
          <a:xfrm>
            <a:off x="720" y="0"/>
            <a:ext cx="10074960" cy="566640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2"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93" name="CustomShape 3"/>
          <p:cNvSpPr/>
          <p:nvPr/>
        </p:nvSpPr>
        <p:spPr>
          <a:xfrm>
            <a:off x="197640" y="1048680"/>
            <a:ext cx="9442440" cy="751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visto come dichiarare i bean, all’interno di un file di configurazione XML, usando il tag &lt;bean&gt; e come iniettare i bean usando i tag &lt;constructor-arg&gt; e &lt;property&gt;.</a:t>
            </a:r>
            <a:endParaRPr b="0" lang="it-IT" sz="1800" spc="-1" strike="noStrike">
              <a:latin typeface="Arial"/>
            </a:endParaRPr>
          </a:p>
        </p:txBody>
      </p:sp>
      <p:sp>
        <p:nvSpPr>
          <p:cNvPr id="94" name="CustomShape 4"/>
          <p:cNvSpPr/>
          <p:nvPr/>
        </p:nvSpPr>
        <p:spPr>
          <a:xfrm>
            <a:off x="356400" y="1766160"/>
            <a:ext cx="9283680" cy="1206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del Framework Spring può legare automaticamente tra loro bean che cooperano senza usare né &lt;constructor-arg&gt; né &lt;property&gt;, ciò aiuta a ridurre drasticamente l’ammontare delle configurazioni scritte all’interno del file XML (che potrebbe diventare eccessivamente grande e complesso nel caso di grandi applicazioni basate su Spring).</a:t>
            </a: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2"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123" name="CustomShape 3"/>
          <p:cNvSpPr/>
          <p:nvPr/>
        </p:nvSpPr>
        <p:spPr>
          <a:xfrm>
            <a:off x="277200" y="1167840"/>
            <a:ext cx="9521640" cy="3926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Tale modalità è molto simile alla modalità byType ma a differenza di quest’ultima si applica agli argomenti del costruttore. Il container di Spring considera i bean, definiti all’interno del file di configurazione XML, in cui è presente l’attributo autowire settato su </a:t>
            </a:r>
            <a:r>
              <a:rPr b="1" lang="it-IT" sz="1800" spc="-1" strike="noStrike">
                <a:solidFill>
                  <a:srgbClr val="000000"/>
                </a:solidFill>
                <a:latin typeface="Corbel"/>
                <a:ea typeface="DejaVu Sans"/>
              </a:rPr>
              <a:t>constructor</a:t>
            </a:r>
            <a:r>
              <a:rPr b="0" lang="it-IT" sz="1800" spc="-1" strike="noStrike">
                <a:solidFill>
                  <a:srgbClr val="000000"/>
                </a:solidFill>
                <a:latin typeface="Corbel"/>
                <a:ea typeface="DejaVu Sans"/>
              </a:rPr>
              <a:t>. Il container di Spring cercherà dunque di eseguire il matching e successivamente cercherà di legare ogni argomento del costruttore con un bean, definito nella configurazione XML, avente lo stesso tipo. Se il match è trovato il bean verrà iniettato, altrimenti sarà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nella configurazione XML è presente la definizione di un bean avente attributo autowire settato su </a:t>
            </a:r>
            <a:r>
              <a:rPr b="1" lang="it-IT" sz="1800" spc="-1" strike="noStrike">
                <a:solidFill>
                  <a:srgbClr val="000000"/>
                </a:solidFill>
                <a:latin typeface="Corbel"/>
                <a:ea typeface="DejaVu Sans"/>
              </a:rPr>
              <a:t>constructor</a:t>
            </a:r>
            <a:r>
              <a:rPr b="0" lang="it-IT" sz="1800" spc="-1" strike="noStrike">
                <a:solidFill>
                  <a:srgbClr val="000000"/>
                </a:solidFill>
                <a:latin typeface="Corbel"/>
                <a:ea typeface="DejaVu Sans"/>
              </a:rPr>
              <a:t> e considerando il caso in cui tale bean ha un costruttore che prende in input un solo argomento avente tipo SpellChecker, accade che Spring cerca, nella definizione dei bean, un bean avente nome SpellChecker, e lo usa come parametro di input del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15</a:t>
            </a: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5"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126" name="CustomShape 3"/>
          <p:cNvSpPr/>
          <p:nvPr/>
        </p:nvSpPr>
        <p:spPr>
          <a:xfrm>
            <a:off x="277200" y="1167840"/>
            <a:ext cx="9521640" cy="1885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nei precedenti esempi, il bean avente ID=</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viene legato al parametro di input del costruttore del bean avente ID=textEditor poiché quest’ultimo ha un parametro avente tipo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6"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97" name="CustomShape 3"/>
          <p:cNvSpPr/>
          <p:nvPr/>
        </p:nvSpPr>
        <p:spPr>
          <a:xfrm>
            <a:off x="216720" y="1048680"/>
            <a:ext cx="9422640" cy="1658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Possibili modalità per effettuare l’Autowiring: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Di seguito analizzeremo differenti modalità per effettuare l’autowiring. Tali modalità possono essere usate per istruire il container di Spring ad usare l’autowiring per effettuare la dependency injection. Useremo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dell’elemento &lt;bean/&gt; per specificare quale specifica modalità di autowiring usare.</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9"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100" name="Table 3"/>
          <p:cNvGraphicFramePr/>
          <p:nvPr/>
        </p:nvGraphicFramePr>
        <p:xfrm>
          <a:off x="356400" y="1108080"/>
          <a:ext cx="9207360" cy="3540240"/>
        </p:xfrm>
        <a:graphic>
          <a:graphicData uri="http://schemas.openxmlformats.org/drawingml/2006/table">
            <a:tbl>
              <a:tblPr/>
              <a:tblGrid>
                <a:gridCol w="2642760"/>
                <a:gridCol w="6564600"/>
              </a:tblGrid>
              <a:tr h="2046240">
                <a:tc>
                  <a:txBody>
                    <a:bodyPr rIns="95040"/>
                    <a:p>
                      <a:pPr>
                        <a:lnSpc>
                          <a:spcPct val="100000"/>
                        </a:lnSpc>
                      </a:pPr>
                      <a:r>
                        <a:rPr b="1" lang="it-IT" sz="1800" spc="-1" strike="noStrike">
                          <a:solidFill>
                            <a:srgbClr val="000000"/>
                          </a:solidFill>
                          <a:latin typeface="inherit"/>
                        </a:rPr>
                        <a:t>constructor</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c>
                  <a:txBody>
                    <a:bodyPr rIns="95040"/>
                    <a:p>
                      <a:pPr>
                        <a:lnSpc>
                          <a:spcPct val="100000"/>
                        </a:lnSpc>
                      </a:pPr>
                      <a:r>
                        <a:rPr b="0" lang="it-IT" sz="1800" spc="-1" strike="noStrike">
                          <a:solidFill>
                            <a:srgbClr val="000000"/>
                          </a:solidFill>
                          <a:latin typeface="inherit"/>
                        </a:rPr>
                        <a:t>Simile a byType, ma il tipo è applicato agli argomenti del costruttore. Se non c’è esattamente un bean avente lo stesso tipo dell’argomento del costruttore, sarà sollevata una fatal exception.</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r>
              <a:tr h="1494000">
                <a:tc>
                  <a:txBody>
                    <a:bodyPr rIns="95040"/>
                    <a:p>
                      <a:pPr>
                        <a:lnSpc>
                          <a:spcPct val="100000"/>
                        </a:lnSpc>
                      </a:pPr>
                      <a:r>
                        <a:rPr b="1" lang="it-IT" sz="1800" spc="-1" strike="noStrike">
                          <a:solidFill>
                            <a:srgbClr val="000000"/>
                          </a:solidFill>
                          <a:latin typeface="inherit"/>
                        </a:rPr>
                        <a:t>autodetected</a:t>
                      </a:r>
                      <a:endParaRPr b="0" lang="it-IT" sz="1800" spc="-1" strike="noStrike">
                        <a:latin typeface="Arial"/>
                      </a:endParaRPr>
                    </a:p>
                  </a:txBody>
                  <a:tcPr marL="91440" marR="95040">
                    <a:lnT w="9360">
                      <a:solidFill>
                        <a:srgbClr val="dddddd"/>
                      </a:solidFill>
                    </a:lnT>
                    <a:solidFill>
                      <a:srgbClr val="f7f7f7"/>
                    </a:solidFill>
                  </a:tcPr>
                </a:tc>
                <a:tc>
                  <a:txBody>
                    <a:bodyPr rIns="95040"/>
                    <a:p>
                      <a:pPr>
                        <a:lnSpc>
                          <a:spcPct val="100000"/>
                        </a:lnSpc>
                      </a:pPr>
                      <a:r>
                        <a:rPr b="0" lang="it-IT" sz="1800" spc="-1" strike="noStrike">
                          <a:solidFill>
                            <a:srgbClr val="000000"/>
                          </a:solidFill>
                          <a:latin typeface="inherit"/>
                        </a:rPr>
                        <a:t>Spring prima prova ad usare l’autowiring tramite costruttore, se non funziona Spring prova ad effettuare l’autowire tramite byType.</a:t>
                      </a:r>
                      <a:endParaRPr b="0" lang="it-IT" sz="1800" spc="-1" strike="noStrike">
                        <a:latin typeface="Arial"/>
                      </a:endParaRPr>
                    </a:p>
                  </a:txBody>
                  <a:tcPr marL="91440" marR="95040">
                    <a:lnT w="9360">
                      <a:solidFill>
                        <a:srgbClr val="dddddd"/>
                      </a:solidFill>
                    </a:lnT>
                    <a:solidFill>
                      <a:srgbClr val="f7f7f7"/>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2"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103" name="Table 3"/>
          <p:cNvGraphicFramePr/>
          <p:nvPr/>
        </p:nvGraphicFramePr>
        <p:xfrm>
          <a:off x="594720" y="1048680"/>
          <a:ext cx="8413560" cy="3741120"/>
        </p:xfrm>
        <a:graphic>
          <a:graphicData uri="http://schemas.openxmlformats.org/drawingml/2006/table">
            <a:tbl>
              <a:tblPr/>
              <a:tblGrid>
                <a:gridCol w="1269720"/>
                <a:gridCol w="7143840"/>
              </a:tblGrid>
              <a:tr h="1668960">
                <a:tc>
                  <a:txBody>
                    <a:bodyPr lIns="54000" rIns="56160"/>
                    <a:p>
                      <a:pPr>
                        <a:lnSpc>
                          <a:spcPct val="100000"/>
                        </a:lnSpc>
                      </a:pPr>
                      <a:r>
                        <a:rPr b="1" lang="it-IT" sz="1400" spc="-1" strike="noStrike">
                          <a:solidFill>
                            <a:srgbClr val="000000"/>
                          </a:solidFill>
                          <a:latin typeface="inherit"/>
                        </a:rPr>
                        <a:t>byName</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c>
                  <a:txBody>
                    <a:bodyPr lIns="54000" rIns="56160"/>
                    <a:p>
                      <a:pPr>
                        <a:lnSpc>
                          <a:spcPct val="100000"/>
                        </a:lnSpc>
                      </a:pPr>
                      <a:r>
                        <a:rPr b="0" lang="it-IT" sz="1400" spc="-1" strike="noStrike">
                          <a:solidFill>
                            <a:srgbClr val="000000"/>
                          </a:solidFill>
                          <a:latin typeface="inherit"/>
                        </a:rPr>
                        <a:t>Autowiring delle proprietà mediante nome. Il container di Spring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 </a:t>
                      </a:r>
                      <a:r>
                        <a:rPr b="1" lang="it-IT" sz="1400" spc="-1" strike="noStrike">
                          <a:solidFill>
                            <a:srgbClr val="000000"/>
                          </a:solidFill>
                          <a:latin typeface="inherit"/>
                        </a:rPr>
                        <a:t>byName</a:t>
                      </a:r>
                      <a:r>
                        <a:rPr b="0" lang="it-IT" sz="1400" spc="-1" strike="noStrike">
                          <a:solidFill>
                            <a:srgbClr val="000000"/>
                          </a:solidFill>
                          <a:latin typeface="inherit"/>
                        </a:rPr>
                        <a:t> e prova a matchare e legare tali proprietà con i bean aventi lo stesso nome definiti nello stesso file di configurazione XML.</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r>
              <a:tr h="2072160">
                <a:tc>
                  <a:txBody>
                    <a:bodyPr lIns="54000" rIns="56160"/>
                    <a:p>
                      <a:pPr>
                        <a:lnSpc>
                          <a:spcPct val="100000"/>
                        </a:lnSpc>
                      </a:pPr>
                      <a:r>
                        <a:rPr b="1" lang="it-IT" sz="1400" spc="-1" strike="noStrike">
                          <a:solidFill>
                            <a:srgbClr val="000000"/>
                          </a:solidFill>
                          <a:latin typeface="inherit"/>
                        </a:rPr>
                        <a:t>byType</a:t>
                      </a:r>
                      <a:endParaRPr b="0" lang="it-IT" sz="1400" spc="-1" strike="noStrike">
                        <a:latin typeface="Arial"/>
                      </a:endParaRPr>
                    </a:p>
                  </a:txBody>
                  <a:tcPr marL="54000" marR="56160">
                    <a:lnT w="9360">
                      <a:solidFill>
                        <a:srgbClr val="dddddd"/>
                      </a:solidFill>
                    </a:lnT>
                    <a:solidFill>
                      <a:srgbClr val="f7f7f7"/>
                    </a:solidFill>
                  </a:tcPr>
                </a:tc>
                <a:tc>
                  <a:txBody>
                    <a:bodyPr lIns="54000" rIns="56160"/>
                    <a:p>
                      <a:pPr>
                        <a:lnSpc>
                          <a:spcPct val="100000"/>
                        </a:lnSpc>
                      </a:pPr>
                      <a:r>
                        <a:rPr b="0" lang="it-IT" sz="1400" spc="-1" strike="noStrike">
                          <a:solidFill>
                            <a:srgbClr val="000000"/>
                          </a:solidFill>
                          <a:latin typeface="inherit"/>
                        </a:rPr>
                        <a:t>Autowiring basato sui tipi di dato delle proprietà. Il contariner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 </a:t>
                      </a:r>
                      <a:r>
                        <a:rPr b="1" lang="it-IT" sz="1400" spc="-1" strike="noStrike">
                          <a:solidFill>
                            <a:srgbClr val="000000"/>
                          </a:solidFill>
                          <a:latin typeface="inherit"/>
                        </a:rPr>
                        <a:t>byType</a:t>
                      </a:r>
                      <a:r>
                        <a:rPr b="0" lang="it-IT" sz="1400" spc="-1" strike="noStrike">
                          <a:solidFill>
                            <a:srgbClr val="000000"/>
                          </a:solidFill>
                          <a:latin typeface="inherit"/>
                        </a:rPr>
                        <a:t> e prova a matchare e legare una proprietà se il suo tipo matcha esattamente con quello di un bean nel file di configurazione XML. Se più di un bean soddisfano tale matching, sarà sollevata una fatal exception.</a:t>
                      </a:r>
                      <a:endParaRPr b="0" lang="it-IT" sz="1400" spc="-1" strike="noStrike">
                        <a:latin typeface="Arial"/>
                      </a:endParaRPr>
                    </a:p>
                  </a:txBody>
                  <a:tcPr marL="54000" marR="56160">
                    <a:lnT w="9360">
                      <a:solidFill>
                        <a:srgbClr val="dddddd"/>
                      </a:solidFill>
                    </a:lnT>
                    <a:solidFill>
                      <a:srgbClr val="f7f7f7"/>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5" name="CustomShape 2"/>
          <p:cNvSpPr/>
          <p:nvPr/>
        </p:nvSpPr>
        <p:spPr>
          <a:xfrm>
            <a:off x="183600" y="57600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106" name="CustomShape 3"/>
          <p:cNvSpPr/>
          <p:nvPr/>
        </p:nvSpPr>
        <p:spPr>
          <a:xfrm>
            <a:off x="292320" y="936000"/>
            <a:ext cx="9283680" cy="525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Possiamo usare le modalità byType o constructor per legare array ed altre collezioni tipizzate.</a:t>
            </a:r>
            <a:endParaRPr b="0" lang="it-IT" sz="1800" spc="-1" strike="noStrike">
              <a:latin typeface="Arial"/>
            </a:endParaRPr>
          </a:p>
        </p:txBody>
      </p:sp>
      <p:sp>
        <p:nvSpPr>
          <p:cNvPr id="107" name="CustomShape 4"/>
          <p:cNvSpPr/>
          <p:nvPr/>
        </p:nvSpPr>
        <p:spPr>
          <a:xfrm>
            <a:off x="288000" y="1442520"/>
            <a:ext cx="9283680" cy="3926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Limitazioni presenti usando l’autowiring: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lavora bene quando è usato costantemente in un progetto. Se l’autowiring è usato solo per legare pochi bean (e per gli altri si usa la configurazione XML) potrà causare confusione.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può ridurre significativamente  la necessità di specificare properties o gli argomenti del costruttore ma bisogna considerare le limitazioni e gli svantaggi dell’autowiring prima di usarlo.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Possibilità di overriding:</a:t>
            </a:r>
            <a:r>
              <a:rPr b="0" lang="it-IT" sz="1800" spc="-1" strike="noStrike">
                <a:solidFill>
                  <a:srgbClr val="000000"/>
                </a:solidFill>
                <a:latin typeface="Corbel"/>
                <a:ea typeface="DejaVu Sans"/>
              </a:rPr>
              <a:t> Possiamo continuare a specificare le dipendenze usando i tag &lt;constructor-arg&gt; e &lt;property&gt; all’interno del file di configurazione XML. Tali configurazioni effettueranno sempre l’override dell’autowiring.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Tipi di dato primitivi: </a:t>
            </a:r>
            <a:r>
              <a:rPr b="0" lang="it-IT" sz="1800" spc="-1" strike="noStrike">
                <a:solidFill>
                  <a:srgbClr val="000000"/>
                </a:solidFill>
                <a:latin typeface="Corbel"/>
                <a:ea typeface="DejaVu Sans"/>
              </a:rPr>
              <a:t>Non si può effettuare l’autowire delle cosidette proprietà semplici come: tipi primitivi e String.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Confusione: </a:t>
            </a:r>
            <a:r>
              <a:rPr b="0" lang="it-IT" sz="1800" spc="-1" strike="noStrike">
                <a:solidFill>
                  <a:srgbClr val="000000"/>
                </a:solidFill>
                <a:latin typeface="Corbel"/>
                <a:ea typeface="DejaVu Sans"/>
              </a:rPr>
              <a:t>L’autowiring è meno esatto dei wiring espliciti. Per cui, quando è possibile è consigliabile usare il wiring esplicito.</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9" name="CustomShape 2"/>
          <p:cNvSpPr/>
          <p:nvPr/>
        </p:nvSpPr>
        <p:spPr>
          <a:xfrm>
            <a:off x="197640" y="632160"/>
            <a:ext cx="9680400" cy="525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110" name="CustomShape 3"/>
          <p:cNvSpPr/>
          <p:nvPr/>
        </p:nvSpPr>
        <p:spPr>
          <a:xfrm>
            <a:off x="356400" y="1166400"/>
            <a:ext cx="9362880" cy="279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il nome di una proprietà. Il container di Spring guarda i beans, definiti nel file di configurazione XML, aventi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con il valore </a:t>
            </a:r>
            <a:r>
              <a:rPr b="1" lang="it-IT" sz="1800" spc="-1" strike="noStrike">
                <a:solidFill>
                  <a:srgbClr val="000000"/>
                </a:solidFill>
                <a:latin typeface="Corbel"/>
                <a:ea typeface="DejaVu Sans"/>
              </a:rPr>
              <a:t>byName</a:t>
            </a:r>
            <a:r>
              <a:rPr b="0" lang="it-IT" sz="1800" spc="-1" strike="noStrike">
                <a:solidFill>
                  <a:srgbClr val="000000"/>
                </a:solidFill>
                <a:latin typeface="Corbel"/>
                <a:ea typeface="DejaVu Sans"/>
              </a:rPr>
              <a:t> e prova ad effettuare il matching e lega tale proprietà con un altro bean, sempre definito nell’XML, avente lo stesso nome specificato. Se il match viene soddisfatto e viene trovato un bean avente lo stesso nome, questo viene iniettato, altrimenti viene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ha il settaggio dell’autowire configurato come byName e questo contiene una proprietà chiamata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(che corrisponde ad un metodo setSpellChecker), Spring cerca nella definizione dei bean un bean avente nome spellChecker e lo usa per settare la proprietà (lo inietta).</a:t>
            </a:r>
            <a:endParaRPr b="0" lang="it-IT" sz="1800" spc="-1" strike="noStrike">
              <a:latin typeface="Arial"/>
            </a:endParaRPr>
          </a:p>
        </p:txBody>
      </p:sp>
      <p:sp>
        <p:nvSpPr>
          <p:cNvPr id="111" name="CustomShape 4"/>
          <p:cNvSpPr/>
          <p:nvPr/>
        </p:nvSpPr>
        <p:spPr>
          <a:xfrm>
            <a:off x="3258360" y="4383000"/>
            <a:ext cx="1687680" cy="298800"/>
          </a:xfrm>
          <a:prstGeom prst="rect">
            <a:avLst/>
          </a:prstGeom>
          <a:noFill/>
          <a:ln>
            <a:noFill/>
          </a:ln>
        </p:spPr>
        <p:style>
          <a:lnRef idx="0"/>
          <a:fillRef idx="0"/>
          <a:effectRef idx="0"/>
          <a:fontRef idx="minor"/>
        </p:style>
        <p:txBody>
          <a:bodyPr wrap="none" lIns="90000" rIns="90000" tIns="45000" bIns="45000"/>
          <a:p>
            <a:pPr>
              <a:lnSpc>
                <a:spcPct val="100000"/>
              </a:lnSpc>
            </a:pPr>
            <a:endParaRPr b="0" lang="it-IT" sz="1490" spc="-1" strike="noStrike">
              <a:latin typeface="Arial"/>
            </a:endParaRPr>
          </a:p>
          <a:p>
            <a:pPr>
              <a:lnSpc>
                <a:spcPct val="100000"/>
              </a:lnSpc>
            </a:pPr>
            <a:r>
              <a:rPr b="0" lang="it-IT" sz="1800" spc="-1" strike="noStrike">
                <a:solidFill>
                  <a:srgbClr val="000000"/>
                </a:solidFill>
                <a:latin typeface="Corbel"/>
                <a:ea typeface="DejaVu Sans"/>
              </a:rPr>
              <a:t>LEZIONE 13</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3" name="CustomShape 2"/>
          <p:cNvSpPr/>
          <p:nvPr/>
        </p:nvSpPr>
        <p:spPr>
          <a:xfrm>
            <a:off x="197640" y="632160"/>
            <a:ext cx="9680400" cy="525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114" name="CustomShape 3"/>
          <p:cNvSpPr/>
          <p:nvPr/>
        </p:nvSpPr>
        <p:spPr>
          <a:xfrm>
            <a:off x="197640" y="1346400"/>
            <a:ext cx="9204120" cy="3926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anziché iniettare esplicitamente il bean avente ID=spellChecker all’interno del bean avente ID=textEditor lo iniettiamo usando l’attributo </a:t>
            </a:r>
            <a:r>
              <a:rPr b="1" lang="it-IT" sz="1800" spc="-1" strike="noStrike">
                <a:solidFill>
                  <a:srgbClr val="000000"/>
                </a:solidFill>
                <a:latin typeface="Corbel"/>
                <a:ea typeface="DejaVu Sans"/>
              </a:rPr>
              <a:t>autowire=”byName”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nome spellChecker) e cercherà nella configurazione XML un bean avente un id con lo stesso nome (in questo caso il bean avente ID=spellChecker), se lo trova lo inietta automaticamente, altrimenti solleva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6"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117" name="CustomShape 3"/>
          <p:cNvSpPr/>
          <p:nvPr/>
        </p:nvSpPr>
        <p:spPr>
          <a:xfrm>
            <a:off x="277200" y="1167840"/>
            <a:ext cx="9521640" cy="3700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il tipo di una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container di Spring considera i bean, definiti all’interno del file di configurazione XML, in cui è presente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Il container cerca di effettuare il matching tra il tipo delle proprietà del bean definito con un altro bean avente lo stesso tipo ed esegue il wire di una property se il tipo dichiarato matcha esattamente con l’ID di uno dei bean definiti nel file di configurazione. Se il match è trovato, il bean viene iniettato altrimenti verrà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contiene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questo contiene una property avente ID=spellChecker e </a:t>
            </a:r>
            <a:r>
              <a:rPr b="1" lang="it-IT" sz="1800" spc="-1" strike="noStrike">
                <a:solidFill>
                  <a:srgbClr val="000000"/>
                </a:solidFill>
                <a:latin typeface="Corbel"/>
                <a:ea typeface="DejaVu Sans"/>
              </a:rPr>
              <a:t>tipo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Spring cerca la definizione di un bean chiamata Spellchecker e la usa per settare la property.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14</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786000" y="96120"/>
            <a:ext cx="3137040" cy="57456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9" name="CustomShape 2"/>
          <p:cNvSpPr/>
          <p:nvPr/>
        </p:nvSpPr>
        <p:spPr>
          <a:xfrm>
            <a:off x="197640" y="632160"/>
            <a:ext cx="9680400" cy="298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120" name="CustomShape 3"/>
          <p:cNvSpPr/>
          <p:nvPr/>
        </p:nvSpPr>
        <p:spPr>
          <a:xfrm>
            <a:off x="277200" y="1167840"/>
            <a:ext cx="9521640" cy="3700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anziché iniettare esplicitamente il bean avente ID=spellChecker all’interno del bean avente ID=textEditor lo iniettiamo usando l’attributo </a:t>
            </a:r>
            <a:r>
              <a:rPr b="1" lang="it-IT" sz="1800" spc="-1" strike="noStrike">
                <a:solidFill>
                  <a:srgbClr val="000000"/>
                </a:solidFill>
                <a:latin typeface="Corbel"/>
                <a:ea typeface="DejaVu Sans"/>
              </a:rPr>
              <a:t>autowire=”byType”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tipo SpellChecker) e cercherà nella configurazione XML un bean avente un id con lo stesso tipo (in questo caso il bean avente ID=spellChecker), se lo trova lo inietta automaticamente, altrimenti solleva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2019-04-01T11:15:51Z</dcterms:created>
  <dc:creator/>
  <dc:description/>
  <dc:language>it-IT</dc:language>
  <cp:lastModifiedBy/>
  <dcterms:modified xsi:type="dcterms:W3CDTF">2019-04-01T11:18:44Z</dcterms:modified>
  <cp:revision>1</cp:revision>
  <dc:subject/>
  <dc:title/>
</cp:coreProperties>
</file>