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138880" y="3828600"/>
            <a:ext cx="2424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ASSERTION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68000" y="1872000"/>
            <a:ext cx="60476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</a:t>
            </a:r>
            <a:r>
              <a:rPr b="1" lang="it-IT" sz="1800" spc="-1" strike="noStrike">
                <a:latin typeface="Arial"/>
              </a:rPr>
              <a:t>postcondizioni</a:t>
            </a:r>
            <a:r>
              <a:rPr b="0" lang="it-IT" sz="1800" spc="-1" strike="noStrike">
                <a:latin typeface="Arial"/>
              </a:rPr>
              <a:t> al contrario devono essere vere alla fine della sequenza.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Con una </a:t>
            </a:r>
            <a:r>
              <a:rPr b="1" lang="it-IT" sz="1800" spc="-1" strike="noStrike">
                <a:latin typeface="Arial"/>
              </a:rPr>
              <a:t>postcondizione</a:t>
            </a:r>
            <a:r>
              <a:rPr b="0" lang="it-IT" sz="1800" spc="-1" strike="noStrike">
                <a:latin typeface="Arial"/>
              </a:rPr>
              <a:t> lo sviluppare può specificare quale deve essere lo stato dell’applicazione nel momento in cui un’operazione viene completata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Gli </a:t>
            </a:r>
            <a:r>
              <a:rPr b="1" lang="it-IT" sz="1800" spc="-1" strike="noStrike">
                <a:latin typeface="Arial"/>
              </a:rPr>
              <a:t>invarianti</a:t>
            </a:r>
            <a:r>
              <a:rPr b="0" lang="it-IT" sz="1800" spc="-1" strike="noStrike">
                <a:latin typeface="Arial"/>
              </a:rPr>
              <a:t> infine sono condizioni che devono sempre risultare vere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La </a:t>
            </a:r>
            <a:r>
              <a:rPr b="1" lang="it-IT" sz="1800" spc="-1" strike="noStrike">
                <a:latin typeface="Arial"/>
              </a:rPr>
              <a:t>progettazione per contratto</a:t>
            </a:r>
            <a:r>
              <a:rPr b="0" lang="it-IT" sz="1800" spc="-1" strike="noStrike">
                <a:latin typeface="Arial"/>
              </a:rPr>
              <a:t> è una tecnica di progettazione e non di programmazione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68000" y="1872000"/>
            <a:ext cx="808992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Quando usare le asserzioni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usare le asserzioni (</a:t>
            </a:r>
            <a:r>
              <a:rPr b="1" lang="it-IT" sz="1800" spc="-1" strike="noStrike">
                <a:latin typeface="Arial"/>
              </a:rPr>
              <a:t>precondizioni</a:t>
            </a:r>
            <a:r>
              <a:rPr b="0" lang="it-IT" sz="1800" spc="-1" strike="noStrike">
                <a:latin typeface="Arial"/>
              </a:rPr>
              <a:t>) per verificare la correttezza dei parametri di metodi privati, protetti o con visibilità a livello di package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usare le asserzioni (</a:t>
            </a:r>
            <a:r>
              <a:rPr b="1" lang="it-IT" sz="1800" spc="-1" strike="noStrike">
                <a:latin typeface="Arial"/>
              </a:rPr>
              <a:t>postcondizioni</a:t>
            </a:r>
            <a:r>
              <a:rPr b="0" lang="it-IT" sz="1800" spc="-1" strike="noStrike">
                <a:latin typeface="Arial"/>
              </a:rPr>
              <a:t>) per la correttezza di una condizione che viene verificata appena prima che termini l’esecuzione di un metodo (ultima istruzione)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96000" y="1224000"/>
            <a:ext cx="792000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Quando usare le asserzioni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usare le asserzioni per le i</a:t>
            </a:r>
            <a:r>
              <a:rPr b="1" lang="it-IT" sz="1800" spc="-1" strike="noStrike">
                <a:latin typeface="Arial"/>
              </a:rPr>
              <a:t>nvarianti: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latin typeface="Arial"/>
              </a:rPr>
              <a:t>invarianti interne:</a:t>
            </a:r>
            <a:r>
              <a:rPr b="0" lang="it-IT" sz="1800" spc="-1" strike="noStrike">
                <a:latin typeface="Arial"/>
              </a:rPr>
              <a:t> testano la </a:t>
            </a:r>
            <a:r>
              <a:rPr b="1" lang="it-IT" sz="1800" spc="-1" strike="noStrike">
                <a:latin typeface="Arial"/>
              </a:rPr>
              <a:t>correttezza dei flussi</a:t>
            </a:r>
            <a:r>
              <a:rPr b="0" lang="it-IT" sz="1800" spc="-1" strike="noStrike">
                <a:latin typeface="Arial"/>
              </a:rPr>
              <a:t> del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nostro codice (costrutti IF multipli, clausola default del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costrutto SWITCH, ecc.)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latin typeface="Arial"/>
              </a:rPr>
              <a:t>invarianti di classe:</a:t>
            </a:r>
            <a:r>
              <a:rPr b="0" lang="it-IT" sz="1800" spc="-1" strike="noStrike">
                <a:latin typeface="Arial"/>
              </a:rPr>
              <a:t> devono essere vere per tutte 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istanze di una certa classe</a:t>
            </a:r>
            <a:r>
              <a:rPr b="0" lang="it-IT" sz="1800" spc="-1" strike="noStrike">
                <a:latin typeface="Arial"/>
              </a:rPr>
              <a:t>, in ogni momento del loro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ciclo di vita, tranne che durante l’esecuzione di alcuni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metodi – all’inizio e al termine di ogni metodo, però, lo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stato dell’oggetto deve tornare consistente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invarianti sul flusso di esecuzione: sono posizionate in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zone del codice che non dovrebbero </a:t>
            </a:r>
            <a:r>
              <a:rPr b="1" lang="it-IT" sz="1800" spc="-1" strike="noStrike">
                <a:latin typeface="Arial"/>
              </a:rPr>
              <a:t>mai essere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raggiunte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368000" y="1872000"/>
            <a:ext cx="799200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Quando NON usare le asserzioni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Non usare le asserzioni (precondizioni) per verificare la </a:t>
            </a:r>
            <a:r>
              <a:rPr b="1" lang="it-IT" sz="1800" spc="-1" strike="noStrike">
                <a:latin typeface="Arial"/>
              </a:rPr>
              <a:t>correttezza dei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parametri</a:t>
            </a:r>
            <a:r>
              <a:rPr b="0" lang="it-IT" sz="1800" spc="-1" strike="noStrike">
                <a:latin typeface="Arial"/>
              </a:rPr>
              <a:t> dei metodi pubblici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800" spc="-1" strike="noStrike">
                <a:latin typeface="Arial"/>
              </a:rPr>
              <a:t>Non usare le asserzioni per verificare la correttezza di dati</a:t>
            </a:r>
            <a:r>
              <a:rPr b="0" lang="it-IT" sz="1800" spc="-1" strike="noStrike">
                <a:latin typeface="Arial"/>
              </a:rPr>
              <a:t> che sono inseriti dall’utente; le asserzioni dovrebbero testare la consistenza del programma con se stesso, non la consistenza dell’utente con il programma, pertanto gli input non corretti devono essere gestiti mediante </a:t>
            </a:r>
            <a:r>
              <a:rPr b="1" lang="it-IT" sz="1800" spc="-1" strike="noStrike">
                <a:latin typeface="Arial"/>
              </a:rPr>
              <a:t>eccezioni</a:t>
            </a:r>
            <a:r>
              <a:rPr b="0" lang="it-IT" sz="1800" spc="-1" strike="noStrike">
                <a:latin typeface="Arial"/>
              </a:rPr>
              <a:t>, non asserzioni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011320" y="2638080"/>
            <a:ext cx="824832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</a:t>
            </a:r>
            <a:r>
              <a:rPr b="1" lang="it-IT" sz="1800" spc="-1" strike="noStrike">
                <a:latin typeface="Arial"/>
              </a:rPr>
              <a:t>asserzioni</a:t>
            </a:r>
            <a:r>
              <a:rPr b="0" lang="it-IT" sz="1800" spc="-1" strike="noStrike">
                <a:latin typeface="Arial"/>
              </a:rPr>
              <a:t> sono state introdotte con la versione 4 di 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Un’asserzione è un’istruzione che permette di testare eventuali comportamenti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previsti in un’applicazione.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Ogni asserzione richiede sia verificata un’espressione booleana che lo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la verifica è negativa si deve parlare di bug.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936000" y="1584000"/>
            <a:ext cx="71618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</a:t>
            </a:r>
            <a:r>
              <a:rPr b="1" lang="it-IT" sz="1800" spc="-1" strike="noStrike">
                <a:latin typeface="Arial"/>
              </a:rPr>
              <a:t>asserzioni</a:t>
            </a:r>
            <a:r>
              <a:rPr b="0" lang="it-IT" sz="1800" spc="-1" strike="noStrike">
                <a:latin typeface="Arial"/>
              </a:rPr>
              <a:t> possono quindi rappresentare un utile strumento per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accertarsi che il codice scritto si comporti come ci si aspetta.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Sono delle istruzioni che controllano la </a:t>
            </a:r>
            <a:r>
              <a:rPr b="1" lang="it-IT" sz="1800" spc="-1" strike="noStrike">
                <a:latin typeface="Arial"/>
              </a:rPr>
              <a:t>verità</a:t>
            </a:r>
            <a:r>
              <a:rPr b="0" lang="it-IT" sz="1800" spc="-1" strike="noStrike">
                <a:latin typeface="Arial"/>
              </a:rPr>
              <a:t> di una condizione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booleana, e provocano la chiusura del programma (mediante il lancio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di un </a:t>
            </a:r>
            <a:r>
              <a:rPr b="1" lang="it-IT" sz="1800" spc="-1" strike="noStrike">
                <a:latin typeface="Arial"/>
              </a:rPr>
              <a:t>AssertionError</a:t>
            </a:r>
            <a:r>
              <a:rPr b="0" lang="it-IT" sz="1800" spc="-1" strike="noStrike">
                <a:latin typeface="Arial"/>
              </a:rPr>
              <a:t>) nel caso in cui tale condizione risulti falsa.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80000" y="1584000"/>
            <a:ext cx="670752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Solitamente vengono usate: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in fase di sviluppo del software, il programmatore inserisce 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asserzioni all’interno del codice in modo da testare la robustezza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del codice stesso in maniera semplice ed efficace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in fase di rilascio del software, il programmatore disabilita le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asserzioni in modo che l’esecuzione del programma non venga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rallentata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80000" y="1584000"/>
            <a:ext cx="7272000" cy="20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Le asserzioni si specificano tramite la parola chiave </a:t>
            </a:r>
            <a:r>
              <a:rPr b="1" lang="it-IT" sz="1800" spc="-1" strike="noStrike">
                <a:latin typeface="Arial"/>
              </a:rPr>
              <a:t>assert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esistono due tipi di sintassi per poterle utilizzare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1° Tipo // assert espressione_booleana;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2° Tipo // assert espressione_booleana : messaggio;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68000" y="1872000"/>
            <a:ext cx="909288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</a:t>
            </a:r>
            <a:r>
              <a:rPr b="1" lang="it-IT" sz="1800" spc="-1" strike="noStrike">
                <a:latin typeface="Arial"/>
              </a:rPr>
              <a:t>primo tipo</a:t>
            </a:r>
            <a:r>
              <a:rPr b="0" lang="it-IT" sz="1800" spc="-1" strike="noStrike">
                <a:latin typeface="Arial"/>
              </a:rPr>
              <a:t> permette di specificare la condizione da controllare.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Se l’espressione risulta: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true</a:t>
            </a:r>
            <a:r>
              <a:rPr b="0" lang="it-IT" sz="1800" spc="-1" strike="noStrike">
                <a:latin typeface="Arial"/>
              </a:rPr>
              <a:t>, allora il programma prosegue normalmente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false</a:t>
            </a:r>
            <a:r>
              <a:rPr b="0" lang="it-IT" sz="1800" spc="-1" strike="noStrike">
                <a:latin typeface="Arial"/>
              </a:rPr>
              <a:t>, allora viene lanciato l’errore </a:t>
            </a:r>
            <a:r>
              <a:rPr b="1" lang="it-IT" sz="1800" spc="-1" strike="noStrike">
                <a:latin typeface="Arial"/>
              </a:rPr>
              <a:t>AssertionError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assert b &gt; 0;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/* è equivalente a */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if (!(b&gt;0))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	</a:t>
            </a:r>
            <a:r>
              <a:rPr b="0" lang="it-IT" sz="1800" spc="-1" strike="noStrike">
                <a:latin typeface="Courier New"/>
              </a:rPr>
              <a:t>throw new AssertionError();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}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368000" y="1872000"/>
            <a:ext cx="842400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Il </a:t>
            </a:r>
            <a:r>
              <a:rPr b="1" lang="it-IT" sz="1800" spc="-1" strike="noStrike">
                <a:latin typeface="Arial"/>
              </a:rPr>
              <a:t>secondo tipo</a:t>
            </a:r>
            <a:r>
              <a:rPr b="0" lang="it-IT" sz="1800" spc="-1" strike="noStrike">
                <a:latin typeface="Arial"/>
              </a:rPr>
              <a:t>, oltre a permettere di specificare la condizione da controllare,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contiene anche un messaggio da visualizzare in caso di violazione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Il messaggio può contenere anche informazioni dettagliate sul caso che ha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provocato il fallimento del programma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Può essere una qualsiasi espressione che ritorni un qualche valore (non è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concesso il void)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assert b &gt; 0 : b;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assert b &gt; 0 : “Il valore di b è “ + b;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assert b &gt; 0 : getMessage();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assert b &gt; 0 : “assert b &gt; 0 = “ + (b &gt; 0);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68000" y="1872000"/>
            <a:ext cx="60098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Caratteristiche: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più compatto ed elegante di controlli cablati nel codice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provoca la terminazione immediata del programma 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l’espressione risulta falsa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possono essere disabilitate una volta rilasciato il proprio prodotto</a:t>
            </a:r>
            <a:endParaRPr b="0" lang="it-I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Javac Assert.java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Courier New"/>
              </a:rPr>
              <a:t>Java -ea Assert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453320" y="59760"/>
            <a:ext cx="1342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Asserzioni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368000" y="1872000"/>
            <a:ext cx="691200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Design by Contract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tecnica che si basa in particolare su tre tipologie di asserzioni: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1. Precondizioni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2. Postcondizioni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3. Invarianti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Le </a:t>
            </a:r>
            <a:r>
              <a:rPr b="1" lang="it-IT" sz="1800" spc="-1" strike="noStrike">
                <a:latin typeface="Arial"/>
              </a:rPr>
              <a:t>precondizioni</a:t>
            </a:r>
            <a:r>
              <a:rPr b="0" lang="it-IT" sz="1800" spc="-1" strike="noStrike">
                <a:latin typeface="Arial"/>
              </a:rPr>
              <a:t> sono clausole che devono risultare vere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prima che venga eseguita una determinata sequenza di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Operazioni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• </a:t>
            </a:r>
            <a:r>
              <a:rPr b="0" lang="it-IT" sz="1800" spc="-1" strike="noStrike">
                <a:latin typeface="Arial"/>
              </a:rPr>
              <a:t>Con una </a:t>
            </a:r>
            <a:r>
              <a:rPr b="1" lang="it-IT" sz="1800" spc="-1" strike="noStrike">
                <a:latin typeface="Arial"/>
              </a:rPr>
              <a:t>precondizione</a:t>
            </a:r>
            <a:r>
              <a:rPr b="0" lang="it-IT" sz="1800" spc="-1" strike="noStrike">
                <a:latin typeface="Arial"/>
              </a:rPr>
              <a:t> lo sviluppatore può specificare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quale deve essere lo stato dell’applicazione nel momento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in cui viene invocata un’operazione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LibreOffice/6.0.7.3$Linux_X86_64 LibreOffice_project/00m0$Build-3</Applicat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2019-04-05T10:03:47Z</dcterms:modified>
  <cp:revision>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