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Img"/>
          </p:nvPr>
        </p:nvSpPr>
        <p:spPr>
          <a:xfrm>
            <a:off x="237960" y="950040"/>
            <a:ext cx="7857000" cy="468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it-IT" sz="4250" spc="-1" strike="noStrike">
                <a:latin typeface="Arial"/>
              </a:rPr>
              <a:t>Fai clic per spostare la diapositiva</a:t>
            </a:r>
            <a:endParaRPr b="0" lang="it-IT" sz="425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833040" y="5938200"/>
            <a:ext cx="6666840" cy="5625360"/>
          </a:xfrm>
          <a:prstGeom prst="rect">
            <a:avLst/>
          </a:prstGeom>
        </p:spPr>
        <p:txBody>
          <a:bodyPr lIns="0" rIns="0" tIns="0" bIns="0"/>
          <a:p>
            <a:r>
              <a:rPr b="0" lang="it-IT" sz="3280" spc="-1" strike="noStrike">
                <a:latin typeface="Arial"/>
              </a:rPr>
              <a:t>Fai clic per modificare il formato delle note</a:t>
            </a:r>
            <a:endParaRPr b="0" lang="it-IT" sz="328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616560" cy="624600"/>
          </a:xfrm>
          <a:prstGeom prst="rect">
            <a:avLst/>
          </a:prstGeom>
        </p:spPr>
        <p:txBody>
          <a:bodyPr lIns="0" rIns="0" tIns="0" bIns="0"/>
          <a:p>
            <a:r>
              <a:rPr b="0" lang="it-IT" sz="1400" spc="-1" strike="noStrike">
                <a:latin typeface="Times New Roman"/>
              </a:rPr>
              <a:t>&lt;intestazione&gt;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dt"/>
          </p:nvPr>
        </p:nvSpPr>
        <p:spPr>
          <a:xfrm>
            <a:off x="4716720" y="0"/>
            <a:ext cx="3616560" cy="62460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it-IT" sz="1400" spc="-1" strike="noStrike">
                <a:latin typeface="Times New Roman"/>
              </a:rPr>
              <a:t>&lt;data/ora&gt;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ftr"/>
          </p:nvPr>
        </p:nvSpPr>
        <p:spPr>
          <a:xfrm>
            <a:off x="0" y="11876760"/>
            <a:ext cx="3616560" cy="62460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it-IT" sz="1400" spc="-1" strike="noStrike">
                <a:latin typeface="Times New Roman"/>
              </a:rPr>
              <a:t>&lt;piè di pagina&gt;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sldNum"/>
          </p:nvPr>
        </p:nvSpPr>
        <p:spPr>
          <a:xfrm>
            <a:off x="4716720" y="11876760"/>
            <a:ext cx="3616560" cy="62460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03B5B1C-23C4-493A-A1D0-C3842B2626CC}" type="slidenum">
              <a:rPr b="0" lang="it-IT" sz="1400" spc="-1" strike="noStrike">
                <a:latin typeface="Times New Roman"/>
              </a:rPr>
              <a:t>&lt;numero&gt;</a:t>
            </a:fld>
            <a:endParaRPr b="0" lang="it-I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33520" cy="400284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1520" cy="480456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it-IT" sz="328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4282200" y="10155600"/>
            <a:ext cx="3269520" cy="5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F508508D-F2B6-4030-95B1-C4B8A6620E8E}" type="slidenum">
              <a:rPr b="0" lang="it-IT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 b="0" lang="it-IT" sz="18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33520" cy="4002840"/>
          </a:xfrm>
          <a:prstGeom prst="rect">
            <a:avLst/>
          </a:prstGeom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1520" cy="480456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it-IT" sz="328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4282200" y="10155600"/>
            <a:ext cx="3269520" cy="5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2FDA9204-611E-497E-90B3-C4BEBCE40B8B}" type="slidenum">
              <a:rPr b="0" lang="it-IT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 b="0" lang="it-IT" sz="18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33520" cy="4002840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1520" cy="480456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it-IT" sz="328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4282200" y="10155600"/>
            <a:ext cx="3269520" cy="5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E708F4DB-49C3-4DD6-86ED-F4CFB4FAEE42}" type="slidenum">
              <a:rPr b="0" lang="it-IT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 b="0" lang="it-IT" sz="18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33520" cy="400284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1520" cy="480456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it-IT" sz="328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4282200" y="10155600"/>
            <a:ext cx="3269520" cy="5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4FC8A882-DFE4-46EF-B436-7D1ED8788DD6}" type="slidenum">
              <a:rPr b="0" lang="it-IT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 b="0" lang="it-IT" sz="18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33520" cy="4002840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1520" cy="480456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it-IT" sz="328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4282200" y="10155600"/>
            <a:ext cx="3269520" cy="5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5498A9F4-ED26-4441-9B58-7EF983EC4FFC}" type="slidenum">
              <a:rPr b="0" lang="it-IT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 b="0" lang="it-IT" sz="18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33520" cy="400284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1520" cy="480456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it-IT" sz="328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4282200" y="10155600"/>
            <a:ext cx="3269520" cy="5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E8F69043-7DC7-4AC2-A39B-6748D3D03427}" type="slidenum">
              <a:rPr b="0" lang="it-IT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 b="0" lang="it-IT" sz="18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33520" cy="4002840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1520" cy="480456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it-IT" sz="328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4282200" y="10155600"/>
            <a:ext cx="3269520" cy="5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84094E22-4B96-42D4-9022-814E71973BE1}" type="slidenum">
              <a:rPr b="0" lang="it-IT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 b="0" lang="it-IT" sz="18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33520" cy="4002840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1520" cy="480456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it-IT" sz="328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4282200" y="10155600"/>
            <a:ext cx="3269520" cy="5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ECBFEA6D-1D85-423D-8B8B-F016AC7CC2E9}" type="slidenum">
              <a:rPr b="0" lang="it-IT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 b="0" lang="it-IT" sz="18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33520" cy="400284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1520" cy="480456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it-IT" sz="328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4282200" y="10155600"/>
            <a:ext cx="3269520" cy="5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D0679FC3-8DB7-4268-B0AE-240EAE00165A}" type="slidenum">
              <a:rPr b="0" lang="it-IT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 b="0" lang="it-IT" sz="18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33520" cy="4002840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1520" cy="480456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it-IT" sz="328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4282200" y="10155600"/>
            <a:ext cx="3269520" cy="5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0B702055-C1A6-40DF-9F05-F5BED2064AAF}" type="slidenum">
              <a:rPr b="0" lang="it-IT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 b="0" lang="it-IT" sz="18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33520" cy="4002840"/>
          </a:xfrm>
          <a:prstGeom prst="rect">
            <a:avLst/>
          </a:prstGeom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1520" cy="480456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it-IT" sz="328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282200" y="10155600"/>
            <a:ext cx="3269520" cy="5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262A3495-EBA8-4E2B-BE2C-FF77D2B20EDB}" type="slidenum">
              <a:rPr b="0" lang="it-IT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 b="0" lang="it-IT" sz="18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33520" cy="400284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1520" cy="480456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it-IT" sz="328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4282200" y="10155600"/>
            <a:ext cx="3269520" cy="5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F5C24A32-F9FF-4B27-9683-22C9C7C88D76}" type="slidenum">
              <a:rPr b="0" lang="it-IT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 b="0" lang="it-IT" sz="18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33520" cy="400284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1520" cy="480456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it-IT" sz="328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4282200" y="10155600"/>
            <a:ext cx="3269520" cy="5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2F6D983E-90D3-4CE8-87CC-A99886468A0A}" type="slidenum">
              <a:rPr b="0" lang="it-IT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 b="0" lang="it-IT" sz="18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33520" cy="4002840"/>
          </a:xfrm>
          <a:prstGeom prst="rect">
            <a:avLst/>
          </a:prstGeom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1520" cy="480456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it-IT" sz="328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4282200" y="10155600"/>
            <a:ext cx="3269520" cy="5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8CEC1A42-5874-4F54-872C-25F9979F9CDF}" type="slidenum">
              <a:rPr b="0" lang="it-IT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 b="0" lang="it-IT" sz="18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33520" cy="4002840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1520" cy="480456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it-IT" sz="328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4282200" y="10155600"/>
            <a:ext cx="3269520" cy="5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1F0FFA05-7084-4E9F-8905-053C019D1EB8}" type="slidenum">
              <a:rPr b="0" lang="it-IT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 b="0" lang="it-IT" sz="18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33520" cy="4002840"/>
          </a:xfrm>
          <a:prstGeom prst="rect">
            <a:avLst/>
          </a:prstGeom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1520" cy="480456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it-IT" sz="328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4282200" y="10155600"/>
            <a:ext cx="3269520" cy="5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9400F875-ACDC-4DFB-AFD4-E9A77B52BA3B}" type="slidenum">
              <a:rPr b="0" lang="it-IT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 b="0" lang="it-IT" sz="18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33520" cy="4002840"/>
          </a:xfrm>
          <a:prstGeom prst="rect">
            <a:avLst/>
          </a:prstGeom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1520" cy="480456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it-IT" sz="328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4282200" y="10155600"/>
            <a:ext cx="3269520" cy="5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49DDF52D-747F-4A69-B45D-D4F17E159B77}" type="slidenum">
              <a:rPr b="0" lang="it-IT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 b="0" lang="it-IT" sz="18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it-IT" sz="4400" spc="-1" strike="noStrike">
                <a:latin typeface="Arial"/>
              </a:rPr>
              <a:t>Fai clic per modificare il formato del testo del 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it-IT" sz="1400" spc="-1" strike="noStrike">
                <a:latin typeface="Times New Roman"/>
              </a:rPr>
              <a:t>&lt;data/ora&gt;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it-IT" sz="1400" spc="-1" strike="noStrike">
                <a:latin typeface="Times New Roman"/>
              </a:rPr>
              <a:t>&lt;piè di pagina&gt;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CFCD0BC3-0B5F-4867-BCC2-ECB738419833}" type="slidenum">
              <a:rPr b="0" lang="it-IT" sz="1400" spc="-1" strike="noStrike">
                <a:latin typeface="Times New Roman"/>
              </a:rPr>
              <a:t>&lt;numero&gt;</a:t>
            </a:fld>
            <a:endParaRPr b="0" lang="it-I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5.png" descr=""/>
          <p:cNvPicPr/>
          <p:nvPr/>
        </p:nvPicPr>
        <p:blipFill>
          <a:blip r:embed="rId2"/>
          <a:stretch/>
        </p:blipFill>
        <p:spPr>
          <a:xfrm>
            <a:off x="720" y="0"/>
            <a:ext cx="10072440" cy="5664600"/>
          </a:xfrm>
          <a:prstGeom prst="rect">
            <a:avLst/>
          </a:prstGeom>
          <a:ln>
            <a:noFill/>
          </a:ln>
        </p:spPr>
      </p:pic>
      <p:pic>
        <p:nvPicPr>
          <p:cNvPr id="42" name="image6.png" descr=""/>
          <p:cNvPicPr/>
          <p:nvPr/>
        </p:nvPicPr>
        <p:blipFill>
          <a:blip r:embed="rId3"/>
          <a:stretch/>
        </p:blipFill>
        <p:spPr>
          <a:xfrm>
            <a:off x="720" y="0"/>
            <a:ext cx="10072440" cy="5664600"/>
          </a:xfrm>
          <a:prstGeom prst="rect">
            <a:avLst/>
          </a:prstGeom>
          <a:ln>
            <a:noFill/>
          </a:ln>
        </p:spPr>
      </p:pic>
      <p:pic>
        <p:nvPicPr>
          <p:cNvPr id="43" name="image1.jpg" descr=""/>
          <p:cNvPicPr/>
          <p:nvPr/>
        </p:nvPicPr>
        <p:blipFill>
          <a:blip r:embed="rId4"/>
          <a:stretch/>
        </p:blipFill>
        <p:spPr>
          <a:xfrm>
            <a:off x="0" y="0"/>
            <a:ext cx="10073520" cy="5665320"/>
          </a:xfrm>
          <a:prstGeom prst="rect">
            <a:avLst/>
          </a:prstGeom>
          <a:ln>
            <a:noFill/>
          </a:ln>
        </p:spPr>
      </p:pic>
      <p:pic>
        <p:nvPicPr>
          <p:cNvPr id="44" name="image2.png" descr=""/>
          <p:cNvPicPr/>
          <p:nvPr/>
        </p:nvPicPr>
        <p:blipFill>
          <a:blip r:embed="rId5"/>
          <a:stretch/>
        </p:blipFill>
        <p:spPr>
          <a:xfrm>
            <a:off x="720" y="0"/>
            <a:ext cx="10072440" cy="5664600"/>
          </a:xfrm>
          <a:prstGeom prst="rect">
            <a:avLst/>
          </a:prstGeom>
          <a:ln>
            <a:noFill/>
          </a:ln>
        </p:spPr>
      </p:pic>
      <p:pic>
        <p:nvPicPr>
          <p:cNvPr id="45" name="image3.png" descr=""/>
          <p:cNvPicPr/>
          <p:nvPr/>
        </p:nvPicPr>
        <p:blipFill>
          <a:blip r:embed="rId6"/>
          <a:stretch/>
        </p:blipFill>
        <p:spPr>
          <a:xfrm>
            <a:off x="720" y="0"/>
            <a:ext cx="10072440" cy="5664600"/>
          </a:xfrm>
          <a:prstGeom prst="rect">
            <a:avLst/>
          </a:prstGeom>
          <a:ln>
            <a:noFill/>
          </a:ln>
        </p:spPr>
      </p:pic>
      <p:pic>
        <p:nvPicPr>
          <p:cNvPr id="46" name="image4.png" descr=""/>
          <p:cNvPicPr/>
          <p:nvPr/>
        </p:nvPicPr>
        <p:blipFill>
          <a:blip r:embed="rId7"/>
          <a:stretch/>
        </p:blipFill>
        <p:spPr>
          <a:xfrm>
            <a:off x="720" y="0"/>
            <a:ext cx="10072440" cy="5664600"/>
          </a:xfrm>
          <a:prstGeom prst="rect">
            <a:avLst/>
          </a:prstGeom>
          <a:ln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it-IT" sz="4250" spc="-1" strike="noStrike">
                <a:latin typeface="Arial"/>
              </a:rPr>
              <a:t>Fai clic per modificare il formato del testo del titolo</a:t>
            </a:r>
            <a:endParaRPr b="0" lang="it-IT" sz="425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1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640" spc="-1" strike="noStrike">
                <a:latin typeface="Arial"/>
              </a:rPr>
              <a:t>Fai clic per modificare il formato del testo della struttura</a:t>
            </a:r>
            <a:endParaRPr b="0" lang="it-IT" sz="2640" spc="-1" strike="noStrike">
              <a:latin typeface="Arial"/>
            </a:endParaRPr>
          </a:p>
          <a:p>
            <a:pPr lvl="1" marL="864000" indent="-324000">
              <a:spcBef>
                <a:spcPts val="9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320" spc="-1" strike="noStrike">
                <a:latin typeface="Arial"/>
              </a:rPr>
              <a:t>Secondo livello struttura</a:t>
            </a:r>
            <a:endParaRPr b="0" lang="it-IT" sz="2320" spc="-1" strike="noStrike">
              <a:latin typeface="Arial"/>
            </a:endParaRPr>
          </a:p>
          <a:p>
            <a:pPr lvl="2" marL="1296000" indent="-288000"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979" spc="-1" strike="noStrike">
                <a:latin typeface="Arial"/>
              </a:rPr>
              <a:t>Terzo livello struttura</a:t>
            </a:r>
            <a:endParaRPr b="0" lang="it-IT" sz="1979" spc="-1" strike="noStrike">
              <a:latin typeface="Arial"/>
            </a:endParaRPr>
          </a:p>
          <a:p>
            <a:pPr lvl="3" marL="1728000" indent="-216000">
              <a:spcBef>
                <a:spcPts val="46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650" spc="-1" strike="noStrike">
                <a:latin typeface="Arial"/>
              </a:rPr>
              <a:t>Quarto livello struttura</a:t>
            </a:r>
            <a:endParaRPr b="0" lang="it-IT" sz="1650" spc="-1" strike="noStrike">
              <a:latin typeface="Arial"/>
            </a:endParaRPr>
          </a:p>
          <a:p>
            <a:pPr lvl="4" marL="2160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50" spc="-1" strike="noStrike">
                <a:latin typeface="Arial"/>
              </a:rPr>
              <a:t>Quinto livello struttura</a:t>
            </a:r>
            <a:endParaRPr b="0" lang="it-IT" sz="1650" spc="-1" strike="noStrike">
              <a:latin typeface="Arial"/>
            </a:endParaRPr>
          </a:p>
          <a:p>
            <a:pPr lvl="5" marL="2592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50" spc="-1" strike="noStrike">
                <a:latin typeface="Arial"/>
              </a:rPr>
              <a:t>Sesto livello struttura</a:t>
            </a:r>
            <a:endParaRPr b="0" lang="it-IT" sz="1650" spc="-1" strike="noStrike">
              <a:latin typeface="Arial"/>
            </a:endParaRPr>
          </a:p>
          <a:p>
            <a:pPr lvl="6" marL="3024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50" spc="-1" strike="noStrike">
                <a:latin typeface="Arial"/>
              </a:rPr>
              <a:t>Settimo livello struttura</a:t>
            </a:r>
            <a:endParaRPr b="0" lang="it-IT" sz="165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786000" y="96120"/>
            <a:ext cx="3134880" cy="5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SPRING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35960" y="810720"/>
            <a:ext cx="904320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Aspect Orienting Programming (AOP)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435960" y="1227240"/>
            <a:ext cx="9281160" cy="324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Uno dei componenti chiave del Framework Spring è il modulo dedicato all’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Aspect Oriented Programming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(AOP)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La cosiddetta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Programmazione Orientata agli Aspetti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comporta la suddivisione della logica di programmazione in parti distinte che prendono il nome di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concerns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(interessi).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Le funzioni che ricoprono più punti di un’applicazione sono chiamate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cross-cutting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concerns e sono concettualmente separate dalla logica di business dell’applicazione.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Esistono vari buoni esempi di uso comune che riguardano l’Aspect Oriented Programming, come ad esempio: il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logging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, l’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auditing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, le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transazioni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dichiarative, la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security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, il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caching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, ecc.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6786000" y="96120"/>
            <a:ext cx="3134880" cy="5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SPRING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35960" y="632160"/>
            <a:ext cx="904320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Aspect Orienting Programming (AOP)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296640" y="1167840"/>
            <a:ext cx="402768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configurazione mediante XML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515160" y="1703880"/>
            <a:ext cx="9043200" cy="12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Dichiarare gli Aspetti: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Un Aspetto viene dichiarato mediante l’uso del tag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&lt;aop:aspect&gt;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ed il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backing bean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viene referenziato usando l’attributo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ref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, come mostrato di seguito: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1348560" y="2980080"/>
            <a:ext cx="7217280" cy="211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&lt;aop:config&gt;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&lt;aop:aspect id="myAspect" ref="aBean"&gt;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...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&lt;/aop:aspect&gt;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&lt;/aop:config&gt;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&lt;bean id="aBean" class="..."&gt;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...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&lt;/bean&gt;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786000" y="96120"/>
            <a:ext cx="3134880" cy="5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SPRING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35960" y="632160"/>
            <a:ext cx="904320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Aspect Orienting Programming (AOP)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37880" y="929520"/>
            <a:ext cx="402768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configurazione mediante XML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435960" y="1286640"/>
            <a:ext cx="9043200" cy="14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Dichiarare un Pointcut: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Un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pointcut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aiuta a determinare il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joint point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che ci interessa per essere eseguito con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advices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differenti. Quando lavoriamo mediante la configurazione basata su XML Schema, i pointcut saranno definiti come segue: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435960" y="2596680"/>
            <a:ext cx="9043200" cy="30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&lt;aop:config&gt;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&lt;aop:aspect id="myAspect" ref="aBean"&gt;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&lt;aop:pointcut id="businessService"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   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expression="execution(* com.xyz.myapp.service.*.*(..))"/&gt;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...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&lt;/aop:aspect&gt;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&lt;/aop:config&gt;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&lt;bean id="aBean" class="..."&gt;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...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&lt;/bean&gt;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786000" y="96120"/>
            <a:ext cx="3134880" cy="5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SPRING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35960" y="632160"/>
            <a:ext cx="904320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Aspect Orienting Programming (AOP)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137880" y="929520"/>
            <a:ext cx="402768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configurazione mediante XML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277200" y="1585800"/>
            <a:ext cx="9360720" cy="39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Il seguente esempio definisce un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pointcut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chiamato “businessService” che  combacia con l’esecuzione del metodo getName() nella classe Student del package com.xyz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&lt;aop:config&gt;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&lt;aop:aspect id="myAspect" ref="aBean"&gt;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&lt;aop:pointcut id="businessService"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   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expression="execution(* com.xyz.Student.getName(..))"/&gt;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...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&lt;/aop:aspect&gt;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&lt;/aop:config&gt;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&lt;bean id="aBean" class="..."&gt;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...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&lt;/bean&gt;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6786000" y="96120"/>
            <a:ext cx="3134880" cy="5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SPRING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35960" y="632160"/>
            <a:ext cx="904320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Aspect Orienting Programming (AOP)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137880" y="929520"/>
            <a:ext cx="402768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configurazione mediante XML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423720" y="1235160"/>
            <a:ext cx="9281160" cy="165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Dichiarare gli Advice: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Possiamo dichiarare qualsiasi advice, appartenente ad una delle cinque tipologie viste nel precedentemente, all’interno del tag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&lt;aop:aspect&gt;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usando il tag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&lt;aop:{ADVICE NAME}&gt;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come mostrato nell’esempio seguente: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Lezione 27 ADVICE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786000" y="96120"/>
            <a:ext cx="3134880" cy="5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SPRING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277200" y="989280"/>
            <a:ext cx="9598680" cy="7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Possiamo sia usare sempre lo stesso metodo per tutti gli advice, in questo caso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doRequiredTask()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, sia usare differenti metodi per differenti advices.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Questi metodi saranno definiti come parte del modulo aspect.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6786000" y="96120"/>
            <a:ext cx="3134880" cy="5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SPRING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73920" y="870120"/>
            <a:ext cx="856656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Viene aggiunto nel pom.xml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&lt;dependency&gt;    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&lt;groupId&gt;org.springframework&lt;/groupId&gt;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     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&lt;artifactId&gt;spring-aop&lt;/artifactId&gt;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     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&lt;version&gt;3.1.1.RELEASE&lt;/version&gt;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 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&lt;/dependency&gt;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&lt;dependency&gt;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     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&lt;groupId&gt;org.aspectj&lt;/groupId&gt;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     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&lt;artifactId&gt;aspectjtools&lt;/artifactId&gt;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     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&lt;version&gt;1.6.2&lt;/version&gt;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 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&lt;/dependency&gt;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 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&lt;dependency&gt;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     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&lt;groupId&gt;cglib&lt;/groupId&gt;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     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&lt;artifactId&gt;cglib&lt;/artifactId&gt;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     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&lt;version&gt;2.2&lt;/version&gt;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 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&lt;/dependency&gt;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786000" y="96120"/>
            <a:ext cx="3134880" cy="5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SPRING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435960" y="750960"/>
            <a:ext cx="9281160" cy="21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Il tag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&lt;aop:pointcut&gt;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definisce appunto il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pointcut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ovvero un insieme di punti (i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Joint Point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) in cui possiamo collegare gli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Advice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(le azioni che possono essere eseguite, i nostri metodi).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In questo caso stiamo usando un’espressione regolare che seleziona tutti i metodi definiti all’interno del package: org.corso.myexample.mySpringXmlAOP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L’espressione regolare di tale caso è appunto: *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org.corso.myexample.mySpringXmlAOP.*.*(..))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786000" y="96120"/>
            <a:ext cx="3134880" cy="5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SPRING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356400" y="750960"/>
            <a:ext cx="9439920" cy="16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Nel caso invece volessimo eseguire il nostro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Advice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prima e dopo l’esecuzione di un singolo e specifico metodo, potremmo definire il nostro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Pointcut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in modo da restringere l’insieme dei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JointPoint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in cui devono eseguiti gli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Advice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Per fare ciò, nella definizione dei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Pointcut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dobbiamo rimpiazzare il simbolo star (*) con il nome reale della classe e del metodo. 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786000" y="96120"/>
            <a:ext cx="3134880" cy="5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SPRING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35960" y="632160"/>
            <a:ext cx="904320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Aspect Orienting Programming (AOP)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435960" y="1139760"/>
            <a:ext cx="9043200" cy="324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L’unità fondamentale, della modularità, nella programmazione orientata agli OGGETTI è la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classe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, mentre nell’AOP l’unità fondamentale della modularità è l’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aspetto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L’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iniezione delle dipendenze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ci aiuta a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disaccoppiare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gli oggetti dagli altri gli oggetti della nostra applicazione, mentre l’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AOP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ci aiuta a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disaccoppiare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i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cross-cutting concerns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dagli oggetti su cui lavorano.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Possiamo considerare l’AOP come una funzionalità simile ai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triggers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in linguaggi di programmazione come Perl, .NET ed altri ancora.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Il modulo AOP di Spring fornisce meccanismi per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intercettare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una richiesta, come la richiesta di esecuzione di un metodo; Potremmo ad esempio aggiungere funzionalità extra prima o dopo l’esecuzione di un dato metodo.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786000" y="96120"/>
            <a:ext cx="3134880" cy="5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SPRING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35960" y="632160"/>
            <a:ext cx="904320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Aspect Orienting Programming (AOP)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435960" y="1108080"/>
            <a:ext cx="9281160" cy="12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Terminologia relativa ad AOP: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Prima di iniziare a lavorare con il modulo AOP di Spring, iniziamo a vedere i concetti fondamentali e la terminologia relativa ad AOP.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Questi termini non sono specifici di Spring ma sono correlati ad AOP.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435960" y="2537280"/>
            <a:ext cx="9043200" cy="143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it-IT" sz="14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Aspect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Un modulo dotato di un insieme di API che provvedono a requisiti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cross-cutting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Per esempio, un modulo per il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logging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dovrebbe essere chiamato AOP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aspect per il logging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Un’applicazione può avere un numero arbitrario di aspetti dipendenti dai suoi requisiti.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6786000" y="96120"/>
            <a:ext cx="3134880" cy="5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SPRING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435960" y="632160"/>
            <a:ext cx="904320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Aspect Orienting Programming (AOP)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35960" y="1227240"/>
            <a:ext cx="9201960" cy="256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Joint Point 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Rappresenta un punto di una nostra applicazione in cui possiamo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collegare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un aspetto AOP.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Possiamo considerarlo come il punto all’interno dell’applicazione in cui un’azione sarà effettuata usando il modulo AOP di Spring.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Advice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Rappresenta l’azione da eseguire o prima o dopo l’esecuzione del metodo.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E’ la frazione di codice che viene invocata dal modulo AOP di Spring durante l’esecuzione dell’applicazione.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786000" y="96120"/>
            <a:ext cx="3134880" cy="5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SPRING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35960" y="632160"/>
            <a:ext cx="904320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Aspect Orienting Programming (AOP)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594720" y="1286640"/>
            <a:ext cx="9043200" cy="256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Pointcut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Rappresenta un insieme di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uno o più Joint Point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in cui un advice può essere eseguito.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Possiamo specificare Pointcut usando espressioni o pattern, come vedremo più avanti nell’esempio riguardante AOP.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Introduction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Un’introduction ci permette di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aggiungere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nuovi metodi o nuovi attributi ad una classe esistente.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6786000" y="96120"/>
            <a:ext cx="3134880" cy="5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SPRING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435960" y="632160"/>
            <a:ext cx="904320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Aspect Orienting Programming (AOP)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435960" y="1108080"/>
            <a:ext cx="9122400" cy="256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Target Object 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L’oggetto che viene segnalato da uno o più aspetti.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Tale oggetto viene anche chiamato come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adviced object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Weaving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Weaving è il processo di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collegamento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tra gli aspetti ed applicazioni di altro tipo o tra aspetti ed oggetti, al fine di creare un Target Object.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Questo processo può essere fatto a Compile Time, Load Time o a Run Time.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786000" y="96120"/>
            <a:ext cx="3134880" cy="5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SPRING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35960" y="632160"/>
            <a:ext cx="904320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Aspect Orienting Programming (AOP)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594720" y="1108080"/>
            <a:ext cx="9201960" cy="7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Tipi di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Advice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Gli Aspetti di Spring possono lavorare con 5 tipi di Advice: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594720" y="1871640"/>
            <a:ext cx="9201960" cy="324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before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Esegue l’advice prima dell’esecuzione del metodo.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after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Esegue l’advice dopo l’esecuzione di un metodo indipendentemente dal suo esito.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after-returning 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Esegue l’advice dopo l’esecuzione di un metodo solo nel caso in cui il metodo termina con successo.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after-throwing 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Esegue l’advice dopo l’esecuzione di un metodo solo nel caso in cui esca dal metodo sollevando un’eccezione.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around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Esegue  l’advice prima e dopo l’esecuzione del metodo su cui è applicato l’advice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786000" y="96120"/>
            <a:ext cx="3134880" cy="5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SPRING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35960" y="632160"/>
            <a:ext cx="904320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Aspect Orienting Programming (AOP)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673920" y="1167840"/>
            <a:ext cx="8804520" cy="16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Implementazioni di Aspetti Personalizzati: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Il Framework Spring supporta lo stile di annotazioni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@AspectJ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e l’approccio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schema-based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che consente di implementare aspetti personalizzati. Entrambi questi approcci saranno spiegati nel dettaglio nei seguenti due capitoli, di seguito una breve descrizione: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673920" y="3013560"/>
            <a:ext cx="8963640" cy="165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XML Based Schema 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Gli aspetti vengono implementati mediante normali classi Java insieme ad una configurazione basata su XML.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@AspectJ Annotation 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Con @AspectJ gli aspetti vengono dichiarati medianti normali classi Java annotate con annotazioni appartenenti a Java 5.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786000" y="96120"/>
            <a:ext cx="3134880" cy="5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SPRING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35960" y="632160"/>
            <a:ext cx="904320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Aspect Orienting Programming (AOP)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296640" y="1167840"/>
            <a:ext cx="402768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configuraziome mediante XML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316800" y="1882440"/>
            <a:ext cx="9281160" cy="347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&lt;?xml version="1.0" encoding="UTF-8"?&gt;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&lt;beans xmlns="http://www.springframework.org/schema/beans"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   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xmlns:xsi="http://www.w3.org/2001/XMLSchema-instance"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   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xmlns:aop="http://www.springframework.org/schema/aop"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   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xsi:schemaLocation="http://www.springframework.org/schema/beans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   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http://www.springframework.org/schema/beans/spring-beans-3.0.xsd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   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http://www.springframework.org/schema/aop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   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http://www.springframework.org/schema/aop/spring-aop-3.0.xsd "&gt;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  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&lt;!-- bean definition &amp; AOP specific configuration --&gt;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&lt;/beans&gt;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2019-04-05T10:58:54Z</dcterms:created>
  <dc:creator/>
  <dc:description/>
  <dc:language>it-IT</dc:language>
  <cp:lastModifiedBy/>
  <dcterms:modified xsi:type="dcterms:W3CDTF">2019-04-05T10:59:55Z</dcterms:modified>
  <cp:revision>1</cp:revision>
  <dc:subject/>
  <dc:title/>
</cp:coreProperties>
</file>