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jpeg" ContentType="image/jpeg"/>
  <Override PartName="/ppt/media/image1.jpeg" ContentType="image/jpeg"/>
  <Override PartName="/ppt/media/image2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it-IT" sz="1800" spc="-1" strike="noStrike">
                <a:latin typeface="Arial"/>
              </a:rPr>
              <a:t>Fai clic per modificare il formato del testo del titolo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it-IT" sz="4400" spc="-1" strike="noStrike">
                <a:latin typeface="Arial"/>
              </a:rPr>
              <a:t>Fai clic per modificare il formato del testo del titolo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864240" y="3828600"/>
            <a:ext cx="542340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Le Inner Class</a:t>
            </a:r>
            <a:endParaRPr b="0" lang="it-IT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0736640" y="77040"/>
            <a:ext cx="114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Agenda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1872000" y="1656000"/>
            <a:ext cx="655164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* Classi Membro;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* Classi Locali;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* Classi innestate;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0417680" y="59760"/>
            <a:ext cx="1412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Inner class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636840" y="715680"/>
            <a:ext cx="8362800" cy="626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Le classi membro sono definite all'interno del corpo di una classe di tipo comune,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precedute da un modificatore d'accesso (opzionale).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500" spc="-1" strike="noStrike">
                <a:latin typeface="Courier New"/>
              </a:rPr>
              <a:t>public class </a:t>
            </a:r>
            <a:r>
              <a:rPr b="1" lang="it-IT" sz="1500" spc="-1" strike="noStrike">
                <a:latin typeface="Courier New"/>
              </a:rPr>
              <a:t>Auto</a:t>
            </a:r>
            <a:r>
              <a:rPr b="0" lang="it-IT" sz="1500" spc="-1" strike="noStrike">
                <a:latin typeface="Courier New"/>
              </a:rPr>
              <a:t> {</a:t>
            </a:r>
            <a:endParaRPr b="0" lang="it-IT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500" spc="-1" strike="noStrike">
                <a:latin typeface="Courier New"/>
              </a:rPr>
              <a:t>	</a:t>
            </a:r>
            <a:r>
              <a:rPr b="0" lang="it-IT" sz="1500" spc="-1" strike="noStrike">
                <a:latin typeface="Courier New"/>
              </a:rPr>
              <a:t>public class </a:t>
            </a:r>
            <a:r>
              <a:rPr b="1" lang="it-IT" sz="1500" spc="-1" strike="noStrike">
                <a:latin typeface="Courier New"/>
              </a:rPr>
              <a:t>Matricola</a:t>
            </a:r>
            <a:r>
              <a:rPr b="0" lang="it-IT" sz="1500" spc="-1" strike="noStrike">
                <a:latin typeface="Courier New"/>
              </a:rPr>
              <a:t> {</a:t>
            </a:r>
            <a:endParaRPr b="0" lang="it-IT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500" spc="-1" strike="noStrike">
                <a:latin typeface="Courier New"/>
              </a:rPr>
              <a:t>	</a:t>
            </a:r>
            <a:r>
              <a:rPr b="0" lang="it-IT" sz="1500" spc="-1" strike="noStrike">
                <a:latin typeface="Courier New"/>
              </a:rPr>
              <a:t>	</a:t>
            </a:r>
            <a:r>
              <a:rPr b="0" lang="it-IT" sz="1500" spc="-1" strike="noStrike">
                <a:latin typeface="Courier New"/>
              </a:rPr>
              <a:t>private String codice;</a:t>
            </a:r>
            <a:endParaRPr b="0" lang="it-IT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500" spc="-1" strike="noStrike">
                <a:latin typeface="Courier New"/>
              </a:rPr>
              <a:t>	</a:t>
            </a:r>
            <a:r>
              <a:rPr b="0" lang="it-IT" sz="1500" spc="-1" strike="noStrike">
                <a:latin typeface="Courier New"/>
              </a:rPr>
              <a:t>	</a:t>
            </a:r>
            <a:r>
              <a:rPr b="0" lang="it-IT" sz="1500" spc="-1" strike="noStrike">
                <a:latin typeface="Courier New"/>
              </a:rPr>
              <a:t>private String anno;</a:t>
            </a:r>
            <a:endParaRPr b="0" lang="it-IT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500" spc="-1" strike="noStrike">
                <a:latin typeface="Courier New"/>
              </a:rPr>
              <a:t>	</a:t>
            </a:r>
            <a:r>
              <a:rPr b="0" lang="it-IT" sz="1500" spc="-1" strike="noStrike">
                <a:latin typeface="Courier New"/>
              </a:rPr>
              <a:t>	</a:t>
            </a:r>
            <a:r>
              <a:rPr b="0" lang="it-IT" sz="1500" spc="-1" strike="noStrike">
                <a:latin typeface="Courier New"/>
              </a:rPr>
              <a:t>public Matricola(String codice, String anno) {</a:t>
            </a:r>
            <a:endParaRPr b="0" lang="it-IT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500" spc="-1" strike="noStrike">
                <a:latin typeface="Courier New"/>
              </a:rPr>
              <a:t>	</a:t>
            </a:r>
            <a:r>
              <a:rPr b="0" lang="it-IT" sz="1500" spc="-1" strike="noStrike">
                <a:latin typeface="Courier New"/>
              </a:rPr>
              <a:t>	</a:t>
            </a:r>
            <a:r>
              <a:rPr b="0" lang="it-IT" sz="1500" spc="-1" strike="noStrike">
                <a:latin typeface="Courier New"/>
              </a:rPr>
              <a:t>	</a:t>
            </a:r>
            <a:r>
              <a:rPr b="0" lang="it-IT" sz="1500" spc="-1" strike="noStrike">
                <a:latin typeface="Courier New"/>
              </a:rPr>
              <a:t>this.codice = codice;</a:t>
            </a:r>
            <a:endParaRPr b="0" lang="it-IT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500" spc="-1" strike="noStrike">
                <a:latin typeface="Courier New"/>
              </a:rPr>
              <a:t>	</a:t>
            </a:r>
            <a:r>
              <a:rPr b="0" lang="it-IT" sz="1500" spc="-1" strike="noStrike">
                <a:latin typeface="Courier New"/>
              </a:rPr>
              <a:t>	</a:t>
            </a:r>
            <a:r>
              <a:rPr b="0" lang="it-IT" sz="1500" spc="-1" strike="noStrike">
                <a:latin typeface="Courier New"/>
              </a:rPr>
              <a:t>	</a:t>
            </a:r>
            <a:r>
              <a:rPr b="0" lang="it-IT" sz="1500" spc="-1" strike="noStrike">
                <a:latin typeface="Courier New"/>
              </a:rPr>
              <a:t>this.anno = anno;</a:t>
            </a:r>
            <a:endParaRPr b="0" lang="it-IT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500" spc="-1" strike="noStrike">
                <a:latin typeface="Courier New"/>
              </a:rPr>
              <a:t>	</a:t>
            </a:r>
            <a:r>
              <a:rPr b="0" lang="it-IT" sz="1500" spc="-1" strike="noStrike">
                <a:latin typeface="Courier New"/>
              </a:rPr>
              <a:t>	</a:t>
            </a:r>
            <a:r>
              <a:rPr b="0" lang="it-IT" sz="1500" spc="-1" strike="noStrike">
                <a:latin typeface="Courier New"/>
              </a:rPr>
              <a:t>}</a:t>
            </a:r>
            <a:endParaRPr b="0" lang="it-IT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500" spc="-1" strike="noStrike">
                <a:latin typeface="Courier New"/>
              </a:rPr>
              <a:t>	</a:t>
            </a:r>
            <a:r>
              <a:rPr b="0" lang="it-IT" sz="1500" spc="-1" strike="noStrike">
                <a:latin typeface="Courier New"/>
              </a:rPr>
              <a:t>	</a:t>
            </a:r>
            <a:r>
              <a:rPr b="0" lang="it-IT" sz="1500" spc="-1" strike="noStrike">
                <a:latin typeface="Courier New"/>
              </a:rPr>
              <a:t>public String getCodice() {</a:t>
            </a:r>
            <a:endParaRPr b="0" lang="it-IT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500" spc="-1" strike="noStrike">
                <a:latin typeface="Courier New"/>
              </a:rPr>
              <a:t>	</a:t>
            </a:r>
            <a:r>
              <a:rPr b="0" lang="it-IT" sz="1500" spc="-1" strike="noStrike">
                <a:latin typeface="Courier New"/>
              </a:rPr>
              <a:t>	</a:t>
            </a:r>
            <a:r>
              <a:rPr b="0" lang="it-IT" sz="1500" spc="-1" strike="noStrike">
                <a:latin typeface="Courier New"/>
              </a:rPr>
              <a:t>	</a:t>
            </a:r>
            <a:r>
              <a:rPr b="0" lang="it-IT" sz="1500" spc="-1" strike="noStrike">
                <a:latin typeface="Courier New"/>
              </a:rPr>
              <a:t>return codice;</a:t>
            </a:r>
            <a:endParaRPr b="0" lang="it-IT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500" spc="-1" strike="noStrike">
                <a:latin typeface="Courier New"/>
              </a:rPr>
              <a:t>	</a:t>
            </a:r>
            <a:r>
              <a:rPr b="0" lang="it-IT" sz="1500" spc="-1" strike="noStrike">
                <a:latin typeface="Courier New"/>
              </a:rPr>
              <a:t>	</a:t>
            </a:r>
            <a:r>
              <a:rPr b="0" lang="it-IT" sz="1500" spc="-1" strike="noStrike">
                <a:latin typeface="Courier New"/>
              </a:rPr>
              <a:t>}</a:t>
            </a:r>
            <a:endParaRPr b="0" lang="it-IT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500" spc="-1" strike="noStrike">
                <a:latin typeface="Courier New"/>
              </a:rPr>
              <a:t>	</a:t>
            </a:r>
            <a:r>
              <a:rPr b="0" lang="it-IT" sz="1500" spc="-1" strike="noStrike">
                <a:latin typeface="Courier New"/>
              </a:rPr>
              <a:t>	</a:t>
            </a:r>
            <a:r>
              <a:rPr b="0" lang="it-IT" sz="1500" spc="-1" strike="noStrike">
                <a:latin typeface="Courier New"/>
              </a:rPr>
              <a:t>public String getAnno() {</a:t>
            </a:r>
            <a:endParaRPr b="0" lang="it-IT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500" spc="-1" strike="noStrike">
                <a:latin typeface="Courier New"/>
              </a:rPr>
              <a:t>	</a:t>
            </a:r>
            <a:r>
              <a:rPr b="0" lang="it-IT" sz="1500" spc="-1" strike="noStrike">
                <a:latin typeface="Courier New"/>
              </a:rPr>
              <a:t>	</a:t>
            </a:r>
            <a:r>
              <a:rPr b="0" lang="it-IT" sz="1500" spc="-1" strike="noStrike">
                <a:latin typeface="Courier New"/>
              </a:rPr>
              <a:t>	</a:t>
            </a:r>
            <a:r>
              <a:rPr b="0" lang="it-IT" sz="1500" spc="-1" strike="noStrike">
                <a:latin typeface="Courier New"/>
              </a:rPr>
              <a:t>return anno;</a:t>
            </a:r>
            <a:endParaRPr b="0" lang="it-IT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500" spc="-1" strike="noStrike">
                <a:latin typeface="Courier New"/>
              </a:rPr>
              <a:t>	</a:t>
            </a:r>
            <a:r>
              <a:rPr b="0" lang="it-IT" sz="1500" spc="-1" strike="noStrike">
                <a:latin typeface="Courier New"/>
              </a:rPr>
              <a:t>	</a:t>
            </a:r>
            <a:r>
              <a:rPr b="0" lang="it-IT" sz="1500" spc="-1" strike="noStrike">
                <a:latin typeface="Courier New"/>
              </a:rPr>
              <a:t>}</a:t>
            </a:r>
            <a:endParaRPr b="0" lang="it-IT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500" spc="-1" strike="noStrike">
                <a:latin typeface="Courier New"/>
              </a:rPr>
              <a:t>	</a:t>
            </a:r>
            <a:r>
              <a:rPr b="0" lang="it-IT" sz="1500" spc="-1" strike="noStrike">
                <a:latin typeface="Courier New"/>
              </a:rPr>
              <a:t>}</a:t>
            </a:r>
            <a:endParaRPr b="0" lang="it-IT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500" spc="-1" strike="noStrike">
                <a:latin typeface="Courier New"/>
              </a:rPr>
              <a:t>	</a:t>
            </a:r>
            <a:r>
              <a:rPr b="0" lang="it-IT" sz="1500" spc="-1" strike="noStrike">
                <a:latin typeface="Courier New"/>
              </a:rPr>
              <a:t>private Matricola matricola;</a:t>
            </a:r>
            <a:endParaRPr b="0" lang="it-IT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500" spc="-1" strike="noStrike">
                <a:latin typeface="Courier New"/>
              </a:rPr>
              <a:t>	</a:t>
            </a:r>
            <a:r>
              <a:rPr b="0" lang="it-IT" sz="1500" spc="-1" strike="noStrike">
                <a:latin typeface="Courier New"/>
              </a:rPr>
              <a:t>public Auto(String c, String a) {</a:t>
            </a:r>
            <a:endParaRPr b="0" lang="it-IT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500" spc="-1" strike="noStrike">
                <a:latin typeface="Courier New"/>
              </a:rPr>
              <a:t>	</a:t>
            </a:r>
            <a:r>
              <a:rPr b="0" lang="it-IT" sz="1500" spc="-1" strike="noStrike">
                <a:latin typeface="Courier New"/>
              </a:rPr>
              <a:t>	</a:t>
            </a:r>
            <a:r>
              <a:rPr b="0" lang="it-IT" sz="1500" spc="-1" strike="noStrike">
                <a:latin typeface="Courier New"/>
              </a:rPr>
              <a:t>matricola = new Matricola(c, a);</a:t>
            </a:r>
            <a:endParaRPr b="0" lang="it-IT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500" spc="-1" strike="noStrike">
                <a:latin typeface="Courier New"/>
              </a:rPr>
              <a:t>	</a:t>
            </a:r>
            <a:r>
              <a:rPr b="0" lang="it-IT" sz="1500" spc="-1" strike="noStrike">
                <a:latin typeface="Courier New"/>
              </a:rPr>
              <a:t>}</a:t>
            </a:r>
            <a:endParaRPr b="0" lang="it-IT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500" spc="-1" strike="noStrike">
                <a:latin typeface="Courier New"/>
              </a:rPr>
              <a:t>	</a:t>
            </a:r>
            <a:r>
              <a:rPr b="0" lang="it-IT" sz="1500" spc="-1" strike="noStrike">
                <a:latin typeface="Courier New"/>
              </a:rPr>
              <a:t>public Matricola getMatricola() {</a:t>
            </a:r>
            <a:endParaRPr b="0" lang="it-IT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500" spc="-1" strike="noStrike">
                <a:latin typeface="Courier New"/>
              </a:rPr>
              <a:t>	</a:t>
            </a:r>
            <a:r>
              <a:rPr b="0" lang="it-IT" sz="1500" spc="-1" strike="noStrike">
                <a:latin typeface="Courier New"/>
              </a:rPr>
              <a:t>	</a:t>
            </a:r>
            <a:r>
              <a:rPr b="0" lang="it-IT" sz="1500" spc="-1" strike="noStrike">
                <a:latin typeface="Courier New"/>
              </a:rPr>
              <a:t>return matricola;</a:t>
            </a:r>
            <a:endParaRPr b="0" lang="it-IT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500" spc="-1" strike="noStrike">
                <a:latin typeface="Courier New"/>
              </a:rPr>
              <a:t>	</a:t>
            </a:r>
            <a:r>
              <a:rPr b="0" lang="it-IT" sz="1500" spc="-1" strike="noStrike">
                <a:latin typeface="Courier New"/>
              </a:rPr>
              <a:t>}</a:t>
            </a:r>
            <a:endParaRPr b="0" lang="it-IT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500" spc="-1" strike="noStrike">
                <a:latin typeface="Courier New"/>
              </a:rPr>
              <a:t>}</a:t>
            </a:r>
            <a:endParaRPr b="0" lang="it-IT" sz="15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0418400" y="59760"/>
            <a:ext cx="1410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Inner class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152000" y="1224000"/>
            <a:ext cx="9863640" cy="29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Una inner class può essere restituita ad un codice esterno alla classe in cui è definita, a patto che il suo modificatore d'accesso lo permetta: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public class </a:t>
            </a:r>
            <a:r>
              <a:rPr b="1" lang="it-IT" sz="1800" spc="-1" strike="noStrike">
                <a:latin typeface="Courier New"/>
              </a:rPr>
              <a:t>Test</a:t>
            </a:r>
            <a:r>
              <a:rPr b="0" lang="it-IT" sz="1800" spc="-1" strike="noStrike">
                <a:latin typeface="Courier New"/>
              </a:rPr>
              <a:t> 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	</a:t>
            </a:r>
            <a:r>
              <a:rPr b="0" lang="it-IT" sz="1800" spc="-1" strike="noStrike">
                <a:latin typeface="Courier New"/>
              </a:rPr>
              <a:t>public static void main(String[] args) 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	</a:t>
            </a:r>
            <a:r>
              <a:rPr b="0" lang="it-IT" sz="1800" spc="-1" strike="noStrike">
                <a:latin typeface="Courier New"/>
              </a:rPr>
              <a:t>	</a:t>
            </a:r>
            <a:r>
              <a:rPr b="0" lang="it-IT" sz="1800" spc="-1" strike="noStrike">
                <a:latin typeface="Courier New"/>
              </a:rPr>
              <a:t>Auto a = new Auto("CD5TDE7", "2007");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	</a:t>
            </a:r>
            <a:r>
              <a:rPr b="0" lang="it-IT" sz="1800" spc="-1" strike="noStrike">
                <a:latin typeface="Courier New"/>
              </a:rPr>
              <a:t>	</a:t>
            </a:r>
            <a:r>
              <a:rPr b="0" lang="it-IT" sz="1800" spc="-1" strike="noStrike">
                <a:latin typeface="Courier New"/>
              </a:rPr>
              <a:t>Auto.Matricola ma = a.getMatricola();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	</a:t>
            </a:r>
            <a:r>
              <a:rPr b="0" lang="it-IT" sz="1800" spc="-1" strike="noStrike">
                <a:latin typeface="Courier New"/>
              </a:rPr>
              <a:t>	</a:t>
            </a:r>
            <a:r>
              <a:rPr b="0" lang="it-IT" sz="1800" spc="-1" strike="noStrike">
                <a:latin typeface="Courier New"/>
              </a:rPr>
              <a:t>System.out.println(ma.getCodice());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	</a:t>
            </a:r>
            <a:r>
              <a:rPr b="0" lang="it-IT" sz="1800" spc="-1" strike="noStrike">
                <a:latin typeface="Courier New"/>
              </a:rPr>
              <a:t>	</a:t>
            </a:r>
            <a:r>
              <a:rPr b="0" lang="it-IT" sz="1800" spc="-1" strike="noStrike">
                <a:latin typeface="Courier New"/>
              </a:rPr>
              <a:t>System.out.println(ma.getAnno());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	</a:t>
            </a:r>
            <a:r>
              <a:rPr b="0" lang="it-IT" sz="1800" spc="-1" strike="noStrike">
                <a:latin typeface="Courier New"/>
              </a:rPr>
              <a:t>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}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0419120" y="59760"/>
            <a:ext cx="1410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Inner class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432000" y="648000"/>
            <a:ext cx="10079640" cy="648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Classi locali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Le classi locali sono classi definite all'interno di un blocco di codice. Sono valide all'interno del blocco che le definisce e unicamente ad esso: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public class </a:t>
            </a:r>
            <a:r>
              <a:rPr b="1" lang="it-IT" sz="1800" spc="-1" strike="noStrike">
                <a:latin typeface="Arial"/>
              </a:rPr>
              <a:t>Prova</a:t>
            </a:r>
            <a:r>
              <a:rPr b="0" lang="it-IT" sz="1800" spc="-1" strike="noStrike">
                <a:latin typeface="Arial"/>
              </a:rPr>
              <a:t> 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public static void main(String[] args) 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class </a:t>
            </a:r>
            <a:r>
              <a:rPr b="1" lang="it-IT" sz="1800" spc="-1" strike="noStrike">
                <a:latin typeface="Arial"/>
              </a:rPr>
              <a:t>Triangolo</a:t>
            </a:r>
            <a:r>
              <a:rPr b="0" lang="it-IT" sz="1800" spc="-1" strike="noStrike">
                <a:latin typeface="Arial"/>
              </a:rPr>
              <a:t> 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private float base;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private float alt;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public Triangolo(float base, float alt) 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this.base = base;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this.alt = alt;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public float getBase() 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return base;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public float getAlt() 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return alt;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Triangolo t = new Triangolo(1.2, 3.4);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System.out.println(t.getBase());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System.out.println(t.getAlt());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}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0418400" y="59760"/>
            <a:ext cx="1410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Inner class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750600"/>
            <a:ext cx="10079640" cy="623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Classi anonime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Una classe anonima è una classe priva di nome. Permettono di dichiarare ed istanziare una classe costituita da un solo oggetto, il tutto tramite il meccanismo dell’ereditarietà.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public class </a:t>
            </a:r>
            <a:r>
              <a:rPr b="1" lang="it-IT" sz="1800" spc="-1" strike="noStrike">
                <a:latin typeface="Arial"/>
              </a:rPr>
              <a:t>Mammifero</a:t>
            </a:r>
            <a:r>
              <a:rPr b="0" lang="it-IT" sz="1800" spc="-1" strike="noStrike">
                <a:latin typeface="Arial"/>
              </a:rPr>
              <a:t> 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public void ciba() 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System.out.println("hammm!");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public void parla() 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System.out.println("????");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public class </a:t>
            </a:r>
            <a:r>
              <a:rPr b="1" lang="it-IT" sz="1800" spc="-1" strike="noStrike">
                <a:latin typeface="Arial"/>
              </a:rPr>
              <a:t>Test</a:t>
            </a:r>
            <a:r>
              <a:rPr b="0" lang="it-IT" sz="1800" spc="-1" strike="noStrike">
                <a:latin typeface="Arial"/>
              </a:rPr>
              <a:t> 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public static void main(String[] args) 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Mammifero m = new Mammifero() 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public void parla() 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System.out.println("BAU BAU!");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m.ciba();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m.parla();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}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Application>LibreOffice/6.0.7.3$Linux_X86_64 LibreOffice_project/00m0$Build-3</Application>
  <Words>6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2018-11-23T15:05:32Z</dcterms:created>
  <dc:creator>Pascal</dc:creator>
  <dc:description/>
  <dc:language>it-IT</dc:language>
  <cp:lastModifiedBy/>
  <dcterms:modified xsi:type="dcterms:W3CDTF">2019-03-29T09:39:39Z</dcterms:modified>
  <cp:revision>7</cp:revision>
  <dc:subject/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