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37960" y="950040"/>
            <a:ext cx="7857000" cy="468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250" spc="-1" strike="noStrike">
                <a:latin typeface="Arial"/>
              </a:rPr>
              <a:t>Fai clic per spostare la diapositiva</a:t>
            </a:r>
            <a:endParaRPr b="0" lang="it-IT" sz="425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3040" y="5938200"/>
            <a:ext cx="6666840" cy="562536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3280" spc="-1" strike="noStrike">
                <a:latin typeface="Arial"/>
              </a:rPr>
              <a:t>Fai clic per </a:t>
            </a:r>
            <a:r>
              <a:rPr b="0" lang="it-IT" sz="3280" spc="-1" strike="noStrike">
                <a:latin typeface="Arial"/>
              </a:rPr>
              <a:t>modificare il </a:t>
            </a:r>
            <a:r>
              <a:rPr b="0" lang="it-IT" sz="3280" spc="-1" strike="noStrike">
                <a:latin typeface="Arial"/>
              </a:rPr>
              <a:t>formato delle </a:t>
            </a:r>
            <a:r>
              <a:rPr b="0" lang="it-IT" sz="3280" spc="-1" strike="noStrike">
                <a:latin typeface="Arial"/>
              </a:rPr>
              <a:t>note</a:t>
            </a:r>
            <a:endParaRPr b="0" lang="it-IT" sz="328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71672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71672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D4515B1-426D-4324-AF6D-F1975711FE90}" type="slidenum">
              <a:rPr b="0" lang="it-IT" sz="1400" spc="-1" strike="noStrike">
                <a:latin typeface="Times New Roman"/>
              </a:rPr>
              <a:t>1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CB66779-4DA3-43A3-82F3-1F2EED3BC2BE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D9199A7-E588-434D-A37C-5BB4319B96C5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744B2CE-33C5-4847-90C3-A2130991909F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D891A93-5187-418A-9070-A035923184F8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1F18339-07EA-4CA6-9E40-4C8B2F70400E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A299919-6359-4963-BB37-8C9A6602E7CB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03DF897-5410-43A9-9F42-06A8133D5801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0D2B83F-9C16-414C-AAB6-8228161531E1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91C19C9-4189-4368-A6D8-F6683FA1641F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AC18035-1BD0-42D4-96ED-8E7AB762EBF7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6760" cy="400608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endParaRPr b="0" lang="it-IT" sz="328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282200" y="10155600"/>
            <a:ext cx="32727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7E0CA70-F5B3-48D0-A43A-0C1D7E9A40B7}" type="slidenum">
              <a:rPr b="0" lang="it-IT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&lt;numero&gt;</a:t>
            </a:fld>
            <a:endParaRPr b="0" lang="it-IT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25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6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5E5C87C-62DA-4E51-BBA1-A1340FE553F1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5.png" descr=""/>
          <p:cNvPicPr/>
          <p:nvPr/>
        </p:nvPicPr>
        <p:blipFill>
          <a:blip r:embed="rId2"/>
          <a:stretch/>
        </p:blipFill>
        <p:spPr>
          <a:xfrm>
            <a:off x="720" y="0"/>
            <a:ext cx="10075680" cy="5667120"/>
          </a:xfrm>
          <a:prstGeom prst="rect">
            <a:avLst/>
          </a:prstGeom>
          <a:ln>
            <a:noFill/>
          </a:ln>
        </p:spPr>
      </p:pic>
      <p:pic>
        <p:nvPicPr>
          <p:cNvPr id="42" name="image6.png" descr=""/>
          <p:cNvPicPr/>
          <p:nvPr/>
        </p:nvPicPr>
        <p:blipFill>
          <a:blip r:embed="rId3"/>
          <a:stretch/>
        </p:blipFill>
        <p:spPr>
          <a:xfrm>
            <a:off x="720" y="0"/>
            <a:ext cx="10075680" cy="5667120"/>
          </a:xfrm>
          <a:prstGeom prst="rect">
            <a:avLst/>
          </a:prstGeom>
          <a:ln>
            <a:noFill/>
          </a:ln>
        </p:spPr>
      </p:pic>
      <p:pic>
        <p:nvPicPr>
          <p:cNvPr id="43" name="image1.jpg" descr=""/>
          <p:cNvPicPr/>
          <p:nvPr/>
        </p:nvPicPr>
        <p:blipFill>
          <a:blip r:embed="rId4"/>
          <a:stretch/>
        </p:blipFill>
        <p:spPr>
          <a:xfrm>
            <a:off x="0" y="0"/>
            <a:ext cx="10076760" cy="5667480"/>
          </a:xfrm>
          <a:prstGeom prst="rect">
            <a:avLst/>
          </a:prstGeom>
          <a:ln>
            <a:noFill/>
          </a:ln>
        </p:spPr>
      </p:pic>
      <p:pic>
        <p:nvPicPr>
          <p:cNvPr id="44" name="image2.png" descr=""/>
          <p:cNvPicPr/>
          <p:nvPr/>
        </p:nvPicPr>
        <p:blipFill>
          <a:blip r:embed="rId5"/>
          <a:stretch/>
        </p:blipFill>
        <p:spPr>
          <a:xfrm>
            <a:off x="720" y="0"/>
            <a:ext cx="10075680" cy="5667120"/>
          </a:xfrm>
          <a:prstGeom prst="rect">
            <a:avLst/>
          </a:prstGeom>
          <a:ln>
            <a:noFill/>
          </a:ln>
        </p:spPr>
      </p:pic>
      <p:pic>
        <p:nvPicPr>
          <p:cNvPr id="45" name="image3.png" descr=""/>
          <p:cNvPicPr/>
          <p:nvPr/>
        </p:nvPicPr>
        <p:blipFill>
          <a:blip r:embed="rId6"/>
          <a:stretch/>
        </p:blipFill>
        <p:spPr>
          <a:xfrm>
            <a:off x="720" y="0"/>
            <a:ext cx="10075680" cy="5667120"/>
          </a:xfrm>
          <a:prstGeom prst="rect">
            <a:avLst/>
          </a:prstGeom>
          <a:ln>
            <a:noFill/>
          </a:ln>
        </p:spPr>
      </p:pic>
      <p:pic>
        <p:nvPicPr>
          <p:cNvPr id="46" name="image4.png" descr=""/>
          <p:cNvPicPr/>
          <p:nvPr/>
        </p:nvPicPr>
        <p:blipFill>
          <a:blip r:embed="rId7"/>
          <a:stretch/>
        </p:blipFill>
        <p:spPr>
          <a:xfrm>
            <a:off x="720" y="0"/>
            <a:ext cx="10075680" cy="5667120"/>
          </a:xfrm>
          <a:prstGeom prst="rect">
            <a:avLst/>
          </a:prstGeom>
          <a:ln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250" spc="-1" strike="noStrike">
                <a:latin typeface="Arial"/>
              </a:rPr>
              <a:t>Fai clic per </a:t>
            </a:r>
            <a:r>
              <a:rPr b="0" lang="it-IT" sz="4250" spc="-1" strike="noStrike">
                <a:latin typeface="Arial"/>
              </a:rPr>
              <a:t>modificare il </a:t>
            </a:r>
            <a:r>
              <a:rPr b="0" lang="it-IT" sz="4250" spc="-1" strike="noStrike">
                <a:latin typeface="Arial"/>
              </a:rPr>
              <a:t>formato del </a:t>
            </a:r>
            <a:r>
              <a:rPr b="0" lang="it-IT" sz="4250" spc="-1" strike="noStrike">
                <a:latin typeface="Arial"/>
              </a:rPr>
              <a:t>testo del </a:t>
            </a:r>
            <a:r>
              <a:rPr b="0" lang="it-IT" sz="4250" spc="-1" strike="noStrike">
                <a:latin typeface="Arial"/>
              </a:rPr>
              <a:t>titolo</a:t>
            </a:r>
            <a:endParaRPr b="0" lang="it-IT" sz="42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640" spc="-1" strike="noStrike">
                <a:latin typeface="Arial"/>
              </a:rPr>
              <a:t>Fai clic per modificare il formato del testo della struttura</a:t>
            </a:r>
            <a:endParaRPr b="0" lang="it-IT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320" spc="-1" strike="noStrike">
                <a:latin typeface="Arial"/>
              </a:rPr>
              <a:t>Secondo livello struttura</a:t>
            </a:r>
            <a:endParaRPr b="0" lang="it-IT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979" spc="-1" strike="noStrike">
                <a:latin typeface="Arial"/>
              </a:rPr>
              <a:t>Terzo livello struttura</a:t>
            </a:r>
            <a:endParaRPr b="0" lang="it-IT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650" spc="-1" strike="noStrike">
                <a:latin typeface="Arial"/>
              </a:rPr>
              <a:t>Quarto livello struttura</a:t>
            </a:r>
            <a:endParaRPr b="0" lang="it-IT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Quinto livello struttura</a:t>
            </a:r>
            <a:endParaRPr b="0" lang="it-IT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Sesto livello struttura</a:t>
            </a:r>
            <a:endParaRPr b="0" lang="it-IT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50" spc="-1" strike="noStrike">
                <a:latin typeface="Arial"/>
              </a:rPr>
              <a:t>Settimo livello struttura</a:t>
            </a:r>
            <a:endParaRPr b="0" lang="it-IT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97640" y="63216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basata sul costruttore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56400" y="1405800"/>
            <a:ext cx="9522360" cy="7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Nel caso di tipi semplici, il container può anche usare il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matching dei tipi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se nel costruttore specifichiamo esplicitamente il tipo degli argomenti, basta usare l’attributo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 esempio: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56400" y="2418120"/>
            <a:ext cx="9483480" cy="23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&lt;beans&gt;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 id="exampleBean" class="examples.ExampleBean"&gt;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&lt;constructor-arg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="int"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value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="2001"/&gt;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&lt;constructor-arg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type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="java.lang.String"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value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="Zara"/&gt;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&lt;/bean&gt;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&lt;/beans&gt;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97640" y="63216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COLLEZIONI 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29680" y="1048680"/>
            <a:ext cx="9490320" cy="12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Ci sono 2 possibili situazioni: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Passaggio di valori diretti alla collezione.</a:t>
            </a:r>
            <a:endParaRPr b="0" lang="it-IT" sz="18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Passaggio del riferimento ad un bean come un elemento della collezione.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2340720" y="2715840"/>
            <a:ext cx="44420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LEZIONE 11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594720" y="3727800"/>
            <a:ext cx="91256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Iniettare bean referenziati all’interno di una collezione: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2408760" y="4740120"/>
            <a:ext cx="444204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LEZIONE 12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97640" y="53568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COLLEZIONI 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35960" y="840960"/>
            <a:ext cx="9204840" cy="32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Nel file di configurazione vediamo che vengono definiti due bean aventi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ID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pari a: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address1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 ed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address2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 relativi ad una nuova classe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Indirizzo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tale classe rappresenta un generico indirizzo e si compone di due campi che decsrivono un generico indirizzo: via e numero civico.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Nella definizione di tali bean iniettiamo i valori per il campo via e per il campo civico tramite costruttore.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Ora che il framework ha creato questi due bean e li ha valorizzati vogliamo passarli come elementi di una lista.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Per fare ciò definiamo un nuovo bean avente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ID=”addressList”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e relativo ad una nuova classe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JavaCollection2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All’interno della definizione di tale bean vi è un tag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&lt;list/&gt;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che come abbiamo già visto è usato per l’iniezione di liste.d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98520" y="4043160"/>
            <a:ext cx="8728200" cy="14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Andiamo quindi ad iniettare i bean con ID pari a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address1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 ed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address2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”, precedentemente creati, (tramite l’uso del tag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&lt;ref bean\&gt;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ed un valore semplice rappresentante una stringa (tramite l’uso del tag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&lt;value\&gt;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).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97640" y="63216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basata sul costruttore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97640" y="1227240"/>
            <a:ext cx="95223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Infine esiste un altro modo per passare gli argomenti al costruttore: usare l’attributo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index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per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specificare esplicitamente l’indice dell’argomento del costruttore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 L’indice base è 0.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 esempio: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673920" y="2457000"/>
            <a:ext cx="10039320" cy="211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&lt;beans&gt;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 id="exampleBean" class="examples.ExampleBean"&gt;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&lt;constructor-arg index="0" value="2001"/&gt;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&lt;constructor-arg index="1" value="Zara"/&gt;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&lt;/bean&gt;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  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&lt;/beans&gt;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97640" y="63216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basata su metodi Setter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56400" y="1167840"/>
            <a:ext cx="9363600" cy="16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L’iniezione della dipendenza basata sui metodi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Setter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viene realizzata dal container invocando sul nostro bean i metodi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Setter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dopo che questo è stato creato mediante un metodo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costruttore privo di argomenti 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dalla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factory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che si occupa appunto di istanziare i nostri bean.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LEZIONE 9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7640" y="63216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basata su metodi Setter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56400" y="1286640"/>
            <a:ext cx="9363600" cy="14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La principale differenza si trova all’interno del tag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relativo alla definizione del bean della classe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TextEditor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: in questo caso, invece di usare il tag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&lt;constructor-arg&gt;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per effettuare l’iniezione delle dipendenze mediante costruttore, usiamo il tag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&lt;property&gt;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per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iniettare la dipendenza tramite i metodi setter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197640" y="2835000"/>
            <a:ext cx="9363600" cy="97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Nel caso stiamo passando: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oggetto referenziato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(di fatto un indirizzo) dobbiamo usare l’attributo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ref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all’interno del tag &lt;property&gt;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un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valore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dobbiamo usare l’attributo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value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(come mostrato precedentemente).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97640" y="63216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basata su metodi Setter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56400" y="1143000"/>
            <a:ext cx="9363600" cy="279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Classi interne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Java permette di definire una classe all’interno di un’altra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Queste classi vengono chiamate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interne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 o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annidate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Tale meccanismo arricchisce le possibilità di relazioni tra classi, introducendo in particolare nuove regole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visibilità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 la definizione di una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classe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si trova all’interno di un metodo, tale classe viene chiamata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locale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na classe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locale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può anche essere “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anonima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”, quando il suo nome non è rilevante e/o utile.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37960" y="47340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basata su metodi Setter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56400" y="892800"/>
            <a:ext cx="9363600" cy="48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Oltre a campi e metodi, una classe può contenere altre classi dette “interne”. Una classe che non sia interna viene chiamata “top-level”.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 classi interne possono avere tutte e le visibilità ammesse dal linguaggio.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La visibilità di una classe interna X stabilisce quali classi possono utilizzarla (cioè, istanziarla, estenderla, dichiarare riferimenti o parametri di tipo X, etc.).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Consideriamo il seguente esempio: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public class A {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private class B {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class C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La classe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non è visibile al di fuori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mentre la classe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C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è visibile a tutte le classi che si trovano nello stesso pacchetto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97640" y="63216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basata su metodi Setter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63600" y="1167840"/>
            <a:ext cx="9276840" cy="30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Dall’esterno di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i nomi completi delle classi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B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e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C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sono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A.B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e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A.C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 rispettivamente. Ovviamente se B è private non sarà accessibile.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La visibilità di una classe interna è su tutto il codice che si trova all’interno della classe che la contiene.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Ad esempio, la classe B dell’esempio precedente è visibile a tutto il codice contenuto in A, compreso il codice contenuto in altre classi interne ad A, come ad esempio C.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Lo stesso discorso si applica per i campi e i metodi di una classe interna,i loro attributi di visibilità hanno effetto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solo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 sul codice esterno alla classe contenitrice.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 altre parole,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tra classi contenute nella stessa classe non vige alcuna restrizione di visibilità.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97640" y="63216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basata su metodi Setter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56400" y="1364400"/>
            <a:ext cx="9363600" cy="14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La principale differenza si trova all’interno del tag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relativo alla definizione della classe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TextEditor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: in questo caso, invece di usare i tag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&lt;constructor-arg&gt;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per effettuare l’iniezione delle dipendenze mediante costruttore, usiamo il tag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&lt;property&gt;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per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iniettare la dipendenza tramite i metodi setter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 Ed annidiamo i bean per la dependency injection sugli oggetti.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555480" y="3102120"/>
            <a:ext cx="8132400" cy="16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&lt;beanid="outerBean"class="..."&gt;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        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&lt;propertyname="target"&gt;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            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&lt;beanid="innerBean"class="..."/&gt;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        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&lt;/property&gt;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&lt;/bean&gt;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069000" y="1027800"/>
            <a:ext cx="288828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ESEMPIO LEZIONE 10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786000" y="96120"/>
            <a:ext cx="31377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DejaVu Sans"/>
              </a:rPr>
              <a:t>SPRING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97640" y="632160"/>
            <a:ext cx="9681120" cy="2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Dependency Injection: COLLEZIONI </a:t>
            </a:r>
            <a:endParaRPr b="0" lang="it-IT" sz="1800" spc="-1" strike="noStrike">
              <a:latin typeface="Arial"/>
            </a:endParaRPr>
          </a:p>
        </p:txBody>
      </p:sp>
      <p:graphicFrame>
        <p:nvGraphicFramePr>
          <p:cNvPr id="122" name="Table 3"/>
          <p:cNvGraphicFramePr/>
          <p:nvPr/>
        </p:nvGraphicFramePr>
        <p:xfrm>
          <a:off x="396360" y="1823040"/>
          <a:ext cx="9286920" cy="3741120"/>
        </p:xfrm>
        <a:graphic>
          <a:graphicData uri="http://schemas.openxmlformats.org/drawingml/2006/table">
            <a:tbl>
              <a:tblPr/>
              <a:tblGrid>
                <a:gridCol w="4643280"/>
                <a:gridCol w="4643640"/>
              </a:tblGrid>
              <a:tr h="622440">
                <a:tc>
                  <a:txBody>
                    <a:bodyPr lIns="903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&lt;list&gt;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360" marR="93960"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lIns="903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Serve per iniettare liste di valori, permette duplicati.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360" marR="93960"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622440">
                <a:tc>
                  <a:txBody>
                    <a:bodyPr lIns="903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&lt;set&gt;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360" marR="93960"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lIns="903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Serve per iniettare un insieme di valori, non permette duplicati.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360" marR="93960"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1418400">
                <a:tc>
                  <a:txBody>
                    <a:bodyPr lIns="903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&lt;map&gt;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360" marR="93960"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lIns="903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Può essere usato per iniettare collezioni formate da coppie &lt;nome,valore&gt; in cui gli elenenti nome e valore possono avere qualsiasi tipo.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360" marR="93960">
                    <a:lnT w="9360">
                      <a:solidFill>
                        <a:srgbClr val="dddddd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7f7f7"/>
                    </a:solidFill>
                  </a:tcPr>
                </a:tc>
              </a:tr>
              <a:tr h="1418400">
                <a:tc>
                  <a:txBody>
                    <a:bodyPr lIns="903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&lt;props&gt;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360" marR="93960">
                    <a:lnT w="9360">
                      <a:solidFill>
                        <a:srgbClr val="dddddd"/>
                      </a:solidFill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 lIns="90360" rIns="939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inherit"/>
                        </a:rPr>
                        <a:t>Può essere usato per iniettare collezioni formate da coppie &lt;nome,valore&gt; in cui gli elementi nome e valore sono entrambi stringhe.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0360" marR="93960">
                    <a:lnT w="9360">
                      <a:solidFill>
                        <a:srgbClr val="dddddd"/>
                      </a:solidFill>
                    </a:lnT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123" name="CustomShape 4"/>
          <p:cNvSpPr/>
          <p:nvPr/>
        </p:nvSpPr>
        <p:spPr>
          <a:xfrm>
            <a:off x="356400" y="937440"/>
            <a:ext cx="928440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Vediamo ora come passare valori plurimi come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List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Set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,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Map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 e </a:t>
            </a:r>
            <a:r>
              <a:rPr b="1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Properties</a:t>
            </a:r>
            <a:r>
              <a:rPr b="0" lang="it-IT" sz="1800" spc="-1" strike="noStrike">
                <a:solidFill>
                  <a:srgbClr val="000000"/>
                </a:solidFill>
                <a:latin typeface="Corbel"/>
                <a:ea typeface="DejaVu Sans"/>
              </a:rPr>
              <a:t>. Per gestire tali situazioni il Framework Spring offre quattro tipi di elementi per la configurazione di collezioni, essi sono:</a:t>
            </a:r>
            <a:endParaRPr b="0" lang="it-IT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2019-03-29T14:29:18Z</dcterms:created>
  <dc:creator/>
  <dc:description/>
  <dc:language>it-IT</dc:language>
  <cp:lastModifiedBy/>
  <dcterms:modified xsi:type="dcterms:W3CDTF">2019-03-29T14:32:01Z</dcterms:modified>
  <cp:revision>1</cp:revision>
  <dc:subject/>
  <dc:title/>
</cp:coreProperties>
</file>