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notesSlide12.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237960" y="950040"/>
            <a:ext cx="7857000" cy="4687560"/>
          </a:xfrm>
          <a:prstGeom prst="rect">
            <a:avLst/>
          </a:prstGeom>
        </p:spPr>
        <p:txBody>
          <a:bodyPr lIns="0" rIns="0" tIns="0" bIns="0" anchor="ctr"/>
          <a:p>
            <a:pPr algn="ctr"/>
            <a:r>
              <a:rPr b="0" lang="it-IT" sz="4250" spc="-1" strike="noStrike">
                <a:latin typeface="Arial"/>
              </a:rPr>
              <a:t>Fai clic per spostare la diapositiva</a:t>
            </a:r>
            <a:endParaRPr b="0" lang="it-IT" sz="4250" spc="-1" strike="noStrike">
              <a:latin typeface="Arial"/>
            </a:endParaRPr>
          </a:p>
        </p:txBody>
      </p:sp>
      <p:sp>
        <p:nvSpPr>
          <p:cNvPr id="86" name="PlaceHolder 2"/>
          <p:cNvSpPr>
            <a:spLocks noGrp="1"/>
          </p:cNvSpPr>
          <p:nvPr>
            <p:ph type="body"/>
          </p:nvPr>
        </p:nvSpPr>
        <p:spPr>
          <a:xfrm>
            <a:off x="833040" y="5938200"/>
            <a:ext cx="6666840" cy="5625360"/>
          </a:xfrm>
          <a:prstGeom prst="rect">
            <a:avLst/>
          </a:prstGeom>
        </p:spPr>
        <p:txBody>
          <a:bodyPr lIns="0" rIns="0" tIns="0" bIns="0"/>
          <a:p>
            <a:r>
              <a:rPr b="0" lang="it-IT" sz="3280" spc="-1" strike="noStrike">
                <a:latin typeface="Arial"/>
              </a:rPr>
              <a:t>Fai clic per modificare il formato delle note</a:t>
            </a:r>
            <a:endParaRPr b="0" lang="it-IT" sz="3280" spc="-1" strike="noStrike">
              <a:latin typeface="Arial"/>
            </a:endParaRPr>
          </a:p>
        </p:txBody>
      </p:sp>
      <p:sp>
        <p:nvSpPr>
          <p:cNvPr id="87" name="PlaceHolder 3"/>
          <p:cNvSpPr>
            <a:spLocks noGrp="1"/>
          </p:cNvSpPr>
          <p:nvPr>
            <p:ph type="hdr"/>
          </p:nvPr>
        </p:nvSpPr>
        <p:spPr>
          <a:xfrm>
            <a:off x="0" y="0"/>
            <a:ext cx="3616560" cy="62460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88" name="PlaceHolder 4"/>
          <p:cNvSpPr>
            <a:spLocks noGrp="1"/>
          </p:cNvSpPr>
          <p:nvPr>
            <p:ph type="dt"/>
          </p:nvPr>
        </p:nvSpPr>
        <p:spPr>
          <a:xfrm>
            <a:off x="4716720" y="0"/>
            <a:ext cx="3616560" cy="62460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89" name="PlaceHolder 5"/>
          <p:cNvSpPr>
            <a:spLocks noGrp="1"/>
          </p:cNvSpPr>
          <p:nvPr>
            <p:ph type="ftr"/>
          </p:nvPr>
        </p:nvSpPr>
        <p:spPr>
          <a:xfrm>
            <a:off x="0" y="11876760"/>
            <a:ext cx="3616560" cy="62460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90" name="PlaceHolder 6"/>
          <p:cNvSpPr>
            <a:spLocks noGrp="1"/>
          </p:cNvSpPr>
          <p:nvPr>
            <p:ph type="sldNum"/>
          </p:nvPr>
        </p:nvSpPr>
        <p:spPr>
          <a:xfrm>
            <a:off x="4716720" y="11876760"/>
            <a:ext cx="3616560" cy="624600"/>
          </a:xfrm>
          <a:prstGeom prst="rect">
            <a:avLst/>
          </a:prstGeom>
        </p:spPr>
        <p:txBody>
          <a:bodyPr lIns="0" rIns="0" tIns="0" bIns="0" anchor="b"/>
          <a:p>
            <a:pPr algn="r"/>
            <a:fld id="{0EE10EB5-AA2F-4DCB-8279-2BCD44DFF704}"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1260000" y="801720"/>
            <a:ext cx="5037840" cy="4007520"/>
          </a:xfrm>
          <a:prstGeom prst="rect">
            <a:avLst/>
          </a:prstGeom>
        </p:spPr>
      </p:sp>
      <p:sp>
        <p:nvSpPr>
          <p:cNvPr id="145"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46"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0A4F35D9-20B5-4482-977D-61EE479B862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1260000" y="801720"/>
            <a:ext cx="5037840" cy="4007520"/>
          </a:xfrm>
          <a:prstGeom prst="rect">
            <a:avLst/>
          </a:prstGeom>
        </p:spPr>
      </p:sp>
      <p:sp>
        <p:nvSpPr>
          <p:cNvPr id="172"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73"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77ABD222-ED78-4EC6-8093-5A90E3E1DDF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1260000" y="801720"/>
            <a:ext cx="5037840" cy="4007520"/>
          </a:xfrm>
          <a:prstGeom prst="rect">
            <a:avLst/>
          </a:prstGeom>
        </p:spPr>
      </p:sp>
      <p:sp>
        <p:nvSpPr>
          <p:cNvPr id="175"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76"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9BF9DA66-5657-4366-86FA-93EA02419B7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1260000" y="801720"/>
            <a:ext cx="5037840" cy="4007520"/>
          </a:xfrm>
          <a:prstGeom prst="rect">
            <a:avLst/>
          </a:prstGeom>
        </p:spPr>
      </p:sp>
      <p:sp>
        <p:nvSpPr>
          <p:cNvPr id="178"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79"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5D2FE9DD-370A-44ED-835A-CF2757DF487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1260000" y="801720"/>
            <a:ext cx="5037840" cy="4007520"/>
          </a:xfrm>
          <a:prstGeom prst="rect">
            <a:avLst/>
          </a:prstGeom>
        </p:spPr>
      </p:sp>
      <p:sp>
        <p:nvSpPr>
          <p:cNvPr id="181"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82"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4EAFB61E-94E3-4C44-B664-0CACE78C9EA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1260000" y="801720"/>
            <a:ext cx="5037840" cy="4007520"/>
          </a:xfrm>
          <a:prstGeom prst="rect">
            <a:avLst/>
          </a:prstGeom>
        </p:spPr>
      </p:sp>
      <p:sp>
        <p:nvSpPr>
          <p:cNvPr id="184"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85"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DA7CF3A9-16B3-4EE7-B90F-73A5BCD8F28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1260000" y="801720"/>
            <a:ext cx="5037840" cy="4007520"/>
          </a:xfrm>
          <a:prstGeom prst="rect">
            <a:avLst/>
          </a:prstGeom>
        </p:spPr>
      </p:sp>
      <p:sp>
        <p:nvSpPr>
          <p:cNvPr id="148"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49"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D774AC10-5FE6-4B96-8DB1-C1DFF52467F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1260000" y="801720"/>
            <a:ext cx="5037840" cy="4007520"/>
          </a:xfrm>
          <a:prstGeom prst="rect">
            <a:avLst/>
          </a:prstGeom>
        </p:spPr>
      </p:sp>
      <p:sp>
        <p:nvSpPr>
          <p:cNvPr id="151"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52"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90EC4ED2-C5C3-44C1-9A88-E82493C00C6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1260000" y="801720"/>
            <a:ext cx="5037840" cy="4007520"/>
          </a:xfrm>
          <a:prstGeom prst="rect">
            <a:avLst/>
          </a:prstGeom>
        </p:spPr>
      </p:sp>
      <p:sp>
        <p:nvSpPr>
          <p:cNvPr id="154"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55"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C19B9CD7-01E0-4E1B-B192-BF2E1B56827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1260000" y="801720"/>
            <a:ext cx="5037840" cy="4007520"/>
          </a:xfrm>
          <a:prstGeom prst="rect">
            <a:avLst/>
          </a:prstGeom>
        </p:spPr>
      </p:sp>
      <p:sp>
        <p:nvSpPr>
          <p:cNvPr id="157"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58"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285A195C-B0CF-408E-B3E6-9CC120B25C2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1260000" y="801720"/>
            <a:ext cx="5037840" cy="4007520"/>
          </a:xfrm>
          <a:prstGeom prst="rect">
            <a:avLst/>
          </a:prstGeom>
        </p:spPr>
      </p:sp>
      <p:sp>
        <p:nvSpPr>
          <p:cNvPr id="160"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61"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D6B9E862-4DD9-46CB-B449-676F6F556B2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1260000" y="801720"/>
            <a:ext cx="5037840" cy="4007520"/>
          </a:xfrm>
          <a:prstGeom prst="rect">
            <a:avLst/>
          </a:prstGeom>
        </p:spPr>
      </p:sp>
      <p:sp>
        <p:nvSpPr>
          <p:cNvPr id="163"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64"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ED5354F1-3E72-421C-A12B-88555F09E36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1260000" y="801720"/>
            <a:ext cx="5037840" cy="4007520"/>
          </a:xfrm>
          <a:prstGeom prst="rect">
            <a:avLst/>
          </a:prstGeom>
        </p:spPr>
      </p:sp>
      <p:sp>
        <p:nvSpPr>
          <p:cNvPr id="166"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67"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9CB03625-AFBC-4568-BD7C-7268BB08637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1260000" y="801720"/>
            <a:ext cx="5037840" cy="4007520"/>
          </a:xfrm>
          <a:prstGeom prst="rect">
            <a:avLst/>
          </a:prstGeom>
        </p:spPr>
      </p:sp>
      <p:sp>
        <p:nvSpPr>
          <p:cNvPr id="169" name="PlaceHolder 2"/>
          <p:cNvSpPr>
            <a:spLocks noGrp="1"/>
          </p:cNvSpPr>
          <p:nvPr>
            <p:ph type="body"/>
          </p:nvPr>
        </p:nvSpPr>
        <p:spPr>
          <a:xfrm>
            <a:off x="756000" y="5078520"/>
            <a:ext cx="6045840" cy="4809240"/>
          </a:xfrm>
          <a:prstGeom prst="rect">
            <a:avLst/>
          </a:prstGeom>
        </p:spPr>
        <p:txBody>
          <a:bodyPr lIns="90000" rIns="90000" tIns="45000" bIns="45000">
            <a:normAutofit/>
          </a:bodyPr>
          <a:p>
            <a:endParaRPr b="0" lang="it-IT" sz="3280" spc="-1" strike="noStrike">
              <a:latin typeface="Arial"/>
            </a:endParaRPr>
          </a:p>
        </p:txBody>
      </p:sp>
      <p:sp>
        <p:nvSpPr>
          <p:cNvPr id="170" name="CustomShape 3"/>
          <p:cNvSpPr/>
          <p:nvPr/>
        </p:nvSpPr>
        <p:spPr>
          <a:xfrm>
            <a:off x="4282200" y="10155600"/>
            <a:ext cx="3273840" cy="532440"/>
          </a:xfrm>
          <a:prstGeom prst="rect">
            <a:avLst/>
          </a:prstGeom>
          <a:noFill/>
          <a:ln>
            <a:noFill/>
          </a:ln>
        </p:spPr>
        <p:style>
          <a:lnRef idx="0"/>
          <a:fillRef idx="0"/>
          <a:effectRef idx="0"/>
          <a:fontRef idx="minor"/>
        </p:style>
        <p:txBody>
          <a:bodyPr lIns="90000" rIns="90000" tIns="45000" bIns="45000"/>
          <a:p>
            <a:pPr>
              <a:lnSpc>
                <a:spcPct val="100000"/>
              </a:lnSpc>
            </a:pPr>
            <a:fld id="{19736356-C608-460F-9D96-16EF183CD9C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0"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2"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4"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55"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59"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0"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61"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3"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6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5"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67"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68"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69"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1" name="PlaceHolder 2"/>
          <p:cNvSpPr>
            <a:spLocks noGrp="1"/>
          </p:cNvSpPr>
          <p:nvPr>
            <p:ph type="body"/>
          </p:nvPr>
        </p:nvSpPr>
        <p:spPr>
          <a:xfrm>
            <a:off x="504000" y="1326240"/>
            <a:ext cx="9071640" cy="1568160"/>
          </a:xfrm>
          <a:prstGeom prst="rect">
            <a:avLst/>
          </a:prstGeom>
        </p:spPr>
        <p:txBody>
          <a:bodyPr lIns="0" rIns="0" tIns="0" bIns="0">
            <a:normAutofit/>
          </a:bodyPr>
          <a:p>
            <a:endParaRPr b="0" lang="it-IT" sz="2640" spc="-1" strike="noStrike">
              <a:latin typeface="Arial"/>
            </a:endParaRPr>
          </a:p>
        </p:txBody>
      </p:sp>
      <p:sp>
        <p:nvSpPr>
          <p:cNvPr id="72" name="PlaceHolder 3"/>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4"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75"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76"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
        <p:nvSpPr>
          <p:cNvPr id="77" name="PlaceHolder 5"/>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79" name="PlaceHolder 2"/>
          <p:cNvSpPr>
            <a:spLocks noGrp="1"/>
          </p:cNvSpPr>
          <p:nvPr>
            <p:ph type="body"/>
          </p:nvPr>
        </p:nvSpPr>
        <p:spPr>
          <a:xfrm>
            <a:off x="504000" y="1326240"/>
            <a:ext cx="2920680" cy="1568160"/>
          </a:xfrm>
          <a:prstGeom prst="rect">
            <a:avLst/>
          </a:prstGeom>
        </p:spPr>
        <p:txBody>
          <a:bodyPr lIns="0" rIns="0" tIns="0" bIns="0">
            <a:normAutofit/>
          </a:bodyPr>
          <a:p>
            <a:endParaRPr b="0" lang="it-IT" sz="2640" spc="-1" strike="noStrike">
              <a:latin typeface="Arial"/>
            </a:endParaRPr>
          </a:p>
        </p:txBody>
      </p:sp>
      <p:sp>
        <p:nvSpPr>
          <p:cNvPr id="80" name="PlaceHolder 3"/>
          <p:cNvSpPr>
            <a:spLocks noGrp="1"/>
          </p:cNvSpPr>
          <p:nvPr>
            <p:ph type="body"/>
          </p:nvPr>
        </p:nvSpPr>
        <p:spPr>
          <a:xfrm>
            <a:off x="3571200" y="1326240"/>
            <a:ext cx="2920680" cy="1568160"/>
          </a:xfrm>
          <a:prstGeom prst="rect">
            <a:avLst/>
          </a:prstGeom>
        </p:spPr>
        <p:txBody>
          <a:bodyPr lIns="0" rIns="0" tIns="0" bIns="0">
            <a:normAutofit/>
          </a:bodyPr>
          <a:p>
            <a:endParaRPr b="0" lang="it-IT" sz="2640" spc="-1" strike="noStrike">
              <a:latin typeface="Arial"/>
            </a:endParaRPr>
          </a:p>
        </p:txBody>
      </p:sp>
      <p:sp>
        <p:nvSpPr>
          <p:cNvPr id="81" name="PlaceHolder 4"/>
          <p:cNvSpPr>
            <a:spLocks noGrp="1"/>
          </p:cNvSpPr>
          <p:nvPr>
            <p:ph type="body"/>
          </p:nvPr>
        </p:nvSpPr>
        <p:spPr>
          <a:xfrm>
            <a:off x="6638040" y="1326240"/>
            <a:ext cx="2920680" cy="1568160"/>
          </a:xfrm>
          <a:prstGeom prst="rect">
            <a:avLst/>
          </a:prstGeom>
        </p:spPr>
        <p:txBody>
          <a:bodyPr lIns="0" rIns="0" tIns="0" bIns="0">
            <a:normAutofit/>
          </a:bodyPr>
          <a:p>
            <a:endParaRPr b="0" lang="it-IT" sz="2640" spc="-1" strike="noStrike">
              <a:latin typeface="Arial"/>
            </a:endParaRPr>
          </a:p>
        </p:txBody>
      </p:sp>
      <p:sp>
        <p:nvSpPr>
          <p:cNvPr id="82" name="PlaceHolder 5"/>
          <p:cNvSpPr>
            <a:spLocks noGrp="1"/>
          </p:cNvSpPr>
          <p:nvPr>
            <p:ph type="body"/>
          </p:nvPr>
        </p:nvSpPr>
        <p:spPr>
          <a:xfrm>
            <a:off x="504000" y="3043800"/>
            <a:ext cx="2920680" cy="1568160"/>
          </a:xfrm>
          <a:prstGeom prst="rect">
            <a:avLst/>
          </a:prstGeom>
        </p:spPr>
        <p:txBody>
          <a:bodyPr lIns="0" rIns="0" tIns="0" bIns="0">
            <a:normAutofit/>
          </a:bodyPr>
          <a:p>
            <a:endParaRPr b="0" lang="it-IT" sz="2640" spc="-1" strike="noStrike">
              <a:latin typeface="Arial"/>
            </a:endParaRPr>
          </a:p>
        </p:txBody>
      </p:sp>
      <p:sp>
        <p:nvSpPr>
          <p:cNvPr id="83" name="PlaceHolder 6"/>
          <p:cNvSpPr>
            <a:spLocks noGrp="1"/>
          </p:cNvSpPr>
          <p:nvPr>
            <p:ph type="body"/>
          </p:nvPr>
        </p:nvSpPr>
        <p:spPr>
          <a:xfrm>
            <a:off x="3571200" y="3043800"/>
            <a:ext cx="2920680" cy="1568160"/>
          </a:xfrm>
          <a:prstGeom prst="rect">
            <a:avLst/>
          </a:prstGeom>
        </p:spPr>
        <p:txBody>
          <a:bodyPr lIns="0" rIns="0" tIns="0" bIns="0">
            <a:normAutofit/>
          </a:bodyPr>
          <a:p>
            <a:endParaRPr b="0" lang="it-IT" sz="2640" spc="-1" strike="noStrike">
              <a:latin typeface="Arial"/>
            </a:endParaRPr>
          </a:p>
        </p:txBody>
      </p:sp>
      <p:sp>
        <p:nvSpPr>
          <p:cNvPr id="84" name="PlaceHolder 7"/>
          <p:cNvSpPr>
            <a:spLocks noGrp="1"/>
          </p:cNvSpPr>
          <p:nvPr>
            <p:ph type="body"/>
          </p:nvPr>
        </p:nvSpPr>
        <p:spPr>
          <a:xfrm>
            <a:off x="6638040" y="3043800"/>
            <a:ext cx="292068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it-IT"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it-IT"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it-IT"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it-IT" sz="425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it-IT"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it-IT"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it-IT"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400" spc="-1" strike="noStrike">
                <a:latin typeface="Arial"/>
              </a:rPr>
              <a:t>Fai clic per </a:t>
            </a:r>
            <a:r>
              <a:rPr b="0" lang="it-IT" sz="4400" spc="-1" strike="noStrike">
                <a:latin typeface="Arial"/>
              </a:rPr>
              <a:t>modificare </a:t>
            </a:r>
            <a:r>
              <a:rPr b="0" lang="it-IT" sz="4400" spc="-1" strike="noStrike">
                <a:latin typeface="Arial"/>
              </a:rPr>
              <a:t>il formato </a:t>
            </a:r>
            <a:r>
              <a:rPr b="0" lang="it-IT" sz="4400" spc="-1" strike="noStrike">
                <a:latin typeface="Arial"/>
              </a:rPr>
              <a:t>del testo </a:t>
            </a:r>
            <a:r>
              <a:rPr b="0" lang="it-IT" sz="4400" spc="-1" strike="noStrike">
                <a:latin typeface="Arial"/>
              </a:rPr>
              <a:t>del titolo</a:t>
            </a:r>
            <a:endParaRPr b="0" lang="it-IT"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it-IT" sz="1400" spc="-1" strike="noStrike">
                <a:latin typeface="Times New Roman"/>
              </a:rPr>
              <a:t>&lt;data/ora&gt;</a:t>
            </a:r>
            <a:endParaRPr b="0" lang="it-IT"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it-IT" sz="1400" spc="-1" strike="noStrike">
                <a:latin typeface="Times New Roman"/>
              </a:rPr>
              <a:t>&lt;piè di pagina&gt;</a:t>
            </a:r>
            <a:endParaRPr b="0" lang="it-IT"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D965FBB2-77F9-4072-A49E-6063EFDA4279}"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41" name="image5.png" descr=""/>
          <p:cNvPicPr/>
          <p:nvPr/>
        </p:nvPicPr>
        <p:blipFill>
          <a:blip r:embed="rId2"/>
          <a:stretch/>
        </p:blipFill>
        <p:spPr>
          <a:xfrm>
            <a:off x="720" y="0"/>
            <a:ext cx="10076760" cy="5667840"/>
          </a:xfrm>
          <a:prstGeom prst="rect">
            <a:avLst/>
          </a:prstGeom>
          <a:ln>
            <a:noFill/>
          </a:ln>
        </p:spPr>
      </p:pic>
      <p:pic>
        <p:nvPicPr>
          <p:cNvPr id="42" name="image6.png" descr=""/>
          <p:cNvPicPr/>
          <p:nvPr/>
        </p:nvPicPr>
        <p:blipFill>
          <a:blip r:embed="rId3"/>
          <a:stretch/>
        </p:blipFill>
        <p:spPr>
          <a:xfrm>
            <a:off x="720" y="0"/>
            <a:ext cx="10076760" cy="5667840"/>
          </a:xfrm>
          <a:prstGeom prst="rect">
            <a:avLst/>
          </a:prstGeom>
          <a:ln>
            <a:noFill/>
          </a:ln>
        </p:spPr>
      </p:pic>
      <p:pic>
        <p:nvPicPr>
          <p:cNvPr id="43" name="image1.jpg" descr=""/>
          <p:cNvPicPr/>
          <p:nvPr/>
        </p:nvPicPr>
        <p:blipFill>
          <a:blip r:embed="rId4"/>
          <a:stretch/>
        </p:blipFill>
        <p:spPr>
          <a:xfrm>
            <a:off x="0" y="0"/>
            <a:ext cx="10077840" cy="5668560"/>
          </a:xfrm>
          <a:prstGeom prst="rect">
            <a:avLst/>
          </a:prstGeom>
          <a:ln>
            <a:noFill/>
          </a:ln>
        </p:spPr>
      </p:pic>
      <p:pic>
        <p:nvPicPr>
          <p:cNvPr id="44" name="image2.png" descr=""/>
          <p:cNvPicPr/>
          <p:nvPr/>
        </p:nvPicPr>
        <p:blipFill>
          <a:blip r:embed="rId5"/>
          <a:stretch/>
        </p:blipFill>
        <p:spPr>
          <a:xfrm>
            <a:off x="720" y="0"/>
            <a:ext cx="10076760" cy="5667840"/>
          </a:xfrm>
          <a:prstGeom prst="rect">
            <a:avLst/>
          </a:prstGeom>
          <a:ln>
            <a:noFill/>
          </a:ln>
        </p:spPr>
      </p:pic>
      <p:pic>
        <p:nvPicPr>
          <p:cNvPr id="45" name="image3.png" descr=""/>
          <p:cNvPicPr/>
          <p:nvPr/>
        </p:nvPicPr>
        <p:blipFill>
          <a:blip r:embed="rId6"/>
          <a:stretch/>
        </p:blipFill>
        <p:spPr>
          <a:xfrm>
            <a:off x="720" y="0"/>
            <a:ext cx="10076760" cy="5667840"/>
          </a:xfrm>
          <a:prstGeom prst="rect">
            <a:avLst/>
          </a:prstGeom>
          <a:ln>
            <a:noFill/>
          </a:ln>
        </p:spPr>
      </p:pic>
      <p:pic>
        <p:nvPicPr>
          <p:cNvPr id="46" name="image4.png" descr=""/>
          <p:cNvPicPr/>
          <p:nvPr/>
        </p:nvPicPr>
        <p:blipFill>
          <a:blip r:embed="rId7"/>
          <a:stretch/>
        </p:blipFill>
        <p:spPr>
          <a:xfrm>
            <a:off x="720" y="0"/>
            <a:ext cx="10076760" cy="5667840"/>
          </a:xfrm>
          <a:prstGeom prst="rect">
            <a:avLst/>
          </a:prstGeom>
          <a:ln>
            <a:noFill/>
          </a:ln>
        </p:spPr>
      </p:pic>
      <p:sp>
        <p:nvSpPr>
          <p:cNvPr id="47" name="PlaceHolder 1"/>
          <p:cNvSpPr>
            <a:spLocks noGrp="1"/>
          </p:cNvSpPr>
          <p:nvPr>
            <p:ph type="title"/>
          </p:nvPr>
        </p:nvSpPr>
        <p:spPr>
          <a:xfrm>
            <a:off x="504000" y="226080"/>
            <a:ext cx="9071640" cy="946440"/>
          </a:xfrm>
          <a:prstGeom prst="rect">
            <a:avLst/>
          </a:prstGeom>
        </p:spPr>
        <p:txBody>
          <a:bodyPr lIns="0" rIns="0" tIns="0" bIns="0" anchor="ctr"/>
          <a:p>
            <a:pPr algn="ctr"/>
            <a:r>
              <a:rPr b="0" lang="it-IT" sz="4250" spc="-1" strike="noStrike">
                <a:latin typeface="Arial"/>
              </a:rPr>
              <a:t>Fai clic per modificare il formato del testo del titolo</a:t>
            </a:r>
            <a:endParaRPr b="0" lang="it-IT" sz="4250" spc="-1" strike="noStrike">
              <a:latin typeface="Arial"/>
            </a:endParaRPr>
          </a:p>
        </p:txBody>
      </p:sp>
      <p:sp>
        <p:nvSpPr>
          <p:cNvPr id="48"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000000"/>
              </a:buClr>
              <a:buSzPct val="45000"/>
              <a:buFont typeface="Wingdings" charset="2"/>
              <a:buChar char=""/>
            </a:pPr>
            <a:r>
              <a:rPr b="0" lang="it-IT" sz="2640" spc="-1" strike="noStrike">
                <a:latin typeface="Arial"/>
              </a:rPr>
              <a:t>Fai clic per modificare il formato del testo della struttura</a:t>
            </a:r>
            <a:endParaRPr b="0" lang="it-IT" sz="2640" spc="-1" strike="noStrike">
              <a:latin typeface="Arial"/>
            </a:endParaRPr>
          </a:p>
          <a:p>
            <a:pPr lvl="1" marL="864000" indent="-324000">
              <a:spcBef>
                <a:spcPts val="935"/>
              </a:spcBef>
              <a:buClr>
                <a:srgbClr val="000000"/>
              </a:buClr>
              <a:buSzPct val="75000"/>
              <a:buFont typeface="Symbol" charset="2"/>
              <a:buChar char=""/>
            </a:pPr>
            <a:r>
              <a:rPr b="0" lang="it-IT" sz="2320" spc="-1" strike="noStrike">
                <a:latin typeface="Arial"/>
              </a:rPr>
              <a:t>Secondo livello struttura</a:t>
            </a:r>
            <a:endParaRPr b="0" lang="it-IT" sz="2320" spc="-1" strike="noStrike">
              <a:latin typeface="Arial"/>
            </a:endParaRPr>
          </a:p>
          <a:p>
            <a:pPr lvl="2" marL="1296000" indent="-288000">
              <a:spcBef>
                <a:spcPts val="700"/>
              </a:spcBef>
              <a:buClr>
                <a:srgbClr val="000000"/>
              </a:buClr>
              <a:buSzPct val="45000"/>
              <a:buFont typeface="Wingdings" charset="2"/>
              <a:buChar char=""/>
            </a:pPr>
            <a:r>
              <a:rPr b="0" lang="it-IT" sz="1979" spc="-1" strike="noStrike">
                <a:latin typeface="Arial"/>
              </a:rPr>
              <a:t>Terzo livello struttura</a:t>
            </a:r>
            <a:endParaRPr b="0" lang="it-IT" sz="1979" spc="-1" strike="noStrike">
              <a:latin typeface="Arial"/>
            </a:endParaRPr>
          </a:p>
          <a:p>
            <a:pPr lvl="3" marL="1728000" indent="-216000">
              <a:spcBef>
                <a:spcPts val="468"/>
              </a:spcBef>
              <a:buClr>
                <a:srgbClr val="000000"/>
              </a:buClr>
              <a:buSzPct val="75000"/>
              <a:buFont typeface="Symbol" charset="2"/>
              <a:buChar char=""/>
            </a:pPr>
            <a:r>
              <a:rPr b="0" lang="it-IT" sz="1650" spc="-1" strike="noStrike">
                <a:latin typeface="Arial"/>
              </a:rPr>
              <a:t>Quarto livello struttura</a:t>
            </a:r>
            <a:endParaRPr b="0" lang="it-IT" sz="1650" spc="-1" strike="noStrike">
              <a:latin typeface="Arial"/>
            </a:endParaRPr>
          </a:p>
          <a:p>
            <a:pPr lvl="4" marL="2160000" indent="-216000">
              <a:spcBef>
                <a:spcPts val="232"/>
              </a:spcBef>
              <a:buClr>
                <a:srgbClr val="000000"/>
              </a:buClr>
              <a:buSzPct val="45000"/>
              <a:buFont typeface="Wingdings" charset="2"/>
              <a:buChar char=""/>
            </a:pPr>
            <a:r>
              <a:rPr b="0" lang="it-IT" sz="1650" spc="-1" strike="noStrike">
                <a:latin typeface="Arial"/>
              </a:rPr>
              <a:t>Quinto livello struttura</a:t>
            </a:r>
            <a:endParaRPr b="0" lang="it-IT" sz="1650" spc="-1" strike="noStrike">
              <a:latin typeface="Arial"/>
            </a:endParaRPr>
          </a:p>
          <a:p>
            <a:pPr lvl="5" marL="2592000" indent="-216000">
              <a:spcBef>
                <a:spcPts val="232"/>
              </a:spcBef>
              <a:buClr>
                <a:srgbClr val="000000"/>
              </a:buClr>
              <a:buSzPct val="45000"/>
              <a:buFont typeface="Wingdings" charset="2"/>
              <a:buChar char=""/>
            </a:pPr>
            <a:r>
              <a:rPr b="0" lang="it-IT" sz="1650" spc="-1" strike="noStrike">
                <a:latin typeface="Arial"/>
              </a:rPr>
              <a:t>Sesto livello struttura</a:t>
            </a:r>
            <a:endParaRPr b="0" lang="it-IT" sz="1650" spc="-1" strike="noStrike">
              <a:latin typeface="Arial"/>
            </a:endParaRPr>
          </a:p>
          <a:p>
            <a:pPr lvl="6" marL="3024000" indent="-216000">
              <a:spcBef>
                <a:spcPts val="232"/>
              </a:spcBef>
              <a:buClr>
                <a:srgbClr val="000000"/>
              </a:buClr>
              <a:buSzPct val="45000"/>
              <a:buFont typeface="Wingdings" charset="2"/>
              <a:buChar char=""/>
            </a:pPr>
            <a:r>
              <a:rPr b="0" lang="it-IT" sz="1650" spc="-1" strike="noStrike">
                <a:latin typeface="Arial"/>
              </a:rPr>
              <a:t>Settimo livello struttura</a:t>
            </a:r>
            <a:endParaRPr b="0" lang="it-IT"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2"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93" name="CustomShape 3"/>
          <p:cNvSpPr/>
          <p:nvPr/>
        </p:nvSpPr>
        <p:spPr>
          <a:xfrm>
            <a:off x="198000" y="792000"/>
            <a:ext cx="9682200" cy="1660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definisce alcuni metodi di callback che possono essere implementati per fornire, ad esempio, una logica di istanziazione ed una logica di risoluzione delle dipendenze personalizzate. Usando tali metodi possiamo inoltre implementare delle logiche personalizzate su cosa accade dopo che il Container di Spring ha finito di istanziare, configurare ed inizializzare un bean inserendo in esso una o più implementazioni dei metodi dell’interfaccia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a:t>
            </a:r>
            <a:endParaRPr b="0" lang="it-IT" sz="1800" spc="-1" strike="noStrike">
              <a:latin typeface="Arial"/>
            </a:endParaRPr>
          </a:p>
        </p:txBody>
      </p:sp>
      <p:sp>
        <p:nvSpPr>
          <p:cNvPr id="94" name="CustomShape 4"/>
          <p:cNvSpPr/>
          <p:nvPr/>
        </p:nvSpPr>
        <p:spPr>
          <a:xfrm>
            <a:off x="356760" y="2715840"/>
            <a:ext cx="9523440" cy="979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 metodi dell’interfaccia BeanPostProcessors operano sulle istanze dei bean (sugli oggetti), il che significa che lo IoC Container di Spring istanzia un bean e poi l’interfaccia BeanPostProcessor fa il suo lavoro.</a:t>
            </a:r>
            <a:endParaRPr b="0" lang="it-IT" sz="1800" spc="-1" strike="noStrike">
              <a:latin typeface="Arial"/>
            </a:endParaRPr>
          </a:p>
        </p:txBody>
      </p:sp>
      <p:sp>
        <p:nvSpPr>
          <p:cNvPr id="95" name="CustomShape 5"/>
          <p:cNvSpPr/>
          <p:nvPr/>
        </p:nvSpPr>
        <p:spPr>
          <a:xfrm>
            <a:off x="435960" y="3807000"/>
            <a:ext cx="9444240" cy="16603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L’ApplicationContext rileverà automaticamente ogni bean che è definito come un’implementazione dell’interfaccia BeanPostProcessor e registra tali bean come post-processors, per poi essere chiamati in modo appropriato dal Container al momento della creazione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ESERCIZIO LEZIONE 6</a:t>
            </a:r>
            <a:endParaRPr b="0" lang="it-IT"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0"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31" name="CustomShape 3"/>
          <p:cNvSpPr/>
          <p:nvPr/>
        </p:nvSpPr>
        <p:spPr>
          <a:xfrm>
            <a:off x="356760" y="1287000"/>
            <a:ext cx="9523440" cy="3247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delle Dipendenze può essere classificata nelle seguenti due varianti significative (che analizzeremo nel dettaglio di seguito con esempi concreti):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della dipendenza basata sul </a:t>
            </a:r>
            <a:r>
              <a:rPr b="1" lang="it-IT" sz="1800" spc="-1" strike="noStrike" u="sng">
                <a:solidFill>
                  <a:srgbClr val="000000"/>
                </a:solidFill>
                <a:uFillTx/>
                <a:latin typeface="Corbel"/>
                <a:ea typeface="DejaVu Sans"/>
              </a:rPr>
              <a:t>costruttore</a:t>
            </a:r>
            <a:r>
              <a:rPr b="1" lang="it-IT" sz="1800" spc="-1" strike="noStrike">
                <a:solidFill>
                  <a:srgbClr val="000000"/>
                </a:solidFill>
                <a:latin typeface="Corbel"/>
                <a:ea typeface="DejaVu Sans"/>
              </a:rPr>
              <a:t>:</a:t>
            </a:r>
            <a:r>
              <a:rPr b="0" lang="it-IT" sz="1800" spc="-1" strike="noStrike">
                <a:solidFill>
                  <a:srgbClr val="000000"/>
                </a:solidFill>
                <a:latin typeface="Corbel"/>
                <a:ea typeface="DejaVu Sans"/>
              </a:rPr>
              <a:t> è rappresentata dal caso in cui il container invoca il </a:t>
            </a:r>
            <a:r>
              <a:rPr b="1" lang="it-IT" sz="1800" spc="-1" strike="noStrike">
                <a:solidFill>
                  <a:srgbClr val="000000"/>
                </a:solidFill>
                <a:latin typeface="Corbel"/>
                <a:ea typeface="DejaVu Sans"/>
              </a:rPr>
              <a:t>Class Constructor</a:t>
            </a:r>
            <a:r>
              <a:rPr b="0" lang="it-IT" sz="1800" spc="-1" strike="noStrike">
                <a:solidFill>
                  <a:srgbClr val="000000"/>
                </a:solidFill>
                <a:latin typeface="Corbel"/>
                <a:ea typeface="DejaVu Sans"/>
              </a:rPr>
              <a:t> passandogli un certo numero di </a:t>
            </a:r>
            <a:r>
              <a:rPr b="1" lang="it-IT" sz="1800" spc="-1" strike="noStrike">
                <a:solidFill>
                  <a:srgbClr val="000000"/>
                </a:solidFill>
                <a:latin typeface="Corbel"/>
                <a:ea typeface="DejaVu Sans"/>
              </a:rPr>
              <a:t>argomenti</a:t>
            </a:r>
            <a:r>
              <a:rPr b="0" lang="it-IT" sz="1800" spc="-1" strike="noStrike">
                <a:solidFill>
                  <a:srgbClr val="000000"/>
                </a:solidFill>
                <a:latin typeface="Corbel"/>
                <a:ea typeface="DejaVu Sans"/>
              </a:rPr>
              <a:t>, ognuno dei quali rappresenta una </a:t>
            </a: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da un’altra classe.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della dipendenza basata sui </a:t>
            </a:r>
            <a:r>
              <a:rPr b="1" lang="it-IT" sz="1800" spc="-1" strike="noStrike" u="sng">
                <a:solidFill>
                  <a:srgbClr val="000000"/>
                </a:solidFill>
                <a:uFillTx/>
                <a:latin typeface="Corbel"/>
                <a:ea typeface="DejaVu Sans"/>
              </a:rPr>
              <a:t>metodi Setter</a:t>
            </a:r>
            <a:r>
              <a:rPr b="1" lang="it-IT" sz="1800" spc="-1" strike="noStrike">
                <a:solidFill>
                  <a:srgbClr val="000000"/>
                </a:solidFill>
                <a:latin typeface="Corbel"/>
                <a:ea typeface="DejaVu Sans"/>
              </a:rPr>
              <a:t>:</a:t>
            </a:r>
            <a:r>
              <a:rPr b="0" lang="it-IT" sz="1800" spc="-1" strike="noStrike">
                <a:solidFill>
                  <a:srgbClr val="000000"/>
                </a:solidFill>
                <a:latin typeface="Corbel"/>
                <a:ea typeface="DejaVu Sans"/>
              </a:rPr>
              <a:t> è rappresentata dal caso in cui il container invoca dei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sui nostri bean, dopo aver invocato un costruttore privo di argomenti oppure un metodo statico privo di argomenti appartenente ad una factory per istanziare i nostri bean.</a:t>
            </a:r>
            <a:endParaRPr b="0" lang="it-IT"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3"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34" name="CustomShape 3"/>
          <p:cNvSpPr/>
          <p:nvPr/>
        </p:nvSpPr>
        <p:spPr>
          <a:xfrm>
            <a:off x="198000" y="1108440"/>
            <a:ext cx="9444240" cy="2567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Volendo possiamo usare insieme entrambi i metodi ma è una buona regola:</a:t>
            </a:r>
            <a:endParaRPr b="0" lang="it-IT" sz="1800" spc="-1" strike="noStrike">
              <a:latin typeface="Arial"/>
            </a:endParaRPr>
          </a:p>
          <a:p>
            <a:pPr>
              <a:lnSpc>
                <a:spcPct val="100000"/>
              </a:lnSpc>
            </a:pPr>
            <a:endParaRPr b="0" lang="it-IT" sz="1800" spc="-1" strike="noStrike">
              <a:latin typeface="Arial"/>
            </a:endParaRPr>
          </a:p>
          <a:p>
            <a:pPr marL="216000" indent="-215640">
              <a:lnSpc>
                <a:spcPct val="100000"/>
              </a:lnSpc>
              <a:buClr>
                <a:srgbClr val="000000"/>
              </a:buClr>
              <a:buFont typeface="Wingdings" charset="2"/>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usare la </a:t>
            </a:r>
            <a:r>
              <a:rPr b="1" lang="it-IT" sz="1800" spc="-1" strike="noStrike">
                <a:solidFill>
                  <a:srgbClr val="000000"/>
                </a:solidFill>
                <a:latin typeface="Corbel"/>
                <a:ea typeface="DejaVu Sans"/>
              </a:rPr>
              <a:t>versione basata su costruttore</a:t>
            </a:r>
            <a:r>
              <a:rPr b="0" lang="it-IT" sz="1800" spc="-1" strike="noStrike">
                <a:solidFill>
                  <a:srgbClr val="000000"/>
                </a:solidFill>
                <a:latin typeface="Corbel"/>
                <a:ea typeface="DejaVu Sans"/>
              </a:rPr>
              <a:t> per gestire le dipendenze </a:t>
            </a:r>
            <a:r>
              <a:rPr b="1" lang="it-IT" sz="1800" spc="-1" strike="noStrike">
                <a:solidFill>
                  <a:srgbClr val="000000"/>
                </a:solidFill>
                <a:latin typeface="Corbel"/>
                <a:ea typeface="DejaVu Sans"/>
              </a:rPr>
              <a:t>obbligatorie</a:t>
            </a:r>
            <a:endParaRPr b="0" lang="it-IT" sz="1800" spc="-1" strike="noStrike">
              <a:latin typeface="Arial"/>
            </a:endParaRPr>
          </a:p>
          <a:p>
            <a:pPr marL="216000" indent="-215640">
              <a:lnSpc>
                <a:spcPct val="100000"/>
              </a:lnSpc>
              <a:buClr>
                <a:srgbClr val="000000"/>
              </a:buClr>
              <a:buFont typeface="Wingdings" charset="2"/>
              <a:buChar char=""/>
            </a:pPr>
            <a:r>
              <a:rPr b="0" lang="it-IT" sz="1800" spc="-1" strike="noStrike">
                <a:solidFill>
                  <a:srgbClr val="000000"/>
                </a:solidFill>
                <a:latin typeface="Corbel"/>
                <a:ea typeface="DejaVu Sans"/>
              </a:rPr>
              <a:t>usare la </a:t>
            </a:r>
            <a:r>
              <a:rPr b="1" lang="it-IT" sz="1800" spc="-1" strike="noStrike">
                <a:solidFill>
                  <a:srgbClr val="000000"/>
                </a:solidFill>
                <a:latin typeface="Corbel"/>
                <a:ea typeface="DejaVu Sans"/>
              </a:rPr>
              <a:t>versione basata sui metodi setter</a:t>
            </a:r>
            <a:r>
              <a:rPr b="0" lang="it-IT" sz="1800" spc="-1" strike="noStrike">
                <a:solidFill>
                  <a:srgbClr val="000000"/>
                </a:solidFill>
                <a:latin typeface="Corbel"/>
                <a:ea typeface="DejaVu Sans"/>
              </a:rPr>
              <a:t> per gestire le dipendenze </a:t>
            </a:r>
            <a:r>
              <a:rPr b="1" lang="it-IT" sz="1800" spc="-1" strike="noStrike">
                <a:solidFill>
                  <a:srgbClr val="000000"/>
                </a:solidFill>
                <a:latin typeface="Corbel"/>
                <a:ea typeface="DejaVu Sans"/>
              </a:rPr>
              <a:t>opzionali</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codice sarà più pulito usando la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 creando di conseguenza un maggior </a:t>
            </a:r>
            <a:r>
              <a:rPr b="1" lang="it-IT" sz="1800" spc="-1" strike="noStrike">
                <a:solidFill>
                  <a:srgbClr val="000000"/>
                </a:solidFill>
                <a:latin typeface="Corbel"/>
                <a:ea typeface="DejaVu Sans"/>
              </a:rPr>
              <a:t>disaccoppiamento</a:t>
            </a:r>
            <a:r>
              <a:rPr b="0" lang="it-IT" sz="1800" spc="-1" strike="noStrike">
                <a:solidFill>
                  <a:srgbClr val="000000"/>
                </a:solidFill>
                <a:latin typeface="Corbel"/>
                <a:ea typeface="DejaVu Sans"/>
              </a:rPr>
              <a:t> tra le classi (un maggior grado di </a:t>
            </a:r>
            <a:r>
              <a:rPr b="1" lang="it-IT" sz="1800" spc="-1" strike="noStrike">
                <a:solidFill>
                  <a:srgbClr val="000000"/>
                </a:solidFill>
                <a:latin typeface="Corbel"/>
                <a:ea typeface="DejaVu Sans"/>
              </a:rPr>
              <a:t>indipendenza</a:t>
            </a:r>
            <a:r>
              <a:rPr b="0" lang="it-IT" sz="1800" spc="-1" strike="noStrike">
                <a:solidFill>
                  <a:srgbClr val="000000"/>
                </a:solidFill>
                <a:latin typeface="Corbel"/>
                <a:ea typeface="DejaVu Sans"/>
              </a:rPr>
              <a:t> tra le classi).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facendo accade che un oggetto non si preoccuperà di gestire le sue dipendenze e non avrà bisogno di conoscere locazione o le varie dipendenze, tutto sarà gestito dal Framework Spring.</a:t>
            </a:r>
            <a:endParaRPr b="0" lang="it-IT"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6"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137" name="CustomShape 3"/>
          <p:cNvSpPr/>
          <p:nvPr/>
        </p:nvSpPr>
        <p:spPr>
          <a:xfrm>
            <a:off x="198000" y="1167840"/>
            <a:ext cx="952344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basata sul </a:t>
            </a:r>
            <a:r>
              <a:rPr b="1" lang="it-IT" sz="1800" spc="-1" strike="noStrike">
                <a:solidFill>
                  <a:srgbClr val="000000"/>
                </a:solidFill>
                <a:latin typeface="Corbel"/>
                <a:ea typeface="DejaVu Sans"/>
              </a:rPr>
              <a:t>costruttore</a:t>
            </a:r>
            <a:r>
              <a:rPr b="0" lang="it-IT" sz="1800" spc="-1" strike="noStrike">
                <a:solidFill>
                  <a:srgbClr val="000000"/>
                </a:solidFill>
                <a:latin typeface="Corbel"/>
                <a:ea typeface="DejaVu Sans"/>
              </a:rPr>
              <a:t> viene realizzata quando il </a:t>
            </a:r>
            <a:r>
              <a:rPr b="1" lang="it-IT" sz="1800" spc="-1" strike="noStrike">
                <a:solidFill>
                  <a:srgbClr val="000000"/>
                </a:solidFill>
                <a:latin typeface="Corbel"/>
                <a:ea typeface="DejaVu Sans"/>
              </a:rPr>
              <a:t>container</a:t>
            </a:r>
            <a:r>
              <a:rPr b="0" lang="it-IT" sz="1800" spc="-1" strike="noStrike">
                <a:solidFill>
                  <a:srgbClr val="000000"/>
                </a:solidFill>
                <a:latin typeface="Corbel"/>
                <a:ea typeface="DejaVu Sans"/>
              </a:rPr>
              <a:t> invoca un </a:t>
            </a:r>
            <a:r>
              <a:rPr b="1" lang="it-IT" sz="1800" spc="-1" strike="noStrike">
                <a:solidFill>
                  <a:srgbClr val="000000"/>
                </a:solidFill>
                <a:latin typeface="Corbel"/>
                <a:ea typeface="DejaVu Sans"/>
              </a:rPr>
              <a:t>costruttore</a:t>
            </a:r>
            <a:r>
              <a:rPr b="0" lang="it-IT" sz="1800" spc="-1" strike="noStrike">
                <a:solidFill>
                  <a:srgbClr val="000000"/>
                </a:solidFill>
                <a:latin typeface="Corbel"/>
                <a:ea typeface="DejaVu Sans"/>
              </a:rPr>
              <a:t> di classi con un certo </a:t>
            </a:r>
            <a:r>
              <a:rPr b="1" lang="it-IT" sz="1800" spc="-1" strike="noStrike">
                <a:solidFill>
                  <a:srgbClr val="000000"/>
                </a:solidFill>
                <a:latin typeface="Corbel"/>
                <a:ea typeface="DejaVu Sans"/>
              </a:rPr>
              <a:t>numero di argomenti</a:t>
            </a:r>
            <a:r>
              <a:rPr b="0" lang="it-IT" sz="1800" spc="-1" strike="noStrike">
                <a:solidFill>
                  <a:srgbClr val="000000"/>
                </a:solidFill>
                <a:latin typeface="Corbel"/>
                <a:ea typeface="DejaVu Sans"/>
              </a:rPr>
              <a:t>, ognuno dei quali rappresenta una </a:t>
            </a: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da un’altra classe.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ESEMPIO LEZIONE 8</a:t>
            </a:r>
            <a:endParaRPr b="0" lang="it-IT"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9"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140" name="CustomShape 3"/>
          <p:cNvSpPr/>
          <p:nvPr/>
        </p:nvSpPr>
        <p:spPr>
          <a:xfrm>
            <a:off x="673920" y="1227240"/>
            <a:ext cx="8967960" cy="2340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nel file beans.xml di configurazione vengono definiti due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bean identificato dall’</a:t>
            </a:r>
            <a:r>
              <a:rPr b="1" lang="it-IT" sz="1800" spc="-1" strike="noStrike">
                <a:solidFill>
                  <a:srgbClr val="000000"/>
                </a:solidFill>
                <a:latin typeface="Corbel"/>
                <a:ea typeface="DejaVu Sans"/>
              </a:rPr>
              <a:t>ID=spellChecker</a:t>
            </a:r>
            <a:r>
              <a:rPr b="0" lang="it-IT" sz="1800" spc="-1" strike="noStrike">
                <a:solidFill>
                  <a:srgbClr val="000000"/>
                </a:solidFill>
                <a:latin typeface="Corbel"/>
                <a:ea typeface="DejaVu Sans"/>
              </a:rPr>
              <a:t> che corrisponde alla classe </a:t>
            </a:r>
            <a:r>
              <a:rPr b="1" lang="it-IT" sz="1800" spc="-1" strike="noStrike">
                <a:solidFill>
                  <a:srgbClr val="000000"/>
                </a:solidFill>
                <a:latin typeface="Corbel"/>
                <a:ea typeface="DejaVu Sans"/>
              </a:rPr>
              <a:t>SpellCheker</a:t>
            </a:r>
            <a:r>
              <a:rPr b="0" lang="it-IT" sz="1800" spc="-1" strike="noStrike">
                <a:solidFill>
                  <a:srgbClr val="000000"/>
                </a:solidFill>
                <a:latin typeface="Corbel"/>
                <a:ea typeface="DejaVu Sans"/>
              </a:rPr>
              <a:t>. Tale bean sarà usato come dipendenza del prossimo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bean identificato dall’</a:t>
            </a:r>
            <a:r>
              <a:rPr b="1" lang="it-IT" sz="1800" spc="-1" strike="noStrike">
                <a:solidFill>
                  <a:srgbClr val="000000"/>
                </a:solidFill>
                <a:latin typeface="Corbel"/>
                <a:ea typeface="DejaVu Sans"/>
              </a:rPr>
              <a:t>ID=textEditor </a:t>
            </a:r>
            <a:r>
              <a:rPr b="0" lang="it-IT" sz="1800" spc="-1" strike="noStrike">
                <a:solidFill>
                  <a:srgbClr val="000000"/>
                </a:solidFill>
                <a:latin typeface="Corbel"/>
                <a:ea typeface="DejaVu Sans"/>
              </a:rPr>
              <a:t>che corrisponde alla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Tale bean prenderà il precedente bean come dipendenza &lt;constructor-arg </a:t>
            </a:r>
            <a:r>
              <a:rPr b="1" lang="it-IT" sz="1800" spc="-1" strike="noStrike">
                <a:solidFill>
                  <a:srgbClr val="000000"/>
                </a:solidFill>
                <a:latin typeface="Corbel"/>
                <a:ea typeface="DejaVu Sans"/>
              </a:rPr>
              <a:t>ref</a:t>
            </a:r>
            <a:r>
              <a:rPr b="0" lang="it-IT" sz="1800" spc="-1" strike="noStrike">
                <a:solidFill>
                  <a:srgbClr val="000000"/>
                </a:solidFill>
                <a:latin typeface="Corbel"/>
                <a:ea typeface="DejaVu Sans"/>
              </a:rPr>
              <a:t>="spellChecker"\&gt;.</a:t>
            </a:r>
            <a:endParaRPr b="0" lang="it-IT"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2"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143" name="CustomShape 3"/>
          <p:cNvSpPr/>
          <p:nvPr/>
        </p:nvSpPr>
        <p:spPr>
          <a:xfrm>
            <a:off x="198000" y="1346400"/>
            <a:ext cx="9682200" cy="3021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Andando ad analizzare il significato del precedente esempio possiamo vedere come il Framework Spring istanzi: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prima il bean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e quando và ad istanziare il bean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inietta la dipendenza (l’indirizzo) del bean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all’interno del costruttore al momento della costruzione di un oggetto</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fare questo abbiamo utilizzato il tag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&lt;constructor-arg ref=”spellChecker”/&gt;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definizione del bean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tag specifica, nella definizione del bean identificato dall’</a:t>
            </a:r>
            <a:r>
              <a:rPr b="1" lang="it-IT" sz="1800" spc="-1" strike="noStrike">
                <a:solidFill>
                  <a:srgbClr val="000000"/>
                </a:solidFill>
                <a:latin typeface="Corbel"/>
                <a:ea typeface="DejaVu Sans"/>
              </a:rPr>
              <a:t>ID=textEditor</a:t>
            </a:r>
            <a:r>
              <a:rPr b="0" lang="it-IT" sz="1800" spc="-1" strike="noStrike">
                <a:solidFill>
                  <a:srgbClr val="000000"/>
                </a:solidFill>
                <a:latin typeface="Corbel"/>
                <a:ea typeface="DejaVu Sans"/>
              </a:rPr>
              <a:t>, gli argomenti da passare al costruttore della relativa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Sarà il framework Spring ad occuparsi di istanziare prima il bean (SpellChecker) rappresentante la dipendendenza e di andarlo ad iniettare al momento della costruzione del bean (TextEditor) che usa tale dipendenza.</a:t>
            </a:r>
            <a:endParaRPr b="0" lang="it-IT"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7" name="CustomShape 2"/>
          <p:cNvSpPr/>
          <p:nvPr/>
        </p:nvSpPr>
        <p:spPr>
          <a:xfrm>
            <a:off x="198000" y="4809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98" name="CustomShape 3"/>
          <p:cNvSpPr/>
          <p:nvPr/>
        </p:nvSpPr>
        <p:spPr>
          <a:xfrm>
            <a:off x="295200" y="720000"/>
            <a:ext cx="9784800" cy="1660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tale file di configurazione, oltre al consueto bean relativo alla classe HelloWorld, stiamo dichiarando anche di istanziare un bean relativo alla classe </a:t>
            </a:r>
            <a:r>
              <a:rPr b="1" lang="it-IT" sz="1800" spc="-1" strike="noStrike">
                <a:solidFill>
                  <a:srgbClr val="000000"/>
                </a:solidFill>
                <a:latin typeface="Corbel"/>
                <a:ea typeface="DejaVu Sans"/>
              </a:rPr>
              <a:t>InitHelloWorld </a:t>
            </a:r>
            <a:r>
              <a:rPr b="0" lang="it-IT" sz="1800" spc="-1" strike="noStrike">
                <a:solidFill>
                  <a:srgbClr val="000000"/>
                </a:solidFill>
                <a:latin typeface="Corbel"/>
                <a:ea typeface="DejaVu Sans"/>
              </a:rPr>
              <a:t>che rappresenta appunto la nostra classe che implementa 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e l’implementazione dei suoi due metodi di post processamento di un bean: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postProcessBeforeInitialization()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postProcessAfterInitialization()</a:t>
            </a:r>
            <a:r>
              <a:rPr b="0" lang="it-IT" sz="1800" spc="-1" strike="noStrike">
                <a:solidFill>
                  <a:srgbClr val="000000"/>
                </a:solidFill>
                <a:latin typeface="Corbel"/>
                <a:ea typeface="DejaVu Sans"/>
              </a:rPr>
              <a:t>.</a:t>
            </a:r>
            <a:endParaRPr b="0" lang="it-IT" sz="1800" spc="-1" strike="noStrike">
              <a:latin typeface="Arial"/>
            </a:endParaRPr>
          </a:p>
        </p:txBody>
      </p:sp>
      <p:sp>
        <p:nvSpPr>
          <p:cNvPr id="99" name="CustomShape 4"/>
          <p:cNvSpPr/>
          <p:nvPr/>
        </p:nvSpPr>
        <p:spPr>
          <a:xfrm>
            <a:off x="198000" y="2238840"/>
            <a:ext cx="9682200" cy="3474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Pertanto ciò che avviene è che:</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Viene istanziato il bean </a:t>
            </a:r>
            <a:r>
              <a:rPr b="1" lang="it-IT" sz="1800" spc="-1" strike="noStrike">
                <a:solidFill>
                  <a:srgbClr val="000000"/>
                </a:solidFill>
                <a:latin typeface="Corbel"/>
                <a:ea typeface="DejaVu Sans"/>
              </a:rPr>
              <a:t>InitHelloWorld </a:t>
            </a:r>
            <a:r>
              <a:rPr b="0" lang="it-IT" sz="1800" spc="-1" strike="noStrike">
                <a:solidFill>
                  <a:srgbClr val="000000"/>
                </a:solidFill>
                <a:latin typeface="Corbel"/>
                <a:ea typeface="DejaVu Sans"/>
              </a:rPr>
              <a:t>che rappresenta l’implementazione della classe</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e tale bean viene </a:t>
            </a:r>
            <a:r>
              <a:rPr b="1" lang="it-IT" sz="1800" spc="-1" strike="noStrike">
                <a:solidFill>
                  <a:srgbClr val="000000"/>
                </a:solidFill>
                <a:latin typeface="Corbel"/>
                <a:ea typeface="DejaVu Sans"/>
              </a:rPr>
              <a:t>riconosciuto automaticamente dal contesto come implmentazione dell’interfaccia BeanPostProcessor e viene registrato come post processor</a:t>
            </a:r>
            <a:r>
              <a:rPr b="0" lang="it-IT" sz="1800" spc="-1" strike="noStrike">
                <a:solidFill>
                  <a:srgbClr val="000000"/>
                </a:solidFill>
                <a:latin typeface="Corbel"/>
                <a:ea typeface="DejaVu Sans"/>
              </a:rPr>
              <a:t>.</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Viene istanziato il bean </a:t>
            </a:r>
            <a:r>
              <a:rPr b="1" lang="it-IT" sz="1800" spc="-1" strike="noStrike">
                <a:solidFill>
                  <a:srgbClr val="000000"/>
                </a:solidFill>
                <a:latin typeface="Corbel"/>
                <a:ea typeface="DejaVu Sans"/>
              </a:rPr>
              <a:t>HelloWorld </a:t>
            </a:r>
            <a:r>
              <a:rPr b="0" lang="it-IT" sz="1800" spc="-1" strike="noStrike">
                <a:solidFill>
                  <a:srgbClr val="000000"/>
                </a:solidFill>
                <a:latin typeface="Corbel"/>
                <a:ea typeface="DejaVu Sans"/>
              </a:rPr>
              <a:t>e gli viene iniettato il valore “Hello World” all’interno della variabile message.</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postProcessBeforeInitialization()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che stampa un messaggio.</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init()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HelloWorld</a:t>
            </a:r>
            <a:r>
              <a:rPr b="0" lang="it-IT" sz="1800" spc="-1" strike="noStrike">
                <a:solidFill>
                  <a:srgbClr val="000000"/>
                </a:solidFill>
                <a:latin typeface="Corbel"/>
                <a:ea typeface="DejaVu Sans"/>
              </a:rPr>
              <a:t> che stampa un messaggio.</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postProcessAfterInitialization()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a:t>
            </a:r>
            <a:endParaRPr b="0" lang="it-IT" sz="1800" spc="-1" strike="noStrike">
              <a:latin typeface="Arial"/>
            </a:endParaRPr>
          </a:p>
          <a:p>
            <a:pPr marL="285840" indent="-28404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destroy()</a:t>
            </a:r>
            <a:r>
              <a:rPr b="0" lang="it-IT" sz="1800" spc="-1" strike="noStrike">
                <a:solidFill>
                  <a:srgbClr val="000000"/>
                </a:solidFill>
                <a:latin typeface="Corbel"/>
                <a:ea typeface="DejaVu Sans"/>
              </a:rPr>
              <a:t> della classe </a:t>
            </a:r>
            <a:r>
              <a:rPr b="1" lang="it-IT" sz="1800" spc="-1" strike="noStrike">
                <a:solidFill>
                  <a:srgbClr val="000000"/>
                </a:solidFill>
                <a:latin typeface="Corbel"/>
                <a:ea typeface="DejaVu Sans"/>
              </a:rPr>
              <a:t>HelloWorld</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1"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02" name="CustomShape 3"/>
          <p:cNvSpPr/>
          <p:nvPr/>
        </p:nvSpPr>
        <p:spPr>
          <a:xfrm>
            <a:off x="198000" y="1108440"/>
            <a:ext cx="9682200" cy="2340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metodo </a:t>
            </a:r>
            <a:r>
              <a:rPr b="1" lang="it-IT" sz="1800" spc="-1" strike="noStrike">
                <a:solidFill>
                  <a:srgbClr val="000000"/>
                </a:solidFill>
                <a:latin typeface="Corbel"/>
                <a:ea typeface="DejaVu Sans"/>
              </a:rPr>
              <a:t>postProcessBeforeInitialization()</a:t>
            </a:r>
            <a:r>
              <a:rPr b="0" lang="it-IT" sz="1800" spc="-1" strike="noStrike">
                <a:solidFill>
                  <a:srgbClr val="000000"/>
                </a:solidFill>
                <a:latin typeface="Corbel"/>
                <a:ea typeface="DejaVu Sans"/>
              </a:rPr>
              <a:t> riceve un bean</a:t>
            </a:r>
            <a:r>
              <a:rPr b="1" lang="it-IT" sz="1800" spc="-1" strike="noStrike">
                <a:solidFill>
                  <a:srgbClr val="000000"/>
                </a:solidFill>
                <a:latin typeface="Corbel"/>
                <a:ea typeface="DejaVu Sans"/>
              </a:rPr>
              <a:t> prima dell’esecuzione di ogni eventuale suo metodo di callback per l’inizializzazione</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Le propietà del bean verranno valorizzate. Il bean ritornato può essere un wrapper del bean originale.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metodo </a:t>
            </a:r>
            <a:r>
              <a:rPr b="1" lang="it-IT" sz="1800" spc="-1" strike="noStrike">
                <a:solidFill>
                  <a:srgbClr val="000000"/>
                </a:solidFill>
                <a:latin typeface="Corbel"/>
                <a:ea typeface="DejaVu Sans"/>
              </a:rPr>
              <a:t>postProcessAfterInitialization()</a:t>
            </a:r>
            <a:r>
              <a:rPr b="0" lang="it-IT" sz="1800" spc="-1" strike="noStrike">
                <a:solidFill>
                  <a:srgbClr val="000000"/>
                </a:solidFill>
                <a:latin typeface="Corbel"/>
                <a:ea typeface="DejaVu Sans"/>
              </a:rPr>
              <a:t> riceve un bean </a:t>
            </a:r>
            <a:r>
              <a:rPr b="1" lang="it-IT" sz="1800" spc="-1" strike="noStrike">
                <a:solidFill>
                  <a:srgbClr val="000000"/>
                </a:solidFill>
                <a:latin typeface="Corbel"/>
                <a:ea typeface="DejaVu Sans"/>
              </a:rPr>
              <a:t>dopo l’esecuzione di ogni eventuale suo metodo di callback per l’inizializzazione</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Le propietà del bean verranno valorizzate.</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4" name="CustomShape 2"/>
          <p:cNvSpPr/>
          <p:nvPr/>
        </p:nvSpPr>
        <p:spPr>
          <a:xfrm>
            <a:off x="198000" y="632160"/>
            <a:ext cx="9682200" cy="527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Ereditarietà dei Bean</a:t>
            </a:r>
            <a:endParaRPr b="0" lang="it-IT" sz="1800" spc="-1" strike="noStrike">
              <a:latin typeface="Arial"/>
            </a:endParaRPr>
          </a:p>
          <a:p>
            <a:pPr>
              <a:lnSpc>
                <a:spcPct val="100000"/>
              </a:lnSpc>
            </a:pPr>
            <a:endParaRPr b="0" lang="it-IT" sz="1800" spc="-1" strike="noStrike">
              <a:latin typeface="Arial"/>
            </a:endParaRPr>
          </a:p>
        </p:txBody>
      </p:sp>
      <p:sp>
        <p:nvSpPr>
          <p:cNvPr id="105" name="CustomShape 3"/>
          <p:cNvSpPr/>
          <p:nvPr/>
        </p:nvSpPr>
        <p:spPr>
          <a:xfrm>
            <a:off x="198000" y="1166760"/>
            <a:ext cx="9523440" cy="979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dei bean può contenere molte informazioni relative alla loro configurazione, alcuni esempi sono: gli argomenti del costruttore, i valori delle proprietà ed informazioni specifiche relative al container come i metodi di inizializzazione.</a:t>
            </a:r>
            <a:endParaRPr b="0" lang="it-IT" sz="1800" spc="-1" strike="noStrike">
              <a:latin typeface="Arial"/>
            </a:endParaRPr>
          </a:p>
        </p:txBody>
      </p:sp>
      <p:sp>
        <p:nvSpPr>
          <p:cNvPr id="106" name="CustomShape 4"/>
          <p:cNvSpPr/>
          <p:nvPr/>
        </p:nvSpPr>
        <p:spPr>
          <a:xfrm>
            <a:off x="316800" y="2120400"/>
            <a:ext cx="9285480" cy="3474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di un bean figlio eredita i dati di configurazione dal bean padre. La definizione di un bean figlio può eseguire l’override di alcuni valori o semplicemente aggiungerne altri.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L’ereditarietà della definizione dei Bean di Spring non ha nulla a che fare con l’ereditarietà delle classi Java, ma il concetto di ereditarietà è lo stesso.</a:t>
            </a:r>
            <a:r>
              <a:rPr b="0" lang="it-IT" sz="1800" spc="-1" strike="noStrike">
                <a:solidFill>
                  <a:srgbClr val="000000"/>
                </a:solidFill>
                <a:latin typeface="Corbel"/>
                <a:ea typeface="DejaVu Sans"/>
              </a:rPr>
              <a:t>Possiamo definire un parent bean come un template ed i bean figli possono ereditare le configurazioni richieste dal bean padre.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usiamo metadata di configurazione in formato XML, indichiamo la definizione di un bean figlio usando l’attributo </a:t>
            </a:r>
            <a:r>
              <a:rPr b="1" lang="it-IT" sz="1800" spc="-1" strike="noStrike">
                <a:solidFill>
                  <a:srgbClr val="000000"/>
                </a:solidFill>
                <a:latin typeface="Corbel"/>
                <a:ea typeface="DejaVu Sans"/>
              </a:rPr>
              <a:t>parent</a:t>
            </a:r>
            <a:r>
              <a:rPr b="0" lang="it-IT" sz="1800" spc="-1" strike="noStrike">
                <a:solidFill>
                  <a:srgbClr val="000000"/>
                </a:solidFill>
                <a:latin typeface="Corbel"/>
                <a:ea typeface="DejaVu Sans"/>
              </a:rPr>
              <a:t>, il valore di tale attributo specifica così qual’è il bean padre.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ESEMPIO LEZIONE 7</a:t>
            </a: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8"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09" name="CustomShape 3"/>
          <p:cNvSpPr/>
          <p:nvPr/>
        </p:nvSpPr>
        <p:spPr>
          <a:xfrm>
            <a:off x="356760" y="1167840"/>
            <a:ext cx="9365040" cy="2567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Tutte le applicazione Java sono formate da un insieme di oggetti che lavorano insieme per implementare ciò che l’utente vede come un’applicazione funzionante. Quando scriviamo un’applicazione Java complessa, le classi dell’applicazione dovrebbero risultare il più indipendenti possibili l’una dall’altra al fine di aumentare la possibilità di riusare queste classi e per poterle testare indipendentemente dalle altre classi quando eseguiamo gli unit test. L’Iniezione delle Dipendenze (comunemente nota come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 o come </a:t>
            </a:r>
            <a:r>
              <a:rPr b="1" lang="it-IT" sz="1800" spc="-1" strike="noStrike">
                <a:solidFill>
                  <a:srgbClr val="000000"/>
                </a:solidFill>
                <a:latin typeface="Corbel"/>
                <a:ea typeface="DejaVu Sans"/>
              </a:rPr>
              <a:t>Wiring</a:t>
            </a:r>
            <a:r>
              <a:rPr b="0" lang="it-IT" sz="1800" spc="-1" strike="noStrike">
                <a:solidFill>
                  <a:srgbClr val="000000"/>
                </a:solidFill>
                <a:latin typeface="Corbel"/>
                <a:ea typeface="DejaVu Sans"/>
              </a:rPr>
              <a:t>) aiuta ad “incollare” queste classi le une con le altre mantenendole però indipendenti.</a:t>
            </a:r>
            <a:endParaRPr b="0" lang="it-IT" sz="1800" spc="-1" strike="noStrike">
              <a:latin typeface="Arial"/>
            </a:endParaRPr>
          </a:p>
          <a:p>
            <a:pPr>
              <a:lnSpc>
                <a:spcPct val="100000"/>
              </a:lnSpc>
            </a:pP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1"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12" name="CustomShape 3"/>
          <p:cNvSpPr/>
          <p:nvPr/>
        </p:nvSpPr>
        <p:spPr>
          <a:xfrm>
            <a:off x="435960" y="1175400"/>
            <a:ext cx="8888400" cy="979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b="0" lang="it-IT" sz="1800" spc="-1" strike="noStrike">
              <a:latin typeface="Arial"/>
            </a:endParaRPr>
          </a:p>
        </p:txBody>
      </p:sp>
      <p:sp>
        <p:nvSpPr>
          <p:cNvPr id="113" name="CustomShape 4"/>
          <p:cNvSpPr/>
          <p:nvPr/>
        </p:nvSpPr>
        <p:spPr>
          <a:xfrm>
            <a:off x="594720" y="2180160"/>
            <a:ext cx="8967960" cy="166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 = new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5"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16" name="CustomShape 3"/>
          <p:cNvSpPr/>
          <p:nvPr/>
        </p:nvSpPr>
        <p:spPr>
          <a:xfrm>
            <a:off x="435960" y="1175400"/>
            <a:ext cx="8888400" cy="979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b="0" lang="it-IT" sz="1800" spc="-1" strike="noStrike">
              <a:latin typeface="Arial"/>
            </a:endParaRPr>
          </a:p>
        </p:txBody>
      </p:sp>
      <p:sp>
        <p:nvSpPr>
          <p:cNvPr id="117" name="CustomShape 4"/>
          <p:cNvSpPr/>
          <p:nvPr/>
        </p:nvSpPr>
        <p:spPr>
          <a:xfrm>
            <a:off x="555120" y="4123080"/>
            <a:ext cx="8967960" cy="120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Ciò che abbiamo fatto in questa classe TextEditor è stato </a:t>
            </a:r>
            <a:r>
              <a:rPr b="1" lang="it-IT" sz="1800" spc="-1" strike="noStrike">
                <a:solidFill>
                  <a:srgbClr val="000000"/>
                </a:solidFill>
                <a:latin typeface="Corbel"/>
                <a:ea typeface="DejaVu Sans"/>
              </a:rPr>
              <a:t>creare una dipendenza tra la classe TextEditor</a:t>
            </a:r>
            <a:r>
              <a:rPr b="0" lang="it-IT" sz="1800" spc="-1" strike="noStrike">
                <a:solidFill>
                  <a:srgbClr val="000000"/>
                </a:solidFill>
                <a:latin typeface="Corbel"/>
                <a:ea typeface="DejaVu Sans"/>
              </a:rPr>
              <a:t> (rappresentante il nostro editor di testi) </a:t>
            </a:r>
            <a:r>
              <a:rPr b="1" lang="it-IT" sz="1800" spc="-1" strike="noStrike">
                <a:solidFill>
                  <a:srgbClr val="000000"/>
                </a:solidFill>
                <a:latin typeface="Corbel"/>
                <a:ea typeface="DejaVu Sans"/>
              </a:rPr>
              <a:t>e la classe SpellChecker</a:t>
            </a:r>
            <a:r>
              <a:rPr b="0" lang="it-IT" sz="1800" spc="-1" strike="noStrike">
                <a:solidFill>
                  <a:srgbClr val="000000"/>
                </a:solidFill>
                <a:latin typeface="Corbel"/>
                <a:ea typeface="DejaVu Sans"/>
              </a:rPr>
              <a:t> (che rappresenta l’implementazione di un correttore ortografico che viene USATO dalla classe TextEditor).</a:t>
            </a:r>
            <a:endParaRPr b="0" lang="it-IT" sz="1800" spc="-1" strike="noStrike">
              <a:latin typeface="Arial"/>
            </a:endParaRPr>
          </a:p>
        </p:txBody>
      </p:sp>
      <p:sp>
        <p:nvSpPr>
          <p:cNvPr id="118" name="CustomShape 5"/>
          <p:cNvSpPr/>
          <p:nvPr/>
        </p:nvSpPr>
        <p:spPr>
          <a:xfrm>
            <a:off x="832680" y="2180160"/>
            <a:ext cx="8491320" cy="166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 = new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0"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21" name="CustomShape 3"/>
          <p:cNvSpPr/>
          <p:nvPr/>
        </p:nvSpPr>
        <p:spPr>
          <a:xfrm>
            <a:off x="356760" y="1108440"/>
            <a:ext cx="9285480" cy="527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uno scenario relativo al pattern </a:t>
            </a:r>
            <a:r>
              <a:rPr b="1" lang="it-IT" sz="1800" spc="-1" strike="noStrike">
                <a:solidFill>
                  <a:srgbClr val="000000"/>
                </a:solidFill>
                <a:latin typeface="Corbel"/>
                <a:ea typeface="DejaVu Sans"/>
              </a:rPr>
              <a:t>Inversion Of Control</a:t>
            </a:r>
            <a:r>
              <a:rPr b="0" lang="it-IT" sz="1800" spc="-1" strike="noStrike">
                <a:solidFill>
                  <a:srgbClr val="000000"/>
                </a:solidFill>
                <a:latin typeface="Corbel"/>
                <a:ea typeface="DejaVu Sans"/>
              </a:rPr>
              <a:t> (IoC) al suo posto avremmo qualcosa del genere:</a:t>
            </a:r>
            <a:endParaRPr b="0" lang="it-IT" sz="1800" spc="-1" strike="noStrike">
              <a:latin typeface="Arial"/>
            </a:endParaRPr>
          </a:p>
        </p:txBody>
      </p:sp>
      <p:sp>
        <p:nvSpPr>
          <p:cNvPr id="122" name="CustomShape 4"/>
          <p:cNvSpPr/>
          <p:nvPr/>
        </p:nvSpPr>
        <p:spPr>
          <a:xfrm>
            <a:off x="356760" y="1882440"/>
            <a:ext cx="9126720" cy="166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TextEditor(SpellChecker spellChecker)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this.spellChecker =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
        <p:nvSpPr>
          <p:cNvPr id="123" name="CustomShape 5"/>
          <p:cNvSpPr/>
          <p:nvPr/>
        </p:nvSpPr>
        <p:spPr>
          <a:xfrm>
            <a:off x="302760" y="3756600"/>
            <a:ext cx="9339120" cy="1433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questo caso la classe TextEditor non si deve preoccupare della creazione della classe SpellChecker. In questo scenario la classe SpellChecker verrà creata (da una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ed implementata in maniera totalmente indipendente e verrà fornita alla classe TextEditor nel momento in cui essa verrà istanziata. L’intera procedura sarà controllota, nel nostro caso, dal </a:t>
            </a:r>
            <a:r>
              <a:rPr b="1" lang="it-IT" sz="1800" spc="-1" strike="noStrike">
                <a:solidFill>
                  <a:srgbClr val="000000"/>
                </a:solidFill>
                <a:latin typeface="Corbel"/>
                <a:ea typeface="DejaVu Sans"/>
              </a:rPr>
              <a:t>Framework Spring</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6786000" y="96480"/>
            <a:ext cx="3139200" cy="57600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5" name="CustomShape 2"/>
          <p:cNvSpPr/>
          <p:nvPr/>
        </p:nvSpPr>
        <p:spPr>
          <a:xfrm>
            <a:off x="198000" y="632160"/>
            <a:ext cx="9682200" cy="300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26" name="CustomShape 3"/>
          <p:cNvSpPr/>
          <p:nvPr/>
        </p:nvSpPr>
        <p:spPr>
          <a:xfrm>
            <a:off x="356760" y="1108440"/>
            <a:ext cx="9523440" cy="1660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secondo caso abbiamo rimosso totalmente il controllo dalla classe TextEditor e lo abbiamo riposto da qualche altra parte (ad esempio nel file di configurazione XML visto nei precedenti articoli). La dipendenza (ad esempio la classe SpellChecker) sarà creata da una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(come tutti i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facenti parte di un’applicazione Spring) e sarà iniettata all’interno della classe che la usa (ad esempio TextEditor) tramite uno strumento chiamato </a:t>
            </a:r>
            <a:r>
              <a:rPr b="1" lang="it-IT" sz="1800" spc="-1" strike="noStrike">
                <a:solidFill>
                  <a:srgbClr val="000000"/>
                </a:solidFill>
                <a:latin typeface="Corbel"/>
                <a:ea typeface="DejaVu Sans"/>
              </a:rPr>
              <a:t>Class Constructor</a:t>
            </a:r>
            <a:r>
              <a:rPr b="0" lang="it-IT" sz="1800" spc="-1" strike="noStrike">
                <a:solidFill>
                  <a:srgbClr val="000000"/>
                </a:solidFill>
                <a:latin typeface="Corbel"/>
                <a:ea typeface="DejaVu Sans"/>
              </a:rPr>
              <a:t>.</a:t>
            </a:r>
            <a:endParaRPr b="0" lang="it-IT" sz="1800" spc="-1" strike="noStrike">
              <a:latin typeface="Arial"/>
            </a:endParaRPr>
          </a:p>
        </p:txBody>
      </p:sp>
      <p:sp>
        <p:nvSpPr>
          <p:cNvPr id="127" name="CustomShape 4"/>
          <p:cNvSpPr/>
          <p:nvPr/>
        </p:nvSpPr>
        <p:spPr>
          <a:xfrm>
            <a:off x="356760" y="2775240"/>
            <a:ext cx="9523440" cy="527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controllo del flusso è stato </a:t>
            </a:r>
            <a:r>
              <a:rPr b="1" lang="it-IT" sz="1800" spc="-1" strike="noStrike">
                <a:solidFill>
                  <a:srgbClr val="000000"/>
                </a:solidFill>
                <a:latin typeface="Corbel"/>
                <a:ea typeface="DejaVu Sans"/>
              </a:rPr>
              <a:t>invertito</a:t>
            </a:r>
            <a:r>
              <a:rPr b="0" lang="it-IT" sz="1800" spc="-1" strike="noStrike">
                <a:solidFill>
                  <a:srgbClr val="000000"/>
                </a:solidFill>
                <a:latin typeface="Corbel"/>
                <a:ea typeface="DejaVu Sans"/>
              </a:rPr>
              <a:t> tramite la Dependency Injection poiché abbiamo delegato la gestione delle dipendenze ad un sistema esterno.</a:t>
            </a:r>
            <a:endParaRPr b="0" lang="it-IT" sz="1800" spc="-1" strike="noStrike">
              <a:latin typeface="Arial"/>
            </a:endParaRPr>
          </a:p>
        </p:txBody>
      </p:sp>
      <p:sp>
        <p:nvSpPr>
          <p:cNvPr id="128" name="CustomShape 5"/>
          <p:cNvSpPr/>
          <p:nvPr/>
        </p:nvSpPr>
        <p:spPr>
          <a:xfrm>
            <a:off x="411840" y="3733560"/>
            <a:ext cx="9253800" cy="120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 secondo metodo per iniettare la dipendenza potrebbe essere attraverso i </a:t>
            </a:r>
            <a:r>
              <a:rPr b="1" lang="it-IT" sz="1800" spc="-1" strike="noStrike">
                <a:solidFill>
                  <a:srgbClr val="000000"/>
                </a:solidFill>
                <a:latin typeface="Corbel"/>
                <a:ea typeface="DejaVu Sans"/>
              </a:rPr>
              <a:t>Metodi Setter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Text Editor</a:t>
            </a:r>
            <a:r>
              <a:rPr b="0" lang="it-IT" sz="1800" spc="-1" strike="noStrike">
                <a:solidFill>
                  <a:srgbClr val="000000"/>
                </a:solidFill>
                <a:latin typeface="Corbel"/>
                <a:ea typeface="DejaVu Sans"/>
              </a:rPr>
              <a:t> in cui creeremo un’istanza della classe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e tale istanza sarà usata per chiamare i metodi setter per inizializzare le proprietà dell’oggetto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(vedremo in seguito un esempio concreto).</a:t>
            </a:r>
            <a:endParaRPr b="0" lang="it-IT"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2019-03-27T11:33:57Z</dcterms:created>
  <dc:creator/>
  <dc:description/>
  <dc:language>it-IT</dc:language>
  <cp:lastModifiedBy/>
  <dcterms:modified xsi:type="dcterms:W3CDTF">2019-03-27T11:35:26Z</dcterms:modified>
  <cp:revision>1</cp:revision>
  <dc:subject/>
  <dc:title/>
</cp:coreProperties>
</file>