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it-IT"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it-IT" sz="1800" spc="-1" strike="noStrike">
                <a:latin typeface="Arial"/>
              </a:rPr>
              <a:t>Fai clic per modificare il formato del testo del titolo</a:t>
            </a:r>
            <a:endParaRPr b="0" lang="it-IT"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it-IT" sz="4400" spc="-1" strike="noStrike">
                <a:latin typeface="Arial"/>
              </a:rPr>
              <a:t>Fai clic per modificare il formato del testo del titolo</a:t>
            </a:r>
            <a:endParaRPr b="0" lang="it-IT"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7332840" y="3828600"/>
            <a:ext cx="4041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 Java Database Connectivity</a:t>
            </a:r>
            <a:endParaRPr b="0" lang="it-IT"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95" name="CustomShape 2"/>
          <p:cNvSpPr/>
          <p:nvPr/>
        </p:nvSpPr>
        <p:spPr>
          <a:xfrm>
            <a:off x="10080" y="1990800"/>
            <a:ext cx="12250440" cy="21376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Cancellazione di un Database</a:t>
            </a:r>
            <a:endParaRPr b="0" lang="it-IT" sz="1800" spc="-1" strike="noStrike">
              <a:latin typeface="Arial"/>
            </a:endParaRPr>
          </a:p>
          <a:p>
            <a:pPr>
              <a:lnSpc>
                <a:spcPct val="100000"/>
              </a:lnSpc>
            </a:pPr>
            <a:r>
              <a:rPr b="0" lang="it-IT" sz="1800" spc="-1" strike="noStrike">
                <a:latin typeface="Arial"/>
              </a:rPr>
              <a:t>L'istruzione </a:t>
            </a:r>
            <a:r>
              <a:rPr b="1" lang="it-IT" sz="1800" spc="-1" strike="noStrike">
                <a:latin typeface="Arial"/>
              </a:rPr>
              <a:t>DROP DATABASE</a:t>
            </a:r>
            <a:r>
              <a:rPr b="0" lang="it-IT" sz="1800" spc="-1" strike="noStrike">
                <a:latin typeface="Arial"/>
              </a:rPr>
              <a:t> permette la cancellazione di una base di dati esistente. La sintassi è:</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DROP DATABASE DATABASE_NAME;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Nota:</a:t>
            </a:r>
            <a:r>
              <a:rPr b="0" lang="it-IT" sz="1800" spc="-1" strike="noStrike">
                <a:latin typeface="Arial"/>
              </a:rPr>
              <a:t> per la </a:t>
            </a:r>
            <a:r>
              <a:rPr b="1" lang="it-IT" sz="1800" spc="-1" strike="noStrike">
                <a:latin typeface="Arial"/>
              </a:rPr>
              <a:t>creazione</a:t>
            </a:r>
            <a:r>
              <a:rPr b="0" lang="it-IT" sz="1800" spc="-1" strike="noStrike">
                <a:latin typeface="Arial"/>
              </a:rPr>
              <a:t> o la </a:t>
            </a:r>
            <a:r>
              <a:rPr b="1" lang="it-IT" sz="1800" spc="-1" strike="noStrike">
                <a:latin typeface="Arial"/>
              </a:rPr>
              <a:t>cancellazione </a:t>
            </a:r>
            <a:r>
              <a:rPr b="0" lang="it-IT" sz="1800" spc="-1" strike="noStrike">
                <a:latin typeface="Arial"/>
              </a:rPr>
              <a:t>di un database è necessario avere i privilegi di amministratore sul server del database. Ovviamente è necessaria la dovuta prudenza in quanto la cancellazione di un DB comporta la perdita di tutti i dati in esso immagazzinati.</a:t>
            </a:r>
            <a:endParaRPr b="0" lang="it-IT"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97" name="CustomShape 2"/>
          <p:cNvSpPr/>
          <p:nvPr/>
        </p:nvSpPr>
        <p:spPr>
          <a:xfrm>
            <a:off x="864000" y="1872000"/>
            <a:ext cx="9455400" cy="3161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Creare una Tabella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L'istruzione </a:t>
            </a:r>
            <a:r>
              <a:rPr b="1" lang="it-IT" sz="1800" spc="-1" strike="noStrike">
                <a:latin typeface="Arial"/>
              </a:rPr>
              <a:t>CREATE TABLE</a:t>
            </a:r>
            <a:r>
              <a:rPr b="0" lang="it-IT" sz="1800" spc="-1" strike="noStrike">
                <a:latin typeface="Arial"/>
              </a:rPr>
              <a:t> è utilizzata per la creazione di una nuova tabella. La sintassi è:</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CREATE TABLE table_name</a:t>
            </a:r>
            <a:endParaRPr b="0" lang="it-IT" sz="1800" spc="-1" strike="noStrike">
              <a:latin typeface="Arial"/>
            </a:endParaRPr>
          </a:p>
          <a:p>
            <a:pPr>
              <a:lnSpc>
                <a:spcPct val="100000"/>
              </a:lnSpc>
            </a:pPr>
            <a:r>
              <a:rPr b="0" lang="it-IT" sz="1800" spc="-1" strike="noStrike">
                <a:latin typeface="Arial"/>
              </a:rPr>
              <a:t>(</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column_name column_data_type,</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column_name column_data_type,</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column_name column_data_type</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a:t>
            </a:r>
            <a:endParaRPr b="0" lang="it-IT" sz="1800" spc="-1" strike="noStrike">
              <a:latin typeface="Arial"/>
            </a:endParaRPr>
          </a:p>
          <a:p>
            <a:pPr>
              <a:lnSpc>
                <a:spcPct val="100000"/>
              </a:lnSpc>
            </a:pPr>
            <a:r>
              <a:rPr b="0" lang="it-IT" sz="1800" spc="-1" strike="noStrike">
                <a:latin typeface="Arial"/>
              </a:rPr>
              <a:t>);</a:t>
            </a:r>
            <a:endParaRPr b="0" lang="it-IT"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99" name="CustomShape 2"/>
          <p:cNvSpPr/>
          <p:nvPr/>
        </p:nvSpPr>
        <p:spPr>
          <a:xfrm>
            <a:off x="653400" y="1512000"/>
            <a:ext cx="8274240" cy="2905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Esempio:</a:t>
            </a:r>
            <a:endParaRPr b="0" lang="it-IT" sz="1800" spc="-1" strike="noStrike">
              <a:latin typeface="Arial"/>
            </a:endParaRPr>
          </a:p>
          <a:p>
            <a:pPr>
              <a:lnSpc>
                <a:spcPct val="100000"/>
              </a:lnSpc>
            </a:pPr>
            <a:r>
              <a:rPr b="0" lang="it-IT" sz="1800" spc="-1" strike="noStrike">
                <a:latin typeface="Arial"/>
              </a:rPr>
              <a:t>La seguente istruzione SQL crea una tabella di nome Employess con 4 colonne: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CREATE TABLE Employees</a:t>
            </a:r>
            <a:endParaRPr b="0" lang="it-IT" sz="1800" spc="-1" strike="noStrike">
              <a:latin typeface="Arial"/>
            </a:endParaRPr>
          </a:p>
          <a:p>
            <a:pPr>
              <a:lnSpc>
                <a:spcPct val="100000"/>
              </a:lnSpc>
            </a:pPr>
            <a:r>
              <a:rPr b="0" lang="it-IT" sz="1800" spc="-1" strike="noStrike">
                <a:latin typeface="Arial"/>
              </a:rPr>
              <a:t>(</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id INT NOT NULL,</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age INT NOT NULL,</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first VARCHAR(255),</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last VARCHAR(255),</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PRIMARY KEY ( id )</a:t>
            </a:r>
            <a:endParaRPr b="0" lang="it-IT" sz="1800" spc="-1" strike="noStrike">
              <a:latin typeface="Arial"/>
            </a:endParaRPr>
          </a:p>
          <a:p>
            <a:pPr>
              <a:lnSpc>
                <a:spcPct val="100000"/>
              </a:lnSpc>
            </a:pPr>
            <a:r>
              <a:rPr b="0" lang="it-IT" sz="1800" spc="-1" strike="noStrike">
                <a:latin typeface="Arial"/>
              </a:rPr>
              <a:t>);</a:t>
            </a:r>
            <a:endParaRPr b="0" lang="it-IT"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01" name="CustomShape 2"/>
          <p:cNvSpPr/>
          <p:nvPr/>
        </p:nvSpPr>
        <p:spPr>
          <a:xfrm>
            <a:off x="571680" y="1862640"/>
            <a:ext cx="11127240" cy="2905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Cancellazione di una Tabella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L'istruzione </a:t>
            </a:r>
            <a:r>
              <a:rPr b="1" lang="it-IT" sz="1800" spc="-1" strike="noStrike">
                <a:latin typeface="Arial"/>
              </a:rPr>
              <a:t>DROP TABLE</a:t>
            </a:r>
            <a:r>
              <a:rPr b="0" lang="it-IT" sz="1800" spc="-1" strike="noStrike">
                <a:latin typeface="Arial"/>
              </a:rPr>
              <a:t> è utilizzata per la cancellazione di una tabella esistente. La sintassi è la seguente: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DROP TABLE table_name;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Esempio:</a:t>
            </a:r>
            <a:endParaRPr b="0" lang="it-IT" sz="1800" spc="-1" strike="noStrike">
              <a:latin typeface="Arial"/>
            </a:endParaRPr>
          </a:p>
          <a:p>
            <a:pPr>
              <a:lnSpc>
                <a:spcPct val="100000"/>
              </a:lnSpc>
            </a:pPr>
            <a:r>
              <a:rPr b="0" lang="it-IT" sz="1800" spc="-1" strike="noStrike">
                <a:latin typeface="Arial"/>
              </a:rPr>
              <a:t>La seguente istruzione SQL cancella una tabella di nome Employees: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DROP TABLE Employees;</a:t>
            </a:r>
            <a:endParaRPr b="0" lang="it-IT"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03" name="CustomShape 2"/>
          <p:cNvSpPr/>
          <p:nvPr/>
        </p:nvSpPr>
        <p:spPr>
          <a:xfrm>
            <a:off x="267840" y="1606680"/>
            <a:ext cx="11735280" cy="2905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latin typeface="Arial"/>
              </a:rPr>
              <a:t>I</a:t>
            </a:r>
            <a:r>
              <a:rPr b="1" lang="it-IT" sz="1800" spc="-1" strike="noStrike">
                <a:latin typeface="Arial"/>
              </a:rPr>
              <a:t>nserimento di dati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sintassi per l'inserimento è la seguente dove column1, column2, e così via rappresentano i dati da inserire nelle rispettive colonne di una data tabella: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INSERT INTO table_name VALUES (column1, column2,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Esempio:</a:t>
            </a:r>
            <a:endParaRPr b="0" lang="it-IT" sz="1800" spc="-1" strike="noStrike">
              <a:latin typeface="Arial"/>
            </a:endParaRPr>
          </a:p>
          <a:p>
            <a:pPr>
              <a:lnSpc>
                <a:spcPct val="100000"/>
              </a:lnSpc>
            </a:pPr>
            <a:r>
              <a:rPr b="0" lang="it-IT" sz="1800" spc="-1" strike="noStrike">
                <a:latin typeface="Arial"/>
              </a:rPr>
              <a:t>La seguente istruzione SQL INSERT inserirà una nuova riga nel database Employess creato precedentemente: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INSERT INTO Employees VALUES (100, 18, 'Zara', 'Ali');</a:t>
            </a:r>
            <a:endParaRPr b="0" lang="it-IT"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05" name="CustomShape 2"/>
          <p:cNvSpPr/>
          <p:nvPr/>
        </p:nvSpPr>
        <p:spPr>
          <a:xfrm>
            <a:off x="216000" y="1461960"/>
            <a:ext cx="11438280" cy="2649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Recupero dei dati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L'istruzione SELECT viene usata per recuperare i dati da un database. La sintassi della SELECT è la seguente: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SELECT column_name, column_name, ...</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FROM table_name</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WHERE conditions;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clausola WHERE può far uso di operatori di comparazione quali =, !=, &lt;, &gt;, &lt;=,and &gt;=</a:t>
            </a:r>
            <a:endParaRPr b="0" lang="it-IT" sz="1800" spc="-1" strike="noStrike">
              <a:latin typeface="Arial"/>
            </a:endParaRPr>
          </a:p>
          <a:p>
            <a:pPr>
              <a:lnSpc>
                <a:spcPct val="100000"/>
              </a:lnSpc>
            </a:pPr>
            <a:r>
              <a:rPr b="0" lang="it-IT" sz="1800" spc="-1" strike="noStrike">
                <a:latin typeface="Arial"/>
              </a:rPr>
              <a:t>come anche degli operatori BETWEEN e LIKE.</a:t>
            </a:r>
            <a:endParaRPr b="0" lang="it-IT"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07" name="CustomShape 2"/>
          <p:cNvSpPr/>
          <p:nvPr/>
        </p:nvSpPr>
        <p:spPr>
          <a:xfrm>
            <a:off x="151920" y="1094760"/>
            <a:ext cx="11967120" cy="3673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Esempio:</a:t>
            </a:r>
            <a:endParaRPr b="0" lang="it-IT" sz="1800" spc="-1" strike="noStrike">
              <a:latin typeface="Arial"/>
            </a:endParaRPr>
          </a:p>
          <a:p>
            <a:pPr>
              <a:lnSpc>
                <a:spcPct val="100000"/>
              </a:lnSpc>
            </a:pPr>
            <a:r>
              <a:rPr b="0" lang="it-IT" sz="1800" spc="-1" strike="noStrike">
                <a:latin typeface="Arial"/>
              </a:rPr>
              <a:t>La seguente istruzione SQL seleziona l'età, il nome e cognome dalla tabella Employees, dove la colonna id sia pari a 100:</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SELECT first, last, age </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FROM Employees </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WHERE id = 100;</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seguente istruzione SQL seleziona l'età, il nome e il cognome dalla tabella Employees dove la colonna del nome contiene Zara: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SELECT first, last, age </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FROM Employees </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WHERE first LIKE '%Zara%';</a:t>
            </a:r>
            <a:endParaRPr b="0" lang="it-IT"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09" name="CustomShape 2"/>
          <p:cNvSpPr/>
          <p:nvPr/>
        </p:nvSpPr>
        <p:spPr>
          <a:xfrm>
            <a:off x="118440" y="1734840"/>
            <a:ext cx="12034080" cy="2649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Modifica dei dati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L'istruzione</a:t>
            </a:r>
            <a:r>
              <a:rPr b="1" lang="it-IT" sz="1800" spc="-1" strike="noStrike">
                <a:latin typeface="Arial"/>
              </a:rPr>
              <a:t> UPDATE</a:t>
            </a:r>
            <a:r>
              <a:rPr b="0" lang="it-IT" sz="1800" spc="-1" strike="noStrike">
                <a:latin typeface="Arial"/>
              </a:rPr>
              <a:t> è utilizzata per modificare i dati. La sintassi per UPDATE è la seguente: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UPDATE table_name</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SET column_name = value, column_name = value, ...</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WHERE conditions;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clausola WHERE può far uso di operatori di comparazione quali =, !=, &lt;, &gt;, &lt;=,and &gt;=,</a:t>
            </a:r>
            <a:endParaRPr b="0" lang="it-IT" sz="1800" spc="-1" strike="noStrike">
              <a:latin typeface="Arial"/>
            </a:endParaRPr>
          </a:p>
          <a:p>
            <a:pPr>
              <a:lnSpc>
                <a:spcPct val="100000"/>
              </a:lnSpc>
            </a:pPr>
            <a:r>
              <a:rPr b="0" lang="it-IT" sz="1800" spc="-1" strike="noStrike">
                <a:latin typeface="Arial"/>
              </a:rPr>
              <a:t>come anche degli operatori BETWEEN e LIKE.</a:t>
            </a:r>
            <a:endParaRPr b="0" lang="it-IT"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11" name="CustomShape 2"/>
          <p:cNvSpPr/>
          <p:nvPr/>
        </p:nvSpPr>
        <p:spPr>
          <a:xfrm>
            <a:off x="576000" y="1872000"/>
            <a:ext cx="9520920" cy="1881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Esempio</a:t>
            </a:r>
            <a:endParaRPr b="0" lang="it-IT" sz="1800" spc="-1" strike="noStrike">
              <a:latin typeface="Arial"/>
            </a:endParaRPr>
          </a:p>
          <a:p>
            <a:pPr>
              <a:lnSpc>
                <a:spcPct val="100000"/>
              </a:lnSpc>
            </a:pPr>
            <a:r>
              <a:rPr b="0" lang="it-IT" sz="1800" spc="-1" strike="noStrike">
                <a:latin typeface="Arial"/>
              </a:rPr>
              <a:t>La seguente istruzione SQL UPDATE cambia l'età dell'impiegato il cui id è pari a 100:</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UPDATE Employees SET age=20 WHERE id=100;</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Nota: se non viene fornita una clausola WHERE l'UPDATE viene applicata all'intera tabella!!!</a:t>
            </a:r>
            <a:endParaRPr b="0" lang="it-IT"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13" name="CustomShape 2"/>
          <p:cNvSpPr/>
          <p:nvPr/>
        </p:nvSpPr>
        <p:spPr>
          <a:xfrm>
            <a:off x="576000" y="1512000"/>
            <a:ext cx="10801080" cy="3417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Cancellazione dei dati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L'istruzione </a:t>
            </a:r>
            <a:r>
              <a:rPr b="1" lang="it-IT" sz="1800" spc="-1" strike="noStrike">
                <a:latin typeface="Arial"/>
              </a:rPr>
              <a:t>DELETE</a:t>
            </a:r>
            <a:r>
              <a:rPr b="0" lang="it-IT" sz="1800" spc="-1" strike="noStrike">
                <a:latin typeface="Arial"/>
              </a:rPr>
              <a:t> è utilizzata per cancellare i dati dalle tabelle. La sintassi per DELETE è la seguente: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DELETE FROM table_name WHERE conditions;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clausola WHERE può far uso di operatori di comparazione quali =, !=, &lt;, &gt;, &lt;=,and &gt;=, </a:t>
            </a:r>
            <a:endParaRPr b="0" lang="it-IT" sz="1800" spc="-1" strike="noStrike">
              <a:latin typeface="Arial"/>
            </a:endParaRPr>
          </a:p>
          <a:p>
            <a:pPr>
              <a:lnSpc>
                <a:spcPct val="100000"/>
              </a:lnSpc>
            </a:pPr>
            <a:r>
              <a:rPr b="0" lang="it-IT" sz="1800" spc="-1" strike="noStrike">
                <a:latin typeface="Arial"/>
              </a:rPr>
              <a:t>come anche degli operatori BETWEEN e LIKE.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Esempio:</a:t>
            </a:r>
            <a:endParaRPr b="0" lang="it-IT" sz="1800" spc="-1" strike="noStrike">
              <a:latin typeface="Arial"/>
            </a:endParaRPr>
          </a:p>
          <a:p>
            <a:pPr>
              <a:lnSpc>
                <a:spcPct val="100000"/>
              </a:lnSpc>
            </a:pPr>
            <a:r>
              <a:rPr b="0" lang="it-IT" sz="1800" spc="-1" strike="noStrike">
                <a:latin typeface="Arial"/>
              </a:rPr>
              <a:t>La seguente istruzione SQL DELETE cancella l'impiegato il cui id è pari a 100:</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DELETE FROM Employees WHERE id=100;</a:t>
            </a:r>
            <a:endParaRPr b="0" lang="it-IT"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78" name="CustomShape 2"/>
          <p:cNvSpPr/>
          <p:nvPr/>
        </p:nvSpPr>
        <p:spPr>
          <a:xfrm>
            <a:off x="1088280" y="2382120"/>
            <a:ext cx="10094040" cy="2138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JDBC</a:t>
            </a:r>
            <a:r>
              <a:rPr b="0" lang="it-IT" sz="1800" spc="-1" strike="noStrike">
                <a:latin typeface="Arial"/>
              </a:rPr>
              <a:t> sta per </a:t>
            </a:r>
            <a:r>
              <a:rPr b="1" lang="it-IT" sz="1800" spc="-1" strike="noStrike">
                <a:latin typeface="Arial"/>
              </a:rPr>
              <a:t>Java Database Connectivity</a:t>
            </a:r>
            <a:r>
              <a:rPr b="0" lang="it-IT" sz="1800" spc="-1" strike="noStrike">
                <a:latin typeface="Arial"/>
              </a:rPr>
              <a:t>, ed è un set di API Java indipendente per la connettività fra Java ed un ampio insieme di database.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libreria JDBC include API per effettuare operazioni su database quali:</a:t>
            </a:r>
            <a:endParaRPr b="0" lang="it-IT" sz="1800" spc="-1" strike="noStrike">
              <a:latin typeface="Arial"/>
            </a:endParaRPr>
          </a:p>
          <a:p>
            <a:pPr>
              <a:lnSpc>
                <a:spcPct val="100000"/>
              </a:lnSpc>
            </a:pP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a:latin typeface="Arial"/>
              </a:rPr>
              <a:t>Connessione ad un database;</a:t>
            </a:r>
            <a:endParaRPr b="0" lang="it-IT" sz="1800" spc="-1" strike="noStrike">
              <a:latin typeface="Arial"/>
            </a:endParaRPr>
          </a:p>
          <a:p>
            <a:pPr>
              <a:lnSpc>
                <a:spcPct val="100000"/>
              </a:lnSpc>
            </a:pP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a:latin typeface="Arial"/>
              </a:rPr>
              <a:t>Esecuzione di istruzioni SQL per operazioni di tipo </a:t>
            </a:r>
            <a:r>
              <a:rPr b="1" lang="it-IT" sz="1800" spc="-1" strike="noStrike">
                <a:latin typeface="Arial"/>
              </a:rPr>
              <a:t>CRUD</a:t>
            </a:r>
            <a:r>
              <a:rPr b="0" lang="it-IT" sz="1800" spc="-1" strike="noStrike">
                <a:latin typeface="Arial"/>
              </a:rPr>
              <a:t>.</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15" name="CustomShape 2"/>
          <p:cNvSpPr/>
          <p:nvPr/>
        </p:nvSpPr>
        <p:spPr>
          <a:xfrm>
            <a:off x="104760" y="711000"/>
            <a:ext cx="12061440" cy="54651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JDBC - Setup dell'ambiente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Per iniziare a sviluppare con JDBC, è necessario configurare l'ambiente JDBC tramite i seguenti step.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Installare Java</a:t>
            </a:r>
            <a:endParaRPr b="0" lang="it-IT" sz="1800" spc="-1" strike="noStrike">
              <a:latin typeface="Arial"/>
            </a:endParaRPr>
          </a:p>
          <a:p>
            <a:pPr>
              <a:lnSpc>
                <a:spcPct val="100000"/>
              </a:lnSpc>
            </a:pPr>
            <a:r>
              <a:rPr b="0" lang="it-IT" sz="1800" spc="-1" strike="noStrike">
                <a:latin typeface="Arial"/>
              </a:rPr>
              <a:t>Installare J2SE Development Kit dal sito ufficiale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Assicurarsi che le seguenti variabili di ambiente siano configurate correttamente e puntino al JDK installato,</a:t>
            </a:r>
            <a:endParaRPr b="0" lang="it-IT" sz="1800" spc="-1" strike="noStrike">
              <a:latin typeface="Arial"/>
            </a:endParaRPr>
          </a:p>
          <a:p>
            <a:pPr>
              <a:lnSpc>
                <a:spcPct val="100000"/>
              </a:lnSpc>
            </a:pPr>
            <a:r>
              <a:rPr b="0" lang="it-IT" sz="1800" spc="-1" strike="noStrike">
                <a:latin typeface="Arial"/>
              </a:rPr>
              <a:t>ad es. C:\Program Files\Java\jdk1.8.0.</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CLASSPATH:</a:t>
            </a:r>
            <a:r>
              <a:rPr b="0" lang="it-IT" sz="1800" spc="-1" strike="noStrike">
                <a:latin typeface="Arial"/>
              </a:rPr>
              <a:t> Questa variabile d'ambiente deve avere il path impostato nella cartella lib del JDK ad es. C:\Program Files\Java\jdk1.5.0_20\jre\lib.</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PATH: </a:t>
            </a:r>
            <a:r>
              <a:rPr b="0" lang="it-IT" sz="1800" spc="-1" strike="noStrike">
                <a:latin typeface="Arial"/>
              </a:rPr>
              <a:t>Questa variabile d'ambiente deve puntare alla cartella bin della JRE, ad es. C:\Program Files\Java\jre1.5.0_20\bin.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E' possibile che tali variabili siano già settate correttamente, ma è meglio verificare tramite Pannello di controllo la proprietà Variabili d'ambiente.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I package JDBC </a:t>
            </a:r>
            <a:r>
              <a:rPr b="1" lang="it-IT" sz="1800" spc="-1" strike="noStrike">
                <a:latin typeface="Arial"/>
              </a:rPr>
              <a:t>java.sql</a:t>
            </a:r>
            <a:r>
              <a:rPr b="0" lang="it-IT" sz="1800" spc="-1" strike="noStrike">
                <a:latin typeface="Arial"/>
              </a:rPr>
              <a:t> e </a:t>
            </a:r>
            <a:r>
              <a:rPr b="1" lang="it-IT" sz="1800" spc="-1" strike="noStrike">
                <a:latin typeface="Arial"/>
              </a:rPr>
              <a:t>javax.sql</a:t>
            </a:r>
            <a:r>
              <a:rPr b="0" lang="it-IT" sz="1800" spc="-1" strike="noStrike">
                <a:latin typeface="Arial"/>
              </a:rPr>
              <a:t> sono installati di default con il JDK.</a:t>
            </a:r>
            <a:endParaRPr b="0" lang="it-IT" sz="1800" spc="-1" strike="noStrike">
              <a:latin typeface="Arial"/>
            </a:endParaRPr>
          </a:p>
          <a:p>
            <a:pPr>
              <a:lnSpc>
                <a:spcPct val="100000"/>
              </a:lnSpc>
            </a:pPr>
            <a:endParaRPr b="0" lang="it-IT"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17" name="CustomShape 2"/>
          <p:cNvSpPr/>
          <p:nvPr/>
        </p:nvSpPr>
        <p:spPr>
          <a:xfrm>
            <a:off x="39960" y="1350720"/>
            <a:ext cx="12191040" cy="3161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Installazione del database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parte principale di cui necessitiamo ovviamente è un database che contenga una tabella su cui effettuare query e modifiche.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E' quindi necessario installarne uno. Esistono molte possibilità, una delle più comuni è MySQL.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MySQL</a:t>
            </a:r>
            <a:r>
              <a:rPr b="0" lang="it-IT" sz="1800" spc="-1" strike="noStrike">
                <a:latin typeface="Arial"/>
              </a:rPr>
              <a:t> è un database open source. E' possibile scaricarlo dal sito ufficiale. Si raccomanda di installare la versione completa.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In aggiunta, è consigliato installare MySQL Administrator e MySQL Query Browser. Sono entrambi strumenti grafici che facilitano lo sviluppo. Nonché </a:t>
            </a:r>
            <a:r>
              <a:rPr b="1" lang="it-IT" sz="1800" spc="-1" strike="noStrike">
                <a:latin typeface="Arial"/>
              </a:rPr>
              <a:t>MySQL Workbench</a:t>
            </a:r>
            <a:r>
              <a:rPr b="0" lang="it-IT" sz="1800" spc="-1" strike="noStrike">
                <a:latin typeface="Arial"/>
              </a:rPr>
              <a:t>.</a:t>
            </a:r>
            <a:endParaRPr b="0" lang="it-IT"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19" name="CustomShape 2"/>
          <p:cNvSpPr/>
          <p:nvPr/>
        </p:nvSpPr>
        <p:spPr>
          <a:xfrm>
            <a:off x="216000" y="1541520"/>
            <a:ext cx="12326760" cy="2393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latin typeface="Arial"/>
              </a:rPr>
              <a:t>Infine, scaricare </a:t>
            </a:r>
            <a:r>
              <a:rPr b="1" lang="it-IT" sz="1800" spc="-1" strike="noStrike">
                <a:latin typeface="Arial"/>
              </a:rPr>
              <a:t>MySQL Connector/J</a:t>
            </a:r>
            <a:r>
              <a:rPr b="0" lang="it-IT" sz="1800" spc="-1" strike="noStrike">
                <a:latin typeface="Arial"/>
              </a:rPr>
              <a:t> (il driver JDBC per MySQL) in una cartella di comodo.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Di seguito assumeremo l'installazione di quest'ultimo nella cartella </a:t>
            </a:r>
            <a:endParaRPr b="0" lang="it-IT" sz="1800" spc="-1" strike="noStrike">
              <a:latin typeface="Arial"/>
            </a:endParaRPr>
          </a:p>
          <a:p>
            <a:pPr>
              <a:lnSpc>
                <a:spcPct val="100000"/>
              </a:lnSpc>
            </a:pPr>
            <a:r>
              <a:rPr b="0" lang="it-IT" sz="1800" spc="-1" strike="noStrike">
                <a:latin typeface="Arial"/>
              </a:rPr>
              <a:t>C:\Program Files\MySQL\mysql-connector-java-5.1.8.</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In accordo, aggiornare la variabile d'ambiente CLASSPATH e aggiungere C:\Program Files\MySQL\mysql-connector-java-5.1.8\mysql-connector-java-5.1.8-bin.jar.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versione del driver può variare in base alla propria installazione.</a:t>
            </a:r>
            <a:endParaRPr b="0" lang="it-IT"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21" name="CustomShape 2"/>
          <p:cNvSpPr/>
          <p:nvPr/>
        </p:nvSpPr>
        <p:spPr>
          <a:xfrm>
            <a:off x="261000" y="1990800"/>
            <a:ext cx="11748960" cy="18820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PostgreSQL</a:t>
            </a:r>
            <a:r>
              <a:rPr b="0" lang="it-IT" sz="1800" spc="-1" strike="noStrike">
                <a:latin typeface="Arial"/>
              </a:rPr>
              <a:t> è un database open source che può essere scaricato dal sito ufficiale.</a:t>
            </a:r>
            <a:endParaRPr b="0" lang="it-IT" sz="1800" spc="-1" strike="noStrike">
              <a:latin typeface="Arial"/>
            </a:endParaRPr>
          </a:p>
          <a:p>
            <a:pPr>
              <a:lnSpc>
                <a:spcPct val="100000"/>
              </a:lnSpc>
            </a:pPr>
            <a:r>
              <a:rPr b="0" lang="it-IT" sz="1800" spc="-1" strike="noStrike">
                <a:latin typeface="Arial"/>
              </a:rPr>
              <a:t>L'installazione di Postgre contiene una GUI per le operazioni di amministrazione chiamata  pgAdmin.</a:t>
            </a:r>
            <a:endParaRPr b="0" lang="it-IT" sz="1800" spc="-1" strike="noStrike">
              <a:latin typeface="Arial"/>
            </a:endParaRPr>
          </a:p>
          <a:p>
            <a:pPr>
              <a:lnSpc>
                <a:spcPct val="100000"/>
              </a:lnSpc>
            </a:pPr>
            <a:r>
              <a:rPr b="0" lang="it-IT" sz="1800" spc="-1" strike="noStrike">
                <a:latin typeface="Arial"/>
              </a:rPr>
              <a:t>I driver JDBC fanno parte integrante dell'installazione.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Oracle DB</a:t>
            </a:r>
            <a:r>
              <a:rPr b="0" lang="it-IT" sz="1800" spc="-1" strike="noStrike">
                <a:latin typeface="Arial"/>
              </a:rPr>
              <a:t> è un prodotto commerciale venduto dalla Oracle.</a:t>
            </a:r>
            <a:endParaRPr b="0" lang="it-IT" sz="1800" spc="-1" strike="noStrike">
              <a:latin typeface="Arial"/>
            </a:endParaRPr>
          </a:p>
          <a:p>
            <a:pPr>
              <a:lnSpc>
                <a:spcPct val="100000"/>
              </a:lnSpc>
            </a:pPr>
            <a:r>
              <a:rPr b="0" lang="it-IT" sz="1800" spc="-1" strike="noStrike">
                <a:latin typeface="Arial"/>
              </a:rPr>
              <a:t>L'installazione include un tool di amministrazione chiamato Enterprise Manager.</a:t>
            </a:r>
            <a:endParaRPr b="0" lang="it-IT" sz="1800" spc="-1" strike="noStrike">
              <a:latin typeface="Arial"/>
            </a:endParaRPr>
          </a:p>
          <a:p>
            <a:pPr>
              <a:lnSpc>
                <a:spcPct val="100000"/>
              </a:lnSpc>
            </a:pPr>
            <a:r>
              <a:rPr b="0" lang="it-IT" sz="1800" spc="-1" strike="noStrike">
                <a:latin typeface="Arial"/>
              </a:rPr>
              <a:t>I driver JDBC sono inclusi nell'installazione.</a:t>
            </a:r>
            <a:endParaRPr b="0" lang="it-IT"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23" name="CustomShape 2"/>
          <p:cNvSpPr/>
          <p:nvPr/>
        </p:nvSpPr>
        <p:spPr>
          <a:xfrm>
            <a:off x="68040" y="2246760"/>
            <a:ext cx="12134520" cy="1881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Installazione dei driver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Le ultime versioni di  JDBC includono un driver che fa da tramite </a:t>
            </a:r>
            <a:r>
              <a:rPr b="1" lang="it-IT" sz="1800" spc="-1" strike="noStrike">
                <a:latin typeface="Arial"/>
              </a:rPr>
              <a:t>JDBC-ODBC</a:t>
            </a:r>
            <a:r>
              <a:rPr b="0" lang="it-IT" sz="1800" spc="-1" strike="noStrike">
                <a:latin typeface="Arial"/>
              </a:rPr>
              <a:t> (</a:t>
            </a:r>
            <a:r>
              <a:rPr b="1" lang="it-IT" sz="1800" spc="-1" strike="noStrike">
                <a:latin typeface="Arial"/>
              </a:rPr>
              <a:t>Open Database Connectivity</a:t>
            </a:r>
            <a:r>
              <a:rPr b="0" lang="it-IT" sz="1800" spc="-1" strike="noStrike">
                <a:latin typeface="Arial"/>
              </a:rPr>
              <a:t>) che permette l'accesso alle funzionalità ODBC ai programmatori tramite l'API JDBC.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Oggigiorno, la maggior parte dei vendor di Database forniscono direttamente i driver JDBC non è quindi necessario il suo utilizzo.</a:t>
            </a:r>
            <a:endParaRPr b="0" lang="it-IT"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25" name="CustomShape 2"/>
          <p:cNvSpPr/>
          <p:nvPr/>
        </p:nvSpPr>
        <p:spPr>
          <a:xfrm>
            <a:off x="-10440" y="1350720"/>
            <a:ext cx="12291480" cy="3673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Impostazione delle credenziali di accesso al DB</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Di seguito utilizzeremo un database MySQL.</a:t>
            </a:r>
            <a:endParaRPr b="0" lang="it-IT" sz="1800" spc="-1" strike="noStrike">
              <a:latin typeface="Arial"/>
            </a:endParaRPr>
          </a:p>
          <a:p>
            <a:pPr>
              <a:lnSpc>
                <a:spcPct val="100000"/>
              </a:lnSpc>
            </a:pPr>
            <a:r>
              <a:rPr b="0" lang="it-IT" sz="1800" spc="-1" strike="noStrike">
                <a:latin typeface="Arial"/>
              </a:rPr>
              <a:t>Una volta installato, l'ID dell'amministratore è impostato a root e viene data la possibilità di scegliere una password.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Tramite l'utente root è possibile creare un altro user ID e password, oppure è possibile utilizzare direttamente l'accesso come root.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Ci sono varie operazioni come la creazione e la rimozione di un database, che richiedono i privilegi di amministratore.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D'ora in poi faremo conto di accedere al DB MySQL con </a:t>
            </a:r>
            <a:r>
              <a:rPr b="1" lang="it-IT" sz="1800" spc="-1" strike="noStrike">
                <a:latin typeface="Arial"/>
              </a:rPr>
              <a:t>ID:</a:t>
            </a:r>
            <a:r>
              <a:rPr b="0" lang="it-IT" sz="1800" spc="-1" strike="noStrike">
                <a:latin typeface="Arial"/>
              </a:rPr>
              <a:t> user e </a:t>
            </a:r>
            <a:r>
              <a:rPr b="1" lang="it-IT" sz="1800" spc="-1" strike="noStrike">
                <a:latin typeface="Arial"/>
              </a:rPr>
              <a:t>password:</a:t>
            </a:r>
            <a:r>
              <a:rPr b="0" lang="it-IT" sz="1800" spc="-1" strike="noStrike">
                <a:latin typeface="Arial"/>
              </a:rPr>
              <a:t> password.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Se non si dispone di privilegi sufficienti per la creazione di un nuovo utente, è necessario che lo faccia il Database Administrator (DBA).</a:t>
            </a:r>
            <a:endParaRPr b="0" lang="it-IT"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27" name="CustomShape 2"/>
          <p:cNvSpPr/>
          <p:nvPr/>
        </p:nvSpPr>
        <p:spPr>
          <a:xfrm>
            <a:off x="225000" y="1350720"/>
            <a:ext cx="11820600" cy="3417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Creazione del Database</a:t>
            </a:r>
            <a:endParaRPr b="0" lang="it-IT" sz="1800" spc="-1" strike="noStrike">
              <a:latin typeface="Arial"/>
            </a:endParaRPr>
          </a:p>
          <a:p>
            <a:pPr>
              <a:lnSpc>
                <a:spcPct val="100000"/>
              </a:lnSpc>
            </a:pPr>
            <a:r>
              <a:rPr b="0" lang="it-IT" sz="1800" spc="-1" strike="noStrike">
                <a:latin typeface="Arial"/>
              </a:rPr>
              <a:t>Per creare un database di nome EMP, è necessario seguire i seguenti step: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Step 1</a:t>
            </a:r>
            <a:endParaRPr b="0" lang="it-IT" sz="1800" spc="-1" strike="noStrike">
              <a:latin typeface="Arial"/>
            </a:endParaRPr>
          </a:p>
          <a:p>
            <a:pPr>
              <a:lnSpc>
                <a:spcPct val="100000"/>
              </a:lnSpc>
            </a:pPr>
            <a:r>
              <a:rPr b="0" lang="it-IT" sz="1800" spc="-1" strike="noStrike">
                <a:latin typeface="Arial"/>
              </a:rPr>
              <a:t>Aprire un prompt dei comandi e portarsi sulla directory dove è installato MySQL tramite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C:\&gt;</a:t>
            </a:r>
            <a:endParaRPr b="0" lang="it-IT" sz="1800" spc="-1" strike="noStrike">
              <a:latin typeface="Arial"/>
            </a:endParaRPr>
          </a:p>
          <a:p>
            <a:pPr>
              <a:lnSpc>
                <a:spcPct val="100000"/>
              </a:lnSpc>
            </a:pPr>
            <a:r>
              <a:rPr b="0" lang="it-IT" sz="1800" spc="-1" strike="noStrike">
                <a:latin typeface="Arial"/>
              </a:rPr>
              <a:t>C:\&gt;cd Program Files\MySQL\bin</a:t>
            </a:r>
            <a:endParaRPr b="0" lang="it-IT" sz="1800" spc="-1" strike="noStrike">
              <a:latin typeface="Arial"/>
            </a:endParaRPr>
          </a:p>
          <a:p>
            <a:pPr>
              <a:lnSpc>
                <a:spcPct val="100000"/>
              </a:lnSpc>
            </a:pPr>
            <a:r>
              <a:rPr b="0" lang="it-IT" sz="1800" spc="-1" strike="noStrike">
                <a:latin typeface="Arial"/>
              </a:rPr>
              <a:t>C:\Program Files\MySQL\bin&gt;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Nota:</a:t>
            </a:r>
            <a:r>
              <a:rPr b="0" lang="it-IT" sz="1800" spc="-1" strike="noStrike">
                <a:latin typeface="Arial"/>
              </a:rPr>
              <a:t> il path del file mysqld.exe può variare in base a dove si trova MySQL.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Nella documentazione è indicato anche come avviare e stoppare il database server.</a:t>
            </a:r>
            <a:endParaRPr b="0" lang="it-IT"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29" name="CustomShape 2"/>
          <p:cNvSpPr/>
          <p:nvPr/>
        </p:nvSpPr>
        <p:spPr>
          <a:xfrm>
            <a:off x="1080000" y="1373760"/>
            <a:ext cx="9361080" cy="3161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Step 2</a:t>
            </a:r>
            <a:endParaRPr b="0" lang="it-IT" sz="1800" spc="-1" strike="noStrike">
              <a:latin typeface="Arial"/>
            </a:endParaRPr>
          </a:p>
          <a:p>
            <a:pPr>
              <a:lnSpc>
                <a:spcPct val="100000"/>
              </a:lnSpc>
            </a:pPr>
            <a:r>
              <a:rPr b="0" lang="it-IT" sz="1800" spc="-1" strike="noStrike">
                <a:latin typeface="Arial"/>
              </a:rPr>
              <a:t>Per far partire il DB server eseguire il seguente comando, se esso non è già in esecuzione.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C:\Program Files\MySQL\bin&gt;mysqld</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Step 3</a:t>
            </a:r>
            <a:endParaRPr b="0" lang="it-IT" sz="1800" spc="-1" strike="noStrike">
              <a:latin typeface="Arial"/>
            </a:endParaRPr>
          </a:p>
          <a:p>
            <a:pPr>
              <a:lnSpc>
                <a:spcPct val="100000"/>
              </a:lnSpc>
            </a:pPr>
            <a:r>
              <a:rPr b="0" lang="it-IT" sz="1800" spc="-1" strike="noStrike">
                <a:latin typeface="Arial"/>
              </a:rPr>
              <a:t>Creare il database EMP lanciando i seguenti comandi: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C:\Program Files\MySQL\bin&gt; mysqladmin create EMP -u root -p</a:t>
            </a:r>
            <a:endParaRPr b="0" lang="it-IT" sz="1800" spc="-1" strike="noStrike">
              <a:latin typeface="Arial"/>
            </a:endParaRPr>
          </a:p>
          <a:p>
            <a:pPr>
              <a:lnSpc>
                <a:spcPct val="100000"/>
              </a:lnSpc>
            </a:pPr>
            <a:r>
              <a:rPr b="0" lang="it-IT" sz="1800" spc="-1" strike="noStrike">
                <a:latin typeface="Arial"/>
              </a:rPr>
              <a:t>Enter password: ********</a:t>
            </a:r>
            <a:endParaRPr b="0" lang="it-IT" sz="1800" spc="-1" strike="noStrike">
              <a:latin typeface="Arial"/>
            </a:endParaRPr>
          </a:p>
          <a:p>
            <a:pPr>
              <a:lnSpc>
                <a:spcPct val="100000"/>
              </a:lnSpc>
            </a:pPr>
            <a:r>
              <a:rPr b="0" lang="it-IT" sz="1800" spc="-1" strike="noStrike">
                <a:latin typeface="Arial"/>
              </a:rPr>
              <a:t>C:\Program Files\MySQL\bin&gt;</a:t>
            </a:r>
            <a:endParaRPr b="0" lang="it-IT"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31" name="CustomShape 2"/>
          <p:cNvSpPr/>
          <p:nvPr/>
        </p:nvSpPr>
        <p:spPr>
          <a:xfrm>
            <a:off x="720000" y="1213920"/>
            <a:ext cx="9077400" cy="4185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Creazione di una tabella</a:t>
            </a:r>
            <a:endParaRPr b="0" lang="it-IT" sz="1800" spc="-1" strike="noStrike">
              <a:latin typeface="Arial"/>
            </a:endParaRPr>
          </a:p>
          <a:p>
            <a:pPr>
              <a:lnSpc>
                <a:spcPct val="100000"/>
              </a:lnSpc>
            </a:pPr>
            <a:r>
              <a:rPr b="0" lang="it-IT" sz="1800" spc="-1" strike="noStrike">
                <a:latin typeface="Arial"/>
              </a:rPr>
              <a:t>Per creare la tabella Employees nel database EMP, utilizzare le seguenti istruzioni: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Step 1</a:t>
            </a:r>
            <a:endParaRPr b="0" lang="it-IT" sz="1800" spc="-1" strike="noStrike">
              <a:latin typeface="Arial"/>
            </a:endParaRPr>
          </a:p>
          <a:p>
            <a:pPr>
              <a:lnSpc>
                <a:spcPct val="100000"/>
              </a:lnSpc>
            </a:pPr>
            <a:r>
              <a:rPr b="0" lang="it-IT" sz="1800" spc="-1" strike="noStrike">
                <a:latin typeface="Arial"/>
              </a:rPr>
              <a:t>Aprire un prompt dei comandi e portarsi sulla directory dove è installato MySQL tramite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C:\&gt;</a:t>
            </a:r>
            <a:endParaRPr b="0" lang="it-IT" sz="1800" spc="-1" strike="noStrike">
              <a:latin typeface="Arial"/>
            </a:endParaRPr>
          </a:p>
          <a:p>
            <a:pPr>
              <a:lnSpc>
                <a:spcPct val="100000"/>
              </a:lnSpc>
            </a:pPr>
            <a:r>
              <a:rPr b="0" lang="it-IT" sz="1800" spc="-1" strike="noStrike">
                <a:latin typeface="Arial"/>
              </a:rPr>
              <a:t>C:\&gt;cd Program Files\MySQL\bin</a:t>
            </a:r>
            <a:endParaRPr b="0" lang="it-IT" sz="1800" spc="-1" strike="noStrike">
              <a:latin typeface="Arial"/>
            </a:endParaRPr>
          </a:p>
          <a:p>
            <a:pPr>
              <a:lnSpc>
                <a:spcPct val="100000"/>
              </a:lnSpc>
            </a:pPr>
            <a:r>
              <a:rPr b="0" lang="it-IT" sz="1800" spc="-1" strike="noStrike">
                <a:latin typeface="Arial"/>
              </a:rPr>
              <a:t>C:\Program Files\MySQL\bin&gt;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Step 2</a:t>
            </a:r>
            <a:endParaRPr b="0" lang="it-IT" sz="1800" spc="-1" strike="noStrike">
              <a:latin typeface="Arial"/>
            </a:endParaRPr>
          </a:p>
          <a:p>
            <a:pPr>
              <a:lnSpc>
                <a:spcPct val="100000"/>
              </a:lnSpc>
            </a:pPr>
            <a:r>
              <a:rPr b="0" lang="it-IT" sz="1800" spc="-1" strike="noStrike">
                <a:latin typeface="Arial"/>
              </a:rPr>
              <a:t>Loggarsi nel database con: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C:\Program Files\MySQL\bin&gt;mysql -u root -p</a:t>
            </a:r>
            <a:endParaRPr b="0" lang="it-IT" sz="1800" spc="-1" strike="noStrike">
              <a:latin typeface="Arial"/>
            </a:endParaRPr>
          </a:p>
          <a:p>
            <a:pPr>
              <a:lnSpc>
                <a:spcPct val="100000"/>
              </a:lnSpc>
            </a:pPr>
            <a:r>
              <a:rPr b="0" lang="it-IT" sz="1800" spc="-1" strike="noStrike">
                <a:latin typeface="Arial"/>
              </a:rPr>
              <a:t>Enter password: ********</a:t>
            </a:r>
            <a:endParaRPr b="0" lang="it-IT" sz="1800" spc="-1" strike="noStrike">
              <a:latin typeface="Arial"/>
            </a:endParaRPr>
          </a:p>
          <a:p>
            <a:pPr>
              <a:lnSpc>
                <a:spcPct val="100000"/>
              </a:lnSpc>
            </a:pPr>
            <a:r>
              <a:rPr b="0" lang="it-IT" sz="1800" spc="-1" strike="noStrike">
                <a:latin typeface="Arial"/>
              </a:rPr>
              <a:t>mysql&gt;</a:t>
            </a:r>
            <a:endParaRPr b="0" lang="it-IT"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33" name="CustomShape 2"/>
          <p:cNvSpPr/>
          <p:nvPr/>
        </p:nvSpPr>
        <p:spPr>
          <a:xfrm>
            <a:off x="1030320" y="1512000"/>
            <a:ext cx="6025320" cy="3673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Step 3</a:t>
            </a:r>
            <a:endParaRPr b="0" lang="it-IT" sz="1800" spc="-1" strike="noStrike">
              <a:latin typeface="Arial"/>
            </a:endParaRPr>
          </a:p>
          <a:p>
            <a:pPr>
              <a:lnSpc>
                <a:spcPct val="100000"/>
              </a:lnSpc>
            </a:pPr>
            <a:r>
              <a:rPr b="0" lang="it-IT" sz="1800" spc="-1" strike="noStrike">
                <a:latin typeface="Arial"/>
              </a:rPr>
              <a:t>Creare una tabella di nome Employees come segue: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mysql&gt; use EMP;</a:t>
            </a:r>
            <a:endParaRPr b="0" lang="it-IT" sz="1800" spc="-1" strike="noStrike">
              <a:latin typeface="Arial"/>
            </a:endParaRPr>
          </a:p>
          <a:p>
            <a:pPr>
              <a:lnSpc>
                <a:spcPct val="100000"/>
              </a:lnSpc>
            </a:pPr>
            <a:r>
              <a:rPr b="0" lang="it-IT" sz="1800" spc="-1" strike="noStrike">
                <a:latin typeface="Arial"/>
              </a:rPr>
              <a:t>mysql&gt; create table Employees</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-&gt; (</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-&gt; id int not null,</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-&gt; age int not null,</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-&gt; first varchar (255),</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-&gt; last varchar (255)</a:t>
            </a:r>
            <a:endParaRPr b="0" lang="it-IT" sz="1800" spc="-1" strike="noStrike">
              <a:latin typeface="Arial"/>
            </a:endParaRPr>
          </a:p>
          <a:p>
            <a:pPr>
              <a:lnSpc>
                <a:spcPct val="100000"/>
              </a:lnSpc>
            </a:pPr>
            <a:r>
              <a:rPr b="0" lang="it-IT" sz="1800" spc="-1" strike="noStrike">
                <a:latin typeface="Arial"/>
              </a:rPr>
              <a:t>    </a:t>
            </a:r>
            <a:r>
              <a:rPr b="0" lang="it-IT" sz="1800" spc="-1" strike="noStrike">
                <a:latin typeface="Arial"/>
              </a:rPr>
              <a:t>-&gt; );</a:t>
            </a:r>
            <a:endParaRPr b="0" lang="it-IT" sz="1800" spc="-1" strike="noStrike">
              <a:latin typeface="Arial"/>
            </a:endParaRPr>
          </a:p>
          <a:p>
            <a:pPr>
              <a:lnSpc>
                <a:spcPct val="100000"/>
              </a:lnSpc>
            </a:pPr>
            <a:r>
              <a:rPr b="0" lang="it-IT" sz="1800" spc="-1" strike="noStrike">
                <a:latin typeface="Arial"/>
              </a:rPr>
              <a:t>Query OK, 0 rows affected (0.08 sec)</a:t>
            </a:r>
            <a:endParaRPr b="0" lang="it-IT" sz="1800" spc="-1" strike="noStrike">
              <a:latin typeface="Arial"/>
            </a:endParaRPr>
          </a:p>
          <a:p>
            <a:pPr>
              <a:lnSpc>
                <a:spcPct val="100000"/>
              </a:lnSpc>
            </a:pPr>
            <a:r>
              <a:rPr b="0" lang="it-IT" sz="1800" spc="-1" strike="noStrike">
                <a:latin typeface="Arial"/>
              </a:rPr>
              <a:t>mysql&gt;</a:t>
            </a:r>
            <a:endParaRPr b="0" lang="it-IT"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80" name="CustomShape 2"/>
          <p:cNvSpPr/>
          <p:nvPr/>
        </p:nvSpPr>
        <p:spPr>
          <a:xfrm>
            <a:off x="864000" y="1440000"/>
            <a:ext cx="10999440" cy="39294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Architettura JDBC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Le API JDBC supportano modelli 2-tier e 3-tier per l'accesso ad un DB, normalmente è utilizzata</a:t>
            </a:r>
            <a:endParaRPr b="0" lang="it-IT" sz="1800" spc="-1" strike="noStrike">
              <a:latin typeface="Arial"/>
            </a:endParaRPr>
          </a:p>
          <a:p>
            <a:pPr>
              <a:lnSpc>
                <a:spcPct val="100000"/>
              </a:lnSpc>
            </a:pPr>
            <a:r>
              <a:rPr b="0" lang="it-IT" sz="1800" spc="-1" strike="noStrike">
                <a:latin typeface="Arial"/>
              </a:rPr>
              <a:t>l'architettura JDBC 2-tier: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JDBC API:</a:t>
            </a:r>
            <a:r>
              <a:rPr b="0" lang="it-IT" sz="1800" spc="-1" strike="noStrike">
                <a:latin typeface="Arial"/>
              </a:rPr>
              <a:t> che fornisce la connessione</a:t>
            </a:r>
            <a:r>
              <a:rPr b="1" lang="it-IT" sz="1800" spc="-1" strike="noStrike">
                <a:latin typeface="Arial"/>
              </a:rPr>
              <a:t> applicazione &lt;-&gt; JDBC Manager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JDBC Driver API:</a:t>
            </a:r>
            <a:r>
              <a:rPr b="0" lang="it-IT" sz="1800" spc="-1" strike="noStrike">
                <a:latin typeface="Arial"/>
              </a:rPr>
              <a:t> che supporta la connessione </a:t>
            </a:r>
            <a:r>
              <a:rPr b="1" lang="it-IT" sz="1800" spc="-1" strike="noStrike">
                <a:latin typeface="Arial"/>
              </a:rPr>
              <a:t>JDBC Manager &lt;-&gt; Driver</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La </a:t>
            </a:r>
            <a:r>
              <a:rPr b="1" lang="it-IT" sz="1800" spc="-1" strike="noStrike">
                <a:latin typeface="Arial"/>
              </a:rPr>
              <a:t>JDBC API</a:t>
            </a:r>
            <a:r>
              <a:rPr b="0" lang="it-IT" sz="1800" spc="-1" strike="noStrike">
                <a:latin typeface="Arial"/>
              </a:rPr>
              <a:t> usa un driver manager ed un driver DB specifico per fornire un accesso indipendente dal DB.</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Il </a:t>
            </a:r>
            <a:r>
              <a:rPr b="1" lang="it-IT" sz="1800" spc="-1" strike="noStrike">
                <a:latin typeface="Arial"/>
              </a:rPr>
              <a:t>JDBC driver manager</a:t>
            </a:r>
            <a:r>
              <a:rPr b="0" lang="it-IT" sz="1800" spc="-1" strike="noStrike">
                <a:latin typeface="Arial"/>
              </a:rPr>
              <a:t> assicura l'utilizzo del corretto driver per accedere ad una data sorgente dati.</a:t>
            </a:r>
            <a:endParaRPr b="0" lang="it-IT" sz="1800" spc="-1" strike="noStrike">
              <a:latin typeface="Arial"/>
            </a:endParaRPr>
          </a:p>
          <a:p>
            <a:pPr>
              <a:lnSpc>
                <a:spcPct val="100000"/>
              </a:lnSpc>
            </a:pPr>
            <a:r>
              <a:rPr b="0" lang="it-IT" sz="1800" spc="-1" strike="noStrike">
                <a:latin typeface="Arial"/>
              </a:rPr>
              <a:t>Il driver manager supporta più driver simultanei ed a più database diversi.</a:t>
            </a:r>
            <a:endParaRPr b="0" lang="it-I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35" name="CustomShape 2"/>
          <p:cNvSpPr/>
          <p:nvPr/>
        </p:nvSpPr>
        <p:spPr>
          <a:xfrm>
            <a:off x="648000" y="1062000"/>
            <a:ext cx="8423640" cy="52092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Inserire dati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Infine creare alcuni record nella tabella Employee nella seguente maniera: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mysql&gt; INSERT INTO Employees VALUES (100, 18, 'Zara', 'Ali');</a:t>
            </a:r>
            <a:endParaRPr b="0" lang="it-IT" sz="1800" spc="-1" strike="noStrike">
              <a:latin typeface="Arial"/>
            </a:endParaRPr>
          </a:p>
          <a:p>
            <a:pPr>
              <a:lnSpc>
                <a:spcPct val="100000"/>
              </a:lnSpc>
            </a:pPr>
            <a:r>
              <a:rPr b="0" lang="it-IT" sz="1800" spc="-1" strike="noStrike">
                <a:latin typeface="Arial"/>
              </a:rPr>
              <a:t>Query OK, 1 row affected (0.05 sec)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mysql&gt; INSERT INTO Employees VALUES (101, 25, 'Mahnaz', 'Fatma');</a:t>
            </a:r>
            <a:endParaRPr b="0" lang="it-IT" sz="1800" spc="-1" strike="noStrike">
              <a:latin typeface="Arial"/>
            </a:endParaRPr>
          </a:p>
          <a:p>
            <a:pPr>
              <a:lnSpc>
                <a:spcPct val="100000"/>
              </a:lnSpc>
            </a:pPr>
            <a:r>
              <a:rPr b="0" lang="it-IT" sz="1800" spc="-1" strike="noStrike">
                <a:latin typeface="Arial"/>
              </a:rPr>
              <a:t>Query OK, 1 row affected (0.00 sec)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mysql&gt; INSERT INTO Employees VALUES (102, 30, 'Zaid', 'Khan');</a:t>
            </a:r>
            <a:endParaRPr b="0" lang="it-IT" sz="1800" spc="-1" strike="noStrike">
              <a:latin typeface="Arial"/>
            </a:endParaRPr>
          </a:p>
          <a:p>
            <a:pPr>
              <a:lnSpc>
                <a:spcPct val="100000"/>
              </a:lnSpc>
            </a:pPr>
            <a:r>
              <a:rPr b="0" lang="it-IT" sz="1800" spc="-1" strike="noStrike">
                <a:latin typeface="Arial"/>
              </a:rPr>
              <a:t>Query OK, 1 row affected (0.00 sec)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mysql&gt; INSERT INTO Employees VALUES (103, 28, 'Sumit', 'Mittal');</a:t>
            </a:r>
            <a:endParaRPr b="0" lang="it-IT" sz="1800" spc="-1" strike="noStrike">
              <a:latin typeface="Arial"/>
            </a:endParaRPr>
          </a:p>
          <a:p>
            <a:pPr>
              <a:lnSpc>
                <a:spcPct val="100000"/>
              </a:lnSpc>
            </a:pPr>
            <a:r>
              <a:rPr b="0" lang="it-IT" sz="1800" spc="-1" strike="noStrike">
                <a:latin typeface="Arial"/>
              </a:rPr>
              <a:t>Query OK, 1 row affected (0.00 sec)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mysql&gt;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Ora l'ambiente è pronto per poter sperimentare con JDBC.</a:t>
            </a:r>
            <a:endParaRPr b="0" lang="it-IT"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37" name="CustomShape 2"/>
          <p:cNvSpPr/>
          <p:nvPr/>
        </p:nvSpPr>
        <p:spPr>
          <a:xfrm>
            <a:off x="702720" y="2374560"/>
            <a:ext cx="10865160" cy="1881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JDBC - Un primo esempio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Di seguito vedremo un semplice esempio di un'applicazione che utilizza JDBC.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In particolare mostrerà come connettersi ad un database, eseguire una query SQL e mostrarne il risultato.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Tutti gli step indicati in questo esempio saranno poi discussi in dettaglio successivamente.</a:t>
            </a:r>
            <a:endParaRPr b="0" lang="it-IT"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39" name="CustomShape 2"/>
          <p:cNvSpPr/>
          <p:nvPr/>
        </p:nvSpPr>
        <p:spPr>
          <a:xfrm>
            <a:off x="378360" y="1728000"/>
            <a:ext cx="12293280" cy="23936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Creare un'applicazione JDBC</a:t>
            </a:r>
            <a:endParaRPr b="0" lang="it-IT" sz="1800" spc="-1" strike="noStrike">
              <a:latin typeface="Arial"/>
            </a:endParaRPr>
          </a:p>
          <a:p>
            <a:pPr>
              <a:lnSpc>
                <a:spcPct val="100000"/>
              </a:lnSpc>
            </a:pPr>
            <a:r>
              <a:rPr b="0" lang="it-IT" sz="1800" spc="-1" strike="noStrike">
                <a:latin typeface="Arial"/>
              </a:rPr>
              <a:t>Di seguito vedremo i passaggi per creare un applicazione JDBC: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Importazione dei package:</a:t>
            </a:r>
            <a:endParaRPr b="0" lang="it-IT" sz="1800" spc="-1" strike="noStrike">
              <a:latin typeface="Arial"/>
            </a:endParaRPr>
          </a:p>
          <a:p>
            <a:pPr>
              <a:lnSpc>
                <a:spcPct val="100000"/>
              </a:lnSpc>
            </a:pPr>
            <a:r>
              <a:rPr b="0" lang="it-IT" sz="1800" spc="-1" strike="noStrike">
                <a:latin typeface="Arial"/>
              </a:rPr>
              <a:t>è necessario importare i package che contengono le classi JDBC necessarie per l'accesso al database.</a:t>
            </a:r>
            <a:endParaRPr b="0" lang="it-IT" sz="1800" spc="-1" strike="noStrike">
              <a:latin typeface="Arial"/>
            </a:endParaRPr>
          </a:p>
          <a:p>
            <a:pPr>
              <a:lnSpc>
                <a:spcPct val="100000"/>
              </a:lnSpc>
            </a:pPr>
            <a:r>
              <a:rPr b="0" lang="it-IT" sz="1800" spc="-1" strike="noStrike">
                <a:latin typeface="Arial"/>
              </a:rPr>
              <a:t>Spesso è sufficiente importare java.sql.*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Registrare il driver JDBC:</a:t>
            </a:r>
            <a:endParaRPr b="0" lang="it-IT" sz="1800" spc="-1" strike="noStrike">
              <a:latin typeface="Arial"/>
            </a:endParaRPr>
          </a:p>
          <a:p>
            <a:pPr>
              <a:lnSpc>
                <a:spcPct val="100000"/>
              </a:lnSpc>
            </a:pPr>
            <a:r>
              <a:rPr b="0" lang="it-IT" sz="1800" spc="-1" strike="noStrike">
                <a:latin typeface="Arial"/>
              </a:rPr>
              <a:t>è necessario inizializzare un driver per poter aprire un canale di comunicazione con il database.</a:t>
            </a:r>
            <a:endParaRPr b="0" lang="it-IT"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41" name="CustomShape 2"/>
          <p:cNvSpPr/>
          <p:nvPr/>
        </p:nvSpPr>
        <p:spPr>
          <a:xfrm>
            <a:off x="95400" y="1478880"/>
            <a:ext cx="12079800" cy="2905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Aprire una connessione:</a:t>
            </a:r>
            <a:r>
              <a:rPr b="0" lang="it-IT" sz="1800" spc="-1" strike="noStrike">
                <a:latin typeface="Arial"/>
              </a:rPr>
              <a:t> attraverso in metodo </a:t>
            </a:r>
            <a:r>
              <a:rPr b="1" lang="it-IT" sz="1800" spc="-1" strike="noStrike">
                <a:latin typeface="Arial"/>
              </a:rPr>
              <a:t>DriverManager.getConnection()</a:t>
            </a:r>
            <a:r>
              <a:rPr b="0" lang="it-IT" sz="1800" spc="-1" strike="noStrike">
                <a:latin typeface="Arial"/>
              </a:rPr>
              <a:t> si crea un oggetto </a:t>
            </a:r>
            <a:r>
              <a:rPr b="1" lang="it-IT" sz="1800" spc="-1" strike="noStrike">
                <a:latin typeface="Arial"/>
              </a:rPr>
              <a:t>Connection</a:t>
            </a:r>
            <a:r>
              <a:rPr b="0" lang="it-IT" sz="1800" spc="-1" strike="noStrike">
                <a:latin typeface="Arial"/>
              </a:rPr>
              <a:t>, il quale rappresenta la connessione fisica con il database.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Eseguire un query:</a:t>
            </a:r>
            <a:r>
              <a:rPr b="0" lang="it-IT" sz="1800" spc="-1" strike="noStrike">
                <a:latin typeface="Arial"/>
              </a:rPr>
              <a:t> è necessario usare un oggetto </a:t>
            </a:r>
            <a:r>
              <a:rPr b="1" lang="it-IT" sz="1800" spc="-1" strike="noStrike">
                <a:latin typeface="Arial"/>
              </a:rPr>
              <a:t>Statement</a:t>
            </a:r>
            <a:r>
              <a:rPr b="0" lang="it-IT" sz="1800" spc="-1" strike="noStrike">
                <a:latin typeface="Arial"/>
              </a:rPr>
              <a:t> per costruire e sottomettere un'istruzione SQL al database.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Estrazione dei dati dal risultato</a:t>
            </a:r>
            <a:r>
              <a:rPr b="0" lang="it-IT" sz="1800" spc="-1" strike="noStrike">
                <a:latin typeface="Arial"/>
              </a:rPr>
              <a:t>: è necessario utilizzare l'appropriato metodo </a:t>
            </a:r>
            <a:r>
              <a:rPr b="1" lang="it-IT" sz="1800" spc="-1" strike="noStrike">
                <a:latin typeface="Arial"/>
              </a:rPr>
              <a:t>ResultSet.getXXX() </a:t>
            </a:r>
            <a:r>
              <a:rPr b="0" lang="it-IT" sz="1800" spc="-1" strike="noStrike">
                <a:latin typeface="Arial"/>
              </a:rPr>
              <a:t>per ottenere i dati dalla query.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Chiusura dell'ambiente:</a:t>
            </a:r>
            <a:r>
              <a:rPr b="0" lang="it-IT" sz="1800" spc="-1" strike="noStrike">
                <a:latin typeface="Arial"/>
              </a:rPr>
              <a:t> è necessario chiudere esplicitamente tutte le risorse aperte dal database piuttosto che fare affidamento sul GC della JVM.</a:t>
            </a:r>
            <a:endParaRPr b="0" lang="it-IT"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43" name="CustomShape 2"/>
          <p:cNvSpPr/>
          <p:nvPr/>
        </p:nvSpPr>
        <p:spPr>
          <a:xfrm>
            <a:off x="479520" y="2118600"/>
            <a:ext cx="11311560" cy="23936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Codice d'Esempio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Questo codice d'esempio potrà servire da impalcatura per la creazione di altre applicazioni JDBC.</a:t>
            </a:r>
            <a:endParaRPr b="0" lang="it-IT" sz="1800" spc="-1" strike="noStrike">
              <a:latin typeface="Arial"/>
            </a:endParaRPr>
          </a:p>
          <a:p>
            <a:pPr>
              <a:lnSpc>
                <a:spcPct val="100000"/>
              </a:lnSpc>
            </a:pPr>
            <a:r>
              <a:rPr b="0" lang="it-IT" sz="1800" spc="-1" strike="noStrike">
                <a:latin typeface="Arial"/>
              </a:rPr>
              <a:t>Ovviamente questo codice fa riferimento all'impostazione dell'ambiente e del database fatto in precedenza.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Creiamo il seguente codice in un file di nome FirstExample.java, compiliamolo ed eseguiamolo come mostrato: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ESEMPIO 01</a:t>
            </a:r>
            <a:endParaRPr b="0" lang="it-IT"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145" name="CustomShape 2"/>
          <p:cNvSpPr/>
          <p:nvPr/>
        </p:nvSpPr>
        <p:spPr>
          <a:xfrm>
            <a:off x="864000" y="1357920"/>
            <a:ext cx="7991640" cy="44413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Compiliamo</a:t>
            </a:r>
            <a:r>
              <a:rPr b="0" lang="it-IT" sz="1800" spc="-1" strike="noStrike">
                <a:latin typeface="Arial"/>
              </a:rPr>
              <a:t> l'esempio precedente nella seguente maniera: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C:\&gt;javac FirstExample.java</a:t>
            </a:r>
            <a:endParaRPr b="0" lang="it-IT" sz="1800" spc="-1" strike="noStrike">
              <a:latin typeface="Arial"/>
            </a:endParaRPr>
          </a:p>
          <a:p>
            <a:pPr>
              <a:lnSpc>
                <a:spcPct val="100000"/>
              </a:lnSpc>
            </a:pPr>
            <a:r>
              <a:rPr b="0" lang="it-IT" sz="1800" spc="-1" strike="noStrike">
                <a:latin typeface="Arial"/>
              </a:rPr>
              <a:t>C:\&gt;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Quando viene </a:t>
            </a:r>
            <a:r>
              <a:rPr b="1" lang="it-IT" sz="1800" spc="-1" strike="noStrike">
                <a:latin typeface="Arial"/>
              </a:rPr>
              <a:t>eseguito</a:t>
            </a:r>
            <a:r>
              <a:rPr b="0" lang="it-IT" sz="1800" spc="-1" strike="noStrike">
                <a:latin typeface="Arial"/>
              </a:rPr>
              <a:t> FirstExample, produrrà il seguente risultato: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C:\&gt;java FirstExample</a:t>
            </a:r>
            <a:endParaRPr b="0" lang="it-IT" sz="1800" spc="-1" strike="noStrike">
              <a:latin typeface="Arial"/>
            </a:endParaRPr>
          </a:p>
          <a:p>
            <a:pPr>
              <a:lnSpc>
                <a:spcPct val="100000"/>
              </a:lnSpc>
            </a:pPr>
            <a:r>
              <a:rPr b="0" lang="it-IT" sz="1800" spc="-1" strike="noStrike">
                <a:latin typeface="Arial"/>
              </a:rPr>
              <a:t>Connessione al database...</a:t>
            </a:r>
            <a:endParaRPr b="0" lang="it-IT" sz="1800" spc="-1" strike="noStrike">
              <a:latin typeface="Arial"/>
            </a:endParaRPr>
          </a:p>
          <a:p>
            <a:pPr>
              <a:lnSpc>
                <a:spcPct val="100000"/>
              </a:lnSpc>
            </a:pPr>
            <a:r>
              <a:rPr b="0" lang="it-IT" sz="1800" spc="-1" strike="noStrike">
                <a:latin typeface="Arial"/>
              </a:rPr>
              <a:t>Creazione query...</a:t>
            </a:r>
            <a:endParaRPr b="0" lang="it-IT" sz="1800" spc="-1" strike="noStrike">
              <a:latin typeface="Arial"/>
            </a:endParaRPr>
          </a:p>
          <a:p>
            <a:pPr>
              <a:lnSpc>
                <a:spcPct val="100000"/>
              </a:lnSpc>
            </a:pPr>
            <a:r>
              <a:rPr b="0" lang="it-IT" sz="1800" spc="-1" strike="noStrike">
                <a:latin typeface="Arial"/>
              </a:rPr>
              <a:t>ID: 100, Age: 18, First: Zara, Last: Ali</a:t>
            </a:r>
            <a:endParaRPr b="0" lang="it-IT" sz="1800" spc="-1" strike="noStrike">
              <a:latin typeface="Arial"/>
            </a:endParaRPr>
          </a:p>
          <a:p>
            <a:pPr>
              <a:lnSpc>
                <a:spcPct val="100000"/>
              </a:lnSpc>
            </a:pPr>
            <a:r>
              <a:rPr b="0" lang="it-IT" sz="1800" spc="-1" strike="noStrike">
                <a:latin typeface="Arial"/>
              </a:rPr>
              <a:t>ID: 101, Age: 25, First: Mahnaz, Last: Fatma</a:t>
            </a:r>
            <a:endParaRPr b="0" lang="it-IT" sz="1800" spc="-1" strike="noStrike">
              <a:latin typeface="Arial"/>
            </a:endParaRPr>
          </a:p>
          <a:p>
            <a:pPr>
              <a:lnSpc>
                <a:spcPct val="100000"/>
              </a:lnSpc>
            </a:pPr>
            <a:r>
              <a:rPr b="0" lang="it-IT" sz="1800" spc="-1" strike="noStrike">
                <a:latin typeface="Arial"/>
              </a:rPr>
              <a:t>ID: 102, Age: 30, First: Zaid, Last: Khan</a:t>
            </a:r>
            <a:endParaRPr b="0" lang="it-IT" sz="1800" spc="-1" strike="noStrike">
              <a:latin typeface="Arial"/>
            </a:endParaRPr>
          </a:p>
          <a:p>
            <a:pPr>
              <a:lnSpc>
                <a:spcPct val="100000"/>
              </a:lnSpc>
            </a:pPr>
            <a:r>
              <a:rPr b="0" lang="it-IT" sz="1800" spc="-1" strike="noStrike">
                <a:latin typeface="Arial"/>
              </a:rPr>
              <a:t>ID: 103, Age: 28, First: Sumit, Last: Mittal</a:t>
            </a:r>
            <a:endParaRPr b="0" lang="it-IT" sz="1800" spc="-1" strike="noStrike">
              <a:latin typeface="Arial"/>
            </a:endParaRPr>
          </a:p>
          <a:p>
            <a:pPr>
              <a:lnSpc>
                <a:spcPct val="100000"/>
              </a:lnSpc>
            </a:pPr>
            <a:r>
              <a:rPr b="0" lang="it-IT" sz="1800" spc="-1" strike="noStrike">
                <a:latin typeface="Arial"/>
              </a:rPr>
              <a:t>Arrivederci!</a:t>
            </a:r>
            <a:endParaRPr b="0" lang="it-IT" sz="1800" spc="-1" strike="noStrike">
              <a:latin typeface="Arial"/>
            </a:endParaRPr>
          </a:p>
          <a:p>
            <a:pPr>
              <a:lnSpc>
                <a:spcPct val="100000"/>
              </a:lnSpc>
            </a:pPr>
            <a:r>
              <a:rPr b="0" lang="it-IT" sz="1800" spc="-1" strike="noStrike">
                <a:latin typeface="Arial"/>
              </a:rPr>
              <a:t>C:\&gt;</a:t>
            </a:r>
            <a:endParaRPr b="0" lang="it-IT"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82" name="CustomShape 2"/>
          <p:cNvSpPr/>
          <p:nvPr/>
        </p:nvSpPr>
        <p:spPr>
          <a:xfrm>
            <a:off x="864000" y="1440000"/>
            <a:ext cx="10999440" cy="3929400"/>
          </a:xfrm>
          <a:prstGeom prst="rect">
            <a:avLst/>
          </a:prstGeom>
          <a:noFill/>
          <a:ln>
            <a:noFill/>
          </a:ln>
        </p:spPr>
        <p:style>
          <a:lnRef idx="0"/>
          <a:fillRef idx="0"/>
          <a:effectRef idx="0"/>
          <a:fontRef idx="minor"/>
        </p:style>
      </p:sp>
      <p:pic>
        <p:nvPicPr>
          <p:cNvPr id="83" name="" descr=""/>
          <p:cNvPicPr/>
          <p:nvPr/>
        </p:nvPicPr>
        <p:blipFill>
          <a:blip r:embed="rId1"/>
          <a:stretch/>
        </p:blipFill>
        <p:spPr>
          <a:xfrm>
            <a:off x="3096000" y="1296000"/>
            <a:ext cx="5664240" cy="46447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85" name="CustomShape 2"/>
          <p:cNvSpPr/>
          <p:nvPr/>
        </p:nvSpPr>
        <p:spPr>
          <a:xfrm>
            <a:off x="260280" y="1486440"/>
            <a:ext cx="11750400" cy="3929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latin typeface="Arial"/>
              </a:rPr>
              <a:t>Le API JDBC forniscono le seguenti </a:t>
            </a:r>
            <a:r>
              <a:rPr b="1" lang="it-IT" sz="1800" spc="-1" strike="noStrike">
                <a:latin typeface="Arial"/>
              </a:rPr>
              <a:t>interfacce</a:t>
            </a:r>
            <a:r>
              <a:rPr b="0" lang="it-IT" sz="1800" spc="-1" strike="noStrike">
                <a:latin typeface="Arial"/>
              </a:rPr>
              <a:t> e </a:t>
            </a:r>
            <a:r>
              <a:rPr b="1" lang="it-IT" sz="1800" spc="-1" strike="noStrike">
                <a:latin typeface="Arial"/>
              </a:rPr>
              <a:t>classi</a:t>
            </a:r>
            <a:r>
              <a:rPr b="0" lang="it-IT" sz="1800" spc="-1" strike="noStrike">
                <a:latin typeface="Arial"/>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DriverManager:</a:t>
            </a:r>
            <a:r>
              <a:rPr b="0" lang="it-IT" sz="1800" spc="-1" strike="noStrike">
                <a:latin typeface="Arial"/>
              </a:rPr>
              <a:t> questa classe gestisce una lista di driver a database.</a:t>
            </a:r>
            <a:endParaRPr b="0" lang="it-IT" sz="1800" spc="-1" strike="noStrike">
              <a:latin typeface="Arial"/>
            </a:endParaRPr>
          </a:p>
          <a:p>
            <a:pPr>
              <a:lnSpc>
                <a:spcPct val="100000"/>
              </a:lnSpc>
            </a:pPr>
            <a:r>
              <a:rPr b="0" lang="it-IT" sz="1800" spc="-1" strike="noStrike">
                <a:latin typeface="Arial"/>
              </a:rPr>
              <a:t>Accoppia le richieste di connessione dell'applicazione Java con il database appropriato usando un sub protocollo di comunicazione. Appena un driver riconosce il suo sub protocollo esso verrà utilizzato per stabilire una connessione con il DB.</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Driver:</a:t>
            </a:r>
            <a:r>
              <a:rPr b="0" lang="it-IT" sz="1800" spc="-1" strike="noStrike">
                <a:latin typeface="Arial"/>
              </a:rPr>
              <a:t> questa interfaccia manipola le comunicazioni con il DB server.</a:t>
            </a:r>
            <a:endParaRPr b="0" lang="it-IT" sz="1800" spc="-1" strike="noStrike">
              <a:latin typeface="Arial"/>
            </a:endParaRPr>
          </a:p>
          <a:p>
            <a:pPr>
              <a:lnSpc>
                <a:spcPct val="100000"/>
              </a:lnSpc>
            </a:pPr>
            <a:r>
              <a:rPr b="0" lang="it-IT" sz="1800" spc="-1" strike="noStrike">
                <a:latin typeface="Arial"/>
              </a:rPr>
              <a:t>Si interagisce direttamente con il Driver raramente. Al loro posto si utilizzano gli oggetti DriverManager,</a:t>
            </a:r>
            <a:endParaRPr b="0" lang="it-IT" sz="1800" spc="-1" strike="noStrike">
              <a:latin typeface="Arial"/>
            </a:endParaRPr>
          </a:p>
          <a:p>
            <a:pPr>
              <a:lnSpc>
                <a:spcPct val="100000"/>
              </a:lnSpc>
            </a:pPr>
            <a:r>
              <a:rPr b="0" lang="it-IT" sz="1800" spc="-1" strike="noStrike">
                <a:latin typeface="Arial"/>
              </a:rPr>
              <a:t>che gestiscono questo tipo di oggetti. In tal modo ci si astrae dai dettagli di basso livello dovuti al fatto</a:t>
            </a:r>
            <a:endParaRPr b="0" lang="it-IT" sz="1800" spc="-1" strike="noStrike">
              <a:latin typeface="Arial"/>
            </a:endParaRPr>
          </a:p>
          <a:p>
            <a:pPr>
              <a:lnSpc>
                <a:spcPct val="100000"/>
              </a:lnSpc>
            </a:pPr>
            <a:r>
              <a:rPr b="0" lang="it-IT" sz="1800" spc="-1" strike="noStrike">
                <a:latin typeface="Arial"/>
              </a:rPr>
              <a:t>di lavorare con oggetti di tipo Driver.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Connection:</a:t>
            </a:r>
            <a:r>
              <a:rPr b="0" lang="it-IT" sz="1800" spc="-1" strike="noStrike">
                <a:latin typeface="Arial"/>
              </a:rPr>
              <a:t> questa interfaccia permette la connessione vera e propria con un DB.</a:t>
            </a:r>
            <a:endParaRPr b="0" lang="it-IT" sz="1800" spc="-1" strike="noStrike">
              <a:latin typeface="Arial"/>
            </a:endParaRPr>
          </a:p>
          <a:p>
            <a:pPr>
              <a:lnSpc>
                <a:spcPct val="100000"/>
              </a:lnSpc>
            </a:pPr>
            <a:r>
              <a:rPr b="0" lang="it-IT" sz="1800" spc="-1" strike="noStrike">
                <a:latin typeface="Arial"/>
              </a:rPr>
              <a:t>Un oggetto di tipo connessione rappresenta un contesto di connessione, ovvero, tutta la comunicazione</a:t>
            </a:r>
            <a:endParaRPr b="0" lang="it-IT" sz="1800" spc="-1" strike="noStrike">
              <a:latin typeface="Arial"/>
            </a:endParaRPr>
          </a:p>
          <a:p>
            <a:pPr>
              <a:lnSpc>
                <a:spcPct val="100000"/>
              </a:lnSpc>
            </a:pPr>
            <a:r>
              <a:rPr b="0" lang="it-IT" sz="1800" spc="-1" strike="noStrike">
                <a:latin typeface="Arial"/>
              </a:rPr>
              <a:t>con un DB attraverso un unico oggetto.</a:t>
            </a: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87" name="CustomShape 2"/>
          <p:cNvSpPr/>
          <p:nvPr/>
        </p:nvSpPr>
        <p:spPr>
          <a:xfrm>
            <a:off x="584640" y="2510280"/>
            <a:ext cx="11101320" cy="21376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Statement:</a:t>
            </a:r>
            <a:r>
              <a:rPr b="0" lang="it-IT" sz="1800" spc="-1" strike="noStrike">
                <a:latin typeface="Arial"/>
              </a:rPr>
              <a:t> gli oggetti creati tramite questa interfaccia permettono l'esecuzione di istruzioni SQL.</a:t>
            </a:r>
            <a:endParaRPr b="0" lang="it-IT" sz="1800" spc="-1" strike="noStrike">
              <a:latin typeface="Arial"/>
            </a:endParaRPr>
          </a:p>
          <a:p>
            <a:pPr>
              <a:lnSpc>
                <a:spcPct val="100000"/>
              </a:lnSpc>
            </a:pPr>
            <a:r>
              <a:rPr b="0" lang="it-IT" sz="1800" spc="-1" strike="noStrike">
                <a:latin typeface="Arial"/>
              </a:rPr>
              <a:t>Alcune interfacce derivate accettano parametri aggiuntivi per l'esecuzione delle cosiddette stored procedure.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ResultSet:</a:t>
            </a:r>
            <a:r>
              <a:rPr b="0" lang="it-IT" sz="1800" spc="-1" strike="noStrike">
                <a:latin typeface="Arial"/>
              </a:rPr>
              <a:t> Questi oggetti contengono i dati recuperati da un DB dopo l'esecuzione di una query SQL tramite un oggetto Statement. Funziona come un iterator permettendo di muoversi attraverso i dati.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SQLException: </a:t>
            </a:r>
            <a:r>
              <a:rPr b="0" lang="it-IT" sz="1800" spc="-1" strike="noStrike">
                <a:latin typeface="Arial"/>
              </a:rPr>
              <a:t>questa classe gestisce gli errori che avvengono durante l'utilizzo di un DB.</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89" name="CustomShape 2"/>
          <p:cNvSpPr/>
          <p:nvPr/>
        </p:nvSpPr>
        <p:spPr>
          <a:xfrm>
            <a:off x="880200" y="1734840"/>
            <a:ext cx="10510200" cy="3673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I Package JDBC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I package primari per utilizzare JDBC sono </a:t>
            </a:r>
            <a:r>
              <a:rPr b="1" lang="it-IT" sz="1800" spc="-1" strike="noStrike">
                <a:latin typeface="Arial"/>
              </a:rPr>
              <a:t>java.sql</a:t>
            </a:r>
            <a:r>
              <a:rPr b="0" lang="it-IT" sz="1800" spc="-1" strike="noStrike">
                <a:latin typeface="Arial"/>
              </a:rPr>
              <a:t> e </a:t>
            </a:r>
            <a:r>
              <a:rPr b="1" lang="it-IT" sz="1800" spc="-1" strike="noStrike">
                <a:latin typeface="Arial"/>
              </a:rPr>
              <a:t>javax.sql</a:t>
            </a:r>
            <a:r>
              <a:rPr b="0" lang="it-IT" sz="1800" spc="-1" strike="noStrike">
                <a:latin typeface="Arial"/>
              </a:rPr>
              <a:t>, tali package offrono le principali classi e funzionalità per l'interazione con sorgenti dati ed includono facility quali:</a:t>
            </a:r>
            <a:endParaRPr b="0" lang="it-IT" sz="1800" spc="-1" strike="noStrike">
              <a:latin typeface="Arial"/>
            </a:endParaRPr>
          </a:p>
          <a:p>
            <a:pPr>
              <a:lnSpc>
                <a:spcPct val="100000"/>
              </a:lnSpc>
            </a:pP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a:latin typeface="Arial"/>
              </a:rPr>
              <a:t>Caricamento automatico dei driver del database;</a:t>
            </a:r>
            <a:endParaRPr b="0" lang="it-IT" sz="1800" spc="-1" strike="noStrike">
              <a:latin typeface="Arial"/>
            </a:endParaRPr>
          </a:p>
          <a:p>
            <a:pPr>
              <a:lnSpc>
                <a:spcPct val="100000"/>
              </a:lnSpc>
            </a:pP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a:latin typeface="Arial"/>
              </a:rPr>
              <a:t>Gestione delle eccezioni robusta;</a:t>
            </a:r>
            <a:endParaRPr b="0" lang="it-IT" sz="1800" spc="-1" strike="noStrike">
              <a:latin typeface="Arial"/>
            </a:endParaRPr>
          </a:p>
          <a:p>
            <a:pPr>
              <a:lnSpc>
                <a:spcPct val="100000"/>
              </a:lnSpc>
            </a:pP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a:latin typeface="Arial"/>
              </a:rPr>
              <a:t>Funzionalità avanzate per i BLOB/CLOB;</a:t>
            </a:r>
            <a:endParaRPr b="0" lang="it-IT" sz="1800" spc="-1" strike="noStrike">
              <a:latin typeface="Arial"/>
            </a:endParaRPr>
          </a:p>
          <a:p>
            <a:pPr>
              <a:lnSpc>
                <a:spcPct val="100000"/>
              </a:lnSpc>
            </a:pPr>
            <a:endParaRPr b="0" lang="it-IT" sz="1800" spc="-1" strike="noStrike">
              <a:latin typeface="Arial"/>
            </a:endParaRPr>
          </a:p>
          <a:p>
            <a:pPr marL="216000" indent="-215640">
              <a:lnSpc>
                <a:spcPct val="100000"/>
              </a:lnSpc>
              <a:buClr>
                <a:srgbClr val="000000"/>
              </a:buClr>
              <a:buSzPct val="45000"/>
              <a:buFont typeface="Wingdings" charset="2"/>
              <a:buChar char=""/>
            </a:pPr>
            <a:r>
              <a:rPr b="0" lang="it-IT" sz="1800" spc="-1" strike="noStrike">
                <a:latin typeface="Arial"/>
              </a:rPr>
              <a:t>Supporto per set di caratteri internazionali;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ed altro ancora.</a:t>
            </a:r>
            <a:endParaRPr b="0" lang="it-IT"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91" name="CustomShape 2"/>
          <p:cNvSpPr/>
          <p:nvPr/>
        </p:nvSpPr>
        <p:spPr>
          <a:xfrm>
            <a:off x="432000" y="1510200"/>
            <a:ext cx="10238400" cy="26496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latin typeface="Arial"/>
              </a:rPr>
              <a:t>L'SQL (</a:t>
            </a:r>
            <a:r>
              <a:rPr b="1" lang="it-IT" sz="1800" spc="-1" strike="noStrike">
                <a:latin typeface="Arial"/>
              </a:rPr>
              <a:t>Structured Query Language</a:t>
            </a:r>
            <a:r>
              <a:rPr b="0" lang="it-IT" sz="1800" spc="-1" strike="noStrike">
                <a:latin typeface="Arial"/>
              </a:rPr>
              <a:t>) è un linguaggio standardizzato che permette di effettuare operazioni su un database quali operazioni di creazione, lettura, aggiornamento e cancellazione di entità: le cosiddette operazioni CRUD.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 è supportato dalla maggior parte di database di uso comune, e permette di scrivere codice indipendente dallo specifico database.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Vedremo una panoramica dell'SQL, in quanto la sua conoscenza è un prerequisito per comprendere i concetti di JDBC, e alla fine saremo in grado di effettuare tutte le comuni operazioni di tipo </a:t>
            </a:r>
            <a:r>
              <a:rPr b="1" lang="it-IT" sz="1800" spc="-1" strike="noStrike">
                <a:latin typeface="Arial"/>
              </a:rPr>
              <a:t>CRUD</a:t>
            </a:r>
            <a:r>
              <a:rPr b="0" lang="it-IT" sz="1800" spc="-1" strike="noStrike">
                <a:latin typeface="Arial"/>
              </a:rPr>
              <a:t> (Create, Read, e Delete) su DB.</a:t>
            </a:r>
            <a:endParaRPr b="0" lang="it-IT"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0755000" y="59760"/>
            <a:ext cx="735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alibri"/>
                <a:ea typeface="DejaVu Sans"/>
              </a:rPr>
              <a:t>JDBC</a:t>
            </a:r>
            <a:endParaRPr b="0" lang="it-IT" sz="1800" spc="-1" strike="noStrike">
              <a:latin typeface="Arial"/>
            </a:endParaRPr>
          </a:p>
        </p:txBody>
      </p:sp>
      <p:sp>
        <p:nvSpPr>
          <p:cNvPr id="93" name="CustomShape 2"/>
          <p:cNvSpPr/>
          <p:nvPr/>
        </p:nvSpPr>
        <p:spPr>
          <a:xfrm>
            <a:off x="288000" y="1638000"/>
            <a:ext cx="11736720" cy="23936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latin typeface="Arial"/>
              </a:rPr>
              <a:t>Creazione di un Database</a:t>
            </a:r>
            <a:endParaRPr b="0" lang="it-IT" sz="1800" spc="-1" strike="noStrike">
              <a:latin typeface="Arial"/>
            </a:endParaRPr>
          </a:p>
          <a:p>
            <a:pPr>
              <a:lnSpc>
                <a:spcPct val="100000"/>
              </a:lnSpc>
            </a:pPr>
            <a:r>
              <a:rPr b="0" lang="it-IT" sz="1800" spc="-1" strike="noStrike">
                <a:latin typeface="Arial"/>
              </a:rPr>
              <a:t>L'istruzione </a:t>
            </a:r>
            <a:r>
              <a:rPr b="1" lang="it-IT" sz="1800" spc="-1" strike="noStrike">
                <a:latin typeface="Arial"/>
              </a:rPr>
              <a:t>CREATE DATABASE</a:t>
            </a:r>
            <a:r>
              <a:rPr b="0" lang="it-IT" sz="1800" spc="-1" strike="noStrike">
                <a:latin typeface="Arial"/>
              </a:rPr>
              <a:t> è utilizzata per la creazione di una nuova base di dati. La sintassi è la seguente: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CREATE DATABASE DATABASE_NAME;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latin typeface="Arial"/>
              </a:rPr>
              <a:t>Esempio:</a:t>
            </a:r>
            <a:endParaRPr b="0" lang="it-IT" sz="1800" spc="-1" strike="noStrike">
              <a:latin typeface="Arial"/>
            </a:endParaRPr>
          </a:p>
          <a:p>
            <a:pPr>
              <a:lnSpc>
                <a:spcPct val="100000"/>
              </a:lnSpc>
            </a:pPr>
            <a:r>
              <a:rPr b="0" lang="it-IT" sz="1800" spc="-1" strike="noStrike">
                <a:latin typeface="Arial"/>
              </a:rPr>
              <a:t>L'istruzione SQL seguente crea una base di dati di nome EMP: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latin typeface="Arial"/>
              </a:rPr>
              <a:t>SQL&gt; CREATE DATABASE EMP;</a:t>
            </a:r>
            <a:endParaRPr b="0" lang="it-IT"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151</TotalTime>
  <Application>LibreOffice/6.0.7.3$Linux_X86_64 LibreOffice_project/00m0$Build-3</Application>
  <Words>6</Words>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2018-11-23T15:05:32Z</dcterms:created>
  <dc:creator>Pascal</dc:creator>
  <dc:description/>
  <dc:language>it-IT</dc:language>
  <cp:lastModifiedBy/>
  <dcterms:modified xsi:type="dcterms:W3CDTF">2019-04-15T11:11:16Z</dcterms:modified>
  <cp:revision>6</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