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237960" y="950040"/>
            <a:ext cx="7857000" cy="468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250" spc="-1" strike="noStrike">
                <a:latin typeface="Arial"/>
              </a:rPr>
              <a:t>Fai clic per spostare la diapositiva</a:t>
            </a:r>
            <a:endParaRPr b="0" lang="it-IT" sz="425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3040" y="5938200"/>
            <a:ext cx="6666840" cy="562536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3280" spc="-1" strike="noStrike">
                <a:latin typeface="Arial"/>
              </a:rPr>
              <a:t>Fai clic per modificare il formato delle note</a:t>
            </a:r>
            <a:endParaRPr b="0" lang="it-IT" sz="328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71672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71672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98B32E9-99BA-4654-B3D6-08AD1E20F7D6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160" cy="400248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160" cy="48042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282200" y="10155600"/>
            <a:ext cx="326916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3B21B0E-EAD3-40B5-BE23-E87A96AA91B7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160" cy="400248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160" cy="48042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282200" y="10155600"/>
            <a:ext cx="326916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F894739-925F-4137-B2D9-E1A9E96D9970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160" cy="400248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160" cy="48042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282200" y="10155600"/>
            <a:ext cx="326916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CDDE2B8-2B15-4509-B6C8-B28263B418E4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160" cy="400248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160" cy="48042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282200" y="10155600"/>
            <a:ext cx="326916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D567F95-11B2-4803-8C2F-F91E811B48B9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160" cy="400248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160" cy="48042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282200" y="10155600"/>
            <a:ext cx="326916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D6CE031-DC7C-40C8-AB1F-26F56B1BDE43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160" cy="400248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160" cy="48042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282200" y="10155600"/>
            <a:ext cx="326916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82FC7A4-128F-488F-BB99-0FC05FA06CC2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160" cy="400248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160" cy="48042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282200" y="10155600"/>
            <a:ext cx="326916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D1D4925-2B94-4B5B-A67E-A1920EDC9684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3160" cy="400248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160" cy="48042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282200" y="10155600"/>
            <a:ext cx="326916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B54C727-F753-436D-975F-C1880C02C92F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88FF8A81-37AE-4DA3-A7DE-0FC8FC72FACB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5.png" descr=""/>
          <p:cNvPicPr/>
          <p:nvPr/>
        </p:nvPicPr>
        <p:blipFill>
          <a:blip r:embed="rId2"/>
          <a:stretch/>
        </p:blipFill>
        <p:spPr>
          <a:xfrm>
            <a:off x="720" y="0"/>
            <a:ext cx="10072080" cy="5664240"/>
          </a:xfrm>
          <a:prstGeom prst="rect">
            <a:avLst/>
          </a:prstGeom>
          <a:ln>
            <a:noFill/>
          </a:ln>
        </p:spPr>
      </p:pic>
      <p:pic>
        <p:nvPicPr>
          <p:cNvPr id="42" name="image6.png" descr=""/>
          <p:cNvPicPr/>
          <p:nvPr/>
        </p:nvPicPr>
        <p:blipFill>
          <a:blip r:embed="rId3"/>
          <a:stretch/>
        </p:blipFill>
        <p:spPr>
          <a:xfrm>
            <a:off x="720" y="0"/>
            <a:ext cx="10072080" cy="5664240"/>
          </a:xfrm>
          <a:prstGeom prst="rect">
            <a:avLst/>
          </a:prstGeom>
          <a:ln>
            <a:noFill/>
          </a:ln>
        </p:spPr>
      </p:pic>
      <p:pic>
        <p:nvPicPr>
          <p:cNvPr id="43" name="image1.jpg" descr=""/>
          <p:cNvPicPr/>
          <p:nvPr/>
        </p:nvPicPr>
        <p:blipFill>
          <a:blip r:embed="rId4"/>
          <a:stretch/>
        </p:blipFill>
        <p:spPr>
          <a:xfrm>
            <a:off x="0" y="0"/>
            <a:ext cx="10073160" cy="5664960"/>
          </a:xfrm>
          <a:prstGeom prst="rect">
            <a:avLst/>
          </a:prstGeom>
          <a:ln>
            <a:noFill/>
          </a:ln>
        </p:spPr>
      </p:pic>
      <p:pic>
        <p:nvPicPr>
          <p:cNvPr id="44" name="image2.png" descr=""/>
          <p:cNvPicPr/>
          <p:nvPr/>
        </p:nvPicPr>
        <p:blipFill>
          <a:blip r:embed="rId5"/>
          <a:stretch/>
        </p:blipFill>
        <p:spPr>
          <a:xfrm>
            <a:off x="720" y="0"/>
            <a:ext cx="10072080" cy="5664240"/>
          </a:xfrm>
          <a:prstGeom prst="rect">
            <a:avLst/>
          </a:prstGeom>
          <a:ln>
            <a:noFill/>
          </a:ln>
        </p:spPr>
      </p:pic>
      <p:pic>
        <p:nvPicPr>
          <p:cNvPr id="45" name="image3.png" descr=""/>
          <p:cNvPicPr/>
          <p:nvPr/>
        </p:nvPicPr>
        <p:blipFill>
          <a:blip r:embed="rId6"/>
          <a:stretch/>
        </p:blipFill>
        <p:spPr>
          <a:xfrm>
            <a:off x="720" y="0"/>
            <a:ext cx="10072080" cy="5664240"/>
          </a:xfrm>
          <a:prstGeom prst="rect">
            <a:avLst/>
          </a:prstGeom>
          <a:ln>
            <a:noFill/>
          </a:ln>
        </p:spPr>
      </p:pic>
      <p:pic>
        <p:nvPicPr>
          <p:cNvPr id="46" name="image4.png" descr=""/>
          <p:cNvPicPr/>
          <p:nvPr/>
        </p:nvPicPr>
        <p:blipFill>
          <a:blip r:embed="rId7"/>
          <a:stretch/>
        </p:blipFill>
        <p:spPr>
          <a:xfrm>
            <a:off x="720" y="0"/>
            <a:ext cx="10072080" cy="5664240"/>
          </a:xfrm>
          <a:prstGeom prst="rect">
            <a:avLst/>
          </a:prstGeom>
          <a:ln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250" spc="-1" strike="noStrike">
                <a:latin typeface="Arial"/>
              </a:rPr>
              <a:t>Fai clic per modificare il formato del testo del titolo</a:t>
            </a:r>
            <a:endParaRPr b="0" lang="it-IT" sz="425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640" spc="-1" strike="noStrike">
                <a:latin typeface="Arial"/>
              </a:rPr>
              <a:t>Fai clic per modificare il formato del testo della struttura</a:t>
            </a:r>
            <a:endParaRPr b="0" lang="it-IT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320" spc="-1" strike="noStrike">
                <a:latin typeface="Arial"/>
              </a:rPr>
              <a:t>Secondo livello struttura</a:t>
            </a:r>
            <a:endParaRPr b="0" lang="it-IT" sz="232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979" spc="-1" strike="noStrike">
                <a:latin typeface="Arial"/>
              </a:rPr>
              <a:t>Terzo livello struttura</a:t>
            </a:r>
            <a:endParaRPr b="0" lang="it-IT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50" spc="-1" strike="noStrike">
                <a:latin typeface="Arial"/>
              </a:rPr>
              <a:t>Quarto livello struttura</a:t>
            </a:r>
            <a:endParaRPr b="0" lang="it-IT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Quinto livello struttura</a:t>
            </a:r>
            <a:endParaRPr b="0" lang="it-IT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Sesto livello struttura</a:t>
            </a:r>
            <a:endParaRPr b="0" lang="it-IT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Settimo livello struttura</a:t>
            </a:r>
            <a:endParaRPr b="0" lang="it-IT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786000" y="96480"/>
            <a:ext cx="31341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440" y="393840"/>
            <a:ext cx="51174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configurazione mediante @AspectJ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77200" y="929880"/>
            <a:ext cx="9518760" cy="14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Dichiarare un Aspetto: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Le classi che rappresentano gli aspetti sono come ogni altro bean e possono avere metodi e attributi propri come ogni altra classe, l’unica differenza è che devono essere annotate mediante @Aspect, come mostrato di seguito: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832680" y="2656440"/>
            <a:ext cx="6310080" cy="23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package org.xyz;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import org.aspectj.lang.annotation.Aspect;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@Aspect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public class AspectModule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786000" y="96480"/>
            <a:ext cx="31341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440" y="393840"/>
            <a:ext cx="51174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configurazione mediante @AspectJ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15160" y="810720"/>
            <a:ext cx="928080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Dichiarare un PointCut: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Un PointCut aiuta a determinare i JointPoint (vale a dire metodi) di interesse che devono essere eseguiti con diversi Advice.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Quando lavoriamo usando la configurazione basata su @AspectJ la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dichiarazione di un Pointcut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è composta da due parti: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1) Un’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espressione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pointcut che determina esattamente quali esecuzioni di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metodi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ci interessano.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2) Una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signature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del pointcut comprendente un nome e un numero qualsiasi di parametri. Il corpo effettivo del metodo è irrilevante e in realtà dovrebbe essere vuoto.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786000" y="96480"/>
            <a:ext cx="31341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0440" y="393840"/>
            <a:ext cx="51174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configurazione mediante @AspectJ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15160" y="870120"/>
            <a:ext cx="9042480" cy="9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Il seguente esempio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definisce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un PointCut chiamato “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businessService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” che matcha con l’esecuzione di ogni metodo reso disponibile all’interno delle classi che si trovano nel package com.xyz.myapp.service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753480" y="2001600"/>
            <a:ext cx="7534080" cy="12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import org.aspectj.lang.annotation.Pointcut;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@Pointcut("execution(* com.xyz.myapp.service.*.*(..))") // expression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private void businessService() {}  // signature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786000" y="96480"/>
            <a:ext cx="31341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0440" y="393840"/>
            <a:ext cx="51174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configurazione mediante @AspectJ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73920" y="929880"/>
            <a:ext cx="9042480" cy="9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Il seguente esempio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definisce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un PointCut chiamato “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getName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” che matcha con l’esecuzione del metodo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getName()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reso disponibile dalla classe Student che si trova all’interno del package com.xyz.myapp.beans 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832680" y="2224080"/>
            <a:ext cx="8883360" cy="12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import org.aspectj.lang.annotation.Pointcut;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@Pointcut("execution(* com.xyz.myapp.beans.Student.getName(..))") //expression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private void getname() {} // signature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786000" y="96480"/>
            <a:ext cx="31341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0440" y="393840"/>
            <a:ext cx="51174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configurazione mediante @AspectJ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515160" y="929880"/>
            <a:ext cx="9360000" cy="16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Dichiarare gli Advice: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Possiamo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dichiarare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un qualsiasi tipo di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Advice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, appartenente ad una delle cinque tipologie di Advice rese disponibili da Spring, usando le annotazioni @{ADVICE-NAME} come mostrato di seguito.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Nel seguente esempio stiamo assumendo di aver già definito la signature di un metodo PointCut chiamato businessService().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786000" y="96480"/>
            <a:ext cx="31341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97360" y="378360"/>
            <a:ext cx="9598320" cy="52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@Before("businessService()")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public void doBeforeTask(){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@After("businessService()")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public void doAfterTask(){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@AfterReturning(pointcut = "businessService()", returning="retVal")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public void doAfterReturnningTask(Object retVal){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// you can intercept retVal here.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@AfterThrowing(pointcut = "businessService()", throwing="ex")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public void doAfterThrowingTask(Exception ex){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// you can intercept thrown exception here.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@Around("businessService()")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public void doAroundTask(){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86000" y="96480"/>
            <a:ext cx="31341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56760" y="870120"/>
            <a:ext cx="951876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Possiamo anche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definire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un PointCut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inline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per un qualsiasi specifico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Advice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Di seguito un esempio di come definire un PointCut per l’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Advice Before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2519640" y="2224080"/>
            <a:ext cx="6527880" cy="12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@Before("execution(* com.xyz.myapp.service.*.*(..))")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public doBeforeTask(){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786000" y="96480"/>
            <a:ext cx="31341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93440" y="892800"/>
            <a:ext cx="5033160" cy="41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&lt;dependency&gt;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&lt;groupId&gt;org.aspectj&lt;/groupId&gt;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&lt;artifactId&gt;aspectjweaver&lt;/artifactId&gt;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&lt;version&gt;1.6.8&lt;/version&gt;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&lt;/dependency&gt;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&lt;dependency&gt;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&lt;groupId&gt;cglib&lt;/groupId&gt;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&lt;artifactId&gt;cglib&lt;/artifactId&gt;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&lt;version&gt;2.2&lt;/version&gt;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&lt;/dependency&gt;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Lezione 28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2019-04-15T11:13:39Z</dcterms:created>
  <dc:creator/>
  <dc:description/>
  <dc:language>it-IT</dc:language>
  <cp:lastModifiedBy/>
  <dcterms:modified xsi:type="dcterms:W3CDTF">2019-04-15T11:14:10Z</dcterms:modified>
  <cp:revision>1</cp:revision>
  <dc:subject/>
  <dc:title/>
</cp:coreProperties>
</file>