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it-IT" sz="4400" spc="-1" strike="noStrike">
                <a:latin typeface="Arial"/>
              </a:rPr>
              <a:t>Fai clic per modificare il formato del testo del 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it-IT" sz="1400" spc="-1" strike="noStrike">
                <a:latin typeface="Times New Roman"/>
              </a:rPr>
              <a:t>&lt;data/ora&gt;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it-IT" sz="1400" spc="-1" strike="noStrike">
                <a:latin typeface="Times New Roman"/>
              </a:rPr>
              <a:t>&lt;piè di pagina&gt;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FCFE61B1-A4FB-439E-9848-F2B9401381EF}" type="slidenum">
              <a:rPr b="0" lang="it-IT" sz="1400" spc="-1" strike="noStrike">
                <a:latin typeface="Times New Roman"/>
              </a:rPr>
              <a:t>&lt;numero&gt;</a:t>
            </a:fld>
            <a:endParaRPr b="0" lang="it-I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891640" y="49320"/>
            <a:ext cx="606240" cy="2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72720" y="2179800"/>
            <a:ext cx="10033920" cy="134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JDBC - Oggetto Result Sets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L'istruzione SELECT è la maniera standard per selezionare le righe da un database e vedere i dati come un insieme di risultati. L'interfaccia </a:t>
            </a:r>
            <a:r>
              <a:rPr b="1" lang="it-IT" sz="1800" spc="-1" strike="noStrike">
                <a:latin typeface="Arial"/>
              </a:rPr>
              <a:t>java.sql.ResultSet</a:t>
            </a:r>
            <a:r>
              <a:rPr b="0" lang="it-IT" sz="1800" spc="-1" strike="noStrike">
                <a:latin typeface="Arial"/>
              </a:rPr>
              <a:t> rappresenta il risultato della query del db.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Un oggetto </a:t>
            </a:r>
            <a:r>
              <a:rPr b="1" lang="it-IT" sz="1800" spc="-1" strike="noStrike">
                <a:latin typeface="Arial"/>
              </a:rPr>
              <a:t>ResultSet</a:t>
            </a:r>
            <a:r>
              <a:rPr b="0" lang="it-IT" sz="1800" spc="-1" strike="noStrike">
                <a:latin typeface="Arial"/>
              </a:rPr>
              <a:t> mantiene un </a:t>
            </a:r>
            <a:r>
              <a:rPr b="1" lang="it-IT" sz="1800" spc="-1" strike="noStrike">
                <a:latin typeface="Arial"/>
              </a:rPr>
              <a:t>cursore </a:t>
            </a:r>
            <a:r>
              <a:rPr b="0" lang="it-IT" sz="1800" spc="-1" strike="noStrike">
                <a:latin typeface="Arial"/>
              </a:rPr>
              <a:t>che punta alla riga successiva dei risultati. Il termine "result set" fa riferimento alla riga e colonna dati contenuta in un oggetto ResultSet.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8891640" y="49320"/>
            <a:ext cx="606240" cy="2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66600" y="1756440"/>
            <a:ext cx="10046520" cy="21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Metodi e descrizione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1)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public int </a:t>
            </a:r>
            <a:r>
              <a:rPr b="1" lang="it-IT" sz="1800" spc="-1" strike="noStrike">
                <a:latin typeface="Arial"/>
              </a:rPr>
              <a:t>getInt</a:t>
            </a:r>
            <a:r>
              <a:rPr b="0" lang="it-IT" sz="1800" spc="-1" strike="noStrike">
                <a:latin typeface="Arial"/>
              </a:rPr>
              <a:t>(String </a:t>
            </a:r>
            <a:r>
              <a:rPr b="1" lang="it-IT" sz="1800" spc="-1" strike="noStrike">
                <a:latin typeface="Arial"/>
              </a:rPr>
              <a:t>columnName</a:t>
            </a:r>
            <a:r>
              <a:rPr b="0" lang="it-IT" sz="1800" spc="-1" strike="noStrike">
                <a:latin typeface="Arial"/>
              </a:rPr>
              <a:t>) throws SQLException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Ritorna un int dalla riga corrente dalla colonna di nome columnName.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2)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public int getInt(int </a:t>
            </a:r>
            <a:r>
              <a:rPr b="1" lang="it-IT" sz="1800" spc="-1" strike="noStrike">
                <a:latin typeface="Arial"/>
              </a:rPr>
              <a:t>columnIndex</a:t>
            </a:r>
            <a:r>
              <a:rPr b="0" lang="it-IT" sz="1800" spc="-1" strike="noStrike">
                <a:latin typeface="Arial"/>
              </a:rPr>
              <a:t>) throws SQLException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Ritorna un int dalla riga corrente dall'indice di colonna specificato. L'indice delle colonne</a:t>
            </a:r>
            <a:r>
              <a:rPr b="1" lang="it-IT" sz="1800" spc="-1" strike="noStrike">
                <a:latin typeface="Arial"/>
              </a:rPr>
              <a:t> parte da 1</a:t>
            </a:r>
            <a:r>
              <a:rPr b="0" lang="it-IT" sz="1800" spc="-1" strike="noStrike">
                <a:latin typeface="Arial"/>
              </a:rPr>
              <a:t>, ad indicare che la prima colonna di una riga è 1, la seconda colonna di una riga è 2 e così via.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Nella stessa maniera, ci sono metodi </a:t>
            </a:r>
            <a:r>
              <a:rPr b="1" lang="it-IT" sz="1800" spc="-1" strike="noStrike">
                <a:latin typeface="Arial"/>
              </a:rPr>
              <a:t>getXXX() </a:t>
            </a:r>
            <a:r>
              <a:rPr b="0" lang="it-IT" sz="1800" spc="-1" strike="noStrike">
                <a:latin typeface="Arial"/>
              </a:rPr>
              <a:t>nell'interfaccia di tipo ResultSet per ognuno degli 8 tipi primitivi di Java, come anche per gli oggetti più comuni quali j</a:t>
            </a:r>
            <a:r>
              <a:rPr b="1" lang="it-IT" sz="1800" spc="-1" strike="noStrike">
                <a:latin typeface="Arial"/>
              </a:rPr>
              <a:t>ava.lang.String</a:t>
            </a:r>
            <a:r>
              <a:rPr b="0" lang="it-IT" sz="1800" spc="-1" strike="noStrike">
                <a:latin typeface="Arial"/>
              </a:rPr>
              <a:t>, </a:t>
            </a:r>
            <a:r>
              <a:rPr b="1" lang="it-IT" sz="1800" spc="-1" strike="noStrike">
                <a:latin typeface="Arial"/>
              </a:rPr>
              <a:t>java.lang.Object</a:t>
            </a:r>
            <a:r>
              <a:rPr b="0" lang="it-IT" sz="1800" spc="-1" strike="noStrike">
                <a:latin typeface="Arial"/>
              </a:rPr>
              <a:t> e </a:t>
            </a:r>
            <a:r>
              <a:rPr b="1" lang="it-IT" sz="1800" spc="-1" strike="noStrike">
                <a:latin typeface="Arial"/>
              </a:rPr>
              <a:t>java.net.URL</a:t>
            </a:r>
            <a:r>
              <a:rPr b="0" lang="it-IT" sz="1800" spc="-1" strike="noStrike">
                <a:latin typeface="Arial"/>
              </a:rPr>
              <a:t>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8891640" y="49320"/>
            <a:ext cx="606240" cy="2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485280" y="2602800"/>
            <a:ext cx="9208440" cy="9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Ci sono anche metodi per recuperare tipi di dato SQL quali </a:t>
            </a:r>
            <a:r>
              <a:rPr b="1" lang="it-IT" sz="1800" spc="-1" strike="noStrike">
                <a:latin typeface="Arial"/>
              </a:rPr>
              <a:t>java.sql.Date</a:t>
            </a:r>
            <a:r>
              <a:rPr b="0" lang="it-IT" sz="1800" spc="-1" strike="noStrike">
                <a:latin typeface="Arial"/>
              </a:rPr>
              <a:t>, </a:t>
            </a:r>
            <a:r>
              <a:rPr b="1" lang="it-IT" sz="1800" spc="-1" strike="noStrike">
                <a:latin typeface="Arial"/>
              </a:rPr>
              <a:t>java.sql.Time</a:t>
            </a:r>
            <a:r>
              <a:rPr b="0" lang="it-IT" sz="1800" spc="-1" strike="noStrike">
                <a:latin typeface="Arial"/>
              </a:rPr>
              <a:t>, </a:t>
            </a:r>
            <a:r>
              <a:rPr b="1" lang="it-IT" sz="1800" spc="-1" strike="noStrike">
                <a:latin typeface="Arial"/>
              </a:rPr>
              <a:t>java.sql.TimeStamp</a:t>
            </a:r>
            <a:r>
              <a:rPr b="0" lang="it-IT" sz="1800" spc="-1" strike="noStrike">
                <a:latin typeface="Arial"/>
              </a:rPr>
              <a:t>, </a:t>
            </a:r>
            <a:r>
              <a:rPr b="1" lang="it-IT" sz="1800" spc="-1" strike="noStrike">
                <a:latin typeface="Arial"/>
              </a:rPr>
              <a:t>java.sql.Clob</a:t>
            </a:r>
            <a:r>
              <a:rPr b="0" lang="it-IT" sz="1800" spc="-1" strike="noStrike">
                <a:latin typeface="Arial"/>
              </a:rPr>
              <a:t>, and </a:t>
            </a:r>
            <a:r>
              <a:rPr b="1" lang="it-IT" sz="1800" spc="-1" strike="noStrike">
                <a:latin typeface="Arial"/>
              </a:rPr>
              <a:t>java.sql.Blob</a:t>
            </a:r>
            <a:r>
              <a:rPr b="0" lang="it-IT" sz="1800" spc="-1" strike="noStrike">
                <a:latin typeface="Arial"/>
              </a:rPr>
              <a:t>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Per una migliore comprensione, studiare l'esempio JDBC_</a:t>
            </a:r>
            <a:r>
              <a:rPr b="1" lang="it-IT" sz="1800" spc="-1" strike="noStrike">
                <a:latin typeface="Arial"/>
              </a:rPr>
              <a:t>Viewing_Example.java</a:t>
            </a:r>
            <a:r>
              <a:rPr b="0" lang="it-IT" sz="1800" spc="-1" strike="noStrike">
                <a:latin typeface="Arial"/>
              </a:rPr>
              <a:t>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8891640" y="49320"/>
            <a:ext cx="606240" cy="2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953640" y="1968120"/>
            <a:ext cx="8272080" cy="176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Aggiornare un Result Set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L'interfaccia </a:t>
            </a:r>
            <a:r>
              <a:rPr b="1" lang="it-IT" sz="1800" spc="-1" strike="noStrike">
                <a:latin typeface="Arial"/>
              </a:rPr>
              <a:t>ResultSet </a:t>
            </a:r>
            <a:r>
              <a:rPr b="0" lang="it-IT" sz="1800" spc="-1" strike="noStrike">
                <a:latin typeface="Arial"/>
              </a:rPr>
              <a:t>contiene un insieme di metodi per l'</a:t>
            </a:r>
            <a:r>
              <a:rPr b="1" lang="it-IT" sz="1800" spc="-1" strike="noStrike">
                <a:latin typeface="Arial"/>
              </a:rPr>
              <a:t>aggiornamento </a:t>
            </a:r>
            <a:r>
              <a:rPr b="0" lang="it-IT" sz="1800" spc="-1" strike="noStrike">
                <a:latin typeface="Arial"/>
              </a:rPr>
              <a:t>dei dati di un result set.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Come per i metodi getxxx(), ci sono due metodi di </a:t>
            </a:r>
            <a:r>
              <a:rPr b="1" lang="it-IT" sz="1800" spc="-1" strike="noStrike">
                <a:latin typeface="Arial"/>
              </a:rPr>
              <a:t>update</a:t>
            </a:r>
            <a:r>
              <a:rPr b="0" lang="it-IT" sz="1800" spc="-1" strike="noStrike">
                <a:latin typeface="Arial"/>
              </a:rPr>
              <a:t> per ogni tipo di dato: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Uno che richiede il nome di una colonna.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Uno che richiede l'indice di una colonna.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8891640" y="49320"/>
            <a:ext cx="606240" cy="2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118800" y="1439280"/>
            <a:ext cx="9941760" cy="282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Per esempio, per aggiornare colonna di tipo Stringa della riga corrente del result set, è possibile utilizzare uno dei seguenti metodi updateString():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1) public void </a:t>
            </a:r>
            <a:r>
              <a:rPr b="1" lang="it-IT" sz="1800" spc="-1" strike="noStrike">
                <a:latin typeface="Arial"/>
              </a:rPr>
              <a:t>updateString</a:t>
            </a:r>
            <a:r>
              <a:rPr b="0" lang="it-IT" sz="1800" spc="-1" strike="noStrike">
                <a:latin typeface="Arial"/>
              </a:rPr>
              <a:t>(int </a:t>
            </a:r>
            <a:r>
              <a:rPr b="1" lang="it-IT" sz="1800" spc="-1" strike="noStrike">
                <a:latin typeface="Arial"/>
              </a:rPr>
              <a:t>columnIndex</a:t>
            </a:r>
            <a:r>
              <a:rPr b="0" lang="it-IT" sz="1800" spc="-1" strike="noStrike">
                <a:latin typeface="Arial"/>
              </a:rPr>
              <a:t>, String s) throws SQLException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Cambia la stringa al numero di colonna specificata con il valore di s.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2)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public void </a:t>
            </a:r>
            <a:r>
              <a:rPr b="1" lang="it-IT" sz="1800" spc="-1" strike="noStrike">
                <a:latin typeface="Arial"/>
              </a:rPr>
              <a:t>updateString</a:t>
            </a:r>
            <a:r>
              <a:rPr b="0" lang="it-IT" sz="1800" spc="-1" strike="noStrike">
                <a:latin typeface="Arial"/>
              </a:rPr>
              <a:t>(String </a:t>
            </a:r>
            <a:r>
              <a:rPr b="1" lang="it-IT" sz="1800" spc="-1" strike="noStrike">
                <a:latin typeface="Arial"/>
              </a:rPr>
              <a:t>columnName</a:t>
            </a:r>
            <a:r>
              <a:rPr b="0" lang="it-IT" sz="1800" spc="-1" strike="noStrike">
                <a:latin typeface="Arial"/>
              </a:rPr>
              <a:t>, String s) throws SQLException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Simile al metodo precedente, eccetto che la colonna è specificata tramite il suo nome invece che tramite il suo indice.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Ci sono dei metodi update per gli otto tipi di dato primitivi Java, come anche per gli String, Object, URL e i tipi di dato SQL definiti nel package java.sql.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8891640" y="49320"/>
            <a:ext cx="606240" cy="2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30960" y="535680"/>
            <a:ext cx="10116720" cy="49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L'</a:t>
            </a:r>
            <a:r>
              <a:rPr b="1" lang="it-IT" sz="1800" spc="-1" strike="noStrike">
                <a:latin typeface="Arial"/>
              </a:rPr>
              <a:t>aggiornamento</a:t>
            </a:r>
            <a:r>
              <a:rPr b="0" lang="it-IT" sz="1800" spc="-1" strike="noStrike">
                <a:latin typeface="Arial"/>
              </a:rPr>
              <a:t> di una riga nel result set cambia la </a:t>
            </a:r>
            <a:r>
              <a:rPr b="1" lang="it-IT" sz="1800" spc="-1" strike="noStrike">
                <a:latin typeface="Arial"/>
              </a:rPr>
              <a:t>colonna nella riga corrente </a:t>
            </a:r>
            <a:r>
              <a:rPr b="0" lang="it-IT" sz="1800" spc="-1" strike="noStrike">
                <a:latin typeface="Arial"/>
              </a:rPr>
              <a:t>dell'oggetto </a:t>
            </a:r>
            <a:r>
              <a:rPr b="1" lang="it-IT" sz="1800" spc="-1" strike="noStrike">
                <a:latin typeface="Arial"/>
              </a:rPr>
              <a:t>ResultSet</a:t>
            </a:r>
            <a:r>
              <a:rPr b="0" lang="it-IT" sz="1800" spc="-1" strike="noStrike">
                <a:latin typeface="Arial"/>
              </a:rPr>
              <a:t>, ma non nel database sottostante. Per aggiornare i cambiamenti nella riga del database, è necessario invocare uno dei metodi seguenti: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1)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public void </a:t>
            </a:r>
            <a:r>
              <a:rPr b="1" lang="it-IT" sz="1800" spc="-1" strike="noStrike">
                <a:latin typeface="Arial"/>
              </a:rPr>
              <a:t>updateRow()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Aggiorna la riga corrente e la corrispondente nel database.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2)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public void </a:t>
            </a:r>
            <a:r>
              <a:rPr b="1" lang="it-IT" sz="1800" spc="-1" strike="noStrike">
                <a:latin typeface="Arial"/>
              </a:rPr>
              <a:t>deleteRow()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Cancella la riga corrente dal database.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3)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public void </a:t>
            </a:r>
            <a:r>
              <a:rPr b="1" lang="it-IT" sz="1800" spc="-1" strike="noStrike">
                <a:latin typeface="Arial"/>
              </a:rPr>
              <a:t>refreshRow()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Aggiorna i dati nel result set in modo che riflettano ogni cambiamento recente nel database.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4)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public void </a:t>
            </a:r>
            <a:r>
              <a:rPr b="1" lang="it-IT" sz="1800" spc="-1" strike="noStrike">
                <a:latin typeface="Arial"/>
              </a:rPr>
              <a:t>cancelRowUpdates()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Cancella ogni aggiornamento fatto alla riga corrente.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5)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public void </a:t>
            </a:r>
            <a:r>
              <a:rPr b="1" lang="it-IT" sz="1800" spc="-1" strike="noStrike">
                <a:latin typeface="Arial"/>
              </a:rPr>
              <a:t>insertRow()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Inserisce una riga nel database. Questo metodo può essere invocato solo quando il cursore punta alla riga inserimento.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Per una migliore comprensione studiare l'esempio </a:t>
            </a:r>
            <a:r>
              <a:rPr b="1" lang="it-IT" sz="1800" spc="-1" strike="noStrike">
                <a:latin typeface="Arial"/>
              </a:rPr>
              <a:t>JDBC_Updating_example.java</a:t>
            </a:r>
            <a:r>
              <a:rPr b="0" lang="it-IT" sz="1800" spc="-1" strike="noStrike">
                <a:latin typeface="Arial"/>
              </a:rPr>
              <a:t>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8891640" y="49320"/>
            <a:ext cx="606240" cy="2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79920" y="745200"/>
            <a:ext cx="9999720" cy="9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JDBC – Tipi di Dato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 driver JDBC convertono i tipi di dato Java all'appropriato tipo JDBC, prima dell'invio al database.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Viene effettuato un mapping di default per i principali tipi di dato.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Per esempio, un intero Java è convertito in un INTEGER SQL.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 mapping di default sono creati per fornire consistenza tra i drivers.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8891640" y="49320"/>
            <a:ext cx="606240" cy="2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118800" y="692280"/>
            <a:ext cx="9561240" cy="470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La seguente tabella riassume i tipi di dati JDBC di default che sono convertiti in tipi Java quando viene invocato il metodo setXXX() dell'oggetto PreparedStatement o CallableStatement oppure il metodo ResultSet.updateXXX().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400" spc="-1" strike="noStrike">
                <a:latin typeface="Courier New"/>
              </a:rPr>
              <a:t>SQL</a:t>
            </a:r>
            <a:r>
              <a:rPr b="1" lang="it-IT" sz="1400" spc="-1" strike="noStrike">
                <a:latin typeface="Courier New"/>
              </a:rPr>
              <a:t>	</a:t>
            </a:r>
            <a:r>
              <a:rPr b="1" lang="it-IT" sz="1400" spc="-1" strike="noStrike">
                <a:latin typeface="Courier New"/>
              </a:rPr>
              <a:t>        </a:t>
            </a:r>
            <a:r>
              <a:rPr b="1" lang="it-IT" sz="1400" spc="-1" strike="noStrike">
                <a:latin typeface="Courier New"/>
              </a:rPr>
              <a:t>	</a:t>
            </a:r>
            <a:r>
              <a:rPr b="1" lang="it-IT" sz="1400" spc="-1" strike="noStrike">
                <a:latin typeface="Courier New"/>
              </a:rPr>
              <a:t>JDBC/Java</a:t>
            </a:r>
            <a:r>
              <a:rPr b="1" lang="it-IT" sz="1400" spc="-1" strike="noStrike">
                <a:latin typeface="Courier New"/>
              </a:rPr>
              <a:t>	</a:t>
            </a:r>
            <a:r>
              <a:rPr b="1" lang="it-IT" sz="1400" spc="-1" strike="noStrike">
                <a:latin typeface="Courier New"/>
              </a:rPr>
              <a:t>            </a:t>
            </a:r>
            <a:r>
              <a:rPr b="1" lang="it-IT" sz="1400" spc="-1" strike="noStrike">
                <a:latin typeface="Courier New"/>
              </a:rPr>
              <a:t>	</a:t>
            </a:r>
            <a:r>
              <a:rPr b="1" lang="it-IT" sz="1400" spc="-1" strike="noStrike">
                <a:latin typeface="Courier New"/>
              </a:rPr>
              <a:t>setXXX()</a:t>
            </a:r>
            <a:r>
              <a:rPr b="1" lang="it-IT" sz="1400" spc="-1" strike="noStrike">
                <a:latin typeface="Courier New"/>
              </a:rPr>
              <a:t>	</a:t>
            </a:r>
            <a:r>
              <a:rPr b="1" lang="it-IT" sz="1400" spc="-1" strike="noStrike">
                <a:latin typeface="Courier New"/>
              </a:rPr>
              <a:t>    </a:t>
            </a:r>
            <a:r>
              <a:rPr b="1" lang="it-IT" sz="1400" spc="-1" strike="noStrike">
                <a:latin typeface="Courier New"/>
              </a:rPr>
              <a:t>	</a:t>
            </a:r>
            <a:r>
              <a:rPr b="1" lang="it-IT" sz="1400" spc="-1" strike="noStrike">
                <a:latin typeface="Courier New"/>
              </a:rPr>
              <a:t>	</a:t>
            </a:r>
            <a:r>
              <a:rPr b="1" lang="it-IT" sz="1400" spc="-1" strike="noStrike">
                <a:latin typeface="Courier New"/>
              </a:rPr>
              <a:t>updateXXX()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___________________________________________________________________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VARCHAR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java.lang.String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setString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updateString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CHAR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java.lang.String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setString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updateString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LONGVARCHAR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java.lang.String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setString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updateString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BIT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    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boolean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            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setBoolean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updateBoolean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NUMERIC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java.math.BigDecimal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setBigDecimal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updateBigDecimal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TINYINT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byte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            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setByte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    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updateByte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SMALLINT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short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            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setShort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updateShort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INTEGER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int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                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setInt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    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updateInt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BIGINT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long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            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setLong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    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updateLong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REAL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float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            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setFloat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updateFloat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FLOAT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float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            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setFloat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updateFloat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DOUBLE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double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            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setDouble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updateDouble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VARBINARY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byte[ ]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            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setBytes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updateBytes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BINARY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byte[ ]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            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setBytes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updateBytes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DATE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java.sql.Date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    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setDate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    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updateDate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TIME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java.sql.Time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    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setTime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    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updateTime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TIMESTAMP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java.sql.Timestamp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setTimestamp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updateTimestamp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CLOB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java.sql.Clob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    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setClob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    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updateClob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BLOB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java.sql.Blob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    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setBlob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    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updateBlob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ARRAY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java.sql.Array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    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setARRAY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updateARRAY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REF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    java.sql.Ref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    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setRef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    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updateRef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STRUCT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java.sql.Struct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    setStruct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    </a:t>
            </a:r>
            <a:r>
              <a:rPr b="0" lang="it-IT" sz="1400" spc="-1" strike="noStrike">
                <a:latin typeface="Courier New"/>
              </a:rPr>
              <a:t>	</a:t>
            </a:r>
            <a:r>
              <a:rPr b="0" lang="it-IT" sz="1400" spc="-1" strike="noStrike">
                <a:latin typeface="Courier New"/>
              </a:rPr>
              <a:t>updateStruct</a:t>
            </a:r>
            <a:endParaRPr b="0" lang="it-IT" sz="14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8891640" y="49320"/>
            <a:ext cx="606240" cy="2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15840" y="2179800"/>
            <a:ext cx="10147320" cy="134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A partire JDBC 3.0 c'è un supporto avanzato per i tipi di dato </a:t>
            </a:r>
            <a:r>
              <a:rPr b="1" lang="it-IT" sz="1800" spc="-1" strike="noStrike">
                <a:latin typeface="Arial"/>
              </a:rPr>
              <a:t>BLOB</a:t>
            </a:r>
            <a:r>
              <a:rPr b="0" lang="it-IT" sz="1800" spc="-1" strike="noStrike">
                <a:latin typeface="Arial"/>
              </a:rPr>
              <a:t>, </a:t>
            </a:r>
            <a:r>
              <a:rPr b="1" lang="it-IT" sz="1800" spc="-1" strike="noStrike">
                <a:latin typeface="Arial"/>
              </a:rPr>
              <a:t>CLOB</a:t>
            </a:r>
            <a:r>
              <a:rPr b="0" lang="it-IT" sz="1800" spc="-1" strike="noStrike">
                <a:latin typeface="Arial"/>
              </a:rPr>
              <a:t>, </a:t>
            </a:r>
            <a:r>
              <a:rPr b="1" lang="it-IT" sz="1800" spc="-1" strike="noStrike">
                <a:latin typeface="Arial"/>
              </a:rPr>
              <a:t>ARRAY</a:t>
            </a:r>
            <a:r>
              <a:rPr b="0" lang="it-IT" sz="1800" spc="-1" strike="noStrike">
                <a:latin typeface="Arial"/>
              </a:rPr>
              <a:t> e </a:t>
            </a:r>
            <a:r>
              <a:rPr b="1" lang="it-IT" sz="1800" spc="-1" strike="noStrike">
                <a:latin typeface="Arial"/>
              </a:rPr>
              <a:t>REF</a:t>
            </a:r>
            <a:r>
              <a:rPr b="0" lang="it-IT" sz="1800" spc="-1" strike="noStrike">
                <a:latin typeface="Arial"/>
              </a:rPr>
              <a:t>. L'oggetto ResultSet ha i metodi </a:t>
            </a:r>
            <a:r>
              <a:rPr b="1" lang="it-IT" sz="1800" spc="-1" strike="noStrike">
                <a:latin typeface="Arial"/>
              </a:rPr>
              <a:t>updateBLOB()</a:t>
            </a:r>
            <a:r>
              <a:rPr b="0" lang="it-IT" sz="1800" spc="-1" strike="noStrike">
                <a:latin typeface="Arial"/>
              </a:rPr>
              <a:t>, </a:t>
            </a:r>
            <a:r>
              <a:rPr b="1" lang="it-IT" sz="1800" spc="-1" strike="noStrike">
                <a:latin typeface="Arial"/>
              </a:rPr>
              <a:t>updateCLOB()</a:t>
            </a:r>
            <a:r>
              <a:rPr b="0" lang="it-IT" sz="1800" spc="-1" strike="noStrike">
                <a:latin typeface="Arial"/>
              </a:rPr>
              <a:t>, </a:t>
            </a:r>
            <a:r>
              <a:rPr b="1" lang="it-IT" sz="1800" spc="-1" strike="noStrike">
                <a:latin typeface="Arial"/>
              </a:rPr>
              <a:t>updateArray()</a:t>
            </a:r>
            <a:r>
              <a:rPr b="0" lang="it-IT" sz="1800" spc="-1" strike="noStrike">
                <a:latin typeface="Arial"/>
              </a:rPr>
              <a:t> e </a:t>
            </a:r>
            <a:r>
              <a:rPr b="1" lang="it-IT" sz="1800" spc="-1" strike="noStrike">
                <a:latin typeface="Arial"/>
              </a:rPr>
              <a:t>updateRef()</a:t>
            </a:r>
            <a:r>
              <a:rPr b="0" lang="it-IT" sz="1800" spc="-1" strike="noStrike">
                <a:latin typeface="Arial"/>
              </a:rPr>
              <a:t> che permettono di manipolare direttamente i rispettivi dati sul server.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 metodi </a:t>
            </a:r>
            <a:r>
              <a:rPr b="1" lang="it-IT" sz="1800" spc="-1" strike="noStrike">
                <a:latin typeface="Arial"/>
              </a:rPr>
              <a:t>setXXX()</a:t>
            </a:r>
            <a:r>
              <a:rPr b="0" lang="it-IT" sz="1800" spc="-1" strike="noStrike">
                <a:latin typeface="Arial"/>
              </a:rPr>
              <a:t> e </a:t>
            </a:r>
            <a:r>
              <a:rPr b="1" lang="it-IT" sz="1800" spc="-1" strike="noStrike">
                <a:latin typeface="Arial"/>
              </a:rPr>
              <a:t>updateXXX()</a:t>
            </a:r>
            <a:r>
              <a:rPr b="0" lang="it-IT" sz="1800" spc="-1" strike="noStrike">
                <a:latin typeface="Arial"/>
              </a:rPr>
              <a:t> permettono di convertire specifici tipi Java in specifici tipi JDBC. I metodi </a:t>
            </a:r>
            <a:r>
              <a:rPr b="1" lang="it-IT" sz="1800" spc="-1" strike="noStrike">
                <a:latin typeface="Arial"/>
              </a:rPr>
              <a:t>setObject()</a:t>
            </a:r>
            <a:r>
              <a:rPr b="0" lang="it-IT" sz="1800" spc="-1" strike="noStrike">
                <a:latin typeface="Arial"/>
              </a:rPr>
              <a:t> e </a:t>
            </a:r>
            <a:r>
              <a:rPr b="1" lang="it-IT" sz="1800" spc="-1" strike="noStrike">
                <a:latin typeface="Arial"/>
              </a:rPr>
              <a:t>updateObject()</a:t>
            </a:r>
            <a:r>
              <a:rPr b="0" lang="it-IT" sz="1800" spc="-1" strike="noStrike">
                <a:latin typeface="Arial"/>
              </a:rPr>
              <a:t> permettono di mappare qualunque tipo Java in un tipo JDBC.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8891640" y="49320"/>
            <a:ext cx="606240" cy="2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360" y="535680"/>
            <a:ext cx="10202400" cy="55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Gli oggetti ResultSet forniscono il corrispondente metodo getXXX() per ogni tipo di dati da recuperare data una colonna. Ogni metodo può essere utilizzato con il nome della colonna o la posizione ordinale.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600" spc="-1" strike="noStrike">
                <a:latin typeface="Courier New"/>
              </a:rPr>
              <a:t>SQL</a:t>
            </a:r>
            <a:r>
              <a:rPr b="1" lang="it-IT" sz="1600" spc="-1" strike="noStrike">
                <a:latin typeface="Courier New"/>
              </a:rPr>
              <a:t>	</a:t>
            </a:r>
            <a:r>
              <a:rPr b="1" lang="it-IT" sz="1600" spc="-1" strike="noStrike">
                <a:latin typeface="Courier New"/>
              </a:rPr>
              <a:t>        </a:t>
            </a:r>
            <a:r>
              <a:rPr b="1" lang="it-IT" sz="1600" spc="-1" strike="noStrike">
                <a:latin typeface="Courier New"/>
              </a:rPr>
              <a:t>	</a:t>
            </a:r>
            <a:r>
              <a:rPr b="1" lang="it-IT" sz="1600" spc="-1" strike="noStrike">
                <a:latin typeface="Courier New"/>
              </a:rPr>
              <a:t>JDBC/Java</a:t>
            </a:r>
            <a:r>
              <a:rPr b="1" lang="it-IT" sz="1600" spc="-1" strike="noStrike">
                <a:latin typeface="Courier New"/>
              </a:rPr>
              <a:t>	</a:t>
            </a:r>
            <a:r>
              <a:rPr b="1" lang="it-IT" sz="1600" spc="-1" strike="noStrike">
                <a:latin typeface="Courier New"/>
              </a:rPr>
              <a:t>            setXXX()</a:t>
            </a:r>
            <a:r>
              <a:rPr b="1" lang="it-IT" sz="1600" spc="-1" strike="noStrike">
                <a:latin typeface="Courier New"/>
              </a:rPr>
              <a:t>	</a:t>
            </a:r>
            <a:r>
              <a:rPr b="1" lang="it-IT" sz="1600" spc="-1" strike="noStrike">
                <a:latin typeface="Courier New"/>
              </a:rPr>
              <a:t>    </a:t>
            </a:r>
            <a:r>
              <a:rPr b="1" lang="it-IT" sz="1600" spc="-1" strike="noStrike">
                <a:latin typeface="Courier New"/>
              </a:rPr>
              <a:t>	</a:t>
            </a:r>
            <a:r>
              <a:rPr b="1" lang="it-IT" sz="1600" spc="-1" strike="noStrike">
                <a:latin typeface="Courier New"/>
              </a:rPr>
              <a:t>getXXX()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</a:rPr>
              <a:t>_________________________________________________________________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</a:rPr>
              <a:t>VARCHAR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java.lang.String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setString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getString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</a:rPr>
              <a:t>CHAR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java.lang.String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setString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getString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</a:rPr>
              <a:t>LONGVARCHAR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java.lang.String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setString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getString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</a:rPr>
              <a:t>BIT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    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boolean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           setBoolean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getBoolean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</a:rPr>
              <a:t>NUMERIC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java.math.BigDecimal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setBigDecimal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getBigDecimal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</a:rPr>
              <a:t>TINYINT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byte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           setByte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    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getByte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</a:rPr>
              <a:t>SMALLINT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short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           setShort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getShort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</a:rPr>
              <a:t>INTEGER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int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               setInt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    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getInt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</a:rPr>
              <a:t>BIGINT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long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           setLong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    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getLong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</a:rPr>
              <a:t>REAL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float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           setFloat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getFloat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</a:rPr>
              <a:t>FLOAT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float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           setFloat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getFloat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</a:rPr>
              <a:t>DOUBLE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double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           setDouble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getDouble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</a:rPr>
              <a:t>VARBINARY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byte[ ]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           setBytes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getBytes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</a:rPr>
              <a:t>BINARY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byte[ ]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           setBytes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getBytes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</a:rPr>
              <a:t>DATE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java.sql.Date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   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setDate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    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getDate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</a:rPr>
              <a:t>TIME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java.sql.Time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   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setTime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    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getTime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</a:rPr>
              <a:t>TIMESTAMP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java.sql.Timestamp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setTimestamp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getTimestamp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</a:rPr>
              <a:t>CLOB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java.sql.Clob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   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setClob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    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getClob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</a:rPr>
              <a:t>BLOB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java.sql.Blob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   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setBlob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    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getBlob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</a:rPr>
              <a:t>ARRAY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java.sql.Array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   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setARRAY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getARRAY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</a:rPr>
              <a:t>REF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    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java.sql.Ref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   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setRef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    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getRef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latin typeface="Courier New"/>
              </a:rPr>
              <a:t>STRUCT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java.sql.Struct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setStruct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    </a:t>
            </a:r>
            <a:r>
              <a:rPr b="0" lang="it-IT" sz="1600" spc="-1" strike="noStrike">
                <a:latin typeface="Courier New"/>
              </a:rPr>
              <a:t>	</a:t>
            </a:r>
            <a:r>
              <a:rPr b="0" lang="it-IT" sz="1600" spc="-1" strike="noStrike">
                <a:latin typeface="Courier New"/>
              </a:rPr>
              <a:t>getStruct</a:t>
            </a:r>
            <a:endParaRPr b="0" lang="it-IT" sz="16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891640" y="49320"/>
            <a:ext cx="606240" cy="2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-11520" y="2285640"/>
            <a:ext cx="10202400" cy="11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Tipi di dato Date &amp; Time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La classe </a:t>
            </a:r>
            <a:r>
              <a:rPr b="1" lang="it-IT" sz="1800" spc="-1" strike="noStrike">
                <a:latin typeface="Arial"/>
              </a:rPr>
              <a:t>java.sql.Date</a:t>
            </a:r>
            <a:r>
              <a:rPr b="0" lang="it-IT" sz="1800" spc="-1" strike="noStrike">
                <a:latin typeface="Arial"/>
              </a:rPr>
              <a:t> mappa il tipo </a:t>
            </a:r>
            <a:r>
              <a:rPr b="1" lang="it-IT" sz="1800" spc="-1" strike="noStrike">
                <a:latin typeface="Arial"/>
              </a:rPr>
              <a:t>SQL DATE</a:t>
            </a:r>
            <a:r>
              <a:rPr b="0" lang="it-IT" sz="1800" spc="-1" strike="noStrike">
                <a:latin typeface="Arial"/>
              </a:rPr>
              <a:t>, le classi </a:t>
            </a:r>
            <a:r>
              <a:rPr b="1" lang="it-IT" sz="1800" spc="-1" strike="noStrike">
                <a:latin typeface="Arial"/>
              </a:rPr>
              <a:t>java.sql.Time</a:t>
            </a:r>
            <a:r>
              <a:rPr b="0" lang="it-IT" sz="1800" spc="-1" strike="noStrike">
                <a:latin typeface="Arial"/>
              </a:rPr>
              <a:t> e </a:t>
            </a:r>
            <a:r>
              <a:rPr b="1" lang="it-IT" sz="1800" spc="-1" strike="noStrike">
                <a:latin typeface="Arial"/>
              </a:rPr>
              <a:t>java.sql.Timestamp</a:t>
            </a:r>
            <a:r>
              <a:rPr b="0" lang="it-IT" sz="1800" spc="-1" strike="noStrike">
                <a:latin typeface="Arial"/>
              </a:rPr>
              <a:t> mappano rispettivamente i tipi di dato SQL TIME e SQL TIMESTAMP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Il seguente esempio mostra come le classi Java Date e Time corrispondano a dei tipi di dato SQL.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8891640" y="49320"/>
            <a:ext cx="606240" cy="2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211320" y="1650960"/>
            <a:ext cx="9756360" cy="24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 metodi dell'interfaccia </a:t>
            </a:r>
            <a:r>
              <a:rPr b="1" lang="it-IT" sz="1800" spc="-1" strike="noStrike">
                <a:latin typeface="Arial"/>
              </a:rPr>
              <a:t>ResultSet</a:t>
            </a:r>
            <a:r>
              <a:rPr b="0" lang="it-IT" sz="1800" spc="-1" strike="noStrike">
                <a:latin typeface="Arial"/>
              </a:rPr>
              <a:t> possono essere divisi in 3 categorie: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Metodi navigazionali: usati per muovere il cursore.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Metodi Get: usati per la lettura dei dati contenuti nelle colonne della riga corrente puntati dal cursore.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Metodi di aggiornamento: usati per aggiornare i dati nelle colonne della riga corrente. Gli aggiornamenti avverranno ovviamente nel database sottostante.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Il cursore può muoversi in base alle proprietà dell'oggetto </a:t>
            </a:r>
            <a:r>
              <a:rPr b="1" lang="it-IT" sz="1800" spc="-1" strike="noStrike">
                <a:latin typeface="Arial"/>
              </a:rPr>
              <a:t>ResultSet</a:t>
            </a:r>
            <a:r>
              <a:rPr b="0" lang="it-IT" sz="1800" spc="-1" strike="noStrike">
                <a:latin typeface="Arial"/>
              </a:rPr>
              <a:t>. Queste proprietà sono impostate quando il corrispondente oggetto </a:t>
            </a:r>
            <a:r>
              <a:rPr b="1" lang="it-IT" sz="1800" spc="-1" strike="noStrike">
                <a:latin typeface="Arial"/>
              </a:rPr>
              <a:t>Statement</a:t>
            </a:r>
            <a:r>
              <a:rPr b="0" lang="it-IT" sz="1800" spc="-1" strike="noStrike">
                <a:latin typeface="Arial"/>
              </a:rPr>
              <a:t> che genera l'oggetto </a:t>
            </a:r>
            <a:r>
              <a:rPr b="1" lang="it-IT" sz="1800" spc="-1" strike="noStrike">
                <a:latin typeface="Arial"/>
              </a:rPr>
              <a:t>ResultSet</a:t>
            </a:r>
            <a:r>
              <a:rPr b="0" lang="it-IT" sz="1800" spc="-1" strike="noStrike">
                <a:latin typeface="Arial"/>
              </a:rPr>
              <a:t> viene creato.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891640" y="49320"/>
            <a:ext cx="606240" cy="2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187920" y="654480"/>
            <a:ext cx="6657120" cy="621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import java.sql.Date;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import java.sql.Time;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import java.sql.Timestamp;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import java.util.*;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public class </a:t>
            </a:r>
            <a:r>
              <a:rPr b="1" lang="it-IT" sz="1400" spc="-1" strike="noStrike">
                <a:latin typeface="Courier New"/>
              </a:rPr>
              <a:t>SqlDateTime</a:t>
            </a:r>
            <a:r>
              <a:rPr b="0" lang="it-IT" sz="1400" spc="-1" strike="noStrike">
                <a:latin typeface="Courier New"/>
              </a:rPr>
              <a:t> {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</a:t>
            </a:r>
            <a:r>
              <a:rPr b="0" lang="it-IT" sz="1400" spc="-1" strike="noStrike">
                <a:latin typeface="Courier New"/>
              </a:rPr>
              <a:t>public static void main(String[] args) {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   </a:t>
            </a:r>
            <a:r>
              <a:rPr b="0" lang="it-IT" sz="1400" spc="-1" strike="noStrike">
                <a:latin typeface="Courier New"/>
              </a:rPr>
              <a:t>//Get standard date and time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   </a:t>
            </a:r>
            <a:r>
              <a:rPr b="0" lang="it-IT" sz="1400" spc="-1" strike="noStrike">
                <a:latin typeface="Courier New"/>
              </a:rPr>
              <a:t>java.util.Date javaDate = new java.util.Date();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   </a:t>
            </a:r>
            <a:r>
              <a:rPr b="0" lang="it-IT" sz="1400" spc="-1" strike="noStrike">
                <a:latin typeface="Courier New"/>
              </a:rPr>
              <a:t>long javaTime = javaDate.getTime();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   </a:t>
            </a:r>
            <a:r>
              <a:rPr b="0" lang="it-IT" sz="1400" spc="-1" strike="noStrike">
                <a:latin typeface="Courier New"/>
              </a:rPr>
              <a:t>System.out.println("The Java Date is:" + 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          </a:t>
            </a:r>
            <a:r>
              <a:rPr b="0" lang="it-IT" sz="1400" spc="-1" strike="noStrike">
                <a:latin typeface="Courier New"/>
              </a:rPr>
              <a:t>javaDate.toString());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   </a:t>
            </a:r>
            <a:r>
              <a:rPr b="0" lang="it-IT" sz="1400" spc="-1" strike="noStrike">
                <a:latin typeface="Courier New"/>
              </a:rPr>
              <a:t>//Get and display SQL DATE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   </a:t>
            </a:r>
            <a:r>
              <a:rPr b="0" lang="it-IT" sz="1400" spc="-1" strike="noStrike">
                <a:latin typeface="Courier New"/>
              </a:rPr>
              <a:t>java.sql.Date sqlDate = new java.sql.Date(javaTime);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   </a:t>
            </a:r>
            <a:r>
              <a:rPr b="0" lang="it-IT" sz="1400" spc="-1" strike="noStrike">
                <a:latin typeface="Courier New"/>
              </a:rPr>
              <a:t>System.out.println("The SQL DATE is: " + 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          </a:t>
            </a:r>
            <a:r>
              <a:rPr b="0" lang="it-IT" sz="1400" spc="-1" strike="noStrike">
                <a:latin typeface="Courier New"/>
              </a:rPr>
              <a:t>sqlDate.toString());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   </a:t>
            </a:r>
            <a:r>
              <a:rPr b="0" lang="it-IT" sz="1400" spc="-1" strike="noStrike">
                <a:latin typeface="Courier New"/>
              </a:rPr>
              <a:t>//Get and display SQL TIME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   </a:t>
            </a:r>
            <a:r>
              <a:rPr b="0" lang="it-IT" sz="1400" spc="-1" strike="noStrike">
                <a:latin typeface="Courier New"/>
              </a:rPr>
              <a:t>java.sql.Time sqlTime = new java.sql.Time(javaTime);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   </a:t>
            </a:r>
            <a:r>
              <a:rPr b="0" lang="it-IT" sz="1400" spc="-1" strike="noStrike">
                <a:latin typeface="Courier New"/>
              </a:rPr>
              <a:t>System.out.println("The SQL TIME is: " + sqlTime.toString());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   </a:t>
            </a:r>
            <a:r>
              <a:rPr b="0" lang="it-IT" sz="1400" spc="-1" strike="noStrike">
                <a:latin typeface="Courier New"/>
              </a:rPr>
              <a:t>//Get and display SQL TIMESTAMP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   </a:t>
            </a:r>
            <a:r>
              <a:rPr b="0" lang="it-IT" sz="1400" spc="-1" strike="noStrike">
                <a:latin typeface="Courier New"/>
              </a:rPr>
              <a:t>java.sql.Timestamp sqlTimestamp =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   </a:t>
            </a:r>
            <a:r>
              <a:rPr b="0" lang="it-IT" sz="1400" spc="-1" strike="noStrike">
                <a:latin typeface="Courier New"/>
              </a:rPr>
              <a:t>new java.sql.Timestamp(javaTime);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   </a:t>
            </a:r>
            <a:r>
              <a:rPr b="0" lang="it-IT" sz="1400" spc="-1" strike="noStrike">
                <a:latin typeface="Courier New"/>
              </a:rPr>
              <a:t>System.out.println("The SQL TIMESTAMP is: " + 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   </a:t>
            </a:r>
            <a:r>
              <a:rPr b="0" lang="it-IT" sz="1400" spc="-1" strike="noStrike">
                <a:latin typeface="Courier New"/>
              </a:rPr>
              <a:t>sqlTimestamp.toString());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     </a:t>
            </a:r>
            <a:r>
              <a:rPr b="0" lang="it-IT" sz="1400" spc="-1" strike="noStrike">
                <a:latin typeface="Courier New"/>
              </a:rPr>
              <a:t>}//end main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latin typeface="Courier New"/>
              </a:rPr>
              <a:t>}//end SqlDateTime</a:t>
            </a:r>
            <a:endParaRPr b="0" lang="it-IT" sz="14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891640" y="49320"/>
            <a:ext cx="606240" cy="2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647640" y="714240"/>
            <a:ext cx="5423760" cy="282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Compiliamo il precedente esempio come segue: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C:\&gt;javac SqlDateTime.java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C:\&gt;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Eseguendo l'esempio, produrrà il seguente risultato: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C:\&gt;java SqlDateTime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The Java Date is:Tue Aug 18 13:46:02 GMT+04:00 2009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The SQL DATE is: 2009-08-18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The SQL TIME is: 13:46:02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The SQL TIMESTAMP is: 2009-08-18 13:46:02.828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C:\&gt;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891640" y="49320"/>
            <a:ext cx="606240" cy="2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-18720" y="1439280"/>
            <a:ext cx="10217880" cy="282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Gestione dei valori NULL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L'uso dei valori NULL da parte di SQL è diverso dall'uso dei valori null Java. Quindi per manipolare gli SQL NULL esistono 3 metodi: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1) Evitare l'uso di metodi </a:t>
            </a:r>
            <a:r>
              <a:rPr b="1" lang="it-IT" sz="1800" spc="-1" strike="noStrike">
                <a:latin typeface="Arial"/>
              </a:rPr>
              <a:t>getXXX()</a:t>
            </a:r>
            <a:r>
              <a:rPr b="0" lang="it-IT" sz="1800" spc="-1" strike="noStrike">
                <a:latin typeface="Arial"/>
              </a:rPr>
              <a:t> che restituiscono tipi di dato primitivi.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2) Utilizzare le wrapper class per i tipi di dato primitivi, e utilizzare il metodo dell'oggetto ResultSet.wasNull() per testare se la variabile della classe wrapper che ha ritornato il valore del metodo </a:t>
            </a:r>
            <a:r>
              <a:rPr b="1" lang="it-IT" sz="1800" spc="-1" strike="noStrike">
                <a:latin typeface="Arial"/>
              </a:rPr>
              <a:t>getXXX()</a:t>
            </a:r>
            <a:r>
              <a:rPr b="0" lang="it-IT" sz="1800" spc="-1" strike="noStrike">
                <a:latin typeface="Arial"/>
              </a:rPr>
              <a:t> dovrebbe essere settata a null.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3) Usare i tipi di dato primitivi ed il metodo dell'oggetto ResultSet.wasNull() per testare se la variabile primitiva che ha ricevuto il valore dal metodo getXXX() debba essere settata ad un valore che è stato scelto rappresenti il NULL di tipi SQL.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891640" y="49320"/>
            <a:ext cx="606240" cy="2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41800" y="1142280"/>
            <a:ext cx="5767560" cy="24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Qui di seguito un esempio per la gestione di un valore NULL: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Statement stmt = conn.createStatement( 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String sql = "SELECT id, first, last, age FROM Employees";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ResultSet rs = stmt.executeQuery(sql);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int id = rs.getInt(1);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if( rs.wasNull( ) )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   </a:t>
            </a:r>
            <a:r>
              <a:rPr b="0" lang="it-IT" sz="1800" spc="-1" strike="noStrike">
                <a:latin typeface="Courier New"/>
              </a:rPr>
              <a:t>id = 0;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}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8891640" y="49320"/>
            <a:ext cx="606240" cy="2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208800" y="1756440"/>
            <a:ext cx="9761400" cy="21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JDBC fornisce i seguenti metodi di connessione per creare istruzioni con </a:t>
            </a:r>
            <a:r>
              <a:rPr b="1" lang="it-IT" sz="1800" spc="-1" strike="noStrike">
                <a:latin typeface="Arial"/>
              </a:rPr>
              <a:t>ResultSet</a:t>
            </a:r>
            <a:r>
              <a:rPr b="0" lang="it-IT" sz="1800" spc="-1" strike="noStrike">
                <a:latin typeface="Arial"/>
              </a:rPr>
              <a:t> desiderati: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createStatement</a:t>
            </a:r>
            <a:r>
              <a:rPr b="0" lang="it-IT" sz="1800" spc="-1" strike="noStrike">
                <a:latin typeface="Arial"/>
              </a:rPr>
              <a:t>(int RSType, int RSConcurrency);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prepareStatement</a:t>
            </a:r>
            <a:r>
              <a:rPr b="0" lang="it-IT" sz="1800" spc="-1" strike="noStrike">
                <a:latin typeface="Arial"/>
              </a:rPr>
              <a:t>(String SQL, int RSType, int RSConcurrency);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prepareCall</a:t>
            </a:r>
            <a:r>
              <a:rPr b="0" lang="it-IT" sz="1800" spc="-1" strike="noStrike">
                <a:latin typeface="Arial"/>
              </a:rPr>
              <a:t>(String sql, int RSType, int RSConcurrency);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8891640" y="49320"/>
            <a:ext cx="606240" cy="2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253440" y="1544760"/>
            <a:ext cx="9672120" cy="282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Tipi di ResultSet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 possibili </a:t>
            </a:r>
            <a:r>
              <a:rPr b="1" lang="it-IT" sz="1800" spc="-1" strike="noStrike">
                <a:latin typeface="Arial"/>
              </a:rPr>
              <a:t>RSType</a:t>
            </a:r>
            <a:r>
              <a:rPr b="0" lang="it-IT" sz="1800" spc="-1" strike="noStrike">
                <a:latin typeface="Arial"/>
              </a:rPr>
              <a:t> sono riportati di seguito. Se non viene specificato un tipo di ResultSet, verrà automaticamente impostato il tipo </a:t>
            </a:r>
            <a:r>
              <a:rPr b="1" lang="it-IT" sz="1800" spc="-1" strike="noStrike">
                <a:latin typeface="Arial"/>
              </a:rPr>
              <a:t>TYPE_FORWARD_ONLY</a:t>
            </a:r>
            <a:r>
              <a:rPr b="0" lang="it-IT" sz="1800" spc="-1" strike="noStrike">
                <a:latin typeface="Arial"/>
              </a:rPr>
              <a:t>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Descrizione dei Tipi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ResultSet.TYPE_FORWARD_ONLY</a:t>
            </a:r>
            <a:r>
              <a:rPr b="0" lang="it-IT" sz="1800" spc="-1" strike="noStrike">
                <a:latin typeface="Arial"/>
              </a:rPr>
              <a:t>: il cursore può muoversi </a:t>
            </a:r>
            <a:r>
              <a:rPr b="1" lang="it-IT" sz="1800" spc="-1" strike="noStrike">
                <a:latin typeface="Arial"/>
              </a:rPr>
              <a:t>unicamente in avanti</a:t>
            </a:r>
            <a:r>
              <a:rPr b="0" lang="it-IT" sz="1800" spc="-1" strike="noStrike">
                <a:latin typeface="Arial"/>
              </a:rPr>
              <a:t> nel result set.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ResultSet.TYPE_SCROLL_INSENSITIVE</a:t>
            </a:r>
            <a:r>
              <a:rPr b="0" lang="it-IT" sz="1800" spc="-1" strike="noStrike">
                <a:latin typeface="Arial"/>
              </a:rPr>
              <a:t>: il cursore può scrollare avanti e indietro, e il result set </a:t>
            </a:r>
            <a:r>
              <a:rPr b="1" lang="it-IT" sz="1800" spc="-1" strike="noStrike">
                <a:latin typeface="Arial"/>
              </a:rPr>
              <a:t>non </a:t>
            </a:r>
            <a:r>
              <a:rPr b="0" lang="it-IT" sz="1800" spc="-1" strike="noStrike">
                <a:latin typeface="Arial"/>
              </a:rPr>
              <a:t>è sensibile ai cambiamenti effettuati da altri al database che avvengono dopo la creazione del result set stesso.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ResultSet.TYPE_SCROLL_SENSITIVE</a:t>
            </a:r>
            <a:r>
              <a:rPr b="0" lang="it-IT" sz="1800" spc="-1" strike="noStrike">
                <a:latin typeface="Arial"/>
              </a:rPr>
              <a:t>: Il cursore può andare avanti e indietro, ed il result set </a:t>
            </a:r>
            <a:r>
              <a:rPr b="1" lang="it-IT" sz="1800" spc="-1" strike="noStrike">
                <a:latin typeface="Arial"/>
              </a:rPr>
              <a:t>è</a:t>
            </a:r>
            <a:r>
              <a:rPr b="0" lang="it-IT" sz="1800" spc="-1" strike="noStrike">
                <a:latin typeface="Arial"/>
              </a:rPr>
              <a:t> sensibile ai cambiamenti fatti da altri al database dopo la creazione del result set stesso.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8891640" y="49320"/>
            <a:ext cx="606240" cy="2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283320" y="2073960"/>
            <a:ext cx="9613080" cy="17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Concorrenza di ResultSet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Le possibili </a:t>
            </a:r>
            <a:r>
              <a:rPr b="1" lang="it-IT" sz="1800" spc="-1" strike="noStrike">
                <a:latin typeface="Arial"/>
              </a:rPr>
              <a:t>RSConcurrency</a:t>
            </a:r>
            <a:r>
              <a:rPr b="0" lang="it-IT" sz="1800" spc="-1" strike="noStrike">
                <a:latin typeface="Arial"/>
              </a:rPr>
              <a:t> sono riportate di seguito. Se non viene specificato il tipo di concorrenza, viene assegnata automaticamente CONCUR_READ_ONLY.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Descrizione dei tipi di concorrenza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ResultSet.CONCUR_READ_ONLY: Crea un result set di tipo read-only. Questo è il tipo di default.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ResultSet.CONCUR_UPDATABLE: Crea un insieme di tipo aggiornabile.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891640" y="49320"/>
            <a:ext cx="606240" cy="2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19800" y="1333440"/>
            <a:ext cx="10139400" cy="30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Negli esempi visti finora inizializzando un oggetto di tipo </a:t>
            </a:r>
            <a:r>
              <a:rPr b="1" lang="it-IT" sz="1800" spc="-1" strike="noStrike">
                <a:latin typeface="Arial"/>
              </a:rPr>
              <a:t>Statement</a:t>
            </a:r>
            <a:r>
              <a:rPr b="0" lang="it-IT" sz="1800" spc="-1" strike="noStrike">
                <a:latin typeface="Arial"/>
              </a:rPr>
              <a:t> viene creato un oggetto </a:t>
            </a:r>
            <a:r>
              <a:rPr b="1" lang="it-IT" sz="1800" spc="-1" strike="noStrike">
                <a:latin typeface="Arial"/>
              </a:rPr>
              <a:t>ResultSet</a:t>
            </a:r>
            <a:r>
              <a:rPr b="0" lang="it-IT" sz="1800" spc="-1" strike="noStrike">
                <a:latin typeface="Arial"/>
              </a:rPr>
              <a:t> di tipo </a:t>
            </a:r>
            <a:r>
              <a:rPr b="1" lang="it-IT" sz="1800" spc="-1" strike="noStrike">
                <a:latin typeface="Arial"/>
              </a:rPr>
              <a:t>read-only</a:t>
            </a:r>
            <a:r>
              <a:rPr b="0" lang="it-IT" sz="1800" spc="-1" strike="noStrike">
                <a:latin typeface="Arial"/>
              </a:rPr>
              <a:t> e </a:t>
            </a:r>
            <a:r>
              <a:rPr b="1" lang="it-IT" sz="1800" spc="-1" strike="noStrike">
                <a:latin typeface="Arial"/>
              </a:rPr>
              <a:t>forward-only</a:t>
            </a:r>
            <a:r>
              <a:rPr b="0" lang="it-IT" sz="1800" spc="-1" strike="noStrike">
                <a:latin typeface="Arial"/>
              </a:rPr>
              <a:t> esplicitamente può essere scritto come segue: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try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Statement stmt = conn.createStatement(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                        </a:t>
            </a:r>
            <a:r>
              <a:rPr b="0" lang="it-IT" sz="1800" spc="-1" strike="noStrike">
                <a:latin typeface="Arial"/>
              </a:rPr>
              <a:t>ResultSet.TYPE_FORWARD_ONLY,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                        </a:t>
            </a:r>
            <a:r>
              <a:rPr b="0" lang="it-IT" sz="1800" spc="-1" strike="noStrike">
                <a:latin typeface="Arial"/>
              </a:rPr>
              <a:t>ResultSet.CONCUR_READ_ONLY);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catch(Exception ex)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....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finally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....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}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8891640" y="49320"/>
            <a:ext cx="606240" cy="2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654480" y="567720"/>
            <a:ext cx="8183160" cy="473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Navigazione di un Result Set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Ci sono diversi metodi dell'interfaccia ResultSet che permetto di muovere il cursore, tra cui: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1)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public void </a:t>
            </a:r>
            <a:r>
              <a:rPr b="1" lang="it-IT" sz="1800" spc="-1" strike="noStrike">
                <a:latin typeface="Arial"/>
              </a:rPr>
              <a:t>beforeFirst()</a:t>
            </a:r>
            <a:r>
              <a:rPr b="0" lang="it-IT" sz="1800" spc="-1" strike="noStrike">
                <a:latin typeface="Arial"/>
              </a:rPr>
              <a:t> throws SQLException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Muove il cursore subito prima della prima riga.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2)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public void </a:t>
            </a:r>
            <a:r>
              <a:rPr b="1" lang="it-IT" sz="1800" spc="-1" strike="noStrike">
                <a:latin typeface="Arial"/>
              </a:rPr>
              <a:t>afterLast()</a:t>
            </a:r>
            <a:r>
              <a:rPr b="0" lang="it-IT" sz="1800" spc="-1" strike="noStrike">
                <a:latin typeface="Arial"/>
              </a:rPr>
              <a:t> throws SQLException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Muove il cursore subito dopo l'ultima riga.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3)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public boolean </a:t>
            </a:r>
            <a:r>
              <a:rPr b="1" lang="it-IT" sz="1800" spc="-1" strike="noStrike">
                <a:latin typeface="Arial"/>
              </a:rPr>
              <a:t>first()</a:t>
            </a:r>
            <a:r>
              <a:rPr b="0" lang="it-IT" sz="1800" spc="-1" strike="noStrike">
                <a:latin typeface="Arial"/>
              </a:rPr>
              <a:t> throws SQLException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Muove il cursore alla prima riga.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4)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public void </a:t>
            </a:r>
            <a:r>
              <a:rPr b="1" lang="it-IT" sz="1800" spc="-1" strike="noStrike">
                <a:latin typeface="Arial"/>
              </a:rPr>
              <a:t>last()</a:t>
            </a:r>
            <a:r>
              <a:rPr b="0" lang="it-IT" sz="1800" spc="-1" strike="noStrike">
                <a:latin typeface="Arial"/>
              </a:rPr>
              <a:t> throws SQLException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Muove il cursore all'ultima riga.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5)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public boolean </a:t>
            </a:r>
            <a:r>
              <a:rPr b="1" lang="it-IT" sz="1800" spc="-1" strike="noStrike">
                <a:latin typeface="Arial"/>
              </a:rPr>
              <a:t>absolute</a:t>
            </a:r>
            <a:r>
              <a:rPr b="0" lang="it-IT" sz="1800" spc="-1" strike="noStrike">
                <a:latin typeface="Arial"/>
              </a:rPr>
              <a:t>(int row) throws SQLException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Muove il cursore alla riga specificata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6)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public boolean </a:t>
            </a:r>
            <a:r>
              <a:rPr b="1" lang="it-IT" sz="1800" spc="-1" strike="noStrike">
                <a:latin typeface="Arial"/>
              </a:rPr>
              <a:t>relative</a:t>
            </a:r>
            <a:r>
              <a:rPr b="0" lang="it-IT" sz="1800" spc="-1" strike="noStrike">
                <a:latin typeface="Arial"/>
              </a:rPr>
              <a:t>(int row) throws SQLException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Muove il cursore di un dato numero di righe avanti o indietro, da dove si trova correntemente.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8891640" y="49320"/>
            <a:ext cx="606240" cy="2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-10080" y="910080"/>
            <a:ext cx="10199880" cy="38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7)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public boolean </a:t>
            </a:r>
            <a:r>
              <a:rPr b="1" lang="it-IT" sz="1800" spc="-1" strike="noStrike">
                <a:latin typeface="Arial"/>
              </a:rPr>
              <a:t>previous()</a:t>
            </a:r>
            <a:r>
              <a:rPr b="0" lang="it-IT" sz="1800" spc="-1" strike="noStrike">
                <a:latin typeface="Arial"/>
              </a:rPr>
              <a:t> throws SQLException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Muove il cursore alla riga precedente. Questo metodo restituirà false se la riga precedente è fuori dal result set.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8)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public boolean </a:t>
            </a:r>
            <a:r>
              <a:rPr b="1" lang="it-IT" sz="1800" spc="-1" strike="noStrike">
                <a:latin typeface="Arial"/>
              </a:rPr>
              <a:t>next() </a:t>
            </a:r>
            <a:r>
              <a:rPr b="0" lang="it-IT" sz="1800" spc="-1" strike="noStrike">
                <a:latin typeface="Arial"/>
              </a:rPr>
              <a:t>throws SQLException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Muove il cursore alla riga successiva. Questo metodo restituisce false se non ci sono ulteriori righe nel result set.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9)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public int </a:t>
            </a:r>
            <a:r>
              <a:rPr b="1" lang="it-IT" sz="1800" spc="-1" strike="noStrike">
                <a:latin typeface="Arial"/>
              </a:rPr>
              <a:t>getRow()</a:t>
            </a:r>
            <a:r>
              <a:rPr b="0" lang="it-IT" sz="1800" spc="-1" strike="noStrike">
                <a:latin typeface="Arial"/>
              </a:rPr>
              <a:t> throws SQLException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Restituisce il numero di righe a cui sta puntando il cursore.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10)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public void </a:t>
            </a:r>
            <a:r>
              <a:rPr b="1" lang="it-IT" sz="1800" spc="-1" strike="noStrike">
                <a:latin typeface="Arial"/>
              </a:rPr>
              <a:t>moveToInsertRow()</a:t>
            </a:r>
            <a:r>
              <a:rPr b="0" lang="it-IT" sz="1800" spc="-1" strike="noStrike">
                <a:latin typeface="Arial"/>
              </a:rPr>
              <a:t> throws SQLException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Muove il cursore in una riga speciale del result set che può essere utilizzata per inserire una nuova riga nel database. La posizione corrente del cursore viene memorizzata.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11)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public void </a:t>
            </a:r>
            <a:r>
              <a:rPr b="1" lang="it-IT" sz="1800" spc="-1" strike="noStrike">
                <a:latin typeface="Arial"/>
              </a:rPr>
              <a:t>moveToCurrentRow()</a:t>
            </a:r>
            <a:r>
              <a:rPr b="0" lang="it-IT" sz="1800" spc="-1" strike="noStrike">
                <a:latin typeface="Arial"/>
              </a:rPr>
              <a:t> throws SQLException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Muove il cursore indietro alla riga corrente se il cursore si trova alla insert row; altrimenti, questo metodo non fa nulla.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Per una migliore comprensione, si studi il codice di esempio di </a:t>
            </a:r>
            <a:r>
              <a:rPr b="1" lang="it-IT" sz="1800" spc="-1" strike="noStrike">
                <a:latin typeface="Arial"/>
              </a:rPr>
              <a:t>JDBC</a:t>
            </a:r>
            <a:r>
              <a:rPr b="0" lang="it-IT" sz="1800" spc="-1" strike="noStrike">
                <a:latin typeface="Arial"/>
              </a:rPr>
              <a:t>_</a:t>
            </a:r>
            <a:r>
              <a:rPr b="1" lang="it-IT" sz="1800" spc="-1" strike="noStrike">
                <a:latin typeface="Arial"/>
              </a:rPr>
              <a:t>Navigate_example.java.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8891640" y="49320"/>
            <a:ext cx="606240" cy="2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39240" y="1862280"/>
            <a:ext cx="10100520" cy="19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Visualizzazione di un Result Set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L'interfaccia </a:t>
            </a:r>
            <a:r>
              <a:rPr b="1" lang="it-IT" sz="1800" spc="-1" strike="noStrike">
                <a:latin typeface="Arial"/>
              </a:rPr>
              <a:t>ResultSet</a:t>
            </a:r>
            <a:r>
              <a:rPr b="0" lang="it-IT" sz="1800" spc="-1" strike="noStrike">
                <a:latin typeface="Arial"/>
              </a:rPr>
              <a:t> contiene vari metodi per ottenere i dati dalla riga corrente.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Esiste un metodo per ottenere qualsiasi tipo di dato disponibile, ed ogni metodo ha 2 versioni: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Una che richiede il nome di una colonna.</a:t>
            </a: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Una che richiede l'indice di una colonna.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Per esempio: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se la colonna a cui si è interessati contiene un </a:t>
            </a:r>
            <a:r>
              <a:rPr b="1" lang="it-IT" sz="1800" spc="-1" strike="noStrike">
                <a:latin typeface="Arial"/>
              </a:rPr>
              <a:t>int</a:t>
            </a:r>
            <a:r>
              <a:rPr b="0" lang="it-IT" sz="1800" spc="-1" strike="noStrike">
                <a:latin typeface="Arial"/>
              </a:rPr>
              <a:t>, è necessario utilizzare il metodo </a:t>
            </a:r>
            <a:r>
              <a:rPr b="1" lang="it-IT" sz="1800" spc="-1" strike="noStrike">
                <a:latin typeface="Arial"/>
              </a:rPr>
              <a:t>getInt()</a:t>
            </a:r>
            <a:r>
              <a:rPr b="0" lang="it-IT" sz="1800" spc="-1" strike="noStrike">
                <a:latin typeface="Arial"/>
              </a:rPr>
              <a:t> di </a:t>
            </a:r>
            <a:r>
              <a:rPr b="1" lang="it-IT" sz="1800" spc="-1" strike="noStrike">
                <a:latin typeface="Arial"/>
              </a:rPr>
              <a:t>ResultSet</a:t>
            </a:r>
            <a:r>
              <a:rPr b="0" lang="it-IT" sz="1800" spc="-1" strike="noStrike">
                <a:latin typeface="Arial"/>
              </a:rPr>
              <a:t>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2019-04-19T10:15:31Z</dcterms:created>
  <dc:creator/>
  <dc:description/>
  <dc:language>it-IT</dc:language>
  <cp:lastModifiedBy/>
  <dcterms:modified xsi:type="dcterms:W3CDTF">2019-04-19T10:16:33Z</dcterms:modified>
  <cp:revision>1</cp:revision>
  <dc:subject/>
  <dc:title/>
</cp:coreProperties>
</file>