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it-IT" sz="4400" spc="-1" strike="noStrike">
                <a:latin typeface="Arial"/>
              </a:rPr>
              <a:t>Fai clic per modificare il formato del testo del titolo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latin typeface="Arial"/>
              </a:rPr>
              <a:t>Fai clic per modificare il formato del testo della struttura</a:t>
            </a:r>
            <a:endParaRPr b="0" lang="it-I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latin typeface="Arial"/>
              </a:rPr>
              <a:t>Secondo livello struttura</a:t>
            </a:r>
            <a:endParaRPr b="0" lang="it-I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latin typeface="Arial"/>
              </a:rPr>
              <a:t>Terzo livello struttura</a:t>
            </a:r>
            <a:endParaRPr b="0" lang="it-I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latin typeface="Arial"/>
              </a:rPr>
              <a:t>Quarto livello struttura</a:t>
            </a:r>
            <a:endParaRPr b="0" lang="it-I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Quinto livello struttura</a:t>
            </a:r>
            <a:endParaRPr b="0" lang="it-I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Sesto livello struttura</a:t>
            </a:r>
            <a:endParaRPr b="0" lang="it-I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Settimo livello struttura</a:t>
            </a:r>
            <a:endParaRPr b="0" lang="it-IT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it-IT" sz="1400" spc="-1" strike="noStrike">
                <a:latin typeface="Times New Roman"/>
              </a:rPr>
              <a:t>&lt;data/ora&gt;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it-IT" sz="1400" spc="-1" strike="noStrike">
                <a:latin typeface="Times New Roman"/>
              </a:rPr>
              <a:t>&lt;piè di pagina&gt;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52F63700-4F82-4215-8C53-73695D381E3E}" type="slidenum">
              <a:rPr b="0" lang="it-IT" sz="1400" spc="-1" strike="noStrike">
                <a:latin typeface="Times New Roman"/>
              </a:rPr>
              <a:t>&lt;numero&gt;</a:t>
            </a:fld>
            <a:endParaRPr b="0" lang="it-IT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hyperlink" Target="https://dev.mysql.com/doc/refman/8.0/en/create-procedure.html" TargetMode="External"/><Relationship Id="rId2" Type="http://schemas.openxmlformats.org/officeDocument/2006/relationships/hyperlink" Target="https://www.oracle.com/database/technologies/appdev/xe.html" TargetMode="External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8891640" y="49320"/>
            <a:ext cx="606960" cy="29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JDBC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155160" y="2285640"/>
            <a:ext cx="9868680" cy="11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800" spc="-1" strike="noStrike">
                <a:latin typeface="Arial"/>
              </a:rPr>
              <a:t>JDBC - Statements, PreparedStatement e CallableStatement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Una volta che abbiamo creato una connessione è possibile interagire con il database.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Le interfacce </a:t>
            </a:r>
            <a:r>
              <a:rPr b="1" lang="it-IT" sz="1800" spc="-1" strike="noStrike">
                <a:latin typeface="Arial"/>
              </a:rPr>
              <a:t>Statement</a:t>
            </a:r>
            <a:r>
              <a:rPr b="0" lang="it-IT" sz="1800" spc="-1" strike="noStrike">
                <a:latin typeface="Arial"/>
              </a:rPr>
              <a:t>, </a:t>
            </a:r>
            <a:r>
              <a:rPr b="1" lang="it-IT" sz="1800" spc="-1" strike="noStrike">
                <a:latin typeface="Arial"/>
              </a:rPr>
              <a:t>CallableStatement</a:t>
            </a:r>
            <a:r>
              <a:rPr b="0" lang="it-IT" sz="1800" spc="-1" strike="noStrike">
                <a:latin typeface="Arial"/>
              </a:rPr>
              <a:t> e </a:t>
            </a:r>
            <a:r>
              <a:rPr b="1" lang="it-IT" sz="1800" spc="-1" strike="noStrike">
                <a:latin typeface="Arial"/>
              </a:rPr>
              <a:t>PreparedStatement</a:t>
            </a:r>
            <a:r>
              <a:rPr b="0" lang="it-IT" sz="1800" spc="-1" strike="noStrike">
                <a:latin typeface="Arial"/>
              </a:rPr>
              <a:t> definiscono i metodi e le proprietà che permettono l'invio di comandi SQL o PL/SQL e per ricevere i dati da un database. 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8891640" y="49320"/>
            <a:ext cx="606960" cy="29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JDBC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60" name="CustomShape 2"/>
          <p:cNvSpPr/>
          <p:nvPr/>
        </p:nvSpPr>
        <p:spPr>
          <a:xfrm>
            <a:off x="63720" y="2497320"/>
            <a:ext cx="10051200" cy="70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800" spc="-1" strike="noStrike">
                <a:latin typeface="Arial"/>
              </a:rPr>
              <a:t>Oggetto CallableStatement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Come un oggetto </a:t>
            </a:r>
            <a:r>
              <a:rPr b="1" lang="it-IT" sz="1800" spc="-1" strike="noStrike">
                <a:latin typeface="Arial"/>
              </a:rPr>
              <a:t>Connection</a:t>
            </a:r>
            <a:r>
              <a:rPr b="0" lang="it-IT" sz="1800" spc="-1" strike="noStrike">
                <a:latin typeface="Arial"/>
              </a:rPr>
              <a:t> crea oggetti </a:t>
            </a:r>
            <a:r>
              <a:rPr b="1" lang="it-IT" sz="1800" spc="-1" strike="noStrike">
                <a:latin typeface="Arial"/>
              </a:rPr>
              <a:t>Statement</a:t>
            </a:r>
            <a:r>
              <a:rPr b="0" lang="it-IT" sz="1800" spc="-1" strike="noStrike">
                <a:latin typeface="Arial"/>
              </a:rPr>
              <a:t> e </a:t>
            </a:r>
            <a:r>
              <a:rPr b="1" lang="it-IT" sz="1800" spc="-1" strike="noStrike">
                <a:latin typeface="Arial"/>
              </a:rPr>
              <a:t>PrepaparedStatement,</a:t>
            </a:r>
            <a:r>
              <a:rPr b="0" lang="it-IT" sz="1800" spc="-1" strike="noStrike">
                <a:latin typeface="Arial"/>
              </a:rPr>
              <a:t> crea anche l'oggetto </a:t>
            </a:r>
            <a:r>
              <a:rPr b="1" lang="it-IT" sz="1800" spc="-1" strike="noStrike">
                <a:latin typeface="Arial"/>
              </a:rPr>
              <a:t>CallableStatement, </a:t>
            </a:r>
            <a:r>
              <a:rPr b="0" lang="it-IT" sz="1800" spc="-1" strike="noStrike">
                <a:latin typeface="Arial"/>
              </a:rPr>
              <a:t>il quale può essere usato per richiamare una </a:t>
            </a:r>
            <a:r>
              <a:rPr b="1" lang="it-IT" sz="1800" spc="-1" strike="noStrike">
                <a:latin typeface="Arial"/>
              </a:rPr>
              <a:t>stored procedure</a:t>
            </a:r>
            <a:r>
              <a:rPr b="0" lang="it-IT" sz="1800" spc="-1" strike="noStrike">
                <a:latin typeface="Arial"/>
              </a:rPr>
              <a:t> del database.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8891640" y="49320"/>
            <a:ext cx="606960" cy="29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JDBC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62" name="CustomShape 2"/>
          <p:cNvSpPr/>
          <p:nvPr/>
        </p:nvSpPr>
        <p:spPr>
          <a:xfrm>
            <a:off x="833040" y="1650960"/>
            <a:ext cx="7218360" cy="240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800" spc="-1" strike="noStrike">
                <a:latin typeface="Arial"/>
              </a:rPr>
              <a:t>Creazione di un oggetto CallableStatement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Supponiamo, di dover eseguire la seguente </a:t>
            </a:r>
            <a:r>
              <a:rPr b="1" lang="it-IT" sz="1800" spc="-1" strike="noStrike">
                <a:latin typeface="Arial"/>
              </a:rPr>
              <a:t>stored procedure Oracle</a:t>
            </a:r>
            <a:r>
              <a:rPr b="0" lang="it-IT" sz="1800" spc="-1" strike="noStrike">
                <a:latin typeface="Arial"/>
              </a:rPr>
              <a:t>: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CREATE OR REPLACE PROCEDURE getEmpName 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   </a:t>
            </a:r>
            <a:r>
              <a:rPr b="0" lang="it-IT" sz="1800" spc="-1" strike="noStrike">
                <a:latin typeface="Arial"/>
              </a:rPr>
              <a:t>(EMP_ID IN NUMBER, EMP_FIRST OUT VARCHAR) AS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BEGIN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   </a:t>
            </a:r>
            <a:r>
              <a:rPr b="0" lang="it-IT" sz="1800" spc="-1" strike="noStrike">
                <a:latin typeface="Arial"/>
              </a:rPr>
              <a:t>SELECT first INTO EMP_FIRST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   </a:t>
            </a:r>
            <a:r>
              <a:rPr b="0" lang="it-IT" sz="1800" spc="-1" strike="noStrike">
                <a:latin typeface="Arial"/>
              </a:rPr>
              <a:t>FROM Employees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   </a:t>
            </a:r>
            <a:r>
              <a:rPr b="0" lang="it-IT" sz="1800" spc="-1" strike="noStrike">
                <a:latin typeface="Arial"/>
              </a:rPr>
              <a:t>WHERE ID = EMP_ID;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END;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8891640" y="49320"/>
            <a:ext cx="606960" cy="29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JDBC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64" name="CustomShape 2"/>
          <p:cNvSpPr/>
          <p:nvPr/>
        </p:nvSpPr>
        <p:spPr>
          <a:xfrm>
            <a:off x="26640" y="1227600"/>
            <a:ext cx="10125720" cy="32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800" spc="-1" strike="noStrike">
                <a:latin typeface="Arial"/>
              </a:rPr>
              <a:t>Nota: </a:t>
            </a:r>
            <a:r>
              <a:rPr b="0" lang="it-IT" sz="1800" spc="-1" strike="noStrike">
                <a:latin typeface="Arial"/>
              </a:rPr>
              <a:t>la precedente </a:t>
            </a:r>
            <a:r>
              <a:rPr b="1" lang="it-IT" sz="1800" spc="-1" strike="noStrike">
                <a:latin typeface="Arial"/>
              </a:rPr>
              <a:t>stored procedure</a:t>
            </a:r>
            <a:r>
              <a:rPr b="0" lang="it-IT" sz="1800" spc="-1" strike="noStrike">
                <a:latin typeface="Arial"/>
              </a:rPr>
              <a:t> è stata scritta per Oracle, ma lavorando con un databale MySQL riscriviamola per MySQL come segue per crearla nel database EMP: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DELIMITER $$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DROP PROCEDURE IF EXISTS `EMP`.`getEmpName` $$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CREATE PROCEDURE `EMP`.`getEmpName` 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   </a:t>
            </a:r>
            <a:r>
              <a:rPr b="0" lang="it-IT" sz="1800" spc="-1" strike="noStrike">
                <a:latin typeface="Arial"/>
              </a:rPr>
              <a:t>(IN EMP_ID INT, OUT EMP_FIRST VARCHAR(255))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BEGIN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   </a:t>
            </a:r>
            <a:r>
              <a:rPr b="0" lang="it-IT" sz="1800" spc="-1" strike="noStrike">
                <a:latin typeface="Arial"/>
              </a:rPr>
              <a:t>SELECT first INTO EMP_FIRST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   </a:t>
            </a:r>
            <a:r>
              <a:rPr b="0" lang="it-IT" sz="1800" spc="-1" strike="noStrike">
                <a:latin typeface="Arial"/>
              </a:rPr>
              <a:t>FROM Employees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   </a:t>
            </a:r>
            <a:r>
              <a:rPr b="0" lang="it-IT" sz="1800" spc="-1" strike="noStrike">
                <a:latin typeface="Arial"/>
              </a:rPr>
              <a:t>WHERE ID = EMP_ID;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END $$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DELIMITER ;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8891640" y="49320"/>
            <a:ext cx="606960" cy="29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JDBC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106560" y="1227600"/>
            <a:ext cx="9965520" cy="32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800" spc="-1" strike="noStrike">
                <a:latin typeface="Arial"/>
              </a:rPr>
              <a:t>Esistono 3 tipo di parametri:</a:t>
            </a:r>
            <a:r>
              <a:rPr b="0" lang="it-IT" sz="1800" spc="-1" strike="noStrike">
                <a:latin typeface="Arial"/>
              </a:rPr>
              <a:t> IN, OUT e INOUT.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L'oggetto </a:t>
            </a:r>
            <a:r>
              <a:rPr b="1" lang="it-IT" sz="1800" spc="-1" strike="noStrike">
                <a:latin typeface="Arial"/>
              </a:rPr>
              <a:t>PreparedStatement</a:t>
            </a:r>
            <a:r>
              <a:rPr b="0" lang="it-IT" sz="1800" spc="-1" strike="noStrike">
                <a:latin typeface="Arial"/>
              </a:rPr>
              <a:t> utilizza solo il parametro </a:t>
            </a:r>
            <a:r>
              <a:rPr b="1" lang="it-IT" sz="1800" spc="-1" strike="noStrike">
                <a:latin typeface="Arial"/>
              </a:rPr>
              <a:t>IN</a:t>
            </a:r>
            <a:r>
              <a:rPr b="0" lang="it-IT" sz="1800" spc="-1" strike="noStrike">
                <a:latin typeface="Arial"/>
              </a:rPr>
              <a:t>, l’oggetto </a:t>
            </a:r>
            <a:r>
              <a:rPr b="1" lang="it-IT" sz="1800" spc="-1" strike="noStrike">
                <a:latin typeface="Arial"/>
              </a:rPr>
              <a:t>CallableStatement</a:t>
            </a:r>
            <a:r>
              <a:rPr b="0" lang="it-IT" sz="1800" spc="-1" strike="noStrike">
                <a:latin typeface="Arial"/>
              </a:rPr>
              <a:t> può usarli tutti e tre.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Seguono le definizioni di ognuno: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1" lang="it-IT" sz="1800" spc="-1" strike="noStrike">
                <a:latin typeface="Arial"/>
              </a:rPr>
              <a:t>IN</a:t>
            </a:r>
            <a:r>
              <a:rPr b="0" lang="it-IT" sz="1800" spc="-1" strike="noStrike">
                <a:latin typeface="Arial"/>
              </a:rPr>
              <a:t> Un parametro il cui valore è sconosciuto quando viene creata l'istruzione SQL. Vengono inseriti i valori dei parametri con i metodi </a:t>
            </a:r>
            <a:r>
              <a:rPr b="1" lang="it-IT" sz="1800" spc="-1" strike="noStrike">
                <a:latin typeface="Arial"/>
              </a:rPr>
              <a:t>setXXX()</a:t>
            </a:r>
            <a:r>
              <a:rPr b="0" lang="it-IT" sz="1800" spc="-1" strike="noStrike">
                <a:latin typeface="Arial"/>
              </a:rPr>
              <a:t>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1" lang="it-IT" sz="1800" spc="-1" strike="noStrike">
                <a:latin typeface="Arial"/>
              </a:rPr>
              <a:t>OUT</a:t>
            </a:r>
            <a:r>
              <a:rPr b="0" lang="it-IT" sz="1800" spc="-1" strike="noStrike">
                <a:latin typeface="Arial"/>
              </a:rPr>
              <a:t> Un parametro il cui valore è ritornato dall'istruzione SQL. Vengono ritornati i valori dei parametri tramite i metodi </a:t>
            </a:r>
            <a:r>
              <a:rPr b="1" lang="it-IT" sz="1800" spc="-1" strike="noStrike">
                <a:latin typeface="Arial"/>
              </a:rPr>
              <a:t>getXXX()</a:t>
            </a:r>
            <a:r>
              <a:rPr b="0" lang="it-IT" sz="1800" spc="-1" strike="noStrike">
                <a:latin typeface="Arial"/>
              </a:rPr>
              <a:t>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1" lang="it-IT" sz="1800" spc="-1" strike="noStrike">
                <a:latin typeface="Arial"/>
              </a:rPr>
              <a:t>INOUT</a:t>
            </a:r>
            <a:r>
              <a:rPr b="0" lang="it-IT" sz="1800" spc="-1" strike="noStrike">
                <a:latin typeface="Arial"/>
              </a:rPr>
              <a:t> Un parametro che fornisce entrambi i valori di input e output. Vengono inseriti i valori dei parametri tramite i metodi </a:t>
            </a:r>
            <a:r>
              <a:rPr b="1" lang="it-IT" sz="1800" spc="-1" strike="noStrike">
                <a:latin typeface="Arial"/>
              </a:rPr>
              <a:t>setXXX()</a:t>
            </a:r>
            <a:r>
              <a:rPr b="0" lang="it-IT" sz="1800" spc="-1" strike="noStrike">
                <a:latin typeface="Arial"/>
              </a:rPr>
              <a:t> e ritornati tramite i metodi </a:t>
            </a:r>
            <a:r>
              <a:rPr b="1" lang="it-IT" sz="1800" spc="-1" strike="noStrike">
                <a:latin typeface="Arial"/>
              </a:rPr>
              <a:t>getXXX()</a:t>
            </a:r>
            <a:r>
              <a:rPr b="0" lang="it-IT" sz="1800" spc="-1" strike="noStrike">
                <a:latin typeface="Arial"/>
              </a:rPr>
              <a:t>.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stomShape 1"/>
          <p:cNvSpPr/>
          <p:nvPr/>
        </p:nvSpPr>
        <p:spPr>
          <a:xfrm>
            <a:off x="8891640" y="49320"/>
            <a:ext cx="606960" cy="29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JDBC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68" name="CustomShape 2"/>
          <p:cNvSpPr/>
          <p:nvPr/>
        </p:nvSpPr>
        <p:spPr>
          <a:xfrm>
            <a:off x="300960" y="1015920"/>
            <a:ext cx="9577440" cy="367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Il seguente estratto di codice mostra come utilizzare il metodo </a:t>
            </a:r>
            <a:r>
              <a:rPr b="1" lang="it-IT" sz="1800" spc="-1" strike="noStrike">
                <a:latin typeface="Arial"/>
              </a:rPr>
              <a:t>Connection.prepareCall()</a:t>
            </a:r>
            <a:r>
              <a:rPr b="0" lang="it-IT" sz="1800" spc="-1" strike="noStrike">
                <a:latin typeface="Arial"/>
              </a:rPr>
              <a:t> per istanziare un'oggetto </a:t>
            </a:r>
            <a:r>
              <a:rPr b="1" lang="it-IT" sz="1800" spc="-1" strike="noStrike">
                <a:latin typeface="Arial"/>
              </a:rPr>
              <a:t>CallableStatement</a:t>
            </a:r>
            <a:r>
              <a:rPr b="0" lang="it-IT" sz="1800" spc="-1" strike="noStrike">
                <a:latin typeface="Arial"/>
              </a:rPr>
              <a:t> in funzione della </a:t>
            </a:r>
            <a:r>
              <a:rPr b="1" lang="it-IT" sz="1800" spc="-1" strike="noStrike">
                <a:latin typeface="Arial"/>
              </a:rPr>
              <a:t>stored procedure </a:t>
            </a:r>
            <a:r>
              <a:rPr b="0" lang="it-IT" sz="1800" spc="-1" strike="noStrike">
                <a:latin typeface="Arial"/>
              </a:rPr>
              <a:t>vista in precedenza: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CallableStatement cstmt = null;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try {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   </a:t>
            </a:r>
            <a:r>
              <a:rPr b="1" lang="it-IT" sz="1800" spc="-1" strike="noStrike">
                <a:latin typeface="Arial"/>
              </a:rPr>
              <a:t>String SQL = "{call getEmpName (?, ?)}";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   </a:t>
            </a:r>
            <a:r>
              <a:rPr b="0" lang="it-IT" sz="1800" spc="-1" strike="noStrike">
                <a:latin typeface="Arial"/>
              </a:rPr>
              <a:t>cstmt = conn.prepareCall (SQL);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   </a:t>
            </a:r>
            <a:r>
              <a:rPr b="0" lang="it-IT" sz="1800" spc="-1" strike="noStrike">
                <a:latin typeface="Arial"/>
              </a:rPr>
              <a:t>. . 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}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catch (SQLException e) {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   </a:t>
            </a:r>
            <a:r>
              <a:rPr b="0" lang="it-IT" sz="1800" spc="-1" strike="noStrike">
                <a:latin typeface="Arial"/>
              </a:rPr>
              <a:t>. . 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}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finally {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   </a:t>
            </a:r>
            <a:r>
              <a:rPr b="0" lang="it-IT" sz="1800" spc="-1" strike="noStrike">
                <a:latin typeface="Arial"/>
              </a:rPr>
              <a:t>. . 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}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La variabile SQL di tipo String rappresenta la stored procedure, con i marker per i parametri.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8891640" y="49320"/>
            <a:ext cx="606960" cy="29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JDBC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70" name="CustomShape 2"/>
          <p:cNvSpPr/>
          <p:nvPr/>
        </p:nvSpPr>
        <p:spPr>
          <a:xfrm>
            <a:off x="32400" y="1968120"/>
            <a:ext cx="10114200" cy="240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L'utilizzo dell'oggetto </a:t>
            </a:r>
            <a:r>
              <a:rPr b="1" lang="it-IT" sz="1800" spc="-1" strike="noStrike">
                <a:latin typeface="Arial"/>
              </a:rPr>
              <a:t>CallableStatement </a:t>
            </a:r>
            <a:r>
              <a:rPr b="0" lang="it-IT" sz="1800" spc="-1" strike="noStrike">
                <a:latin typeface="Arial"/>
              </a:rPr>
              <a:t>è simile a quello dell'oggetto </a:t>
            </a:r>
            <a:r>
              <a:rPr b="1" lang="it-IT" sz="1800" spc="-1" strike="noStrike">
                <a:latin typeface="Arial"/>
              </a:rPr>
              <a:t>PreparedStatement</a:t>
            </a:r>
            <a:r>
              <a:rPr b="0" lang="it-IT" sz="1800" spc="-1" strike="noStrike">
                <a:latin typeface="Arial"/>
              </a:rPr>
              <a:t>. E' necessario valorizzare tutti i parametri prima di eseguire l'istruzione SQL altrimenti verrà generata una SQLException.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Se si hanno dei parametri </a:t>
            </a:r>
            <a:r>
              <a:rPr b="1" lang="it-IT" sz="1800" spc="-1" strike="noStrike">
                <a:latin typeface="Arial"/>
              </a:rPr>
              <a:t>IN</a:t>
            </a:r>
            <a:r>
              <a:rPr b="0" lang="it-IT" sz="1800" spc="-1" strike="noStrike">
                <a:latin typeface="Arial"/>
              </a:rPr>
              <a:t>, è sufficiente seguire le operazioni viste per l'oggetto </a:t>
            </a:r>
            <a:r>
              <a:rPr b="1" lang="it-IT" sz="1800" spc="-1" strike="noStrike">
                <a:latin typeface="Arial"/>
              </a:rPr>
              <a:t>PrepaparedStatement</a:t>
            </a:r>
            <a:r>
              <a:rPr b="0" lang="it-IT" sz="1800" spc="-1" strike="noStrike">
                <a:latin typeface="Arial"/>
              </a:rPr>
              <a:t>; usare il metodo </a:t>
            </a:r>
            <a:r>
              <a:rPr b="1" lang="it-IT" sz="1800" spc="-1" strike="noStrike">
                <a:latin typeface="Arial"/>
              </a:rPr>
              <a:t>setXXX()</a:t>
            </a:r>
            <a:r>
              <a:rPr b="0" lang="it-IT" sz="1800" spc="-1" strike="noStrike">
                <a:latin typeface="Arial"/>
              </a:rPr>
              <a:t> al corrispondente tipo di dati Java da inserire.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Quando si utilizzano i parametri </a:t>
            </a:r>
            <a:r>
              <a:rPr b="1" lang="it-IT" sz="1800" spc="-1" strike="noStrike">
                <a:latin typeface="Arial"/>
              </a:rPr>
              <a:t>OUT</a:t>
            </a:r>
            <a:r>
              <a:rPr b="0" lang="it-IT" sz="1800" spc="-1" strike="noStrike">
                <a:latin typeface="Arial"/>
              </a:rPr>
              <a:t> e </a:t>
            </a:r>
            <a:r>
              <a:rPr b="1" lang="it-IT" sz="1800" spc="-1" strike="noStrike">
                <a:latin typeface="Arial"/>
              </a:rPr>
              <a:t>INOUT</a:t>
            </a:r>
            <a:r>
              <a:rPr b="0" lang="it-IT" sz="1800" spc="-1" strike="noStrike">
                <a:latin typeface="Arial"/>
              </a:rPr>
              <a:t> bisogna impiegare un ulteriore metodo di </a:t>
            </a:r>
            <a:r>
              <a:rPr b="1" lang="it-IT" sz="1800" spc="-1" strike="noStrike">
                <a:latin typeface="Arial"/>
              </a:rPr>
              <a:t>CallableStatement,</a:t>
            </a:r>
            <a:r>
              <a:rPr b="0" lang="it-IT" sz="1800" spc="-1" strike="noStrike">
                <a:latin typeface="Arial"/>
              </a:rPr>
              <a:t> ovvero </a:t>
            </a:r>
            <a:r>
              <a:rPr b="1" lang="it-IT" sz="1800" spc="-1" strike="noStrike">
                <a:latin typeface="Arial"/>
              </a:rPr>
              <a:t>registerOutParameter().</a:t>
            </a:r>
            <a:r>
              <a:rPr b="0" lang="it-IT" sz="1800" spc="-1" strike="noStrike">
                <a:latin typeface="Arial"/>
              </a:rPr>
              <a:t> Tale metodo importa i dati di tipo JDBC nei dati che la </a:t>
            </a:r>
            <a:r>
              <a:rPr b="1" lang="it-IT" sz="1800" spc="-1" strike="noStrike">
                <a:latin typeface="Arial"/>
              </a:rPr>
              <a:t>stored procedure</a:t>
            </a:r>
            <a:r>
              <a:rPr b="0" lang="it-IT" sz="1800" spc="-1" strike="noStrike">
                <a:latin typeface="Arial"/>
              </a:rPr>
              <a:t> restituirà.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Una volta richiamata una </a:t>
            </a:r>
            <a:r>
              <a:rPr b="1" lang="it-IT" sz="1800" spc="-1" strike="noStrike">
                <a:latin typeface="Arial"/>
              </a:rPr>
              <a:t>stored procedure</a:t>
            </a:r>
            <a:r>
              <a:rPr b="0" lang="it-IT" sz="1800" spc="-1" strike="noStrike">
                <a:latin typeface="Arial"/>
              </a:rPr>
              <a:t>, è possibile recuperare il valore dal parametro</a:t>
            </a:r>
            <a:r>
              <a:rPr b="1" lang="it-IT" sz="1800" spc="-1" strike="noStrike">
                <a:latin typeface="Arial"/>
              </a:rPr>
              <a:t> OUT</a:t>
            </a:r>
            <a:r>
              <a:rPr b="0" lang="it-IT" sz="1800" spc="-1" strike="noStrike">
                <a:latin typeface="Arial"/>
              </a:rPr>
              <a:t> con l'appropriato metodo </a:t>
            </a:r>
            <a:r>
              <a:rPr b="1" lang="it-IT" sz="1800" spc="-1" strike="noStrike">
                <a:latin typeface="Arial"/>
              </a:rPr>
              <a:t>getXXX()</a:t>
            </a:r>
            <a:r>
              <a:rPr b="0" lang="it-IT" sz="1800" spc="-1" strike="noStrike">
                <a:latin typeface="Arial"/>
              </a:rPr>
              <a:t>. Questo metodo casta i valori recuperati dal tipo SQL a un tipo di dati Java.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8891640" y="49320"/>
            <a:ext cx="606960" cy="29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JDBC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72" name="CustomShape 2"/>
          <p:cNvSpPr/>
          <p:nvPr/>
        </p:nvSpPr>
        <p:spPr>
          <a:xfrm>
            <a:off x="12240" y="535680"/>
            <a:ext cx="10154880" cy="451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800" spc="-1" strike="noStrike">
                <a:latin typeface="Arial"/>
              </a:rPr>
              <a:t>Chiusura oggetto CallableStatement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Come per la chiusura di un oggetto </a:t>
            </a:r>
            <a:r>
              <a:rPr b="1" lang="it-IT" sz="1800" spc="-1" strike="noStrike">
                <a:latin typeface="Arial"/>
              </a:rPr>
              <a:t>Statement</a:t>
            </a:r>
            <a:r>
              <a:rPr b="0" lang="it-IT" sz="1800" spc="-1" strike="noStrike">
                <a:latin typeface="Arial"/>
              </a:rPr>
              <a:t>, per la stessa ragione è necessario chiudere l'oggetto </a:t>
            </a:r>
            <a:r>
              <a:rPr b="1" lang="it-IT" sz="1800" spc="-1" strike="noStrike">
                <a:latin typeface="Arial"/>
              </a:rPr>
              <a:t>CallableStatement.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Una semplice chiamata al metodo </a:t>
            </a:r>
            <a:r>
              <a:rPr b="1" lang="it-IT" sz="1800" spc="-1" strike="noStrike">
                <a:latin typeface="Arial"/>
              </a:rPr>
              <a:t>close() </a:t>
            </a:r>
            <a:r>
              <a:rPr b="0" lang="it-IT" sz="1800" spc="-1" strike="noStrike">
                <a:latin typeface="Arial"/>
              </a:rPr>
              <a:t>svolgerà il compito. Se viene chiuso prima l'oggetto </a:t>
            </a:r>
            <a:r>
              <a:rPr b="1" lang="it-IT" sz="1800" spc="-1" strike="noStrike">
                <a:latin typeface="Arial"/>
              </a:rPr>
              <a:t>Connection,</a:t>
            </a:r>
            <a:r>
              <a:rPr b="0" lang="it-IT" sz="1800" spc="-1" strike="noStrike">
                <a:latin typeface="Arial"/>
              </a:rPr>
              <a:t> verrà chiuso anche l'oggetto </a:t>
            </a:r>
            <a:r>
              <a:rPr b="1" lang="it-IT" sz="1800" spc="-1" strike="noStrike">
                <a:latin typeface="Arial"/>
              </a:rPr>
              <a:t>CallableStatement.</a:t>
            </a:r>
            <a:r>
              <a:rPr b="0" lang="it-IT" sz="1800" spc="-1" strike="noStrike">
                <a:latin typeface="Arial"/>
              </a:rPr>
              <a:t> Comunque, è sempre buona pratica chiudere l'oggetto </a:t>
            </a:r>
            <a:r>
              <a:rPr b="1" lang="it-IT" sz="1800" spc="-1" strike="noStrike">
                <a:latin typeface="Arial"/>
              </a:rPr>
              <a:t>CallableStatement</a:t>
            </a:r>
            <a:r>
              <a:rPr b="0" lang="it-IT" sz="1800" spc="-1" strike="noStrike">
                <a:latin typeface="Arial"/>
              </a:rPr>
              <a:t> per questioni di correttezza.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CallableStatement cstmt = null;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try {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   </a:t>
            </a:r>
            <a:r>
              <a:rPr b="0" lang="it-IT" sz="1800" spc="-1" strike="noStrike">
                <a:latin typeface="Arial"/>
              </a:rPr>
              <a:t>String SQL = "{call getEmpName (?, ?)}";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   </a:t>
            </a:r>
            <a:r>
              <a:rPr b="0" lang="it-IT" sz="1800" spc="-1" strike="noStrike">
                <a:latin typeface="Arial"/>
              </a:rPr>
              <a:t>cstmt = conn.prepareCall (SQL);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   </a:t>
            </a:r>
            <a:r>
              <a:rPr b="0" lang="it-IT" sz="1800" spc="-1" strike="noStrike">
                <a:latin typeface="Arial"/>
              </a:rPr>
              <a:t>. . 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}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catch (SQLException e) {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   </a:t>
            </a:r>
            <a:r>
              <a:rPr b="0" lang="it-IT" sz="1800" spc="-1" strike="noStrike">
                <a:latin typeface="Arial"/>
              </a:rPr>
              <a:t>. . 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}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finally {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   </a:t>
            </a:r>
            <a:r>
              <a:rPr b="0" lang="it-IT" sz="1800" spc="-1" strike="noStrike">
                <a:latin typeface="Arial"/>
              </a:rPr>
              <a:t>cstmt.close();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}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Per una migliore comprensione si suggerisce lo studio del codice di esempio </a:t>
            </a:r>
            <a:r>
              <a:rPr b="1" lang="it-IT" sz="1800" spc="-1" strike="noStrike">
                <a:latin typeface="Arial"/>
              </a:rPr>
              <a:t>JDBC_CallableStatement_example.java</a:t>
            </a:r>
            <a:r>
              <a:rPr b="0" lang="it-IT" sz="1800" spc="-1" strike="noStrike">
                <a:latin typeface="Arial"/>
              </a:rPr>
              <a:t>.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8891640" y="49320"/>
            <a:ext cx="606960" cy="29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JDBC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297360" y="871560"/>
            <a:ext cx="12733920" cy="240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800" spc="-1" strike="noStrike">
                <a:latin typeface="Arial"/>
              </a:rPr>
              <a:t>Stored procedures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latin typeface="Arial"/>
              </a:rPr>
              <a:t>Vantaggi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it-IT" sz="1800" spc="-1" strike="noStrike">
                <a:latin typeface="Arial"/>
              </a:rPr>
              <a:t>Riducono il traffico e l’overhead di rete;</a:t>
            </a:r>
            <a:endParaRPr b="0" lang="it-IT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endParaRPr b="0" lang="it-IT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it-IT" sz="1800" spc="-1" strike="noStrike">
                <a:latin typeface="Arial"/>
              </a:rPr>
              <a:t>Migliorano le performance di accesso al DB. Le Stored Procedure girano direttamente sul server MySQL;</a:t>
            </a:r>
            <a:endParaRPr b="0" lang="it-IT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endParaRPr b="0" lang="it-IT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it-IT" sz="1800" spc="-1" strike="noStrike">
                <a:latin typeface="Arial"/>
              </a:rPr>
              <a:t>Possono quindi essere pre-compilate ed analizzate dal DBMS preventivamente;</a:t>
            </a:r>
            <a:endParaRPr b="0" lang="it-IT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endParaRPr b="0" lang="it-IT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it-IT" sz="1800" spc="-1" strike="noStrike">
                <a:latin typeface="Arial"/>
              </a:rPr>
              <a:t>Write Once and Excute Anywhere;</a:t>
            </a:r>
            <a:endParaRPr b="0" lang="it-IT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endParaRPr b="0" lang="it-IT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it-IT" sz="1800" spc="-1" strike="noStrike">
                <a:latin typeface="Arial"/>
              </a:rPr>
              <a:t>Le stored procedure sono un aspetto fondamentale della database security.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8891640" y="49320"/>
            <a:ext cx="606960" cy="29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JDBC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178560" y="1089720"/>
            <a:ext cx="17761320" cy="176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800" spc="-1" strike="noStrike">
                <a:latin typeface="Arial"/>
              </a:rPr>
              <a:t>Stored Procedure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latin typeface="Arial"/>
              </a:rPr>
              <a:t>Svantaggi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it-IT" sz="1800" spc="-1" strike="noStrike">
                <a:latin typeface="Arial"/>
              </a:rPr>
              <a:t>Non esiste il Version Control per le Stored Procedure. Non abbiamo uno storico delle modifiche</a:t>
            </a:r>
            <a:endParaRPr b="0" lang="it-IT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endParaRPr b="0" lang="it-IT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it-IT" sz="1800" spc="-1" strike="noStrike">
                <a:latin typeface="Arial"/>
              </a:rPr>
              <a:t>Non esiste una maniera facile per “sincronizzare” i cambiamenti a tutti, ad esempio se esistono copie locali del DB.</a:t>
            </a:r>
            <a:endParaRPr b="0" lang="it-IT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endParaRPr b="0" lang="it-IT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it-IT" sz="1800" spc="-1" strike="noStrike">
                <a:latin typeface="Arial"/>
              </a:rPr>
              <a:t>Difficoltà per il backup/export delle stesse. Le Stored Procedure sono lato server e normalmente i sviluppatori hanno</a:t>
            </a:r>
            <a:endParaRPr b="0" lang="it-IT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it-IT" sz="1800" spc="-1" strike="noStrike">
                <a:latin typeface="Arial"/>
              </a:rPr>
              <a:t>Solo i privilegi base (Select, Execute, ecc.) non hanno diritti amministrativi di backup/export.</a:t>
            </a:r>
            <a:endParaRPr b="0" lang="it-IT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8891640" y="49320"/>
            <a:ext cx="606960" cy="29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JDBC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1011600" y="1190520"/>
            <a:ext cx="5433480" cy="219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800" spc="-1" strike="noStrike">
                <a:latin typeface="Arial"/>
              </a:rPr>
              <a:t>Creazione di una stored procedure in MySQL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 u="sng">
                <a:solidFill>
                  <a:srgbClr val="0563c1"/>
                </a:solidFill>
                <a:uFillTx/>
                <a:latin typeface="Arial"/>
                <a:hlinkClick r:id="rId1"/>
              </a:rPr>
              <a:t>https://dev.mysql.com/doc/refman/8.0/en/create-procedure.html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563c1"/>
                </a:solidFill>
                <a:latin typeface="Arial"/>
              </a:rPr>
              <a:t>Altri DBMS da provare: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563c1"/>
                </a:solidFill>
                <a:latin typeface="Arial"/>
              </a:rPr>
              <a:t>Oracle eXpress Edition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 u="sng">
                <a:solidFill>
                  <a:srgbClr val="0563c1"/>
                </a:solidFill>
                <a:uFillTx/>
                <a:latin typeface="Arial"/>
                <a:hlinkClick r:id="rId2"/>
              </a:rPr>
              <a:t>https://www.oracle.com/database/technologies/appdev/xe.html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8891640" y="49320"/>
            <a:ext cx="606960" cy="29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JDBC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203760" y="1862280"/>
            <a:ext cx="9771480" cy="19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800" spc="-1" strike="noStrike">
                <a:latin typeface="Arial"/>
              </a:rPr>
              <a:t>Interfacce ed Uso raccomandato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latin typeface="Arial"/>
              </a:rPr>
              <a:t>Statement:</a:t>
            </a:r>
            <a:r>
              <a:rPr b="0" lang="it-IT" sz="1800" spc="-1" strike="noStrike">
                <a:latin typeface="Arial"/>
              </a:rPr>
              <a:t> Da utilizzare per un accesso generico al database.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Utile quando si utilizzano istruzioni SQL statiche a runtime. L'interfaccia </a:t>
            </a:r>
            <a:r>
              <a:rPr b="1" lang="it-IT" sz="1800" spc="-1" strike="noStrike">
                <a:latin typeface="Arial"/>
              </a:rPr>
              <a:t>Statement</a:t>
            </a:r>
            <a:r>
              <a:rPr b="0" lang="it-IT" sz="1800" spc="-1" strike="noStrike">
                <a:latin typeface="Arial"/>
              </a:rPr>
              <a:t> non accetta parametri.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latin typeface="Arial"/>
              </a:rPr>
              <a:t>PreparedStatement:</a:t>
            </a:r>
            <a:r>
              <a:rPr b="0" lang="it-IT" sz="1800" spc="-1" strike="noStrike">
                <a:latin typeface="Arial"/>
              </a:rPr>
              <a:t> Da utilizzarsi quando si vogliono usare istruzioni SQL più volte. L'interfaccia </a:t>
            </a:r>
            <a:r>
              <a:rPr b="1" lang="it-IT" sz="1800" spc="-1" strike="noStrike">
                <a:latin typeface="Arial"/>
              </a:rPr>
              <a:t>PreparedStatement</a:t>
            </a:r>
            <a:r>
              <a:rPr b="0" lang="it-IT" sz="1800" spc="-1" strike="noStrike">
                <a:latin typeface="Arial"/>
              </a:rPr>
              <a:t> accetta dei parametri di </a:t>
            </a:r>
            <a:r>
              <a:rPr b="1" lang="it-IT" sz="1800" spc="-1" strike="noStrike">
                <a:latin typeface="Arial"/>
              </a:rPr>
              <a:t>input</a:t>
            </a:r>
            <a:r>
              <a:rPr b="0" lang="it-IT" sz="1800" spc="-1" strike="noStrike">
                <a:latin typeface="Arial"/>
              </a:rPr>
              <a:t> a runtime.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latin typeface="Arial"/>
              </a:rPr>
              <a:t>CallableStatement:</a:t>
            </a:r>
            <a:r>
              <a:rPr b="0" lang="it-IT" sz="1800" spc="-1" strike="noStrike">
                <a:latin typeface="Arial"/>
              </a:rPr>
              <a:t> Da utilizzare quando si vuole accedere alle </a:t>
            </a:r>
            <a:r>
              <a:rPr b="1" lang="it-IT" sz="1800" spc="-1" strike="noStrike">
                <a:latin typeface="Arial"/>
              </a:rPr>
              <a:t>Stored Procedure</a:t>
            </a:r>
            <a:r>
              <a:rPr b="0" lang="it-IT" sz="1800" spc="-1" strike="noStrike">
                <a:latin typeface="Arial"/>
              </a:rPr>
              <a:t> di un database.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8891640" y="49320"/>
            <a:ext cx="606960" cy="29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JDBC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389160" y="1015920"/>
            <a:ext cx="9401040" cy="367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800" spc="-1" strike="noStrike">
                <a:latin typeface="Arial"/>
              </a:rPr>
              <a:t>L'oggetto Statement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latin typeface="Arial"/>
              </a:rPr>
              <a:t>Creazione di un oggetto Statement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Prima di poter utilizzare un oggetto di tipo </a:t>
            </a:r>
            <a:r>
              <a:rPr b="1" lang="it-IT" sz="1800" spc="-1" strike="noStrike">
                <a:latin typeface="Arial"/>
              </a:rPr>
              <a:t>Statement</a:t>
            </a:r>
            <a:r>
              <a:rPr b="0" lang="it-IT" sz="1800" spc="-1" strike="noStrike">
                <a:latin typeface="Arial"/>
              </a:rPr>
              <a:t> per eseguire un'istruzione SQL, è necessario crearne uno utilizzando il metodo dell'oggetto </a:t>
            </a:r>
            <a:r>
              <a:rPr b="1" lang="it-IT" sz="1800" spc="-1" strike="noStrike">
                <a:latin typeface="Arial"/>
              </a:rPr>
              <a:t>Connection</a:t>
            </a:r>
            <a:r>
              <a:rPr b="0" lang="it-IT" sz="1800" spc="-1" strike="noStrike">
                <a:latin typeface="Arial"/>
              </a:rPr>
              <a:t> createStatement(), come mostrato di seguito: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Statement stmt = null;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try {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   </a:t>
            </a:r>
            <a:r>
              <a:rPr b="0" lang="it-IT" sz="1800" spc="-1" strike="noStrike">
                <a:latin typeface="Arial"/>
              </a:rPr>
              <a:t>stmt = conn.createStatement( );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   </a:t>
            </a:r>
            <a:r>
              <a:rPr b="0" lang="it-IT" sz="1800" spc="-1" strike="noStrike">
                <a:latin typeface="Arial"/>
              </a:rPr>
              <a:t>. . 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}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catch (SQLException e) {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   </a:t>
            </a:r>
            <a:r>
              <a:rPr b="0" lang="it-IT" sz="1800" spc="-1" strike="noStrike">
                <a:latin typeface="Arial"/>
              </a:rPr>
              <a:t>. . 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}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finally {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   </a:t>
            </a:r>
            <a:r>
              <a:rPr b="0" lang="it-IT" sz="1800" spc="-1" strike="noStrike">
                <a:latin typeface="Arial"/>
              </a:rPr>
              <a:t>. . 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}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8891640" y="49320"/>
            <a:ext cx="606960" cy="29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JDBC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48" name="CustomShape 2"/>
          <p:cNvSpPr/>
          <p:nvPr/>
        </p:nvSpPr>
        <p:spPr>
          <a:xfrm>
            <a:off x="38880" y="1544760"/>
            <a:ext cx="10101600" cy="261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Una volta che è stato creato un oggetto </a:t>
            </a:r>
            <a:r>
              <a:rPr b="1" lang="it-IT" sz="1800" spc="-1" strike="noStrike">
                <a:latin typeface="Arial"/>
              </a:rPr>
              <a:t>Statement</a:t>
            </a:r>
            <a:r>
              <a:rPr b="0" lang="it-IT" sz="1800" spc="-1" strike="noStrike">
                <a:latin typeface="Arial"/>
              </a:rPr>
              <a:t>, è possibile utilizzarlo per eseguire una istruzione SQL con uno dei sui tre metodi di esecuzione disponibili.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latin typeface="Arial"/>
              </a:rPr>
              <a:t>boolean execute (String SQL)</a:t>
            </a:r>
            <a:r>
              <a:rPr b="0" lang="it-IT" sz="1800" spc="-1" strike="noStrike">
                <a:latin typeface="Arial"/>
              </a:rPr>
              <a:t>: Restituisce un valore booleano </a:t>
            </a:r>
            <a:r>
              <a:rPr b="1" lang="it-IT" sz="1800" spc="-1" strike="noStrike">
                <a:latin typeface="Arial"/>
              </a:rPr>
              <a:t>true</a:t>
            </a:r>
            <a:r>
              <a:rPr b="0" lang="it-IT" sz="1800" spc="-1" strike="noStrike">
                <a:latin typeface="Arial"/>
              </a:rPr>
              <a:t> se un oggetto di tipo ResultSet è stato ottenuto; altrimenti, ritorna </a:t>
            </a:r>
            <a:r>
              <a:rPr b="1" lang="it-IT" sz="1800" spc="-1" strike="noStrike">
                <a:latin typeface="Arial"/>
              </a:rPr>
              <a:t>false</a:t>
            </a:r>
            <a:r>
              <a:rPr b="0" lang="it-IT" sz="1800" spc="-1" strike="noStrike">
                <a:latin typeface="Arial"/>
              </a:rPr>
              <a:t>. Utilizzare questo metodo per eseguire istruzioni SQL di tipo </a:t>
            </a:r>
            <a:r>
              <a:rPr b="1" lang="it-IT" sz="1800" spc="-1" strike="noStrike">
                <a:latin typeface="Arial"/>
              </a:rPr>
              <a:t>DDL</a:t>
            </a:r>
            <a:r>
              <a:rPr b="0" lang="it-IT" sz="1800" spc="-1" strike="noStrike">
                <a:latin typeface="Arial"/>
              </a:rPr>
              <a:t>. 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latin typeface="Arial"/>
              </a:rPr>
              <a:t>int executeUpdate (String SQL)</a:t>
            </a:r>
            <a:r>
              <a:rPr b="0" lang="it-IT" sz="1800" spc="-1" strike="noStrike">
                <a:latin typeface="Arial"/>
              </a:rPr>
              <a:t>: Restituisce il </a:t>
            </a:r>
            <a:r>
              <a:rPr b="1" lang="it-IT" sz="1800" spc="-1" strike="noStrike">
                <a:latin typeface="Arial"/>
              </a:rPr>
              <a:t>numero di righe</a:t>
            </a:r>
            <a:r>
              <a:rPr b="0" lang="it-IT" sz="1800" spc="-1" strike="noStrike">
                <a:latin typeface="Arial"/>
              </a:rPr>
              <a:t> impattate dall'esecuzione dall'istruzione SQL eseguita. Utilizzare questo metodo per eseguire istruzioni SQL per le quali è atteso un certo numero di righe: per esempio con </a:t>
            </a:r>
            <a:r>
              <a:rPr b="1" lang="it-IT" sz="1800" spc="-1" strike="noStrike">
                <a:latin typeface="Arial"/>
              </a:rPr>
              <a:t>INSERT, UPDATE e DELETE.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latin typeface="Arial"/>
              </a:rPr>
              <a:t>ResultSet executeQuery (String SQL):</a:t>
            </a:r>
            <a:r>
              <a:rPr b="0" lang="it-IT" sz="1800" spc="-1" strike="noStrike">
                <a:latin typeface="Arial"/>
              </a:rPr>
              <a:t> Restituisce un oggetto </a:t>
            </a:r>
            <a:r>
              <a:rPr b="1" lang="it-IT" sz="1800" spc="-1" strike="noStrike">
                <a:latin typeface="Arial"/>
              </a:rPr>
              <a:t>ResultSet</a:t>
            </a:r>
            <a:r>
              <a:rPr b="0" lang="it-IT" sz="1800" spc="-1" strike="noStrike">
                <a:latin typeface="Arial"/>
              </a:rPr>
              <a:t>. Utilizzare questo metodo quando è atteso un insieme di risultati, come ad esempio nel caso di un comando </a:t>
            </a:r>
            <a:r>
              <a:rPr b="1" lang="it-IT" sz="1800" spc="-1" strike="noStrike">
                <a:latin typeface="Arial"/>
              </a:rPr>
              <a:t>SELECT</a:t>
            </a:r>
            <a:r>
              <a:rPr b="0" lang="it-IT" sz="1800" spc="-1" strike="noStrike">
                <a:latin typeface="Arial"/>
              </a:rPr>
              <a:t>.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8891640" y="49320"/>
            <a:ext cx="606960" cy="29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JDBC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50" name="CustomShape 2"/>
          <p:cNvSpPr/>
          <p:nvPr/>
        </p:nvSpPr>
        <p:spPr>
          <a:xfrm>
            <a:off x="0" y="486720"/>
            <a:ext cx="10180080" cy="473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800" spc="-1" strike="noStrike">
                <a:latin typeface="Arial"/>
              </a:rPr>
              <a:t>Chiusura di un oggetto Statement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Così come è necessario chiudere un oggetto </a:t>
            </a:r>
            <a:r>
              <a:rPr b="1" lang="it-IT" sz="1800" spc="-1" strike="noStrike">
                <a:latin typeface="Arial"/>
              </a:rPr>
              <a:t>Connection</a:t>
            </a:r>
            <a:r>
              <a:rPr b="0" lang="it-IT" sz="1800" spc="-1" strike="noStrike">
                <a:latin typeface="Arial"/>
              </a:rPr>
              <a:t> per risparmiare le risorse di un database, per la stessa ragione è necessario chiudere un oggetto di tipo </a:t>
            </a:r>
            <a:r>
              <a:rPr b="1" lang="it-IT" sz="1800" spc="-1" strike="noStrike">
                <a:latin typeface="Arial"/>
              </a:rPr>
              <a:t>Statement.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Una semplice chiamata al metodo </a:t>
            </a:r>
            <a:r>
              <a:rPr b="1" lang="it-IT" sz="1800" spc="-1" strike="noStrike">
                <a:latin typeface="Arial"/>
              </a:rPr>
              <a:t>close()</a:t>
            </a:r>
            <a:r>
              <a:rPr b="0" lang="it-IT" sz="1800" spc="-1" strike="noStrike">
                <a:latin typeface="Arial"/>
              </a:rPr>
              <a:t> svolgerà il compito. Se viene chiuso prima l'oggetto </a:t>
            </a:r>
            <a:r>
              <a:rPr b="1" lang="it-IT" sz="1800" spc="-1" strike="noStrike">
                <a:latin typeface="Arial"/>
              </a:rPr>
              <a:t>Connection</a:t>
            </a:r>
            <a:r>
              <a:rPr b="0" lang="it-IT" sz="1800" spc="-1" strike="noStrike">
                <a:latin typeface="Arial"/>
              </a:rPr>
              <a:t>, verrà chiuso anche l'oggetto </a:t>
            </a:r>
            <a:r>
              <a:rPr b="1" lang="it-IT" sz="1800" spc="-1" strike="noStrike">
                <a:latin typeface="Arial"/>
              </a:rPr>
              <a:t>Statement.</a:t>
            </a:r>
            <a:r>
              <a:rPr b="0" lang="it-IT" sz="1800" spc="-1" strike="noStrike">
                <a:latin typeface="Arial"/>
              </a:rPr>
              <a:t> Comunque, è sempre buona pratica chiudere l'oggetto </a:t>
            </a:r>
            <a:r>
              <a:rPr b="1" lang="it-IT" sz="1800" spc="-1" strike="noStrike">
                <a:latin typeface="Arial"/>
              </a:rPr>
              <a:t>Statement</a:t>
            </a:r>
            <a:r>
              <a:rPr b="0" lang="it-IT" sz="1800" spc="-1" strike="noStrike">
                <a:latin typeface="Arial"/>
              </a:rPr>
              <a:t> per questioni di correttezza.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Statement stmt = null;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try {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   </a:t>
            </a:r>
            <a:r>
              <a:rPr b="0" lang="it-IT" sz="1800" spc="-1" strike="noStrike">
                <a:latin typeface="Arial"/>
              </a:rPr>
              <a:t>stmt = conn.createStatement( );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   </a:t>
            </a:r>
            <a:r>
              <a:rPr b="0" lang="it-IT" sz="1800" spc="-1" strike="noStrike">
                <a:latin typeface="Arial"/>
              </a:rPr>
              <a:t>. . 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}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catch (SQLException e) {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   </a:t>
            </a:r>
            <a:r>
              <a:rPr b="0" lang="it-IT" sz="1800" spc="-1" strike="noStrike">
                <a:latin typeface="Arial"/>
              </a:rPr>
              <a:t>. . 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}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finally {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   </a:t>
            </a:r>
            <a:r>
              <a:rPr b="0" lang="it-IT" sz="1800" spc="-1" strike="noStrike">
                <a:latin typeface="Arial"/>
              </a:rPr>
              <a:t>stmt.close();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}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Per una migliore comprensione, si suggerisce di studiare il tutorial di esempio </a:t>
            </a:r>
            <a:r>
              <a:rPr b="1" lang="it-IT" sz="1800" spc="-1" strike="noStrike">
                <a:latin typeface="Arial"/>
              </a:rPr>
              <a:t>JDBC_Statement_example.java</a:t>
            </a:r>
            <a:r>
              <a:rPr b="0" lang="it-IT" sz="1800" spc="-1" strike="noStrike">
                <a:latin typeface="Arial"/>
              </a:rPr>
              <a:t>.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8891640" y="49320"/>
            <a:ext cx="606960" cy="29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JDBC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224640" y="698400"/>
            <a:ext cx="9730080" cy="430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800" spc="-1" strike="noStrike">
                <a:latin typeface="Arial"/>
              </a:rPr>
              <a:t>L'oggetto PreparedStatement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L'interfaccia </a:t>
            </a:r>
            <a:r>
              <a:rPr b="1" lang="it-IT" sz="1800" spc="-1" strike="noStrike">
                <a:latin typeface="Arial"/>
              </a:rPr>
              <a:t>PreparedStatement</a:t>
            </a:r>
            <a:r>
              <a:rPr b="0" lang="it-IT" sz="1800" spc="-1" strike="noStrike">
                <a:latin typeface="Arial"/>
              </a:rPr>
              <a:t> estende l'interfaccia </a:t>
            </a:r>
            <a:r>
              <a:rPr b="1" lang="it-IT" sz="1800" spc="-1" strike="noStrike">
                <a:latin typeface="Arial"/>
              </a:rPr>
              <a:t>Statement</a:t>
            </a:r>
            <a:r>
              <a:rPr b="0" lang="it-IT" sz="1800" spc="-1" strike="noStrike">
                <a:latin typeface="Arial"/>
              </a:rPr>
              <a:t>, e fornisce funzionalità aggiuntive rispetto al generico oggetto </a:t>
            </a:r>
            <a:r>
              <a:rPr b="1" lang="it-IT" sz="1800" spc="-1" strike="noStrike">
                <a:latin typeface="Arial"/>
              </a:rPr>
              <a:t>Statement</a:t>
            </a:r>
            <a:r>
              <a:rPr b="0" lang="it-IT" sz="1800" spc="-1" strike="noStrike">
                <a:latin typeface="Arial"/>
              </a:rPr>
              <a:t>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Questa istruzione permette di fornire gli argomenti dinamicamente.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latin typeface="Arial"/>
              </a:rPr>
              <a:t>Creazione di un oggetto PreparedStatement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PreparedStatement pstmt = null;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try {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   </a:t>
            </a:r>
            <a:r>
              <a:rPr b="0" lang="it-IT" sz="1800" spc="-1" strike="noStrike">
                <a:latin typeface="Arial"/>
              </a:rPr>
              <a:t>String SQL = "Update Employees SET age = </a:t>
            </a:r>
            <a:r>
              <a:rPr b="1" lang="it-IT" sz="1800" spc="-1" strike="noStrike">
                <a:latin typeface="Arial"/>
              </a:rPr>
              <a:t>?</a:t>
            </a:r>
            <a:r>
              <a:rPr b="0" lang="it-IT" sz="1800" spc="-1" strike="noStrike">
                <a:latin typeface="Arial"/>
              </a:rPr>
              <a:t> WHERE id = </a:t>
            </a:r>
            <a:r>
              <a:rPr b="1" lang="it-IT" sz="1800" spc="-1" strike="noStrike">
                <a:latin typeface="Arial"/>
              </a:rPr>
              <a:t>?</a:t>
            </a:r>
            <a:r>
              <a:rPr b="0" lang="it-IT" sz="1800" spc="-1" strike="noStrike">
                <a:latin typeface="Arial"/>
              </a:rPr>
              <a:t>";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   </a:t>
            </a:r>
            <a:r>
              <a:rPr b="0" lang="it-IT" sz="1800" spc="-1" strike="noStrike">
                <a:latin typeface="Arial"/>
              </a:rPr>
              <a:t>pstmt = conn.prepareStatement(SQL);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   </a:t>
            </a:r>
            <a:r>
              <a:rPr b="0" lang="it-IT" sz="1800" spc="-1" strike="noStrike">
                <a:latin typeface="Arial"/>
              </a:rPr>
              <a:t>. . 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}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catch (SQLException e) {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   </a:t>
            </a:r>
            <a:r>
              <a:rPr b="0" lang="it-IT" sz="1800" spc="-1" strike="noStrike">
                <a:latin typeface="Arial"/>
              </a:rPr>
              <a:t>. . 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}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finally {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   </a:t>
            </a:r>
            <a:r>
              <a:rPr b="0" lang="it-IT" sz="1800" spc="-1" strike="noStrike">
                <a:latin typeface="Arial"/>
              </a:rPr>
              <a:t>. . 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}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8891640" y="49320"/>
            <a:ext cx="606960" cy="29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JDBC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54" name="CustomShape 2"/>
          <p:cNvSpPr/>
          <p:nvPr/>
        </p:nvSpPr>
        <p:spPr>
          <a:xfrm>
            <a:off x="0" y="1968120"/>
            <a:ext cx="10180080" cy="176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Tutti i parametri in JDBC sono indicati con il simbolo </a:t>
            </a:r>
            <a:r>
              <a:rPr b="1" lang="it-IT" sz="1800" spc="-1" strike="noStrike">
                <a:latin typeface="Arial"/>
              </a:rPr>
              <a:t>?</a:t>
            </a:r>
            <a:r>
              <a:rPr b="0" lang="it-IT" sz="1800" spc="-1" strike="noStrike">
                <a:latin typeface="Arial"/>
              </a:rPr>
              <a:t>, conosciuto come </a:t>
            </a:r>
            <a:r>
              <a:rPr b="1" lang="it-IT" sz="1800" spc="-1" strike="noStrike">
                <a:latin typeface="Arial"/>
              </a:rPr>
              <a:t>marker</a:t>
            </a:r>
            <a:r>
              <a:rPr b="0" lang="it-IT" sz="1800" spc="-1" strike="noStrike">
                <a:latin typeface="Arial"/>
              </a:rPr>
              <a:t> dei parametri o </a:t>
            </a:r>
            <a:r>
              <a:rPr b="1" lang="it-IT" sz="1800" spc="-1" strike="noStrike">
                <a:latin typeface="Arial"/>
              </a:rPr>
              <a:t>placeholder</a:t>
            </a:r>
            <a:r>
              <a:rPr b="0" lang="it-IT" sz="1800" spc="-1" strike="noStrike">
                <a:latin typeface="Arial"/>
              </a:rPr>
              <a:t>. E' necessario indicare il valore di ogni parametro prima dell'esecuzione dell'istruzione SQL.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Il metodo </a:t>
            </a:r>
            <a:r>
              <a:rPr b="1" lang="it-IT" sz="1800" spc="-1" strike="noStrike">
                <a:latin typeface="Arial"/>
              </a:rPr>
              <a:t>setXXX()</a:t>
            </a:r>
            <a:r>
              <a:rPr b="0" lang="it-IT" sz="1800" spc="-1" strike="noStrike">
                <a:latin typeface="Arial"/>
              </a:rPr>
              <a:t> imposta i valori nei parametri, ed </a:t>
            </a:r>
            <a:r>
              <a:rPr b="1" lang="it-IT" sz="1800" spc="-1" strike="noStrike">
                <a:latin typeface="Arial"/>
              </a:rPr>
              <a:t>XXX</a:t>
            </a:r>
            <a:r>
              <a:rPr b="0" lang="it-IT" sz="1800" spc="-1" strike="noStrike">
                <a:latin typeface="Arial"/>
              </a:rPr>
              <a:t> rappresenta il tipo di dati Java ed il valore quello che si vuole passare al parametro. Nel caso venga dimenticato di fornire i valori, si riceverà una SQLException.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Ogni marker è indicato tramite una </a:t>
            </a:r>
            <a:r>
              <a:rPr b="1" lang="it-IT" sz="1800" spc="-1" strike="noStrike">
                <a:latin typeface="Arial"/>
              </a:rPr>
              <a:t>posizione</a:t>
            </a:r>
            <a:r>
              <a:rPr b="0" lang="it-IT" sz="1800" spc="-1" strike="noStrike">
                <a:latin typeface="Arial"/>
              </a:rPr>
              <a:t>. Il primo marker rappresenta la posizione 1, il successivo la posizione 2 e così via. </a:t>
            </a:r>
            <a:r>
              <a:rPr b="1" lang="it-IT" sz="1800" spc="-1" strike="noStrike">
                <a:latin typeface="Arial"/>
              </a:rPr>
              <a:t>Questo metodo differisce da quello degli indici Java, che iniziano da 0.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8891640" y="49320"/>
            <a:ext cx="606960" cy="29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JDBC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56" name="CustomShape 2"/>
          <p:cNvSpPr/>
          <p:nvPr/>
        </p:nvSpPr>
        <p:spPr>
          <a:xfrm>
            <a:off x="297360" y="1334160"/>
            <a:ext cx="10203840" cy="134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Tutti i metodi dell'oggetto </a:t>
            </a:r>
            <a:r>
              <a:rPr b="1" lang="it-IT" sz="1800" spc="-1" strike="noStrike">
                <a:latin typeface="Arial"/>
              </a:rPr>
              <a:t>Statement</a:t>
            </a:r>
            <a:r>
              <a:rPr b="0" lang="it-IT" sz="1800" spc="-1" strike="noStrike">
                <a:latin typeface="Arial"/>
              </a:rPr>
              <a:t> per interagire con il database: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a) </a:t>
            </a:r>
            <a:r>
              <a:rPr b="1" lang="it-IT" sz="1800" spc="-1" strike="noStrike">
                <a:latin typeface="Arial"/>
              </a:rPr>
              <a:t>excecute();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b) </a:t>
            </a:r>
            <a:r>
              <a:rPr b="1" lang="it-IT" sz="1800" spc="-1" strike="noStrike">
                <a:latin typeface="Arial"/>
              </a:rPr>
              <a:t>executeQuery();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c) </a:t>
            </a:r>
            <a:r>
              <a:rPr b="1" lang="it-IT" sz="1800" spc="-1" strike="noStrike">
                <a:latin typeface="Arial"/>
              </a:rPr>
              <a:t>executeUpdate();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funzionano anche con l'oggetto </a:t>
            </a:r>
            <a:r>
              <a:rPr b="1" lang="it-IT" sz="1800" spc="-1" strike="noStrike">
                <a:latin typeface="Arial"/>
              </a:rPr>
              <a:t>PreparedStatement</a:t>
            </a:r>
            <a:r>
              <a:rPr b="0" lang="it-IT" sz="1800" spc="-1" strike="noStrike">
                <a:latin typeface="Arial"/>
              </a:rPr>
              <a:t>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Ovviamente, tali metodi sono modificati per accettare istruzioni SQL che accettino parametri.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8891640" y="49320"/>
            <a:ext cx="606960" cy="29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JDBC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58" name="CustomShape 2"/>
          <p:cNvSpPr/>
          <p:nvPr/>
        </p:nvSpPr>
        <p:spPr>
          <a:xfrm>
            <a:off x="30960" y="486720"/>
            <a:ext cx="10116720" cy="473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800" spc="-1" strike="noStrike">
                <a:latin typeface="Arial"/>
              </a:rPr>
              <a:t>Chiusura oggetto PreparedStatement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Come per la chiusura di un oggetto </a:t>
            </a:r>
            <a:r>
              <a:rPr b="1" lang="it-IT" sz="1800" spc="-1" strike="noStrike">
                <a:latin typeface="Arial"/>
              </a:rPr>
              <a:t>Statement</a:t>
            </a:r>
            <a:r>
              <a:rPr b="0" lang="it-IT" sz="1800" spc="-1" strike="noStrike">
                <a:latin typeface="Arial"/>
              </a:rPr>
              <a:t>, per la stessa ragione è necessario chiudere l'oggetto </a:t>
            </a:r>
            <a:r>
              <a:rPr b="1" lang="it-IT" sz="1800" spc="-1" strike="noStrike">
                <a:latin typeface="Arial"/>
              </a:rPr>
              <a:t>PreparedStatement.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Una semplice chiamata al metodo </a:t>
            </a:r>
            <a:r>
              <a:rPr b="1" lang="it-IT" sz="1800" spc="-1" strike="noStrike">
                <a:latin typeface="Arial"/>
              </a:rPr>
              <a:t>close()</a:t>
            </a:r>
            <a:r>
              <a:rPr b="0" lang="it-IT" sz="1800" spc="-1" strike="noStrike">
                <a:latin typeface="Arial"/>
              </a:rPr>
              <a:t> svolgerà il compito. Se viene chiuso prima l'oggetto </a:t>
            </a:r>
            <a:r>
              <a:rPr b="1" lang="it-IT" sz="1800" spc="-1" strike="noStrike">
                <a:latin typeface="Arial"/>
              </a:rPr>
              <a:t>Connection,</a:t>
            </a:r>
            <a:r>
              <a:rPr b="0" lang="it-IT" sz="1800" spc="-1" strike="noStrike">
                <a:latin typeface="Arial"/>
              </a:rPr>
              <a:t> verrà chiuso anche l'oggetto </a:t>
            </a:r>
            <a:r>
              <a:rPr b="1" lang="it-IT" sz="1800" spc="-1" strike="noStrike">
                <a:latin typeface="Arial"/>
              </a:rPr>
              <a:t>PreparedStatement</a:t>
            </a:r>
            <a:r>
              <a:rPr b="0" lang="it-IT" sz="1800" spc="-1" strike="noStrike">
                <a:latin typeface="Arial"/>
              </a:rPr>
              <a:t>. Comunuque, è sempre buona pratica chiudere l'oggetto </a:t>
            </a:r>
            <a:r>
              <a:rPr b="1" lang="it-IT" sz="1800" spc="-1" strike="noStrike">
                <a:latin typeface="Arial"/>
              </a:rPr>
              <a:t>PreparedStatement </a:t>
            </a:r>
            <a:r>
              <a:rPr b="0" lang="it-IT" sz="1800" spc="-1" strike="noStrike">
                <a:latin typeface="Arial"/>
              </a:rPr>
              <a:t>per questioni di correttezza.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PreparedStatement pstmt = null;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try {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   </a:t>
            </a:r>
            <a:r>
              <a:rPr b="0" lang="it-IT" sz="1800" spc="-1" strike="noStrike">
                <a:latin typeface="Arial"/>
              </a:rPr>
              <a:t>String SQL = "Update Employees SET age = ? WHERE id = ?";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   </a:t>
            </a:r>
            <a:r>
              <a:rPr b="0" lang="it-IT" sz="1800" spc="-1" strike="noStrike">
                <a:latin typeface="Arial"/>
              </a:rPr>
              <a:t>pstmt = conn.prepareStatement(SQL);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   </a:t>
            </a:r>
            <a:r>
              <a:rPr b="0" lang="it-IT" sz="1800" spc="-1" strike="noStrike">
                <a:latin typeface="Arial"/>
              </a:rPr>
              <a:t>. . 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}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catch (SQLException e) {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   </a:t>
            </a:r>
            <a:r>
              <a:rPr b="0" lang="it-IT" sz="1800" spc="-1" strike="noStrike">
                <a:latin typeface="Arial"/>
              </a:rPr>
              <a:t>. . 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}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finally {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   </a:t>
            </a:r>
            <a:r>
              <a:rPr b="0" lang="it-IT" sz="1800" spc="-1" strike="noStrike">
                <a:latin typeface="Arial"/>
              </a:rPr>
              <a:t>pstmt.close();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}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Per una migliore comprensione si studi il codice di esempio </a:t>
            </a:r>
            <a:r>
              <a:rPr b="1" lang="it-IT" sz="1800" spc="-1" strike="noStrike">
                <a:latin typeface="Arial"/>
              </a:rPr>
              <a:t>JDBC_PreparedStatement_example.java.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2019-04-18T10:31:25Z</dcterms:created>
  <dc:creator/>
  <dc:description/>
  <dc:language>it-IT</dc:language>
  <cp:lastModifiedBy/>
  <dcterms:modified xsi:type="dcterms:W3CDTF">2019-04-18T10:32:46Z</dcterms:modified>
  <cp:revision>1</cp:revision>
  <dc:subject/>
  <dc:title/>
</cp:coreProperties>
</file>