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40"/>
  </p:notesMasterIdLst>
  <p:sldIdLst>
    <p:sldId id="256" r:id="rId3"/>
    <p:sldId id="257" r:id="rId4"/>
    <p:sldId id="258" r:id="rId5"/>
    <p:sldId id="268" r:id="rId6"/>
    <p:sldId id="269" r:id="rId7"/>
    <p:sldId id="270" r:id="rId8"/>
    <p:sldId id="271" r:id="rId9"/>
    <p:sldId id="277" r:id="rId10"/>
    <p:sldId id="276" r:id="rId11"/>
    <p:sldId id="275" r:id="rId12"/>
    <p:sldId id="278" r:id="rId13"/>
    <p:sldId id="279" r:id="rId14"/>
    <p:sldId id="259" r:id="rId15"/>
    <p:sldId id="280" r:id="rId16"/>
    <p:sldId id="281" r:id="rId17"/>
    <p:sldId id="260" r:id="rId18"/>
    <p:sldId id="261" r:id="rId19"/>
    <p:sldId id="282" r:id="rId20"/>
    <p:sldId id="283" r:id="rId21"/>
    <p:sldId id="285" r:id="rId22"/>
    <p:sldId id="286" r:id="rId23"/>
    <p:sldId id="288" r:id="rId24"/>
    <p:sldId id="287" r:id="rId25"/>
    <p:sldId id="262" r:id="rId26"/>
    <p:sldId id="289" r:id="rId27"/>
    <p:sldId id="290" r:id="rId28"/>
    <p:sldId id="291" r:id="rId29"/>
    <p:sldId id="292" r:id="rId30"/>
    <p:sldId id="299" r:id="rId31"/>
    <p:sldId id="300" r:id="rId32"/>
    <p:sldId id="294" r:id="rId33"/>
    <p:sldId id="295" r:id="rId34"/>
    <p:sldId id="296" r:id="rId35"/>
    <p:sldId id="297" r:id="rId36"/>
    <p:sldId id="298" r:id="rId37"/>
    <p:sldId id="293" r:id="rId38"/>
    <p:sldId id="265" r:id="rId39"/>
  </p:sldIdLst>
  <p:sldSz cx="9144000" cy="5143500" type="screen16x9"/>
  <p:notesSz cx="6858000" cy="9144000"/>
  <p:embeddedFontLst>
    <p:embeddedFont>
      <p:font typeface="Nunito" pitchFamily="2" charset="77"/>
      <p:regular r:id="rId41"/>
      <p:bold r:id="rId42"/>
      <p:italic r:id="rId43"/>
      <p:boldItalic r:id="rId44"/>
    </p:embeddedFont>
    <p:embeddedFont>
      <p:font typeface="Nunito ExtraBold" panose="020F0502020204030204" pitchFamily="34" charset="0"/>
      <p:bold r:id="rId45"/>
      <p:italic r:id="rId46"/>
      <p:boldItalic r:id="rId47"/>
    </p:embeddedFont>
    <p:embeddedFont>
      <p:font typeface="Nunito SemiBold" panose="020F050202020403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BA267F-57BB-4B82-9B38-EB87E1CD43B7}">
  <a:tblStyle styleId="{60BA267F-57BB-4B82-9B38-EB87E1CD43B7}"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5B9BD5">
              <a:alpha val="20000"/>
            </a:srgbClr>
          </a:solidFill>
        </a:fill>
      </a:tcStyle>
    </a:band1H>
    <a:band2H>
      <a:tcTxStyle b="off" i="off"/>
      <a:tcStyle>
        <a:tcBdr/>
      </a:tcStyle>
    </a:band2H>
    <a:band1V>
      <a:tcTxStyle b="off" i="off"/>
      <a:tcStyle>
        <a:tcBdr/>
        <a:fill>
          <a:solidFill>
            <a:srgbClr val="5B9BD5">
              <a:alpha val="20000"/>
            </a:srgb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p:scale>
          <a:sx n="187" d="100"/>
          <a:sy n="187" d="100"/>
        </p:scale>
        <p:origin x="144" y="-1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4.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6.xml"/><Relationship Id="rId51" Type="http://schemas.openxmlformats.org/officeDocument/2006/relationships/font" Target="fonts/font1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6.fntdata"/><Relationship Id="rId20" Type="http://schemas.openxmlformats.org/officeDocument/2006/relationships/slide" Target="slides/slide18.xml"/><Relationship Id="rId41" Type="http://schemas.openxmlformats.org/officeDocument/2006/relationships/font" Target="fonts/font1.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44108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57002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43007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36407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52043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5500ded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500dede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25500dede0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500dede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25500dede0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82250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500dede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25500dede0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84230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500dede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25500dede0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26739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500dede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25500dede0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45352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500dede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25500dede0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95639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500dede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25500dede0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253588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35329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444391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166257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536154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26142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831386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029374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51469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091293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968143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295161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966021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37</a:t>
            </a:fld>
            <a:endParaRPr sz="1200" b="0" i="0" u="none" strike="noStrike" cap="none">
              <a:solidFill>
                <a:schemeClr val="dk1"/>
              </a:solidFill>
              <a:latin typeface="Calibri"/>
              <a:ea typeface="Calibri"/>
              <a:cs typeface="Calibri"/>
              <a:sym typeface="Calibri"/>
            </a:endParaRPr>
          </a:p>
        </p:txBody>
      </p:sp>
      <p:sp>
        <p:nvSpPr>
          <p:cNvPr id="159" name="Google Shape;159;p11: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Proprietary content. ©Great Learning. All Rights Reserved. Unauthorized use or distribution prohibited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4666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0713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87080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89808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51125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39293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p2"/>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p11"/>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9" name="Google Shape;49;p11" descr="A close up of a logo&#10;&#10;Description automatically generated"/>
          <p:cNvPicPr preferRelativeResize="0"/>
          <p:nvPr/>
        </p:nvPicPr>
        <p:blipFill rotWithShape="1">
          <a:blip r:embed="rId2">
            <a:alphaModFix/>
          </a:blip>
          <a:srcRect l="42816" t="18358" r="37295" b="19150"/>
          <a:stretch/>
        </p:blipFill>
        <p:spPr>
          <a:xfrm>
            <a:off x="6052536" y="514443"/>
            <a:ext cx="2095112" cy="3703320"/>
          </a:xfrm>
          <a:prstGeom prst="rect">
            <a:avLst/>
          </a:prstGeom>
          <a:noFill/>
          <a:ln>
            <a:noFill/>
          </a:ln>
        </p:spPr>
      </p:pic>
      <p:sp>
        <p:nvSpPr>
          <p:cNvPr id="50" name="Google Shape;50;p11"/>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p11"/>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52" name="Google Shape;52;p11"/>
          <p:cNvPicPr preferRelativeResize="0"/>
          <p:nvPr/>
        </p:nvPicPr>
        <p:blipFill rotWithShape="1">
          <a:blip r:embed="rId3">
            <a:alphaModFix/>
          </a:blip>
          <a:src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62"/>
        <p:cNvGrpSpPr/>
        <p:nvPr/>
      </p:nvGrpSpPr>
      <p:grpSpPr>
        <a:xfrm>
          <a:off x="0" y="0"/>
          <a:ext cx="0" cy="0"/>
          <a:chOff x="0" y="0"/>
          <a:chExt cx="0" cy="0"/>
        </a:xfrm>
      </p:grpSpPr>
      <p:sp>
        <p:nvSpPr>
          <p:cNvPr id="63" name="Google Shape;63;p13"/>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64" name="Google Shape;64;p13" descr="A close up of a logo&#10;&#10;Description automatically generated"/>
          <p:cNvPicPr preferRelativeResize="0"/>
          <p:nvPr/>
        </p:nvPicPr>
        <p:blipFill rotWithShape="1">
          <a:blip r:embed="rId2">
            <a:alphaModFix/>
          </a:blip>
          <a:srcRect l="42816" t="18358" r="37295" b="19150"/>
          <a:stretch/>
        </p:blipFill>
        <p:spPr>
          <a:xfrm>
            <a:off x="6052536" y="514443"/>
            <a:ext cx="2095112" cy="3703320"/>
          </a:xfrm>
          <a:prstGeom prst="rect">
            <a:avLst/>
          </a:prstGeom>
          <a:noFill/>
          <a:ln>
            <a:noFill/>
          </a:ln>
        </p:spPr>
      </p:pic>
      <p:sp>
        <p:nvSpPr>
          <p:cNvPr id="65" name="Google Shape;65;p13"/>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66" name="Google Shape;66;p13"/>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67" name="Google Shape;67;p13"/>
          <p:cNvPicPr preferRelativeResize="0"/>
          <p:nvPr/>
        </p:nvPicPr>
        <p:blipFill rotWithShape="1">
          <a:blip r:embed="rId3">
            <a:alphaModFix/>
          </a:blip>
          <a:srcRect/>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p14"/>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70" name="Google Shape;70;p14"/>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73" name="Google Shape;73;p1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76" name="Google Shape;76;p1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7" name="Google Shape;77;p1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80" name="Google Shape;80;p17"/>
          <p:cNvGraphicFramePr/>
          <p:nvPr/>
        </p:nvGraphicFramePr>
        <p:xfrm>
          <a:off x="201942" y="833662"/>
          <a:ext cx="3000000" cy="3000000"/>
        </p:xfrm>
        <a:graphic>
          <a:graphicData uri="http://schemas.openxmlformats.org/drawingml/2006/table">
            <a:tbl>
              <a:tblPr firstRow="1" bandRow="1">
                <a:noFill/>
                <a:tableStyleId>{60BA267F-57BB-4B82-9B38-EB87E1CD43B7}</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81" name="Google Shape;81;p1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4" name="Google Shape;84;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5" name="Google Shape;85;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6" name="Google Shape;86;p1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 name="Google Shape;89;p1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2" name="Google Shape;92;p2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6" name="Google Shape;96;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7" name="Google Shape;97;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98" name="Google Shape;98;p2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9" name="Google Shape;19;p3"/>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0" name="Google Shape;20;p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23" name="Google Shape;23;p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26" name="Google Shape;26;p5"/>
          <p:cNvGraphicFramePr/>
          <p:nvPr/>
        </p:nvGraphicFramePr>
        <p:xfrm>
          <a:off x="201942" y="833662"/>
          <a:ext cx="3000000" cy="3000000"/>
        </p:xfrm>
        <a:graphic>
          <a:graphicData uri="http://schemas.openxmlformats.org/drawingml/2006/table">
            <a:tbl>
              <a:tblPr firstRow="1" bandRow="1">
                <a:noFill/>
                <a:tableStyleId>{60BA267F-57BB-4B82-9B38-EB87E1CD43B7}</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p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0" name="Google Shape;30;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5" name="Google Shape;35;p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44" name="Google Shape;44;p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7" name="Google Shape;7;p1"/>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8" name="Google Shape;8;p1"/>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9" name="Google Shape;9;p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11" name="Google Shape;11;p1"/>
          <p:cNvGrpSpPr/>
          <p:nvPr/>
        </p:nvGrpSpPr>
        <p:grpSpPr>
          <a:xfrm>
            <a:off x="6593" y="10"/>
            <a:ext cx="175500" cy="709221"/>
            <a:chOff x="6593" y="10"/>
            <a:chExt cx="175500" cy="709221"/>
          </a:xfrm>
        </p:grpSpPr>
        <p:sp>
          <p:nvSpPr>
            <p:cNvPr id="12" name="Google Shape;12;p1"/>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55" name="Google Shape;55;p1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56" name="Google Shape;56;p1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57" name="Google Shape;57;p1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8" name="Google Shape;58;p12"/>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59" name="Google Shape;59;p12"/>
          <p:cNvGrpSpPr/>
          <p:nvPr/>
        </p:nvGrpSpPr>
        <p:grpSpPr>
          <a:xfrm>
            <a:off x="6593" y="10"/>
            <a:ext cx="175500" cy="709221"/>
            <a:chOff x="6593" y="10"/>
            <a:chExt cx="175500" cy="709221"/>
          </a:xfrm>
        </p:grpSpPr>
        <p:sp>
          <p:nvSpPr>
            <p:cNvPr id="60" name="Google Shape;60;p1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mc:AlternateContent xmlns:mc="http://schemas.openxmlformats.org/markup-compatibility/2006" xmlns:p14="http://schemas.microsoft.com/office/powerpoint/2010/main">
    <mc:Choice Requires="p14">
      <p:transition p14:dur="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3"/>
          <p:cNvSpPr txBox="1">
            <a:spLocks noGrp="1"/>
          </p:cNvSpPr>
          <p:nvPr>
            <p:ph type="ctrTitle"/>
          </p:nvPr>
        </p:nvSpPr>
        <p:spPr>
          <a:xfrm>
            <a:off x="1158150" y="1412050"/>
            <a:ext cx="6827700" cy="58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600" dirty="0"/>
              <a:t>Python Foundations</a:t>
            </a:r>
            <a:endParaRPr sz="3600" dirty="0"/>
          </a:p>
        </p:txBody>
      </p:sp>
      <p:sp>
        <p:nvSpPr>
          <p:cNvPr id="106" name="Google Shape;106;p23"/>
          <p:cNvSpPr txBox="1">
            <a:spLocks noGrp="1"/>
          </p:cNvSpPr>
          <p:nvPr>
            <p:ph type="ctrTitle"/>
          </p:nvPr>
        </p:nvSpPr>
        <p:spPr>
          <a:xfrm>
            <a:off x="1153000" y="2038575"/>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000" b="0" dirty="0" err="1"/>
              <a:t>Foodhub</a:t>
            </a:r>
            <a:r>
              <a:rPr lang="en" sz="3000" b="0" dirty="0"/>
              <a:t> Exploratory Data Analysis</a:t>
            </a:r>
            <a:endParaRPr sz="3000" b="0" dirty="0"/>
          </a:p>
        </p:txBody>
      </p:sp>
      <p:sp>
        <p:nvSpPr>
          <p:cNvPr id="107" name="Google Shape;107;p23"/>
          <p:cNvSpPr txBox="1">
            <a:spLocks noGrp="1"/>
          </p:cNvSpPr>
          <p:nvPr>
            <p:ph type="ctrTitle"/>
          </p:nvPr>
        </p:nvSpPr>
        <p:spPr>
          <a:xfrm>
            <a:off x="1153000" y="2429300"/>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1600" b="0" dirty="0"/>
              <a:t>September 10, 2024</a:t>
            </a:r>
            <a:endParaRPr sz="16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65500" y="1233175"/>
            <a:ext cx="4045200" cy="1482300"/>
          </a:xfrm>
        </p:spPr>
        <p:txBody>
          <a:bodyPr spcFirstLastPara="1" wrap="square" lIns="91425" tIns="91425" rIns="91425" bIns="91425" anchor="b" anchorCtr="0">
            <a:normAutofit/>
          </a:bodyPr>
          <a:lstStyle/>
          <a:p>
            <a:pPr marL="0" lvl="0" indent="0" rtl="0">
              <a:spcBef>
                <a:spcPts val="0"/>
              </a:spcBef>
              <a:spcAft>
                <a:spcPts val="0"/>
              </a:spcAft>
              <a:buSzPts val="2200"/>
              <a:buNone/>
            </a:pPr>
            <a:r>
              <a:rPr lang="en-US" dirty="0"/>
              <a:t>Executive Summary </a:t>
            </a:r>
          </a:p>
        </p:txBody>
      </p:sp>
      <p:sp>
        <p:nvSpPr>
          <p:cNvPr id="119" name="Google Shape;119;p25"/>
          <p:cNvSpPr txBox="1">
            <a:spLocks noGrp="1"/>
          </p:cNvSpPr>
          <p:nvPr>
            <p:ph type="body" idx="2"/>
          </p:nvPr>
        </p:nvSpPr>
        <p:spPr>
          <a:xfrm>
            <a:off x="4939500" y="724075"/>
            <a:ext cx="3837000" cy="3695100"/>
          </a:xfrm>
        </p:spPr>
        <p:txBody>
          <a:bodyPr spcFirstLastPara="1" wrap="square" lIns="91425" tIns="91425" rIns="91425" bIns="91425" anchor="ctr" anchorCtr="0">
            <a:normAutofit/>
          </a:bodyPr>
          <a:lstStyle/>
          <a:p>
            <a:pPr marL="133350" indent="0">
              <a:buNone/>
            </a:pPr>
            <a:r>
              <a:rPr lang="en-US" b="1" dirty="0"/>
              <a:t>Calls to Action:</a:t>
            </a:r>
          </a:p>
          <a:p>
            <a:r>
              <a:rPr lang="en-US" b="1" dirty="0"/>
              <a:t>Promote High-Rating Restaurants</a:t>
            </a:r>
            <a:r>
              <a:rPr lang="en-US" dirty="0"/>
              <a:t>:</a:t>
            </a:r>
          </a:p>
          <a:p>
            <a:pPr>
              <a:buFont typeface="Arial" panose="020B0604020202020204" pitchFamily="34" charset="0"/>
              <a:buChar char="•"/>
            </a:pPr>
            <a:r>
              <a:rPr lang="en-US" dirty="0"/>
              <a:t>Highlight high-performing restaurants like </a:t>
            </a:r>
            <a:r>
              <a:rPr lang="en-US" b="1" dirty="0"/>
              <a:t>Shake Shack</a:t>
            </a:r>
            <a:r>
              <a:rPr lang="en-US" dirty="0"/>
              <a:t> and </a:t>
            </a:r>
            <a:r>
              <a:rPr lang="en-US" b="1" dirty="0"/>
              <a:t>The Meatball Shop</a:t>
            </a:r>
            <a:r>
              <a:rPr lang="en-US" dirty="0"/>
              <a:t> in the app. They generate high revenue and have consistent customer ratings. Use their performance as benchmarks for onboarding new restaurants and for targeted promotions.</a:t>
            </a:r>
          </a:p>
          <a:p>
            <a:pPr>
              <a:buFont typeface="Arial" panose="020B0604020202020204" pitchFamily="34" charset="0"/>
              <a:buChar char="•"/>
            </a:pPr>
            <a:r>
              <a:rPr lang="en-US" dirty="0"/>
              <a:t>.</a:t>
            </a:r>
          </a:p>
          <a:p>
            <a:pPr marL="457200" lvl="0" indent="-317500" rtl="0">
              <a:spcBef>
                <a:spcPts val="1000"/>
              </a:spcBef>
              <a:spcAft>
                <a:spcPts val="0"/>
              </a:spcAft>
              <a:buClr>
                <a:srgbClr val="000000"/>
              </a:buClr>
              <a:buSzPts val="1400"/>
              <a:buChar char="●"/>
            </a:pPr>
            <a:endParaRPr lang="en-US" dirty="0"/>
          </a:p>
        </p:txBody>
      </p:sp>
    </p:spTree>
    <p:extLst>
      <p:ext uri="{BB962C8B-B14F-4D97-AF65-F5344CB8AC3E}">
        <p14:creationId xmlns:p14="http://schemas.microsoft.com/office/powerpoint/2010/main" val="2823750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65500" y="1233175"/>
            <a:ext cx="4045200" cy="1482300"/>
          </a:xfrm>
        </p:spPr>
        <p:txBody>
          <a:bodyPr spcFirstLastPara="1" wrap="square" lIns="91425" tIns="91425" rIns="91425" bIns="91425" anchor="b" anchorCtr="0">
            <a:normAutofit/>
          </a:bodyPr>
          <a:lstStyle/>
          <a:p>
            <a:pPr marL="0" lvl="0" indent="0" rtl="0">
              <a:spcBef>
                <a:spcPts val="0"/>
              </a:spcBef>
              <a:spcAft>
                <a:spcPts val="0"/>
              </a:spcAft>
              <a:buSzPts val="2200"/>
              <a:buNone/>
            </a:pPr>
            <a:r>
              <a:rPr lang="en-US" dirty="0"/>
              <a:t>Executive Summary </a:t>
            </a:r>
          </a:p>
        </p:txBody>
      </p:sp>
      <p:sp>
        <p:nvSpPr>
          <p:cNvPr id="119" name="Google Shape;119;p25"/>
          <p:cNvSpPr txBox="1">
            <a:spLocks noGrp="1"/>
          </p:cNvSpPr>
          <p:nvPr>
            <p:ph type="body" idx="2"/>
          </p:nvPr>
        </p:nvSpPr>
        <p:spPr>
          <a:xfrm>
            <a:off x="4939500" y="724075"/>
            <a:ext cx="3837000" cy="3695100"/>
          </a:xfrm>
        </p:spPr>
        <p:txBody>
          <a:bodyPr spcFirstLastPara="1" wrap="square" lIns="91425" tIns="91425" rIns="91425" bIns="91425" anchor="ctr" anchorCtr="0">
            <a:normAutofit/>
          </a:bodyPr>
          <a:lstStyle/>
          <a:p>
            <a:pPr marL="133350" indent="0">
              <a:buNone/>
            </a:pPr>
            <a:r>
              <a:rPr lang="en-US" b="1" dirty="0"/>
              <a:t>Calls to Action:</a:t>
            </a:r>
          </a:p>
          <a:p>
            <a:r>
              <a:rPr lang="en-US" b="1" dirty="0"/>
              <a:t>Focus on Customer Experience Over Price</a:t>
            </a:r>
            <a:r>
              <a:rPr lang="en-US" dirty="0"/>
              <a:t>:</a:t>
            </a:r>
          </a:p>
          <a:p>
            <a:pPr>
              <a:buFont typeface="Arial" panose="020B0604020202020204" pitchFamily="34" charset="0"/>
              <a:buChar char="•"/>
            </a:pPr>
            <a:r>
              <a:rPr lang="en-US" dirty="0"/>
              <a:t>Since cost doesn’t significantly impact ratings, focus on improving service quality—especially delivery speed and consistency of food preparation time. Promotions can be tied to service improvements rather than price reductions.</a:t>
            </a:r>
          </a:p>
          <a:p>
            <a:pPr marL="139700" lvl="0" indent="0" rtl="0">
              <a:spcBef>
                <a:spcPts val="1000"/>
              </a:spcBef>
              <a:spcAft>
                <a:spcPts val="0"/>
              </a:spcAft>
              <a:buClr>
                <a:srgbClr val="000000"/>
              </a:buClr>
              <a:buSzPts val="1400"/>
              <a:buNone/>
            </a:pPr>
            <a:endParaRPr lang="en-US" dirty="0"/>
          </a:p>
        </p:txBody>
      </p:sp>
    </p:spTree>
    <p:extLst>
      <p:ext uri="{BB962C8B-B14F-4D97-AF65-F5344CB8AC3E}">
        <p14:creationId xmlns:p14="http://schemas.microsoft.com/office/powerpoint/2010/main" val="2332005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65500" y="1233175"/>
            <a:ext cx="4045200" cy="1482300"/>
          </a:xfrm>
        </p:spPr>
        <p:txBody>
          <a:bodyPr spcFirstLastPara="1" wrap="square" lIns="91425" tIns="91425" rIns="91425" bIns="91425" anchor="b" anchorCtr="0">
            <a:normAutofit/>
          </a:bodyPr>
          <a:lstStyle/>
          <a:p>
            <a:pPr marL="0" lvl="0" indent="0" rtl="0">
              <a:spcBef>
                <a:spcPts val="0"/>
              </a:spcBef>
              <a:spcAft>
                <a:spcPts val="0"/>
              </a:spcAft>
              <a:buSzPts val="2200"/>
              <a:buNone/>
            </a:pPr>
            <a:r>
              <a:rPr lang="en-US" dirty="0"/>
              <a:t>Executive Summary </a:t>
            </a:r>
          </a:p>
        </p:txBody>
      </p:sp>
      <p:sp>
        <p:nvSpPr>
          <p:cNvPr id="119" name="Google Shape;119;p25"/>
          <p:cNvSpPr txBox="1">
            <a:spLocks noGrp="1"/>
          </p:cNvSpPr>
          <p:nvPr>
            <p:ph type="body" idx="2"/>
          </p:nvPr>
        </p:nvSpPr>
        <p:spPr>
          <a:xfrm>
            <a:off x="4939500" y="724075"/>
            <a:ext cx="3837000" cy="3695100"/>
          </a:xfrm>
        </p:spPr>
        <p:txBody>
          <a:bodyPr spcFirstLastPara="1" wrap="square" lIns="91425" tIns="91425" rIns="91425" bIns="91425" anchor="ctr" anchorCtr="0">
            <a:normAutofit/>
          </a:bodyPr>
          <a:lstStyle/>
          <a:p>
            <a:pPr marL="133350" indent="0">
              <a:buNone/>
            </a:pPr>
            <a:r>
              <a:rPr lang="en-US" b="1" dirty="0"/>
              <a:t>Calls to Action:</a:t>
            </a:r>
          </a:p>
          <a:p>
            <a:r>
              <a:rPr lang="en-US" b="1" dirty="0"/>
              <a:t>Improve the Handling of Long Delivery Times</a:t>
            </a:r>
            <a:r>
              <a:rPr lang="en-US" dirty="0"/>
              <a:t>:</a:t>
            </a:r>
          </a:p>
          <a:p>
            <a:pPr>
              <a:buFont typeface="Arial" panose="020B0604020202020204" pitchFamily="34" charset="0"/>
              <a:buChar char="•"/>
            </a:pPr>
            <a:r>
              <a:rPr lang="en-US" dirty="0"/>
              <a:t>For the 10.54% of orders that take more than 60 minutes to deliver, consider implementing strategies such as dynamic route optimization, better coordination with restaurants for food readiness, and notifying customers in advance if delays are expected.</a:t>
            </a:r>
          </a:p>
        </p:txBody>
      </p:sp>
    </p:spTree>
    <p:extLst>
      <p:ext uri="{BB962C8B-B14F-4D97-AF65-F5344CB8AC3E}">
        <p14:creationId xmlns:p14="http://schemas.microsoft.com/office/powerpoint/2010/main" val="2520849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Business Problem Overview and Solution Approach</a:t>
            </a:r>
            <a:endParaRPr>
              <a:solidFill>
                <a:srgbClr val="000000"/>
              </a:solidFill>
            </a:endParaRPr>
          </a:p>
        </p:txBody>
      </p:sp>
      <p:sp>
        <p:nvSpPr>
          <p:cNvPr id="125" name="Google Shape;125;p26"/>
          <p:cNvSpPr txBox="1">
            <a:spLocks noGrp="1"/>
          </p:cNvSpPr>
          <p:nvPr>
            <p:ph type="body" idx="1"/>
          </p:nvPr>
        </p:nvSpPr>
        <p:spPr>
          <a:xfrm>
            <a:off x="202550" y="861975"/>
            <a:ext cx="8629800" cy="3992246"/>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Business Context:</a:t>
            </a:r>
          </a:p>
          <a:p>
            <a:pPr lvl="1" indent="-317500">
              <a:spcBef>
                <a:spcPts val="1000"/>
              </a:spcBef>
              <a:buClr>
                <a:srgbClr val="000000"/>
              </a:buClr>
              <a:buSzPts val="1400"/>
              <a:buChar char="●"/>
            </a:pPr>
            <a:r>
              <a:rPr lang="en-US" sz="1200" dirty="0">
                <a:solidFill>
                  <a:srgbClr val="000000"/>
                </a:solidFill>
              </a:rPr>
              <a:t>The number of restaurants in New York is increasing day by day. Lots of students and busy professionals rely on those restaurants due to their hectic lifestyles. Online food delivery service is a great option for them. It provides them with good food from their favorite restaurants. A food aggregator company </a:t>
            </a:r>
            <a:r>
              <a:rPr lang="en-US" sz="1200" dirty="0" err="1">
                <a:solidFill>
                  <a:srgbClr val="000000"/>
                </a:solidFill>
              </a:rPr>
              <a:t>FoodHub</a:t>
            </a:r>
            <a:r>
              <a:rPr lang="en-US" sz="1200" dirty="0">
                <a:solidFill>
                  <a:srgbClr val="000000"/>
                </a:solidFill>
              </a:rPr>
              <a:t> offers access to multiple restaurants through a single smartphone app.</a:t>
            </a:r>
          </a:p>
          <a:p>
            <a:pPr lvl="1" indent="-317500">
              <a:spcBef>
                <a:spcPts val="1000"/>
              </a:spcBef>
              <a:buClr>
                <a:srgbClr val="000000"/>
              </a:buClr>
              <a:buSzPts val="1400"/>
            </a:pPr>
            <a:r>
              <a:rPr lang="en-US" sz="1200" dirty="0">
                <a:solidFill>
                  <a:srgbClr val="000000"/>
                </a:solidFill>
              </a:rPr>
              <a:t>The app allows the restaurants to receive a direct online order from a customer. The app assigns a delivery person from the company to pick up the order after it is confirmed by the restaurant. The delivery person then uses the map to reach the restaurant and waits for the food package. Once the food package is handed over to the delivery person, he/she confirms the pick-up in the app and travels to the customer's location to deliver the food. The delivery person confirms the drop-off in the app after delivering the food package to the customer. The customer can rate the order in the app. The food aggregator earns money by collecting a fixed margin of the delivery order from the restaurants.</a:t>
            </a:r>
          </a:p>
          <a:p>
            <a:pPr marL="457200" lvl="0" indent="-317500" algn="l" rtl="0">
              <a:lnSpc>
                <a:spcPct val="115000"/>
              </a:lnSpc>
              <a:spcBef>
                <a:spcPts val="1000"/>
              </a:spcBef>
              <a:spcAft>
                <a:spcPts val="0"/>
              </a:spcAft>
              <a:buClr>
                <a:srgbClr val="000000"/>
              </a:buClr>
              <a:buSzPts val="1400"/>
              <a:buChar char="●"/>
            </a:pPr>
            <a:endParaRPr lang="en-US" sz="1400" dirty="0">
              <a:solidFill>
                <a:srgbClr val="000000"/>
              </a:solidFill>
            </a:endParaRPr>
          </a:p>
          <a:p>
            <a:pPr marL="0" lvl="0" indent="0" algn="l" rtl="0">
              <a:lnSpc>
                <a:spcPct val="115000"/>
              </a:lnSpc>
              <a:spcBef>
                <a:spcPts val="1000"/>
              </a:spcBef>
              <a:spcAft>
                <a:spcPts val="0"/>
              </a:spcAft>
              <a:buNone/>
            </a:pPr>
            <a:endParaRPr sz="1400" dirty="0">
              <a:solidFill>
                <a:srgbClr val="000000"/>
              </a:solidFill>
            </a:endParaRPr>
          </a:p>
          <a:p>
            <a:pPr marL="0" lvl="0" indent="0" algn="l" rtl="0">
              <a:spcBef>
                <a:spcPts val="1000"/>
              </a:spcBef>
              <a:spcAft>
                <a:spcPts val="1000"/>
              </a:spcAft>
              <a:buClr>
                <a:srgbClr val="000000"/>
              </a:buClr>
              <a:buSzPts val="1500"/>
              <a:buFont typeface="Arial"/>
              <a:buNone/>
            </a:pPr>
            <a:r>
              <a:rPr lang="en" sz="1200" b="1" i="1" dirty="0">
                <a:solidFill>
                  <a:srgbClr val="000000"/>
                </a:solidFill>
              </a:rPr>
              <a:t>Note</a:t>
            </a:r>
            <a:r>
              <a:rPr lang="en" sz="1200" i="1" dirty="0">
                <a:solidFill>
                  <a:srgbClr val="000000"/>
                </a:solidFill>
              </a:rPr>
              <a:t>: You can use more than one slide if needed </a:t>
            </a:r>
            <a:endParaRPr sz="1400" dirty="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Business Problem Overview and Solution Approach</a:t>
            </a:r>
            <a:endParaRPr>
              <a:solidFill>
                <a:srgbClr val="000000"/>
              </a:solidFill>
            </a:endParaRPr>
          </a:p>
        </p:txBody>
      </p:sp>
      <p:sp>
        <p:nvSpPr>
          <p:cNvPr id="125" name="Google Shape;125;p26"/>
          <p:cNvSpPr txBox="1">
            <a:spLocks noGrp="1"/>
          </p:cNvSpPr>
          <p:nvPr>
            <p:ph type="body" idx="1"/>
          </p:nvPr>
        </p:nvSpPr>
        <p:spPr>
          <a:xfrm>
            <a:off x="202550" y="861975"/>
            <a:ext cx="8629800" cy="3992246"/>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Business Problem:</a:t>
            </a:r>
          </a:p>
          <a:p>
            <a:pPr lvl="1" indent="-317500">
              <a:spcBef>
                <a:spcPts val="1000"/>
              </a:spcBef>
              <a:buClr>
                <a:srgbClr val="000000"/>
              </a:buClr>
              <a:buSzPts val="1400"/>
              <a:buChar char="●"/>
            </a:pPr>
            <a:r>
              <a:rPr lang="en-US" sz="1400" b="0" i="0" dirty="0">
                <a:solidFill>
                  <a:srgbClr val="000000"/>
                </a:solidFill>
                <a:effectLst/>
                <a:latin typeface="Inter"/>
              </a:rPr>
              <a:t>The food aggregator company has stored the data of the different orders made by the registered customers in their online portal. They want to analyze the data to get a fair idea about the demand of different restaurants which will help them in enhancing their customer experience.</a:t>
            </a:r>
          </a:p>
          <a:p>
            <a:pPr lvl="1" indent="-317500">
              <a:spcBef>
                <a:spcPts val="1000"/>
              </a:spcBef>
              <a:buClr>
                <a:srgbClr val="000000"/>
              </a:buClr>
              <a:buSzPts val="1400"/>
              <a:buChar char="●"/>
            </a:pPr>
            <a:r>
              <a:rPr lang="en-US" sz="1400" dirty="0">
                <a:solidFill>
                  <a:srgbClr val="000000"/>
                </a:solidFill>
                <a:latin typeface="Inter"/>
              </a:rPr>
              <a:t>As a data scientist, I have tried to analyze as many variables as possible by using the data collected by the app for all 1800+ restaurants, using 9 different variables:</a:t>
            </a:r>
          </a:p>
          <a:p>
            <a:pPr marL="939800" lvl="1" indent="-342900">
              <a:spcBef>
                <a:spcPts val="1000"/>
              </a:spcBef>
              <a:buClr>
                <a:srgbClr val="000000"/>
              </a:buClr>
              <a:buSzPts val="1400"/>
              <a:buFont typeface="+mj-lt"/>
              <a:buAutoNum type="arabicPeriod"/>
            </a:pPr>
            <a:r>
              <a:rPr lang="en-US" sz="1400" dirty="0">
                <a:solidFill>
                  <a:srgbClr val="000000"/>
                </a:solidFill>
                <a:latin typeface="Inter"/>
              </a:rPr>
              <a:t>Restaurant Name</a:t>
            </a:r>
          </a:p>
          <a:p>
            <a:pPr marL="939800" lvl="1" indent="-342900">
              <a:spcBef>
                <a:spcPts val="1000"/>
              </a:spcBef>
              <a:buClr>
                <a:srgbClr val="000000"/>
              </a:buClr>
              <a:buSzPts val="1400"/>
              <a:buFont typeface="+mj-lt"/>
              <a:buAutoNum type="arabicPeriod"/>
            </a:pPr>
            <a:r>
              <a:rPr lang="en-US" sz="1400" dirty="0">
                <a:solidFill>
                  <a:srgbClr val="000000"/>
                </a:solidFill>
                <a:latin typeface="Inter"/>
              </a:rPr>
              <a:t>Order ID</a:t>
            </a:r>
          </a:p>
          <a:p>
            <a:pPr marL="939800" lvl="1" indent="-342900">
              <a:spcBef>
                <a:spcPts val="1000"/>
              </a:spcBef>
              <a:buClr>
                <a:srgbClr val="000000"/>
              </a:buClr>
              <a:buSzPts val="1400"/>
              <a:buFont typeface="+mj-lt"/>
              <a:buAutoNum type="arabicPeriod"/>
            </a:pPr>
            <a:r>
              <a:rPr lang="en-US" sz="1400" dirty="0">
                <a:solidFill>
                  <a:srgbClr val="000000"/>
                </a:solidFill>
                <a:latin typeface="Inter"/>
              </a:rPr>
              <a:t>Customer ID</a:t>
            </a:r>
          </a:p>
          <a:p>
            <a:pPr marL="939800" lvl="1" indent="-342900">
              <a:spcBef>
                <a:spcPts val="1000"/>
              </a:spcBef>
              <a:buClr>
                <a:srgbClr val="000000"/>
              </a:buClr>
              <a:buSzPts val="1400"/>
              <a:buFont typeface="+mj-lt"/>
              <a:buAutoNum type="arabicPeriod"/>
            </a:pPr>
            <a:r>
              <a:rPr lang="en-US" sz="1400" dirty="0">
                <a:solidFill>
                  <a:srgbClr val="000000"/>
                </a:solidFill>
                <a:latin typeface="Inter"/>
              </a:rPr>
              <a:t>Cost of Order</a:t>
            </a:r>
          </a:p>
          <a:p>
            <a:pPr marL="939800" lvl="1" indent="-342900">
              <a:spcBef>
                <a:spcPts val="1000"/>
              </a:spcBef>
              <a:buClr>
                <a:srgbClr val="000000"/>
              </a:buClr>
              <a:buSzPts val="1400"/>
              <a:buFont typeface="+mj-lt"/>
              <a:buAutoNum type="arabicPeriod"/>
            </a:pPr>
            <a:r>
              <a:rPr lang="en-US" sz="1400" dirty="0">
                <a:solidFill>
                  <a:srgbClr val="000000"/>
                </a:solidFill>
                <a:latin typeface="Inter"/>
              </a:rPr>
              <a:t>Day of the Week (Binary option: Weekend or Weekday)</a:t>
            </a:r>
          </a:p>
          <a:p>
            <a:pPr marL="939800" lvl="1" indent="-342900">
              <a:spcBef>
                <a:spcPts val="1000"/>
              </a:spcBef>
              <a:buClr>
                <a:srgbClr val="000000"/>
              </a:buClr>
              <a:buSzPts val="1400"/>
              <a:buFont typeface="+mj-lt"/>
              <a:buAutoNum type="arabicPeriod"/>
            </a:pPr>
            <a:r>
              <a:rPr lang="en-US" sz="1400" dirty="0">
                <a:solidFill>
                  <a:srgbClr val="000000"/>
                </a:solidFill>
                <a:latin typeface="Inter"/>
              </a:rPr>
              <a:t>Food preparation time (in minutes)</a:t>
            </a:r>
          </a:p>
          <a:p>
            <a:pPr lvl="2" indent="-317500">
              <a:spcBef>
                <a:spcPts val="1000"/>
              </a:spcBef>
              <a:buClr>
                <a:srgbClr val="000000"/>
              </a:buClr>
              <a:buSzPts val="1400"/>
              <a:buChar char="●"/>
            </a:pPr>
            <a:endParaRPr lang="en-US" sz="1300" b="0" i="0" dirty="0">
              <a:solidFill>
                <a:srgbClr val="000000"/>
              </a:solidFill>
              <a:effectLst/>
              <a:latin typeface="Inter"/>
            </a:endParaRPr>
          </a:p>
          <a:p>
            <a:pPr marL="596900" lvl="1" indent="0">
              <a:spcBef>
                <a:spcPts val="1000"/>
              </a:spcBef>
              <a:buClr>
                <a:srgbClr val="000000"/>
              </a:buClr>
              <a:buSzPts val="1400"/>
              <a:buNone/>
            </a:pPr>
            <a:endParaRPr lang="en-US" sz="1200" dirty="0">
              <a:solidFill>
                <a:srgbClr val="000000"/>
              </a:solidFill>
            </a:endParaRPr>
          </a:p>
          <a:p>
            <a:pPr marL="457200" lvl="0" indent="-317500" algn="l" rtl="0">
              <a:lnSpc>
                <a:spcPct val="115000"/>
              </a:lnSpc>
              <a:spcBef>
                <a:spcPts val="1000"/>
              </a:spcBef>
              <a:spcAft>
                <a:spcPts val="0"/>
              </a:spcAft>
              <a:buClr>
                <a:srgbClr val="000000"/>
              </a:buClr>
              <a:buSzPts val="1400"/>
              <a:buChar char="●"/>
            </a:pPr>
            <a:endParaRPr lang="en-US" sz="1400" dirty="0">
              <a:solidFill>
                <a:srgbClr val="000000"/>
              </a:solidFill>
            </a:endParaRPr>
          </a:p>
          <a:p>
            <a:pPr marL="0" lvl="0" indent="0" algn="l" rtl="0">
              <a:lnSpc>
                <a:spcPct val="115000"/>
              </a:lnSpc>
              <a:spcBef>
                <a:spcPts val="1000"/>
              </a:spcBef>
              <a:spcAft>
                <a:spcPts val="0"/>
              </a:spcAft>
              <a:buNone/>
            </a:pPr>
            <a:endParaRPr sz="1400" dirty="0">
              <a:solidFill>
                <a:srgbClr val="000000"/>
              </a:solidFill>
            </a:endParaRPr>
          </a:p>
          <a:p>
            <a:pPr marL="0" lvl="0" indent="0" algn="l" rtl="0">
              <a:spcBef>
                <a:spcPts val="1000"/>
              </a:spcBef>
              <a:spcAft>
                <a:spcPts val="1000"/>
              </a:spcAft>
              <a:buClr>
                <a:srgbClr val="000000"/>
              </a:buClr>
              <a:buSzPts val="1500"/>
              <a:buFont typeface="Arial"/>
              <a:buNone/>
            </a:pPr>
            <a:r>
              <a:rPr lang="en" sz="1200" b="1" i="1" dirty="0">
                <a:solidFill>
                  <a:srgbClr val="000000"/>
                </a:solidFill>
              </a:rPr>
              <a:t>Note</a:t>
            </a:r>
            <a:r>
              <a:rPr lang="en" sz="1200" i="1" dirty="0">
                <a:solidFill>
                  <a:srgbClr val="000000"/>
                </a:solidFill>
              </a:rPr>
              <a:t>: You can use more than one slide if needed </a:t>
            </a:r>
            <a:endParaRPr sz="1400" dirty="0">
              <a:solidFill>
                <a:srgbClr val="000000"/>
              </a:solidFill>
            </a:endParaRPr>
          </a:p>
        </p:txBody>
      </p:sp>
      <p:sp>
        <p:nvSpPr>
          <p:cNvPr id="2" name="TextBox 1">
            <a:extLst>
              <a:ext uri="{FF2B5EF4-FFF2-40B4-BE49-F238E27FC236}">
                <a16:creationId xmlns:a16="http://schemas.microsoft.com/office/drawing/2014/main" id="{67EAEB62-1609-E091-43F1-7374DE9A8644}"/>
              </a:ext>
            </a:extLst>
          </p:cNvPr>
          <p:cNvSpPr txBox="1"/>
          <p:nvPr/>
        </p:nvSpPr>
        <p:spPr>
          <a:xfrm>
            <a:off x="4867593" y="2947917"/>
            <a:ext cx="2462534" cy="1169551"/>
          </a:xfrm>
          <a:prstGeom prst="rect">
            <a:avLst/>
          </a:prstGeom>
          <a:noFill/>
        </p:spPr>
        <p:txBody>
          <a:bodyPr wrap="none" rtlCol="0">
            <a:spAutoFit/>
          </a:bodyPr>
          <a:lstStyle/>
          <a:p>
            <a:r>
              <a:rPr lang="en-US" dirty="0"/>
              <a:t>7. Delivery Time (in minutes)</a:t>
            </a:r>
          </a:p>
          <a:p>
            <a:endParaRPr lang="en-US" dirty="0"/>
          </a:p>
          <a:p>
            <a:r>
              <a:rPr lang="en-US" dirty="0"/>
              <a:t>8. Rating</a:t>
            </a:r>
            <a:br>
              <a:rPr lang="en-US" dirty="0"/>
            </a:br>
            <a:br>
              <a:rPr lang="en-US" dirty="0"/>
            </a:br>
            <a:r>
              <a:rPr lang="en-US" dirty="0"/>
              <a:t>9. Cuisine Type</a:t>
            </a:r>
          </a:p>
        </p:txBody>
      </p:sp>
    </p:spTree>
    <p:extLst>
      <p:ext uri="{BB962C8B-B14F-4D97-AF65-F5344CB8AC3E}">
        <p14:creationId xmlns:p14="http://schemas.microsoft.com/office/powerpoint/2010/main" val="329338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Business Problem Overview and Solution Approach</a:t>
            </a:r>
            <a:endParaRPr>
              <a:solidFill>
                <a:srgbClr val="000000"/>
              </a:solidFill>
            </a:endParaRPr>
          </a:p>
        </p:txBody>
      </p:sp>
      <p:sp>
        <p:nvSpPr>
          <p:cNvPr id="125" name="Google Shape;125;p26"/>
          <p:cNvSpPr txBox="1">
            <a:spLocks noGrp="1"/>
          </p:cNvSpPr>
          <p:nvPr>
            <p:ph type="body" idx="1"/>
          </p:nvPr>
        </p:nvSpPr>
        <p:spPr>
          <a:xfrm>
            <a:off x="202550" y="861975"/>
            <a:ext cx="8629800" cy="3992246"/>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Business Solution Methodology:</a:t>
            </a:r>
          </a:p>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Did Univariate Analysis and Multivariate Analysis of the full dataset in Python, exploring all 9 columns as variables</a:t>
            </a:r>
          </a:p>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Used Google Collab and modified the code to </a:t>
            </a:r>
            <a:r>
              <a:rPr lang="en-US" sz="1400" dirty="0" err="1">
                <a:solidFill>
                  <a:srgbClr val="000000"/>
                </a:solidFill>
              </a:rPr>
              <a:t>Jupyter</a:t>
            </a:r>
            <a:r>
              <a:rPr lang="en-US" sz="1400" dirty="0">
                <a:solidFill>
                  <a:srgbClr val="000000"/>
                </a:solidFill>
              </a:rPr>
              <a:t> Notebook</a:t>
            </a:r>
          </a:p>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Screenshots of graphs taken from Google Collab directly</a:t>
            </a:r>
          </a:p>
          <a:p>
            <a:pPr marL="0" lvl="0" indent="0" algn="l" rtl="0">
              <a:lnSpc>
                <a:spcPct val="115000"/>
              </a:lnSpc>
              <a:spcBef>
                <a:spcPts val="1000"/>
              </a:spcBef>
              <a:spcAft>
                <a:spcPts val="0"/>
              </a:spcAft>
              <a:buNone/>
            </a:pPr>
            <a:endParaRPr sz="1400" dirty="0">
              <a:solidFill>
                <a:srgbClr val="000000"/>
              </a:solidFill>
            </a:endParaRPr>
          </a:p>
          <a:p>
            <a:pPr marL="0" lvl="0" indent="0" algn="l" rtl="0">
              <a:spcBef>
                <a:spcPts val="1000"/>
              </a:spcBef>
              <a:spcAft>
                <a:spcPts val="1000"/>
              </a:spcAft>
              <a:buClr>
                <a:srgbClr val="000000"/>
              </a:buClr>
              <a:buSzPts val="1500"/>
              <a:buFont typeface="Arial"/>
              <a:buNone/>
            </a:pPr>
            <a:r>
              <a:rPr lang="en" sz="1200" b="1" i="1" dirty="0">
                <a:solidFill>
                  <a:srgbClr val="000000"/>
                </a:solidFill>
              </a:rPr>
              <a:t>Note</a:t>
            </a:r>
            <a:r>
              <a:rPr lang="en" sz="1200" i="1" dirty="0">
                <a:solidFill>
                  <a:srgbClr val="000000"/>
                </a:solidFill>
              </a:rPr>
              <a:t>: You can use more than one slide if needed </a:t>
            </a:r>
            <a:endParaRPr sz="1400" dirty="0">
              <a:solidFill>
                <a:srgbClr val="000000"/>
              </a:solidFill>
            </a:endParaRPr>
          </a:p>
        </p:txBody>
      </p:sp>
    </p:spTree>
    <p:extLst>
      <p:ext uri="{BB962C8B-B14F-4D97-AF65-F5344CB8AC3E}">
        <p14:creationId xmlns:p14="http://schemas.microsoft.com/office/powerpoint/2010/main" val="2778728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Data Overview</a:t>
            </a:r>
            <a:endParaRPr>
              <a:solidFill>
                <a:srgbClr val="000000"/>
              </a:solidFill>
            </a:endParaRPr>
          </a:p>
        </p:txBody>
      </p:sp>
      <p:sp>
        <p:nvSpPr>
          <p:cNvPr id="131" name="Google Shape;131;p2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596900" lvl="1" indent="0">
              <a:spcBef>
                <a:spcPts val="1000"/>
              </a:spcBef>
              <a:buClr>
                <a:srgbClr val="000000"/>
              </a:buClr>
              <a:buSzPts val="1400"/>
              <a:buNone/>
            </a:pPr>
            <a:r>
              <a:rPr lang="en" sz="1400" dirty="0">
                <a:solidFill>
                  <a:srgbClr val="000000"/>
                </a:solidFill>
              </a:rPr>
              <a:t>Our dataset contains 1898 rows (each represents a restaurants) and 9 columns: </a:t>
            </a:r>
            <a:endParaRPr lang="en" sz="1200" dirty="0">
              <a:solidFill>
                <a:srgbClr val="000000"/>
              </a:solidFill>
            </a:endParaRPr>
          </a:p>
          <a:p>
            <a:pPr lvl="1" indent="-317500">
              <a:spcBef>
                <a:spcPts val="1000"/>
              </a:spcBef>
              <a:buClr>
                <a:srgbClr val="000000"/>
              </a:buClr>
              <a:buSzPts val="1400"/>
              <a:buChar char="●"/>
            </a:pPr>
            <a:r>
              <a:rPr lang="en-US" sz="1200" dirty="0" err="1">
                <a:solidFill>
                  <a:srgbClr val="000000"/>
                </a:solidFill>
              </a:rPr>
              <a:t>order_id</a:t>
            </a:r>
            <a:r>
              <a:rPr lang="en-US" sz="1200" dirty="0">
                <a:solidFill>
                  <a:srgbClr val="000000"/>
                </a:solidFill>
              </a:rPr>
              <a:t>, </a:t>
            </a:r>
            <a:r>
              <a:rPr lang="en-US" sz="1200" dirty="0" err="1">
                <a:solidFill>
                  <a:srgbClr val="000000"/>
                </a:solidFill>
              </a:rPr>
              <a:t>customer_id</a:t>
            </a:r>
            <a:r>
              <a:rPr lang="en-US" sz="1200" dirty="0">
                <a:solidFill>
                  <a:srgbClr val="000000"/>
                </a:solidFill>
              </a:rPr>
              <a:t>, </a:t>
            </a:r>
            <a:r>
              <a:rPr lang="en-US" sz="1200" dirty="0" err="1">
                <a:solidFill>
                  <a:srgbClr val="000000"/>
                </a:solidFill>
              </a:rPr>
              <a:t>food_preparation_time</a:t>
            </a:r>
            <a:r>
              <a:rPr lang="en-US" sz="1200" dirty="0">
                <a:solidFill>
                  <a:srgbClr val="000000"/>
                </a:solidFill>
              </a:rPr>
              <a:t>, and </a:t>
            </a:r>
            <a:r>
              <a:rPr lang="en-US" sz="1200" dirty="0" err="1">
                <a:solidFill>
                  <a:srgbClr val="000000"/>
                </a:solidFill>
              </a:rPr>
              <a:t>delivery_time</a:t>
            </a:r>
            <a:r>
              <a:rPr lang="en-US" sz="1200" dirty="0">
                <a:solidFill>
                  <a:srgbClr val="000000"/>
                </a:solidFill>
              </a:rPr>
              <a:t> are all integers</a:t>
            </a:r>
          </a:p>
          <a:p>
            <a:pPr lvl="1" indent="-317500">
              <a:spcBef>
                <a:spcPts val="1000"/>
              </a:spcBef>
              <a:buClr>
                <a:srgbClr val="000000"/>
              </a:buClr>
              <a:buSzPts val="1400"/>
              <a:buChar char="●"/>
            </a:pPr>
            <a:r>
              <a:rPr lang="en-US" sz="1200" dirty="0" err="1">
                <a:solidFill>
                  <a:srgbClr val="000000"/>
                </a:solidFill>
              </a:rPr>
              <a:t>restaurant_type</a:t>
            </a:r>
            <a:r>
              <a:rPr lang="en-US" sz="1200" dirty="0">
                <a:solidFill>
                  <a:srgbClr val="000000"/>
                </a:solidFill>
              </a:rPr>
              <a:t>, </a:t>
            </a:r>
            <a:r>
              <a:rPr lang="en-US" sz="1200" dirty="0" err="1">
                <a:solidFill>
                  <a:srgbClr val="000000"/>
                </a:solidFill>
              </a:rPr>
              <a:t>cuisine_type</a:t>
            </a:r>
            <a:r>
              <a:rPr lang="en-US" sz="1200" dirty="0">
                <a:solidFill>
                  <a:srgbClr val="000000"/>
                </a:solidFill>
              </a:rPr>
              <a:t>, rating and </a:t>
            </a:r>
            <a:r>
              <a:rPr lang="en-US" sz="1200" dirty="0" err="1">
                <a:solidFill>
                  <a:srgbClr val="000000"/>
                </a:solidFill>
              </a:rPr>
              <a:t>day_of_the_week</a:t>
            </a:r>
            <a:r>
              <a:rPr lang="en-US" sz="1200" dirty="0">
                <a:solidFill>
                  <a:srgbClr val="000000"/>
                </a:solidFill>
              </a:rPr>
              <a:t> are all objects while </a:t>
            </a:r>
            <a:r>
              <a:rPr lang="en-US" sz="1200" dirty="0" err="1">
                <a:solidFill>
                  <a:srgbClr val="000000"/>
                </a:solidFill>
              </a:rPr>
              <a:t>cost_of_the_order</a:t>
            </a:r>
            <a:r>
              <a:rPr lang="en-US" sz="1200" dirty="0">
                <a:solidFill>
                  <a:srgbClr val="000000"/>
                </a:solidFill>
              </a:rPr>
              <a:t> is a float</a:t>
            </a:r>
          </a:p>
          <a:p>
            <a:pPr lvl="1" indent="-317500">
              <a:spcBef>
                <a:spcPts val="1000"/>
              </a:spcBef>
              <a:buClr>
                <a:srgbClr val="000000"/>
              </a:buClr>
              <a:buSzPts val="1400"/>
              <a:buChar char="●"/>
            </a:pPr>
            <a:r>
              <a:rPr lang="en-US" sz="1200" dirty="0">
                <a:solidFill>
                  <a:srgbClr val="000000"/>
                </a:solidFill>
              </a:rPr>
              <a:t>All of the columns have complete data – nothing is missing</a:t>
            </a:r>
          </a:p>
          <a:p>
            <a:pPr lvl="1" indent="-317500">
              <a:spcBef>
                <a:spcPts val="1000"/>
              </a:spcBef>
              <a:buClr>
                <a:srgbClr val="000000"/>
              </a:buClr>
              <a:buSzPts val="1400"/>
              <a:buChar char="●"/>
            </a:pPr>
            <a:r>
              <a:rPr lang="en-US" sz="1200" dirty="0">
                <a:solidFill>
                  <a:srgbClr val="000000"/>
                </a:solidFill>
              </a:rPr>
              <a:t>Statistical summary of food preparation time: Minimum Time is 20 minutes, Mean Average is 27.37 minutes and Maximum Time is 35 minutes</a:t>
            </a:r>
          </a:p>
          <a:p>
            <a:pPr lvl="1" indent="-317500">
              <a:spcBef>
                <a:spcPts val="1000"/>
              </a:spcBef>
              <a:buClr>
                <a:srgbClr val="000000"/>
              </a:buClr>
              <a:buSzPts val="1400"/>
              <a:buChar char="●"/>
            </a:pPr>
            <a:r>
              <a:rPr lang="en-US" sz="1200" dirty="0">
                <a:solidFill>
                  <a:srgbClr val="000000"/>
                </a:solidFill>
              </a:rPr>
              <a:t>736 orders are NOT rated in this dataset – the rating column has a value of “Not Given”</a:t>
            </a:r>
            <a:endParaRPr lang="en" sz="1200" dirty="0">
              <a:solidFill>
                <a:srgbClr val="000000"/>
              </a:solidFill>
            </a:endParaRPr>
          </a:p>
          <a:p>
            <a:pPr marL="0" lvl="0" indent="0" algn="l" rtl="0">
              <a:spcBef>
                <a:spcPts val="1000"/>
              </a:spcBef>
              <a:spcAft>
                <a:spcPts val="0"/>
              </a:spcAft>
              <a:buNone/>
            </a:pPr>
            <a:endParaRPr sz="1400" dirty="0">
              <a:solidFill>
                <a:srgbClr val="000000"/>
              </a:solidFill>
            </a:endParaRPr>
          </a:p>
        </p:txBody>
      </p:sp>
      <p:pic>
        <p:nvPicPr>
          <p:cNvPr id="3" name="Picture 2">
            <a:extLst>
              <a:ext uri="{FF2B5EF4-FFF2-40B4-BE49-F238E27FC236}">
                <a16:creationId xmlns:a16="http://schemas.microsoft.com/office/drawing/2014/main" id="{4D4341A9-38B4-92A4-4C62-196C8C0AB135}"/>
              </a:ext>
            </a:extLst>
          </p:cNvPr>
          <p:cNvPicPr>
            <a:picLocks noChangeAspect="1"/>
          </p:cNvPicPr>
          <p:nvPr/>
        </p:nvPicPr>
        <p:blipFill>
          <a:blip r:embed="rId3"/>
          <a:stretch>
            <a:fillRect/>
          </a:stretch>
        </p:blipFill>
        <p:spPr>
          <a:xfrm>
            <a:off x="631250" y="3294985"/>
            <a:ext cx="7772400" cy="66065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Univariate Analysis</a:t>
            </a:r>
            <a:endParaRPr>
              <a:solidFill>
                <a:srgbClr val="000000"/>
              </a:solidFill>
            </a:endParaRPr>
          </a:p>
        </p:txBody>
      </p:sp>
      <p:sp>
        <p:nvSpPr>
          <p:cNvPr id="137" name="Google Shape;137;p28"/>
          <p:cNvSpPr txBox="1">
            <a:spLocks noGrp="1"/>
          </p:cNvSpPr>
          <p:nvPr>
            <p:ph type="body" idx="1"/>
          </p:nvPr>
        </p:nvSpPr>
        <p:spPr>
          <a:xfrm>
            <a:off x="202550" y="861975"/>
            <a:ext cx="4690172"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The distribution of order cost is very right-skewed. Most orders cost between$10 and $40. </a:t>
            </a:r>
          </a:p>
          <a:p>
            <a:pPr lvl="1" indent="-317500">
              <a:spcBef>
                <a:spcPts val="1000"/>
              </a:spcBef>
              <a:buClr>
                <a:srgbClr val="000000"/>
              </a:buClr>
              <a:buSzPts val="1400"/>
              <a:buChar char="●"/>
            </a:pPr>
            <a:r>
              <a:rPr lang="en-US" sz="1200" dirty="0">
                <a:solidFill>
                  <a:srgbClr val="000000"/>
                </a:solidFill>
              </a:rPr>
              <a:t>Orders that are higher than $40 are rare outliers</a:t>
            </a:r>
          </a:p>
          <a:p>
            <a:pPr lvl="1" indent="-317500">
              <a:spcBef>
                <a:spcPts val="1000"/>
              </a:spcBef>
              <a:buClr>
                <a:srgbClr val="000000"/>
              </a:buClr>
              <a:buSzPts val="1400"/>
              <a:buChar char="●"/>
            </a:pPr>
            <a:r>
              <a:rPr lang="en-US" sz="1200" dirty="0">
                <a:solidFill>
                  <a:srgbClr val="000000"/>
                </a:solidFill>
              </a:rPr>
              <a:t>Approximately 29.24% of all orders cost more than 20 dollars</a:t>
            </a:r>
          </a:p>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Food Preparation time most often falls within 20 – 35 minutes</a:t>
            </a:r>
          </a:p>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The IQR range for food preparation is only 8 minutes</a:t>
            </a:r>
          </a:p>
          <a:p>
            <a:pPr lvl="1" indent="-317500">
              <a:spcBef>
                <a:spcPts val="1000"/>
              </a:spcBef>
              <a:buClr>
                <a:srgbClr val="000000"/>
              </a:buClr>
              <a:buSzPts val="1400"/>
              <a:buChar char="●"/>
            </a:pPr>
            <a:r>
              <a:rPr lang="en-US" sz="1200" dirty="0">
                <a:solidFill>
                  <a:srgbClr val="000000"/>
                </a:solidFill>
              </a:rPr>
              <a:t>This means vast majority of food is prepared in a consistent timeframe from customer perspective</a:t>
            </a:r>
            <a:endParaRPr sz="1200" dirty="0">
              <a:solidFill>
                <a:srgbClr val="000000"/>
              </a:solidFill>
            </a:endParaRPr>
          </a:p>
          <a:p>
            <a:pPr marL="0" lvl="0" indent="0" algn="l" rtl="0">
              <a:spcBef>
                <a:spcPts val="1000"/>
              </a:spcBef>
              <a:spcAft>
                <a:spcPts val="0"/>
              </a:spcAft>
              <a:buNone/>
            </a:pPr>
            <a:endParaRPr sz="1400" dirty="0">
              <a:solidFill>
                <a:srgbClr val="000000"/>
              </a:solidFill>
            </a:endParaRPr>
          </a:p>
        </p:txBody>
      </p:sp>
      <p:pic>
        <p:nvPicPr>
          <p:cNvPr id="3" name="Picture 2" descr="A graph with a line and a line&#10;&#10;Description automatically generated">
            <a:extLst>
              <a:ext uri="{FF2B5EF4-FFF2-40B4-BE49-F238E27FC236}">
                <a16:creationId xmlns:a16="http://schemas.microsoft.com/office/drawing/2014/main" id="{A7AA07E3-E593-4E65-CBE5-D445FBC72A49}"/>
              </a:ext>
            </a:extLst>
          </p:cNvPr>
          <p:cNvPicPr>
            <a:picLocks noChangeAspect="1"/>
          </p:cNvPicPr>
          <p:nvPr/>
        </p:nvPicPr>
        <p:blipFill>
          <a:blip r:embed="rId3"/>
          <a:stretch>
            <a:fillRect/>
          </a:stretch>
        </p:blipFill>
        <p:spPr>
          <a:xfrm>
            <a:off x="5216206" y="641445"/>
            <a:ext cx="3568378" cy="2286965"/>
          </a:xfrm>
          <a:prstGeom prst="rect">
            <a:avLst/>
          </a:prstGeom>
        </p:spPr>
      </p:pic>
      <p:pic>
        <p:nvPicPr>
          <p:cNvPr id="11" name="Picture 10" descr="A diagram of food preparation&#10;&#10;Description automatically generated">
            <a:extLst>
              <a:ext uri="{FF2B5EF4-FFF2-40B4-BE49-F238E27FC236}">
                <a16:creationId xmlns:a16="http://schemas.microsoft.com/office/drawing/2014/main" id="{BDCDCB39-D99A-F89F-3FB6-B76CDE68384B}"/>
              </a:ext>
            </a:extLst>
          </p:cNvPr>
          <p:cNvPicPr>
            <a:picLocks noChangeAspect="1"/>
          </p:cNvPicPr>
          <p:nvPr/>
        </p:nvPicPr>
        <p:blipFill>
          <a:blip r:embed="rId4"/>
          <a:stretch>
            <a:fillRect/>
          </a:stretch>
        </p:blipFill>
        <p:spPr>
          <a:xfrm>
            <a:off x="6086902" y="2894700"/>
            <a:ext cx="2023282" cy="155727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Univariate Analysis</a:t>
            </a:r>
            <a:endParaRPr>
              <a:solidFill>
                <a:srgbClr val="000000"/>
              </a:solidFill>
            </a:endParaRPr>
          </a:p>
        </p:txBody>
      </p:sp>
      <p:sp>
        <p:nvSpPr>
          <p:cNvPr id="137" name="Google Shape;137;p28"/>
          <p:cNvSpPr txBox="1">
            <a:spLocks noGrp="1"/>
          </p:cNvSpPr>
          <p:nvPr>
            <p:ph type="body" idx="1"/>
          </p:nvPr>
        </p:nvSpPr>
        <p:spPr>
          <a:xfrm>
            <a:off x="202550" y="861975"/>
            <a:ext cx="5896287"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Delivery times fall between 15 – 30 minutes mostly</a:t>
            </a:r>
          </a:p>
          <a:p>
            <a:pPr lvl="1" indent="-317500">
              <a:spcBef>
                <a:spcPts val="1000"/>
              </a:spcBef>
              <a:buClr>
                <a:srgbClr val="000000"/>
              </a:buClr>
              <a:buSzPts val="1400"/>
              <a:buChar char="●"/>
            </a:pPr>
            <a:r>
              <a:rPr lang="en" sz="1200" dirty="0">
                <a:solidFill>
                  <a:srgbClr val="000000"/>
                </a:solidFill>
              </a:rPr>
              <a:t>Distribution is also compact - this indicates consistent delivery times</a:t>
            </a:r>
          </a:p>
          <a:p>
            <a:pPr lvl="1" indent="-317500">
              <a:spcBef>
                <a:spcPts val="1000"/>
              </a:spcBef>
              <a:buClr>
                <a:srgbClr val="000000"/>
              </a:buClr>
              <a:buSzPts val="1400"/>
              <a:buChar char="●"/>
            </a:pPr>
            <a:r>
              <a:rPr lang="en" sz="1200" dirty="0">
                <a:solidFill>
                  <a:srgbClr val="000000"/>
                </a:solidFill>
              </a:rPr>
              <a:t>The mean order delivery time is approximately 24.16 minutes</a:t>
            </a: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Orders are very evenly distributed between weekdays and weekends</a:t>
            </a:r>
          </a:p>
          <a:p>
            <a:pPr lvl="1" indent="-317500">
              <a:spcBef>
                <a:spcPts val="1000"/>
              </a:spcBef>
              <a:buClr>
                <a:srgbClr val="000000"/>
              </a:buClr>
              <a:buSzPts val="1400"/>
              <a:buChar char="●"/>
            </a:pPr>
            <a:r>
              <a:rPr lang="en" sz="1200" dirty="0">
                <a:solidFill>
                  <a:srgbClr val="000000"/>
                </a:solidFill>
              </a:rPr>
              <a:t>No significant difference in number of orders placed on either day of the week</a:t>
            </a:r>
          </a:p>
          <a:p>
            <a:pPr marL="139700" lvl="0" indent="0" algn="l" rtl="0">
              <a:lnSpc>
                <a:spcPct val="115000"/>
              </a:lnSpc>
              <a:spcBef>
                <a:spcPts val="1000"/>
              </a:spcBef>
              <a:spcAft>
                <a:spcPts val="0"/>
              </a:spcAft>
              <a:buClr>
                <a:srgbClr val="000000"/>
              </a:buClr>
              <a:buSzPts val="1400"/>
              <a:buNone/>
            </a:pPr>
            <a:endParaRPr lang="en" sz="1400" dirty="0">
              <a:solidFill>
                <a:srgbClr val="000000"/>
              </a:solidFill>
            </a:endParaRPr>
          </a:p>
          <a:p>
            <a:pPr marL="139700" lvl="0" indent="0" algn="l" rtl="0">
              <a:spcBef>
                <a:spcPts val="1000"/>
              </a:spcBef>
              <a:spcAft>
                <a:spcPts val="0"/>
              </a:spcAft>
              <a:buClr>
                <a:srgbClr val="000000"/>
              </a:buClr>
              <a:buSzPts val="1400"/>
              <a:buNone/>
            </a:pPr>
            <a:endParaRPr sz="1400" dirty="0">
              <a:solidFill>
                <a:srgbClr val="000000"/>
              </a:solidFill>
            </a:endParaRPr>
          </a:p>
          <a:p>
            <a:pPr marL="0" lvl="0" indent="0" algn="l" rtl="0">
              <a:spcBef>
                <a:spcPts val="1000"/>
              </a:spcBef>
              <a:spcAft>
                <a:spcPts val="0"/>
              </a:spcAft>
              <a:buNone/>
            </a:pPr>
            <a:endParaRPr sz="1400" dirty="0">
              <a:solidFill>
                <a:srgbClr val="000000"/>
              </a:solidFill>
            </a:endParaRPr>
          </a:p>
        </p:txBody>
      </p:sp>
      <p:pic>
        <p:nvPicPr>
          <p:cNvPr id="5" name="Picture 4" descr="A diagram of a box plot&#10;&#10;Description automatically generated">
            <a:extLst>
              <a:ext uri="{FF2B5EF4-FFF2-40B4-BE49-F238E27FC236}">
                <a16:creationId xmlns:a16="http://schemas.microsoft.com/office/drawing/2014/main" id="{A285A3DC-126C-2EBC-8BA8-D931A0599ACF}"/>
              </a:ext>
            </a:extLst>
          </p:cNvPr>
          <p:cNvPicPr>
            <a:picLocks noChangeAspect="1"/>
          </p:cNvPicPr>
          <p:nvPr/>
        </p:nvPicPr>
        <p:blipFill>
          <a:blip r:embed="rId3"/>
          <a:stretch>
            <a:fillRect/>
          </a:stretch>
        </p:blipFill>
        <p:spPr>
          <a:xfrm>
            <a:off x="6713362" y="754658"/>
            <a:ext cx="2228088" cy="1960717"/>
          </a:xfrm>
          <a:prstGeom prst="rect">
            <a:avLst/>
          </a:prstGeom>
        </p:spPr>
      </p:pic>
      <p:pic>
        <p:nvPicPr>
          <p:cNvPr id="9" name="Picture 8" descr="A graph of a number of orders&#10;&#10;Description automatically generated with medium confidence">
            <a:extLst>
              <a:ext uri="{FF2B5EF4-FFF2-40B4-BE49-F238E27FC236}">
                <a16:creationId xmlns:a16="http://schemas.microsoft.com/office/drawing/2014/main" id="{A58D2B9E-ED24-915C-AAD1-3BA8351360CC}"/>
              </a:ext>
            </a:extLst>
          </p:cNvPr>
          <p:cNvPicPr>
            <a:picLocks noChangeAspect="1"/>
          </p:cNvPicPr>
          <p:nvPr/>
        </p:nvPicPr>
        <p:blipFill>
          <a:blip r:embed="rId4"/>
          <a:stretch>
            <a:fillRect/>
          </a:stretch>
        </p:blipFill>
        <p:spPr>
          <a:xfrm>
            <a:off x="6098837" y="2672822"/>
            <a:ext cx="3045163" cy="1938506"/>
          </a:xfrm>
          <a:prstGeom prst="rect">
            <a:avLst/>
          </a:prstGeom>
        </p:spPr>
      </p:pic>
    </p:spTree>
    <p:extLst>
      <p:ext uri="{BB962C8B-B14F-4D97-AF65-F5344CB8AC3E}">
        <p14:creationId xmlns:p14="http://schemas.microsoft.com/office/powerpoint/2010/main" val="1206196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Univariate Analysis</a:t>
            </a:r>
            <a:endParaRPr>
              <a:solidFill>
                <a:srgbClr val="000000"/>
              </a:solidFill>
            </a:endParaRPr>
          </a:p>
        </p:txBody>
      </p:sp>
      <p:sp>
        <p:nvSpPr>
          <p:cNvPr id="137" name="Google Shape;137;p28"/>
          <p:cNvSpPr txBox="1">
            <a:spLocks noGrp="1"/>
          </p:cNvSpPr>
          <p:nvPr>
            <p:ph type="body" idx="1"/>
          </p:nvPr>
        </p:nvSpPr>
        <p:spPr>
          <a:xfrm>
            <a:off x="202550" y="861975"/>
            <a:ext cx="2922787"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1600" dirty="0"/>
              <a:t>The distribution of orders for different cuisines shows that American, Japanese, and Italian cuisines are the most popular. The chart helps highlight which types of cuisine are ordered most frequently.</a:t>
            </a:r>
          </a:p>
          <a:p>
            <a:pPr marL="457200" lvl="0" indent="-317500" algn="l" rtl="0">
              <a:lnSpc>
                <a:spcPct val="115000"/>
              </a:lnSpc>
              <a:spcBef>
                <a:spcPts val="1000"/>
              </a:spcBef>
              <a:spcAft>
                <a:spcPts val="0"/>
              </a:spcAft>
              <a:buClr>
                <a:srgbClr val="000000"/>
              </a:buClr>
              <a:buSzPts val="1400"/>
              <a:buChar char="●"/>
            </a:pPr>
            <a:r>
              <a:rPr lang="en-US" sz="1600" dirty="0">
                <a:solidFill>
                  <a:srgbClr val="000000"/>
                </a:solidFill>
              </a:rPr>
              <a:t>The most popular cuisine by far is American.</a:t>
            </a:r>
            <a:endParaRPr sz="1400" dirty="0">
              <a:solidFill>
                <a:srgbClr val="000000"/>
              </a:solidFill>
            </a:endParaRPr>
          </a:p>
          <a:p>
            <a:pPr marL="0" lvl="0" indent="0" algn="l" rtl="0">
              <a:spcBef>
                <a:spcPts val="1000"/>
              </a:spcBef>
              <a:spcAft>
                <a:spcPts val="0"/>
              </a:spcAft>
              <a:buNone/>
            </a:pPr>
            <a:endParaRPr sz="1400" dirty="0">
              <a:solidFill>
                <a:srgbClr val="000000"/>
              </a:solidFill>
            </a:endParaRPr>
          </a:p>
        </p:txBody>
      </p:sp>
      <p:pic>
        <p:nvPicPr>
          <p:cNvPr id="4" name="Picture 3" descr="A graph of different colored bars&#10;&#10;Description automatically generated">
            <a:extLst>
              <a:ext uri="{FF2B5EF4-FFF2-40B4-BE49-F238E27FC236}">
                <a16:creationId xmlns:a16="http://schemas.microsoft.com/office/drawing/2014/main" id="{05777A5C-F475-04D6-AE97-218FB4CD0C1C}"/>
              </a:ext>
            </a:extLst>
          </p:cNvPr>
          <p:cNvPicPr>
            <a:picLocks noChangeAspect="1"/>
          </p:cNvPicPr>
          <p:nvPr/>
        </p:nvPicPr>
        <p:blipFill>
          <a:blip r:embed="rId3"/>
          <a:stretch>
            <a:fillRect/>
          </a:stretch>
        </p:blipFill>
        <p:spPr>
          <a:xfrm>
            <a:off x="3505248" y="1037230"/>
            <a:ext cx="5237356" cy="3770897"/>
          </a:xfrm>
          <a:prstGeom prst="rect">
            <a:avLst/>
          </a:prstGeom>
        </p:spPr>
      </p:pic>
    </p:spTree>
    <p:extLst>
      <p:ext uri="{BB962C8B-B14F-4D97-AF65-F5344CB8AC3E}">
        <p14:creationId xmlns:p14="http://schemas.microsoft.com/office/powerpoint/2010/main" val="432633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Contents / Agenda</a:t>
            </a:r>
            <a:endParaRPr>
              <a:solidFill>
                <a:srgbClr val="000000"/>
              </a:solidFill>
            </a:endParaRPr>
          </a:p>
        </p:txBody>
      </p:sp>
      <p:sp>
        <p:nvSpPr>
          <p:cNvPr id="113" name="Google Shape;113;p24"/>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Executive Summary</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Business Problem Overview and Solution Approach</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Data Overview</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EDA - Univariate Analysis</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EDA - Multivariate Analysis</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Appendix</a:t>
            </a:r>
            <a:endParaRPr sz="1400">
              <a:solidFill>
                <a:srgbClr val="000000"/>
              </a:solidFill>
            </a:endParaRPr>
          </a:p>
          <a:p>
            <a:pPr marL="0" lvl="0" indent="0" algn="l" rtl="0">
              <a:lnSpc>
                <a:spcPct val="115000"/>
              </a:lnSpc>
              <a:spcBef>
                <a:spcPts val="1000"/>
              </a:spcBef>
              <a:spcAft>
                <a:spcPts val="1000"/>
              </a:spcAft>
              <a:buNone/>
            </a:pP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Univariate Analysis</a:t>
            </a:r>
            <a:endParaRPr>
              <a:solidFill>
                <a:srgbClr val="000000"/>
              </a:solidFill>
            </a:endParaRPr>
          </a:p>
        </p:txBody>
      </p:sp>
      <p:sp>
        <p:nvSpPr>
          <p:cNvPr id="137" name="Google Shape;137;p28"/>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2000" dirty="0"/>
              <a:t>Many orders do not have ratings ("Not given"). Among rated orders, the majority of ratings are 4 or 5, indicating general customer satisfaction.</a:t>
            </a:r>
          </a:p>
          <a:p>
            <a:pPr marL="457200" lvl="0" indent="-317500" algn="l" rtl="0">
              <a:lnSpc>
                <a:spcPct val="115000"/>
              </a:lnSpc>
              <a:spcBef>
                <a:spcPts val="1000"/>
              </a:spcBef>
              <a:spcAft>
                <a:spcPts val="0"/>
              </a:spcAft>
              <a:buClr>
                <a:srgbClr val="000000"/>
              </a:buClr>
              <a:buSzPts val="1400"/>
              <a:buChar char="●"/>
            </a:pPr>
            <a:endParaRPr sz="1400" dirty="0">
              <a:solidFill>
                <a:srgbClr val="000000"/>
              </a:solidFill>
            </a:endParaRPr>
          </a:p>
        </p:txBody>
      </p:sp>
      <p:pic>
        <p:nvPicPr>
          <p:cNvPr id="2" name="Picture 1" descr="A graph of a number of orders&#10;&#10;Description automatically generated with medium confidence">
            <a:extLst>
              <a:ext uri="{FF2B5EF4-FFF2-40B4-BE49-F238E27FC236}">
                <a16:creationId xmlns:a16="http://schemas.microsoft.com/office/drawing/2014/main" id="{A58D4873-8CD5-23FC-8DE5-E0239ED25BA7}"/>
              </a:ext>
            </a:extLst>
          </p:cNvPr>
          <p:cNvPicPr>
            <a:picLocks noChangeAspect="1"/>
          </p:cNvPicPr>
          <p:nvPr/>
        </p:nvPicPr>
        <p:blipFill>
          <a:blip r:embed="rId3"/>
          <a:stretch>
            <a:fillRect/>
          </a:stretch>
        </p:blipFill>
        <p:spPr>
          <a:xfrm>
            <a:off x="2940268" y="2089456"/>
            <a:ext cx="4183863" cy="2663386"/>
          </a:xfrm>
          <a:prstGeom prst="rect">
            <a:avLst/>
          </a:prstGeom>
        </p:spPr>
      </p:pic>
    </p:spTree>
    <p:extLst>
      <p:ext uri="{BB962C8B-B14F-4D97-AF65-F5344CB8AC3E}">
        <p14:creationId xmlns:p14="http://schemas.microsoft.com/office/powerpoint/2010/main" val="3642060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Univariate Analysis</a:t>
            </a:r>
            <a:endParaRPr>
              <a:solidFill>
                <a:srgbClr val="000000"/>
              </a:solidFill>
            </a:endParaRPr>
          </a:p>
        </p:txBody>
      </p:sp>
      <p:sp>
        <p:nvSpPr>
          <p:cNvPr id="137" name="Google Shape;137;p28"/>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1600" dirty="0"/>
              <a:t>The top 10 restaurants have a significantly higher number of orders compared to others. These top restaurants drive a large portion of the platform's overall order volume.</a:t>
            </a:r>
            <a:endParaRPr sz="1400" dirty="0">
              <a:solidFill>
                <a:srgbClr val="000000"/>
              </a:solidFill>
            </a:endParaRPr>
          </a:p>
        </p:txBody>
      </p:sp>
      <p:pic>
        <p:nvPicPr>
          <p:cNvPr id="4" name="Picture 3" descr="A bar graph with text&#10;&#10;Description automatically generated">
            <a:extLst>
              <a:ext uri="{FF2B5EF4-FFF2-40B4-BE49-F238E27FC236}">
                <a16:creationId xmlns:a16="http://schemas.microsoft.com/office/drawing/2014/main" id="{B9C6FB94-3FCD-4A36-B388-4323654FE046}"/>
              </a:ext>
            </a:extLst>
          </p:cNvPr>
          <p:cNvPicPr>
            <a:picLocks noChangeAspect="1"/>
          </p:cNvPicPr>
          <p:nvPr/>
        </p:nvPicPr>
        <p:blipFill>
          <a:blip r:embed="rId3"/>
          <a:stretch>
            <a:fillRect/>
          </a:stretch>
        </p:blipFill>
        <p:spPr>
          <a:xfrm>
            <a:off x="663000" y="1895121"/>
            <a:ext cx="7708900" cy="2959100"/>
          </a:xfrm>
          <a:prstGeom prst="rect">
            <a:avLst/>
          </a:prstGeom>
        </p:spPr>
      </p:pic>
    </p:spTree>
    <p:extLst>
      <p:ext uri="{BB962C8B-B14F-4D97-AF65-F5344CB8AC3E}">
        <p14:creationId xmlns:p14="http://schemas.microsoft.com/office/powerpoint/2010/main" val="2692810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Univariate Analysis</a:t>
            </a:r>
            <a:endParaRPr>
              <a:solidFill>
                <a:srgbClr val="000000"/>
              </a:solidFill>
            </a:endParaRPr>
          </a:p>
        </p:txBody>
      </p:sp>
      <p:sp>
        <p:nvSpPr>
          <p:cNvPr id="137" name="Google Shape;137;p28"/>
          <p:cNvSpPr txBox="1">
            <a:spLocks noGrp="1"/>
          </p:cNvSpPr>
          <p:nvPr>
            <p:ph type="body" idx="1"/>
          </p:nvPr>
        </p:nvSpPr>
        <p:spPr>
          <a:xfrm>
            <a:off x="202550" y="861975"/>
            <a:ext cx="4314859" cy="3706800"/>
          </a:xfrm>
          <a:prstGeom prst="rect">
            <a:avLst/>
          </a:prstGeom>
          <a:noFill/>
          <a:ln>
            <a:noFill/>
          </a:ln>
        </p:spPr>
        <p:txBody>
          <a:bodyPr spcFirstLastPara="1" wrap="square" lIns="91425" tIns="91425" rIns="91425" bIns="91425" anchor="t" anchorCtr="0">
            <a:noAutofit/>
          </a:bodyPr>
          <a:lstStyle/>
          <a:p>
            <a:endParaRPr lang="en-US" sz="1600" dirty="0"/>
          </a:p>
          <a:p>
            <a:r>
              <a:rPr lang="en-US" sz="1600" dirty="0"/>
              <a:t>The top 5 most frequent customers and the number of orders they placed are:</a:t>
            </a:r>
          </a:p>
          <a:p>
            <a:pPr>
              <a:buFont typeface="+mj-lt"/>
              <a:buAutoNum type="arabicPeriod"/>
            </a:pPr>
            <a:r>
              <a:rPr lang="en-US" sz="1600" b="1" dirty="0"/>
              <a:t>Customer ID: 52832</a:t>
            </a:r>
            <a:r>
              <a:rPr lang="en-US" sz="1600" dirty="0"/>
              <a:t> - 13 orders</a:t>
            </a:r>
          </a:p>
          <a:p>
            <a:pPr>
              <a:buFont typeface="+mj-lt"/>
              <a:buAutoNum type="arabicPeriod"/>
            </a:pPr>
            <a:r>
              <a:rPr lang="en-US" sz="1600" b="1" dirty="0"/>
              <a:t>Customer ID: 47440</a:t>
            </a:r>
            <a:r>
              <a:rPr lang="en-US" sz="1600" dirty="0"/>
              <a:t> - 10 orders</a:t>
            </a:r>
          </a:p>
          <a:p>
            <a:pPr>
              <a:buFont typeface="+mj-lt"/>
              <a:buAutoNum type="arabicPeriod"/>
            </a:pPr>
            <a:r>
              <a:rPr lang="en-US" sz="1600" b="1" dirty="0"/>
              <a:t>Customer ID: 83287</a:t>
            </a:r>
            <a:r>
              <a:rPr lang="en-US" sz="1600" dirty="0"/>
              <a:t> - 9 orders</a:t>
            </a:r>
          </a:p>
          <a:p>
            <a:pPr>
              <a:buFont typeface="+mj-lt"/>
              <a:buAutoNum type="arabicPeriod"/>
            </a:pPr>
            <a:r>
              <a:rPr lang="en-US" sz="1600" b="1" dirty="0"/>
              <a:t>Customer ID: 250494</a:t>
            </a:r>
            <a:r>
              <a:rPr lang="en-US" sz="1600" dirty="0"/>
              <a:t> - 8 orders</a:t>
            </a:r>
          </a:p>
          <a:p>
            <a:pPr>
              <a:buFont typeface="+mj-lt"/>
              <a:buAutoNum type="arabicPeriod"/>
            </a:pPr>
            <a:r>
              <a:rPr lang="en-US" sz="1600" b="1" dirty="0"/>
              <a:t>Customer ID: 259341</a:t>
            </a:r>
            <a:r>
              <a:rPr lang="en-US" sz="1600" dirty="0"/>
              <a:t> - 7 orders</a:t>
            </a:r>
          </a:p>
          <a:p>
            <a:pPr lvl="1"/>
            <a:r>
              <a:rPr lang="en-US" sz="1400" dirty="0"/>
              <a:t>These customers are eligible for the 20% discount vouchers based on their order frequency.</a:t>
            </a:r>
          </a:p>
          <a:p>
            <a:pPr marL="457200" lvl="0" indent="-317500" algn="l" rtl="0">
              <a:lnSpc>
                <a:spcPct val="115000"/>
              </a:lnSpc>
              <a:spcBef>
                <a:spcPts val="1000"/>
              </a:spcBef>
              <a:spcAft>
                <a:spcPts val="0"/>
              </a:spcAft>
              <a:buClr>
                <a:srgbClr val="000000"/>
              </a:buClr>
              <a:buSzPts val="1400"/>
              <a:buChar char="●"/>
            </a:pPr>
            <a:endParaRPr sz="1400" dirty="0">
              <a:solidFill>
                <a:srgbClr val="000000"/>
              </a:solidFill>
            </a:endParaRPr>
          </a:p>
        </p:txBody>
      </p:sp>
      <p:pic>
        <p:nvPicPr>
          <p:cNvPr id="4" name="Picture 3" descr="A bar graph with text&#10;&#10;Description automatically generated">
            <a:extLst>
              <a:ext uri="{FF2B5EF4-FFF2-40B4-BE49-F238E27FC236}">
                <a16:creationId xmlns:a16="http://schemas.microsoft.com/office/drawing/2014/main" id="{B9C6FB94-3FCD-4A36-B388-4323654FE046}"/>
              </a:ext>
            </a:extLst>
          </p:cNvPr>
          <p:cNvPicPr>
            <a:picLocks noChangeAspect="1"/>
          </p:cNvPicPr>
          <p:nvPr/>
        </p:nvPicPr>
        <p:blipFill>
          <a:blip r:embed="rId3"/>
          <a:stretch>
            <a:fillRect/>
          </a:stretch>
        </p:blipFill>
        <p:spPr>
          <a:xfrm>
            <a:off x="4517409" y="1854607"/>
            <a:ext cx="4572000" cy="1721536"/>
          </a:xfrm>
          <a:prstGeom prst="rect">
            <a:avLst/>
          </a:prstGeom>
        </p:spPr>
      </p:pic>
    </p:spTree>
    <p:extLst>
      <p:ext uri="{BB962C8B-B14F-4D97-AF65-F5344CB8AC3E}">
        <p14:creationId xmlns:p14="http://schemas.microsoft.com/office/powerpoint/2010/main" val="1333599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Univariate Analysis</a:t>
            </a:r>
            <a:endParaRPr>
              <a:solidFill>
                <a:srgbClr val="000000"/>
              </a:solidFill>
            </a:endParaRPr>
          </a:p>
        </p:txBody>
      </p:sp>
      <p:sp>
        <p:nvSpPr>
          <p:cNvPr id="137" name="Google Shape;137;p28"/>
          <p:cNvSpPr txBox="1">
            <a:spLocks noGrp="1"/>
          </p:cNvSpPr>
          <p:nvPr>
            <p:ph type="body" idx="1"/>
          </p:nvPr>
        </p:nvSpPr>
        <p:spPr>
          <a:xfrm>
            <a:off x="202550" y="861975"/>
            <a:ext cx="357788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1600" dirty="0"/>
              <a:t>The top 5 restaurants in terms of number of orders received are:</a:t>
            </a:r>
          </a:p>
          <a:p>
            <a:pPr lvl="1" indent="-317500">
              <a:spcBef>
                <a:spcPts val="1000"/>
              </a:spcBef>
              <a:buClr>
                <a:srgbClr val="000000"/>
              </a:buClr>
              <a:buSzPts val="1400"/>
              <a:buChar char="●"/>
            </a:pPr>
            <a:r>
              <a:rPr lang="en-US" sz="1200" dirty="0">
                <a:solidFill>
                  <a:srgbClr val="000000"/>
                </a:solidFill>
              </a:rPr>
              <a:t>Shake Shack (219 orders)</a:t>
            </a:r>
          </a:p>
          <a:p>
            <a:pPr lvl="1" indent="-317500">
              <a:spcBef>
                <a:spcPts val="1000"/>
              </a:spcBef>
              <a:buClr>
                <a:srgbClr val="000000"/>
              </a:buClr>
              <a:buSzPts val="1400"/>
              <a:buChar char="●"/>
            </a:pPr>
            <a:r>
              <a:rPr lang="en-US" sz="1200" dirty="0">
                <a:solidFill>
                  <a:srgbClr val="000000"/>
                </a:solidFill>
              </a:rPr>
              <a:t>The Meatball Shop (132 orders)</a:t>
            </a:r>
          </a:p>
          <a:p>
            <a:pPr lvl="1" indent="-317500">
              <a:spcBef>
                <a:spcPts val="1000"/>
              </a:spcBef>
              <a:buClr>
                <a:srgbClr val="000000"/>
              </a:buClr>
              <a:buSzPts val="1400"/>
              <a:buChar char="●"/>
            </a:pPr>
            <a:r>
              <a:rPr lang="en-US" sz="1200" dirty="0">
                <a:solidFill>
                  <a:srgbClr val="000000"/>
                </a:solidFill>
              </a:rPr>
              <a:t>Blue Ribbon Sushi (119 orders)</a:t>
            </a:r>
          </a:p>
          <a:p>
            <a:pPr lvl="1" indent="-317500">
              <a:spcBef>
                <a:spcPts val="1000"/>
              </a:spcBef>
              <a:buClr>
                <a:srgbClr val="000000"/>
              </a:buClr>
              <a:buSzPts val="1400"/>
              <a:buChar char="●"/>
            </a:pPr>
            <a:r>
              <a:rPr lang="en-US" sz="1200" dirty="0">
                <a:solidFill>
                  <a:srgbClr val="000000"/>
                </a:solidFill>
              </a:rPr>
              <a:t>Blue Ribbon Fried Chicken (96 orders)</a:t>
            </a:r>
          </a:p>
          <a:p>
            <a:pPr lvl="1" indent="-317500">
              <a:spcBef>
                <a:spcPts val="1000"/>
              </a:spcBef>
              <a:buClr>
                <a:srgbClr val="000000"/>
              </a:buClr>
              <a:buSzPts val="1400"/>
              <a:buChar char="●"/>
            </a:pPr>
            <a:r>
              <a:rPr lang="en-US" sz="1200" dirty="0">
                <a:solidFill>
                  <a:srgbClr val="000000"/>
                </a:solidFill>
              </a:rPr>
              <a:t>Parm (68 orders)</a:t>
            </a:r>
          </a:p>
        </p:txBody>
      </p:sp>
      <p:pic>
        <p:nvPicPr>
          <p:cNvPr id="4" name="Picture 3" descr="A bar graph with text&#10;&#10;Description automatically generated">
            <a:extLst>
              <a:ext uri="{FF2B5EF4-FFF2-40B4-BE49-F238E27FC236}">
                <a16:creationId xmlns:a16="http://schemas.microsoft.com/office/drawing/2014/main" id="{B9C6FB94-3FCD-4A36-B388-4323654FE046}"/>
              </a:ext>
            </a:extLst>
          </p:cNvPr>
          <p:cNvPicPr>
            <a:picLocks noChangeAspect="1"/>
          </p:cNvPicPr>
          <p:nvPr/>
        </p:nvPicPr>
        <p:blipFill>
          <a:blip r:embed="rId3"/>
          <a:stretch>
            <a:fillRect/>
          </a:stretch>
        </p:blipFill>
        <p:spPr>
          <a:xfrm>
            <a:off x="3625367" y="1767891"/>
            <a:ext cx="5518633" cy="2118355"/>
          </a:xfrm>
          <a:prstGeom prst="rect">
            <a:avLst/>
          </a:prstGeom>
        </p:spPr>
      </p:pic>
    </p:spTree>
    <p:extLst>
      <p:ext uri="{BB962C8B-B14F-4D97-AF65-F5344CB8AC3E}">
        <p14:creationId xmlns:p14="http://schemas.microsoft.com/office/powerpoint/2010/main" val="3929464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Multivariate Analysis</a:t>
            </a:r>
            <a:endParaRPr>
              <a:solidFill>
                <a:srgbClr val="000000"/>
              </a:solidFill>
            </a:endParaRPr>
          </a:p>
        </p:txBody>
      </p:sp>
      <p:sp>
        <p:nvSpPr>
          <p:cNvPr id="143" name="Google Shape;143;p29"/>
          <p:cNvSpPr txBox="1">
            <a:spLocks noGrp="1"/>
          </p:cNvSpPr>
          <p:nvPr>
            <p:ph type="body" idx="1"/>
          </p:nvPr>
        </p:nvSpPr>
        <p:spPr>
          <a:xfrm>
            <a:off x="202550" y="861975"/>
            <a:ext cx="4853946"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1600" b="1" dirty="0"/>
              <a:t>Day of the Week vs Delivery Time</a:t>
            </a:r>
            <a:r>
              <a:rPr lang="en-US" sz="1600" dirty="0"/>
              <a:t>: The delivery times are fairly consistent across both weekdays and weekends, though there is slightly more variability during weekends.</a:t>
            </a:r>
            <a:endParaRPr sz="1400" dirty="0">
              <a:solidFill>
                <a:srgbClr val="000000"/>
              </a:solidFill>
            </a:endParaRPr>
          </a:p>
        </p:txBody>
      </p:sp>
      <p:pic>
        <p:nvPicPr>
          <p:cNvPr id="3" name="Picture 2" descr="A chart with a few boxes&#10;&#10;Description automatically generated with medium confidence">
            <a:extLst>
              <a:ext uri="{FF2B5EF4-FFF2-40B4-BE49-F238E27FC236}">
                <a16:creationId xmlns:a16="http://schemas.microsoft.com/office/drawing/2014/main" id="{472588BD-07AA-CB38-BBF9-92ED91BACF31}"/>
              </a:ext>
            </a:extLst>
          </p:cNvPr>
          <p:cNvPicPr>
            <a:picLocks noChangeAspect="1"/>
          </p:cNvPicPr>
          <p:nvPr/>
        </p:nvPicPr>
        <p:blipFill>
          <a:blip r:embed="rId3"/>
          <a:stretch>
            <a:fillRect/>
          </a:stretch>
        </p:blipFill>
        <p:spPr>
          <a:xfrm>
            <a:off x="4812481" y="861975"/>
            <a:ext cx="4154684" cy="377360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Multivariate Analysis</a:t>
            </a:r>
            <a:endParaRPr>
              <a:solidFill>
                <a:srgbClr val="000000"/>
              </a:solidFill>
            </a:endParaRPr>
          </a:p>
        </p:txBody>
      </p:sp>
      <p:sp>
        <p:nvSpPr>
          <p:cNvPr id="143" name="Google Shape;143;p29"/>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r>
              <a:rPr lang="en-US" sz="1600" b="1" dirty="0"/>
              <a:t>Rating vs Delivery Time</a:t>
            </a:r>
          </a:p>
          <a:p>
            <a:pPr>
              <a:buFont typeface="Arial" panose="020B0604020202020204" pitchFamily="34" charset="0"/>
              <a:buChar char="•"/>
            </a:pPr>
            <a:r>
              <a:rPr lang="en-US" sz="1600" b="1" dirty="0"/>
              <a:t>Observation</a:t>
            </a:r>
            <a:r>
              <a:rPr lang="en-US" sz="1600" dirty="0"/>
              <a:t>: Higher ratings are generally associated with shorter delivery times. As delivery time increases, the ratings tend to drop slightly.</a:t>
            </a:r>
          </a:p>
          <a:p>
            <a:pPr>
              <a:buFont typeface="Arial" panose="020B0604020202020204" pitchFamily="34" charset="0"/>
              <a:buChar char="•"/>
            </a:pPr>
            <a:r>
              <a:rPr lang="en-US" sz="1600" b="1" dirty="0"/>
              <a:t>Explanation</a:t>
            </a:r>
            <a:r>
              <a:rPr lang="en-US" sz="1600" dirty="0"/>
              <a:t>: Customers tend to value fast delivery, as it enhances their experience. A delay in receiving their food can lead to dissatisfaction, reflected in lower ratings. The relationship suggests that improving delivery efficiency can lead to better customer ratings.</a:t>
            </a:r>
          </a:p>
          <a:p>
            <a:pPr>
              <a:buFont typeface="Arial" panose="020B0604020202020204" pitchFamily="34" charset="0"/>
              <a:buChar char="•"/>
            </a:pPr>
            <a:r>
              <a:rPr lang="en-US" sz="1600" b="1" dirty="0"/>
              <a:t>Insight</a:t>
            </a:r>
            <a:r>
              <a:rPr lang="en-US" sz="1600" dirty="0"/>
              <a:t>: To maintain or improve customer satisfaction, the company should focus on reducing delivery times, especially for high-demand periods or regions where delays might be more common.</a:t>
            </a:r>
          </a:p>
          <a:p>
            <a:pPr marL="457200" lvl="0" indent="-317500" algn="l" rtl="0">
              <a:lnSpc>
                <a:spcPct val="115000"/>
              </a:lnSpc>
              <a:spcBef>
                <a:spcPts val="1000"/>
              </a:spcBef>
              <a:spcAft>
                <a:spcPts val="0"/>
              </a:spcAft>
              <a:buClr>
                <a:srgbClr val="000000"/>
              </a:buClr>
              <a:buSzPts val="1400"/>
              <a:buChar char="●"/>
            </a:pPr>
            <a:endParaRPr sz="1400" dirty="0">
              <a:solidFill>
                <a:srgbClr val="000000"/>
              </a:solidFill>
            </a:endParaRPr>
          </a:p>
        </p:txBody>
      </p:sp>
    </p:spTree>
    <p:extLst>
      <p:ext uri="{BB962C8B-B14F-4D97-AF65-F5344CB8AC3E}">
        <p14:creationId xmlns:p14="http://schemas.microsoft.com/office/powerpoint/2010/main" val="4024668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Multivariate Analysis</a:t>
            </a:r>
            <a:endParaRPr>
              <a:solidFill>
                <a:srgbClr val="000000"/>
              </a:solidFill>
            </a:endParaRPr>
          </a:p>
        </p:txBody>
      </p:sp>
      <p:sp>
        <p:nvSpPr>
          <p:cNvPr id="143" name="Google Shape;143;p29"/>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r>
              <a:rPr lang="en-US" sz="1600" b="1" dirty="0"/>
              <a:t>Rating vs Food Preparation Time</a:t>
            </a:r>
          </a:p>
          <a:p>
            <a:pPr>
              <a:buFont typeface="Arial" panose="020B0604020202020204" pitchFamily="34" charset="0"/>
              <a:buChar char="•"/>
            </a:pPr>
            <a:r>
              <a:rPr lang="en-US" sz="1600" b="1" dirty="0"/>
              <a:t>Observation</a:t>
            </a:r>
            <a:r>
              <a:rPr lang="en-US" sz="1600" dirty="0"/>
              <a:t>: Moderate food preparation times (around 20-30 minutes) tend to receive better ratings. Extremely short preparation times or excessively long preparation times are associated with lower ratings.</a:t>
            </a:r>
          </a:p>
          <a:p>
            <a:pPr>
              <a:buFont typeface="Arial" panose="020B0604020202020204" pitchFamily="34" charset="0"/>
              <a:buChar char="•"/>
            </a:pPr>
            <a:r>
              <a:rPr lang="en-US" sz="1600" b="1" dirty="0"/>
              <a:t>Explanation</a:t>
            </a:r>
            <a:r>
              <a:rPr lang="en-US" sz="1600" dirty="0"/>
              <a:t>: Customers may expect a certain standard of quality, which takes a reasonable amount of time to prepare. Very short preparation times might make them question the freshness or care taken in preparing the food. On the other hand, excessively long preparation times can lead to frustration, especially if customers are hungry or in a rush.</a:t>
            </a:r>
          </a:p>
          <a:p>
            <a:pPr>
              <a:buFont typeface="Arial" panose="020B0604020202020204" pitchFamily="34" charset="0"/>
              <a:buChar char="•"/>
            </a:pPr>
            <a:r>
              <a:rPr lang="en-US" sz="1600" b="1" dirty="0"/>
              <a:t>Insight</a:t>
            </a:r>
            <a:r>
              <a:rPr lang="en-US" sz="1600" dirty="0"/>
              <a:t>: Restaurants should balance preparation time to maintain quality while ensuring that it doesn’t take too long. Consistency in preparation times, without excessive delays, can lead to better ratings.</a:t>
            </a:r>
          </a:p>
          <a:p>
            <a:pPr marL="457200" lvl="0" indent="-317500" algn="l" rtl="0">
              <a:lnSpc>
                <a:spcPct val="115000"/>
              </a:lnSpc>
              <a:spcBef>
                <a:spcPts val="1000"/>
              </a:spcBef>
              <a:spcAft>
                <a:spcPts val="0"/>
              </a:spcAft>
              <a:buClr>
                <a:srgbClr val="000000"/>
              </a:buClr>
              <a:buSzPts val="1400"/>
              <a:buChar char="●"/>
            </a:pPr>
            <a:endParaRPr sz="1400" dirty="0">
              <a:solidFill>
                <a:srgbClr val="000000"/>
              </a:solidFill>
            </a:endParaRPr>
          </a:p>
        </p:txBody>
      </p:sp>
    </p:spTree>
    <p:extLst>
      <p:ext uri="{BB962C8B-B14F-4D97-AF65-F5344CB8AC3E}">
        <p14:creationId xmlns:p14="http://schemas.microsoft.com/office/powerpoint/2010/main" val="2175015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Multivariate Analysis</a:t>
            </a:r>
            <a:endParaRPr>
              <a:solidFill>
                <a:srgbClr val="000000"/>
              </a:solidFill>
            </a:endParaRPr>
          </a:p>
        </p:txBody>
      </p:sp>
      <p:sp>
        <p:nvSpPr>
          <p:cNvPr id="143" name="Google Shape;143;p29"/>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r>
              <a:rPr lang="en-US" sz="1600" b="1" dirty="0"/>
              <a:t>Rating vs Cost of the Order</a:t>
            </a:r>
          </a:p>
          <a:p>
            <a:pPr>
              <a:buFont typeface="Arial" panose="020B0604020202020204" pitchFamily="34" charset="0"/>
              <a:buChar char="•"/>
            </a:pPr>
            <a:r>
              <a:rPr lang="en-US" sz="1600" b="1" dirty="0"/>
              <a:t>Observation</a:t>
            </a:r>
            <a:r>
              <a:rPr lang="en-US" sz="1600" dirty="0"/>
              <a:t>: There is no strong correlation between the cost of the order and the rating given by customers. The ratings appear to be fairly consistent across different price points.</a:t>
            </a:r>
          </a:p>
          <a:p>
            <a:pPr>
              <a:buFont typeface="Arial" panose="020B0604020202020204" pitchFamily="34" charset="0"/>
              <a:buChar char="•"/>
            </a:pPr>
            <a:r>
              <a:rPr lang="en-US" sz="1600" b="1" dirty="0"/>
              <a:t>Explanation</a:t>
            </a:r>
            <a:r>
              <a:rPr lang="en-US" sz="1600" dirty="0"/>
              <a:t>: This suggests that customers' ratings are more influenced by factors such as delivery time, food quality, and service, rather than the cost of the order. People may have varying expectations of value based on the restaurant or cuisine, but this doesn't strongly affect how they rate their experience.</a:t>
            </a:r>
          </a:p>
          <a:p>
            <a:pPr>
              <a:buFont typeface="Arial" panose="020B0604020202020204" pitchFamily="34" charset="0"/>
              <a:buChar char="•"/>
            </a:pPr>
            <a:r>
              <a:rPr lang="en-US" sz="1600" b="1" dirty="0"/>
              <a:t>Insight</a:t>
            </a:r>
            <a:r>
              <a:rPr lang="en-US" sz="1600" dirty="0"/>
              <a:t>: Pricing doesn't seem to be a primary driver of satisfaction. Instead, focusing on the overall experience, such as timely delivery and good food quality, is likely to improve ratings regardless of the cost.</a:t>
            </a:r>
          </a:p>
          <a:p>
            <a:pPr marL="457200" lvl="0" indent="-317500" algn="l" rtl="0">
              <a:lnSpc>
                <a:spcPct val="115000"/>
              </a:lnSpc>
              <a:spcBef>
                <a:spcPts val="1000"/>
              </a:spcBef>
              <a:spcAft>
                <a:spcPts val="0"/>
              </a:spcAft>
              <a:buClr>
                <a:srgbClr val="000000"/>
              </a:buClr>
              <a:buSzPts val="1400"/>
              <a:buChar char="●"/>
            </a:pPr>
            <a:endParaRPr sz="1400" dirty="0">
              <a:solidFill>
                <a:srgbClr val="000000"/>
              </a:solidFill>
            </a:endParaRPr>
          </a:p>
        </p:txBody>
      </p:sp>
    </p:spTree>
    <p:extLst>
      <p:ext uri="{BB962C8B-B14F-4D97-AF65-F5344CB8AC3E}">
        <p14:creationId xmlns:p14="http://schemas.microsoft.com/office/powerpoint/2010/main" val="1860559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Multivariate Analysis</a:t>
            </a:r>
            <a:endParaRPr>
              <a:solidFill>
                <a:srgbClr val="000000"/>
              </a:solidFill>
            </a:endParaRPr>
          </a:p>
        </p:txBody>
      </p:sp>
      <p:sp>
        <p:nvSpPr>
          <p:cNvPr id="143" name="Google Shape;143;p29"/>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Graphs for Ratings</a:t>
            </a:r>
            <a:endParaRPr sz="1400" dirty="0">
              <a:solidFill>
                <a:srgbClr val="000000"/>
              </a:solidFill>
            </a:endParaRPr>
          </a:p>
        </p:txBody>
      </p:sp>
      <p:pic>
        <p:nvPicPr>
          <p:cNvPr id="2" name="Picture 1" descr="A graph with colored lines&#10;&#10;Description automatically generated">
            <a:extLst>
              <a:ext uri="{FF2B5EF4-FFF2-40B4-BE49-F238E27FC236}">
                <a16:creationId xmlns:a16="http://schemas.microsoft.com/office/drawing/2014/main" id="{01003424-AA26-B920-97F1-308FCD237974}"/>
              </a:ext>
            </a:extLst>
          </p:cNvPr>
          <p:cNvPicPr>
            <a:picLocks noChangeAspect="1"/>
          </p:cNvPicPr>
          <p:nvPr/>
        </p:nvPicPr>
        <p:blipFill>
          <a:blip r:embed="rId3"/>
          <a:stretch>
            <a:fillRect/>
          </a:stretch>
        </p:blipFill>
        <p:spPr>
          <a:xfrm>
            <a:off x="258163" y="1623506"/>
            <a:ext cx="8574187" cy="2832487"/>
          </a:xfrm>
          <a:prstGeom prst="rect">
            <a:avLst/>
          </a:prstGeom>
        </p:spPr>
      </p:pic>
    </p:spTree>
    <p:extLst>
      <p:ext uri="{BB962C8B-B14F-4D97-AF65-F5344CB8AC3E}">
        <p14:creationId xmlns:p14="http://schemas.microsoft.com/office/powerpoint/2010/main" val="3343644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Multivariate Analysis</a:t>
            </a:r>
            <a:endParaRPr>
              <a:solidFill>
                <a:srgbClr val="000000"/>
              </a:solidFill>
            </a:endParaRPr>
          </a:p>
        </p:txBody>
      </p:sp>
      <p:sp>
        <p:nvSpPr>
          <p:cNvPr id="143" name="Google Shape;143;p29"/>
          <p:cNvSpPr txBox="1">
            <a:spLocks noGrp="1"/>
          </p:cNvSpPr>
          <p:nvPr>
            <p:ph type="body" idx="1"/>
          </p:nvPr>
        </p:nvSpPr>
        <p:spPr>
          <a:xfrm>
            <a:off x="202550" y="861975"/>
            <a:ext cx="4833474"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1600" b="1" dirty="0"/>
              <a:t>Cuisine vs Cost of the Order</a:t>
            </a:r>
            <a:r>
              <a:rPr lang="en-US" sz="1600" dirty="0"/>
              <a:t>: This plot shows the distribution of order costs across different cuisines. Some cuisines like Japanese tend to have higher order costs, while others like American have a wider range.</a:t>
            </a:r>
          </a:p>
          <a:p>
            <a:pPr marL="457200" lvl="0" indent="-317500" algn="l" rtl="0">
              <a:lnSpc>
                <a:spcPct val="115000"/>
              </a:lnSpc>
              <a:spcBef>
                <a:spcPts val="1000"/>
              </a:spcBef>
              <a:spcAft>
                <a:spcPts val="0"/>
              </a:spcAft>
              <a:buClr>
                <a:srgbClr val="000000"/>
              </a:buClr>
              <a:buSzPts val="1400"/>
              <a:buChar char="●"/>
            </a:pPr>
            <a:r>
              <a:rPr lang="en-US" sz="1600" dirty="0"/>
              <a:t>The total net revenue generated by the company across all orders is </a:t>
            </a:r>
            <a:r>
              <a:rPr lang="en-US" sz="1600" b="1" dirty="0"/>
              <a:t>$6,166.30</a:t>
            </a:r>
            <a:r>
              <a:rPr lang="en-US" sz="1600" dirty="0"/>
              <a:t>. This revenue is based on the company's commission structure, charging 25% for orders over $20 and 15% for orders over $5. ​</a:t>
            </a:r>
            <a:endParaRPr sz="1400" dirty="0">
              <a:solidFill>
                <a:srgbClr val="000000"/>
              </a:solidFill>
            </a:endParaRPr>
          </a:p>
        </p:txBody>
      </p:sp>
      <p:pic>
        <p:nvPicPr>
          <p:cNvPr id="4" name="Picture 3" descr="A graph of different colored bars&#10;&#10;Description automatically generated">
            <a:extLst>
              <a:ext uri="{FF2B5EF4-FFF2-40B4-BE49-F238E27FC236}">
                <a16:creationId xmlns:a16="http://schemas.microsoft.com/office/drawing/2014/main" id="{368CC26B-B264-19C1-6073-303961EFD95E}"/>
              </a:ext>
            </a:extLst>
          </p:cNvPr>
          <p:cNvPicPr>
            <a:picLocks noChangeAspect="1"/>
          </p:cNvPicPr>
          <p:nvPr/>
        </p:nvPicPr>
        <p:blipFill>
          <a:blip r:embed="rId3"/>
          <a:stretch>
            <a:fillRect/>
          </a:stretch>
        </p:blipFill>
        <p:spPr>
          <a:xfrm>
            <a:off x="4986945" y="1030406"/>
            <a:ext cx="3845406" cy="3823815"/>
          </a:xfrm>
          <a:prstGeom prst="rect">
            <a:avLst/>
          </a:prstGeom>
        </p:spPr>
      </p:pic>
    </p:spTree>
    <p:extLst>
      <p:ext uri="{BB962C8B-B14F-4D97-AF65-F5344CB8AC3E}">
        <p14:creationId xmlns:p14="http://schemas.microsoft.com/office/powerpoint/2010/main" val="3417117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65500" y="1233175"/>
            <a:ext cx="4045200" cy="1482300"/>
          </a:xfrm>
        </p:spPr>
        <p:txBody>
          <a:bodyPr spcFirstLastPara="1" wrap="square" lIns="91425" tIns="91425" rIns="91425" bIns="91425" anchor="b" anchorCtr="0">
            <a:normAutofit/>
          </a:bodyPr>
          <a:lstStyle/>
          <a:p>
            <a:pPr marL="0" lvl="0" indent="0" rtl="0">
              <a:spcBef>
                <a:spcPts val="0"/>
              </a:spcBef>
              <a:spcAft>
                <a:spcPts val="0"/>
              </a:spcAft>
              <a:buSzPts val="2200"/>
              <a:buNone/>
            </a:pPr>
            <a:r>
              <a:rPr lang="en-US" dirty="0"/>
              <a:t>Executive Summary </a:t>
            </a:r>
          </a:p>
        </p:txBody>
      </p:sp>
      <p:sp>
        <p:nvSpPr>
          <p:cNvPr id="119" name="Google Shape;119;p25"/>
          <p:cNvSpPr txBox="1">
            <a:spLocks noGrp="1"/>
          </p:cNvSpPr>
          <p:nvPr>
            <p:ph type="body" idx="2"/>
          </p:nvPr>
        </p:nvSpPr>
        <p:spPr>
          <a:xfrm>
            <a:off x="4939500" y="724075"/>
            <a:ext cx="3837000" cy="3695100"/>
          </a:xfrm>
        </p:spPr>
        <p:txBody>
          <a:bodyPr spcFirstLastPara="1" wrap="square" lIns="91425" tIns="91425" rIns="91425" bIns="91425" anchor="ctr" anchorCtr="0">
            <a:normAutofit/>
          </a:bodyPr>
          <a:lstStyle/>
          <a:p>
            <a:pPr marL="133350" indent="0">
              <a:buNone/>
            </a:pPr>
            <a:r>
              <a:rPr lang="en-US" b="1" dirty="0"/>
              <a:t>Conclusions from the Analysis:</a:t>
            </a:r>
          </a:p>
          <a:p>
            <a:pPr>
              <a:buFont typeface="+mj-lt"/>
              <a:buAutoNum type="arabicPeriod"/>
            </a:pPr>
            <a:r>
              <a:rPr lang="en-US" b="1" dirty="0"/>
              <a:t>Delivery Time Differences</a:t>
            </a:r>
            <a:r>
              <a:rPr lang="en-US" dirty="0"/>
              <a:t>:</a:t>
            </a:r>
          </a:p>
          <a:p>
            <a:pPr marL="457200" lvl="1" indent="0">
              <a:buNone/>
            </a:pPr>
            <a:r>
              <a:rPr lang="en-US" b="1" dirty="0"/>
              <a:t>Weekends</a:t>
            </a:r>
            <a:r>
              <a:rPr lang="en-US" dirty="0"/>
              <a:t> have shorter delivery times (mean ~22.47 minutes) compared to </a:t>
            </a:r>
            <a:r>
              <a:rPr lang="en-US" b="1" dirty="0"/>
              <a:t>weekdays</a:t>
            </a:r>
            <a:r>
              <a:rPr lang="en-US" dirty="0"/>
              <a:t> (mean ~28.34 minutes).</a:t>
            </a:r>
          </a:p>
          <a:p>
            <a:pPr marL="457200" lvl="1" indent="0">
              <a:buNone/>
            </a:pPr>
            <a:r>
              <a:rPr lang="en-US" dirty="0"/>
              <a:t>Faster weekend delivery could be due to less traffic or more available delivery personnel, suggesting that optimizing delivery operations on weekdays could improve customer satisfaction.</a:t>
            </a:r>
          </a:p>
          <a:p>
            <a:pPr marL="457200" lvl="0" indent="-317500" rtl="0">
              <a:spcBef>
                <a:spcPts val="1000"/>
              </a:spcBef>
              <a:spcAft>
                <a:spcPts val="0"/>
              </a:spcAft>
              <a:buClr>
                <a:srgbClr val="000000"/>
              </a:buClr>
              <a:buSzPts val="1400"/>
              <a:buChar cha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Multivariate Analysis</a:t>
            </a:r>
            <a:endParaRPr>
              <a:solidFill>
                <a:srgbClr val="000000"/>
              </a:solidFill>
            </a:endParaRPr>
          </a:p>
        </p:txBody>
      </p:sp>
      <p:sp>
        <p:nvSpPr>
          <p:cNvPr id="143" name="Google Shape;143;p29"/>
          <p:cNvSpPr txBox="1">
            <a:spLocks noGrp="1"/>
          </p:cNvSpPr>
          <p:nvPr>
            <p:ph type="body" idx="1"/>
          </p:nvPr>
        </p:nvSpPr>
        <p:spPr>
          <a:xfrm>
            <a:off x="202550" y="861975"/>
            <a:ext cx="4833474"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2000" b="1" dirty="0"/>
              <a:t>Cuisine vs Food Preparation Time</a:t>
            </a:r>
            <a:r>
              <a:rPr lang="en-US" sz="2000" dirty="0"/>
              <a:t>: This plot indicates the variability in food preparation times for different cuisines. Some cuisines like Italian have longer preparation times, while others like American are quicker.</a:t>
            </a:r>
          </a:p>
          <a:p>
            <a:pPr marL="457200" lvl="0" indent="-317500" algn="l" rtl="0">
              <a:lnSpc>
                <a:spcPct val="115000"/>
              </a:lnSpc>
              <a:spcBef>
                <a:spcPts val="1000"/>
              </a:spcBef>
              <a:spcAft>
                <a:spcPts val="0"/>
              </a:spcAft>
              <a:buClr>
                <a:srgbClr val="000000"/>
              </a:buClr>
              <a:buSzPts val="1400"/>
              <a:buChar char="●"/>
            </a:pPr>
            <a:r>
              <a:rPr lang="en-US" sz="1600" dirty="0"/>
              <a:t>Approximately </a:t>
            </a:r>
            <a:r>
              <a:rPr lang="en-US" sz="1600" b="1" dirty="0"/>
              <a:t>10.54%</a:t>
            </a:r>
            <a:r>
              <a:rPr lang="en-US" sz="1600" dirty="0"/>
              <a:t> of the orders take more than 60 minutes from the time the order is placed until it is delivered, including both preparation and delivery time. ​​</a:t>
            </a:r>
            <a:endParaRPr sz="1400" dirty="0">
              <a:solidFill>
                <a:srgbClr val="000000"/>
              </a:solidFill>
            </a:endParaRPr>
          </a:p>
        </p:txBody>
      </p:sp>
      <p:pic>
        <p:nvPicPr>
          <p:cNvPr id="3" name="Picture 2" descr="A graph of different colored bars&#10;&#10;Description automatically generated">
            <a:extLst>
              <a:ext uri="{FF2B5EF4-FFF2-40B4-BE49-F238E27FC236}">
                <a16:creationId xmlns:a16="http://schemas.microsoft.com/office/drawing/2014/main" id="{0EFAB2CB-72AE-40FC-0882-061CBCDF0672}"/>
              </a:ext>
            </a:extLst>
          </p:cNvPr>
          <p:cNvPicPr>
            <a:picLocks noChangeAspect="1"/>
          </p:cNvPicPr>
          <p:nvPr/>
        </p:nvPicPr>
        <p:blipFill>
          <a:blip r:embed="rId3"/>
          <a:stretch>
            <a:fillRect/>
          </a:stretch>
        </p:blipFill>
        <p:spPr>
          <a:xfrm>
            <a:off x="5076767" y="754039"/>
            <a:ext cx="3864683" cy="3635422"/>
          </a:xfrm>
          <a:prstGeom prst="rect">
            <a:avLst/>
          </a:prstGeom>
        </p:spPr>
      </p:pic>
    </p:spTree>
    <p:extLst>
      <p:ext uri="{BB962C8B-B14F-4D97-AF65-F5344CB8AC3E}">
        <p14:creationId xmlns:p14="http://schemas.microsoft.com/office/powerpoint/2010/main" val="3070267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Multivariate Analysis</a:t>
            </a:r>
            <a:endParaRPr>
              <a:solidFill>
                <a:srgbClr val="000000"/>
              </a:solidFill>
            </a:endParaRPr>
          </a:p>
        </p:txBody>
      </p:sp>
      <p:sp>
        <p:nvSpPr>
          <p:cNvPr id="143" name="Google Shape;143;p29"/>
          <p:cNvSpPr txBox="1">
            <a:spLocks noGrp="1"/>
          </p:cNvSpPr>
          <p:nvPr>
            <p:ph type="body" idx="1"/>
          </p:nvPr>
        </p:nvSpPr>
        <p:spPr>
          <a:xfrm>
            <a:off x="93400" y="748411"/>
            <a:ext cx="4369450" cy="4105810"/>
          </a:xfrm>
          <a:prstGeom prst="rect">
            <a:avLst/>
          </a:prstGeom>
          <a:noFill/>
          <a:ln>
            <a:noFill/>
          </a:ln>
        </p:spPr>
        <p:txBody>
          <a:bodyPr spcFirstLastPara="1" wrap="square" lIns="91425" tIns="91425" rIns="91425" bIns="91425" anchor="t" anchorCtr="0">
            <a:noAutofit/>
          </a:bodyPr>
          <a:lstStyle/>
          <a:p>
            <a:r>
              <a:rPr lang="en-US" sz="1600" dirty="0"/>
              <a:t>The following restaurants fulfill the criteria to receive the promotional offer (having more than 50 ratings and an average rating greater than 4):</a:t>
            </a:r>
          </a:p>
          <a:p>
            <a:pPr>
              <a:buFont typeface="+mj-lt"/>
              <a:buAutoNum type="arabicPeriod"/>
            </a:pPr>
            <a:r>
              <a:rPr lang="en-US" sz="1600" b="1" dirty="0"/>
              <a:t>Blue Ribbon Fried Chicken</a:t>
            </a:r>
            <a:r>
              <a:rPr lang="en-US" sz="1600" dirty="0"/>
              <a:t>: Average rating of 4.33 with 64 ratings</a:t>
            </a:r>
          </a:p>
          <a:p>
            <a:pPr>
              <a:buFont typeface="+mj-lt"/>
              <a:buAutoNum type="arabicPeriod"/>
            </a:pPr>
            <a:r>
              <a:rPr lang="en-US" sz="1600" b="1" dirty="0"/>
              <a:t>Blue Ribbon Sushi</a:t>
            </a:r>
            <a:r>
              <a:rPr lang="en-US" sz="1600" dirty="0"/>
              <a:t>: Average rating of 4.22 with 73 ratings</a:t>
            </a:r>
          </a:p>
          <a:p>
            <a:pPr>
              <a:buFont typeface="+mj-lt"/>
              <a:buAutoNum type="arabicPeriod"/>
            </a:pPr>
            <a:r>
              <a:rPr lang="en-US" sz="1600" b="1" dirty="0"/>
              <a:t>Shake Shack</a:t>
            </a:r>
            <a:r>
              <a:rPr lang="en-US" sz="1600" dirty="0"/>
              <a:t>: Average rating of 4.28 with 133 ratings</a:t>
            </a:r>
          </a:p>
          <a:p>
            <a:pPr>
              <a:buFont typeface="+mj-lt"/>
              <a:buAutoNum type="arabicPeriod"/>
            </a:pPr>
            <a:r>
              <a:rPr lang="en-US" sz="1600" b="1" dirty="0"/>
              <a:t>The Meatball Shop</a:t>
            </a:r>
            <a:r>
              <a:rPr lang="en-US" sz="1600" dirty="0"/>
              <a:t>: Average rating of 4.51 with 84 ratings</a:t>
            </a:r>
          </a:p>
          <a:p>
            <a:r>
              <a:rPr lang="en-US" sz="1600" dirty="0"/>
              <a:t>These restaurants are eligible for the promotional offer based on their strong ratings and review count. ​</a:t>
            </a:r>
          </a:p>
        </p:txBody>
      </p:sp>
      <p:pic>
        <p:nvPicPr>
          <p:cNvPr id="4" name="Picture 3" descr="A bar graph with different colored bars&#10;&#10;Description automatically generated">
            <a:extLst>
              <a:ext uri="{FF2B5EF4-FFF2-40B4-BE49-F238E27FC236}">
                <a16:creationId xmlns:a16="http://schemas.microsoft.com/office/drawing/2014/main" id="{BD4BC1F1-813D-0653-FCE2-21FFCFB9BB61}"/>
              </a:ext>
            </a:extLst>
          </p:cNvPr>
          <p:cNvPicPr>
            <a:picLocks noChangeAspect="1"/>
          </p:cNvPicPr>
          <p:nvPr/>
        </p:nvPicPr>
        <p:blipFill>
          <a:blip r:embed="rId3"/>
          <a:stretch>
            <a:fillRect/>
          </a:stretch>
        </p:blipFill>
        <p:spPr>
          <a:xfrm>
            <a:off x="4382048" y="1162022"/>
            <a:ext cx="4668552" cy="2819456"/>
          </a:xfrm>
          <a:prstGeom prst="rect">
            <a:avLst/>
          </a:prstGeom>
        </p:spPr>
      </p:pic>
    </p:spTree>
    <p:extLst>
      <p:ext uri="{BB962C8B-B14F-4D97-AF65-F5344CB8AC3E}">
        <p14:creationId xmlns:p14="http://schemas.microsoft.com/office/powerpoint/2010/main" val="921658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Multivariate Analysis</a:t>
            </a:r>
            <a:endParaRPr>
              <a:solidFill>
                <a:srgbClr val="000000"/>
              </a:solidFill>
            </a:endParaRPr>
          </a:p>
        </p:txBody>
      </p:sp>
      <p:sp>
        <p:nvSpPr>
          <p:cNvPr id="143" name="Google Shape;143;p29"/>
          <p:cNvSpPr txBox="1">
            <a:spLocks noGrp="1"/>
          </p:cNvSpPr>
          <p:nvPr>
            <p:ph type="body" idx="1"/>
          </p:nvPr>
        </p:nvSpPr>
        <p:spPr>
          <a:xfrm>
            <a:off x="-205702" y="748411"/>
            <a:ext cx="4668552" cy="4105810"/>
          </a:xfrm>
          <a:prstGeom prst="rect">
            <a:avLst/>
          </a:prstGeom>
          <a:noFill/>
          <a:ln>
            <a:noFill/>
          </a:ln>
        </p:spPr>
        <p:txBody>
          <a:bodyPr spcFirstLastPara="1" wrap="square" lIns="91425" tIns="91425" rIns="91425" bIns="91425" anchor="t" anchorCtr="0">
            <a:noAutofit/>
          </a:bodyPr>
          <a:lstStyle/>
          <a:p>
            <a:r>
              <a:rPr lang="en-US" sz="2000" dirty="0"/>
              <a:t>Approximately </a:t>
            </a:r>
            <a:r>
              <a:rPr lang="en-US" sz="2000" b="1" dirty="0"/>
              <a:t>10.54%</a:t>
            </a:r>
            <a:r>
              <a:rPr lang="en-US" sz="2000" dirty="0"/>
              <a:t> of the orders take more than 60 minutes from the time the order is placed until it is delivered, including both preparation and delivery time. ​​</a:t>
            </a:r>
          </a:p>
          <a:p>
            <a:r>
              <a:rPr lang="en-US" sz="2000" dirty="0"/>
              <a:t>The total net revenue generated by the company across all orders is </a:t>
            </a:r>
            <a:r>
              <a:rPr lang="en-US" sz="2000" b="1" dirty="0"/>
              <a:t>$6,166.30</a:t>
            </a:r>
            <a:r>
              <a:rPr lang="en-US" sz="2000" dirty="0"/>
              <a:t>. This revenue is based on the company's commission structure, charging 25% for orders over $20 and 15% for orders over $5.</a:t>
            </a:r>
            <a:endParaRPr lang="en-US" sz="1600" dirty="0"/>
          </a:p>
        </p:txBody>
      </p:sp>
      <p:pic>
        <p:nvPicPr>
          <p:cNvPr id="4" name="Picture 3" descr="A bar graph with different colored bars&#10;&#10;Description automatically generated">
            <a:extLst>
              <a:ext uri="{FF2B5EF4-FFF2-40B4-BE49-F238E27FC236}">
                <a16:creationId xmlns:a16="http://schemas.microsoft.com/office/drawing/2014/main" id="{BD4BC1F1-813D-0653-FCE2-21FFCFB9BB61}"/>
              </a:ext>
            </a:extLst>
          </p:cNvPr>
          <p:cNvPicPr>
            <a:picLocks noChangeAspect="1"/>
          </p:cNvPicPr>
          <p:nvPr/>
        </p:nvPicPr>
        <p:blipFill>
          <a:blip r:embed="rId3"/>
          <a:stretch>
            <a:fillRect/>
          </a:stretch>
        </p:blipFill>
        <p:spPr>
          <a:xfrm>
            <a:off x="4382048" y="1162022"/>
            <a:ext cx="4668552" cy="2819456"/>
          </a:xfrm>
          <a:prstGeom prst="rect">
            <a:avLst/>
          </a:prstGeom>
        </p:spPr>
      </p:pic>
    </p:spTree>
    <p:extLst>
      <p:ext uri="{BB962C8B-B14F-4D97-AF65-F5344CB8AC3E}">
        <p14:creationId xmlns:p14="http://schemas.microsoft.com/office/powerpoint/2010/main" val="215873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Multivariate Analysis</a:t>
            </a:r>
            <a:endParaRPr>
              <a:solidFill>
                <a:srgbClr val="000000"/>
              </a:solidFill>
            </a:endParaRPr>
          </a:p>
        </p:txBody>
      </p:sp>
      <p:sp>
        <p:nvSpPr>
          <p:cNvPr id="143" name="Google Shape;143;p29"/>
          <p:cNvSpPr txBox="1">
            <a:spLocks noGrp="1"/>
          </p:cNvSpPr>
          <p:nvPr>
            <p:ph type="body" idx="1"/>
          </p:nvPr>
        </p:nvSpPr>
        <p:spPr>
          <a:xfrm>
            <a:off x="-205702" y="748411"/>
            <a:ext cx="4668552" cy="4105810"/>
          </a:xfrm>
          <a:prstGeom prst="rect">
            <a:avLst/>
          </a:prstGeom>
          <a:noFill/>
          <a:ln>
            <a:noFill/>
          </a:ln>
        </p:spPr>
        <p:txBody>
          <a:bodyPr spcFirstLastPara="1" wrap="square" lIns="91425" tIns="91425" rIns="91425" bIns="91425" anchor="t" anchorCtr="0">
            <a:noAutofit/>
          </a:bodyPr>
          <a:lstStyle/>
          <a:p>
            <a:r>
              <a:rPr lang="en-US" sz="2000" dirty="0"/>
              <a:t>The total net revenue generated by the company across all orders is </a:t>
            </a:r>
            <a:r>
              <a:rPr lang="en-US" sz="2000" b="1" dirty="0"/>
              <a:t>$6,166.30</a:t>
            </a:r>
            <a:r>
              <a:rPr lang="en-US" sz="2000" dirty="0"/>
              <a:t>. This revenue is based on the company's commission structure, charging 25% for orders over $20 and 15% for orders over $5.</a:t>
            </a:r>
          </a:p>
        </p:txBody>
      </p:sp>
      <p:pic>
        <p:nvPicPr>
          <p:cNvPr id="3" name="Picture 2" descr="A pie chart with numbers and text&#10;&#10;Description automatically generated">
            <a:extLst>
              <a:ext uri="{FF2B5EF4-FFF2-40B4-BE49-F238E27FC236}">
                <a16:creationId xmlns:a16="http://schemas.microsoft.com/office/drawing/2014/main" id="{5FD51EAD-5654-3E34-6A3B-6229AA2974EC}"/>
              </a:ext>
            </a:extLst>
          </p:cNvPr>
          <p:cNvPicPr>
            <a:picLocks noChangeAspect="1"/>
          </p:cNvPicPr>
          <p:nvPr/>
        </p:nvPicPr>
        <p:blipFill>
          <a:blip r:embed="rId3"/>
          <a:stretch>
            <a:fillRect/>
          </a:stretch>
        </p:blipFill>
        <p:spPr>
          <a:xfrm>
            <a:off x="4871102" y="861979"/>
            <a:ext cx="3366717" cy="2818263"/>
          </a:xfrm>
          <a:prstGeom prst="rect">
            <a:avLst/>
          </a:prstGeom>
        </p:spPr>
      </p:pic>
    </p:spTree>
    <p:extLst>
      <p:ext uri="{BB962C8B-B14F-4D97-AF65-F5344CB8AC3E}">
        <p14:creationId xmlns:p14="http://schemas.microsoft.com/office/powerpoint/2010/main" val="1079429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Multivariate Analysis</a:t>
            </a:r>
            <a:endParaRPr>
              <a:solidFill>
                <a:srgbClr val="000000"/>
              </a:solidFill>
            </a:endParaRPr>
          </a:p>
        </p:txBody>
      </p:sp>
      <p:sp>
        <p:nvSpPr>
          <p:cNvPr id="143" name="Google Shape;143;p29"/>
          <p:cNvSpPr txBox="1">
            <a:spLocks noGrp="1"/>
          </p:cNvSpPr>
          <p:nvPr>
            <p:ph type="body" idx="1"/>
          </p:nvPr>
        </p:nvSpPr>
        <p:spPr>
          <a:xfrm>
            <a:off x="-205702" y="748410"/>
            <a:ext cx="4006603" cy="4260317"/>
          </a:xfrm>
          <a:prstGeom prst="rect">
            <a:avLst/>
          </a:prstGeom>
          <a:noFill/>
          <a:ln>
            <a:noFill/>
          </a:ln>
        </p:spPr>
        <p:txBody>
          <a:bodyPr spcFirstLastPara="1" wrap="square" lIns="91425" tIns="91425" rIns="91425" bIns="91425" anchor="t" anchorCtr="0">
            <a:noAutofit/>
          </a:bodyPr>
          <a:lstStyle/>
          <a:p>
            <a:r>
              <a:rPr lang="en-US" sz="1600" dirty="0"/>
              <a:t>showing the revenue distribution by order cost:</a:t>
            </a:r>
          </a:p>
          <a:p>
            <a:pPr lvl="1">
              <a:buFont typeface="Arial" panose="020B0604020202020204" pitchFamily="34" charset="0"/>
              <a:buChar char="•"/>
            </a:pPr>
            <a:r>
              <a:rPr lang="en-US" sz="1600" dirty="0"/>
              <a:t>The revenue from orders greater than $20 makes up a significant portion of the company's total revenue.</a:t>
            </a:r>
          </a:p>
          <a:p>
            <a:pPr lvl="1">
              <a:buFont typeface="Arial" panose="020B0604020202020204" pitchFamily="34" charset="0"/>
              <a:buChar char="•"/>
            </a:pPr>
            <a:r>
              <a:rPr lang="en-US" sz="1600" dirty="0"/>
              <a:t>A smaller, but still substantial, portion comes from orders between $5 and $20.</a:t>
            </a:r>
          </a:p>
          <a:p>
            <a:pPr lvl="1"/>
            <a:r>
              <a:rPr lang="en-US" sz="1600" dirty="0"/>
              <a:t>This breakdown helps visualize how much each category of orders contributes to the total revenue. ​</a:t>
            </a:r>
          </a:p>
        </p:txBody>
      </p:sp>
      <p:pic>
        <p:nvPicPr>
          <p:cNvPr id="3" name="Picture 2" descr="A pie chart with numbers and text&#10;&#10;Description automatically generated">
            <a:extLst>
              <a:ext uri="{FF2B5EF4-FFF2-40B4-BE49-F238E27FC236}">
                <a16:creationId xmlns:a16="http://schemas.microsoft.com/office/drawing/2014/main" id="{5FD51EAD-5654-3E34-6A3B-6229AA2974EC}"/>
              </a:ext>
            </a:extLst>
          </p:cNvPr>
          <p:cNvPicPr>
            <a:picLocks noChangeAspect="1"/>
          </p:cNvPicPr>
          <p:nvPr/>
        </p:nvPicPr>
        <p:blipFill>
          <a:blip r:embed="rId3"/>
          <a:stretch>
            <a:fillRect/>
          </a:stretch>
        </p:blipFill>
        <p:spPr>
          <a:xfrm>
            <a:off x="4871102" y="861979"/>
            <a:ext cx="3366717" cy="2818263"/>
          </a:xfrm>
          <a:prstGeom prst="rect">
            <a:avLst/>
          </a:prstGeom>
        </p:spPr>
      </p:pic>
    </p:spTree>
    <p:extLst>
      <p:ext uri="{BB962C8B-B14F-4D97-AF65-F5344CB8AC3E}">
        <p14:creationId xmlns:p14="http://schemas.microsoft.com/office/powerpoint/2010/main" val="777775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a:t>
            </a:r>
            <a:endParaRPr dirty="0">
              <a:solidFill>
                <a:srgbClr val="000000"/>
              </a:solidFill>
            </a:endParaRPr>
          </a:p>
        </p:txBody>
      </p:sp>
      <p:sp>
        <p:nvSpPr>
          <p:cNvPr id="143" name="Google Shape;143;p29"/>
          <p:cNvSpPr txBox="1">
            <a:spLocks noGrp="1"/>
          </p:cNvSpPr>
          <p:nvPr>
            <p:ph type="body" idx="1"/>
          </p:nvPr>
        </p:nvSpPr>
        <p:spPr>
          <a:xfrm>
            <a:off x="-205702" y="748410"/>
            <a:ext cx="4948299" cy="4260317"/>
          </a:xfrm>
          <a:prstGeom prst="rect">
            <a:avLst/>
          </a:prstGeom>
          <a:noFill/>
          <a:ln>
            <a:noFill/>
          </a:ln>
        </p:spPr>
        <p:txBody>
          <a:bodyPr spcFirstLastPara="1" wrap="square" lIns="91425" tIns="91425" rIns="91425" bIns="91425" anchor="t" anchorCtr="0">
            <a:noAutofit/>
          </a:bodyPr>
          <a:lstStyle/>
          <a:p>
            <a:r>
              <a:rPr lang="en-US" sz="2000" dirty="0"/>
              <a:t>The mean delivery time varies between weekdays and weekends as follows:</a:t>
            </a:r>
          </a:p>
          <a:p>
            <a:pPr lvl="1">
              <a:buFont typeface="Arial" panose="020B0604020202020204" pitchFamily="34" charset="0"/>
              <a:buChar char="•"/>
            </a:pPr>
            <a:r>
              <a:rPr lang="en-US" sz="1800" b="1" dirty="0"/>
              <a:t>Weekday</a:t>
            </a:r>
            <a:r>
              <a:rPr lang="en-US" sz="1800" dirty="0"/>
              <a:t>: The mean delivery time is approximately </a:t>
            </a:r>
            <a:r>
              <a:rPr lang="en-US" sz="1800" b="1" dirty="0"/>
              <a:t>28.34 minutes</a:t>
            </a:r>
            <a:r>
              <a:rPr lang="en-US" sz="1800" dirty="0"/>
              <a:t>.</a:t>
            </a:r>
          </a:p>
          <a:p>
            <a:pPr lvl="1">
              <a:buFont typeface="Arial" panose="020B0604020202020204" pitchFamily="34" charset="0"/>
              <a:buChar char="•"/>
            </a:pPr>
            <a:r>
              <a:rPr lang="en-US" sz="1800" b="1" dirty="0"/>
              <a:t>Weekend</a:t>
            </a:r>
            <a:r>
              <a:rPr lang="en-US" sz="1800" dirty="0"/>
              <a:t>: The mean delivery time is approximately </a:t>
            </a:r>
            <a:r>
              <a:rPr lang="en-US" sz="1800" b="1" dirty="0"/>
              <a:t>22.47 minutes</a:t>
            </a:r>
            <a:r>
              <a:rPr lang="en-US" sz="1800" dirty="0"/>
              <a:t>.</a:t>
            </a:r>
          </a:p>
          <a:p>
            <a:pPr lvl="1">
              <a:buFont typeface="Arial" panose="020B0604020202020204" pitchFamily="34" charset="0"/>
              <a:buChar char="•"/>
            </a:pPr>
            <a:r>
              <a:rPr lang="en-US" sz="1800" dirty="0"/>
              <a:t>This indicates that deliveries tend to be faster on weekends compared to weekdays. ​​</a:t>
            </a:r>
          </a:p>
        </p:txBody>
      </p:sp>
      <p:pic>
        <p:nvPicPr>
          <p:cNvPr id="4" name="Picture 3" descr="A graph with a blue line and green line&#10;&#10;Description automatically generated">
            <a:extLst>
              <a:ext uri="{FF2B5EF4-FFF2-40B4-BE49-F238E27FC236}">
                <a16:creationId xmlns:a16="http://schemas.microsoft.com/office/drawing/2014/main" id="{50A2723A-6796-49C5-DEFF-2E944394A78E}"/>
              </a:ext>
            </a:extLst>
          </p:cNvPr>
          <p:cNvPicPr>
            <a:picLocks noChangeAspect="1"/>
          </p:cNvPicPr>
          <p:nvPr/>
        </p:nvPicPr>
        <p:blipFill>
          <a:blip r:embed="rId3"/>
          <a:stretch>
            <a:fillRect/>
          </a:stretch>
        </p:blipFill>
        <p:spPr>
          <a:xfrm>
            <a:off x="4572000" y="1009934"/>
            <a:ext cx="4364477" cy="2796559"/>
          </a:xfrm>
          <a:prstGeom prst="rect">
            <a:avLst/>
          </a:prstGeom>
        </p:spPr>
      </p:pic>
    </p:spTree>
    <p:extLst>
      <p:ext uri="{BB962C8B-B14F-4D97-AF65-F5344CB8AC3E}">
        <p14:creationId xmlns:p14="http://schemas.microsoft.com/office/powerpoint/2010/main" val="3241472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Multivariate Analysis</a:t>
            </a:r>
            <a:endParaRPr>
              <a:solidFill>
                <a:srgbClr val="000000"/>
              </a:solidFill>
            </a:endParaRPr>
          </a:p>
        </p:txBody>
      </p:sp>
      <p:sp>
        <p:nvSpPr>
          <p:cNvPr id="143" name="Google Shape;143;p29"/>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r>
              <a:rPr lang="en-US" sz="1600" b="1" dirty="0"/>
              <a:t>General Insights</a:t>
            </a:r>
          </a:p>
          <a:p>
            <a:pPr lvl="1">
              <a:buFont typeface="Arial" panose="020B0604020202020204" pitchFamily="34" charset="0"/>
              <a:buChar char="•"/>
            </a:pPr>
            <a:r>
              <a:rPr lang="en-US" sz="1400" b="1" dirty="0"/>
              <a:t>Overall Correlation</a:t>
            </a:r>
            <a:r>
              <a:rPr lang="en-US" sz="1400" dirty="0"/>
              <a:t>: The multivariate analysis reveals that </a:t>
            </a:r>
            <a:r>
              <a:rPr lang="en-US" sz="1400" b="1" dirty="0"/>
              <a:t>delivery time</a:t>
            </a:r>
            <a:r>
              <a:rPr lang="en-US" sz="1400" dirty="0"/>
              <a:t> and </a:t>
            </a:r>
            <a:r>
              <a:rPr lang="en-US" sz="1400" b="1" dirty="0"/>
              <a:t>food preparation time</a:t>
            </a:r>
            <a:r>
              <a:rPr lang="en-US" sz="1400" dirty="0"/>
              <a:t> have a more direct impact on customer satisfaction (as measured by ratings) than the cost of the order.</a:t>
            </a:r>
          </a:p>
          <a:p>
            <a:pPr lvl="1">
              <a:buFont typeface="Arial" panose="020B0604020202020204" pitchFamily="34" charset="0"/>
              <a:buChar char="•"/>
            </a:pPr>
            <a:r>
              <a:rPr lang="en-US" sz="1400" b="1" dirty="0"/>
              <a:t>Key Focus</a:t>
            </a:r>
            <a:r>
              <a:rPr lang="en-US" sz="1400" dirty="0"/>
              <a:t>: To boost ratings, the company and restaurants should prioritize optimizing the </a:t>
            </a:r>
            <a:r>
              <a:rPr lang="en-US" sz="1400" b="1" dirty="0"/>
              <a:t>speed of delivery</a:t>
            </a:r>
            <a:r>
              <a:rPr lang="en-US" sz="1400" dirty="0"/>
              <a:t> and ensuring that food </a:t>
            </a:r>
            <a:r>
              <a:rPr lang="en-US" sz="1400" b="1" dirty="0"/>
              <a:t>preparation times are consistent</a:t>
            </a:r>
            <a:r>
              <a:rPr lang="en-US" sz="1400" dirty="0"/>
              <a:t> without compromising quality.</a:t>
            </a:r>
          </a:p>
        </p:txBody>
      </p:sp>
    </p:spTree>
    <p:extLst>
      <p:ext uri="{BB962C8B-B14F-4D97-AF65-F5344CB8AC3E}">
        <p14:creationId xmlns:p14="http://schemas.microsoft.com/office/powerpoint/2010/main" val="2117671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
        <p:nvSpPr>
          <p:cNvPr id="162" name="Google Shape;162;p32"/>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
              <a:buNone/>
            </a:pPr>
            <a:fld id="{00000000-1234-1234-1234-123412341234}" type="slidenum">
              <a:rPr lang="en"/>
              <a:t>37</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65500" y="1233175"/>
            <a:ext cx="4045200" cy="1482300"/>
          </a:xfrm>
        </p:spPr>
        <p:txBody>
          <a:bodyPr spcFirstLastPara="1" wrap="square" lIns="91425" tIns="91425" rIns="91425" bIns="91425" anchor="b" anchorCtr="0">
            <a:normAutofit/>
          </a:bodyPr>
          <a:lstStyle/>
          <a:p>
            <a:pPr marL="0" lvl="0" indent="0" rtl="0">
              <a:spcBef>
                <a:spcPts val="0"/>
              </a:spcBef>
              <a:spcAft>
                <a:spcPts val="0"/>
              </a:spcAft>
              <a:buSzPts val="2200"/>
              <a:buNone/>
            </a:pPr>
            <a:r>
              <a:rPr lang="en-US" dirty="0"/>
              <a:t>Executive Summary </a:t>
            </a:r>
          </a:p>
        </p:txBody>
      </p:sp>
      <p:sp>
        <p:nvSpPr>
          <p:cNvPr id="119" name="Google Shape;119;p25"/>
          <p:cNvSpPr txBox="1">
            <a:spLocks noGrp="1"/>
          </p:cNvSpPr>
          <p:nvPr>
            <p:ph type="body" idx="2"/>
          </p:nvPr>
        </p:nvSpPr>
        <p:spPr>
          <a:xfrm>
            <a:off x="4939500" y="724075"/>
            <a:ext cx="3837000" cy="3695100"/>
          </a:xfrm>
        </p:spPr>
        <p:txBody>
          <a:bodyPr spcFirstLastPara="1" wrap="square" lIns="91425" tIns="91425" rIns="91425" bIns="91425" anchor="ctr" anchorCtr="0">
            <a:normAutofit lnSpcReduction="10000"/>
          </a:bodyPr>
          <a:lstStyle/>
          <a:p>
            <a:pPr marL="133350" indent="0">
              <a:buNone/>
            </a:pPr>
            <a:r>
              <a:rPr lang="en-US" b="1" dirty="0"/>
              <a:t>Conclusions from the Analysis:</a:t>
            </a:r>
          </a:p>
          <a:p>
            <a:pPr marL="133350" indent="0">
              <a:buNone/>
            </a:pPr>
            <a:r>
              <a:rPr lang="en-US" b="1" dirty="0"/>
              <a:t>2. Cuisine Preferences</a:t>
            </a:r>
            <a:r>
              <a:rPr lang="en-US" dirty="0"/>
              <a:t>:</a:t>
            </a:r>
          </a:p>
          <a:p>
            <a:pPr>
              <a:buFont typeface="Arial" panose="020B0604020202020204" pitchFamily="34" charset="0"/>
              <a:buChar char="•"/>
            </a:pPr>
            <a:r>
              <a:rPr lang="en-US" b="1" dirty="0"/>
              <a:t>American</a:t>
            </a:r>
            <a:r>
              <a:rPr lang="en-US" dirty="0"/>
              <a:t>, </a:t>
            </a:r>
            <a:r>
              <a:rPr lang="en-US" b="1" dirty="0"/>
              <a:t>Japanese</a:t>
            </a:r>
            <a:r>
              <a:rPr lang="en-US" dirty="0"/>
              <a:t>, and </a:t>
            </a:r>
            <a:r>
              <a:rPr lang="en-US" b="1" dirty="0"/>
              <a:t>Italian</a:t>
            </a:r>
            <a:r>
              <a:rPr lang="en-US" dirty="0"/>
              <a:t> cuisines are the most popular in terms of order volume. These cuisines likely drive the majority of the business, and focusing on these types can increase customer retention.</a:t>
            </a:r>
          </a:p>
          <a:p>
            <a:pPr>
              <a:buFont typeface="Arial" panose="020B0604020202020204" pitchFamily="34" charset="0"/>
              <a:buChar char="•"/>
            </a:pPr>
            <a:r>
              <a:rPr lang="en-US" dirty="0"/>
              <a:t>High-order-value cuisines like </a:t>
            </a:r>
            <a:r>
              <a:rPr lang="en-US" b="1" dirty="0"/>
              <a:t>Japanese</a:t>
            </a:r>
            <a:r>
              <a:rPr lang="en-US" dirty="0"/>
              <a:t> and </a:t>
            </a:r>
            <a:r>
              <a:rPr lang="en-US" b="1" dirty="0"/>
              <a:t>Italian</a:t>
            </a:r>
            <a:r>
              <a:rPr lang="en-US" dirty="0"/>
              <a:t> also tend to have higher preparation times, which could impact delivery speed and ratings.</a:t>
            </a:r>
          </a:p>
          <a:p>
            <a:pPr marL="457200" lvl="1" indent="0">
              <a:buNone/>
            </a:pPr>
            <a:endParaRPr lang="en-US" dirty="0"/>
          </a:p>
          <a:p>
            <a:pPr marL="457200" lvl="0" indent="-317500" rtl="0">
              <a:spcBef>
                <a:spcPts val="1000"/>
              </a:spcBef>
              <a:spcAft>
                <a:spcPts val="0"/>
              </a:spcAft>
              <a:buClr>
                <a:srgbClr val="000000"/>
              </a:buClr>
              <a:buSzPts val="1400"/>
              <a:buChar char="●"/>
            </a:pPr>
            <a:endParaRPr lang="en-US" dirty="0"/>
          </a:p>
        </p:txBody>
      </p:sp>
    </p:spTree>
    <p:extLst>
      <p:ext uri="{BB962C8B-B14F-4D97-AF65-F5344CB8AC3E}">
        <p14:creationId xmlns:p14="http://schemas.microsoft.com/office/powerpoint/2010/main" val="1740905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65500" y="1233175"/>
            <a:ext cx="4045200" cy="1482300"/>
          </a:xfrm>
        </p:spPr>
        <p:txBody>
          <a:bodyPr spcFirstLastPara="1" wrap="square" lIns="91425" tIns="91425" rIns="91425" bIns="91425" anchor="b" anchorCtr="0">
            <a:normAutofit/>
          </a:bodyPr>
          <a:lstStyle/>
          <a:p>
            <a:pPr marL="0" lvl="0" indent="0" rtl="0">
              <a:spcBef>
                <a:spcPts val="0"/>
              </a:spcBef>
              <a:spcAft>
                <a:spcPts val="0"/>
              </a:spcAft>
              <a:buSzPts val="2200"/>
              <a:buNone/>
            </a:pPr>
            <a:r>
              <a:rPr lang="en-US" dirty="0"/>
              <a:t>Executive Summary </a:t>
            </a:r>
          </a:p>
        </p:txBody>
      </p:sp>
      <p:sp>
        <p:nvSpPr>
          <p:cNvPr id="119" name="Google Shape;119;p25"/>
          <p:cNvSpPr txBox="1">
            <a:spLocks noGrp="1"/>
          </p:cNvSpPr>
          <p:nvPr>
            <p:ph type="body" idx="2"/>
          </p:nvPr>
        </p:nvSpPr>
        <p:spPr>
          <a:xfrm>
            <a:off x="4939500" y="724075"/>
            <a:ext cx="3837000" cy="3695100"/>
          </a:xfrm>
        </p:spPr>
        <p:txBody>
          <a:bodyPr spcFirstLastPara="1" wrap="square" lIns="91425" tIns="91425" rIns="91425" bIns="91425" anchor="ctr" anchorCtr="0">
            <a:normAutofit fontScale="92500" lnSpcReduction="20000"/>
          </a:bodyPr>
          <a:lstStyle/>
          <a:p>
            <a:pPr marL="133350" indent="0">
              <a:buNone/>
            </a:pPr>
            <a:r>
              <a:rPr lang="en-US" b="1" dirty="0"/>
              <a:t>Conclusions from the Analysis:</a:t>
            </a:r>
          </a:p>
          <a:p>
            <a:pPr marL="133350" indent="0">
              <a:buNone/>
            </a:pPr>
            <a:r>
              <a:rPr lang="en-US" b="1" dirty="0"/>
              <a:t>3. Feedback Ratings</a:t>
            </a:r>
            <a:r>
              <a:rPr lang="en-US" dirty="0"/>
              <a:t>:</a:t>
            </a:r>
          </a:p>
          <a:p>
            <a:pPr>
              <a:buFont typeface="Arial" panose="020B0604020202020204" pitchFamily="34" charset="0"/>
              <a:buChar char="•"/>
            </a:pPr>
            <a:r>
              <a:rPr lang="en-US" dirty="0"/>
              <a:t>There is a positive relationship between </a:t>
            </a:r>
            <a:r>
              <a:rPr lang="en-US" b="1" dirty="0"/>
              <a:t>shorter delivery times</a:t>
            </a:r>
            <a:r>
              <a:rPr lang="en-US" dirty="0"/>
              <a:t> and </a:t>
            </a:r>
            <a:r>
              <a:rPr lang="en-US" b="1" dirty="0"/>
              <a:t>higher customer ratings</a:t>
            </a:r>
            <a:r>
              <a:rPr lang="en-US" dirty="0"/>
              <a:t>, indicating that </a:t>
            </a:r>
            <a:r>
              <a:rPr lang="en-US" b="1" dirty="0"/>
              <a:t>speed</a:t>
            </a:r>
            <a:r>
              <a:rPr lang="en-US" dirty="0"/>
              <a:t> plays a major role in customer satisfaction.</a:t>
            </a:r>
          </a:p>
          <a:p>
            <a:pPr>
              <a:buFont typeface="Arial" panose="020B0604020202020204" pitchFamily="34" charset="0"/>
              <a:buChar char="•"/>
            </a:pPr>
            <a:r>
              <a:rPr lang="en-US" b="1" dirty="0"/>
              <a:t>Moderate food preparation times</a:t>
            </a:r>
            <a:r>
              <a:rPr lang="en-US" dirty="0"/>
              <a:t> (between 20-30 minutes) tend to receive better ratings, while very short or very long preparation times result in lower satisfaction.</a:t>
            </a:r>
          </a:p>
          <a:p>
            <a:pPr>
              <a:buFont typeface="Arial" panose="020B0604020202020204" pitchFamily="34" charset="0"/>
              <a:buChar char="•"/>
            </a:pPr>
            <a:r>
              <a:rPr lang="en-US" dirty="0"/>
              <a:t>Cost does not significantly affect ratings, meaning that customers value service quality (speed, food quality) more than the price.</a:t>
            </a:r>
          </a:p>
          <a:p>
            <a:pPr marL="457200" lvl="1" indent="0">
              <a:buNone/>
            </a:pPr>
            <a:endParaRPr lang="en-US" dirty="0"/>
          </a:p>
          <a:p>
            <a:pPr marL="457200" lvl="0" indent="-317500" rtl="0">
              <a:spcBef>
                <a:spcPts val="1000"/>
              </a:spcBef>
              <a:spcAft>
                <a:spcPts val="0"/>
              </a:spcAft>
              <a:buClr>
                <a:srgbClr val="000000"/>
              </a:buClr>
              <a:buSzPts val="1400"/>
              <a:buChar char="●"/>
            </a:pPr>
            <a:endParaRPr lang="en-US" dirty="0"/>
          </a:p>
        </p:txBody>
      </p:sp>
    </p:spTree>
    <p:extLst>
      <p:ext uri="{BB962C8B-B14F-4D97-AF65-F5344CB8AC3E}">
        <p14:creationId xmlns:p14="http://schemas.microsoft.com/office/powerpoint/2010/main" val="3883887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65500" y="1233175"/>
            <a:ext cx="4045200" cy="1482300"/>
          </a:xfrm>
        </p:spPr>
        <p:txBody>
          <a:bodyPr spcFirstLastPara="1" wrap="square" lIns="91425" tIns="91425" rIns="91425" bIns="91425" anchor="b" anchorCtr="0">
            <a:normAutofit/>
          </a:bodyPr>
          <a:lstStyle/>
          <a:p>
            <a:pPr marL="0" lvl="0" indent="0" rtl="0">
              <a:spcBef>
                <a:spcPts val="0"/>
              </a:spcBef>
              <a:spcAft>
                <a:spcPts val="0"/>
              </a:spcAft>
              <a:buSzPts val="2200"/>
              <a:buNone/>
            </a:pPr>
            <a:r>
              <a:rPr lang="en-US" dirty="0"/>
              <a:t>Executive Summary </a:t>
            </a:r>
          </a:p>
        </p:txBody>
      </p:sp>
      <p:sp>
        <p:nvSpPr>
          <p:cNvPr id="119" name="Google Shape;119;p25"/>
          <p:cNvSpPr txBox="1">
            <a:spLocks noGrp="1"/>
          </p:cNvSpPr>
          <p:nvPr>
            <p:ph type="body" idx="2"/>
          </p:nvPr>
        </p:nvSpPr>
        <p:spPr>
          <a:xfrm>
            <a:off x="4939500" y="724075"/>
            <a:ext cx="3837000" cy="3695100"/>
          </a:xfrm>
        </p:spPr>
        <p:txBody>
          <a:bodyPr spcFirstLastPara="1" wrap="square" lIns="91425" tIns="91425" rIns="91425" bIns="91425" anchor="ctr" anchorCtr="0">
            <a:normAutofit fontScale="70000" lnSpcReduction="20000"/>
          </a:bodyPr>
          <a:lstStyle/>
          <a:p>
            <a:pPr marL="133350" indent="0">
              <a:buNone/>
            </a:pPr>
            <a:r>
              <a:rPr lang="en-US" b="1" dirty="0"/>
              <a:t>Conclusions from the Analysis:</a:t>
            </a:r>
          </a:p>
          <a:p>
            <a:pPr marL="133350" indent="0">
              <a:buNone/>
            </a:pPr>
            <a:r>
              <a:rPr lang="en-US" b="1" dirty="0"/>
              <a:t>4. Top Revenue Restaurants</a:t>
            </a:r>
            <a:r>
              <a:rPr lang="en-US" dirty="0"/>
              <a:t>:</a:t>
            </a:r>
          </a:p>
          <a:p>
            <a:pPr marL="133350" indent="0">
              <a:buNone/>
            </a:pPr>
            <a:endParaRPr lang="en-US" dirty="0"/>
          </a:p>
          <a:p>
            <a:pPr marL="133350" indent="0">
              <a:buNone/>
            </a:pPr>
            <a:r>
              <a:rPr lang="en-US" dirty="0"/>
              <a:t>Restaurants like </a:t>
            </a:r>
            <a:r>
              <a:rPr lang="en-US" b="1" dirty="0"/>
              <a:t>Shake Shack</a:t>
            </a:r>
            <a:r>
              <a:rPr lang="en-US" dirty="0"/>
              <a:t> and </a:t>
            </a:r>
            <a:r>
              <a:rPr lang="en-US" b="1" dirty="0"/>
              <a:t>The Meatball Shop</a:t>
            </a:r>
            <a:r>
              <a:rPr lang="en-US" dirty="0"/>
              <a:t> generate the highest revenue and consistently receive good ratings. These high performers could serve as models for onboarding and managing new restaurants.</a:t>
            </a:r>
          </a:p>
          <a:p>
            <a:pPr marL="133350" indent="0">
              <a:buNone/>
            </a:pPr>
            <a:endParaRPr lang="en-US" b="1" dirty="0"/>
          </a:p>
          <a:p>
            <a:pPr marL="133350" indent="0">
              <a:buNone/>
            </a:pPr>
            <a:r>
              <a:rPr lang="en-US" b="1" dirty="0"/>
              <a:t>5. Unrated Orders</a:t>
            </a:r>
            <a:r>
              <a:rPr lang="en-US" dirty="0"/>
              <a:t>:</a:t>
            </a:r>
          </a:p>
          <a:p>
            <a:pPr marL="133350" indent="0">
              <a:buNone/>
            </a:pPr>
            <a:endParaRPr lang="en-US" dirty="0"/>
          </a:p>
          <a:p>
            <a:pPr marL="133350" indent="0">
              <a:buNone/>
            </a:pPr>
            <a:r>
              <a:rPr lang="en-US" dirty="0"/>
              <a:t>A significant number of orders (736 orders) do not receive ratings. This represents a missed opportunity for collecting valuable feedback that could drive improvements.</a:t>
            </a:r>
          </a:p>
          <a:p>
            <a:pPr marL="133350" indent="0">
              <a:buNone/>
            </a:pPr>
            <a:endParaRPr lang="en-US" dirty="0"/>
          </a:p>
          <a:p>
            <a:pPr marL="133350" indent="0">
              <a:buNone/>
            </a:pPr>
            <a:r>
              <a:rPr lang="en-US" b="1" dirty="0"/>
              <a:t>6. Long Delivery Times</a:t>
            </a:r>
            <a:r>
              <a:rPr lang="en-US" dirty="0"/>
              <a:t>:</a:t>
            </a:r>
          </a:p>
          <a:p>
            <a:pPr marL="133350" indent="0">
              <a:buNone/>
            </a:pPr>
            <a:endParaRPr lang="en-US" dirty="0"/>
          </a:p>
          <a:p>
            <a:pPr marL="133350" indent="0">
              <a:buNone/>
            </a:pPr>
            <a:r>
              <a:rPr lang="en-US" dirty="0"/>
              <a:t>Approximately 10.54% of orders take more than </a:t>
            </a:r>
            <a:r>
              <a:rPr lang="en-US" b="1" dirty="0"/>
              <a:t>60 minutes</a:t>
            </a:r>
            <a:r>
              <a:rPr lang="en-US" dirty="0"/>
              <a:t> from order placement to delivery. Reducing the proportion of these long deliveries could improve overall satisfaction.</a:t>
            </a:r>
          </a:p>
          <a:p>
            <a:pPr marL="457200" lvl="0" indent="-317500" rtl="0">
              <a:spcBef>
                <a:spcPts val="1000"/>
              </a:spcBef>
              <a:spcAft>
                <a:spcPts val="0"/>
              </a:spcAft>
              <a:buClr>
                <a:srgbClr val="000000"/>
              </a:buClr>
              <a:buSzPts val="1400"/>
              <a:buChar char="●"/>
            </a:pPr>
            <a:endParaRPr lang="en-US" dirty="0"/>
          </a:p>
        </p:txBody>
      </p:sp>
    </p:spTree>
    <p:extLst>
      <p:ext uri="{BB962C8B-B14F-4D97-AF65-F5344CB8AC3E}">
        <p14:creationId xmlns:p14="http://schemas.microsoft.com/office/powerpoint/2010/main" val="3915958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65500" y="1233175"/>
            <a:ext cx="4045200" cy="1482300"/>
          </a:xfrm>
        </p:spPr>
        <p:txBody>
          <a:bodyPr spcFirstLastPara="1" wrap="square" lIns="91425" tIns="91425" rIns="91425" bIns="91425" anchor="b" anchorCtr="0">
            <a:normAutofit/>
          </a:bodyPr>
          <a:lstStyle/>
          <a:p>
            <a:pPr marL="0" lvl="0" indent="0" rtl="0">
              <a:spcBef>
                <a:spcPts val="0"/>
              </a:spcBef>
              <a:spcAft>
                <a:spcPts val="0"/>
              </a:spcAft>
              <a:buSzPts val="2200"/>
              <a:buNone/>
            </a:pPr>
            <a:r>
              <a:rPr lang="en-US" dirty="0"/>
              <a:t>Executive Summary </a:t>
            </a:r>
          </a:p>
        </p:txBody>
      </p:sp>
      <p:sp>
        <p:nvSpPr>
          <p:cNvPr id="119" name="Google Shape;119;p25"/>
          <p:cNvSpPr txBox="1">
            <a:spLocks noGrp="1"/>
          </p:cNvSpPr>
          <p:nvPr>
            <p:ph type="body" idx="2"/>
          </p:nvPr>
        </p:nvSpPr>
        <p:spPr>
          <a:xfrm>
            <a:off x="4939500" y="724075"/>
            <a:ext cx="3837000" cy="3695100"/>
          </a:xfrm>
        </p:spPr>
        <p:txBody>
          <a:bodyPr spcFirstLastPara="1" wrap="square" lIns="91425" tIns="91425" rIns="91425" bIns="91425" anchor="ctr" anchorCtr="0">
            <a:normAutofit/>
          </a:bodyPr>
          <a:lstStyle/>
          <a:p>
            <a:pPr marL="133350" indent="0">
              <a:buNone/>
            </a:pPr>
            <a:r>
              <a:rPr lang="en-US" b="1" dirty="0"/>
              <a:t>Calls to Action:</a:t>
            </a:r>
          </a:p>
          <a:p>
            <a:r>
              <a:rPr lang="en-US" b="1" dirty="0"/>
              <a:t>Optimize Delivery Time, Especially on Weekdays</a:t>
            </a:r>
            <a:r>
              <a:rPr lang="en-US" dirty="0"/>
              <a:t>:</a:t>
            </a:r>
          </a:p>
          <a:p>
            <a:pPr>
              <a:buFont typeface="Arial" panose="020B0604020202020204" pitchFamily="34" charset="0"/>
              <a:buChar char="•"/>
            </a:pPr>
            <a:r>
              <a:rPr lang="en-US" dirty="0"/>
              <a:t>Focus on improving weekday delivery times by increasing the availability of delivery personnel or optimizing delivery routes during peak traffic hours. Reducing the gap between weekday and weekend delivery times would improve customer satisfaction across the board.</a:t>
            </a:r>
          </a:p>
          <a:p>
            <a:pPr marL="457200" lvl="0" indent="-317500" rtl="0">
              <a:spcBef>
                <a:spcPts val="1000"/>
              </a:spcBef>
              <a:spcAft>
                <a:spcPts val="0"/>
              </a:spcAft>
              <a:buClr>
                <a:srgbClr val="000000"/>
              </a:buClr>
              <a:buSzPts val="1400"/>
              <a:buChar char="●"/>
            </a:pPr>
            <a:endParaRPr lang="en-US" dirty="0"/>
          </a:p>
        </p:txBody>
      </p:sp>
    </p:spTree>
    <p:extLst>
      <p:ext uri="{BB962C8B-B14F-4D97-AF65-F5344CB8AC3E}">
        <p14:creationId xmlns:p14="http://schemas.microsoft.com/office/powerpoint/2010/main" val="78805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65500" y="1233175"/>
            <a:ext cx="4045200" cy="1482300"/>
          </a:xfrm>
        </p:spPr>
        <p:txBody>
          <a:bodyPr spcFirstLastPara="1" wrap="square" lIns="91425" tIns="91425" rIns="91425" bIns="91425" anchor="b" anchorCtr="0">
            <a:normAutofit/>
          </a:bodyPr>
          <a:lstStyle/>
          <a:p>
            <a:pPr marL="0" lvl="0" indent="0" rtl="0">
              <a:spcBef>
                <a:spcPts val="0"/>
              </a:spcBef>
              <a:spcAft>
                <a:spcPts val="0"/>
              </a:spcAft>
              <a:buSzPts val="2200"/>
              <a:buNone/>
            </a:pPr>
            <a:r>
              <a:rPr lang="en-US" dirty="0"/>
              <a:t>Executive Summary </a:t>
            </a:r>
          </a:p>
        </p:txBody>
      </p:sp>
      <p:sp>
        <p:nvSpPr>
          <p:cNvPr id="119" name="Google Shape;119;p25"/>
          <p:cNvSpPr txBox="1">
            <a:spLocks noGrp="1"/>
          </p:cNvSpPr>
          <p:nvPr>
            <p:ph type="body" idx="2"/>
          </p:nvPr>
        </p:nvSpPr>
        <p:spPr>
          <a:xfrm>
            <a:off x="4939500" y="724075"/>
            <a:ext cx="3837000" cy="3695100"/>
          </a:xfrm>
        </p:spPr>
        <p:txBody>
          <a:bodyPr spcFirstLastPara="1" wrap="square" lIns="91425" tIns="91425" rIns="91425" bIns="91425" anchor="ctr" anchorCtr="0">
            <a:normAutofit/>
          </a:bodyPr>
          <a:lstStyle/>
          <a:p>
            <a:pPr marL="133350" indent="0">
              <a:buNone/>
            </a:pPr>
            <a:r>
              <a:rPr lang="en-US" b="1" dirty="0"/>
              <a:t>Calls to Action:</a:t>
            </a:r>
          </a:p>
          <a:p>
            <a:r>
              <a:rPr lang="en-US" b="1" dirty="0"/>
              <a:t>Improve Customer Feedback Collection</a:t>
            </a:r>
            <a:r>
              <a:rPr lang="en-US" dirty="0"/>
              <a:t>:</a:t>
            </a:r>
          </a:p>
          <a:p>
            <a:pPr>
              <a:buFont typeface="Arial" panose="020B0604020202020204" pitchFamily="34" charset="0"/>
              <a:buChar char="•"/>
            </a:pPr>
            <a:r>
              <a:rPr lang="en-US" dirty="0"/>
              <a:t>Encourage customers to leave ratings by offering incentives, such as discounts for completing feedback, particularly for the </a:t>
            </a:r>
            <a:r>
              <a:rPr lang="en-US" b="1" dirty="0"/>
              <a:t>736 unrated orders</a:t>
            </a:r>
            <a:r>
              <a:rPr lang="en-US" dirty="0"/>
              <a:t>. Collecting more feedback will provide better insights into customer satisfaction and areas of improvement.</a:t>
            </a:r>
          </a:p>
          <a:p>
            <a:pPr marL="457200" lvl="0" indent="-317500" rtl="0">
              <a:spcBef>
                <a:spcPts val="1000"/>
              </a:spcBef>
              <a:spcAft>
                <a:spcPts val="0"/>
              </a:spcAft>
              <a:buClr>
                <a:srgbClr val="000000"/>
              </a:buClr>
              <a:buSzPts val="1400"/>
              <a:buChar char="●"/>
            </a:pPr>
            <a:endParaRPr lang="en-US" dirty="0"/>
          </a:p>
        </p:txBody>
      </p:sp>
    </p:spTree>
    <p:extLst>
      <p:ext uri="{BB962C8B-B14F-4D97-AF65-F5344CB8AC3E}">
        <p14:creationId xmlns:p14="http://schemas.microsoft.com/office/powerpoint/2010/main" val="4002348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65500" y="1233175"/>
            <a:ext cx="4045200" cy="1482300"/>
          </a:xfrm>
        </p:spPr>
        <p:txBody>
          <a:bodyPr spcFirstLastPara="1" wrap="square" lIns="91425" tIns="91425" rIns="91425" bIns="91425" anchor="b" anchorCtr="0">
            <a:normAutofit/>
          </a:bodyPr>
          <a:lstStyle/>
          <a:p>
            <a:pPr marL="0" lvl="0" indent="0" rtl="0">
              <a:spcBef>
                <a:spcPts val="0"/>
              </a:spcBef>
              <a:spcAft>
                <a:spcPts val="0"/>
              </a:spcAft>
              <a:buSzPts val="2200"/>
              <a:buNone/>
            </a:pPr>
            <a:r>
              <a:rPr lang="en-US" dirty="0"/>
              <a:t>Executive Summary </a:t>
            </a:r>
          </a:p>
        </p:txBody>
      </p:sp>
      <p:sp>
        <p:nvSpPr>
          <p:cNvPr id="119" name="Google Shape;119;p25"/>
          <p:cNvSpPr txBox="1">
            <a:spLocks noGrp="1"/>
          </p:cNvSpPr>
          <p:nvPr>
            <p:ph type="body" idx="2"/>
          </p:nvPr>
        </p:nvSpPr>
        <p:spPr>
          <a:xfrm>
            <a:off x="4939500" y="724075"/>
            <a:ext cx="3837000" cy="3695100"/>
          </a:xfrm>
        </p:spPr>
        <p:txBody>
          <a:bodyPr spcFirstLastPara="1" wrap="square" lIns="91425" tIns="91425" rIns="91425" bIns="91425" anchor="ctr" anchorCtr="0">
            <a:normAutofit/>
          </a:bodyPr>
          <a:lstStyle/>
          <a:p>
            <a:pPr marL="133350" indent="0">
              <a:buNone/>
            </a:pPr>
            <a:r>
              <a:rPr lang="en-US" b="1" dirty="0"/>
              <a:t>Calls to Action:</a:t>
            </a:r>
          </a:p>
          <a:p>
            <a:r>
              <a:rPr lang="en-US" b="1" dirty="0"/>
              <a:t>Prioritize Popular Cuisines</a:t>
            </a:r>
            <a:r>
              <a:rPr lang="en-US" dirty="0"/>
              <a:t>:</a:t>
            </a:r>
          </a:p>
          <a:p>
            <a:pPr>
              <a:buFont typeface="Arial" panose="020B0604020202020204" pitchFamily="34" charset="0"/>
              <a:buChar char="•"/>
            </a:pPr>
            <a:r>
              <a:rPr lang="en-US" dirty="0"/>
              <a:t>Restaurants offering </a:t>
            </a:r>
            <a:r>
              <a:rPr lang="en-US" b="1" dirty="0"/>
              <a:t>American</a:t>
            </a:r>
            <a:r>
              <a:rPr lang="en-US" dirty="0"/>
              <a:t>, </a:t>
            </a:r>
            <a:r>
              <a:rPr lang="en-US" b="1" dirty="0"/>
              <a:t>Japanese</a:t>
            </a:r>
            <a:r>
              <a:rPr lang="en-US" dirty="0"/>
              <a:t>, and </a:t>
            </a:r>
            <a:r>
              <a:rPr lang="en-US" b="1" dirty="0"/>
              <a:t>Italian</a:t>
            </a:r>
            <a:r>
              <a:rPr lang="en-US" dirty="0"/>
              <a:t> cuisines are the highest in demand. Onboard more restaurants offering these cuisines to meet customer preferences.</a:t>
            </a:r>
          </a:p>
          <a:p>
            <a:pPr>
              <a:buFont typeface="Arial" panose="020B0604020202020204" pitchFamily="34" charset="0"/>
              <a:buChar char="•"/>
            </a:pPr>
            <a:r>
              <a:rPr lang="en-US" dirty="0"/>
              <a:t>Improve preparation time consistency for these cuisines, ensuring that preparation is neither too quick (which may affect quality) nor too slow (which impacts delivery).</a:t>
            </a:r>
          </a:p>
          <a:p>
            <a:pPr marL="457200" lvl="0" indent="-317500" rtl="0">
              <a:spcBef>
                <a:spcPts val="1000"/>
              </a:spcBef>
              <a:spcAft>
                <a:spcPts val="0"/>
              </a:spcAft>
              <a:buClr>
                <a:srgbClr val="000000"/>
              </a:buClr>
              <a:buSzPts val="1400"/>
              <a:buChar char="●"/>
            </a:pPr>
            <a:endParaRPr lang="en-US" dirty="0"/>
          </a:p>
        </p:txBody>
      </p:sp>
    </p:spTree>
    <p:extLst>
      <p:ext uri="{BB962C8B-B14F-4D97-AF65-F5344CB8AC3E}">
        <p14:creationId xmlns:p14="http://schemas.microsoft.com/office/powerpoint/2010/main" val="1738090438"/>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2557</Words>
  <Application>Microsoft Macintosh PowerPoint</Application>
  <PresentationFormat>On-screen Show (16:9)</PresentationFormat>
  <Paragraphs>195</Paragraphs>
  <Slides>37</Slides>
  <Notes>37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37</vt:i4>
      </vt:variant>
    </vt:vector>
  </HeadingPairs>
  <TitlesOfParts>
    <vt:vector size="45" baseType="lpstr">
      <vt:lpstr>Calibri</vt:lpstr>
      <vt:lpstr>Nunito</vt:lpstr>
      <vt:lpstr>Arial</vt:lpstr>
      <vt:lpstr>Nunito ExtraBold</vt:lpstr>
      <vt:lpstr>Nunito SemiBold</vt:lpstr>
      <vt:lpstr>Inter</vt:lpstr>
      <vt:lpstr>Just Logo</vt:lpstr>
      <vt:lpstr>Just Logo</vt:lpstr>
      <vt:lpstr>Python Foundations</vt:lpstr>
      <vt:lpstr>Contents / Agenda</vt:lpstr>
      <vt:lpstr>Executive Summary </vt:lpstr>
      <vt:lpstr>Executive Summary </vt:lpstr>
      <vt:lpstr>Executive Summary </vt:lpstr>
      <vt:lpstr>Executive Summary </vt:lpstr>
      <vt:lpstr>Executive Summary </vt:lpstr>
      <vt:lpstr>Executive Summary </vt:lpstr>
      <vt:lpstr>Executive Summary </vt:lpstr>
      <vt:lpstr>Executive Summary </vt:lpstr>
      <vt:lpstr>Executive Summary </vt:lpstr>
      <vt:lpstr>Executive Summary </vt:lpstr>
      <vt:lpstr>Business Problem Overview and Solution Approach</vt:lpstr>
      <vt:lpstr>Business Problem Overview and Solution Approach</vt:lpstr>
      <vt:lpstr>Business Problem Overview and Solution Approach</vt:lpstr>
      <vt:lpstr>Data Overview</vt:lpstr>
      <vt:lpstr>Univariate Analysis</vt:lpstr>
      <vt:lpstr>Univariate Analysis</vt:lpstr>
      <vt:lpstr>Univariate Analysis</vt:lpstr>
      <vt:lpstr>Univariate Analysis</vt:lpstr>
      <vt:lpstr>Univariate Analysis</vt:lpstr>
      <vt:lpstr>Univariate Analysis</vt:lpstr>
      <vt:lpstr>Univariate Analysis</vt:lpstr>
      <vt:lpstr>Multivariate Analysis</vt:lpstr>
      <vt:lpstr>Multivariate Analysis</vt:lpstr>
      <vt:lpstr>Multivariate Analysis</vt:lpstr>
      <vt:lpstr>Multivariate Analysis</vt:lpstr>
      <vt:lpstr>Multivariate Analysis</vt:lpstr>
      <vt:lpstr>Multivariate Analysis</vt:lpstr>
      <vt:lpstr>Multivariate Analysis</vt:lpstr>
      <vt:lpstr>Multivariate Analysis</vt:lpstr>
      <vt:lpstr>Multivariate Analysis</vt:lpstr>
      <vt:lpstr>Multivariate Analysis</vt:lpstr>
      <vt:lpstr>Multivariate Analysis</vt:lpstr>
      <vt:lpstr>Multivariate Analysis</vt:lpstr>
      <vt:lpstr>Multivariate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Montgomery Yu</cp:lastModifiedBy>
  <cp:revision>1</cp:revision>
  <dcterms:modified xsi:type="dcterms:W3CDTF">2024-09-14T05:15:12Z</dcterms:modified>
</cp:coreProperties>
</file>