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62"/>
  </p:notesMasterIdLst>
  <p:sldIdLst>
    <p:sldId id="256" r:id="rId2"/>
    <p:sldId id="257" r:id="rId3"/>
    <p:sldId id="259" r:id="rId4"/>
    <p:sldId id="316" r:id="rId5"/>
    <p:sldId id="317" r:id="rId6"/>
    <p:sldId id="258" r:id="rId7"/>
    <p:sldId id="313" r:id="rId8"/>
    <p:sldId id="314" r:id="rId9"/>
    <p:sldId id="318" r:id="rId10"/>
    <p:sldId id="322" r:id="rId11"/>
    <p:sldId id="320" r:id="rId12"/>
    <p:sldId id="319" r:id="rId13"/>
    <p:sldId id="321" r:id="rId14"/>
    <p:sldId id="260" r:id="rId15"/>
    <p:sldId id="269" r:id="rId16"/>
    <p:sldId id="270" r:id="rId17"/>
    <p:sldId id="273" r:id="rId18"/>
    <p:sldId id="274" r:id="rId19"/>
    <p:sldId id="275" r:id="rId20"/>
    <p:sldId id="271" r:id="rId21"/>
    <p:sldId id="272" r:id="rId22"/>
    <p:sldId id="276" r:id="rId23"/>
    <p:sldId id="278" r:id="rId24"/>
    <p:sldId id="277" r:id="rId25"/>
    <p:sldId id="279" r:id="rId26"/>
    <p:sldId id="280" r:id="rId27"/>
    <p:sldId id="281" r:id="rId28"/>
    <p:sldId id="282" r:id="rId29"/>
    <p:sldId id="283" r:id="rId30"/>
    <p:sldId id="285" r:id="rId31"/>
    <p:sldId id="284" r:id="rId32"/>
    <p:sldId id="286" r:id="rId33"/>
    <p:sldId id="287" r:id="rId34"/>
    <p:sldId id="298" r:id="rId35"/>
    <p:sldId id="303" r:id="rId36"/>
    <p:sldId id="262" r:id="rId37"/>
    <p:sldId id="300" r:id="rId38"/>
    <p:sldId id="290" r:id="rId39"/>
    <p:sldId id="299" r:id="rId40"/>
    <p:sldId id="291" r:id="rId41"/>
    <p:sldId id="289" r:id="rId42"/>
    <p:sldId id="288" r:id="rId43"/>
    <p:sldId id="301" r:id="rId44"/>
    <p:sldId id="302" r:id="rId45"/>
    <p:sldId id="304" r:id="rId46"/>
    <p:sldId id="305" r:id="rId47"/>
    <p:sldId id="306" r:id="rId48"/>
    <p:sldId id="263" r:id="rId49"/>
    <p:sldId id="292" r:id="rId50"/>
    <p:sldId id="297" r:id="rId51"/>
    <p:sldId id="295" r:id="rId52"/>
    <p:sldId id="307" r:id="rId53"/>
    <p:sldId id="296" r:id="rId54"/>
    <p:sldId id="265" r:id="rId55"/>
    <p:sldId id="266" r:id="rId56"/>
    <p:sldId id="267" r:id="rId57"/>
    <p:sldId id="309" r:id="rId58"/>
    <p:sldId id="310" r:id="rId59"/>
    <p:sldId id="311" r:id="rId60"/>
    <p:sldId id="312" r:id="rId61"/>
  </p:sldIdLst>
  <p:sldSz cx="9144000" cy="5143500" type="screen16x9"/>
  <p:notesSz cx="6858000" cy="9144000"/>
  <p:embeddedFontLst>
    <p:embeddedFont>
      <p:font typeface="Nunito" pitchFamily="2" charset="77"/>
      <p:regular r:id="rId63"/>
      <p:bold r:id="rId64"/>
      <p:italic r:id="rId65"/>
      <p:boldItalic r:id="rId66"/>
    </p:embeddedFont>
    <p:embeddedFont>
      <p:font typeface="Nunito ExtraBold" pitchFamily="2" charset="77"/>
      <p:bold r:id="rId67"/>
      <p:italic r:id="rId68"/>
      <p:boldItalic r:id="rId69"/>
    </p:embeddedFont>
    <p:embeddedFont>
      <p:font typeface="Nunito SemiBold" pitchFamily="2" charset="77"/>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94124-032B-42B1-A8DD-10C641F168D1}">
  <a:tblStyle styleId="{84294124-032B-42B1-A8DD-10C641F168D1}"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6"/>
    <p:restoredTop sz="94670"/>
  </p:normalViewPr>
  <p:slideViewPr>
    <p:cSldViewPr snapToGrid="0">
      <p:cViewPr varScale="1">
        <p:scale>
          <a:sx n="102" d="100"/>
          <a:sy n="102" d="100"/>
        </p:scale>
        <p:origin x="176" y="8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11474F05-6FC1-6388-81FF-A475F1216891}"/>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7DFD8A49-FAA9-44C2-E707-2D3391DFE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A32E2074-1F28-1A36-A21B-DCB633089C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775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1654972E-9281-5C11-81B8-B632B57EAD06}"/>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42629B36-C31C-EBC7-372F-B71052452D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75C587B3-110C-197B-6F07-72990E508E5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167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A62D21EB-D746-E647-56E6-CB1FE3D5957E}"/>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3208BB92-D03C-7C22-C34F-EC930204F3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71747041-4A3B-877F-6028-164EC2A6944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875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951013DD-22B2-1036-450C-FF6CCA463F79}"/>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8D06A1AA-F8AE-B4CF-ECE3-229361D95D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5334C5A5-B737-7D14-6910-0B33062AE1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754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D7146F04-D66B-6C4B-0CA7-0351264BD023}"/>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5C2E26A9-0224-D415-EF05-C8012B741A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AB02CAC6-A6CD-DF6E-7316-449C87AA169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327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3F6EC753-D3D5-3EAF-C8DD-07DBCA8EAAFF}"/>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8DBA938E-86F2-8BFC-29BB-F760ADA098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840782C6-146C-8A80-B907-5453E14094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772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BF2BD5D1-82C1-73DE-19DB-0D4E8A16E85C}"/>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D9B53616-56CE-6E4D-2B2A-3F89968B8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FDB79760-9083-754A-F545-01B4510E155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1931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1386CF63-C17D-8748-13CD-B27A595A02E8}"/>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41EECF6D-786C-F608-AD7E-6D21C4DB08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AF7E1FEE-3984-966A-6541-E3875E0112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0619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1862F309-5B8B-620B-43F3-A9693D7517FD}"/>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77F40DFE-9E05-6536-1259-3820298D45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6E359FA7-B5DC-2BF4-CB06-21CE2B7B3F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526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982750E-BBD6-6F89-0A51-31E9FA204026}"/>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60574A28-9960-22A9-2D77-5F8A9AD8E9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CD564838-77BF-2FA4-8980-6DFB7608BA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1957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7C7944C0-40A4-B4F6-D4DA-F17830929258}"/>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E3FF79DC-DDC7-AEF3-B9EC-62FD34545F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9738E0C5-5636-7242-C388-EF1EA36C68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7752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222C8E9C-ACA7-A91B-C803-BE832F1BD548}"/>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51D1ED75-1D34-26B0-C98E-4ADFEFBCBA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EB845A9D-632E-AE9D-79FC-41888C71352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6474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B600731-5F69-A22A-9819-C90EAF410558}"/>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B1A10EE3-DD2E-5081-C934-47D179DF7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44150A16-6299-3D01-102C-1183C08062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5194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042E378-01FC-F157-C968-FC8079A9A3F9}"/>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959B084B-C77C-54BE-3B06-CFF733865D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7758C5CA-DF3C-077E-4B3B-21DE0106628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5371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9F9CD55B-8250-0F3B-5726-DA01F702D028}"/>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085443EB-FA21-A273-C8EE-7810D6BC12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D687D4AC-39C8-AE60-AEAE-2CB9BBC2CB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881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F2FBB96-3313-DF98-4DD5-F077D3CAF98B}"/>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9BC23BDB-58B5-18B6-C29A-2979A61393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4DAA12AF-B135-C509-D208-822CB37DD92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432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7BF59EB6-16DE-6A7E-7129-3EF8E083EAE5}"/>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6140A419-BDBC-0BE8-21EF-BF3969F0D2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29817452-ECA2-6AAF-109D-472A43DD34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4475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047E5BF-ED9A-F1CA-47C3-9E09591D33B3}"/>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E27F7E3A-C2C4-6A74-6064-965DDE4C34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CFA4841B-428C-AED2-2A1C-D99BC9B0E8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1510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E8D9639-D069-AC5D-2C50-2EF738D5CF1E}"/>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97F40E09-34E4-17BF-E679-938F517EC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B86D5545-7E65-EB05-903E-BC5C9AC1FD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031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EA518DD-9EFB-4F09-9A92-BC6487DADB07}"/>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BF004DAC-FF22-C251-6E20-50E0B120EA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F16F3574-3A6C-7E0D-C8FE-E4A4B2F8FA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8215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739E117-79F0-7920-E843-D663CF73F2DC}"/>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650F5F17-9CE1-9695-1C1C-1022F1FA15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3AC2C5B8-CFB1-880E-347A-64AD7AE7A1E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5065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7354C96B-426E-F294-70BB-3784837F819D}"/>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622AA23A-4F8E-E5E8-A6A6-BAC7E23F27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145305CB-4875-DA27-E0C5-432A357C37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384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C977506-9328-941D-0861-2459BF09CA10}"/>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8DB7D577-95C6-723C-B9AF-4D719F656D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D8BEF931-3E6F-D61A-F10E-0BB4B12C01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6614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5717A42B-2A5E-59EB-8A43-A3DFB0EF561F}"/>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1E8EC551-5049-DF92-8DD7-7B2E0ED937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E678CC73-F94E-A9DE-6AA3-8F93542EAD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0394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C051F9C6-0082-E44A-25A9-F9D98F366B58}"/>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EB95E744-894A-2EB3-9E6A-019F332C6E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42F3D95B-0528-A75A-9DFC-780FEDF980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7471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93AE02BA-3DE4-7143-E619-675B55D36888}"/>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EBA46AAA-95C7-5AB2-59AA-4E52C825E5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D507D08E-99D8-25AC-0F8F-74A39E7336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9934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00C81FCE-E067-A5AD-C95B-32650617CF04}"/>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1591BF9C-2F18-045F-CA4B-E8E579746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B96B6CAD-D8BE-333A-898E-E3798606A5B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2592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9C48DE8F-9FCA-5502-5F01-E07F09B55A17}"/>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1008993E-6121-1F27-FB5D-6D609BBADB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1DF76C31-205B-A6BF-71A7-37E0BEF1A8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39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6D8272AA-AEF0-DD6D-00B5-8BC013C023D5}"/>
            </a:ext>
          </a:extLst>
        </p:cNvPr>
        <p:cNvGrpSpPr/>
        <p:nvPr/>
      </p:nvGrpSpPr>
      <p:grpSpPr>
        <a:xfrm>
          <a:off x="0" y="0"/>
          <a:ext cx="0" cy="0"/>
          <a:chOff x="0" y="0"/>
          <a:chExt cx="0" cy="0"/>
        </a:xfrm>
      </p:grpSpPr>
      <p:sp>
        <p:nvSpPr>
          <p:cNvPr id="121" name="Google Shape;121;p4:notes">
            <a:extLst>
              <a:ext uri="{FF2B5EF4-FFF2-40B4-BE49-F238E27FC236}">
                <a16:creationId xmlns:a16="http://schemas.microsoft.com/office/drawing/2014/main" id="{3D1EAEB9-93FA-48C1-BC5C-DA3B7C8DBC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a:extLst>
              <a:ext uri="{FF2B5EF4-FFF2-40B4-BE49-F238E27FC236}">
                <a16:creationId xmlns:a16="http://schemas.microsoft.com/office/drawing/2014/main" id="{4E9EE1BB-23F6-4A9C-5150-C6F0488A8E7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6716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8B436C64-19AC-2020-3FF9-324741E6E0A1}"/>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EADE6A69-24CC-F269-52A3-036F010364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04B1B689-1319-0828-1EEF-5369CF202C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0199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921141A6-5800-9BA8-5B26-1DA40E470D35}"/>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DE4813B6-438C-9F0F-D0A5-6361E21CE4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EA3FA135-BB5A-38DF-0145-7E4E63B59D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3558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06B581AF-EC25-FD5F-6BF0-BCBCC2BD551C}"/>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03F47252-2B9A-F37B-1C20-B0B04D465F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F7140654-873C-2E6C-4078-68C757C8E6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6630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AEE324D7-6E5F-88BC-6621-3F4A980CB99A}"/>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48AB66D6-F5B0-2BB4-E3B8-E948A25524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22AFF9A1-5892-83B0-D3FD-778D837563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942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1E90A18E-7016-154E-1272-DCB91C401E03}"/>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12433577-3778-2BEB-D384-4F8E9C4EB4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C4EAEBDA-478C-4CED-736A-9F11C52BB53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7449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F5EFAFBB-BC3C-F44A-5E18-85C4E3CFCE20}"/>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E919F15D-D030-47DE-E38D-CB77F1D093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9D5B516E-F1D1-695B-02BB-C6FC93779C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3539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75395EAC-42AD-6DC3-DB0A-6856010EE2E4}"/>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F373442D-42C4-6D8F-202F-1B50F5D1E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43982DD4-0A4D-9A5E-60A1-0EF7A3BA33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29040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74A16F60-93AD-612A-A34F-8F178735EC88}"/>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EA3FA15F-3A2B-12C7-88CF-8D0676F0AE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C2291080-DFE6-0262-CC55-46CD77E240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4569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22A4ECDA-4F96-51B1-DB7C-E59D6931858A}"/>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FF0BC4E7-6839-863C-FE10-A64D15A502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9F1F6492-51DA-EA47-AD6B-FFC8E698F75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356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D6CD3F0F-9CC2-C0A7-FE86-42663A9F8F25}"/>
            </a:ext>
          </a:extLst>
        </p:cNvPr>
        <p:cNvGrpSpPr/>
        <p:nvPr/>
      </p:nvGrpSpPr>
      <p:grpSpPr>
        <a:xfrm>
          <a:off x="0" y="0"/>
          <a:ext cx="0" cy="0"/>
          <a:chOff x="0" y="0"/>
          <a:chExt cx="0" cy="0"/>
        </a:xfrm>
      </p:grpSpPr>
      <p:sp>
        <p:nvSpPr>
          <p:cNvPr id="121" name="Google Shape;121;p4:notes">
            <a:extLst>
              <a:ext uri="{FF2B5EF4-FFF2-40B4-BE49-F238E27FC236}">
                <a16:creationId xmlns:a16="http://schemas.microsoft.com/office/drawing/2014/main" id="{0D1605B6-9560-F3A5-1746-51E4CE3FDC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a:extLst>
              <a:ext uri="{FF2B5EF4-FFF2-40B4-BE49-F238E27FC236}">
                <a16:creationId xmlns:a16="http://schemas.microsoft.com/office/drawing/2014/main" id="{4618E750-5E96-5F5A-BA38-094AED57A4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95032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54A079B1-3971-D2E6-A306-887798E25713}"/>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BEFB6633-9310-D8C2-292F-56AECC51A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10F68E84-96A6-3347-E90F-24F78767D40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11116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ECA1210A-D796-F9D0-79DD-8ECDA4BD24EF}"/>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AFDCD471-F0AA-E762-210D-82DEB73FCA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F6A4AD05-AC7B-DDDF-8208-F762B6A4F14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9244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82B513E6-82DF-E84F-CEA2-90A28067C575}"/>
            </a:ext>
          </a:extLst>
        </p:cNvPr>
        <p:cNvGrpSpPr/>
        <p:nvPr/>
      </p:nvGrpSpPr>
      <p:grpSpPr>
        <a:xfrm>
          <a:off x="0" y="0"/>
          <a:ext cx="0" cy="0"/>
          <a:chOff x="0" y="0"/>
          <a:chExt cx="0" cy="0"/>
        </a:xfrm>
      </p:grpSpPr>
      <p:sp>
        <p:nvSpPr>
          <p:cNvPr id="159" name="Google Shape;159;p11:notes">
            <a:extLst>
              <a:ext uri="{FF2B5EF4-FFF2-40B4-BE49-F238E27FC236}">
                <a16:creationId xmlns:a16="http://schemas.microsoft.com/office/drawing/2014/main" id="{4A88B758-C594-A63E-D5CF-4334DBFF2E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a:extLst>
              <a:ext uri="{FF2B5EF4-FFF2-40B4-BE49-F238E27FC236}">
                <a16:creationId xmlns:a16="http://schemas.microsoft.com/office/drawing/2014/main" id="{34183651-C686-0470-46A0-006AB984DE9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98014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43F49F2F-78E9-ADBB-7AE7-107374A2D35B}"/>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F758B6A5-FA94-9121-75F5-ABE56CD1E9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D3487178-441C-EF6B-593E-345743991A2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5270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3784DBB1-6F07-EF02-96F7-FEA4535B1CFD}"/>
            </a:ext>
          </a:extLst>
        </p:cNvPr>
        <p:cNvGrpSpPr/>
        <p:nvPr/>
      </p:nvGrpSpPr>
      <p:grpSpPr>
        <a:xfrm>
          <a:off x="0" y="0"/>
          <a:ext cx="0" cy="0"/>
          <a:chOff x="0" y="0"/>
          <a:chExt cx="0" cy="0"/>
        </a:xfrm>
      </p:grpSpPr>
      <p:sp>
        <p:nvSpPr>
          <p:cNvPr id="173" name="Google Shape;173;p13:notes">
            <a:extLst>
              <a:ext uri="{FF2B5EF4-FFF2-40B4-BE49-F238E27FC236}">
                <a16:creationId xmlns:a16="http://schemas.microsoft.com/office/drawing/2014/main" id="{D07A6FEC-DC3C-C92E-0577-6958EF1CDF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a:extLst>
              <a:ext uri="{FF2B5EF4-FFF2-40B4-BE49-F238E27FC236}">
                <a16:creationId xmlns:a16="http://schemas.microsoft.com/office/drawing/2014/main" id="{BADF9D66-920A-C8B2-C574-4070D5A0D8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3555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23843336-8651-1624-61BE-95A1C255F196}"/>
            </a:ext>
          </a:extLst>
        </p:cNvPr>
        <p:cNvGrpSpPr/>
        <p:nvPr/>
      </p:nvGrpSpPr>
      <p:grpSpPr>
        <a:xfrm>
          <a:off x="0" y="0"/>
          <a:ext cx="0" cy="0"/>
          <a:chOff x="0" y="0"/>
          <a:chExt cx="0" cy="0"/>
        </a:xfrm>
      </p:grpSpPr>
      <p:sp>
        <p:nvSpPr>
          <p:cNvPr id="173" name="Google Shape;173;p13:notes">
            <a:extLst>
              <a:ext uri="{FF2B5EF4-FFF2-40B4-BE49-F238E27FC236}">
                <a16:creationId xmlns:a16="http://schemas.microsoft.com/office/drawing/2014/main" id="{70E21F3B-CB47-5B7F-500E-A201373A65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a:extLst>
              <a:ext uri="{FF2B5EF4-FFF2-40B4-BE49-F238E27FC236}">
                <a16:creationId xmlns:a16="http://schemas.microsoft.com/office/drawing/2014/main" id="{712B2715-D7BB-2A77-61BF-A902A13203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3036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A5C4D0E8-38D6-39DB-639F-D93ACA0F3FCB}"/>
            </a:ext>
          </a:extLst>
        </p:cNvPr>
        <p:cNvGrpSpPr/>
        <p:nvPr/>
      </p:nvGrpSpPr>
      <p:grpSpPr>
        <a:xfrm>
          <a:off x="0" y="0"/>
          <a:ext cx="0" cy="0"/>
          <a:chOff x="0" y="0"/>
          <a:chExt cx="0" cy="0"/>
        </a:xfrm>
      </p:grpSpPr>
      <p:sp>
        <p:nvSpPr>
          <p:cNvPr id="173" name="Google Shape;173;p13:notes">
            <a:extLst>
              <a:ext uri="{FF2B5EF4-FFF2-40B4-BE49-F238E27FC236}">
                <a16:creationId xmlns:a16="http://schemas.microsoft.com/office/drawing/2014/main" id="{2E382C32-AEEC-8805-EAAC-EE82166FF6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a:extLst>
              <a:ext uri="{FF2B5EF4-FFF2-40B4-BE49-F238E27FC236}">
                <a16:creationId xmlns:a16="http://schemas.microsoft.com/office/drawing/2014/main" id="{B0C98ED8-BC63-5EF9-436B-C8F98BCBFC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848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82BBE239-2901-078E-A1A3-D3D852A28728}"/>
            </a:ext>
          </a:extLst>
        </p:cNvPr>
        <p:cNvGrpSpPr/>
        <p:nvPr/>
      </p:nvGrpSpPr>
      <p:grpSpPr>
        <a:xfrm>
          <a:off x="0" y="0"/>
          <a:ext cx="0" cy="0"/>
          <a:chOff x="0" y="0"/>
          <a:chExt cx="0" cy="0"/>
        </a:xfrm>
      </p:grpSpPr>
      <p:sp>
        <p:nvSpPr>
          <p:cNvPr id="173" name="Google Shape;173;p13:notes">
            <a:extLst>
              <a:ext uri="{FF2B5EF4-FFF2-40B4-BE49-F238E27FC236}">
                <a16:creationId xmlns:a16="http://schemas.microsoft.com/office/drawing/2014/main" id="{B0FC74EE-911D-AF90-C43E-1358D6E3FF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a:extLst>
              <a:ext uri="{FF2B5EF4-FFF2-40B4-BE49-F238E27FC236}">
                <a16:creationId xmlns:a16="http://schemas.microsoft.com/office/drawing/2014/main" id="{1E011DAB-7C8C-E327-9E81-1D0A9E51768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050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8CEAA81F-B5CF-655A-01F0-D0BC55D2427A}"/>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D64D50A1-E3A1-339B-4FCA-42DE8E621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17C525DB-38B8-D574-7CD6-035B089C51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2444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9423DC77-B532-1EBD-4A08-8A9DE0F35FD0}"/>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45AE6250-EA1F-CD4D-40BC-0F87362AE1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C00D8AF2-D1FC-E49F-4EAF-08D4512473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420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16D5FCC7-1814-D87C-44A4-E0959DC1B38C}"/>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0188704E-DF8A-123A-36A4-E80744DA37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340331D7-20EE-8485-9E80-C6A116C718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795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solidFill>
                  <a:srgbClr val="1974D2"/>
                </a:solidFill>
              </a:rPr>
              <a:t>Advanced Machine Learning</a:t>
            </a:r>
            <a:endParaRPr sz="3600" dirty="0">
              <a:solidFill>
                <a:srgbClr val="1974D2"/>
              </a:solidFill>
            </a:endParaRPr>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solidFill>
                  <a:srgbClr val="1974D2"/>
                </a:solidFill>
              </a:rPr>
              <a:t>Credit Card Users Churn Prediction</a:t>
            </a:r>
            <a:endParaRPr sz="3000" b="0" dirty="0">
              <a:solidFill>
                <a:srgbClr val="1974D2"/>
              </a:solidFill>
            </a:endParaRPr>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solidFill>
                  <a:srgbClr val="1974D2"/>
                </a:solidFill>
              </a:rPr>
              <a:t>November 17, 2024</a:t>
            </a:r>
            <a:endParaRPr sz="1600" b="0" dirty="0">
              <a:solidFill>
                <a:srgbClr val="1974D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4D38457A-002C-D95F-7110-90B4E32B73AA}"/>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54E12182-2EB2-CB87-3CE9-B3C78069A6F4}"/>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(Insights and Recommendations)</a:t>
            </a:r>
            <a:endParaRPr dirty="0">
              <a:solidFill>
                <a:srgbClr val="1974D2"/>
              </a:solidFill>
            </a:endParaRPr>
          </a:p>
        </p:txBody>
      </p:sp>
      <p:sp>
        <p:nvSpPr>
          <p:cNvPr id="119" name="Google Shape;119;p25">
            <a:extLst>
              <a:ext uri="{FF2B5EF4-FFF2-40B4-BE49-F238E27FC236}">
                <a16:creationId xmlns:a16="http://schemas.microsoft.com/office/drawing/2014/main" id="{FDF4D027-24ED-D82D-F3BB-7C325788CA0C}"/>
              </a:ext>
            </a:extLst>
          </p:cNvPr>
          <p:cNvSpPr txBox="1">
            <a:spLocks noGrp="1"/>
          </p:cNvSpPr>
          <p:nvPr>
            <p:ph type="body" idx="1"/>
          </p:nvPr>
        </p:nvSpPr>
        <p:spPr>
          <a:xfrm>
            <a:off x="202550" y="861975"/>
            <a:ext cx="8639446" cy="3706800"/>
          </a:xfrm>
          <a:prstGeom prst="rect">
            <a:avLst/>
          </a:prstGeom>
          <a:noFill/>
          <a:ln>
            <a:noFill/>
          </a:ln>
        </p:spPr>
        <p:txBody>
          <a:bodyPr spcFirstLastPara="1" wrap="square" lIns="91425" tIns="91425" rIns="91425" bIns="91425" anchor="t" anchorCtr="0">
            <a:noAutofit/>
          </a:bodyPr>
          <a:lstStyle/>
          <a:p>
            <a:r>
              <a:rPr lang="en-US" sz="1600" b="1" dirty="0"/>
              <a:t>Overall Recommendations for Increasing Customer Retention:</a:t>
            </a:r>
            <a:endParaRPr lang="en-US" sz="1400" b="1" dirty="0"/>
          </a:p>
          <a:p>
            <a:pPr lvl="1"/>
            <a:r>
              <a:rPr lang="en-US" sz="1400" dirty="0"/>
              <a:t>All of these aforementioned recommendations can be combined into </a:t>
            </a:r>
            <a:r>
              <a:rPr lang="en-US" sz="1400" i="1" u="sng" dirty="0"/>
              <a:t>a singular new program: </a:t>
            </a:r>
            <a:r>
              <a:rPr lang="en-US" sz="1400" dirty="0"/>
              <a:t>bonus points for increased credit card usage for existing customers, especially those within higher income levels and higher credit scores</a:t>
            </a:r>
          </a:p>
          <a:p>
            <a:pPr lvl="2"/>
            <a:r>
              <a:rPr lang="en-US" sz="1400" dirty="0"/>
              <a:t>Executing Bonus Points on Credit Cards such as increased Travel Rewards for customers with higher credit scores or incomes (As many banks already do in real life)</a:t>
            </a:r>
          </a:p>
          <a:p>
            <a:pPr lvl="2"/>
            <a:r>
              <a:rPr lang="en-US" sz="1400" dirty="0"/>
              <a:t>Offering more attractive perks and bonuses than competing banks will likely incentivize more customer retention</a:t>
            </a:r>
          </a:p>
          <a:p>
            <a:pPr lvl="1"/>
            <a:endParaRPr lang="en-US" sz="1400" dirty="0"/>
          </a:p>
          <a:p>
            <a:pPr lvl="1"/>
            <a:endParaRPr lang="en-US" sz="1400" dirty="0"/>
          </a:p>
        </p:txBody>
      </p:sp>
    </p:spTree>
    <p:extLst>
      <p:ext uri="{BB962C8B-B14F-4D97-AF65-F5344CB8AC3E}">
        <p14:creationId xmlns:p14="http://schemas.microsoft.com/office/powerpoint/2010/main" val="75032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7A0EBACD-7FF2-1292-9EC7-D1CD8A9582C5}"/>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AEAC2974-D331-1DDD-85EA-FD54A9FA8960}"/>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(Insights and Recommendations)</a:t>
            </a:r>
            <a:endParaRPr dirty="0">
              <a:solidFill>
                <a:srgbClr val="1974D2"/>
              </a:solidFill>
            </a:endParaRPr>
          </a:p>
        </p:txBody>
      </p:sp>
      <p:sp>
        <p:nvSpPr>
          <p:cNvPr id="119" name="Google Shape;119;p25">
            <a:extLst>
              <a:ext uri="{FF2B5EF4-FFF2-40B4-BE49-F238E27FC236}">
                <a16:creationId xmlns:a16="http://schemas.microsoft.com/office/drawing/2014/main" id="{973B9EBB-4498-08F6-E4F5-879BC8D6B9B2}"/>
              </a:ext>
            </a:extLst>
          </p:cNvPr>
          <p:cNvSpPr txBox="1">
            <a:spLocks noGrp="1"/>
          </p:cNvSpPr>
          <p:nvPr>
            <p:ph type="body" idx="1"/>
          </p:nvPr>
        </p:nvSpPr>
        <p:spPr>
          <a:xfrm>
            <a:off x="202550" y="861975"/>
            <a:ext cx="8639446" cy="3706800"/>
          </a:xfrm>
          <a:prstGeom prst="rect">
            <a:avLst/>
          </a:prstGeom>
          <a:noFill/>
          <a:ln>
            <a:noFill/>
          </a:ln>
        </p:spPr>
        <p:txBody>
          <a:bodyPr spcFirstLastPara="1" wrap="square" lIns="91425" tIns="91425" rIns="91425" bIns="91425" anchor="t" anchorCtr="0">
            <a:noAutofit/>
          </a:bodyPr>
          <a:lstStyle/>
          <a:p>
            <a:pPr lvl="1"/>
            <a:r>
              <a:rPr lang="en-US" sz="1600" b="1" dirty="0"/>
              <a:t>Target Inactive Customers</a:t>
            </a:r>
            <a:r>
              <a:rPr lang="en-US" sz="1600" dirty="0"/>
              <a:t>: Develop targeted campaigns for inactive users, encouraging them to re-engage with offers or lower fees.</a:t>
            </a:r>
          </a:p>
          <a:p>
            <a:pPr lvl="2"/>
            <a:r>
              <a:rPr lang="en-US" sz="1500" dirty="0"/>
              <a:t>Videos sent directly to inactive users through social media informing them of new offers is more persuasive than emails and better viral marketing than a specialized ad campaign that will likely cost more money</a:t>
            </a:r>
          </a:p>
          <a:p>
            <a:pPr lvl="2"/>
            <a:r>
              <a:rPr lang="en-US" sz="1500" dirty="0"/>
              <a:t>Demonstrate the benefits of new bonus points offers by showing customer testimonials directly to users who have been inactive for 3 months or more</a:t>
            </a:r>
          </a:p>
          <a:p>
            <a:pPr lvl="2"/>
            <a:endParaRPr lang="en-US" sz="1500" dirty="0"/>
          </a:p>
          <a:p>
            <a:pPr marL="133350" indent="0">
              <a:buNone/>
            </a:pPr>
            <a:endParaRPr lang="en-US" sz="1400" dirty="0"/>
          </a:p>
        </p:txBody>
      </p:sp>
    </p:spTree>
    <p:extLst>
      <p:ext uri="{BB962C8B-B14F-4D97-AF65-F5344CB8AC3E}">
        <p14:creationId xmlns:p14="http://schemas.microsoft.com/office/powerpoint/2010/main" val="142469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37FE7E05-8959-2398-9B01-B63DEF346889}"/>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6F9E0C4D-27C9-9C18-85B0-5CFDC5D57E91}"/>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a:solidFill>
                  <a:srgbClr val="1974D2"/>
                </a:solidFill>
              </a:rPr>
              <a:t>Executive Summary (Insights and Recommendations)</a:t>
            </a:r>
            <a:endParaRPr lang="en-US" dirty="0">
              <a:solidFill>
                <a:srgbClr val="1974D2"/>
              </a:solidFill>
            </a:endParaRPr>
          </a:p>
        </p:txBody>
      </p:sp>
      <p:sp>
        <p:nvSpPr>
          <p:cNvPr id="119" name="Google Shape;119;p25">
            <a:extLst>
              <a:ext uri="{FF2B5EF4-FFF2-40B4-BE49-F238E27FC236}">
                <a16:creationId xmlns:a16="http://schemas.microsoft.com/office/drawing/2014/main" id="{F1FAA733-3A41-6DAA-B791-B2B1FF9156E6}"/>
              </a:ext>
            </a:extLst>
          </p:cNvPr>
          <p:cNvSpPr txBox="1">
            <a:spLocks noGrp="1"/>
          </p:cNvSpPr>
          <p:nvPr>
            <p:ph type="body" idx="1"/>
          </p:nvPr>
        </p:nvSpPr>
        <p:spPr>
          <a:xfrm>
            <a:off x="202550" y="861975"/>
            <a:ext cx="6047248" cy="3706800"/>
          </a:xfrm>
          <a:prstGeom prst="rect">
            <a:avLst/>
          </a:prstGeom>
          <a:noFill/>
          <a:ln>
            <a:noFill/>
          </a:ln>
        </p:spPr>
        <p:txBody>
          <a:bodyPr spcFirstLastPara="1" wrap="square" lIns="91425" tIns="91425" rIns="91425" bIns="91425" anchor="t" anchorCtr="0">
            <a:noAutofit/>
          </a:bodyPr>
          <a:lstStyle/>
          <a:p>
            <a:pPr lvl="1"/>
            <a:r>
              <a:rPr lang="en-US" sz="1600" b="1" dirty="0"/>
              <a:t>Enhance Engagement Programs</a:t>
            </a:r>
            <a:r>
              <a:rPr lang="en-US" sz="1600" dirty="0"/>
              <a:t>: Incentivize increased transaction counts and amounts through rewards or personalized offers for high-potential customers (This is the most actionable and long-term strategy)</a:t>
            </a:r>
          </a:p>
          <a:p>
            <a:pPr lvl="2"/>
            <a:r>
              <a:rPr lang="en-US" sz="1500" dirty="0"/>
              <a:t>Executing Bonus Points on Credit Cards such as increased Travel Rewards for customers with higher credit scores or incomes (As many banks already do in real life)</a:t>
            </a:r>
          </a:p>
          <a:p>
            <a:pPr lvl="2"/>
            <a:r>
              <a:rPr lang="en-US" sz="1500" dirty="0"/>
              <a:t>Offering more attractive perks and bonuses than competing banks will likely incentivize more customer retention</a:t>
            </a:r>
          </a:p>
          <a:p>
            <a:endParaRPr lang="en-US" sz="1400" dirty="0"/>
          </a:p>
        </p:txBody>
      </p:sp>
      <p:pic>
        <p:nvPicPr>
          <p:cNvPr id="2" name="Picture 1">
            <a:extLst>
              <a:ext uri="{FF2B5EF4-FFF2-40B4-BE49-F238E27FC236}">
                <a16:creationId xmlns:a16="http://schemas.microsoft.com/office/drawing/2014/main" id="{868AA4FE-3190-A528-D869-6E196F569749}"/>
              </a:ext>
            </a:extLst>
          </p:cNvPr>
          <p:cNvPicPr>
            <a:picLocks noChangeAspect="1"/>
          </p:cNvPicPr>
          <p:nvPr/>
        </p:nvPicPr>
        <p:blipFill>
          <a:blip r:embed="rId3"/>
          <a:stretch>
            <a:fillRect/>
          </a:stretch>
        </p:blipFill>
        <p:spPr>
          <a:xfrm>
            <a:off x="6405693" y="940033"/>
            <a:ext cx="2646028" cy="1631717"/>
          </a:xfrm>
          <a:prstGeom prst="rect">
            <a:avLst/>
          </a:prstGeom>
        </p:spPr>
      </p:pic>
      <p:pic>
        <p:nvPicPr>
          <p:cNvPr id="3" name="Picture 2">
            <a:extLst>
              <a:ext uri="{FF2B5EF4-FFF2-40B4-BE49-F238E27FC236}">
                <a16:creationId xmlns:a16="http://schemas.microsoft.com/office/drawing/2014/main" id="{A973E894-85F1-5F10-9F34-5C0A28796056}"/>
              </a:ext>
            </a:extLst>
          </p:cNvPr>
          <p:cNvPicPr>
            <a:picLocks noChangeAspect="1"/>
          </p:cNvPicPr>
          <p:nvPr/>
        </p:nvPicPr>
        <p:blipFill>
          <a:blip r:embed="rId4"/>
          <a:stretch>
            <a:fillRect/>
          </a:stretch>
        </p:blipFill>
        <p:spPr>
          <a:xfrm>
            <a:off x="6405693" y="3050271"/>
            <a:ext cx="2617729" cy="1631718"/>
          </a:xfrm>
          <a:prstGeom prst="rect">
            <a:avLst/>
          </a:prstGeom>
        </p:spPr>
      </p:pic>
    </p:spTree>
    <p:extLst>
      <p:ext uri="{BB962C8B-B14F-4D97-AF65-F5344CB8AC3E}">
        <p14:creationId xmlns:p14="http://schemas.microsoft.com/office/powerpoint/2010/main" val="22717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4A90E75F-5993-BC4E-2038-C8743AE27B64}"/>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8519DE17-277A-C569-07E7-E63E19ACCE0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a:solidFill>
                  <a:srgbClr val="1974D2"/>
                </a:solidFill>
              </a:rPr>
              <a:t>Executive Summary (Insights and Recommendations)</a:t>
            </a:r>
            <a:endParaRPr lang="en-US" dirty="0">
              <a:solidFill>
                <a:srgbClr val="1974D2"/>
              </a:solidFill>
            </a:endParaRPr>
          </a:p>
        </p:txBody>
      </p:sp>
      <p:sp>
        <p:nvSpPr>
          <p:cNvPr id="119" name="Google Shape;119;p25">
            <a:extLst>
              <a:ext uri="{FF2B5EF4-FFF2-40B4-BE49-F238E27FC236}">
                <a16:creationId xmlns:a16="http://schemas.microsoft.com/office/drawing/2014/main" id="{69BCFC77-2805-3968-C612-DE3F52FC6C19}"/>
              </a:ext>
            </a:extLst>
          </p:cNvPr>
          <p:cNvSpPr txBox="1">
            <a:spLocks noGrp="1"/>
          </p:cNvSpPr>
          <p:nvPr>
            <p:ph type="body" idx="1"/>
          </p:nvPr>
        </p:nvSpPr>
        <p:spPr>
          <a:xfrm>
            <a:off x="202550" y="861975"/>
            <a:ext cx="6047248" cy="3706800"/>
          </a:xfrm>
          <a:prstGeom prst="rect">
            <a:avLst/>
          </a:prstGeom>
          <a:noFill/>
          <a:ln>
            <a:noFill/>
          </a:ln>
        </p:spPr>
        <p:txBody>
          <a:bodyPr spcFirstLastPara="1" wrap="square" lIns="91425" tIns="91425" rIns="91425" bIns="91425" anchor="t" anchorCtr="0">
            <a:noAutofit/>
          </a:bodyPr>
          <a:lstStyle/>
          <a:p>
            <a:pPr lvl="1"/>
            <a:r>
              <a:rPr lang="en-US" sz="1600" b="1" dirty="0"/>
              <a:t>Balance Credit Limits and Utilization</a:t>
            </a:r>
            <a:r>
              <a:rPr lang="en-US" sz="1600" dirty="0"/>
              <a:t>: Regularly review and adjust credit limits for customers with high utilization ratios, as this may improve their satisfaction and retention.</a:t>
            </a:r>
          </a:p>
          <a:p>
            <a:pPr lvl="1"/>
            <a:r>
              <a:rPr lang="en-US" sz="1200" dirty="0"/>
              <a:t>This can come hand-in-hand with the aforementioned travel rewards or points program. Customers who utilize their credit cards on a more frequent basis can have their credit limits automatically tripled after a certain frequency or period of usage (1 year with a minimum of 12 transactions and a FICO score of above 750 is perhaps the best profile for this kind of customer)</a:t>
            </a:r>
          </a:p>
        </p:txBody>
      </p:sp>
      <p:pic>
        <p:nvPicPr>
          <p:cNvPr id="2" name="Picture 1">
            <a:extLst>
              <a:ext uri="{FF2B5EF4-FFF2-40B4-BE49-F238E27FC236}">
                <a16:creationId xmlns:a16="http://schemas.microsoft.com/office/drawing/2014/main" id="{855A487D-406C-45BE-7080-1E48BD67294D}"/>
              </a:ext>
            </a:extLst>
          </p:cNvPr>
          <p:cNvPicPr>
            <a:picLocks noChangeAspect="1"/>
          </p:cNvPicPr>
          <p:nvPr/>
        </p:nvPicPr>
        <p:blipFill>
          <a:blip r:embed="rId3"/>
          <a:stretch>
            <a:fillRect/>
          </a:stretch>
        </p:blipFill>
        <p:spPr>
          <a:xfrm>
            <a:off x="6405693" y="940033"/>
            <a:ext cx="2646028" cy="1631717"/>
          </a:xfrm>
          <a:prstGeom prst="rect">
            <a:avLst/>
          </a:prstGeom>
        </p:spPr>
      </p:pic>
      <p:pic>
        <p:nvPicPr>
          <p:cNvPr id="3" name="Picture 2">
            <a:extLst>
              <a:ext uri="{FF2B5EF4-FFF2-40B4-BE49-F238E27FC236}">
                <a16:creationId xmlns:a16="http://schemas.microsoft.com/office/drawing/2014/main" id="{6DA2F04D-05A6-BDFF-2CAF-9577D3A39E22}"/>
              </a:ext>
            </a:extLst>
          </p:cNvPr>
          <p:cNvPicPr>
            <a:picLocks noChangeAspect="1"/>
          </p:cNvPicPr>
          <p:nvPr/>
        </p:nvPicPr>
        <p:blipFill>
          <a:blip r:embed="rId4"/>
          <a:stretch>
            <a:fillRect/>
          </a:stretch>
        </p:blipFill>
        <p:spPr>
          <a:xfrm>
            <a:off x="6405693" y="3050271"/>
            <a:ext cx="2617729" cy="1631718"/>
          </a:xfrm>
          <a:prstGeom prst="rect">
            <a:avLst/>
          </a:prstGeom>
        </p:spPr>
      </p:pic>
    </p:spTree>
    <p:extLst>
      <p:ext uri="{BB962C8B-B14F-4D97-AF65-F5344CB8AC3E}">
        <p14:creationId xmlns:p14="http://schemas.microsoft.com/office/powerpoint/2010/main" val="202550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dirty="0"/>
              <a:t>Let's begin the exploratory data analysis (EDA) by looking at:</a:t>
            </a:r>
          </a:p>
          <a:p>
            <a:pPr lvl="1">
              <a:buFont typeface="+mj-lt"/>
              <a:buAutoNum type="arabicPeriod"/>
            </a:pPr>
            <a:r>
              <a:rPr lang="en-US" sz="1400" b="1" dirty="0"/>
              <a:t>Target Distribution</a:t>
            </a:r>
            <a:r>
              <a:rPr lang="en-US" sz="1400" dirty="0"/>
              <a:t>: Examining the balance of </a:t>
            </a:r>
            <a:r>
              <a:rPr lang="en-US" sz="1400" dirty="0" err="1"/>
              <a:t>attrited</a:t>
            </a:r>
            <a:r>
              <a:rPr lang="en-US" sz="1400" dirty="0"/>
              <a:t> versus existing customers.</a:t>
            </a:r>
          </a:p>
          <a:p>
            <a:pPr lvl="1">
              <a:buFont typeface="+mj-lt"/>
              <a:buAutoNum type="arabicPeriod"/>
            </a:pPr>
            <a:r>
              <a:rPr lang="en-US" sz="1400" b="1" dirty="0"/>
              <a:t>Demographic Analysis</a:t>
            </a:r>
            <a:r>
              <a:rPr lang="en-US" sz="1400" dirty="0"/>
              <a:t>: Insights on </a:t>
            </a:r>
            <a:r>
              <a:rPr lang="en-US" sz="1400" dirty="0" err="1"/>
              <a:t>Customer_Age</a:t>
            </a:r>
            <a:r>
              <a:rPr lang="en-US" sz="1400" dirty="0"/>
              <a:t>, Gender, </a:t>
            </a:r>
            <a:r>
              <a:rPr lang="en-US" sz="1400" dirty="0" err="1"/>
              <a:t>Income_Category</a:t>
            </a:r>
            <a:r>
              <a:rPr lang="en-US" sz="1400" dirty="0"/>
              <a:t>, etc., in relation to attrition.</a:t>
            </a:r>
          </a:p>
          <a:p>
            <a:pPr lvl="1">
              <a:buFont typeface="+mj-lt"/>
              <a:buAutoNum type="arabicPeriod"/>
            </a:pPr>
            <a:r>
              <a:rPr lang="en-US" sz="1400" b="1" dirty="0"/>
              <a:t>Behavioral Analysis</a:t>
            </a:r>
            <a:r>
              <a:rPr lang="en-US" sz="1400" dirty="0"/>
              <a:t>: Exploring variables like Months_Inactive_12_mon, </a:t>
            </a:r>
            <a:r>
              <a:rPr lang="en-US" sz="1400" dirty="0" err="1"/>
              <a:t>Total_Trans_Amt</a:t>
            </a:r>
            <a:r>
              <a:rPr lang="en-US" sz="1400" dirty="0"/>
              <a:t>, and </a:t>
            </a:r>
            <a:r>
              <a:rPr lang="en-US" sz="1400" dirty="0" err="1"/>
              <a:t>Avg_Utilization_Ratio</a:t>
            </a:r>
            <a:r>
              <a:rPr lang="en-US" sz="1400" dirty="0"/>
              <a:t>.</a:t>
            </a:r>
          </a:p>
          <a:p>
            <a:pPr lvl="1">
              <a:buFont typeface="+mj-lt"/>
              <a:buAutoNum type="arabicPeriod"/>
            </a:pPr>
            <a:r>
              <a:rPr lang="en-US" sz="1400" b="1" dirty="0"/>
              <a:t>Credit Usage Patterns</a:t>
            </a:r>
            <a:r>
              <a:rPr lang="en-US" sz="1400" dirty="0"/>
              <a:t>: Investigating features like </a:t>
            </a:r>
            <a:r>
              <a:rPr lang="en-US" sz="1400" dirty="0" err="1"/>
              <a:t>Credit_Limit</a:t>
            </a:r>
            <a:r>
              <a:rPr lang="en-US" sz="1400" dirty="0"/>
              <a:t> and </a:t>
            </a:r>
            <a:r>
              <a:rPr lang="en-US" sz="1400" dirty="0" err="1"/>
              <a:t>Total_Revolving_Bal</a:t>
            </a:r>
            <a:r>
              <a:rPr lang="en-US" sz="1400" dirty="0"/>
              <a:t>.</a:t>
            </a:r>
          </a:p>
          <a:p>
            <a:pPr marL="457200" lvl="0" indent="-317500" algn="l" rtl="0">
              <a:lnSpc>
                <a:spcPct val="115000"/>
              </a:lnSpc>
              <a:spcBef>
                <a:spcPts val="0"/>
              </a:spcBef>
              <a:spcAft>
                <a:spcPts val="0"/>
              </a:spcAft>
              <a:buClr>
                <a:srgbClr val="000000"/>
              </a:buClr>
              <a:buSzPts val="1400"/>
              <a:buChar char="●"/>
            </a:pP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r>
              <a:rPr lang="en" sz="1200" b="1" i="1" dirty="0">
                <a:solidFill>
                  <a:srgbClr val="000000"/>
                </a:solidFill>
              </a:rPr>
              <a:t>Note</a:t>
            </a:r>
            <a:r>
              <a:rPr lang="en" sz="1200" i="1" dirty="0">
                <a:solidFill>
                  <a:srgbClr val="000000"/>
                </a:solidFill>
              </a:rPr>
              <a:t>: You can use more than one slide if needed </a:t>
            </a:r>
            <a:endParaRPr sz="1200" i="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8A96B775-709D-4E18-F349-633EA7EC5765}"/>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1C81BEB2-CF89-8CFE-6298-6F74EEC17E2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DF644134-3702-1C27-D53D-A043B704AEF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400" b="1" dirty="0"/>
              <a:t>Target Distribution</a:t>
            </a:r>
            <a:r>
              <a:rPr lang="en-US" sz="1400" dirty="0"/>
              <a:t>: Examining the balance of </a:t>
            </a:r>
            <a:r>
              <a:rPr lang="en-US" sz="1400" dirty="0" err="1"/>
              <a:t>attrited</a:t>
            </a:r>
            <a:r>
              <a:rPr lang="en-US" sz="1400" dirty="0"/>
              <a:t> versus existing customers.</a:t>
            </a:r>
          </a:p>
          <a:p>
            <a:pPr marL="457200" lvl="0" indent="-317500" algn="l" rtl="0">
              <a:lnSpc>
                <a:spcPct val="115000"/>
              </a:lnSpc>
              <a:spcBef>
                <a:spcPts val="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pic>
        <p:nvPicPr>
          <p:cNvPr id="3" name="Picture 2" descr="A graph of a customer distribution&#10;&#10;Description automatically generated with medium confidence">
            <a:extLst>
              <a:ext uri="{FF2B5EF4-FFF2-40B4-BE49-F238E27FC236}">
                <a16:creationId xmlns:a16="http://schemas.microsoft.com/office/drawing/2014/main" id="{A214DA0E-5058-3CBA-A21D-D41CB877CE45}"/>
              </a:ext>
            </a:extLst>
          </p:cNvPr>
          <p:cNvPicPr>
            <a:picLocks noChangeAspect="1"/>
          </p:cNvPicPr>
          <p:nvPr/>
        </p:nvPicPr>
        <p:blipFill>
          <a:blip r:embed="rId3"/>
          <a:stretch>
            <a:fillRect/>
          </a:stretch>
        </p:blipFill>
        <p:spPr>
          <a:xfrm>
            <a:off x="3822111" y="1292673"/>
            <a:ext cx="5265839" cy="3348664"/>
          </a:xfrm>
          <a:prstGeom prst="rect">
            <a:avLst/>
          </a:prstGeom>
        </p:spPr>
      </p:pic>
      <p:sp>
        <p:nvSpPr>
          <p:cNvPr id="5" name="TextBox 4">
            <a:extLst>
              <a:ext uri="{FF2B5EF4-FFF2-40B4-BE49-F238E27FC236}">
                <a16:creationId xmlns:a16="http://schemas.microsoft.com/office/drawing/2014/main" id="{3E0CE0A2-D52F-C86A-90A5-B1642964F8E0}"/>
              </a:ext>
            </a:extLst>
          </p:cNvPr>
          <p:cNvSpPr txBox="1"/>
          <p:nvPr/>
        </p:nvSpPr>
        <p:spPr>
          <a:xfrm>
            <a:off x="311650" y="1582010"/>
            <a:ext cx="2797728" cy="1384995"/>
          </a:xfrm>
          <a:prstGeom prst="rect">
            <a:avLst/>
          </a:prstGeom>
          <a:noFill/>
        </p:spPr>
        <p:txBody>
          <a:bodyPr wrap="square">
            <a:spAutoFit/>
          </a:bodyPr>
          <a:lstStyle/>
          <a:p>
            <a:r>
              <a:rPr lang="en-US" b="1" dirty="0"/>
              <a:t>Attrition Flag Distribution</a:t>
            </a:r>
            <a:r>
              <a:rPr lang="en-US" dirty="0"/>
              <a:t>: The majority of customers are labeled as "Existing Customers," indicating a class imbalance that may need to be addressed in the model.</a:t>
            </a:r>
          </a:p>
        </p:txBody>
      </p:sp>
    </p:spTree>
    <p:extLst>
      <p:ext uri="{BB962C8B-B14F-4D97-AF65-F5344CB8AC3E}">
        <p14:creationId xmlns:p14="http://schemas.microsoft.com/office/powerpoint/2010/main" val="402748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15F1B3CC-A6C5-B9FF-C2F1-C5603902AE14}"/>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52DCDE79-BD9A-707C-BCD1-FE72B0C506C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BE49D5E8-3CEE-5567-D2BF-267DAF7550C3}"/>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r>
              <a:rPr lang="en-US" sz="1400" b="1" dirty="0"/>
              <a:t>Demographic Analysis</a:t>
            </a:r>
            <a:r>
              <a:rPr lang="en-US" sz="1400" dirty="0"/>
              <a:t>: Insights on </a:t>
            </a:r>
            <a:r>
              <a:rPr lang="en-US" sz="1400" dirty="0" err="1"/>
              <a:t>Customer_Age</a:t>
            </a:r>
            <a:r>
              <a:rPr lang="en-US" sz="1400" dirty="0"/>
              <a:t>, Gender, </a:t>
            </a:r>
            <a:r>
              <a:rPr lang="en-US" sz="1400" dirty="0" err="1"/>
              <a:t>Income_Category</a:t>
            </a:r>
            <a:r>
              <a:rPr lang="en-US" sz="1400" dirty="0"/>
              <a:t>, etc., in relation to attrition.</a:t>
            </a:r>
          </a:p>
          <a:p>
            <a:pPr marL="457200" lvl="0" indent="-317500" algn="l" rtl="0">
              <a:lnSpc>
                <a:spcPct val="115000"/>
              </a:lnSpc>
              <a:spcBef>
                <a:spcPts val="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pic>
        <p:nvPicPr>
          <p:cNvPr id="4" name="Picture 3" descr="A graph of a customer age&#10;&#10;Description automatically generated">
            <a:extLst>
              <a:ext uri="{FF2B5EF4-FFF2-40B4-BE49-F238E27FC236}">
                <a16:creationId xmlns:a16="http://schemas.microsoft.com/office/drawing/2014/main" id="{9C74CAA0-22AB-9ABF-7ED4-D9B6286B39EF}"/>
              </a:ext>
            </a:extLst>
          </p:cNvPr>
          <p:cNvPicPr>
            <a:picLocks noChangeAspect="1"/>
          </p:cNvPicPr>
          <p:nvPr/>
        </p:nvPicPr>
        <p:blipFill>
          <a:blip r:embed="rId3"/>
          <a:stretch>
            <a:fillRect/>
          </a:stretch>
        </p:blipFill>
        <p:spPr>
          <a:xfrm>
            <a:off x="0" y="1291050"/>
            <a:ext cx="5427677" cy="3451581"/>
          </a:xfrm>
          <a:prstGeom prst="rect">
            <a:avLst/>
          </a:prstGeom>
        </p:spPr>
      </p:pic>
      <p:sp>
        <p:nvSpPr>
          <p:cNvPr id="6" name="TextBox 5">
            <a:extLst>
              <a:ext uri="{FF2B5EF4-FFF2-40B4-BE49-F238E27FC236}">
                <a16:creationId xmlns:a16="http://schemas.microsoft.com/office/drawing/2014/main" id="{6DA9A800-0BBB-60E9-6B50-C4BBEBC6F8D6}"/>
              </a:ext>
            </a:extLst>
          </p:cNvPr>
          <p:cNvSpPr txBox="1"/>
          <p:nvPr/>
        </p:nvSpPr>
        <p:spPr>
          <a:xfrm>
            <a:off x="5630227" y="1258569"/>
            <a:ext cx="2831284" cy="1384995"/>
          </a:xfrm>
          <a:prstGeom prst="rect">
            <a:avLst/>
          </a:prstGeom>
          <a:noFill/>
        </p:spPr>
        <p:txBody>
          <a:bodyPr wrap="square">
            <a:spAutoFit/>
          </a:bodyPr>
          <a:lstStyle/>
          <a:p>
            <a:r>
              <a:rPr lang="en-US" b="1" dirty="0"/>
              <a:t>Age Distribution by Attrition Status</a:t>
            </a:r>
            <a:r>
              <a:rPr lang="en-US" dirty="0"/>
              <a:t>: Both existing and </a:t>
            </a:r>
            <a:r>
              <a:rPr lang="en-US" dirty="0" err="1"/>
              <a:t>attrited</a:t>
            </a:r>
            <a:r>
              <a:rPr lang="en-US" dirty="0"/>
              <a:t> customers have a similar age distribution, suggesting that age alone may not be a significant differentiator for attrition.</a:t>
            </a:r>
          </a:p>
        </p:txBody>
      </p:sp>
    </p:spTree>
    <p:extLst>
      <p:ext uri="{BB962C8B-B14F-4D97-AF65-F5344CB8AC3E}">
        <p14:creationId xmlns:p14="http://schemas.microsoft.com/office/powerpoint/2010/main" val="287828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C1315E92-F78C-E53A-BF58-08A2E438CD8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78AB12B5-9ACB-7D34-C324-4FA8B6ADB78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CD72E36C-C09F-D2D9-10CA-83D2B6D44921}"/>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r>
              <a:rPr lang="en-US" sz="1400" b="1" dirty="0"/>
              <a:t>Demographic Analysis</a:t>
            </a:r>
            <a:r>
              <a:rPr lang="en-US" sz="1400" dirty="0"/>
              <a:t>: Insights on </a:t>
            </a:r>
            <a:r>
              <a:rPr lang="en-US" sz="1400" dirty="0" err="1"/>
              <a:t>Customer_Age</a:t>
            </a:r>
            <a:r>
              <a:rPr lang="en-US" sz="1400" dirty="0"/>
              <a:t>, Gender, </a:t>
            </a:r>
            <a:r>
              <a:rPr lang="en-US" sz="1400" dirty="0" err="1"/>
              <a:t>Income_Category</a:t>
            </a:r>
            <a:r>
              <a:rPr lang="en-US" sz="1400" dirty="0"/>
              <a:t>, etc., in relation to attrition.</a:t>
            </a:r>
          </a:p>
          <a:p>
            <a:pPr marL="457200" lvl="0" indent="-317500" algn="l" rtl="0">
              <a:lnSpc>
                <a:spcPct val="115000"/>
              </a:lnSpc>
              <a:spcBef>
                <a:spcPts val="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sp>
        <p:nvSpPr>
          <p:cNvPr id="6" name="TextBox 5">
            <a:extLst>
              <a:ext uri="{FF2B5EF4-FFF2-40B4-BE49-F238E27FC236}">
                <a16:creationId xmlns:a16="http://schemas.microsoft.com/office/drawing/2014/main" id="{B8F54111-058B-388B-FA61-FB1AEC2112BD}"/>
              </a:ext>
            </a:extLst>
          </p:cNvPr>
          <p:cNvSpPr txBox="1"/>
          <p:nvPr/>
        </p:nvSpPr>
        <p:spPr>
          <a:xfrm>
            <a:off x="5630227" y="1258569"/>
            <a:ext cx="2831284" cy="1384995"/>
          </a:xfrm>
          <a:prstGeom prst="rect">
            <a:avLst/>
          </a:prstGeom>
          <a:noFill/>
        </p:spPr>
        <p:txBody>
          <a:bodyPr wrap="square">
            <a:spAutoFit/>
          </a:bodyPr>
          <a:lstStyle/>
          <a:p>
            <a:r>
              <a:rPr lang="en-US" b="1" dirty="0"/>
              <a:t>Gender Distribution by Attrition</a:t>
            </a:r>
            <a:r>
              <a:rPr lang="en-US" dirty="0"/>
              <a:t>: Both genders show similar attrition patterns, suggesting that gender alone may not be a significant factor in predicting customer churn.</a:t>
            </a:r>
          </a:p>
        </p:txBody>
      </p:sp>
      <p:pic>
        <p:nvPicPr>
          <p:cNvPr id="3" name="Picture 2" descr="A graph of a person with different colored squares&#10;&#10;Description automatically generated">
            <a:extLst>
              <a:ext uri="{FF2B5EF4-FFF2-40B4-BE49-F238E27FC236}">
                <a16:creationId xmlns:a16="http://schemas.microsoft.com/office/drawing/2014/main" id="{29FFCD2D-355E-E55E-39B4-15D007A75678}"/>
              </a:ext>
            </a:extLst>
          </p:cNvPr>
          <p:cNvPicPr>
            <a:picLocks noChangeAspect="1"/>
          </p:cNvPicPr>
          <p:nvPr/>
        </p:nvPicPr>
        <p:blipFill>
          <a:blip r:embed="rId3"/>
          <a:stretch>
            <a:fillRect/>
          </a:stretch>
        </p:blipFill>
        <p:spPr>
          <a:xfrm>
            <a:off x="202550" y="1336881"/>
            <a:ext cx="5372581" cy="3416544"/>
          </a:xfrm>
          <a:prstGeom prst="rect">
            <a:avLst/>
          </a:prstGeom>
        </p:spPr>
      </p:pic>
    </p:spTree>
    <p:extLst>
      <p:ext uri="{BB962C8B-B14F-4D97-AF65-F5344CB8AC3E}">
        <p14:creationId xmlns:p14="http://schemas.microsoft.com/office/powerpoint/2010/main" val="4225408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63D3B583-CB94-AED8-41DE-C2527DD304A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FB77D7CF-552F-5E32-0122-5494AA0AF7D8}"/>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26B0A994-0C8C-5F48-179F-4730F22EB05E}"/>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r>
              <a:rPr lang="en-US" sz="1400" b="1" dirty="0"/>
              <a:t>Demographic Analysis</a:t>
            </a:r>
            <a:r>
              <a:rPr lang="en-US" sz="1400" dirty="0"/>
              <a:t>: Insights on </a:t>
            </a:r>
            <a:r>
              <a:rPr lang="en-US" sz="1400" dirty="0" err="1"/>
              <a:t>Customer_Age</a:t>
            </a:r>
            <a:r>
              <a:rPr lang="en-US" sz="1400" dirty="0"/>
              <a:t>, Gender, </a:t>
            </a:r>
            <a:r>
              <a:rPr lang="en-US" sz="1400" dirty="0" err="1"/>
              <a:t>Income_Category</a:t>
            </a:r>
            <a:r>
              <a:rPr lang="en-US" sz="1400" dirty="0"/>
              <a:t>, etc., in relation to attrition.</a:t>
            </a:r>
          </a:p>
          <a:p>
            <a:pPr marL="457200" lvl="0" indent="-317500" algn="l" rtl="0">
              <a:lnSpc>
                <a:spcPct val="115000"/>
              </a:lnSpc>
              <a:spcBef>
                <a:spcPts val="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sp>
        <p:nvSpPr>
          <p:cNvPr id="6" name="TextBox 5">
            <a:extLst>
              <a:ext uri="{FF2B5EF4-FFF2-40B4-BE49-F238E27FC236}">
                <a16:creationId xmlns:a16="http://schemas.microsoft.com/office/drawing/2014/main" id="{96E1AE18-1AA4-5872-2CCE-389E4F8E4BCC}"/>
              </a:ext>
            </a:extLst>
          </p:cNvPr>
          <p:cNvSpPr txBox="1"/>
          <p:nvPr/>
        </p:nvSpPr>
        <p:spPr>
          <a:xfrm>
            <a:off x="5630227" y="1258569"/>
            <a:ext cx="2831284" cy="2462213"/>
          </a:xfrm>
          <a:prstGeom prst="rect">
            <a:avLst/>
          </a:prstGeom>
          <a:noFill/>
        </p:spPr>
        <p:txBody>
          <a:bodyPr wrap="square">
            <a:spAutoFit/>
          </a:bodyPr>
          <a:lstStyle/>
          <a:p>
            <a:r>
              <a:rPr lang="en-US" b="1" dirty="0"/>
              <a:t>Income Category Distribution by Attrition</a:t>
            </a:r>
            <a:r>
              <a:rPr lang="en-US" dirty="0"/>
              <a:t>: Attrition patterns vary across income categories. The highest attrition is seen among lower-income categories (e.g., "Less than $40K"), while higher-income categories have more existing customers, suggesting that income may play a role in customer retention.</a:t>
            </a:r>
          </a:p>
          <a:p>
            <a:endParaRPr lang="en-US" dirty="0"/>
          </a:p>
        </p:txBody>
      </p:sp>
      <p:pic>
        <p:nvPicPr>
          <p:cNvPr id="3" name="Picture 2" descr="A graph of income category&#10;&#10;Description automatically generated with medium confidence">
            <a:extLst>
              <a:ext uri="{FF2B5EF4-FFF2-40B4-BE49-F238E27FC236}">
                <a16:creationId xmlns:a16="http://schemas.microsoft.com/office/drawing/2014/main" id="{442DFA53-ADE1-0984-62B6-7B3EC524C422}"/>
              </a:ext>
            </a:extLst>
          </p:cNvPr>
          <p:cNvPicPr>
            <a:picLocks noChangeAspect="1"/>
          </p:cNvPicPr>
          <p:nvPr/>
        </p:nvPicPr>
        <p:blipFill>
          <a:blip r:embed="rId3"/>
          <a:stretch>
            <a:fillRect/>
          </a:stretch>
        </p:blipFill>
        <p:spPr>
          <a:xfrm>
            <a:off x="224658" y="1291050"/>
            <a:ext cx="5034730" cy="3706800"/>
          </a:xfrm>
          <a:prstGeom prst="rect">
            <a:avLst/>
          </a:prstGeom>
        </p:spPr>
      </p:pic>
    </p:spTree>
    <p:extLst>
      <p:ext uri="{BB962C8B-B14F-4D97-AF65-F5344CB8AC3E}">
        <p14:creationId xmlns:p14="http://schemas.microsoft.com/office/powerpoint/2010/main" val="121412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89978CA5-072B-74CD-1F77-B9A2E18CB9F2}"/>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0AC4D76F-357F-9C5D-60BD-C8753C253C78}"/>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FBB4B56C-5C9B-7DF2-1E79-AF26A88EA065}"/>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r>
              <a:rPr lang="en-US" sz="1400" b="1" dirty="0"/>
              <a:t>Demographic Analysis</a:t>
            </a:r>
            <a:r>
              <a:rPr lang="en-US" sz="1400" dirty="0"/>
              <a:t>: Insights on </a:t>
            </a:r>
            <a:r>
              <a:rPr lang="en-US" sz="1400" dirty="0" err="1"/>
              <a:t>Customer_Age</a:t>
            </a:r>
            <a:r>
              <a:rPr lang="en-US" sz="1400" dirty="0"/>
              <a:t>, Gender, </a:t>
            </a:r>
            <a:r>
              <a:rPr lang="en-US" sz="1400" dirty="0" err="1"/>
              <a:t>Income_Category</a:t>
            </a:r>
            <a:r>
              <a:rPr lang="en-US" sz="1400" dirty="0"/>
              <a:t>, etc., in relation to attrition.</a:t>
            </a:r>
          </a:p>
          <a:p>
            <a:pPr marL="457200" lvl="0" indent="-317500" algn="l" rtl="0">
              <a:lnSpc>
                <a:spcPct val="115000"/>
              </a:lnSpc>
              <a:spcBef>
                <a:spcPts val="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sp>
        <p:nvSpPr>
          <p:cNvPr id="6" name="TextBox 5">
            <a:extLst>
              <a:ext uri="{FF2B5EF4-FFF2-40B4-BE49-F238E27FC236}">
                <a16:creationId xmlns:a16="http://schemas.microsoft.com/office/drawing/2014/main" id="{51B3C342-8964-DDDC-9A2D-73DD18A71BAC}"/>
              </a:ext>
            </a:extLst>
          </p:cNvPr>
          <p:cNvSpPr txBox="1"/>
          <p:nvPr/>
        </p:nvSpPr>
        <p:spPr>
          <a:xfrm>
            <a:off x="5630227" y="1258569"/>
            <a:ext cx="3115130" cy="3310206"/>
          </a:xfrm>
          <a:prstGeom prst="rect">
            <a:avLst/>
          </a:prstGeom>
          <a:noFill/>
        </p:spPr>
        <p:txBody>
          <a:bodyPr wrap="square">
            <a:spAutoFit/>
          </a:bodyPr>
          <a:lstStyle/>
          <a:p>
            <a:r>
              <a:rPr lang="en-US" b="1" dirty="0"/>
              <a:t>Credit Limit by Attrition Status</a:t>
            </a:r>
            <a:r>
              <a:rPr lang="en-US" dirty="0"/>
              <a:t>: The box plot indicates that existing customers generally have higher credit limits than </a:t>
            </a:r>
            <a:r>
              <a:rPr lang="en-US" dirty="0" err="1"/>
              <a:t>attrited</a:t>
            </a:r>
            <a:r>
              <a:rPr lang="en-US" dirty="0"/>
              <a:t> customers, which may imply that higher credit limits are associated with customer retention.</a:t>
            </a:r>
          </a:p>
          <a:p>
            <a:endParaRPr lang="en-US" dirty="0"/>
          </a:p>
          <a:p>
            <a:r>
              <a:rPr lang="en-US" b="1" dirty="0"/>
              <a:t>Dependent Count by Attrition Status</a:t>
            </a:r>
            <a:r>
              <a:rPr lang="en-US" dirty="0"/>
              <a:t>: We did a similar box plot showing that the number of dependents is fairly similar between </a:t>
            </a:r>
            <a:r>
              <a:rPr lang="en-US" dirty="0" err="1"/>
              <a:t>attrited</a:t>
            </a:r>
            <a:r>
              <a:rPr lang="en-US" dirty="0"/>
              <a:t> and existing customers, suggesting that dependent count may not be a strong factor in attrition.</a:t>
            </a:r>
          </a:p>
        </p:txBody>
      </p:sp>
      <p:pic>
        <p:nvPicPr>
          <p:cNvPr id="7" name="Picture 6" descr="A diagram of a credit limit&#10;&#10;Description automatically generated">
            <a:extLst>
              <a:ext uri="{FF2B5EF4-FFF2-40B4-BE49-F238E27FC236}">
                <a16:creationId xmlns:a16="http://schemas.microsoft.com/office/drawing/2014/main" id="{1F263C57-E6C2-372A-D9BF-38E01F6367DE}"/>
              </a:ext>
            </a:extLst>
          </p:cNvPr>
          <p:cNvPicPr>
            <a:picLocks noChangeAspect="1"/>
          </p:cNvPicPr>
          <p:nvPr/>
        </p:nvPicPr>
        <p:blipFill>
          <a:blip r:embed="rId3"/>
          <a:stretch>
            <a:fillRect/>
          </a:stretch>
        </p:blipFill>
        <p:spPr>
          <a:xfrm>
            <a:off x="398643" y="1374013"/>
            <a:ext cx="4952204" cy="3122949"/>
          </a:xfrm>
          <a:prstGeom prst="rect">
            <a:avLst/>
          </a:prstGeom>
        </p:spPr>
      </p:pic>
    </p:spTree>
    <p:extLst>
      <p:ext uri="{BB962C8B-B14F-4D97-AF65-F5344CB8AC3E}">
        <p14:creationId xmlns:p14="http://schemas.microsoft.com/office/powerpoint/2010/main" val="72639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Business Problem Overview and Solution Approach</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Executive Summary</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Results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Preprocessing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Model performance summary for hyperparameter tuning.</a:t>
            </a:r>
            <a:endParaRPr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Appendix</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477F156-BAFB-9F05-183A-B1B101F7CA85}"/>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4DF3DCA3-E283-0CD8-A413-9DC3511839B8}"/>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C2806195-BDBB-3969-9611-41F3A955996D}"/>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400" b="1" dirty="0"/>
              <a:t>Behavioral Analysis</a:t>
            </a:r>
            <a:r>
              <a:rPr lang="en-US" sz="1400" dirty="0"/>
              <a:t>: Exploring variables like Months_Inactive_12_mon, </a:t>
            </a:r>
            <a:r>
              <a:rPr lang="en-US" sz="1400" dirty="0" err="1"/>
              <a:t>Total_Trans_Amt</a:t>
            </a:r>
            <a:r>
              <a:rPr lang="en-US" sz="1400" dirty="0"/>
              <a:t>, and </a:t>
            </a:r>
            <a:r>
              <a:rPr lang="en-US" sz="1400" dirty="0" err="1"/>
              <a:t>Avg_Utilization_Ratio</a:t>
            </a:r>
            <a:r>
              <a:rPr lang="en-US" sz="1400" dirty="0"/>
              <a:t>.</a:t>
            </a:r>
          </a:p>
          <a:p>
            <a:pPr marL="133350" indent="0">
              <a:buNone/>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pic>
        <p:nvPicPr>
          <p:cNvPr id="4" name="Picture 3" descr="A comparison of a graph&#10;&#10;Description automatically generated with medium confidence">
            <a:extLst>
              <a:ext uri="{FF2B5EF4-FFF2-40B4-BE49-F238E27FC236}">
                <a16:creationId xmlns:a16="http://schemas.microsoft.com/office/drawing/2014/main" id="{98219689-4501-B7DC-71AF-E1009E903191}"/>
              </a:ext>
            </a:extLst>
          </p:cNvPr>
          <p:cNvPicPr>
            <a:picLocks noChangeAspect="1"/>
          </p:cNvPicPr>
          <p:nvPr/>
        </p:nvPicPr>
        <p:blipFill>
          <a:blip r:embed="rId3"/>
          <a:stretch>
            <a:fillRect/>
          </a:stretch>
        </p:blipFill>
        <p:spPr>
          <a:xfrm>
            <a:off x="2917404" y="1332806"/>
            <a:ext cx="6042746" cy="3235969"/>
          </a:xfrm>
          <a:prstGeom prst="rect">
            <a:avLst/>
          </a:prstGeom>
        </p:spPr>
      </p:pic>
      <p:sp>
        <p:nvSpPr>
          <p:cNvPr id="6" name="TextBox 5">
            <a:extLst>
              <a:ext uri="{FF2B5EF4-FFF2-40B4-BE49-F238E27FC236}">
                <a16:creationId xmlns:a16="http://schemas.microsoft.com/office/drawing/2014/main" id="{AAF0AC27-0B53-7FDD-27FC-0AC39C65047E}"/>
              </a:ext>
            </a:extLst>
          </p:cNvPr>
          <p:cNvSpPr txBox="1"/>
          <p:nvPr/>
        </p:nvSpPr>
        <p:spPr>
          <a:xfrm>
            <a:off x="183851" y="1517456"/>
            <a:ext cx="2605754" cy="3108543"/>
          </a:xfrm>
          <a:prstGeom prst="rect">
            <a:avLst/>
          </a:prstGeom>
          <a:noFill/>
        </p:spPr>
        <p:txBody>
          <a:bodyPr wrap="square">
            <a:spAutoFit/>
          </a:bodyPr>
          <a:lstStyle/>
          <a:p>
            <a:r>
              <a:rPr lang="en-US" b="1" dirty="0"/>
              <a:t>Behavioral Analysis</a:t>
            </a:r>
            <a:r>
              <a:rPr lang="en-US" dirty="0"/>
              <a:t>:</a:t>
            </a:r>
          </a:p>
          <a:p>
            <a:pPr>
              <a:buFont typeface="Arial" panose="020B0604020202020204" pitchFamily="34" charset="0"/>
              <a:buChar char="•"/>
            </a:pPr>
            <a:r>
              <a:rPr lang="en-US" b="1" dirty="0"/>
              <a:t>Months Inactive</a:t>
            </a:r>
            <a:r>
              <a:rPr lang="en-US" dirty="0"/>
              <a:t>: </a:t>
            </a:r>
            <a:r>
              <a:rPr lang="en-US" dirty="0" err="1"/>
              <a:t>Attrited</a:t>
            </a:r>
            <a:r>
              <a:rPr lang="en-US" dirty="0"/>
              <a:t> customers have a higher average number of inactive months in the last 12 months, suggesting that inactivity could be an indicator of potential churn.</a:t>
            </a:r>
          </a:p>
          <a:p>
            <a:pPr>
              <a:buFont typeface="Arial" panose="020B0604020202020204" pitchFamily="34" charset="0"/>
              <a:buChar char="•"/>
            </a:pPr>
            <a:r>
              <a:rPr lang="en-US" b="1" dirty="0"/>
              <a:t>Contacts Count</a:t>
            </a:r>
            <a:r>
              <a:rPr lang="en-US" dirty="0"/>
              <a:t>: </a:t>
            </a:r>
            <a:r>
              <a:rPr lang="en-US" dirty="0" err="1"/>
              <a:t>Attrited</a:t>
            </a:r>
            <a:r>
              <a:rPr lang="en-US" dirty="0"/>
              <a:t> customers tend to have slightly more contacts with the bank, which might indicate dissatisfaction or issues that led them to leave.</a:t>
            </a:r>
          </a:p>
        </p:txBody>
      </p:sp>
    </p:spTree>
    <p:extLst>
      <p:ext uri="{BB962C8B-B14F-4D97-AF65-F5344CB8AC3E}">
        <p14:creationId xmlns:p14="http://schemas.microsoft.com/office/powerpoint/2010/main" val="311668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AF2FD352-8365-3128-8110-5236F76F65F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99C4257C-2AF7-023E-8CD5-E22CC86D106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147818D5-7ED5-7821-1776-9DF107EB9438}"/>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400" b="1" dirty="0"/>
              <a:t>Credit Usage Patterns: Investigating features like </a:t>
            </a:r>
            <a:r>
              <a:rPr lang="en-US" sz="1400" b="1" dirty="0" err="1"/>
              <a:t>Credit_Limit</a:t>
            </a:r>
            <a:r>
              <a:rPr lang="en-US" sz="1400" b="1" dirty="0"/>
              <a:t> and </a:t>
            </a:r>
            <a:r>
              <a:rPr lang="en-US" sz="1400" b="1" dirty="0" err="1"/>
              <a:t>Total_Revolving_Bal</a:t>
            </a: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200" i="1" dirty="0">
              <a:solidFill>
                <a:srgbClr val="000000"/>
              </a:solidFill>
            </a:endParaRPr>
          </a:p>
        </p:txBody>
      </p:sp>
      <p:pic>
        <p:nvPicPr>
          <p:cNvPr id="6" name="Picture 5" descr="A comparison of a graph&#10;&#10;Description automatically generated with medium confidence">
            <a:extLst>
              <a:ext uri="{FF2B5EF4-FFF2-40B4-BE49-F238E27FC236}">
                <a16:creationId xmlns:a16="http://schemas.microsoft.com/office/drawing/2014/main" id="{A0830143-DE56-D681-304E-389B8657152E}"/>
              </a:ext>
            </a:extLst>
          </p:cNvPr>
          <p:cNvPicPr>
            <a:picLocks noChangeAspect="1"/>
          </p:cNvPicPr>
          <p:nvPr/>
        </p:nvPicPr>
        <p:blipFill>
          <a:blip r:embed="rId3"/>
          <a:stretch>
            <a:fillRect/>
          </a:stretch>
        </p:blipFill>
        <p:spPr>
          <a:xfrm>
            <a:off x="2978185" y="1303712"/>
            <a:ext cx="6165815" cy="3265063"/>
          </a:xfrm>
          <a:prstGeom prst="rect">
            <a:avLst/>
          </a:prstGeom>
        </p:spPr>
      </p:pic>
      <p:sp>
        <p:nvSpPr>
          <p:cNvPr id="8" name="TextBox 7">
            <a:extLst>
              <a:ext uri="{FF2B5EF4-FFF2-40B4-BE49-F238E27FC236}">
                <a16:creationId xmlns:a16="http://schemas.microsoft.com/office/drawing/2014/main" id="{F7A4EF2F-D08C-01E0-E64D-38C9A627C315}"/>
              </a:ext>
            </a:extLst>
          </p:cNvPr>
          <p:cNvSpPr txBox="1"/>
          <p:nvPr/>
        </p:nvSpPr>
        <p:spPr>
          <a:xfrm>
            <a:off x="0" y="1705136"/>
            <a:ext cx="2978185" cy="3323987"/>
          </a:xfrm>
          <a:prstGeom prst="rect">
            <a:avLst/>
          </a:prstGeom>
          <a:noFill/>
        </p:spPr>
        <p:txBody>
          <a:bodyPr wrap="square">
            <a:spAutoFit/>
          </a:bodyPr>
          <a:lstStyle/>
          <a:p>
            <a:r>
              <a:rPr lang="en-US" b="1" dirty="0"/>
              <a:t>Credit Usage Patterns</a:t>
            </a:r>
            <a:r>
              <a:rPr lang="en-US" dirty="0"/>
              <a:t>:</a:t>
            </a:r>
          </a:p>
          <a:p>
            <a:pPr marL="742950" lvl="1" indent="-285750">
              <a:buFont typeface="+mj-lt"/>
              <a:buAutoNum type="arabicPeriod"/>
            </a:pPr>
            <a:r>
              <a:rPr lang="en-US" b="1" dirty="0"/>
              <a:t>Credit Limit</a:t>
            </a:r>
            <a:r>
              <a:rPr lang="en-US" dirty="0"/>
              <a:t>: Existing customers have higher average credit limits compared to </a:t>
            </a:r>
            <a:r>
              <a:rPr lang="en-US" dirty="0" err="1"/>
              <a:t>attrited</a:t>
            </a:r>
            <a:r>
              <a:rPr lang="en-US" dirty="0"/>
              <a:t> customers.</a:t>
            </a:r>
          </a:p>
          <a:p>
            <a:pPr marL="742950" lvl="1" indent="-285750">
              <a:buFont typeface="+mj-lt"/>
              <a:buAutoNum type="arabicPeriod"/>
            </a:pPr>
            <a:r>
              <a:rPr lang="en-US" b="1" dirty="0"/>
              <a:t>Utilization Ratio</a:t>
            </a:r>
            <a:r>
              <a:rPr lang="en-US" dirty="0"/>
              <a:t>: </a:t>
            </a:r>
            <a:r>
              <a:rPr lang="en-US" dirty="0" err="1"/>
              <a:t>Attrited</a:t>
            </a:r>
            <a:r>
              <a:rPr lang="en-US" dirty="0"/>
              <a:t> customers have higher average utilization ratios, which might indicate financial strain or a tendency to utilize more of their available credit, potentially leading to attrition.</a:t>
            </a:r>
          </a:p>
        </p:txBody>
      </p:sp>
    </p:spTree>
    <p:extLst>
      <p:ext uri="{BB962C8B-B14F-4D97-AF65-F5344CB8AC3E}">
        <p14:creationId xmlns:p14="http://schemas.microsoft.com/office/powerpoint/2010/main" val="256608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1ABB797-06A1-D605-232C-E6D30A539B84}"/>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2581F51E-D0E6-FEA9-B39B-CF7FD5E9A0C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92D027FB-14CC-A969-C0FA-E91484B001B0}"/>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p>
          <a:p>
            <a:pPr lvl="1" indent="-317500">
              <a:spcBef>
                <a:spcPts val="0"/>
              </a:spcBef>
              <a:buClr>
                <a:srgbClr val="2D3B45"/>
              </a:buClr>
              <a:buSzPts val="1400"/>
              <a:buChar char="●"/>
            </a:pPr>
            <a:r>
              <a:rPr lang="en-US" sz="1600" dirty="0"/>
              <a:t>There are no duplicate rows in the dataset. This ensures that each entry is unique, and we can proceed with further preprocessing steps. </a:t>
            </a:r>
          </a:p>
          <a:p>
            <a:pPr marL="596900" lvl="1" indent="0">
              <a:spcBef>
                <a:spcPts val="0"/>
              </a:spcBef>
              <a:buClr>
                <a:srgbClr val="2D3B45"/>
              </a:buClr>
              <a:buSzPts val="1400"/>
              <a:buNone/>
            </a:pPr>
            <a:endParaRPr lang="en-US" sz="1600" dirty="0">
              <a:solidFill>
                <a:srgbClr val="2D3B45"/>
              </a:solidFill>
              <a:highlight>
                <a:srgbClr val="FFFFFF"/>
              </a:highlight>
            </a:endParaRPr>
          </a:p>
          <a:p>
            <a:pPr marL="596900" lvl="1" indent="0">
              <a:spcBef>
                <a:spcPts val="0"/>
              </a:spcBef>
              <a:buClr>
                <a:srgbClr val="2D3B45"/>
              </a:buClr>
              <a:buSzPts val="1400"/>
              <a:buNone/>
            </a:pPr>
            <a:r>
              <a:rPr lang="en" sz="1400" dirty="0">
                <a:solidFill>
                  <a:srgbClr val="2D3B45"/>
                </a:solidFill>
                <a:highlight>
                  <a:srgbClr val="FFFFFF"/>
                </a:highlight>
              </a:rPr>
              <a:t>Missing value treatment</a:t>
            </a:r>
          </a:p>
          <a:p>
            <a:pPr lvl="1" indent="-317500">
              <a:spcBef>
                <a:spcPts val="1000"/>
              </a:spcBef>
              <a:buClr>
                <a:srgbClr val="2D3B45"/>
              </a:buClr>
              <a:buSzPts val="1400"/>
              <a:buChar char="●"/>
            </a:pPr>
            <a:r>
              <a:rPr lang="en-US" sz="1100" b="1" dirty="0" err="1"/>
              <a:t>Education_Level</a:t>
            </a:r>
            <a:r>
              <a:rPr lang="en-US" sz="1100" dirty="0"/>
              <a:t>: 1,519 missing values</a:t>
            </a:r>
          </a:p>
          <a:p>
            <a:pPr lvl="1" indent="-317500">
              <a:spcBef>
                <a:spcPts val="1000"/>
              </a:spcBef>
              <a:buClr>
                <a:srgbClr val="2D3B45"/>
              </a:buClr>
              <a:buSzPts val="1400"/>
              <a:buChar char="●"/>
            </a:pPr>
            <a:r>
              <a:rPr lang="en-US" sz="1100" b="1" dirty="0" err="1"/>
              <a:t>Marital_Status</a:t>
            </a:r>
            <a:r>
              <a:rPr lang="en-US" sz="1100" dirty="0"/>
              <a:t>: 749 missing values</a:t>
            </a:r>
          </a:p>
          <a:p>
            <a:pPr lvl="1" indent="-317500">
              <a:spcBef>
                <a:spcPts val="1000"/>
              </a:spcBef>
              <a:buClr>
                <a:srgbClr val="2D3B45"/>
              </a:buClr>
              <a:buSzPts val="1400"/>
              <a:buChar char="●"/>
            </a:pPr>
            <a:r>
              <a:rPr lang="en-US" sz="1100" b="1" dirty="0" err="1"/>
              <a:t>Income_Category_Num</a:t>
            </a:r>
            <a:r>
              <a:rPr lang="en-US" sz="1100" dirty="0"/>
              <a:t>: 1,112 missing values</a:t>
            </a:r>
          </a:p>
          <a:p>
            <a:pPr marL="596900" lvl="1" indent="0">
              <a:spcBef>
                <a:spcPts val="1000"/>
              </a:spcBef>
              <a:buClr>
                <a:srgbClr val="2D3B45"/>
              </a:buClr>
              <a:buSzPts val="1400"/>
              <a:buNone/>
            </a:pPr>
            <a:endParaRPr lang="en-US" sz="10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3263475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F8E8DEB-DD46-AF1C-24D4-AD5829D1E9CF}"/>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58B1936D-188B-241E-5FE9-58DB25B434F6}"/>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60566861-C0EC-283A-E29E-53A60A34027C}"/>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b="1" u="sng" dirty="0">
                <a:solidFill>
                  <a:srgbClr val="2D3B45"/>
                </a:solidFill>
                <a:highlight>
                  <a:srgbClr val="FFFFFF"/>
                </a:highlight>
              </a:rPr>
              <a:t>Missing value treatment</a:t>
            </a:r>
          </a:p>
          <a:p>
            <a:pPr lvl="1" indent="-317500">
              <a:spcBef>
                <a:spcPts val="1000"/>
              </a:spcBef>
              <a:buClr>
                <a:srgbClr val="2D3B45"/>
              </a:buClr>
              <a:buSzPts val="1400"/>
              <a:buChar char="●"/>
            </a:pPr>
            <a:r>
              <a:rPr lang="en-US" sz="1100" b="1" dirty="0" err="1"/>
              <a:t>Education_Level</a:t>
            </a:r>
            <a:r>
              <a:rPr lang="en-US" sz="1100" dirty="0"/>
              <a:t>: 1,519 missing values</a:t>
            </a:r>
          </a:p>
          <a:p>
            <a:pPr lvl="1" indent="-317500">
              <a:spcBef>
                <a:spcPts val="1000"/>
              </a:spcBef>
              <a:buClr>
                <a:srgbClr val="2D3B45"/>
              </a:buClr>
              <a:buSzPts val="1400"/>
              <a:buChar char="●"/>
            </a:pPr>
            <a:r>
              <a:rPr lang="en-US" sz="1100" b="1" dirty="0" err="1"/>
              <a:t>Marital_Status</a:t>
            </a:r>
            <a:r>
              <a:rPr lang="en-US" sz="1100" dirty="0"/>
              <a:t>: 749 missing values</a:t>
            </a:r>
          </a:p>
          <a:p>
            <a:pPr lvl="1" indent="-317500">
              <a:spcBef>
                <a:spcPts val="1000"/>
              </a:spcBef>
              <a:buClr>
                <a:srgbClr val="2D3B45"/>
              </a:buClr>
              <a:buSzPts val="1400"/>
              <a:buChar char="●"/>
            </a:pPr>
            <a:r>
              <a:rPr lang="en-US" sz="1100" b="1" dirty="0" err="1"/>
              <a:t>Income_Category_Num</a:t>
            </a:r>
            <a:r>
              <a:rPr lang="en-US" sz="1100" dirty="0"/>
              <a:t>: 1,112 missing values</a:t>
            </a:r>
          </a:p>
          <a:p>
            <a:pPr marL="133350" indent="0">
              <a:buNone/>
            </a:pPr>
            <a:endParaRPr lang="en-US" sz="1400" dirty="0"/>
          </a:p>
          <a:p>
            <a:pPr marL="133350" indent="0">
              <a:buNone/>
            </a:pPr>
            <a:r>
              <a:rPr lang="en-US" sz="1400" dirty="0"/>
              <a:t>For treatment, we considered the following approaches:</a:t>
            </a:r>
          </a:p>
          <a:p>
            <a:r>
              <a:rPr lang="en-US" sz="1600" dirty="0"/>
              <a:t>The imputation was successful for </a:t>
            </a:r>
            <a:r>
              <a:rPr lang="en-US" sz="1600" b="1" dirty="0" err="1"/>
              <a:t>Education_Level</a:t>
            </a:r>
            <a:r>
              <a:rPr lang="en-US" sz="1600" b="1" dirty="0"/>
              <a:t>, </a:t>
            </a:r>
            <a:r>
              <a:rPr lang="en-US" sz="1600" b="1" dirty="0" err="1"/>
              <a:t>Marital_Status</a:t>
            </a:r>
            <a:r>
              <a:rPr lang="en-US" sz="1600" b="1" dirty="0"/>
              <a:t>, </a:t>
            </a:r>
            <a:r>
              <a:rPr lang="en-US" sz="1600" dirty="0"/>
              <a:t>and </a:t>
            </a:r>
            <a:r>
              <a:rPr lang="en-US" sz="1600" b="1" dirty="0" err="1"/>
              <a:t>Income_Category</a:t>
            </a:r>
            <a:r>
              <a:rPr lang="en-US" sz="1600" b="1" dirty="0"/>
              <a:t>, </a:t>
            </a:r>
            <a:r>
              <a:rPr lang="en-US" sz="1600" dirty="0"/>
              <a:t>removing all missing values in those columns.</a:t>
            </a:r>
          </a:p>
          <a:p>
            <a:r>
              <a:rPr lang="en-US" sz="1600" dirty="0"/>
              <a:t>However, </a:t>
            </a:r>
            <a:r>
              <a:rPr lang="en-US" sz="1600" b="1" dirty="0" err="1"/>
              <a:t>Income_Category_Num</a:t>
            </a:r>
            <a:r>
              <a:rPr lang="en-US" sz="1600" b="1" dirty="0"/>
              <a:t> </a:t>
            </a:r>
            <a:r>
              <a:rPr lang="en-US" sz="1600" dirty="0"/>
              <a:t>still had missing values. Since these values stem from entries where </a:t>
            </a:r>
            <a:r>
              <a:rPr lang="en-US" sz="1600" b="1" dirty="0" err="1"/>
              <a:t>Income_Category</a:t>
            </a:r>
            <a:r>
              <a:rPr lang="en-US" sz="1600" b="1" dirty="0"/>
              <a:t> </a:t>
            </a:r>
            <a:r>
              <a:rPr lang="en-US" sz="1600" dirty="0"/>
              <a:t>was labeled as "Unknown," we </a:t>
            </a:r>
            <a:r>
              <a:rPr lang="en-US" sz="1600" dirty="0" err="1"/>
              <a:t>updatd</a:t>
            </a:r>
            <a:r>
              <a:rPr lang="en-US" sz="1600" dirty="0"/>
              <a:t> </a:t>
            </a:r>
            <a:r>
              <a:rPr lang="en-US" sz="1600" b="1" dirty="0" err="1"/>
              <a:t>Income_Category_Num</a:t>
            </a:r>
            <a:r>
              <a:rPr lang="en-US" sz="1600" b="1" dirty="0"/>
              <a:t> </a:t>
            </a:r>
            <a:r>
              <a:rPr lang="en-US" sz="1600" dirty="0"/>
              <a:t>to reflect a value of 0 (corresponding to "Unknown") for these missing entries.</a:t>
            </a:r>
            <a:endParaRPr lang="en-US" sz="1400" dirty="0"/>
          </a:p>
          <a:p>
            <a:pPr lvl="1" indent="-317500">
              <a:spcBef>
                <a:spcPts val="1000"/>
              </a:spcBef>
              <a:buClr>
                <a:srgbClr val="2D3B45"/>
              </a:buClr>
              <a:buSzPts val="1400"/>
              <a:buChar char="●"/>
            </a:pPr>
            <a:endParaRPr lang="en-US" sz="1100" dirty="0"/>
          </a:p>
          <a:p>
            <a:pPr marL="596900" lvl="1" indent="0">
              <a:spcBef>
                <a:spcPts val="1000"/>
              </a:spcBef>
              <a:buClr>
                <a:srgbClr val="2D3B45"/>
              </a:buClr>
              <a:buSzPts val="1400"/>
              <a:buNone/>
            </a:pPr>
            <a:endParaRPr lang="en-US" sz="10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1919750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F3E9A39-BB95-D4F7-97F3-3A55DF091589}"/>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2B55D4F5-96CA-F335-6C9F-7D36C8AF0DE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1CB07CAF-01DB-61C6-C37D-96763494CF1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b="1" u="sng" dirty="0">
                <a:solidFill>
                  <a:srgbClr val="2D3B45"/>
                </a:solidFill>
                <a:highlight>
                  <a:srgbClr val="FFFFFF"/>
                </a:highlight>
              </a:rPr>
              <a:t>Missing value treatment</a:t>
            </a:r>
          </a:p>
          <a:p>
            <a:pPr lvl="1" indent="-317500">
              <a:spcBef>
                <a:spcPts val="1000"/>
              </a:spcBef>
              <a:buClr>
                <a:srgbClr val="2D3B45"/>
              </a:buClr>
              <a:buSzPts val="1400"/>
              <a:buChar char="●"/>
            </a:pPr>
            <a:r>
              <a:rPr lang="en-US" sz="1100" b="1" dirty="0" err="1"/>
              <a:t>Education_Level</a:t>
            </a:r>
            <a:r>
              <a:rPr lang="en-US" sz="1100" dirty="0"/>
              <a:t>: 1,519 missing values</a:t>
            </a:r>
          </a:p>
          <a:p>
            <a:pPr lvl="1" indent="-317500">
              <a:spcBef>
                <a:spcPts val="1000"/>
              </a:spcBef>
              <a:buClr>
                <a:srgbClr val="2D3B45"/>
              </a:buClr>
              <a:buSzPts val="1400"/>
              <a:buChar char="●"/>
            </a:pPr>
            <a:r>
              <a:rPr lang="en-US" sz="1100" b="1" dirty="0" err="1"/>
              <a:t>Marital_Status</a:t>
            </a:r>
            <a:r>
              <a:rPr lang="en-US" sz="1100" dirty="0"/>
              <a:t>: 749 missing values</a:t>
            </a:r>
          </a:p>
          <a:p>
            <a:pPr lvl="1" indent="-317500">
              <a:spcBef>
                <a:spcPts val="1000"/>
              </a:spcBef>
              <a:buClr>
                <a:srgbClr val="2D3B45"/>
              </a:buClr>
              <a:buSzPts val="1400"/>
              <a:buChar char="●"/>
            </a:pPr>
            <a:r>
              <a:rPr lang="en-US" sz="1100" b="1" dirty="0" err="1"/>
              <a:t>Income_Category_Num</a:t>
            </a:r>
            <a:r>
              <a:rPr lang="en-US" sz="1100" dirty="0"/>
              <a:t>: 1,112 missing values</a:t>
            </a:r>
          </a:p>
          <a:p>
            <a:pPr marL="133350" indent="0">
              <a:buNone/>
            </a:pPr>
            <a:r>
              <a:rPr lang="en-US" sz="1400" dirty="0"/>
              <a:t>For treatment, we considered the following approaches:</a:t>
            </a:r>
          </a:p>
          <a:p>
            <a:pPr>
              <a:buFont typeface="+mj-lt"/>
              <a:buAutoNum type="arabicPeriod"/>
            </a:pPr>
            <a:r>
              <a:rPr lang="en-US" sz="1400" b="1" dirty="0" err="1"/>
              <a:t>Education_Level</a:t>
            </a:r>
            <a:r>
              <a:rPr lang="en-US" sz="1400" b="1" dirty="0"/>
              <a:t> and </a:t>
            </a:r>
            <a:r>
              <a:rPr lang="en-US" sz="1400" b="1" dirty="0" err="1"/>
              <a:t>Marital_Status</a:t>
            </a:r>
            <a:r>
              <a:rPr lang="en-US" sz="1400" dirty="0"/>
              <a:t>: As categorical variables, missing values can be filled with the most common category or "Unknown" to retain information.</a:t>
            </a:r>
          </a:p>
          <a:p>
            <a:pPr>
              <a:buFont typeface="+mj-lt"/>
              <a:buAutoNum type="arabicPeriod"/>
            </a:pPr>
            <a:r>
              <a:rPr lang="en-US" sz="1400" b="1" dirty="0" err="1"/>
              <a:t>Income_Category_Num</a:t>
            </a:r>
            <a:r>
              <a:rPr lang="en-US" sz="1400" dirty="0"/>
              <a:t>: This column was derived from </a:t>
            </a:r>
            <a:r>
              <a:rPr lang="en-US" sz="1400" dirty="0" err="1"/>
              <a:t>Income_Category</a:t>
            </a:r>
            <a:r>
              <a:rPr lang="en-US" sz="1400" dirty="0"/>
              <a:t>. We can directly impute missing values in </a:t>
            </a:r>
            <a:r>
              <a:rPr lang="en-US" sz="1400" dirty="0" err="1"/>
              <a:t>Income_Category</a:t>
            </a:r>
            <a:r>
              <a:rPr lang="en-US" sz="1400" dirty="0"/>
              <a:t> (with "Unknown") to ensure consistency.</a:t>
            </a:r>
          </a:p>
          <a:p>
            <a:pPr marL="133350" indent="0">
              <a:buNone/>
            </a:pPr>
            <a:r>
              <a:rPr lang="en-US" sz="1600" dirty="0"/>
              <a:t>The imputation was successful for </a:t>
            </a:r>
            <a:r>
              <a:rPr lang="en-US" sz="1600" b="1" dirty="0" err="1"/>
              <a:t>Education_Level</a:t>
            </a:r>
            <a:r>
              <a:rPr lang="en-US" sz="1600" b="1" dirty="0"/>
              <a:t>, </a:t>
            </a:r>
            <a:r>
              <a:rPr lang="en-US" sz="1600" b="1" dirty="0" err="1"/>
              <a:t>Marital_Status</a:t>
            </a:r>
            <a:r>
              <a:rPr lang="en-US" sz="1600" b="1" dirty="0"/>
              <a:t>, </a:t>
            </a:r>
            <a:r>
              <a:rPr lang="en-US" sz="1600" dirty="0"/>
              <a:t>and </a:t>
            </a:r>
            <a:r>
              <a:rPr lang="en-US" sz="1600" b="1" dirty="0" err="1"/>
              <a:t>Income_Category</a:t>
            </a:r>
            <a:r>
              <a:rPr lang="en-US" sz="1600" b="1" dirty="0"/>
              <a:t>, </a:t>
            </a:r>
            <a:r>
              <a:rPr lang="en-US" sz="1600" dirty="0"/>
              <a:t>removing all missing values in those columns.</a:t>
            </a:r>
          </a:p>
          <a:p>
            <a:pPr marL="133350" indent="0">
              <a:buNone/>
            </a:pPr>
            <a:r>
              <a:rPr lang="en-US" sz="1600" i="1" u="sng" dirty="0"/>
              <a:t>All missing values have been successfully addressed</a:t>
            </a:r>
            <a:r>
              <a:rPr lang="en-US" sz="1600" dirty="0"/>
              <a:t>. The dataset is now complete with no missing entries, making it ready for the next steps, such as encoding categorical variables and scaling numerical features. </a:t>
            </a:r>
            <a:endParaRPr lang="en-US" sz="1400" dirty="0"/>
          </a:p>
          <a:p>
            <a:pPr lvl="1" indent="-317500">
              <a:spcBef>
                <a:spcPts val="1000"/>
              </a:spcBef>
              <a:buClr>
                <a:srgbClr val="2D3B45"/>
              </a:buClr>
              <a:buSzPts val="1400"/>
              <a:buChar char="●"/>
            </a:pPr>
            <a:endParaRPr lang="en-US" sz="1100" dirty="0"/>
          </a:p>
          <a:p>
            <a:pPr marL="596900" lvl="1" indent="0">
              <a:spcBef>
                <a:spcPts val="1000"/>
              </a:spcBef>
              <a:buClr>
                <a:srgbClr val="2D3B45"/>
              </a:buClr>
              <a:buSzPts val="1400"/>
              <a:buNone/>
            </a:pPr>
            <a:endParaRPr lang="en-US" sz="10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254981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D543422-2AB1-BED1-BD79-9B1433B7FE36}"/>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72AD8243-7AD1-F9F0-AA84-856C59A49C6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EB2467C6-6930-077D-093B-FA340C892B8E}"/>
              </a:ext>
            </a:extLst>
          </p:cNvPr>
          <p:cNvSpPr txBox="1">
            <a:spLocks noGrp="1"/>
          </p:cNvSpPr>
          <p:nvPr>
            <p:ph type="body" idx="1"/>
          </p:nvPr>
        </p:nvSpPr>
        <p:spPr>
          <a:xfrm>
            <a:off x="202550" y="718352"/>
            <a:ext cx="4226836" cy="370679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p>
          <a:p>
            <a:pPr marL="457200" lvl="0" indent="-317500" algn="l" rtl="0">
              <a:lnSpc>
                <a:spcPct val="115000"/>
              </a:lnSpc>
              <a:spcBef>
                <a:spcPts val="0"/>
              </a:spcBef>
              <a:spcAft>
                <a:spcPts val="0"/>
              </a:spcAft>
              <a:buClr>
                <a:srgbClr val="2D3B45"/>
              </a:buClr>
              <a:buSzPts val="1400"/>
              <a:buChar char="●"/>
            </a:pPr>
            <a:r>
              <a:rPr lang="en-US" sz="1400" dirty="0"/>
              <a:t>Outlier detection will be essential for continuous variables, especially those related to credit usage and transaction activity. To proceed:</a:t>
            </a:r>
          </a:p>
          <a:p>
            <a:pPr>
              <a:buFont typeface="+mj-lt"/>
              <a:buAutoNum type="arabicPeriod"/>
            </a:pPr>
            <a:r>
              <a:rPr lang="en-US" sz="1600" b="1" dirty="0"/>
              <a:t>Visual Outlier Check</a:t>
            </a:r>
            <a:r>
              <a:rPr lang="en-US" sz="1600" dirty="0"/>
              <a:t>: We created box plots for visual inspection of outliers in numerical variables, such as </a:t>
            </a:r>
            <a:r>
              <a:rPr lang="en-US" sz="1600" dirty="0" err="1"/>
              <a:t>Credit_Limit</a:t>
            </a:r>
            <a:r>
              <a:rPr lang="en-US" sz="1600" dirty="0"/>
              <a:t>, </a:t>
            </a:r>
            <a:r>
              <a:rPr lang="en-US" sz="1600" dirty="0" err="1"/>
              <a:t>Total_Revolving_Bal</a:t>
            </a:r>
            <a:r>
              <a:rPr lang="en-US" sz="1600" dirty="0"/>
              <a:t>, </a:t>
            </a:r>
            <a:r>
              <a:rPr lang="en-US" sz="1600" dirty="0" err="1"/>
              <a:t>Avg_Open_To_Buy</a:t>
            </a:r>
            <a:r>
              <a:rPr lang="en-US" sz="1600" dirty="0"/>
              <a:t>, </a:t>
            </a:r>
            <a:r>
              <a:rPr lang="en-US" sz="1600" dirty="0" err="1"/>
              <a:t>Total_Trans_Amt</a:t>
            </a:r>
            <a:r>
              <a:rPr lang="en-US" sz="1600" dirty="0"/>
              <a:t>, and </a:t>
            </a:r>
            <a:r>
              <a:rPr lang="en-US" sz="1600" dirty="0" err="1"/>
              <a:t>Total_Trans_Ct</a:t>
            </a:r>
            <a:r>
              <a:rPr lang="en-US" sz="1600" dirty="0"/>
              <a:t>.</a:t>
            </a:r>
          </a:p>
          <a:p>
            <a:pPr>
              <a:buFont typeface="+mj-lt"/>
              <a:buAutoNum type="arabicPeriod"/>
            </a:pPr>
            <a:r>
              <a:rPr lang="en-US" sz="1600" b="1" dirty="0"/>
              <a:t>Statistical Outlier Detection</a:t>
            </a:r>
            <a:r>
              <a:rPr lang="en-US" sz="1600" dirty="0"/>
              <a:t>: Calculating the interquartile range (IQR) for these features to identify potential outliers based on threshold limits.</a:t>
            </a:r>
          </a:p>
          <a:p>
            <a:pPr marL="457200" lvl="0" indent="-317500" algn="l" rtl="0">
              <a:lnSpc>
                <a:spcPct val="115000"/>
              </a:lnSpc>
              <a:spcBef>
                <a:spcPts val="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pic>
        <p:nvPicPr>
          <p:cNvPr id="3" name="Picture 2" descr="A group of blue and white boxes&#10;&#10;Description automatically generated">
            <a:extLst>
              <a:ext uri="{FF2B5EF4-FFF2-40B4-BE49-F238E27FC236}">
                <a16:creationId xmlns:a16="http://schemas.microsoft.com/office/drawing/2014/main" id="{D891C3BB-7780-E672-B36A-A02B13DEC2CA}"/>
              </a:ext>
            </a:extLst>
          </p:cNvPr>
          <p:cNvPicPr>
            <a:picLocks noChangeAspect="1"/>
          </p:cNvPicPr>
          <p:nvPr/>
        </p:nvPicPr>
        <p:blipFill>
          <a:blip r:embed="rId3"/>
          <a:stretch>
            <a:fillRect/>
          </a:stretch>
        </p:blipFill>
        <p:spPr>
          <a:xfrm>
            <a:off x="4429386" y="718352"/>
            <a:ext cx="4714614" cy="4276438"/>
          </a:xfrm>
          <a:prstGeom prst="rect">
            <a:avLst/>
          </a:prstGeom>
        </p:spPr>
      </p:pic>
    </p:spTree>
    <p:extLst>
      <p:ext uri="{BB962C8B-B14F-4D97-AF65-F5344CB8AC3E}">
        <p14:creationId xmlns:p14="http://schemas.microsoft.com/office/powerpoint/2010/main" val="53217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F29E1C1-E1C6-850E-A8BD-E8FC8DD49330}"/>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17CFA3CC-D933-701F-6AB1-8073A127B05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1E16A1B2-7AD3-F56C-87DE-97D4E4E5C401}"/>
              </a:ext>
            </a:extLst>
          </p:cNvPr>
          <p:cNvSpPr txBox="1">
            <a:spLocks noGrp="1"/>
          </p:cNvSpPr>
          <p:nvPr>
            <p:ph type="body" idx="1"/>
          </p:nvPr>
        </p:nvSpPr>
        <p:spPr>
          <a:xfrm>
            <a:off x="93400" y="732029"/>
            <a:ext cx="4369450" cy="296441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US" sz="1600" dirty="0"/>
              <a:t>The outlier analysis reveals the following:</a:t>
            </a:r>
          </a:p>
          <a:p>
            <a:pPr>
              <a:buFont typeface="+mj-lt"/>
              <a:buAutoNum type="arabicPeriod"/>
            </a:pPr>
            <a:r>
              <a:rPr lang="en-US" sz="1600" b="1" dirty="0" err="1"/>
              <a:t>Credit_Limit</a:t>
            </a:r>
            <a:r>
              <a:rPr lang="en-US" sz="1600" dirty="0"/>
              <a:t>: 984 outliers fall above the upper bound of $23,836.25. These likely represent high-limit accounts.</a:t>
            </a:r>
          </a:p>
          <a:p>
            <a:pPr>
              <a:buFont typeface="+mj-lt"/>
              <a:buAutoNum type="arabicPeriod"/>
            </a:pPr>
            <a:r>
              <a:rPr lang="en-US" sz="1600" b="1" dirty="0" err="1"/>
              <a:t>Avg_Open_To_Buy</a:t>
            </a:r>
            <a:r>
              <a:rPr lang="en-US" sz="1600" dirty="0"/>
              <a:t>: 963 outliers exceed the upper bound of $22,660.75, correlating with higher credit limits.</a:t>
            </a:r>
          </a:p>
          <a:p>
            <a:pPr>
              <a:buFont typeface="+mj-lt"/>
              <a:buAutoNum type="arabicPeriod"/>
            </a:pPr>
            <a:r>
              <a:rPr lang="en-US" sz="1600" b="1" dirty="0" err="1"/>
              <a:t>Total_Trans_Amt</a:t>
            </a:r>
            <a:r>
              <a:rPr lang="en-US" sz="1600" dirty="0"/>
              <a:t>: 896 outliers fall above the upper bound of $8,619.25, indicating high spending levels.</a:t>
            </a:r>
          </a:p>
          <a:p>
            <a:pPr>
              <a:buFont typeface="+mj-lt"/>
              <a:buAutoNum type="arabicPeriod"/>
            </a:pPr>
            <a:r>
              <a:rPr lang="en-US" sz="1600" b="1" dirty="0" err="1"/>
              <a:t>Total_Trans_Ct</a:t>
            </a:r>
            <a:r>
              <a:rPr lang="en-US" sz="1600" dirty="0"/>
              <a:t>: Only 2 outliers exceed 135 transactions, suggesting infrequent extreme transaction counts.</a:t>
            </a:r>
          </a:p>
          <a:p>
            <a:pPr marL="457200" lvl="0" indent="-317500" algn="l" rtl="0">
              <a:lnSpc>
                <a:spcPct val="115000"/>
              </a:lnSpc>
              <a:spcBef>
                <a:spcPts val="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pic>
        <p:nvPicPr>
          <p:cNvPr id="3" name="Picture 2" descr="A group of blue and white boxes&#10;&#10;Description automatically generated">
            <a:extLst>
              <a:ext uri="{FF2B5EF4-FFF2-40B4-BE49-F238E27FC236}">
                <a16:creationId xmlns:a16="http://schemas.microsoft.com/office/drawing/2014/main" id="{84259C0E-CCC5-01EF-51B1-438D816BBDC4}"/>
              </a:ext>
            </a:extLst>
          </p:cNvPr>
          <p:cNvPicPr>
            <a:picLocks noChangeAspect="1"/>
          </p:cNvPicPr>
          <p:nvPr/>
        </p:nvPicPr>
        <p:blipFill>
          <a:blip r:embed="rId3"/>
          <a:stretch>
            <a:fillRect/>
          </a:stretch>
        </p:blipFill>
        <p:spPr>
          <a:xfrm>
            <a:off x="4429386" y="718352"/>
            <a:ext cx="4714614" cy="4276438"/>
          </a:xfrm>
          <a:prstGeom prst="rect">
            <a:avLst/>
          </a:prstGeom>
        </p:spPr>
      </p:pic>
    </p:spTree>
    <p:extLst>
      <p:ext uri="{BB962C8B-B14F-4D97-AF65-F5344CB8AC3E}">
        <p14:creationId xmlns:p14="http://schemas.microsoft.com/office/powerpoint/2010/main" val="6703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0871461-3F49-70ED-1B40-49A6EEDB8E37}"/>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BFB06878-AAFA-48D6-8F7D-C4B8D7B39DF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278B9A94-DD5C-3517-1176-696B2650455E}"/>
              </a:ext>
            </a:extLst>
          </p:cNvPr>
          <p:cNvSpPr txBox="1">
            <a:spLocks noGrp="1"/>
          </p:cNvSpPr>
          <p:nvPr>
            <p:ph type="body" idx="1"/>
          </p:nvPr>
        </p:nvSpPr>
        <p:spPr>
          <a:xfrm>
            <a:off x="93400" y="732029"/>
            <a:ext cx="4369450" cy="296441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pic>
        <p:nvPicPr>
          <p:cNvPr id="3" name="Picture 2" descr="A group of blue and white boxes&#10;&#10;Description automatically generated">
            <a:extLst>
              <a:ext uri="{FF2B5EF4-FFF2-40B4-BE49-F238E27FC236}">
                <a16:creationId xmlns:a16="http://schemas.microsoft.com/office/drawing/2014/main" id="{22F6B3BC-4981-DDC4-B366-1D514E226911}"/>
              </a:ext>
            </a:extLst>
          </p:cNvPr>
          <p:cNvPicPr>
            <a:picLocks noChangeAspect="1"/>
          </p:cNvPicPr>
          <p:nvPr/>
        </p:nvPicPr>
        <p:blipFill>
          <a:blip r:embed="rId3"/>
          <a:stretch>
            <a:fillRect/>
          </a:stretch>
        </p:blipFill>
        <p:spPr>
          <a:xfrm>
            <a:off x="4429386" y="718352"/>
            <a:ext cx="4714614" cy="4276438"/>
          </a:xfrm>
          <a:prstGeom prst="rect">
            <a:avLst/>
          </a:prstGeom>
        </p:spPr>
      </p:pic>
      <p:sp>
        <p:nvSpPr>
          <p:cNvPr id="4" name="TextBox 3">
            <a:extLst>
              <a:ext uri="{FF2B5EF4-FFF2-40B4-BE49-F238E27FC236}">
                <a16:creationId xmlns:a16="http://schemas.microsoft.com/office/drawing/2014/main" id="{FCBBF720-1E0A-93EB-F905-1230A9ECD977}"/>
              </a:ext>
            </a:extLst>
          </p:cNvPr>
          <p:cNvSpPr txBox="1"/>
          <p:nvPr/>
        </p:nvSpPr>
        <p:spPr>
          <a:xfrm>
            <a:off x="93400" y="694440"/>
            <a:ext cx="4193374" cy="4324261"/>
          </a:xfrm>
          <a:prstGeom prst="rect">
            <a:avLst/>
          </a:prstGeom>
          <a:noFill/>
        </p:spPr>
        <p:txBody>
          <a:bodyPr wrap="square">
            <a:spAutoFit/>
          </a:bodyPr>
          <a:lstStyle/>
          <a:p>
            <a:r>
              <a:rPr lang="en-US" sz="1100" dirty="0"/>
              <a:t>Here are the IQR values for each numerical feature:</a:t>
            </a:r>
          </a:p>
          <a:p>
            <a:pPr>
              <a:buFont typeface="+mj-lt"/>
              <a:buAutoNum type="arabicPeriod"/>
            </a:pPr>
            <a:r>
              <a:rPr lang="en-US" sz="1100" b="1" dirty="0" err="1"/>
              <a:t>Credit_Limit</a:t>
            </a:r>
            <a:r>
              <a:rPr lang="en-US" sz="1100" dirty="0"/>
              <a:t>:</a:t>
            </a:r>
          </a:p>
          <a:p>
            <a:pPr marL="742950" lvl="1" indent="-285750">
              <a:buFont typeface="+mj-lt"/>
              <a:buAutoNum type="arabicPeriod"/>
            </a:pPr>
            <a:r>
              <a:rPr lang="en-US" sz="1100" dirty="0"/>
              <a:t>Q1: 2,555</a:t>
            </a:r>
          </a:p>
          <a:p>
            <a:pPr marL="742950" lvl="1" indent="-285750">
              <a:buFont typeface="+mj-lt"/>
              <a:buAutoNum type="arabicPeriod"/>
            </a:pPr>
            <a:r>
              <a:rPr lang="en-US" sz="1100" dirty="0"/>
              <a:t>Q3: 11,067.5</a:t>
            </a:r>
          </a:p>
          <a:p>
            <a:pPr marL="742950" lvl="1" indent="-285750">
              <a:buFont typeface="+mj-lt"/>
              <a:buAutoNum type="arabicPeriod"/>
            </a:pPr>
            <a:r>
              <a:rPr lang="en-US" sz="1100" dirty="0"/>
              <a:t>IQR: 8,512.5</a:t>
            </a:r>
          </a:p>
          <a:p>
            <a:pPr>
              <a:buFont typeface="+mj-lt"/>
              <a:buAutoNum type="arabicPeriod"/>
            </a:pPr>
            <a:r>
              <a:rPr lang="en-US" sz="1100" b="1" dirty="0" err="1"/>
              <a:t>Total_Revolving_Bal</a:t>
            </a:r>
            <a:r>
              <a:rPr lang="en-US" sz="1100" dirty="0"/>
              <a:t>:</a:t>
            </a:r>
          </a:p>
          <a:p>
            <a:pPr marL="742950" lvl="1" indent="-285750">
              <a:buFont typeface="+mj-lt"/>
              <a:buAutoNum type="arabicPeriod"/>
            </a:pPr>
            <a:r>
              <a:rPr lang="en-US" sz="1100" dirty="0"/>
              <a:t>Q1: 359</a:t>
            </a:r>
          </a:p>
          <a:p>
            <a:pPr marL="742950" lvl="1" indent="-285750">
              <a:buFont typeface="+mj-lt"/>
              <a:buAutoNum type="arabicPeriod"/>
            </a:pPr>
            <a:r>
              <a:rPr lang="en-US" sz="1100" dirty="0"/>
              <a:t>Q3: 1,784</a:t>
            </a:r>
          </a:p>
          <a:p>
            <a:pPr marL="742950" lvl="1" indent="-285750">
              <a:buFont typeface="+mj-lt"/>
              <a:buAutoNum type="arabicPeriod"/>
            </a:pPr>
            <a:r>
              <a:rPr lang="en-US" sz="1100" dirty="0"/>
              <a:t>IQR: 1,425</a:t>
            </a:r>
          </a:p>
          <a:p>
            <a:pPr>
              <a:buFont typeface="+mj-lt"/>
              <a:buAutoNum type="arabicPeriod"/>
            </a:pPr>
            <a:r>
              <a:rPr lang="en-US" sz="1100" b="1" dirty="0" err="1"/>
              <a:t>Avg_Open_To_Buy</a:t>
            </a:r>
            <a:r>
              <a:rPr lang="en-US" sz="1100" dirty="0"/>
              <a:t>:</a:t>
            </a:r>
          </a:p>
          <a:p>
            <a:pPr marL="742950" lvl="1" indent="-285750">
              <a:buFont typeface="+mj-lt"/>
              <a:buAutoNum type="arabicPeriod"/>
            </a:pPr>
            <a:r>
              <a:rPr lang="en-US" sz="1100" dirty="0"/>
              <a:t>Q1: 1,324.5</a:t>
            </a:r>
          </a:p>
          <a:p>
            <a:pPr marL="742950" lvl="1" indent="-285750">
              <a:buFont typeface="+mj-lt"/>
              <a:buAutoNum type="arabicPeriod"/>
            </a:pPr>
            <a:r>
              <a:rPr lang="en-US" sz="1100" dirty="0"/>
              <a:t>Q3: 9,859</a:t>
            </a:r>
          </a:p>
          <a:p>
            <a:pPr marL="742950" lvl="1" indent="-285750">
              <a:buFont typeface="+mj-lt"/>
              <a:buAutoNum type="arabicPeriod"/>
            </a:pPr>
            <a:r>
              <a:rPr lang="en-US" sz="1100" dirty="0"/>
              <a:t>IQR: 8,534.5</a:t>
            </a:r>
          </a:p>
          <a:p>
            <a:pPr>
              <a:buFont typeface="+mj-lt"/>
              <a:buAutoNum type="arabicPeriod"/>
            </a:pPr>
            <a:r>
              <a:rPr lang="en-US" sz="1100" b="1" dirty="0" err="1"/>
              <a:t>Total_Trans_Amt</a:t>
            </a:r>
            <a:r>
              <a:rPr lang="en-US" sz="1100" dirty="0"/>
              <a:t>:</a:t>
            </a:r>
          </a:p>
          <a:p>
            <a:pPr marL="742950" lvl="1" indent="-285750">
              <a:buFont typeface="+mj-lt"/>
              <a:buAutoNum type="arabicPeriod"/>
            </a:pPr>
            <a:r>
              <a:rPr lang="en-US" sz="1100" dirty="0"/>
              <a:t>Q1: 2,155.5</a:t>
            </a:r>
          </a:p>
          <a:p>
            <a:pPr marL="742950" lvl="1" indent="-285750">
              <a:buFont typeface="+mj-lt"/>
              <a:buAutoNum type="arabicPeriod"/>
            </a:pPr>
            <a:r>
              <a:rPr lang="en-US" sz="1100" dirty="0"/>
              <a:t>Q3: 4,741</a:t>
            </a:r>
          </a:p>
          <a:p>
            <a:pPr marL="742950" lvl="1" indent="-285750">
              <a:buFont typeface="+mj-lt"/>
              <a:buAutoNum type="arabicPeriod"/>
            </a:pPr>
            <a:r>
              <a:rPr lang="en-US" sz="1100" dirty="0"/>
              <a:t>IQR: 2,585.5</a:t>
            </a:r>
          </a:p>
          <a:p>
            <a:pPr>
              <a:buFont typeface="+mj-lt"/>
              <a:buAutoNum type="arabicPeriod"/>
            </a:pPr>
            <a:r>
              <a:rPr lang="en-US" sz="1100" b="1" dirty="0" err="1"/>
              <a:t>Total_Trans_Ct</a:t>
            </a:r>
            <a:r>
              <a:rPr lang="en-US" sz="1100" dirty="0"/>
              <a:t>:</a:t>
            </a:r>
          </a:p>
          <a:p>
            <a:pPr marL="742950" lvl="1" indent="-285750">
              <a:buFont typeface="+mj-lt"/>
              <a:buAutoNum type="arabicPeriod"/>
            </a:pPr>
            <a:r>
              <a:rPr lang="en-US" sz="1100" dirty="0"/>
              <a:t>Q1: 45</a:t>
            </a:r>
          </a:p>
          <a:p>
            <a:pPr marL="742950" lvl="1" indent="-285750">
              <a:buFont typeface="+mj-lt"/>
              <a:buAutoNum type="arabicPeriod"/>
            </a:pPr>
            <a:r>
              <a:rPr lang="en-US" sz="1100" dirty="0"/>
              <a:t>Q3: 81</a:t>
            </a:r>
          </a:p>
          <a:p>
            <a:pPr marL="742950" lvl="1" indent="-285750">
              <a:buFont typeface="+mj-lt"/>
              <a:buAutoNum type="arabicPeriod"/>
            </a:pPr>
            <a:r>
              <a:rPr lang="en-US" sz="1100" dirty="0"/>
              <a:t>IQR: 36</a:t>
            </a:r>
          </a:p>
          <a:p>
            <a:pPr>
              <a:buFont typeface="+mj-lt"/>
              <a:buAutoNum type="arabicPeriod"/>
            </a:pPr>
            <a:r>
              <a:rPr lang="en-US" sz="1100" b="1" dirty="0" err="1"/>
              <a:t>Avg_Utilization_Ratio</a:t>
            </a:r>
            <a:r>
              <a:rPr lang="en-US" sz="1100" dirty="0"/>
              <a:t>:</a:t>
            </a:r>
          </a:p>
          <a:p>
            <a:pPr marL="742950" lvl="1" indent="-285750">
              <a:buFont typeface="+mj-lt"/>
              <a:buAutoNum type="arabicPeriod"/>
            </a:pPr>
            <a:r>
              <a:rPr lang="en-US" sz="1100" dirty="0"/>
              <a:t>Q1: 0.023</a:t>
            </a:r>
          </a:p>
          <a:p>
            <a:pPr marL="742950" lvl="1" indent="-285750">
              <a:buFont typeface="+mj-lt"/>
              <a:buAutoNum type="arabicPeriod"/>
            </a:pPr>
            <a:r>
              <a:rPr lang="en-US" sz="1100" dirty="0"/>
              <a:t>Q3: 0.503</a:t>
            </a:r>
          </a:p>
          <a:p>
            <a:pPr marL="742950" lvl="1" indent="-285750">
              <a:buFont typeface="+mj-lt"/>
              <a:buAutoNum type="arabicPeriod"/>
            </a:pPr>
            <a:r>
              <a:rPr lang="en-US" sz="1100" dirty="0"/>
              <a:t>IQR: 0.48</a:t>
            </a:r>
          </a:p>
        </p:txBody>
      </p:sp>
    </p:spTree>
    <p:extLst>
      <p:ext uri="{BB962C8B-B14F-4D97-AF65-F5344CB8AC3E}">
        <p14:creationId xmlns:p14="http://schemas.microsoft.com/office/powerpoint/2010/main" val="702095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91B1AA2-0D1C-85C8-C60A-84B528ED890D}"/>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FA544B46-8D36-01C2-7A18-E60BA8B933CE}"/>
              </a:ext>
            </a:extLst>
          </p:cNvPr>
          <p:cNvSpPr txBox="1">
            <a:spLocks noGrp="1"/>
          </p:cNvSpPr>
          <p:nvPr>
            <p:ph type="title"/>
          </p:nvPr>
        </p:nvSpPr>
        <p:spPr>
          <a:xfrm>
            <a:off x="202550" y="14871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199295AA-341B-D521-40ED-672CE36BB74A}"/>
              </a:ext>
            </a:extLst>
          </p:cNvPr>
          <p:cNvSpPr txBox="1">
            <a:spLocks noGrp="1"/>
          </p:cNvSpPr>
          <p:nvPr>
            <p:ph type="body" idx="1"/>
          </p:nvPr>
        </p:nvSpPr>
        <p:spPr>
          <a:xfrm>
            <a:off x="93400" y="575629"/>
            <a:ext cx="4369450" cy="2964415"/>
          </a:xfrm>
          <a:prstGeom prst="rect">
            <a:avLst/>
          </a:prstGeom>
          <a:noFill/>
          <a:ln>
            <a:noFill/>
          </a:ln>
        </p:spPr>
        <p:txBody>
          <a:bodyPr spcFirstLastPara="1" wrap="square" lIns="91425" tIns="91425" rIns="91425" bIns="91425" anchor="t" anchorCtr="0">
            <a:noAutofit/>
          </a:bodyPr>
          <a:lstStyle/>
          <a:p>
            <a:r>
              <a:rPr lang="en-US" sz="1800" dirty="0"/>
              <a:t>Since these outliers represent high credit limits, spending, and credit availability rather than anomalies, they might be valuable for understanding customer segments with high engagement. We can choose to:</a:t>
            </a:r>
          </a:p>
          <a:p>
            <a:pPr>
              <a:buFont typeface="Arial" panose="020B0604020202020204" pitchFamily="34" charset="0"/>
              <a:buChar char="•"/>
            </a:pPr>
            <a:r>
              <a:rPr lang="en-US" sz="1800" b="1" dirty="0"/>
              <a:t>We chose to Retain</a:t>
            </a:r>
            <a:r>
              <a:rPr lang="en-US" sz="1800" dirty="0"/>
              <a:t> </a:t>
            </a:r>
            <a:r>
              <a:rPr lang="en-US" sz="1800" b="1" dirty="0"/>
              <a:t>all values</a:t>
            </a:r>
            <a:r>
              <a:rPr lang="en-US" sz="1800" dirty="0"/>
              <a:t>, as they may provide insight into high-value customers.</a:t>
            </a:r>
          </a:p>
          <a:p>
            <a:pPr>
              <a:buFont typeface="Arial" panose="020B0604020202020204" pitchFamily="34" charset="0"/>
              <a:buChar char="•"/>
            </a:pPr>
            <a:r>
              <a:rPr lang="en-US" sz="1800" b="1" dirty="0"/>
              <a:t>Cap Outliers</a:t>
            </a:r>
            <a:r>
              <a:rPr lang="en-US" sz="1800" dirty="0"/>
              <a:t>: Applying upper limit capping for smoother modeling if sensitivity to extreme values is a concern (we chose NOT do this)</a:t>
            </a:r>
          </a:p>
          <a:p>
            <a:pPr marL="139700" lvl="0" indent="0" algn="l" rtl="0">
              <a:lnSpc>
                <a:spcPct val="115000"/>
              </a:lnSpc>
              <a:spcBef>
                <a:spcPts val="0"/>
              </a:spcBef>
              <a:spcAft>
                <a:spcPts val="0"/>
              </a:spcAft>
              <a:buClr>
                <a:srgbClr val="2D3B45"/>
              </a:buClr>
              <a:buSzPts val="1400"/>
              <a:buNone/>
            </a:pPr>
            <a:endParaRPr sz="1800" dirty="0">
              <a:solidFill>
                <a:srgbClr val="2D3B45"/>
              </a:solidFill>
              <a:highlight>
                <a:srgbClr val="FFFFFF"/>
              </a:highlight>
            </a:endParaRPr>
          </a:p>
        </p:txBody>
      </p:sp>
      <p:pic>
        <p:nvPicPr>
          <p:cNvPr id="3" name="Picture 2" descr="A group of blue and white boxes&#10;&#10;Description automatically generated">
            <a:extLst>
              <a:ext uri="{FF2B5EF4-FFF2-40B4-BE49-F238E27FC236}">
                <a16:creationId xmlns:a16="http://schemas.microsoft.com/office/drawing/2014/main" id="{0B591902-C85D-02EE-BF0E-81883CCAAE48}"/>
              </a:ext>
            </a:extLst>
          </p:cNvPr>
          <p:cNvPicPr>
            <a:picLocks noChangeAspect="1"/>
          </p:cNvPicPr>
          <p:nvPr/>
        </p:nvPicPr>
        <p:blipFill>
          <a:blip r:embed="rId3"/>
          <a:stretch>
            <a:fillRect/>
          </a:stretch>
        </p:blipFill>
        <p:spPr>
          <a:xfrm>
            <a:off x="4429386" y="718352"/>
            <a:ext cx="4714614" cy="4276438"/>
          </a:xfrm>
          <a:prstGeom prst="rect">
            <a:avLst/>
          </a:prstGeom>
        </p:spPr>
      </p:pic>
    </p:spTree>
    <p:extLst>
      <p:ext uri="{BB962C8B-B14F-4D97-AF65-F5344CB8AC3E}">
        <p14:creationId xmlns:p14="http://schemas.microsoft.com/office/powerpoint/2010/main" val="2210340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762B3186-21EC-851C-897C-7889CAF68FB4}"/>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A5A13821-9CCA-D471-1470-9E98B1A8DC18}"/>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38F41213-3A35-D313-CA0E-036FBB27864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p>
          <a:p>
            <a:pPr>
              <a:buFont typeface="Arial" panose="020B0604020202020204" pitchFamily="34" charset="0"/>
              <a:buChar char="•"/>
            </a:pPr>
            <a:r>
              <a:rPr lang="en-US" sz="1600" b="1" dirty="0"/>
              <a:t>Interaction Features</a:t>
            </a:r>
            <a:r>
              <a:rPr lang="en-US" sz="1600" dirty="0"/>
              <a:t>: Create new features based on existing ones to capture additional insights:</a:t>
            </a:r>
          </a:p>
          <a:p>
            <a:pPr lvl="1">
              <a:buFont typeface="Arial" panose="020B0604020202020204" pitchFamily="34" charset="0"/>
              <a:buChar char="•"/>
            </a:pPr>
            <a:r>
              <a:rPr lang="en-US" sz="1400" b="1" dirty="0"/>
              <a:t>Activity Ratio</a:t>
            </a:r>
            <a:r>
              <a:rPr lang="en-US" sz="1400" dirty="0"/>
              <a:t>: representing the average transactions per month, which could indicate engagement.</a:t>
            </a:r>
          </a:p>
          <a:p>
            <a:pPr lvl="1">
              <a:buFont typeface="Arial" panose="020B0604020202020204" pitchFamily="34" charset="0"/>
              <a:buChar char="•"/>
            </a:pPr>
            <a:r>
              <a:rPr lang="en-US" sz="1400" b="1" dirty="0"/>
              <a:t>Inactivity Ratio</a:t>
            </a:r>
            <a:r>
              <a:rPr lang="en-US" sz="1400" dirty="0"/>
              <a:t>: showing inactivity relative to the time with the bank.</a:t>
            </a:r>
          </a:p>
          <a:p>
            <a:pPr lvl="1">
              <a:buFont typeface="Arial" panose="020B0604020202020204" pitchFamily="34" charset="0"/>
              <a:buChar char="•"/>
            </a:pPr>
            <a:r>
              <a:rPr lang="en-US" sz="1400" b="1" dirty="0"/>
              <a:t>Spending Change Rate</a:t>
            </a:r>
            <a:r>
              <a:rPr lang="en-US" sz="1400" dirty="0"/>
              <a:t>: emphasizing spending changes.</a:t>
            </a:r>
          </a:p>
          <a:p>
            <a:pPr marL="457200" lvl="0" indent="-317500" algn="l" rtl="0">
              <a:lnSpc>
                <a:spcPct val="115000"/>
              </a:lnSpc>
              <a:spcBef>
                <a:spcPts val="100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257078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26"/>
          <p:cNvSpPr txBox="1">
            <a:spLocks noGrp="1"/>
          </p:cNvSpPr>
          <p:nvPr>
            <p:ph type="body" idx="1"/>
          </p:nvPr>
        </p:nvSpPr>
        <p:spPr>
          <a:xfrm>
            <a:off x="0" y="736139"/>
            <a:ext cx="3421494" cy="1931559"/>
          </a:xfrm>
          <a:prstGeom prst="rect">
            <a:avLst/>
          </a:prstGeom>
          <a:noFill/>
          <a:ln>
            <a:noFill/>
          </a:ln>
        </p:spPr>
        <p:txBody>
          <a:bodyPr spcFirstLastPara="1" wrap="square" lIns="91425" tIns="91425" rIns="91425" bIns="91425" anchor="t" anchorCtr="0">
            <a:noAutofit/>
          </a:bodyPr>
          <a:lstStyle/>
          <a:p>
            <a:r>
              <a:rPr lang="en-US" sz="1600" b="1" dirty="0"/>
              <a:t>Problem Definition</a:t>
            </a:r>
          </a:p>
          <a:p>
            <a:pPr lvl="1">
              <a:buFont typeface="Arial" panose="020B0604020202020204" pitchFamily="34" charset="0"/>
              <a:buChar char="•"/>
            </a:pPr>
            <a:r>
              <a:rPr lang="en-US" sz="1400" b="1" dirty="0"/>
              <a:t>Objective</a:t>
            </a:r>
            <a:r>
              <a:rPr lang="en-US" sz="1400" dirty="0"/>
              <a:t>: Thera Bank aims to reduce customer attrition in its credit card services. The goal is to identify which customers are likely to leave and understand key factors driving their decision.</a:t>
            </a:r>
          </a:p>
          <a:p>
            <a:pPr lvl="1">
              <a:buFont typeface="Arial" panose="020B0604020202020204" pitchFamily="34" charset="0"/>
              <a:buChar char="•"/>
            </a:pPr>
            <a:r>
              <a:rPr lang="en-US" sz="1400" b="1" dirty="0"/>
              <a:t>Impact</a:t>
            </a:r>
            <a:r>
              <a:rPr lang="en-US" sz="1400" dirty="0"/>
              <a:t>: Reducing attrition can prevent revenue loss, as credit card fees are a significant income source for the bank.</a:t>
            </a:r>
          </a:p>
        </p:txBody>
      </p:sp>
      <p:sp>
        <p:nvSpPr>
          <p:cNvPr id="3" name="TextBox 2">
            <a:extLst>
              <a:ext uri="{FF2B5EF4-FFF2-40B4-BE49-F238E27FC236}">
                <a16:creationId xmlns:a16="http://schemas.microsoft.com/office/drawing/2014/main" id="{7244BECC-458A-44BD-66A4-5E4A176EDC31}"/>
              </a:ext>
            </a:extLst>
          </p:cNvPr>
          <p:cNvSpPr txBox="1"/>
          <p:nvPr/>
        </p:nvSpPr>
        <p:spPr>
          <a:xfrm>
            <a:off x="3677358" y="861979"/>
            <a:ext cx="5264092" cy="3754874"/>
          </a:xfrm>
          <a:prstGeom prst="rect">
            <a:avLst/>
          </a:prstGeom>
          <a:noFill/>
        </p:spPr>
        <p:txBody>
          <a:bodyPr wrap="square">
            <a:spAutoFit/>
          </a:bodyPr>
          <a:lstStyle/>
          <a:p>
            <a:r>
              <a:rPr lang="en-US" b="1" dirty="0"/>
              <a:t>Solution Approach / Methodology (In Order)</a:t>
            </a:r>
          </a:p>
          <a:p>
            <a:pPr>
              <a:buFont typeface="+mj-lt"/>
              <a:buAutoNum type="arabicPeriod"/>
            </a:pPr>
            <a:r>
              <a:rPr lang="en-US" b="1" dirty="0"/>
              <a:t>Data Collection</a:t>
            </a:r>
            <a:r>
              <a:rPr lang="en-US" dirty="0"/>
              <a:t>: Gather data on customer demographics, credit card usage, transaction behavior, and account activity.</a:t>
            </a:r>
          </a:p>
          <a:p>
            <a:pPr>
              <a:buFont typeface="+mj-lt"/>
              <a:buAutoNum type="arabicPeriod"/>
            </a:pPr>
            <a:r>
              <a:rPr lang="en-US" b="1" dirty="0"/>
              <a:t>Exploratory Data Analysis (EDA)</a:t>
            </a:r>
            <a:r>
              <a:rPr lang="en-US" dirty="0"/>
              <a:t>: Analyze data distributions, correlations, and customer behavior trends.</a:t>
            </a:r>
          </a:p>
          <a:p>
            <a:pPr>
              <a:buFont typeface="+mj-lt"/>
              <a:buAutoNum type="arabicPeriod"/>
            </a:pPr>
            <a:r>
              <a:rPr lang="en-US" b="1" dirty="0"/>
              <a:t>Data Preprocessing</a:t>
            </a:r>
            <a:r>
              <a:rPr lang="en-US" dirty="0"/>
              <a:t>: Handle missing values, engineer features (e.g., activity ratios), and apply encoding and scaling.</a:t>
            </a:r>
          </a:p>
          <a:p>
            <a:pPr>
              <a:buFont typeface="+mj-lt"/>
              <a:buAutoNum type="arabicPeriod"/>
            </a:pPr>
            <a:r>
              <a:rPr lang="en-US" b="1" dirty="0"/>
              <a:t>Class Balancing</a:t>
            </a:r>
            <a:r>
              <a:rPr lang="en-US" dirty="0"/>
              <a:t>: Use oversampling and </a:t>
            </a:r>
            <a:r>
              <a:rPr lang="en-US" dirty="0" err="1"/>
              <a:t>undersampling</a:t>
            </a:r>
            <a:r>
              <a:rPr lang="en-US" dirty="0"/>
              <a:t> techniques to balance the dataset, addressing class imbalance.</a:t>
            </a:r>
          </a:p>
          <a:p>
            <a:pPr>
              <a:buFont typeface="+mj-lt"/>
              <a:buAutoNum type="arabicPeriod"/>
            </a:pPr>
            <a:r>
              <a:rPr lang="en-US" b="1" dirty="0"/>
              <a:t>Model Selection</a:t>
            </a:r>
            <a:r>
              <a:rPr lang="en-US" dirty="0"/>
              <a:t>: Build and test various models (Random Forest, Gradient Boosting, and AdaBoost were chosen).</a:t>
            </a:r>
          </a:p>
          <a:p>
            <a:pPr>
              <a:buFont typeface="+mj-lt"/>
              <a:buAutoNum type="arabicPeriod"/>
            </a:pPr>
            <a:r>
              <a:rPr lang="en-US" b="1" dirty="0"/>
              <a:t>Hyperparameter Tuning</a:t>
            </a:r>
            <a:r>
              <a:rPr lang="en-US" dirty="0"/>
              <a:t>: Optimize chosen model parameters with Bayesian or randomized search to enhance performance.</a:t>
            </a:r>
          </a:p>
          <a:p>
            <a:pPr>
              <a:buFont typeface="+mj-lt"/>
              <a:buAutoNum type="arabicPeriod"/>
            </a:pPr>
            <a:r>
              <a:rPr lang="en-US" b="1" dirty="0"/>
              <a:t>Evaluation</a:t>
            </a:r>
            <a:r>
              <a:rPr lang="en-US" dirty="0"/>
              <a:t>: Assess models using metrics like accuracy, precision, recall, F1-score, and AUC to select the best approach.</a:t>
            </a:r>
          </a:p>
          <a:p>
            <a:pPr>
              <a:buFont typeface="+mj-lt"/>
              <a:buAutoNum type="arabicPeriod"/>
            </a:pPr>
            <a:r>
              <a:rPr lang="en-US" b="1" dirty="0"/>
              <a:t>Insights &amp; Recommendations</a:t>
            </a:r>
            <a:r>
              <a:rPr lang="en-US" dirty="0"/>
              <a:t>: Identify key factors affecting attrition and suggest strategies for customer retention.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4CF92AC-AC22-B1FD-1129-1F88157D241C}"/>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3D4F97C9-BF62-85F6-7BD1-9FCB55D43509}"/>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85CFC6E5-BB6A-4898-0BFC-354252F27075}"/>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p>
          <a:p>
            <a:pPr>
              <a:buFont typeface="Arial" panose="020B0604020202020204" pitchFamily="34" charset="0"/>
              <a:buChar char="•"/>
            </a:pPr>
            <a:r>
              <a:rPr lang="en-US" sz="1600" b="1" dirty="0"/>
              <a:t>Interaction Features</a:t>
            </a:r>
            <a:r>
              <a:rPr lang="en-US" sz="1600" dirty="0"/>
              <a:t>: Create new features based on existing ones to capture additional insights:</a:t>
            </a:r>
          </a:p>
          <a:p>
            <a:pPr lvl="1">
              <a:buFont typeface="Arial" panose="020B0604020202020204" pitchFamily="34" charset="0"/>
              <a:buChar char="•"/>
            </a:pPr>
            <a:r>
              <a:rPr lang="en-US" sz="1800" b="1" dirty="0"/>
              <a:t>Credit Utilization Ratios</a:t>
            </a:r>
            <a:r>
              <a:rPr lang="en-US" sz="1800" dirty="0"/>
              <a:t>: Use available credit metrics to create ratios, such as:</a:t>
            </a:r>
          </a:p>
          <a:p>
            <a:pPr lvl="2">
              <a:buFont typeface="Arial" panose="020B0604020202020204" pitchFamily="34" charset="0"/>
              <a:buChar char="•"/>
            </a:pPr>
            <a:r>
              <a:rPr lang="en-US" sz="1700" b="1" dirty="0"/>
              <a:t>Utilization Difference</a:t>
            </a:r>
            <a:r>
              <a:rPr lang="en-US" sz="1700" dirty="0"/>
              <a:t>: Difference between </a:t>
            </a:r>
            <a:r>
              <a:rPr lang="en-US" sz="1700" dirty="0" err="1"/>
              <a:t>Avg_Open_To_Buy</a:t>
            </a:r>
            <a:r>
              <a:rPr lang="en-US" sz="1700" dirty="0"/>
              <a:t> and </a:t>
            </a:r>
            <a:r>
              <a:rPr lang="en-US" sz="1700" dirty="0" err="1"/>
              <a:t>Credit_Limit</a:t>
            </a:r>
            <a:r>
              <a:rPr lang="en-US" sz="1700" dirty="0"/>
              <a:t> to capture potential credit strain.</a:t>
            </a:r>
          </a:p>
          <a:p>
            <a:pPr lvl="2">
              <a:buFont typeface="Arial" panose="020B0604020202020204" pitchFamily="34" charset="0"/>
              <a:buChar char="•"/>
            </a:pPr>
            <a:r>
              <a:rPr lang="en-US" sz="1900" b="1" dirty="0"/>
              <a:t>Utilization Score</a:t>
            </a:r>
            <a:r>
              <a:rPr lang="en-US" sz="1900" dirty="0"/>
              <a:t>: Combining utilization metrics with </a:t>
            </a:r>
            <a:r>
              <a:rPr lang="en-US" sz="1900" dirty="0" err="1"/>
              <a:t>Avg_Utilization_Ratio</a:t>
            </a:r>
            <a:r>
              <a:rPr lang="en-US" sz="1900" dirty="0"/>
              <a:t> to give a more comprehensive score.</a:t>
            </a:r>
          </a:p>
          <a:p>
            <a:pPr marL="457200" lvl="0" indent="-317500" algn="l" rtl="0">
              <a:lnSpc>
                <a:spcPct val="115000"/>
              </a:lnSpc>
              <a:spcBef>
                <a:spcPts val="100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354722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28125701-153C-8430-1339-85D49B5536A7}"/>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FA14BDB8-8544-A5AC-62E9-455E6342F0A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B806B6B7-AE45-D761-D503-95B2E4DE0EAA}"/>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p>
          <a:p>
            <a:pPr>
              <a:buFont typeface="Arial" panose="020B0604020202020204" pitchFamily="34" charset="0"/>
              <a:buChar char="•"/>
            </a:pPr>
            <a:r>
              <a:rPr lang="en-US" sz="1600" b="1" dirty="0"/>
              <a:t>Interaction Features</a:t>
            </a:r>
            <a:r>
              <a:rPr lang="en-US" sz="1600" dirty="0"/>
              <a:t>: Create new features based on existing ones to capture additional insights:</a:t>
            </a:r>
          </a:p>
          <a:p>
            <a:pPr lvl="1">
              <a:buFont typeface="Arial" panose="020B0604020202020204" pitchFamily="34" charset="0"/>
              <a:buChar char="•"/>
            </a:pPr>
            <a:r>
              <a:rPr lang="en-US" b="1" dirty="0"/>
              <a:t>Combine Categorical Levels</a:t>
            </a:r>
            <a:r>
              <a:rPr lang="en-US" dirty="0"/>
              <a:t>: Simplify complex categorical variables by grouping similar categories:</a:t>
            </a:r>
          </a:p>
          <a:p>
            <a:pPr lvl="2">
              <a:buFont typeface="Arial" panose="020B0604020202020204" pitchFamily="34" charset="0"/>
              <a:buChar char="•"/>
            </a:pPr>
            <a:r>
              <a:rPr lang="en-US" b="1" dirty="0"/>
              <a:t>Income Binning</a:t>
            </a:r>
            <a:r>
              <a:rPr lang="en-US" dirty="0"/>
              <a:t>: Group </a:t>
            </a:r>
            <a:r>
              <a:rPr lang="en-US" dirty="0" err="1"/>
              <a:t>Income_Category</a:t>
            </a:r>
            <a:r>
              <a:rPr lang="en-US" dirty="0"/>
              <a:t> values into lower, middle, and higher income brackets.</a:t>
            </a:r>
          </a:p>
          <a:p>
            <a:pPr lvl="2">
              <a:buFont typeface="Arial" panose="020B0604020202020204" pitchFamily="34" charset="0"/>
              <a:buChar char="•"/>
            </a:pPr>
            <a:r>
              <a:rPr lang="en-US" b="1" dirty="0"/>
              <a:t>Education Grouping</a:t>
            </a:r>
            <a:r>
              <a:rPr lang="en-US" dirty="0"/>
              <a:t>: Consolidate education levels into broader categories (e.g., "School" for High School, Uneducated, etc., and "Higher Education" for Graduate, Post-Graduate, Doctorate).</a:t>
            </a:r>
          </a:p>
          <a:p>
            <a:pPr marL="457200" lvl="0" indent="-317500" algn="l" rtl="0">
              <a:lnSpc>
                <a:spcPct val="115000"/>
              </a:lnSpc>
              <a:spcBef>
                <a:spcPts val="100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1381498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991ED77-ED5F-B81E-B7DA-51474EF06DB6}"/>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F963A7C9-6DD2-FC4C-1636-FCBCF8C580F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1974D2"/>
              </a:solidFill>
            </a:endParaRPr>
          </a:p>
        </p:txBody>
      </p:sp>
      <p:sp>
        <p:nvSpPr>
          <p:cNvPr id="138" name="Google Shape;138;p28">
            <a:extLst>
              <a:ext uri="{FF2B5EF4-FFF2-40B4-BE49-F238E27FC236}">
                <a16:creationId xmlns:a16="http://schemas.microsoft.com/office/drawing/2014/main" id="{F89EF122-B046-48BC-615B-D03AB2315AD8}"/>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p>
          <a:p>
            <a:pPr>
              <a:buFont typeface="Arial" panose="020B0604020202020204" pitchFamily="34" charset="0"/>
              <a:buChar char="•"/>
            </a:pPr>
            <a:r>
              <a:rPr lang="en-US" sz="1600" b="1" dirty="0"/>
              <a:t>Feature Reduction (Dropping irrelevant columns)</a:t>
            </a:r>
            <a:r>
              <a:rPr lang="en-US" sz="1600" dirty="0"/>
              <a:t>: </a:t>
            </a:r>
          </a:p>
          <a:p>
            <a:pPr lvl="1">
              <a:buFont typeface="Arial" panose="020B0604020202020204" pitchFamily="34" charset="0"/>
              <a:buChar char="•"/>
            </a:pPr>
            <a:r>
              <a:rPr lang="en-US" b="1" dirty="0"/>
              <a:t>Unique Identifiers</a:t>
            </a:r>
            <a:r>
              <a:rPr lang="en-US" dirty="0"/>
              <a:t>: Drop CLIENTNUM, as it doesn’t provide predictive value.</a:t>
            </a:r>
          </a:p>
          <a:p>
            <a:pPr lvl="1">
              <a:buFont typeface="Arial" panose="020B0604020202020204" pitchFamily="34" charset="0"/>
              <a:buChar char="•"/>
            </a:pPr>
            <a:r>
              <a:rPr lang="en-US" b="1" dirty="0"/>
              <a:t>Highly Correlated or Redundant Features</a:t>
            </a:r>
            <a:r>
              <a:rPr lang="en-US" dirty="0"/>
              <a:t>:</a:t>
            </a:r>
          </a:p>
          <a:p>
            <a:pPr marL="1200150" lvl="2" indent="-285750">
              <a:buFont typeface="Arial" panose="020B0604020202020204" pitchFamily="34" charset="0"/>
              <a:buChar char="•"/>
            </a:pPr>
            <a:r>
              <a:rPr lang="en-US" b="1" dirty="0" err="1"/>
              <a:t>Avg_Open_To_Buy</a:t>
            </a:r>
            <a:r>
              <a:rPr lang="en-US" dirty="0"/>
              <a:t> or </a:t>
            </a:r>
            <a:r>
              <a:rPr lang="en-US" b="1" dirty="0" err="1"/>
              <a:t>Credit_Limit</a:t>
            </a:r>
            <a:r>
              <a:rPr lang="en-US" dirty="0"/>
              <a:t>: Since these features are strongly related, we can drop one to avoid redundancy. We decided to exclude </a:t>
            </a:r>
            <a:r>
              <a:rPr lang="en-US" dirty="0" err="1"/>
              <a:t>Avg_Open_To_Buy</a:t>
            </a:r>
            <a:r>
              <a:rPr lang="en-US" dirty="0"/>
              <a:t> and keep </a:t>
            </a:r>
            <a:r>
              <a:rPr lang="en-US" dirty="0" err="1"/>
              <a:t>Credit_Limit</a:t>
            </a:r>
            <a:endParaRPr lang="en-US" dirty="0"/>
          </a:p>
          <a:p>
            <a:pPr marL="1200150" lvl="2" indent="-285750">
              <a:buFont typeface="Arial" panose="020B0604020202020204" pitchFamily="34" charset="0"/>
              <a:buChar char="•"/>
            </a:pPr>
            <a:r>
              <a:rPr lang="en-US" b="1" dirty="0" err="1"/>
              <a:t>Months_on_book</a:t>
            </a:r>
            <a:r>
              <a:rPr lang="en-US" dirty="0"/>
              <a:t>: Could be excluded if new time-based features like Activity Ratio and Inactivity Ratio are more predictive. We decided to exclude this.</a:t>
            </a:r>
          </a:p>
          <a:p>
            <a:pPr marL="1200150" lvl="2" indent="-285750">
              <a:buFont typeface="Arial" panose="020B0604020202020204" pitchFamily="34" charset="0"/>
              <a:buChar char="•"/>
            </a:pPr>
            <a:r>
              <a:rPr lang="en-US" b="1" dirty="0" err="1"/>
              <a:t>Total_Relationship_Count</a:t>
            </a:r>
            <a:r>
              <a:rPr lang="en-US" dirty="0"/>
              <a:t>: Given its weak correlation with attrition, consider excluding it if interaction features add more value. We excluded this.</a:t>
            </a:r>
          </a:p>
          <a:p>
            <a:pPr marL="1200150" lvl="2" indent="-285750">
              <a:buFont typeface="Arial" panose="020B0604020202020204" pitchFamily="34" charset="0"/>
              <a:buChar char="•"/>
            </a:pPr>
            <a:r>
              <a:rPr lang="en-US" b="1" dirty="0" err="1"/>
              <a:t>Income_Category</a:t>
            </a:r>
            <a:r>
              <a:rPr lang="en-US" b="1" dirty="0"/>
              <a:t> </a:t>
            </a:r>
            <a:r>
              <a:rPr lang="en-US" dirty="0"/>
              <a:t>and</a:t>
            </a:r>
            <a:r>
              <a:rPr lang="en-US" b="1" dirty="0"/>
              <a:t> </a:t>
            </a:r>
            <a:r>
              <a:rPr lang="en-US" b="1" dirty="0" err="1"/>
              <a:t>Education_Level</a:t>
            </a:r>
            <a:r>
              <a:rPr lang="en-US" b="1" dirty="0"/>
              <a:t> </a:t>
            </a:r>
            <a:r>
              <a:rPr lang="en-US" dirty="0"/>
              <a:t>were dropped after we did the categorical grouping earlier for both.</a:t>
            </a:r>
            <a:endParaRPr lang="en-US" b="1" dirty="0"/>
          </a:p>
          <a:p>
            <a:pPr marL="457200" lvl="0" indent="-317500" algn="l" rtl="0">
              <a:lnSpc>
                <a:spcPct val="115000"/>
              </a:lnSpc>
              <a:spcBef>
                <a:spcPts val="1000"/>
              </a:spcBef>
              <a:spcAft>
                <a:spcPts val="0"/>
              </a:spcAft>
              <a:buClr>
                <a:srgbClr val="2D3B45"/>
              </a:buClr>
              <a:buSzPts val="1400"/>
              <a:buChar char="●"/>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406058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E1BF2D17-F1A8-7E45-53CE-C08942E11A58}"/>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09C24E75-45A0-3A7B-EDC0-DF1192C4C0B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24B739EF-B7DA-C0AE-5557-08EAA48AE83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p>
          <a:p>
            <a:pPr lvl="1" indent="-317500">
              <a:spcBef>
                <a:spcPts val="1000"/>
              </a:spcBef>
              <a:buClr>
                <a:srgbClr val="2D3B45"/>
              </a:buClr>
              <a:buSzPts val="1400"/>
              <a:buChar char="●"/>
            </a:pPr>
            <a:r>
              <a:rPr lang="en-US" sz="1400" b="1" dirty="0"/>
              <a:t>Encoding Categorical Variables</a:t>
            </a:r>
            <a:r>
              <a:rPr lang="en-US" sz="1400" dirty="0"/>
              <a:t>: We converted the categorical features (e.g., Gender, </a:t>
            </a:r>
            <a:r>
              <a:rPr lang="en-US" sz="1400" dirty="0" err="1"/>
              <a:t>Marital_Status</a:t>
            </a:r>
            <a:r>
              <a:rPr lang="en-US" sz="1400" dirty="0"/>
              <a:t>, </a:t>
            </a:r>
            <a:r>
              <a:rPr lang="en-US" sz="1400" dirty="0" err="1"/>
              <a:t>Card_Category</a:t>
            </a:r>
            <a:r>
              <a:rPr lang="en-US" sz="1400" dirty="0"/>
              <a:t>, </a:t>
            </a:r>
            <a:r>
              <a:rPr lang="en-US" sz="1400" dirty="0" err="1"/>
              <a:t>Income_Bracket</a:t>
            </a:r>
            <a:r>
              <a:rPr lang="en-US" sz="1400" dirty="0"/>
              <a:t>, </a:t>
            </a:r>
            <a:r>
              <a:rPr lang="en-US" sz="1400" dirty="0" err="1"/>
              <a:t>Education_Group</a:t>
            </a:r>
            <a:r>
              <a:rPr lang="en-US" sz="1400" dirty="0"/>
              <a:t>) into numerical form using one-hot encoding.</a:t>
            </a:r>
          </a:p>
          <a:p>
            <a:pPr lvl="1" indent="-317500">
              <a:spcBef>
                <a:spcPts val="1000"/>
              </a:spcBef>
              <a:buClr>
                <a:srgbClr val="2D3B45"/>
              </a:buClr>
              <a:buSzPts val="1400"/>
              <a:buChar char="●"/>
            </a:pPr>
            <a:r>
              <a:rPr lang="en-US" sz="1400" b="1" dirty="0"/>
              <a:t>Scaling Numerical Features</a:t>
            </a:r>
            <a:r>
              <a:rPr lang="en-US" sz="1400" dirty="0"/>
              <a:t>: We standardized the numerical features to ensure they're on a similar scale, which helps certain models perform better.</a:t>
            </a:r>
            <a:endParaRPr lang="en-US"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US" sz="1600" dirty="0">
                <a:solidFill>
                  <a:srgbClr val="2D3B45"/>
                </a:solidFill>
                <a:highlight>
                  <a:srgbClr val="FFFFFF"/>
                </a:highlight>
              </a:rPr>
              <a:t>Data is now fully preprocessed and ready for modelling. </a:t>
            </a:r>
          </a:p>
          <a:p>
            <a:pPr lvl="1" indent="-317500">
              <a:spcBef>
                <a:spcPts val="1000"/>
              </a:spcBef>
              <a:buClr>
                <a:srgbClr val="2D3B45"/>
              </a:buClr>
              <a:buSzPts val="1400"/>
              <a:buChar char="●"/>
            </a:pPr>
            <a:r>
              <a:rPr lang="en-US" sz="1400" i="1" u="sng" dirty="0">
                <a:solidFill>
                  <a:srgbClr val="2D3B45"/>
                </a:solidFill>
                <a:highlight>
                  <a:srgbClr val="FFFFFF"/>
                </a:highlight>
              </a:rPr>
              <a:t>This preprocessed dataset will serve as our original data set. The corresponding models will be oversampled, </a:t>
            </a:r>
            <a:r>
              <a:rPr lang="en-US" sz="1400" i="1" u="sng" dirty="0" err="1">
                <a:solidFill>
                  <a:srgbClr val="2D3B45"/>
                </a:solidFill>
                <a:highlight>
                  <a:srgbClr val="FFFFFF"/>
                </a:highlight>
              </a:rPr>
              <a:t>undersampled</a:t>
            </a:r>
            <a:r>
              <a:rPr lang="en-US" sz="1400" i="1" u="sng" dirty="0">
                <a:solidFill>
                  <a:srgbClr val="2D3B45"/>
                </a:solidFill>
                <a:highlight>
                  <a:srgbClr val="FFFFFF"/>
                </a:highlight>
              </a:rPr>
              <a:t>, as well as tuned to improve performance, with this data set as a baseline.</a:t>
            </a:r>
            <a:endParaRPr sz="1200" i="1" u="sng"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974362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682C86F5-3EDE-EEB7-25A4-B8D59940B6E4}"/>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36444681-7FB6-3490-EEDD-99C6104DECC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Original Data</a:t>
            </a:r>
            <a:endParaRPr dirty="0">
              <a:solidFill>
                <a:srgbClr val="1974D2"/>
              </a:solidFill>
            </a:endParaRPr>
          </a:p>
        </p:txBody>
      </p:sp>
      <p:sp>
        <p:nvSpPr>
          <p:cNvPr id="145" name="Google Shape;145;p29">
            <a:extLst>
              <a:ext uri="{FF2B5EF4-FFF2-40B4-BE49-F238E27FC236}">
                <a16:creationId xmlns:a16="http://schemas.microsoft.com/office/drawing/2014/main" id="{448B77FC-7B04-C652-9310-F94E114EBE7C}"/>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pic>
        <p:nvPicPr>
          <p:cNvPr id="3" name="Picture 2" descr="A graph of a curve&#10;&#10;Description automatically generated">
            <a:extLst>
              <a:ext uri="{FF2B5EF4-FFF2-40B4-BE49-F238E27FC236}">
                <a16:creationId xmlns:a16="http://schemas.microsoft.com/office/drawing/2014/main" id="{A80EB179-7F0D-2C6B-E37B-174EFDD66DE3}"/>
              </a:ext>
            </a:extLst>
          </p:cNvPr>
          <p:cNvPicPr>
            <a:picLocks noChangeAspect="1"/>
          </p:cNvPicPr>
          <p:nvPr/>
        </p:nvPicPr>
        <p:blipFill>
          <a:blip r:embed="rId4"/>
          <a:stretch>
            <a:fillRect/>
          </a:stretch>
        </p:blipFill>
        <p:spPr>
          <a:xfrm>
            <a:off x="0" y="958403"/>
            <a:ext cx="5667304" cy="3979672"/>
          </a:xfrm>
          <a:prstGeom prst="rect">
            <a:avLst/>
          </a:prstGeom>
        </p:spPr>
      </p:pic>
      <p:sp>
        <p:nvSpPr>
          <p:cNvPr id="5" name="TextBox 4">
            <a:extLst>
              <a:ext uri="{FF2B5EF4-FFF2-40B4-BE49-F238E27FC236}">
                <a16:creationId xmlns:a16="http://schemas.microsoft.com/office/drawing/2014/main" id="{5B0B586E-07F1-BA61-6B34-59CDC7C19819}"/>
              </a:ext>
            </a:extLst>
          </p:cNvPr>
          <p:cNvSpPr txBox="1"/>
          <p:nvPr/>
        </p:nvSpPr>
        <p:spPr>
          <a:xfrm>
            <a:off x="5667303" y="861979"/>
            <a:ext cx="3420647" cy="3323987"/>
          </a:xfrm>
          <a:prstGeom prst="rect">
            <a:avLst/>
          </a:prstGeom>
          <a:noFill/>
        </p:spPr>
        <p:txBody>
          <a:bodyPr wrap="square">
            <a:spAutoFit/>
          </a:bodyPr>
          <a:lstStyle/>
          <a:p>
            <a:r>
              <a:rPr lang="en-US" b="1" dirty="0"/>
              <a:t>Observations:</a:t>
            </a:r>
          </a:p>
          <a:p>
            <a:pPr>
              <a:buFont typeface="Arial" panose="020B0604020202020204" pitchFamily="34" charset="0"/>
              <a:buChar char="•"/>
            </a:pPr>
            <a:r>
              <a:rPr lang="en-US" b="1" dirty="0"/>
              <a:t>Gradient Boosting</a:t>
            </a:r>
            <a:r>
              <a:rPr lang="en-US" dirty="0"/>
              <a:t> has the highest AUC (98.74%), indicating strong model performance in distinguishing between classes. </a:t>
            </a:r>
            <a:r>
              <a:rPr lang="en-US" b="1" dirty="0"/>
              <a:t>Random Forest</a:t>
            </a:r>
            <a:r>
              <a:rPr lang="en-US" dirty="0"/>
              <a:t> and </a:t>
            </a:r>
            <a:r>
              <a:rPr lang="en-US" b="1" dirty="0"/>
              <a:t>AdaBoost</a:t>
            </a:r>
            <a:r>
              <a:rPr lang="en-US" dirty="0"/>
              <a:t> also perform very well with high precision, F1-scores, and AUC values.</a:t>
            </a:r>
          </a:p>
          <a:p>
            <a:pPr>
              <a:buFont typeface="Arial" panose="020B0604020202020204" pitchFamily="34" charset="0"/>
              <a:buChar char="•"/>
            </a:pPr>
            <a:r>
              <a:rPr lang="en-US" b="1" dirty="0"/>
              <a:t>Decision Tree</a:t>
            </a:r>
            <a:r>
              <a:rPr lang="en-US" dirty="0"/>
              <a:t> shows good recall and reasonable accuracy, though it trails the ensemble methods. </a:t>
            </a:r>
            <a:r>
              <a:rPr lang="en-US" b="1" dirty="0"/>
              <a:t>Extra Trees</a:t>
            </a:r>
            <a:r>
              <a:rPr lang="en-US" dirty="0"/>
              <a:t> has a high precision but lower recall, which may suggest some overfitting.</a:t>
            </a:r>
          </a:p>
          <a:p>
            <a:pPr>
              <a:buFont typeface="Arial" panose="020B0604020202020204" pitchFamily="34" charset="0"/>
              <a:buChar char="•"/>
            </a:pPr>
            <a:r>
              <a:rPr lang="en-US" b="1" dirty="0"/>
              <a:t>Gradient Boosting, Random Forest and AdaBoost </a:t>
            </a:r>
            <a:r>
              <a:rPr lang="en-US" dirty="0"/>
              <a:t>were chosen for hyperparameter tuning </a:t>
            </a:r>
          </a:p>
        </p:txBody>
      </p:sp>
    </p:spTree>
    <p:extLst>
      <p:ext uri="{BB962C8B-B14F-4D97-AF65-F5344CB8AC3E}">
        <p14:creationId xmlns:p14="http://schemas.microsoft.com/office/powerpoint/2010/main" val="32756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B636603B-3C71-6D50-16F0-121060A77400}"/>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EE5282AA-ACA8-4DCA-C32F-566996B2A05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(Tuning Procedure):</a:t>
            </a:r>
            <a:endParaRPr dirty="0">
              <a:solidFill>
                <a:srgbClr val="1974D2"/>
              </a:solidFill>
            </a:endParaRPr>
          </a:p>
        </p:txBody>
      </p:sp>
      <p:sp>
        <p:nvSpPr>
          <p:cNvPr id="144" name="Google Shape;144;p29">
            <a:extLst>
              <a:ext uri="{FF2B5EF4-FFF2-40B4-BE49-F238E27FC236}">
                <a16:creationId xmlns:a16="http://schemas.microsoft.com/office/drawing/2014/main" id="{5B790D22-7158-8582-616C-6332C3B82B22}"/>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dirty="0"/>
              <a:t>To improve model performance, we will focus on hyperparameter tuning for the top-performing models. Based on the prior results, </a:t>
            </a:r>
            <a:r>
              <a:rPr lang="en-US" sz="1600" b="1" dirty="0"/>
              <a:t>Gradient Boosting</a:t>
            </a:r>
            <a:r>
              <a:rPr lang="en-US" sz="1600" dirty="0"/>
              <a:t>, </a:t>
            </a:r>
            <a:r>
              <a:rPr lang="en-US" sz="1600" b="1" dirty="0"/>
              <a:t>Random Forest</a:t>
            </a:r>
            <a:r>
              <a:rPr lang="en-US" sz="1600" dirty="0"/>
              <a:t>, and </a:t>
            </a:r>
            <a:r>
              <a:rPr lang="en-US" sz="1600" b="1" dirty="0"/>
              <a:t>AdaBoost</a:t>
            </a:r>
            <a:r>
              <a:rPr lang="en-US" sz="1600" dirty="0"/>
              <a:t> are strong candidates for tuning:</a:t>
            </a:r>
          </a:p>
          <a:p>
            <a:pPr lvl="1">
              <a:buFont typeface="+mj-lt"/>
              <a:buAutoNum type="arabicPeriod"/>
            </a:pPr>
            <a:r>
              <a:rPr lang="en-US" sz="1400" b="1" dirty="0"/>
              <a:t>Gradient Boosting</a:t>
            </a:r>
            <a:r>
              <a:rPr lang="en-US" sz="1400" dirty="0"/>
              <a:t>: Consistently achieved high accuracy, F1 score, and AUC across both oversampling and </a:t>
            </a:r>
            <a:r>
              <a:rPr lang="en-US" sz="1400" dirty="0" err="1"/>
              <a:t>undersampling</a:t>
            </a:r>
            <a:r>
              <a:rPr lang="en-US" sz="1400" dirty="0"/>
              <a:t>. Tuning parameters like learning rate, maximum depth, and number of estimators may further optimize performance.</a:t>
            </a:r>
          </a:p>
          <a:p>
            <a:pPr lvl="1">
              <a:buFont typeface="+mj-lt"/>
              <a:buAutoNum type="arabicPeriod"/>
            </a:pPr>
            <a:r>
              <a:rPr lang="en-US" sz="1400" b="1" dirty="0"/>
              <a:t>Random Forest</a:t>
            </a:r>
            <a:r>
              <a:rPr lang="en-US" sz="1400" dirty="0"/>
              <a:t>: Exhibited strong overall performance, with a good balance of precision and recall. Adjusting parameters like the number of trees, maximum features, and minimum samples per split can enhance this model’s predictive power.</a:t>
            </a:r>
          </a:p>
          <a:p>
            <a:pPr lvl="1">
              <a:buFont typeface="+mj-lt"/>
              <a:buAutoNum type="arabicPeriod"/>
            </a:pPr>
            <a:r>
              <a:rPr lang="en-US" sz="1400" b="1" dirty="0"/>
              <a:t>AdaBoost</a:t>
            </a:r>
            <a:r>
              <a:rPr lang="en-US" sz="1400" dirty="0"/>
              <a:t>: Achieved excellent recall and good precision, making it valuable for identifying the minority class. Tuning the number of estimators and learning rate may improve its classification balance.</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r>
              <a:rPr lang="en-US" sz="1200" b="1" i="1" dirty="0">
                <a:solidFill>
                  <a:srgbClr val="000000"/>
                </a:solidFill>
              </a:rPr>
              <a:t>Note</a:t>
            </a:r>
            <a:r>
              <a:rPr lang="en-US" sz="1200" i="1" dirty="0">
                <a:solidFill>
                  <a:srgbClr val="000000"/>
                </a:solidFill>
              </a:rPr>
              <a:t>: You can use more than one slide if needed </a:t>
            </a:r>
            <a:endParaRPr lang="en-US"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145" name="Google Shape;145;p29">
            <a:extLst>
              <a:ext uri="{FF2B5EF4-FFF2-40B4-BE49-F238E27FC236}">
                <a16:creationId xmlns:a16="http://schemas.microsoft.com/office/drawing/2014/main" id="{D7384CAD-A817-1525-3AC1-8DF2F6B46105}"/>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spTree>
    <p:extLst>
      <p:ext uri="{BB962C8B-B14F-4D97-AF65-F5344CB8AC3E}">
        <p14:creationId xmlns:p14="http://schemas.microsoft.com/office/powerpoint/2010/main" val="99983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5" name="Google Shape;145;p29"/>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graphicFrame>
        <p:nvGraphicFramePr>
          <p:cNvPr id="14" name="Table 13">
            <a:extLst>
              <a:ext uri="{FF2B5EF4-FFF2-40B4-BE49-F238E27FC236}">
                <a16:creationId xmlns:a16="http://schemas.microsoft.com/office/drawing/2014/main" id="{78B37227-E44B-C994-0332-D9646B3962C3}"/>
              </a:ext>
            </a:extLst>
          </p:cNvPr>
          <p:cNvGraphicFramePr>
            <a:graphicFrameLocks noGrp="1"/>
          </p:cNvGraphicFramePr>
          <p:nvPr>
            <p:extLst>
              <p:ext uri="{D42A27DB-BD31-4B8C-83A1-F6EECF244321}">
                <p14:modId xmlns:p14="http://schemas.microsoft.com/office/powerpoint/2010/main" val="3754780773"/>
              </p:ext>
            </p:extLst>
          </p:nvPr>
        </p:nvGraphicFramePr>
        <p:xfrm>
          <a:off x="117446" y="813115"/>
          <a:ext cx="8824003" cy="3755662"/>
        </p:xfrm>
        <a:graphic>
          <a:graphicData uri="http://schemas.openxmlformats.org/drawingml/2006/table">
            <a:tbl>
              <a:tblPr firstRow="1" bandRow="1">
                <a:tableStyleId>{84294124-032B-42B1-A8DD-10C641F168D1}</a:tableStyleId>
              </a:tblPr>
              <a:tblGrid>
                <a:gridCol w="1260572">
                  <a:extLst>
                    <a:ext uri="{9D8B030D-6E8A-4147-A177-3AD203B41FA5}">
                      <a16:colId xmlns:a16="http://schemas.microsoft.com/office/drawing/2014/main" val="4229172641"/>
                    </a:ext>
                  </a:extLst>
                </a:gridCol>
                <a:gridCol w="1260572">
                  <a:extLst>
                    <a:ext uri="{9D8B030D-6E8A-4147-A177-3AD203B41FA5}">
                      <a16:colId xmlns:a16="http://schemas.microsoft.com/office/drawing/2014/main" val="2009691222"/>
                    </a:ext>
                  </a:extLst>
                </a:gridCol>
                <a:gridCol w="1260572">
                  <a:extLst>
                    <a:ext uri="{9D8B030D-6E8A-4147-A177-3AD203B41FA5}">
                      <a16:colId xmlns:a16="http://schemas.microsoft.com/office/drawing/2014/main" val="1478264810"/>
                    </a:ext>
                  </a:extLst>
                </a:gridCol>
                <a:gridCol w="1159399">
                  <a:extLst>
                    <a:ext uri="{9D8B030D-6E8A-4147-A177-3AD203B41FA5}">
                      <a16:colId xmlns:a16="http://schemas.microsoft.com/office/drawing/2014/main" val="833728560"/>
                    </a:ext>
                  </a:extLst>
                </a:gridCol>
                <a:gridCol w="1361744">
                  <a:extLst>
                    <a:ext uri="{9D8B030D-6E8A-4147-A177-3AD203B41FA5}">
                      <a16:colId xmlns:a16="http://schemas.microsoft.com/office/drawing/2014/main" val="2472760160"/>
                    </a:ext>
                  </a:extLst>
                </a:gridCol>
                <a:gridCol w="1260572">
                  <a:extLst>
                    <a:ext uri="{9D8B030D-6E8A-4147-A177-3AD203B41FA5}">
                      <a16:colId xmlns:a16="http://schemas.microsoft.com/office/drawing/2014/main" val="3410944698"/>
                    </a:ext>
                  </a:extLst>
                </a:gridCol>
                <a:gridCol w="1260572">
                  <a:extLst>
                    <a:ext uri="{9D8B030D-6E8A-4147-A177-3AD203B41FA5}">
                      <a16:colId xmlns:a16="http://schemas.microsoft.com/office/drawing/2014/main" val="2837416430"/>
                    </a:ext>
                  </a:extLst>
                </a:gridCol>
              </a:tblGrid>
              <a:tr h="450013">
                <a:tc>
                  <a:txBody>
                    <a:bodyPr/>
                    <a:lstStyle/>
                    <a:p>
                      <a:r>
                        <a:rPr lang="en-US" sz="1050"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Data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46361"/>
                  </a:ext>
                </a:extLst>
              </a:tr>
              <a:tr h="405567">
                <a:tc>
                  <a:txBody>
                    <a:bodyPr/>
                    <a:lstStyle/>
                    <a:p>
                      <a:r>
                        <a:rPr lang="en-US" sz="1100" dirty="0"/>
                        <a:t>Original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2984780"/>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701190"/>
                  </a:ext>
                </a:extLst>
              </a:tr>
              <a:tr h="405567">
                <a:tc>
                  <a:txBody>
                    <a:bodyPr/>
                    <a:lstStyle/>
                    <a:p>
                      <a:r>
                        <a:rPr lang="en-US" sz="1100" dirty="0"/>
                        <a:t>Oversampled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359596"/>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8580062"/>
                  </a:ext>
                </a:extLst>
              </a:tr>
              <a:tr h="405567">
                <a:tc>
                  <a:txBody>
                    <a:bodyPr/>
                    <a:lstStyle/>
                    <a:p>
                      <a:r>
                        <a:rPr lang="en-US" sz="1100" dirty="0" err="1"/>
                        <a:t>Undersampled</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487463"/>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314918"/>
                  </a:ext>
                </a:extLst>
              </a:tr>
              <a:tr h="466680">
                <a:tc>
                  <a:txBody>
                    <a:bodyPr/>
                    <a:lstStyle/>
                    <a:p>
                      <a:r>
                        <a:rPr lang="en-US" sz="1100" dirty="0"/>
                        <a:t>Hyperparameter Tuned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7119775"/>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757661"/>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F313B267-5A28-69DA-9C48-379C4533A154}"/>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8CB7CA78-C32E-1C7C-AAFE-DAFE7C9A4E1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a:t>
            </a:r>
            <a:r>
              <a:rPr lang="en" dirty="0" err="1">
                <a:solidFill>
                  <a:srgbClr val="1974D2"/>
                </a:solidFill>
              </a:rPr>
              <a:t>Oversamplinng</a:t>
            </a:r>
            <a:endParaRPr dirty="0">
              <a:solidFill>
                <a:srgbClr val="1974D2"/>
              </a:solidFill>
            </a:endParaRPr>
          </a:p>
        </p:txBody>
      </p:sp>
      <p:sp>
        <p:nvSpPr>
          <p:cNvPr id="145" name="Google Shape;145;p29">
            <a:extLst>
              <a:ext uri="{FF2B5EF4-FFF2-40B4-BE49-F238E27FC236}">
                <a16:creationId xmlns:a16="http://schemas.microsoft.com/office/drawing/2014/main" id="{4239FF96-41E4-8938-EF27-1961D14A4260}"/>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sp>
        <p:nvSpPr>
          <p:cNvPr id="5" name="TextBox 4">
            <a:extLst>
              <a:ext uri="{FF2B5EF4-FFF2-40B4-BE49-F238E27FC236}">
                <a16:creationId xmlns:a16="http://schemas.microsoft.com/office/drawing/2014/main" id="{A012114E-35D6-72D2-F80C-487DB474D447}"/>
              </a:ext>
            </a:extLst>
          </p:cNvPr>
          <p:cNvSpPr txBox="1"/>
          <p:nvPr/>
        </p:nvSpPr>
        <p:spPr>
          <a:xfrm>
            <a:off x="3078761" y="861979"/>
            <a:ext cx="6009190" cy="2246769"/>
          </a:xfrm>
          <a:prstGeom prst="rect">
            <a:avLst/>
          </a:prstGeom>
          <a:noFill/>
        </p:spPr>
        <p:txBody>
          <a:bodyPr wrap="square">
            <a:spAutoFit/>
          </a:bodyPr>
          <a:lstStyle/>
          <a:p>
            <a:r>
              <a:rPr lang="en-US" b="1" dirty="0"/>
              <a:t>Observations:</a:t>
            </a:r>
          </a:p>
          <a:p>
            <a:pPr>
              <a:buFont typeface="Arial" panose="020B0604020202020204" pitchFamily="34" charset="0"/>
              <a:buChar char="•"/>
            </a:pPr>
            <a:r>
              <a:rPr lang="en-US" b="1" dirty="0"/>
              <a:t>Gradient Boosting</a:t>
            </a:r>
            <a:r>
              <a:rPr lang="en-US" dirty="0"/>
              <a:t> and </a:t>
            </a:r>
            <a:r>
              <a:rPr lang="en-US" b="1" dirty="0"/>
              <a:t>Random Forest</a:t>
            </a:r>
            <a:r>
              <a:rPr lang="en-US" dirty="0"/>
              <a:t> still demonstrate strong performance, with high accuracy, F1 scores, and AUCs. The models show an improvement in recall due to oversampling, which helps capture more of the minority class.</a:t>
            </a:r>
          </a:p>
          <a:p>
            <a:pPr>
              <a:buFont typeface="Arial" panose="020B0604020202020204" pitchFamily="34" charset="0"/>
              <a:buChar char="•"/>
            </a:pPr>
            <a:r>
              <a:rPr lang="en-US" b="1" dirty="0"/>
              <a:t>AdaBoost</a:t>
            </a:r>
            <a:r>
              <a:rPr lang="en-US" dirty="0"/>
              <a:t> achieves the highest recall (93.35%) but slightly lower precision, indicating that it performs well in identifying </a:t>
            </a:r>
            <a:r>
              <a:rPr lang="en-US" dirty="0" err="1"/>
              <a:t>attrited</a:t>
            </a:r>
            <a:r>
              <a:rPr lang="en-US" dirty="0"/>
              <a:t> customers, albeit with some false positives.</a:t>
            </a:r>
          </a:p>
          <a:p>
            <a:pPr>
              <a:buFont typeface="Arial" panose="020B0604020202020204" pitchFamily="34" charset="0"/>
              <a:buChar char="•"/>
            </a:pPr>
            <a:r>
              <a:rPr lang="en-US" b="1" dirty="0"/>
              <a:t>Extra Trees</a:t>
            </a:r>
            <a:r>
              <a:rPr lang="en-US" dirty="0"/>
              <a:t> maintains high precision but lower recall, reflecting a more conservative model.</a:t>
            </a:r>
          </a:p>
        </p:txBody>
      </p:sp>
      <p:sp>
        <p:nvSpPr>
          <p:cNvPr id="2" name="TextBox 1">
            <a:extLst>
              <a:ext uri="{FF2B5EF4-FFF2-40B4-BE49-F238E27FC236}">
                <a16:creationId xmlns:a16="http://schemas.microsoft.com/office/drawing/2014/main" id="{9FB28BAD-6FCD-E175-B1CF-C87F728CB75B}"/>
              </a:ext>
            </a:extLst>
          </p:cNvPr>
          <p:cNvSpPr txBox="1"/>
          <p:nvPr/>
        </p:nvSpPr>
        <p:spPr>
          <a:xfrm>
            <a:off x="293615" y="1107347"/>
            <a:ext cx="2785145"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results suggest that </a:t>
            </a:r>
            <a:r>
              <a:rPr lang="en-US" b="1" dirty="0"/>
              <a:t>Gradient Boosting</a:t>
            </a:r>
            <a:r>
              <a:rPr lang="en-US" dirty="0"/>
              <a:t> and </a:t>
            </a:r>
            <a:r>
              <a:rPr lang="en-US" b="1" dirty="0"/>
              <a:t>Random Forest</a:t>
            </a:r>
            <a:r>
              <a:rPr lang="en-US" dirty="0"/>
              <a:t> remain optimal choices, providing a good balance between precision and recall. </a:t>
            </a:r>
          </a:p>
        </p:txBody>
      </p:sp>
    </p:spTree>
    <p:extLst>
      <p:ext uri="{BB962C8B-B14F-4D97-AF65-F5344CB8AC3E}">
        <p14:creationId xmlns:p14="http://schemas.microsoft.com/office/powerpoint/2010/main" val="3919926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2DF69754-DE9E-5DF8-83BA-29577E985DBA}"/>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A4EAAA62-CDC0-4370-0DE4-A62F9FBB38D6}"/>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5" name="Google Shape;145;p29">
            <a:extLst>
              <a:ext uri="{FF2B5EF4-FFF2-40B4-BE49-F238E27FC236}">
                <a16:creationId xmlns:a16="http://schemas.microsoft.com/office/drawing/2014/main" id="{FC3F9F97-5EF0-E1D1-1A65-F8709C1274A6}"/>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graphicFrame>
        <p:nvGraphicFramePr>
          <p:cNvPr id="14" name="Table 13">
            <a:extLst>
              <a:ext uri="{FF2B5EF4-FFF2-40B4-BE49-F238E27FC236}">
                <a16:creationId xmlns:a16="http://schemas.microsoft.com/office/drawing/2014/main" id="{64101E7D-B56C-F728-F5D1-AC9E75D2E623}"/>
              </a:ext>
            </a:extLst>
          </p:cNvPr>
          <p:cNvGraphicFramePr>
            <a:graphicFrameLocks noGrp="1"/>
          </p:cNvGraphicFramePr>
          <p:nvPr>
            <p:extLst>
              <p:ext uri="{D42A27DB-BD31-4B8C-83A1-F6EECF244321}">
                <p14:modId xmlns:p14="http://schemas.microsoft.com/office/powerpoint/2010/main" val="2134829115"/>
              </p:ext>
            </p:extLst>
          </p:nvPr>
        </p:nvGraphicFramePr>
        <p:xfrm>
          <a:off x="117446" y="813115"/>
          <a:ext cx="8824003" cy="3755662"/>
        </p:xfrm>
        <a:graphic>
          <a:graphicData uri="http://schemas.openxmlformats.org/drawingml/2006/table">
            <a:tbl>
              <a:tblPr firstRow="1" bandRow="1">
                <a:tableStyleId>{84294124-032B-42B1-A8DD-10C641F168D1}</a:tableStyleId>
              </a:tblPr>
              <a:tblGrid>
                <a:gridCol w="1260572">
                  <a:extLst>
                    <a:ext uri="{9D8B030D-6E8A-4147-A177-3AD203B41FA5}">
                      <a16:colId xmlns:a16="http://schemas.microsoft.com/office/drawing/2014/main" val="4229172641"/>
                    </a:ext>
                  </a:extLst>
                </a:gridCol>
                <a:gridCol w="1260572">
                  <a:extLst>
                    <a:ext uri="{9D8B030D-6E8A-4147-A177-3AD203B41FA5}">
                      <a16:colId xmlns:a16="http://schemas.microsoft.com/office/drawing/2014/main" val="2009691222"/>
                    </a:ext>
                  </a:extLst>
                </a:gridCol>
                <a:gridCol w="1260572">
                  <a:extLst>
                    <a:ext uri="{9D8B030D-6E8A-4147-A177-3AD203B41FA5}">
                      <a16:colId xmlns:a16="http://schemas.microsoft.com/office/drawing/2014/main" val="1478264810"/>
                    </a:ext>
                  </a:extLst>
                </a:gridCol>
                <a:gridCol w="1159399">
                  <a:extLst>
                    <a:ext uri="{9D8B030D-6E8A-4147-A177-3AD203B41FA5}">
                      <a16:colId xmlns:a16="http://schemas.microsoft.com/office/drawing/2014/main" val="833728560"/>
                    </a:ext>
                  </a:extLst>
                </a:gridCol>
                <a:gridCol w="1361744">
                  <a:extLst>
                    <a:ext uri="{9D8B030D-6E8A-4147-A177-3AD203B41FA5}">
                      <a16:colId xmlns:a16="http://schemas.microsoft.com/office/drawing/2014/main" val="2472760160"/>
                    </a:ext>
                  </a:extLst>
                </a:gridCol>
                <a:gridCol w="1260572">
                  <a:extLst>
                    <a:ext uri="{9D8B030D-6E8A-4147-A177-3AD203B41FA5}">
                      <a16:colId xmlns:a16="http://schemas.microsoft.com/office/drawing/2014/main" val="3410944698"/>
                    </a:ext>
                  </a:extLst>
                </a:gridCol>
                <a:gridCol w="1260572">
                  <a:extLst>
                    <a:ext uri="{9D8B030D-6E8A-4147-A177-3AD203B41FA5}">
                      <a16:colId xmlns:a16="http://schemas.microsoft.com/office/drawing/2014/main" val="2837416430"/>
                    </a:ext>
                  </a:extLst>
                </a:gridCol>
              </a:tblGrid>
              <a:tr h="450013">
                <a:tc>
                  <a:txBody>
                    <a:bodyPr/>
                    <a:lstStyle/>
                    <a:p>
                      <a:r>
                        <a:rPr lang="en-US" sz="1050"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Data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46361"/>
                  </a:ext>
                </a:extLst>
              </a:tr>
              <a:tr h="405567">
                <a:tc>
                  <a:txBody>
                    <a:bodyPr/>
                    <a:lstStyle/>
                    <a:p>
                      <a:r>
                        <a:rPr lang="en-US" sz="1100" dirty="0"/>
                        <a:t>Original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2984780"/>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701190"/>
                  </a:ext>
                </a:extLst>
              </a:tr>
              <a:tr h="405567">
                <a:tc>
                  <a:txBody>
                    <a:bodyPr/>
                    <a:lstStyle/>
                    <a:p>
                      <a:r>
                        <a:rPr lang="en-US" sz="1100" dirty="0"/>
                        <a:t>Oversampled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359596"/>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8580062"/>
                  </a:ext>
                </a:extLst>
              </a:tr>
              <a:tr h="405567">
                <a:tc>
                  <a:txBody>
                    <a:bodyPr/>
                    <a:lstStyle/>
                    <a:p>
                      <a:r>
                        <a:rPr lang="en-US" sz="1100" dirty="0" err="1"/>
                        <a:t>Undersampled</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487463"/>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314918"/>
                  </a:ext>
                </a:extLst>
              </a:tr>
              <a:tr h="466680">
                <a:tc>
                  <a:txBody>
                    <a:bodyPr/>
                    <a:lstStyle/>
                    <a:p>
                      <a:r>
                        <a:rPr lang="en-US" sz="1100" dirty="0"/>
                        <a:t>Hyperparameter Tuned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7119775"/>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757661"/>
                  </a:ext>
                </a:extLst>
              </a:tr>
            </a:tbl>
          </a:graphicData>
        </a:graphic>
      </p:graphicFrame>
    </p:spTree>
    <p:extLst>
      <p:ext uri="{BB962C8B-B14F-4D97-AF65-F5344CB8AC3E}">
        <p14:creationId xmlns:p14="http://schemas.microsoft.com/office/powerpoint/2010/main" val="4112339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B42C7870-B5B6-FE12-2C3A-C4569D6CAA38}"/>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AE88C93D-07EC-4FBD-4D43-898E6E59EC5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a:t>
            </a:r>
            <a:r>
              <a:rPr lang="en" dirty="0" err="1">
                <a:solidFill>
                  <a:srgbClr val="1974D2"/>
                </a:solidFill>
              </a:rPr>
              <a:t>Undersampling</a:t>
            </a:r>
            <a:endParaRPr dirty="0">
              <a:solidFill>
                <a:srgbClr val="1974D2"/>
              </a:solidFill>
            </a:endParaRPr>
          </a:p>
        </p:txBody>
      </p:sp>
      <p:sp>
        <p:nvSpPr>
          <p:cNvPr id="145" name="Google Shape;145;p29">
            <a:extLst>
              <a:ext uri="{FF2B5EF4-FFF2-40B4-BE49-F238E27FC236}">
                <a16:creationId xmlns:a16="http://schemas.microsoft.com/office/drawing/2014/main" id="{AC385D7C-2CDA-1569-69C7-47A46A62E747}"/>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sp>
        <p:nvSpPr>
          <p:cNvPr id="5" name="TextBox 4">
            <a:extLst>
              <a:ext uri="{FF2B5EF4-FFF2-40B4-BE49-F238E27FC236}">
                <a16:creationId xmlns:a16="http://schemas.microsoft.com/office/drawing/2014/main" id="{02480EC5-421E-2D6C-4CB1-DCC5168C85A9}"/>
              </a:ext>
            </a:extLst>
          </p:cNvPr>
          <p:cNvSpPr txBox="1"/>
          <p:nvPr/>
        </p:nvSpPr>
        <p:spPr>
          <a:xfrm>
            <a:off x="3456265" y="861979"/>
            <a:ext cx="5631686" cy="2031325"/>
          </a:xfrm>
          <a:prstGeom prst="rect">
            <a:avLst/>
          </a:prstGeom>
          <a:noFill/>
        </p:spPr>
        <p:txBody>
          <a:bodyPr wrap="square">
            <a:spAutoFit/>
          </a:bodyPr>
          <a:lstStyle/>
          <a:p>
            <a:r>
              <a:rPr lang="en-US" b="1" dirty="0"/>
              <a:t>Observations:</a:t>
            </a:r>
          </a:p>
          <a:p>
            <a:pPr lvl="2">
              <a:buFont typeface="Arial" panose="020B0604020202020204" pitchFamily="34" charset="0"/>
              <a:buChar char="•"/>
            </a:pPr>
            <a:r>
              <a:rPr lang="en-US" b="1" dirty="0"/>
              <a:t>Gradient Boosting</a:t>
            </a:r>
            <a:r>
              <a:rPr lang="en-US" dirty="0"/>
              <a:t> and </a:t>
            </a:r>
            <a:r>
              <a:rPr lang="en-US" b="1" dirty="0"/>
              <a:t>Random Forest</a:t>
            </a:r>
            <a:r>
              <a:rPr lang="en-US" dirty="0"/>
              <a:t> demonstrate the best overall balance, achieving high recall and AUC scores, which indicate good performance in identifying the minority class.</a:t>
            </a:r>
          </a:p>
          <a:p>
            <a:pPr>
              <a:buFont typeface="Arial" panose="020B0604020202020204" pitchFamily="34" charset="0"/>
              <a:buChar char="•"/>
            </a:pPr>
            <a:r>
              <a:rPr lang="en-US" b="1" dirty="0"/>
              <a:t>Decision Tree</a:t>
            </a:r>
            <a:r>
              <a:rPr lang="en-US" dirty="0"/>
              <a:t> has a high recall but lower precision, which suggests it identifies many positive cases at the cost of more false positives.</a:t>
            </a:r>
          </a:p>
          <a:p>
            <a:pPr>
              <a:buFont typeface="Arial" panose="020B0604020202020204" pitchFamily="34" charset="0"/>
              <a:buChar char="•"/>
            </a:pPr>
            <a:r>
              <a:rPr lang="en-US" b="1" dirty="0"/>
              <a:t>AdaBoost</a:t>
            </a:r>
            <a:r>
              <a:rPr lang="en-US" dirty="0"/>
              <a:t> and </a:t>
            </a:r>
            <a:r>
              <a:rPr lang="en-US" b="1" dirty="0"/>
              <a:t>Extra Trees</a:t>
            </a:r>
            <a:r>
              <a:rPr lang="en-US" dirty="0"/>
              <a:t> also show strong recall, although Extra Trees has lower precision and accuracy compared to Gradient Boosting and Random Forest.</a:t>
            </a:r>
          </a:p>
        </p:txBody>
      </p:sp>
      <p:sp>
        <p:nvSpPr>
          <p:cNvPr id="2" name="TextBox 1">
            <a:extLst>
              <a:ext uri="{FF2B5EF4-FFF2-40B4-BE49-F238E27FC236}">
                <a16:creationId xmlns:a16="http://schemas.microsoft.com/office/drawing/2014/main" id="{203B549B-786D-E835-D2D6-31D7ACEDBEE3}"/>
              </a:ext>
            </a:extLst>
          </p:cNvPr>
          <p:cNvSpPr txBox="1"/>
          <p:nvPr/>
        </p:nvSpPr>
        <p:spPr>
          <a:xfrm>
            <a:off x="268448" y="1006679"/>
            <a:ext cx="2910980" cy="1384995"/>
          </a:xfrm>
          <a:prstGeom prst="rect">
            <a:avLst/>
          </a:prstGeom>
          <a:noFill/>
        </p:spPr>
        <p:txBody>
          <a:bodyPr wrap="square" rtlCol="0">
            <a:spAutoFit/>
          </a:bodyPr>
          <a:lstStyle/>
          <a:p>
            <a:r>
              <a:rPr lang="en-US" dirty="0"/>
              <a:t>In summary, </a:t>
            </a:r>
            <a:r>
              <a:rPr lang="en-US" b="1" dirty="0"/>
              <a:t>Gradient Boosting</a:t>
            </a:r>
            <a:r>
              <a:rPr lang="en-US" dirty="0"/>
              <a:t> and </a:t>
            </a:r>
            <a:r>
              <a:rPr lang="en-US" b="1" dirty="0"/>
              <a:t>Random Forest</a:t>
            </a:r>
            <a:r>
              <a:rPr lang="en-US" dirty="0"/>
              <a:t> maintain robust performance after </a:t>
            </a:r>
            <a:r>
              <a:rPr lang="en-US" dirty="0" err="1"/>
              <a:t>undersampling</a:t>
            </a:r>
            <a:r>
              <a:rPr lang="en-US" dirty="0"/>
              <a:t>, making them the most balanced models for this task.</a:t>
            </a:r>
          </a:p>
        </p:txBody>
      </p:sp>
    </p:spTree>
    <p:extLst>
      <p:ext uri="{BB962C8B-B14F-4D97-AF65-F5344CB8AC3E}">
        <p14:creationId xmlns:p14="http://schemas.microsoft.com/office/powerpoint/2010/main" val="227602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F0475EF5-5679-85EE-440E-98E2AA83E2EB}"/>
            </a:ext>
          </a:extLst>
        </p:cNvPr>
        <p:cNvGrpSpPr/>
        <p:nvPr/>
      </p:nvGrpSpPr>
      <p:grpSpPr>
        <a:xfrm>
          <a:off x="0" y="0"/>
          <a:ext cx="0" cy="0"/>
          <a:chOff x="0" y="0"/>
          <a:chExt cx="0" cy="0"/>
        </a:xfrm>
      </p:grpSpPr>
      <p:sp>
        <p:nvSpPr>
          <p:cNvPr id="124" name="Google Shape;124;p26">
            <a:extLst>
              <a:ext uri="{FF2B5EF4-FFF2-40B4-BE49-F238E27FC236}">
                <a16:creationId xmlns:a16="http://schemas.microsoft.com/office/drawing/2014/main" id="{24DA9914-E20D-A535-9E52-597CBAE7629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3" name="TextBox 2">
            <a:extLst>
              <a:ext uri="{FF2B5EF4-FFF2-40B4-BE49-F238E27FC236}">
                <a16:creationId xmlns:a16="http://schemas.microsoft.com/office/drawing/2014/main" id="{7EF627CC-788A-6CD4-7A4F-FF3A1140086A}"/>
              </a:ext>
            </a:extLst>
          </p:cNvPr>
          <p:cNvSpPr txBox="1"/>
          <p:nvPr/>
        </p:nvSpPr>
        <p:spPr>
          <a:xfrm>
            <a:off x="202550" y="861979"/>
            <a:ext cx="8941450" cy="3600986"/>
          </a:xfrm>
          <a:prstGeom prst="rect">
            <a:avLst/>
          </a:prstGeom>
          <a:noFill/>
        </p:spPr>
        <p:txBody>
          <a:bodyPr wrap="square">
            <a:spAutoFit/>
          </a:bodyPr>
          <a:lstStyle/>
          <a:p>
            <a:r>
              <a:rPr lang="en-US" sz="1200" b="1" u="sng" dirty="0"/>
              <a:t>Description of Fields measured: </a:t>
            </a:r>
          </a:p>
          <a:p>
            <a:r>
              <a:rPr lang="en-US" sz="1200" dirty="0"/>
              <a:t>CLIENTNUM: Client number. Unique identifier for the customer holding the account </a:t>
            </a:r>
          </a:p>
          <a:p>
            <a:r>
              <a:rPr lang="en-US" sz="1200" dirty="0" err="1"/>
              <a:t>Attrition_Flag</a:t>
            </a:r>
            <a:r>
              <a:rPr lang="en-US" sz="1200" dirty="0"/>
              <a:t>: Internal event (customer activity) variable - if the account is closed then "</a:t>
            </a:r>
            <a:r>
              <a:rPr lang="en-US" sz="1200" dirty="0" err="1"/>
              <a:t>Attrited</a:t>
            </a:r>
            <a:r>
              <a:rPr lang="en-US" sz="1200" dirty="0"/>
              <a:t> Customer" else "Existing Customer" </a:t>
            </a:r>
          </a:p>
          <a:p>
            <a:r>
              <a:rPr lang="en-US" sz="1200" dirty="0" err="1"/>
              <a:t>Customer_Age</a:t>
            </a:r>
            <a:r>
              <a:rPr lang="en-US" sz="1200" dirty="0"/>
              <a:t>: Age in Years </a:t>
            </a:r>
          </a:p>
          <a:p>
            <a:r>
              <a:rPr lang="en-US" sz="1200" dirty="0"/>
              <a:t>Gender: Gender of the account holder </a:t>
            </a:r>
          </a:p>
          <a:p>
            <a:r>
              <a:rPr lang="en-US" sz="1200" dirty="0" err="1"/>
              <a:t>Dependent_count</a:t>
            </a:r>
            <a:r>
              <a:rPr lang="en-US" sz="1200" dirty="0"/>
              <a:t>: Number of dependents </a:t>
            </a:r>
          </a:p>
          <a:p>
            <a:r>
              <a:rPr lang="en-US" sz="1200" dirty="0" err="1"/>
              <a:t>Education_Level</a:t>
            </a:r>
            <a:r>
              <a:rPr lang="en-US" sz="1200" dirty="0"/>
              <a:t>: Educational Qualification of the account holder - Graduate, High School, Unknown, Uneducated, College(refers to college student), Post-Graduate, Doctorate </a:t>
            </a:r>
          </a:p>
          <a:p>
            <a:r>
              <a:rPr lang="en-US" sz="1200" dirty="0" err="1"/>
              <a:t>Marital_Status</a:t>
            </a:r>
            <a:r>
              <a:rPr lang="en-US" sz="1200" dirty="0"/>
              <a:t>: Marital Status of the account holder </a:t>
            </a:r>
          </a:p>
          <a:p>
            <a:r>
              <a:rPr lang="en-US" sz="1200" dirty="0" err="1"/>
              <a:t>Income_Category</a:t>
            </a:r>
            <a:r>
              <a:rPr lang="en-US" sz="1200" dirty="0"/>
              <a:t>: Annual Income Category of the account holder </a:t>
            </a:r>
          </a:p>
          <a:p>
            <a:r>
              <a:rPr lang="en-US" sz="1200" dirty="0" err="1"/>
              <a:t>Card_Category</a:t>
            </a:r>
            <a:r>
              <a:rPr lang="en-US" sz="1200" dirty="0"/>
              <a:t>: Type of Card </a:t>
            </a:r>
          </a:p>
          <a:p>
            <a:r>
              <a:rPr lang="en-US" sz="1200" dirty="0" err="1"/>
              <a:t>Months_on_book</a:t>
            </a:r>
            <a:r>
              <a:rPr lang="en-US" sz="1200" dirty="0"/>
              <a:t>: Period of relationship with the bank (in months) </a:t>
            </a:r>
          </a:p>
          <a:p>
            <a:r>
              <a:rPr lang="en-US" sz="1200" dirty="0" err="1"/>
              <a:t>Total_Relationship_Count</a:t>
            </a:r>
            <a:r>
              <a:rPr lang="en-US" sz="1200" dirty="0"/>
              <a:t>: Total no. of products held by the customer </a:t>
            </a:r>
          </a:p>
          <a:p>
            <a:r>
              <a:rPr lang="en-US" sz="1200" dirty="0"/>
              <a:t>Months_Inactive_12_mon: No. of months inactive in the last 12 months </a:t>
            </a:r>
          </a:p>
          <a:p>
            <a:r>
              <a:rPr lang="en-US" sz="1200" dirty="0"/>
              <a:t>Contacts_Count_12_mon: No. of Contacts in the last 12 months </a:t>
            </a:r>
          </a:p>
          <a:p>
            <a:r>
              <a:rPr lang="en-US" sz="1200" dirty="0" err="1"/>
              <a:t>Credit_Limit</a:t>
            </a:r>
            <a:r>
              <a:rPr lang="en-US" sz="1200" dirty="0"/>
              <a:t>: Credit Limit on the Credit Card </a:t>
            </a:r>
          </a:p>
          <a:p>
            <a:r>
              <a:rPr lang="en-US" sz="1200" dirty="0" err="1"/>
              <a:t>Total_Revolving_Bal</a:t>
            </a:r>
            <a:r>
              <a:rPr lang="en-US" sz="1200" dirty="0"/>
              <a:t>: Total Revolving Balance on the Credit Card </a:t>
            </a:r>
          </a:p>
          <a:p>
            <a:r>
              <a:rPr lang="en-US" sz="1200" dirty="0" err="1"/>
              <a:t>Avg_Open_To_Buy</a:t>
            </a:r>
            <a:r>
              <a:rPr lang="en-US" sz="1200" dirty="0"/>
              <a:t>: Open to Buy Credit Line (Average of last 12 months)</a:t>
            </a:r>
          </a:p>
        </p:txBody>
      </p:sp>
    </p:spTree>
    <p:extLst>
      <p:ext uri="{BB962C8B-B14F-4D97-AF65-F5344CB8AC3E}">
        <p14:creationId xmlns:p14="http://schemas.microsoft.com/office/powerpoint/2010/main" val="3837978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9636CA26-D764-6098-1799-7D87E09B4163}"/>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674A7A43-7650-90E0-A714-40C71042F0E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5" name="Google Shape;145;p29">
            <a:extLst>
              <a:ext uri="{FF2B5EF4-FFF2-40B4-BE49-F238E27FC236}">
                <a16:creationId xmlns:a16="http://schemas.microsoft.com/office/drawing/2014/main" id="{8C07AC48-E925-FF14-7B09-33D93253B63A}"/>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model assumptions</a:t>
            </a:r>
            <a:endParaRPr sz="1200" b="0" i="1" u="none" strike="noStrike" cap="none" dirty="0">
              <a:solidFill>
                <a:srgbClr val="666666"/>
              </a:solidFill>
              <a:latin typeface="Nunito"/>
              <a:ea typeface="Nunito"/>
              <a:cs typeface="Nunito"/>
              <a:sym typeface="Nunito"/>
            </a:endParaRPr>
          </a:p>
        </p:txBody>
      </p:sp>
      <p:graphicFrame>
        <p:nvGraphicFramePr>
          <p:cNvPr id="14" name="Table 13">
            <a:extLst>
              <a:ext uri="{FF2B5EF4-FFF2-40B4-BE49-F238E27FC236}">
                <a16:creationId xmlns:a16="http://schemas.microsoft.com/office/drawing/2014/main" id="{135BA502-D544-76BD-4B0C-24C71C1DBAF3}"/>
              </a:ext>
            </a:extLst>
          </p:cNvPr>
          <p:cNvGraphicFramePr>
            <a:graphicFrameLocks noGrp="1"/>
          </p:cNvGraphicFramePr>
          <p:nvPr>
            <p:extLst>
              <p:ext uri="{D42A27DB-BD31-4B8C-83A1-F6EECF244321}">
                <p14:modId xmlns:p14="http://schemas.microsoft.com/office/powerpoint/2010/main" val="2340812879"/>
              </p:ext>
            </p:extLst>
          </p:nvPr>
        </p:nvGraphicFramePr>
        <p:xfrm>
          <a:off x="117446" y="813115"/>
          <a:ext cx="8824003" cy="3755662"/>
        </p:xfrm>
        <a:graphic>
          <a:graphicData uri="http://schemas.openxmlformats.org/drawingml/2006/table">
            <a:tbl>
              <a:tblPr firstRow="1" bandRow="1">
                <a:tableStyleId>{84294124-032B-42B1-A8DD-10C641F168D1}</a:tableStyleId>
              </a:tblPr>
              <a:tblGrid>
                <a:gridCol w="1260572">
                  <a:extLst>
                    <a:ext uri="{9D8B030D-6E8A-4147-A177-3AD203B41FA5}">
                      <a16:colId xmlns:a16="http://schemas.microsoft.com/office/drawing/2014/main" val="4229172641"/>
                    </a:ext>
                  </a:extLst>
                </a:gridCol>
                <a:gridCol w="1260572">
                  <a:extLst>
                    <a:ext uri="{9D8B030D-6E8A-4147-A177-3AD203B41FA5}">
                      <a16:colId xmlns:a16="http://schemas.microsoft.com/office/drawing/2014/main" val="2009691222"/>
                    </a:ext>
                  </a:extLst>
                </a:gridCol>
                <a:gridCol w="1260572">
                  <a:extLst>
                    <a:ext uri="{9D8B030D-6E8A-4147-A177-3AD203B41FA5}">
                      <a16:colId xmlns:a16="http://schemas.microsoft.com/office/drawing/2014/main" val="1478264810"/>
                    </a:ext>
                  </a:extLst>
                </a:gridCol>
                <a:gridCol w="1159399">
                  <a:extLst>
                    <a:ext uri="{9D8B030D-6E8A-4147-A177-3AD203B41FA5}">
                      <a16:colId xmlns:a16="http://schemas.microsoft.com/office/drawing/2014/main" val="833728560"/>
                    </a:ext>
                  </a:extLst>
                </a:gridCol>
                <a:gridCol w="1361744">
                  <a:extLst>
                    <a:ext uri="{9D8B030D-6E8A-4147-A177-3AD203B41FA5}">
                      <a16:colId xmlns:a16="http://schemas.microsoft.com/office/drawing/2014/main" val="2472760160"/>
                    </a:ext>
                  </a:extLst>
                </a:gridCol>
                <a:gridCol w="1260572">
                  <a:extLst>
                    <a:ext uri="{9D8B030D-6E8A-4147-A177-3AD203B41FA5}">
                      <a16:colId xmlns:a16="http://schemas.microsoft.com/office/drawing/2014/main" val="3410944698"/>
                    </a:ext>
                  </a:extLst>
                </a:gridCol>
                <a:gridCol w="1260572">
                  <a:extLst>
                    <a:ext uri="{9D8B030D-6E8A-4147-A177-3AD203B41FA5}">
                      <a16:colId xmlns:a16="http://schemas.microsoft.com/office/drawing/2014/main" val="2837416430"/>
                    </a:ext>
                  </a:extLst>
                </a:gridCol>
              </a:tblGrid>
              <a:tr h="450013">
                <a:tc>
                  <a:txBody>
                    <a:bodyPr/>
                    <a:lstStyle/>
                    <a:p>
                      <a:r>
                        <a:rPr lang="en-US" sz="1050" dirty="0"/>
                        <a:t>AdaBoost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Data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46361"/>
                  </a:ext>
                </a:extLst>
              </a:tr>
              <a:tr h="405567">
                <a:tc>
                  <a:txBody>
                    <a:bodyPr/>
                    <a:lstStyle/>
                    <a:p>
                      <a:r>
                        <a:rPr lang="en-US" sz="1100" dirty="0"/>
                        <a:t>Original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2984780"/>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701190"/>
                  </a:ext>
                </a:extLst>
              </a:tr>
              <a:tr h="405567">
                <a:tc>
                  <a:txBody>
                    <a:bodyPr/>
                    <a:lstStyle/>
                    <a:p>
                      <a:r>
                        <a:rPr lang="en-US" sz="1100" dirty="0"/>
                        <a:t>Oversampled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359596"/>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8580062"/>
                  </a:ext>
                </a:extLst>
              </a:tr>
              <a:tr h="405567">
                <a:tc>
                  <a:txBody>
                    <a:bodyPr/>
                    <a:lstStyle/>
                    <a:p>
                      <a:r>
                        <a:rPr lang="en-US" sz="1100" dirty="0" err="1"/>
                        <a:t>Undersampled</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487463"/>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314918"/>
                  </a:ext>
                </a:extLst>
              </a:tr>
              <a:tr h="466680">
                <a:tc>
                  <a:txBody>
                    <a:bodyPr/>
                    <a:lstStyle/>
                    <a:p>
                      <a:r>
                        <a:rPr lang="en-US" sz="1100" dirty="0"/>
                        <a:t>Hyperparameter Tuned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7119775"/>
                  </a:ext>
                </a:extLst>
              </a:tr>
              <a:tr h="405567">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757661"/>
                  </a:ext>
                </a:extLst>
              </a:tr>
            </a:tbl>
          </a:graphicData>
        </a:graphic>
      </p:graphicFrame>
    </p:spTree>
    <p:extLst>
      <p:ext uri="{BB962C8B-B14F-4D97-AF65-F5344CB8AC3E}">
        <p14:creationId xmlns:p14="http://schemas.microsoft.com/office/powerpoint/2010/main" val="225420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15291F82-B727-B496-7E56-7713D3CFDFA6}"/>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A03EED66-DF5C-3855-2F5F-BE5F5F5ACB91}"/>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a:t>
            </a:r>
            <a:endParaRPr dirty="0">
              <a:solidFill>
                <a:srgbClr val="1974D2"/>
              </a:solidFill>
            </a:endParaRPr>
          </a:p>
        </p:txBody>
      </p:sp>
      <p:sp>
        <p:nvSpPr>
          <p:cNvPr id="144" name="Google Shape;144;p29">
            <a:extLst>
              <a:ext uri="{FF2B5EF4-FFF2-40B4-BE49-F238E27FC236}">
                <a16:creationId xmlns:a16="http://schemas.microsoft.com/office/drawing/2014/main" id="{5664D5D1-744F-7DC3-9073-3392D665E1CB}"/>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Observations</a:t>
            </a:r>
          </a:p>
          <a:p>
            <a:pPr lvl="1">
              <a:buFont typeface="Arial" panose="020B0604020202020204" pitchFamily="34" charset="0"/>
              <a:buChar char="•"/>
            </a:pPr>
            <a:r>
              <a:rPr lang="en-US" sz="1400" b="1" dirty="0"/>
              <a:t>Gradient Boosting</a:t>
            </a:r>
            <a:r>
              <a:rPr lang="en-US" sz="1400" dirty="0"/>
              <a:t> and </a:t>
            </a:r>
            <a:r>
              <a:rPr lang="en-US" sz="1400" b="1" dirty="0"/>
              <a:t>Random Forest</a:t>
            </a:r>
            <a:r>
              <a:rPr lang="en-US" sz="1400" dirty="0"/>
              <a:t> demonstrate consistently high metrics across all versions, especially after tuning. Hyperparameter tuning provides further refinement, notably in recall and F1 score.</a:t>
            </a:r>
          </a:p>
          <a:p>
            <a:pPr lvl="1">
              <a:buFont typeface="Arial" panose="020B0604020202020204" pitchFamily="34" charset="0"/>
              <a:buChar char="•"/>
            </a:pPr>
            <a:r>
              <a:rPr lang="en-US" sz="1400" b="1" dirty="0"/>
              <a:t>AdaBoost</a:t>
            </a:r>
            <a:r>
              <a:rPr lang="en-US" sz="1400" dirty="0"/>
              <a:t> shows improvement with oversampling and tuning, though it generally lags behind Gradient Boosting and Random Forest in recall and F1 scores.</a:t>
            </a:r>
          </a:p>
          <a:p>
            <a:pPr lvl="1">
              <a:buFont typeface="Arial" panose="020B0604020202020204" pitchFamily="34" charset="0"/>
              <a:buChar char="•"/>
            </a:pPr>
            <a:r>
              <a:rPr lang="en-US" sz="1400" b="1" dirty="0"/>
              <a:t>Oversampled Data</a:t>
            </a:r>
            <a:r>
              <a:rPr lang="en-US" sz="1400" dirty="0"/>
              <a:t>: Generally performs better in recall and F1 scores due to the balanced class representation.</a:t>
            </a:r>
          </a:p>
          <a:p>
            <a:pPr lvl="1">
              <a:buFont typeface="Arial" panose="020B0604020202020204" pitchFamily="34" charset="0"/>
              <a:buChar char="•"/>
            </a:pPr>
            <a:r>
              <a:rPr lang="en-US" sz="1400" b="1" dirty="0" err="1"/>
              <a:t>Undersampled</a:t>
            </a:r>
            <a:r>
              <a:rPr lang="en-US" sz="1400" b="1" dirty="0"/>
              <a:t> Data</a:t>
            </a:r>
            <a:r>
              <a:rPr lang="en-US" sz="1400" dirty="0"/>
              <a:t>: Maintains reasonable performance but typically shows lower recall, especially in validation and this carried over to test data, indicating a slight loss of information due to reduced sample size.</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extLst>
      <p:ext uri="{BB962C8B-B14F-4D97-AF65-F5344CB8AC3E}">
        <p14:creationId xmlns:p14="http://schemas.microsoft.com/office/powerpoint/2010/main" val="2532845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FCE6EE40-5014-6C0A-7018-640D0B91491B}"/>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5741CEE7-7009-3165-9EE3-E00B4F2DA9C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a:t>
            </a:r>
            <a:endParaRPr dirty="0">
              <a:solidFill>
                <a:srgbClr val="1974D2"/>
              </a:solidFill>
            </a:endParaRPr>
          </a:p>
        </p:txBody>
      </p:sp>
      <p:sp>
        <p:nvSpPr>
          <p:cNvPr id="144" name="Google Shape;144;p29">
            <a:extLst>
              <a:ext uri="{FF2B5EF4-FFF2-40B4-BE49-F238E27FC236}">
                <a16:creationId xmlns:a16="http://schemas.microsoft.com/office/drawing/2014/main" id="{41D23E25-D847-D3E1-543B-91B91715736B}"/>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dirty="0"/>
              <a:t>The results from oversampling and </a:t>
            </a:r>
            <a:r>
              <a:rPr lang="en-US" sz="1600" dirty="0" err="1"/>
              <a:t>undersampling</a:t>
            </a:r>
            <a:r>
              <a:rPr lang="en-US" sz="1600" dirty="0"/>
              <a:t> are quite similar, which can happen when models are robust to class imbalance or when the data's intrinsic characteristics (e.g., feature relationships) are strong enough that altering class distribution does not drastically affect model performance.</a:t>
            </a:r>
          </a:p>
          <a:p>
            <a:r>
              <a:rPr lang="en-US" sz="1600" b="1" dirty="0"/>
              <a:t>Key Reasons for Similar Results:</a:t>
            </a:r>
          </a:p>
          <a:p>
            <a:pPr lvl="1">
              <a:buFont typeface="+mj-lt"/>
              <a:buAutoNum type="arabicPeriod"/>
            </a:pPr>
            <a:r>
              <a:rPr lang="en-US" sz="1400" b="1" dirty="0"/>
              <a:t>Model Robustness</a:t>
            </a:r>
            <a:r>
              <a:rPr lang="en-US" sz="1400" dirty="0"/>
              <a:t>: Ensemble models, like </a:t>
            </a:r>
            <a:r>
              <a:rPr lang="en-US" sz="1400" b="1" dirty="0"/>
              <a:t>Random Forest</a:t>
            </a:r>
            <a:r>
              <a:rPr lang="en-US" sz="1400" dirty="0"/>
              <a:t> and </a:t>
            </a:r>
            <a:r>
              <a:rPr lang="en-US" sz="1400" b="1" dirty="0"/>
              <a:t>Gradient Boosting</a:t>
            </a:r>
            <a:r>
              <a:rPr lang="en-US" sz="1400" dirty="0"/>
              <a:t>, often perform well with imbalanced data, as they make predictions based on multiple decision paths.</a:t>
            </a:r>
          </a:p>
          <a:p>
            <a:pPr lvl="1">
              <a:buFont typeface="+mj-lt"/>
              <a:buAutoNum type="arabicPeriod"/>
            </a:pPr>
            <a:r>
              <a:rPr lang="en-US" sz="1400" b="1" dirty="0"/>
              <a:t>Strong Predictive Features</a:t>
            </a:r>
            <a:r>
              <a:rPr lang="en-US" sz="1400" dirty="0"/>
              <a:t>: If the features are well-correlated with the target, models can still capture patterns effectively, even with </a:t>
            </a:r>
            <a:r>
              <a:rPr lang="en-US" sz="1400" dirty="0" err="1"/>
              <a:t>undersampling</a:t>
            </a:r>
            <a:r>
              <a:rPr lang="en-US" sz="1400" dirty="0"/>
              <a:t>, because each class's characteristics remain represented.</a:t>
            </a:r>
          </a:p>
          <a:p>
            <a:pPr marL="0" lvl="0" indent="0" algn="l" rtl="0">
              <a:lnSpc>
                <a:spcPct val="115000"/>
              </a:lnSpc>
              <a:spcBef>
                <a:spcPts val="1000"/>
              </a:spcBef>
              <a:spcAft>
                <a:spcPts val="1000"/>
              </a:spcAft>
              <a:buSzPts val="1500"/>
              <a:buNone/>
            </a:pPr>
            <a:endParaRPr sz="1400" dirty="0">
              <a:solidFill>
                <a:srgbClr val="000000"/>
              </a:solidFill>
            </a:endParaRPr>
          </a:p>
        </p:txBody>
      </p:sp>
    </p:spTree>
    <p:extLst>
      <p:ext uri="{BB962C8B-B14F-4D97-AF65-F5344CB8AC3E}">
        <p14:creationId xmlns:p14="http://schemas.microsoft.com/office/powerpoint/2010/main" val="3207940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5FF44AC3-15A1-BDB0-B8EC-48E9DB71C11A}"/>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57CEFE6E-89E0-181D-E763-93DC5217B671}"/>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a:t>
            </a:r>
            <a:endParaRPr dirty="0">
              <a:solidFill>
                <a:srgbClr val="1974D2"/>
              </a:solidFill>
            </a:endParaRPr>
          </a:p>
        </p:txBody>
      </p:sp>
      <p:sp>
        <p:nvSpPr>
          <p:cNvPr id="144" name="Google Shape;144;p29">
            <a:extLst>
              <a:ext uri="{FF2B5EF4-FFF2-40B4-BE49-F238E27FC236}">
                <a16:creationId xmlns:a16="http://schemas.microsoft.com/office/drawing/2014/main" id="{279AD0D6-C47C-9CD8-11ED-5D6D377A8988}"/>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Choosing Between Oversampling and </a:t>
            </a:r>
            <a:r>
              <a:rPr lang="en-US" sz="1600" b="1" dirty="0" err="1"/>
              <a:t>Undersampling</a:t>
            </a:r>
            <a:endParaRPr lang="en-US" sz="1600" b="1" dirty="0"/>
          </a:p>
          <a:p>
            <a:pPr lvl="1"/>
            <a:r>
              <a:rPr lang="en-US" sz="1400" dirty="0"/>
              <a:t>While both methods have produced effective models, there are some considerations:</a:t>
            </a:r>
          </a:p>
          <a:p>
            <a:pPr lvl="1">
              <a:buFont typeface="Arial" panose="020B0604020202020204" pitchFamily="34" charset="0"/>
              <a:buChar char="•"/>
            </a:pPr>
            <a:r>
              <a:rPr lang="en-US" sz="1400" b="1" dirty="0"/>
              <a:t>Oversampling</a:t>
            </a:r>
            <a:r>
              <a:rPr lang="en-US" sz="1400" dirty="0"/>
              <a:t> might slightly improve recall and F1 for minority class detection without reducing training data volume, but it may also risk overfitting.</a:t>
            </a:r>
          </a:p>
          <a:p>
            <a:pPr lvl="1">
              <a:buFont typeface="Arial" panose="020B0604020202020204" pitchFamily="34" charset="0"/>
              <a:buChar char="•"/>
            </a:pPr>
            <a:r>
              <a:rPr lang="en-US" sz="1400" b="1" dirty="0" err="1"/>
              <a:t>Undersampling</a:t>
            </a:r>
            <a:r>
              <a:rPr lang="en-US" sz="1400" dirty="0"/>
              <a:t> can lead to faster training times and reduces data redundancy but may lose some information about the majority class.</a:t>
            </a:r>
          </a:p>
          <a:p>
            <a:r>
              <a:rPr lang="en-US" sz="1600" dirty="0"/>
              <a:t>Given the comparable results, either approach could be valid. However, if avoiding data loss is a priority, </a:t>
            </a:r>
            <a:r>
              <a:rPr lang="en-US" sz="1600" b="1" dirty="0"/>
              <a:t>oversampling</a:t>
            </a:r>
            <a:r>
              <a:rPr lang="en-US" sz="1600" dirty="0"/>
              <a:t> is preferred. Hence we favor the </a:t>
            </a:r>
            <a:r>
              <a:rPr lang="en-US" sz="1600" b="1" dirty="0"/>
              <a:t>oversampling</a:t>
            </a:r>
            <a:r>
              <a:rPr lang="en-US" sz="1600" dirty="0"/>
              <a:t> model performance</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SzPts val="1500"/>
              <a:buNone/>
            </a:pPr>
            <a:r>
              <a:rPr lang="en-US" sz="1200" b="1" i="1" dirty="0">
                <a:solidFill>
                  <a:srgbClr val="000000"/>
                </a:solidFill>
              </a:rPr>
              <a:t>Note</a:t>
            </a:r>
            <a:r>
              <a:rPr lang="en-US" sz="1200" i="1" dirty="0">
                <a:solidFill>
                  <a:srgbClr val="000000"/>
                </a:solidFill>
              </a:rPr>
              <a:t>: You can use more than one slide if needed </a:t>
            </a:r>
            <a:endParaRPr lang="en-US"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extLst>
      <p:ext uri="{BB962C8B-B14F-4D97-AF65-F5344CB8AC3E}">
        <p14:creationId xmlns:p14="http://schemas.microsoft.com/office/powerpoint/2010/main" val="1240405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89CAD27E-3299-7BD2-6D9A-58CBFD36EB5B}"/>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DC93A4EC-08F9-9F35-EAEC-E8799175D811}"/>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a:t>
            </a:r>
            <a:endParaRPr dirty="0">
              <a:solidFill>
                <a:srgbClr val="1974D2"/>
              </a:solidFill>
            </a:endParaRPr>
          </a:p>
        </p:txBody>
      </p:sp>
      <p:pic>
        <p:nvPicPr>
          <p:cNvPr id="3" name="Picture 2" descr="A computer screen shot of a black screen&#10;&#10;Description automatically generated">
            <a:extLst>
              <a:ext uri="{FF2B5EF4-FFF2-40B4-BE49-F238E27FC236}">
                <a16:creationId xmlns:a16="http://schemas.microsoft.com/office/drawing/2014/main" id="{93E375BF-23BA-4CF1-0B24-A752C78B7028}"/>
              </a:ext>
            </a:extLst>
          </p:cNvPr>
          <p:cNvPicPr>
            <a:picLocks noChangeAspect="1"/>
          </p:cNvPicPr>
          <p:nvPr/>
        </p:nvPicPr>
        <p:blipFill>
          <a:blip r:embed="rId3"/>
          <a:stretch>
            <a:fillRect/>
          </a:stretch>
        </p:blipFill>
        <p:spPr>
          <a:xfrm>
            <a:off x="323887" y="1848415"/>
            <a:ext cx="4017675" cy="2720360"/>
          </a:xfrm>
          <a:prstGeom prst="rect">
            <a:avLst/>
          </a:prstGeom>
        </p:spPr>
      </p:pic>
      <p:sp>
        <p:nvSpPr>
          <p:cNvPr id="4" name="TextBox 3">
            <a:extLst>
              <a:ext uri="{FF2B5EF4-FFF2-40B4-BE49-F238E27FC236}">
                <a16:creationId xmlns:a16="http://schemas.microsoft.com/office/drawing/2014/main" id="{34A4A6B9-6864-4AE9-E6C9-F1FDC82997DD}"/>
              </a:ext>
            </a:extLst>
          </p:cNvPr>
          <p:cNvSpPr txBox="1"/>
          <p:nvPr/>
        </p:nvSpPr>
        <p:spPr>
          <a:xfrm>
            <a:off x="148001" y="861975"/>
            <a:ext cx="4369449" cy="954107"/>
          </a:xfrm>
          <a:prstGeom prst="rect">
            <a:avLst/>
          </a:prstGeom>
          <a:noFill/>
        </p:spPr>
        <p:txBody>
          <a:bodyPr wrap="square" rtlCol="0">
            <a:spAutoFit/>
          </a:bodyPr>
          <a:lstStyle/>
          <a:p>
            <a:r>
              <a:rPr lang="en-US" dirty="0"/>
              <a:t>We used </a:t>
            </a:r>
            <a:r>
              <a:rPr lang="en-US" b="1" dirty="0"/>
              <a:t>Randomized Search</a:t>
            </a:r>
            <a:r>
              <a:rPr lang="en-US" dirty="0"/>
              <a:t> to efficiently explore hyperparameter spaces for each model and focus on </a:t>
            </a:r>
            <a:r>
              <a:rPr lang="en-US" b="1" dirty="0"/>
              <a:t>AUC</a:t>
            </a:r>
            <a:r>
              <a:rPr lang="en-US" dirty="0"/>
              <a:t> as the metric of interest, as it reflects both precision and recall.</a:t>
            </a:r>
          </a:p>
        </p:txBody>
      </p:sp>
      <p:pic>
        <p:nvPicPr>
          <p:cNvPr id="8" name="Picture 7" descr="A screen shot of a computer&#10;&#10;Description automatically generated">
            <a:extLst>
              <a:ext uri="{FF2B5EF4-FFF2-40B4-BE49-F238E27FC236}">
                <a16:creationId xmlns:a16="http://schemas.microsoft.com/office/drawing/2014/main" id="{B49BE135-2E95-8E07-2E5D-C4A21992668D}"/>
              </a:ext>
            </a:extLst>
          </p:cNvPr>
          <p:cNvPicPr>
            <a:picLocks noChangeAspect="1"/>
          </p:cNvPicPr>
          <p:nvPr/>
        </p:nvPicPr>
        <p:blipFill>
          <a:blip r:embed="rId4"/>
          <a:stretch>
            <a:fillRect/>
          </a:stretch>
        </p:blipFill>
        <p:spPr>
          <a:xfrm>
            <a:off x="5070274" y="1816082"/>
            <a:ext cx="4017676" cy="2774513"/>
          </a:xfrm>
          <a:prstGeom prst="rect">
            <a:avLst/>
          </a:prstGeom>
        </p:spPr>
      </p:pic>
    </p:spTree>
    <p:extLst>
      <p:ext uri="{BB962C8B-B14F-4D97-AF65-F5344CB8AC3E}">
        <p14:creationId xmlns:p14="http://schemas.microsoft.com/office/powerpoint/2010/main" val="102326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324DB048-5754-90FC-2455-F7086E0A95AC}"/>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61CC2F7E-36B5-EBC4-7CCB-EB0EC021189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 (After Tuning):</a:t>
            </a:r>
            <a:endParaRPr dirty="0">
              <a:solidFill>
                <a:srgbClr val="1974D2"/>
              </a:solidFill>
            </a:endParaRPr>
          </a:p>
        </p:txBody>
      </p:sp>
      <p:sp>
        <p:nvSpPr>
          <p:cNvPr id="4" name="TextBox 3">
            <a:extLst>
              <a:ext uri="{FF2B5EF4-FFF2-40B4-BE49-F238E27FC236}">
                <a16:creationId xmlns:a16="http://schemas.microsoft.com/office/drawing/2014/main" id="{4EA1146C-3F64-C574-51AA-CAD2D14FE1BD}"/>
              </a:ext>
            </a:extLst>
          </p:cNvPr>
          <p:cNvSpPr txBox="1"/>
          <p:nvPr/>
        </p:nvSpPr>
        <p:spPr>
          <a:xfrm>
            <a:off x="148001" y="861975"/>
            <a:ext cx="7779595" cy="3539430"/>
          </a:xfrm>
          <a:prstGeom prst="rect">
            <a:avLst/>
          </a:prstGeom>
          <a:noFill/>
        </p:spPr>
        <p:txBody>
          <a:bodyPr wrap="square" rtlCol="0">
            <a:spAutoFit/>
          </a:bodyPr>
          <a:lstStyle/>
          <a:p>
            <a:r>
              <a:rPr lang="en-US" b="1" dirty="0"/>
              <a:t>Observations of Results (See Table in previous Slides)</a:t>
            </a:r>
          </a:p>
          <a:p>
            <a:r>
              <a:rPr lang="en-US" b="1" dirty="0"/>
              <a:t>1. Gradient Boosting</a:t>
            </a:r>
            <a:r>
              <a:rPr lang="en-US" dirty="0"/>
              <a:t>:</a:t>
            </a:r>
          </a:p>
          <a:p>
            <a:pPr lvl="1">
              <a:buFont typeface="Arial" panose="020B0604020202020204" pitchFamily="34" charset="0"/>
              <a:buChar char="•"/>
            </a:pPr>
            <a:r>
              <a:rPr lang="en-US" b="1" dirty="0"/>
              <a:t>Accuracy</a:t>
            </a:r>
            <a:r>
              <a:rPr lang="en-US" dirty="0"/>
              <a:t>: High accuracy suggests good overall predictive capability.</a:t>
            </a:r>
          </a:p>
          <a:p>
            <a:pPr>
              <a:buFont typeface="Arial" panose="020B0604020202020204" pitchFamily="34" charset="0"/>
              <a:buChar char="•"/>
            </a:pPr>
            <a:r>
              <a:rPr lang="en-US" b="1" dirty="0"/>
              <a:t>Precision</a:t>
            </a:r>
            <a:r>
              <a:rPr lang="en-US" dirty="0"/>
              <a:t>: Reflects the model’s ability to correctly identify positive cases (</a:t>
            </a:r>
            <a:r>
              <a:rPr lang="en-US" dirty="0" err="1"/>
              <a:t>attrited</a:t>
            </a:r>
            <a:r>
              <a:rPr lang="en-US" dirty="0"/>
              <a:t> customers) out of all predicted positives.</a:t>
            </a:r>
          </a:p>
          <a:p>
            <a:pPr>
              <a:buFont typeface="Arial" panose="020B0604020202020204" pitchFamily="34" charset="0"/>
              <a:buChar char="•"/>
            </a:pPr>
            <a:r>
              <a:rPr lang="en-US" b="1" dirty="0"/>
              <a:t>Recall</a:t>
            </a:r>
            <a:r>
              <a:rPr lang="en-US" dirty="0"/>
              <a:t>: Indicates the proportion of actual </a:t>
            </a:r>
            <a:r>
              <a:rPr lang="en-US" dirty="0" err="1"/>
              <a:t>attrited</a:t>
            </a:r>
            <a:r>
              <a:rPr lang="en-US" dirty="0"/>
              <a:t> customers correctly identified.</a:t>
            </a:r>
          </a:p>
          <a:p>
            <a:pPr>
              <a:buFont typeface="Arial" panose="020B0604020202020204" pitchFamily="34" charset="0"/>
              <a:buChar char="•"/>
            </a:pPr>
            <a:r>
              <a:rPr lang="en-US" b="1" dirty="0"/>
              <a:t>F1 Score</a:t>
            </a:r>
            <a:r>
              <a:rPr lang="en-US" dirty="0"/>
              <a:t>: Balances precision and recall.</a:t>
            </a:r>
          </a:p>
          <a:p>
            <a:pPr>
              <a:buFont typeface="Arial" panose="020B0604020202020204" pitchFamily="34" charset="0"/>
              <a:buChar char="•"/>
            </a:pPr>
            <a:r>
              <a:rPr lang="en-US" b="1" dirty="0"/>
              <a:t>AUC</a:t>
            </a:r>
            <a:r>
              <a:rPr lang="en-US" dirty="0"/>
              <a:t>: High AUC indicates the model’s strong ability to differentiate between classes.</a:t>
            </a:r>
          </a:p>
          <a:p>
            <a:endParaRPr lang="en-US" dirty="0"/>
          </a:p>
          <a:p>
            <a:r>
              <a:rPr lang="en-US" b="1" dirty="0"/>
              <a:t>2. Random Forest</a:t>
            </a:r>
            <a:r>
              <a:rPr lang="en-US" dirty="0"/>
              <a:t>:</a:t>
            </a:r>
          </a:p>
          <a:p>
            <a:pPr>
              <a:buFont typeface="Arial" panose="020B0604020202020204" pitchFamily="34" charset="0"/>
              <a:buChar char="•"/>
            </a:pPr>
            <a:r>
              <a:rPr lang="en-US" b="1" dirty="0"/>
              <a:t>Accuracy</a:t>
            </a:r>
            <a:r>
              <a:rPr lang="en-US" dirty="0"/>
              <a:t>: Maintained high accuracy, similar to Gradient Boosting.</a:t>
            </a:r>
          </a:p>
          <a:p>
            <a:pPr>
              <a:buFont typeface="Arial" panose="020B0604020202020204" pitchFamily="34" charset="0"/>
              <a:buChar char="•"/>
            </a:pPr>
            <a:r>
              <a:rPr lang="en-US" b="1" dirty="0"/>
              <a:t>Precision</a:t>
            </a:r>
            <a:r>
              <a:rPr lang="en-US" dirty="0"/>
              <a:t>: Slightly different depending on the optimal parameters but generally strong.</a:t>
            </a:r>
          </a:p>
          <a:p>
            <a:pPr>
              <a:buFont typeface="Arial" panose="020B0604020202020204" pitchFamily="34" charset="0"/>
              <a:buChar char="•"/>
            </a:pPr>
            <a:r>
              <a:rPr lang="en-US" b="1" dirty="0"/>
              <a:t>Recall</a:t>
            </a:r>
            <a:r>
              <a:rPr lang="en-US" dirty="0"/>
              <a:t>: Comparable to Gradient Boosting, demonstrating its capability to capture </a:t>
            </a:r>
            <a:r>
              <a:rPr lang="en-US" dirty="0" err="1"/>
              <a:t>attrited</a:t>
            </a:r>
            <a:r>
              <a:rPr lang="en-US" dirty="0"/>
              <a:t> cases.</a:t>
            </a:r>
          </a:p>
          <a:p>
            <a:pPr>
              <a:buFont typeface="Arial" panose="020B0604020202020204" pitchFamily="34" charset="0"/>
              <a:buChar char="•"/>
            </a:pPr>
            <a:r>
              <a:rPr lang="en-US" b="1" dirty="0"/>
              <a:t>F1 Score</a:t>
            </a:r>
            <a:r>
              <a:rPr lang="en-US" dirty="0"/>
              <a:t>: Balance between precision and recall makes it effective.</a:t>
            </a:r>
          </a:p>
          <a:p>
            <a:pPr>
              <a:buFont typeface="Arial" panose="020B0604020202020204" pitchFamily="34" charset="0"/>
              <a:buChar char="•"/>
            </a:pPr>
            <a:r>
              <a:rPr lang="en-US" b="1" dirty="0"/>
              <a:t>AUC</a:t>
            </a:r>
            <a:r>
              <a:rPr lang="en-US" dirty="0"/>
              <a:t>: High AUC underscores its robust predictive power for this classification task.</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9423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D55D752A-A2C1-0AB7-DCEA-ACDD43CBB694}"/>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18480723-EE8F-1D7A-276B-4E7EBCFFDBD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 (After Tuning):</a:t>
            </a:r>
            <a:endParaRPr dirty="0">
              <a:solidFill>
                <a:srgbClr val="1974D2"/>
              </a:solidFill>
            </a:endParaRPr>
          </a:p>
        </p:txBody>
      </p:sp>
      <p:sp>
        <p:nvSpPr>
          <p:cNvPr id="4" name="TextBox 3">
            <a:extLst>
              <a:ext uri="{FF2B5EF4-FFF2-40B4-BE49-F238E27FC236}">
                <a16:creationId xmlns:a16="http://schemas.microsoft.com/office/drawing/2014/main" id="{6523AE7C-8871-79AA-48EB-3CCEBD8AEA57}"/>
              </a:ext>
            </a:extLst>
          </p:cNvPr>
          <p:cNvSpPr txBox="1"/>
          <p:nvPr/>
        </p:nvSpPr>
        <p:spPr>
          <a:xfrm>
            <a:off x="148001" y="861975"/>
            <a:ext cx="7779595" cy="3108543"/>
          </a:xfrm>
          <a:prstGeom prst="rect">
            <a:avLst/>
          </a:prstGeom>
          <a:noFill/>
        </p:spPr>
        <p:txBody>
          <a:bodyPr wrap="square" rtlCol="0">
            <a:spAutoFit/>
          </a:bodyPr>
          <a:lstStyle/>
          <a:p>
            <a:r>
              <a:rPr lang="en-US" b="1" dirty="0"/>
              <a:t>Observations of Results (See Table in previous Slides)</a:t>
            </a:r>
          </a:p>
          <a:p>
            <a:r>
              <a:rPr lang="en-US" b="1" dirty="0"/>
              <a:t>3. AdaBoost</a:t>
            </a:r>
            <a:r>
              <a:rPr lang="en-US" dirty="0"/>
              <a:t>:</a:t>
            </a:r>
          </a:p>
          <a:p>
            <a:pPr marL="742950" lvl="1" indent="-285750">
              <a:buFont typeface="+mj-lt"/>
              <a:buAutoNum type="arabicPeriod"/>
            </a:pPr>
            <a:r>
              <a:rPr lang="en-US" b="1" dirty="0"/>
              <a:t>Accuracy</a:t>
            </a:r>
            <a:r>
              <a:rPr lang="en-US" dirty="0"/>
              <a:t>: Slightly lower compared to Gradient Boosting and Random Forest but still effective.</a:t>
            </a:r>
          </a:p>
          <a:p>
            <a:pPr marL="742950" lvl="1" indent="-285750">
              <a:buFont typeface="+mj-lt"/>
              <a:buAutoNum type="arabicPeriod"/>
            </a:pPr>
            <a:r>
              <a:rPr lang="en-US" b="1" dirty="0"/>
              <a:t>Precision</a:t>
            </a:r>
            <a:r>
              <a:rPr lang="en-US" dirty="0"/>
              <a:t>: Tends to be slightly lower but sufficient.</a:t>
            </a:r>
          </a:p>
          <a:p>
            <a:pPr marL="742950" lvl="1" indent="-285750">
              <a:buFont typeface="+mj-lt"/>
              <a:buAutoNum type="arabicPeriod"/>
            </a:pPr>
            <a:r>
              <a:rPr lang="en-US" b="1" dirty="0"/>
              <a:t>Recall</a:t>
            </a:r>
            <a:r>
              <a:rPr lang="en-US" dirty="0"/>
              <a:t>: High recall, indicating a focus on capturing true positives.</a:t>
            </a:r>
          </a:p>
          <a:p>
            <a:pPr marL="742950" lvl="1" indent="-285750">
              <a:buFont typeface="+mj-lt"/>
              <a:buAutoNum type="arabicPeriod"/>
            </a:pPr>
            <a:r>
              <a:rPr lang="en-US" b="1" dirty="0"/>
              <a:t>F1 Score</a:t>
            </a:r>
            <a:r>
              <a:rPr lang="en-US" dirty="0"/>
              <a:t>: Balanced but might show a slight dip due to lower precision.</a:t>
            </a:r>
          </a:p>
          <a:p>
            <a:pPr marL="742950" lvl="1" indent="-285750">
              <a:buFont typeface="+mj-lt"/>
              <a:buAutoNum type="arabicPeriod"/>
            </a:pPr>
            <a:r>
              <a:rPr lang="en-US" b="1" dirty="0"/>
              <a:t>AUC</a:t>
            </a:r>
            <a:r>
              <a:rPr lang="en-US" dirty="0"/>
              <a:t>: Generally high, supporting its utility in differentiating classes.</a:t>
            </a:r>
          </a:p>
          <a:p>
            <a:pPr marL="457200" lvl="1"/>
            <a:endParaRPr lang="en-US" dirty="0"/>
          </a:p>
          <a:p>
            <a:pPr marL="457200" lvl="1"/>
            <a:r>
              <a:rPr lang="en-US" dirty="0"/>
              <a:t>*For precise values for each metric, we can re-run the code locally or in a stable environment. The models are generally well-suited to the task, with Gradient Boosting and Random Forest showing the best balance across metrics, especially AUC, indicating their high utility in predicting attrition effectively.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804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4CD9D854-D4D0-3441-8F9A-E938CFD970CE}"/>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8F5AA88D-2AA4-BF9E-0608-04704C15CD1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Comments (After Tuning):</a:t>
            </a:r>
            <a:endParaRPr dirty="0">
              <a:solidFill>
                <a:srgbClr val="1974D2"/>
              </a:solidFill>
            </a:endParaRPr>
          </a:p>
        </p:txBody>
      </p:sp>
      <p:sp>
        <p:nvSpPr>
          <p:cNvPr id="4" name="TextBox 3">
            <a:extLst>
              <a:ext uri="{FF2B5EF4-FFF2-40B4-BE49-F238E27FC236}">
                <a16:creationId xmlns:a16="http://schemas.microsoft.com/office/drawing/2014/main" id="{4EE102FA-51CD-1D48-4758-746C40E7DFE2}"/>
              </a:ext>
            </a:extLst>
          </p:cNvPr>
          <p:cNvSpPr txBox="1"/>
          <p:nvPr/>
        </p:nvSpPr>
        <p:spPr>
          <a:xfrm>
            <a:off x="148001" y="861975"/>
            <a:ext cx="7779595" cy="4401205"/>
          </a:xfrm>
          <a:prstGeom prst="rect">
            <a:avLst/>
          </a:prstGeom>
          <a:noFill/>
        </p:spPr>
        <p:txBody>
          <a:bodyPr wrap="square" rtlCol="0">
            <a:spAutoFit/>
          </a:bodyPr>
          <a:lstStyle/>
          <a:p>
            <a:r>
              <a:rPr lang="en-US" b="1" dirty="0"/>
              <a:t>Observations of Results (See Table in previous Slides)</a:t>
            </a:r>
          </a:p>
          <a:p>
            <a:r>
              <a:rPr lang="en-US" b="1" dirty="0"/>
              <a:t>3. AdaBoost</a:t>
            </a:r>
            <a:r>
              <a:rPr lang="en-US" dirty="0"/>
              <a:t>:</a:t>
            </a:r>
          </a:p>
          <a:p>
            <a:pPr marL="742950" lvl="1" indent="-285750">
              <a:buFont typeface="+mj-lt"/>
              <a:buAutoNum type="arabicPeriod"/>
            </a:pPr>
            <a:r>
              <a:rPr lang="en-US" b="1" dirty="0"/>
              <a:t>Accuracy</a:t>
            </a:r>
            <a:r>
              <a:rPr lang="en-US" dirty="0"/>
              <a:t>: Slightly lower compared to Gradient Boosting and Random Forest but still effective.</a:t>
            </a:r>
          </a:p>
          <a:p>
            <a:pPr marL="742950" lvl="1" indent="-285750">
              <a:buFont typeface="+mj-lt"/>
              <a:buAutoNum type="arabicPeriod"/>
            </a:pPr>
            <a:r>
              <a:rPr lang="en-US" b="1" dirty="0"/>
              <a:t>Precision</a:t>
            </a:r>
            <a:r>
              <a:rPr lang="en-US" dirty="0"/>
              <a:t>: Tends to be slightly lower but sufficient.</a:t>
            </a:r>
          </a:p>
          <a:p>
            <a:pPr marL="742950" lvl="1" indent="-285750">
              <a:buFont typeface="+mj-lt"/>
              <a:buAutoNum type="arabicPeriod"/>
            </a:pPr>
            <a:r>
              <a:rPr lang="en-US" b="1" dirty="0"/>
              <a:t>Recall</a:t>
            </a:r>
            <a:r>
              <a:rPr lang="en-US" dirty="0"/>
              <a:t>: High recall, indicating a focus on capturing true positives.</a:t>
            </a:r>
          </a:p>
          <a:p>
            <a:pPr marL="742950" lvl="1" indent="-285750">
              <a:buFont typeface="+mj-lt"/>
              <a:buAutoNum type="arabicPeriod"/>
            </a:pPr>
            <a:r>
              <a:rPr lang="en-US" b="1" dirty="0"/>
              <a:t>F1 Score</a:t>
            </a:r>
            <a:r>
              <a:rPr lang="en-US" dirty="0"/>
              <a:t>: Balanced but might show a slight dip due to lower precision.</a:t>
            </a:r>
          </a:p>
          <a:p>
            <a:pPr marL="742950" lvl="1" indent="-285750">
              <a:buFont typeface="+mj-lt"/>
              <a:buAutoNum type="arabicPeriod"/>
            </a:pPr>
            <a:r>
              <a:rPr lang="en-US" b="1" dirty="0"/>
              <a:t>AUC</a:t>
            </a:r>
            <a:r>
              <a:rPr lang="en-US" dirty="0"/>
              <a:t>: Generally high, supporting its utility in differentiating classes.</a:t>
            </a:r>
          </a:p>
          <a:p>
            <a:pPr marL="457200" lvl="1"/>
            <a:endParaRPr lang="en-US" dirty="0"/>
          </a:p>
          <a:p>
            <a:r>
              <a:rPr lang="en-US" b="1" dirty="0"/>
              <a:t>Summary of Improvements</a:t>
            </a:r>
          </a:p>
          <a:p>
            <a:pPr>
              <a:buFont typeface="Arial" panose="020B0604020202020204" pitchFamily="34" charset="0"/>
              <a:buChar char="•"/>
            </a:pPr>
            <a:r>
              <a:rPr lang="en-US" b="1" dirty="0"/>
              <a:t>Overall, hyperparameter tuning offers a 1-3% improvement across metrics</a:t>
            </a:r>
            <a:r>
              <a:rPr lang="en-US" dirty="0"/>
              <a:t> for Gradient Boosting and Random Forest, with AdaBoost showing a smaller 1-2% increase.</a:t>
            </a:r>
          </a:p>
          <a:p>
            <a:pPr>
              <a:buFont typeface="Arial" panose="020B0604020202020204" pitchFamily="34" charset="0"/>
              <a:buChar char="•"/>
            </a:pPr>
            <a:r>
              <a:rPr lang="en-US" b="1" dirty="0"/>
              <a:t>AUC</a:t>
            </a:r>
            <a:r>
              <a:rPr lang="en-US" dirty="0"/>
              <a:t> generally stays high at around 98% for Gradient Boosting and Random Forest, suggesting strong discriminatory ability pre- and post-tuning.</a:t>
            </a:r>
          </a:p>
          <a:p>
            <a:r>
              <a:rPr lang="en-US" dirty="0"/>
              <a:t>The most significant improvement after tuning is typically seen in </a:t>
            </a:r>
            <a:r>
              <a:rPr lang="en-US" b="1" dirty="0"/>
              <a:t>recall</a:t>
            </a:r>
            <a:r>
              <a:rPr lang="en-US" dirty="0"/>
              <a:t> for the Gradient Boosting and Random Forest models, making them more effective in identifying </a:t>
            </a:r>
            <a:r>
              <a:rPr lang="en-US" dirty="0" err="1"/>
              <a:t>attrited</a:t>
            </a:r>
            <a:r>
              <a:rPr lang="en-US" dirty="0"/>
              <a:t> customers. These post-tuning refinements contribute to a more balanced and robust predictive model across key performance metrics.</a:t>
            </a:r>
          </a:p>
          <a:p>
            <a:pPr marL="457200" lvl="1"/>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87422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426CFCD4-69B4-DB8C-C082-19D3DC22D71A}"/>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2E8A6F7B-25EA-B7F2-34E2-BE12FFF8B44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Original Data (Validation)</a:t>
            </a:r>
            <a:endParaRPr dirty="0">
              <a:solidFill>
                <a:srgbClr val="1974D2"/>
              </a:solidFill>
            </a:endParaRPr>
          </a:p>
        </p:txBody>
      </p:sp>
      <p:graphicFrame>
        <p:nvGraphicFramePr>
          <p:cNvPr id="14" name="Table 13">
            <a:extLst>
              <a:ext uri="{FF2B5EF4-FFF2-40B4-BE49-F238E27FC236}">
                <a16:creationId xmlns:a16="http://schemas.microsoft.com/office/drawing/2014/main" id="{49BB08D9-5907-8312-0672-52D266543C6C}"/>
              </a:ext>
            </a:extLst>
          </p:cNvPr>
          <p:cNvGraphicFramePr>
            <a:graphicFrameLocks noGrp="1"/>
          </p:cNvGraphicFramePr>
          <p:nvPr>
            <p:extLst>
              <p:ext uri="{D42A27DB-BD31-4B8C-83A1-F6EECF244321}">
                <p14:modId xmlns:p14="http://schemas.microsoft.com/office/powerpoint/2010/main" val="4171969857"/>
              </p:ext>
            </p:extLst>
          </p:nvPr>
        </p:nvGraphicFramePr>
        <p:xfrm>
          <a:off x="117446" y="813115"/>
          <a:ext cx="7563431" cy="2499001"/>
        </p:xfrm>
        <a:graphic>
          <a:graphicData uri="http://schemas.openxmlformats.org/drawingml/2006/table">
            <a:tbl>
              <a:tblPr firstRow="1" bandRow="1">
                <a:tableStyleId>{84294124-032B-42B1-A8DD-10C641F168D1}</a:tableStyleId>
              </a:tblPr>
              <a:tblGrid>
                <a:gridCol w="1260572">
                  <a:extLst>
                    <a:ext uri="{9D8B030D-6E8A-4147-A177-3AD203B41FA5}">
                      <a16:colId xmlns:a16="http://schemas.microsoft.com/office/drawing/2014/main" val="4229172641"/>
                    </a:ext>
                  </a:extLst>
                </a:gridCol>
                <a:gridCol w="1260572">
                  <a:extLst>
                    <a:ext uri="{9D8B030D-6E8A-4147-A177-3AD203B41FA5}">
                      <a16:colId xmlns:a16="http://schemas.microsoft.com/office/drawing/2014/main" val="1478264810"/>
                    </a:ext>
                  </a:extLst>
                </a:gridCol>
                <a:gridCol w="1159399">
                  <a:extLst>
                    <a:ext uri="{9D8B030D-6E8A-4147-A177-3AD203B41FA5}">
                      <a16:colId xmlns:a16="http://schemas.microsoft.com/office/drawing/2014/main" val="833728560"/>
                    </a:ext>
                  </a:extLst>
                </a:gridCol>
                <a:gridCol w="1361744">
                  <a:extLst>
                    <a:ext uri="{9D8B030D-6E8A-4147-A177-3AD203B41FA5}">
                      <a16:colId xmlns:a16="http://schemas.microsoft.com/office/drawing/2014/main" val="2472760160"/>
                    </a:ext>
                  </a:extLst>
                </a:gridCol>
                <a:gridCol w="1260572">
                  <a:extLst>
                    <a:ext uri="{9D8B030D-6E8A-4147-A177-3AD203B41FA5}">
                      <a16:colId xmlns:a16="http://schemas.microsoft.com/office/drawing/2014/main" val="3410944698"/>
                    </a:ext>
                  </a:extLst>
                </a:gridCol>
                <a:gridCol w="1260572">
                  <a:extLst>
                    <a:ext uri="{9D8B030D-6E8A-4147-A177-3AD203B41FA5}">
                      <a16:colId xmlns:a16="http://schemas.microsoft.com/office/drawing/2014/main" val="2837416430"/>
                    </a:ext>
                  </a:extLst>
                </a:gridCol>
              </a:tblGrid>
              <a:tr h="450013">
                <a:tc>
                  <a:txBody>
                    <a:bodyPr/>
                    <a:lstStyle/>
                    <a:p>
                      <a:r>
                        <a:rPr lang="en-US" sz="1050" dirty="0"/>
                        <a:t>Model Chosen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46361"/>
                  </a:ext>
                </a:extLst>
              </a:tr>
              <a:tr h="405567">
                <a:tc>
                  <a:txBody>
                    <a:bodyPr/>
                    <a:lstStyle/>
                    <a:p>
                      <a:r>
                        <a:rPr lang="en-US" sz="1100"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~77.39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~87.74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2984780"/>
                  </a:ext>
                </a:extLst>
              </a:tr>
              <a:tr h="405567">
                <a:tc>
                  <a:txBody>
                    <a:bodyPr/>
                    <a:lstStyle/>
                    <a:p>
                      <a:r>
                        <a:rPr lang="en-US" sz="1100"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~84.84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701190"/>
                  </a:ext>
                </a:extLst>
              </a:tr>
              <a:tr h="405567">
                <a:tc>
                  <a:txBody>
                    <a:bodyPr/>
                    <a:lstStyle/>
                    <a:p>
                      <a:r>
                        <a:rPr lang="en-US" sz="1100" dirty="0"/>
                        <a:t>AdaBoost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359596"/>
                  </a:ext>
                </a:extLst>
              </a:tr>
              <a:tr h="405567">
                <a:tc>
                  <a:txBody>
                    <a:bodyPr/>
                    <a:lstStyle/>
                    <a:p>
                      <a:r>
                        <a:rPr lang="en-US" sz="1100"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8580062"/>
                  </a:ext>
                </a:extLst>
              </a:tr>
              <a:tr h="405567">
                <a:tc>
                  <a:txBody>
                    <a:bodyPr/>
                    <a:lstStyle/>
                    <a:p>
                      <a:r>
                        <a:rPr lang="en-US" sz="1100" dirty="0"/>
                        <a:t>Extra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~65.93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487463"/>
                  </a:ext>
                </a:extLst>
              </a:tr>
            </a:tbl>
          </a:graphicData>
        </a:graphic>
      </p:graphicFrame>
    </p:spTree>
    <p:extLst>
      <p:ext uri="{BB962C8B-B14F-4D97-AF65-F5344CB8AC3E}">
        <p14:creationId xmlns:p14="http://schemas.microsoft.com/office/powerpoint/2010/main" val="356648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4E2527D2-3396-D547-594E-8A3614DD7030}"/>
            </a:ext>
          </a:extLst>
        </p:cNvPr>
        <p:cNvGrpSpPr/>
        <p:nvPr/>
      </p:nvGrpSpPr>
      <p:grpSpPr>
        <a:xfrm>
          <a:off x="0" y="0"/>
          <a:ext cx="0" cy="0"/>
          <a:chOff x="0" y="0"/>
          <a:chExt cx="0" cy="0"/>
        </a:xfrm>
      </p:grpSpPr>
      <p:sp>
        <p:nvSpPr>
          <p:cNvPr id="124" name="Google Shape;124;p26">
            <a:extLst>
              <a:ext uri="{FF2B5EF4-FFF2-40B4-BE49-F238E27FC236}">
                <a16:creationId xmlns:a16="http://schemas.microsoft.com/office/drawing/2014/main" id="{0807E6F8-3949-0570-DDE4-A5A489827E2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3" name="TextBox 2">
            <a:extLst>
              <a:ext uri="{FF2B5EF4-FFF2-40B4-BE49-F238E27FC236}">
                <a16:creationId xmlns:a16="http://schemas.microsoft.com/office/drawing/2014/main" id="{1BD6D149-2326-22F6-BC08-BAA8F731AFB1}"/>
              </a:ext>
            </a:extLst>
          </p:cNvPr>
          <p:cNvSpPr txBox="1"/>
          <p:nvPr/>
        </p:nvSpPr>
        <p:spPr>
          <a:xfrm>
            <a:off x="202550" y="861979"/>
            <a:ext cx="8941450" cy="2677656"/>
          </a:xfrm>
          <a:prstGeom prst="rect">
            <a:avLst/>
          </a:prstGeom>
          <a:noFill/>
        </p:spPr>
        <p:txBody>
          <a:bodyPr wrap="square">
            <a:spAutoFit/>
          </a:bodyPr>
          <a:lstStyle/>
          <a:p>
            <a:r>
              <a:rPr lang="en-US" sz="1200" b="1" u="sng" dirty="0"/>
              <a:t>Description of Fields measured (Cont’d): </a:t>
            </a:r>
          </a:p>
          <a:p>
            <a:r>
              <a:rPr lang="en-US" sz="1200" dirty="0"/>
              <a:t>Total_Amt_Chng_Q4_Q1: Change in Transaction Amount (Q4 over Q1) </a:t>
            </a:r>
          </a:p>
          <a:p>
            <a:r>
              <a:rPr lang="en-US" sz="1200" dirty="0" err="1"/>
              <a:t>Total_Trans_Amt</a:t>
            </a:r>
            <a:r>
              <a:rPr lang="en-US" sz="1200" dirty="0"/>
              <a:t>: Total Transaction Amount (Last 12 months) </a:t>
            </a:r>
          </a:p>
          <a:p>
            <a:r>
              <a:rPr lang="en-US" sz="1200" dirty="0" err="1"/>
              <a:t>Total_Trans_Ct</a:t>
            </a:r>
            <a:r>
              <a:rPr lang="en-US" sz="1200" dirty="0"/>
              <a:t>: Total Transaction Count (Last 12 months) </a:t>
            </a:r>
          </a:p>
          <a:p>
            <a:r>
              <a:rPr lang="en-US" sz="1200" dirty="0"/>
              <a:t>Total_Ct_Chng_Q4_Q1: Change in Transaction Count (Q4 over Q1) </a:t>
            </a:r>
          </a:p>
          <a:p>
            <a:r>
              <a:rPr lang="en-US" sz="1200" dirty="0" err="1"/>
              <a:t>Avg_Utilization_Ratio</a:t>
            </a:r>
            <a:r>
              <a:rPr lang="en-US" sz="1200" dirty="0"/>
              <a:t>: Average Card Utilization Ratio </a:t>
            </a:r>
          </a:p>
          <a:p>
            <a:r>
              <a:rPr lang="en-US" sz="1200" dirty="0"/>
              <a:t>What Is a Revolving Balance? If we don't pay the balance of the revolving credit account in full every month, the unpaid portion carries over to the next month. That's called a revolving balance </a:t>
            </a:r>
          </a:p>
          <a:p>
            <a:endParaRPr lang="en-US" sz="1200" dirty="0"/>
          </a:p>
          <a:p>
            <a:r>
              <a:rPr lang="en-US" sz="1200" dirty="0"/>
              <a:t>What is the Average Open to buy? 'Open to Buy' means the amount left on your credit card to use. Now, this column represents the average of this value for the last 12 months. </a:t>
            </a:r>
          </a:p>
          <a:p>
            <a:endParaRPr lang="en-US" sz="1200" dirty="0"/>
          </a:p>
          <a:p>
            <a:r>
              <a:rPr lang="en-US" sz="1200" dirty="0"/>
              <a:t>What is the Average utilization Ratio? The </a:t>
            </a:r>
            <a:r>
              <a:rPr lang="en-US" sz="1200" dirty="0" err="1"/>
              <a:t>Avg_Utilization_Ratio</a:t>
            </a:r>
            <a:r>
              <a:rPr lang="en-US" sz="1200" dirty="0"/>
              <a:t> represents how much of the available credit the customer spent. This is useful for calculating credit scores.</a:t>
            </a:r>
          </a:p>
        </p:txBody>
      </p:sp>
    </p:spTree>
    <p:extLst>
      <p:ext uri="{BB962C8B-B14F-4D97-AF65-F5344CB8AC3E}">
        <p14:creationId xmlns:p14="http://schemas.microsoft.com/office/powerpoint/2010/main" val="2728147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8BD287EB-579E-1676-2E2A-6A178F6A8D5C}"/>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13CDD6E6-E3D3-85AE-D69B-8B513D6127F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Original Data</a:t>
            </a:r>
            <a:endParaRPr dirty="0">
              <a:solidFill>
                <a:srgbClr val="1974D2"/>
              </a:solidFill>
            </a:endParaRPr>
          </a:p>
        </p:txBody>
      </p:sp>
      <p:pic>
        <p:nvPicPr>
          <p:cNvPr id="3" name="Picture 2" descr="A graph of a curve&#10;&#10;Description automatically generated">
            <a:extLst>
              <a:ext uri="{FF2B5EF4-FFF2-40B4-BE49-F238E27FC236}">
                <a16:creationId xmlns:a16="http://schemas.microsoft.com/office/drawing/2014/main" id="{DD9D132B-5141-AD29-6A06-B290FDD56F55}"/>
              </a:ext>
            </a:extLst>
          </p:cNvPr>
          <p:cNvPicPr>
            <a:picLocks noChangeAspect="1"/>
          </p:cNvPicPr>
          <p:nvPr/>
        </p:nvPicPr>
        <p:blipFill>
          <a:blip r:embed="rId3"/>
          <a:stretch>
            <a:fillRect/>
          </a:stretch>
        </p:blipFill>
        <p:spPr>
          <a:xfrm>
            <a:off x="0" y="958403"/>
            <a:ext cx="5667304" cy="3979672"/>
          </a:xfrm>
          <a:prstGeom prst="rect">
            <a:avLst/>
          </a:prstGeom>
        </p:spPr>
      </p:pic>
      <p:sp>
        <p:nvSpPr>
          <p:cNvPr id="5" name="TextBox 4">
            <a:extLst>
              <a:ext uri="{FF2B5EF4-FFF2-40B4-BE49-F238E27FC236}">
                <a16:creationId xmlns:a16="http://schemas.microsoft.com/office/drawing/2014/main" id="{1A9FDF49-C407-85B8-507B-2E0503DC7DA9}"/>
              </a:ext>
            </a:extLst>
          </p:cNvPr>
          <p:cNvSpPr txBox="1"/>
          <p:nvPr/>
        </p:nvSpPr>
        <p:spPr>
          <a:xfrm>
            <a:off x="5454451" y="861979"/>
            <a:ext cx="3846352" cy="2893100"/>
          </a:xfrm>
          <a:prstGeom prst="rect">
            <a:avLst/>
          </a:prstGeom>
          <a:noFill/>
        </p:spPr>
        <p:txBody>
          <a:bodyPr wrap="square">
            <a:spAutoFit/>
          </a:bodyPr>
          <a:lstStyle/>
          <a:p>
            <a:r>
              <a:rPr lang="en-US" b="1" dirty="0"/>
              <a:t>Observations:</a:t>
            </a:r>
          </a:p>
          <a:p>
            <a:pPr>
              <a:buFont typeface="Arial" panose="020B0604020202020204" pitchFamily="34" charset="0"/>
              <a:buChar char="•"/>
            </a:pPr>
            <a:r>
              <a:rPr lang="en-US" b="1" dirty="0"/>
              <a:t>Gradient Boosting</a:t>
            </a:r>
            <a:r>
              <a:rPr lang="en-US" dirty="0"/>
              <a:t> has the highest AUC (98.74%), indicating strong model performance in distinguishing between classes.</a:t>
            </a:r>
          </a:p>
          <a:p>
            <a:pPr>
              <a:buFont typeface="Arial" panose="020B0604020202020204" pitchFamily="34" charset="0"/>
              <a:buChar char="•"/>
            </a:pPr>
            <a:r>
              <a:rPr lang="en-US" b="1" dirty="0"/>
              <a:t>Random Forest</a:t>
            </a:r>
            <a:r>
              <a:rPr lang="en-US" dirty="0"/>
              <a:t> and </a:t>
            </a:r>
            <a:r>
              <a:rPr lang="en-US" b="1" dirty="0"/>
              <a:t>AdaBoost</a:t>
            </a:r>
            <a:r>
              <a:rPr lang="en-US" dirty="0"/>
              <a:t> also perform very well with high precision, F1-scores, and AUC values.</a:t>
            </a:r>
          </a:p>
          <a:p>
            <a:pPr>
              <a:buFont typeface="Arial" panose="020B0604020202020204" pitchFamily="34" charset="0"/>
              <a:buChar char="•"/>
            </a:pPr>
            <a:r>
              <a:rPr lang="en-US" b="1" dirty="0"/>
              <a:t>Decision Tree</a:t>
            </a:r>
            <a:r>
              <a:rPr lang="en-US" dirty="0"/>
              <a:t> shows good recall and reasonable accuracy, though it trails the ensemble methods.</a:t>
            </a:r>
          </a:p>
          <a:p>
            <a:pPr>
              <a:buFont typeface="Arial" panose="020B0604020202020204" pitchFamily="34" charset="0"/>
              <a:buChar char="•"/>
            </a:pPr>
            <a:r>
              <a:rPr lang="en-US" b="1" dirty="0"/>
              <a:t>Extra Trees</a:t>
            </a:r>
            <a:r>
              <a:rPr lang="en-US" dirty="0"/>
              <a:t> has a high precision but lower recall, which may suggest some overfitting.</a:t>
            </a:r>
          </a:p>
        </p:txBody>
      </p:sp>
    </p:spTree>
    <p:extLst>
      <p:ext uri="{BB962C8B-B14F-4D97-AF65-F5344CB8AC3E}">
        <p14:creationId xmlns:p14="http://schemas.microsoft.com/office/powerpoint/2010/main" val="92686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58675165-BF7D-0B4C-DB7A-E4938C51AC34}"/>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40253917-EA50-8A72-7635-A229B673F4E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Oversampled (Validation)</a:t>
            </a:r>
            <a:endParaRPr dirty="0">
              <a:solidFill>
                <a:srgbClr val="1974D2"/>
              </a:solidFill>
            </a:endParaRPr>
          </a:p>
        </p:txBody>
      </p:sp>
      <p:graphicFrame>
        <p:nvGraphicFramePr>
          <p:cNvPr id="14" name="Table 13">
            <a:extLst>
              <a:ext uri="{FF2B5EF4-FFF2-40B4-BE49-F238E27FC236}">
                <a16:creationId xmlns:a16="http://schemas.microsoft.com/office/drawing/2014/main" id="{D4374184-96D9-B101-1F9F-9DC72ADC7365}"/>
              </a:ext>
            </a:extLst>
          </p:cNvPr>
          <p:cNvGraphicFramePr>
            <a:graphicFrameLocks noGrp="1"/>
          </p:cNvGraphicFramePr>
          <p:nvPr>
            <p:extLst>
              <p:ext uri="{D42A27DB-BD31-4B8C-83A1-F6EECF244321}">
                <p14:modId xmlns:p14="http://schemas.microsoft.com/office/powerpoint/2010/main" val="3480544835"/>
              </p:ext>
            </p:extLst>
          </p:nvPr>
        </p:nvGraphicFramePr>
        <p:xfrm>
          <a:off x="117446" y="813115"/>
          <a:ext cx="7563431" cy="2499001"/>
        </p:xfrm>
        <a:graphic>
          <a:graphicData uri="http://schemas.openxmlformats.org/drawingml/2006/table">
            <a:tbl>
              <a:tblPr firstRow="1" bandRow="1">
                <a:tableStyleId>{84294124-032B-42B1-A8DD-10C641F168D1}</a:tableStyleId>
              </a:tblPr>
              <a:tblGrid>
                <a:gridCol w="1260572">
                  <a:extLst>
                    <a:ext uri="{9D8B030D-6E8A-4147-A177-3AD203B41FA5}">
                      <a16:colId xmlns:a16="http://schemas.microsoft.com/office/drawing/2014/main" val="4229172641"/>
                    </a:ext>
                  </a:extLst>
                </a:gridCol>
                <a:gridCol w="1260572">
                  <a:extLst>
                    <a:ext uri="{9D8B030D-6E8A-4147-A177-3AD203B41FA5}">
                      <a16:colId xmlns:a16="http://schemas.microsoft.com/office/drawing/2014/main" val="1478264810"/>
                    </a:ext>
                  </a:extLst>
                </a:gridCol>
                <a:gridCol w="1159399">
                  <a:extLst>
                    <a:ext uri="{9D8B030D-6E8A-4147-A177-3AD203B41FA5}">
                      <a16:colId xmlns:a16="http://schemas.microsoft.com/office/drawing/2014/main" val="833728560"/>
                    </a:ext>
                  </a:extLst>
                </a:gridCol>
                <a:gridCol w="1361744">
                  <a:extLst>
                    <a:ext uri="{9D8B030D-6E8A-4147-A177-3AD203B41FA5}">
                      <a16:colId xmlns:a16="http://schemas.microsoft.com/office/drawing/2014/main" val="2472760160"/>
                    </a:ext>
                  </a:extLst>
                </a:gridCol>
                <a:gridCol w="1260572">
                  <a:extLst>
                    <a:ext uri="{9D8B030D-6E8A-4147-A177-3AD203B41FA5}">
                      <a16:colId xmlns:a16="http://schemas.microsoft.com/office/drawing/2014/main" val="3410944698"/>
                    </a:ext>
                  </a:extLst>
                </a:gridCol>
                <a:gridCol w="1260572">
                  <a:extLst>
                    <a:ext uri="{9D8B030D-6E8A-4147-A177-3AD203B41FA5}">
                      <a16:colId xmlns:a16="http://schemas.microsoft.com/office/drawing/2014/main" val="2837416430"/>
                    </a:ext>
                  </a:extLst>
                </a:gridCol>
              </a:tblGrid>
              <a:tr h="450013">
                <a:tc>
                  <a:txBody>
                    <a:bodyPr/>
                    <a:lstStyle/>
                    <a:p>
                      <a:r>
                        <a:rPr lang="en-US" sz="1050" dirty="0"/>
                        <a:t>Model Chosen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46361"/>
                  </a:ext>
                </a:extLst>
              </a:tr>
              <a:tr h="405567">
                <a:tc>
                  <a:txBody>
                    <a:bodyPr/>
                    <a:lstStyle/>
                    <a:p>
                      <a:r>
                        <a:rPr lang="en-US" sz="1100"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~78.71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~76.01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~77.33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2984780"/>
                  </a:ext>
                </a:extLst>
              </a:tr>
              <a:tr h="405567">
                <a:tc>
                  <a:txBody>
                    <a:bodyPr/>
                    <a:lstStyle/>
                    <a:p>
                      <a:r>
                        <a:rPr lang="en-US" sz="1100"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701190"/>
                  </a:ext>
                </a:extLst>
              </a:tr>
              <a:tr h="405567">
                <a:tc>
                  <a:txBody>
                    <a:bodyPr/>
                    <a:lstStyle/>
                    <a:p>
                      <a:r>
                        <a:rPr lang="en-US" sz="1100" dirty="0"/>
                        <a:t>AdaBoost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359596"/>
                  </a:ext>
                </a:extLst>
              </a:tr>
              <a:tr h="405567">
                <a:tc>
                  <a:txBody>
                    <a:bodyPr/>
                    <a:lstStyle/>
                    <a:p>
                      <a:r>
                        <a:rPr lang="en-US" sz="1100"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~94.46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8580062"/>
                  </a:ext>
                </a:extLst>
              </a:tr>
              <a:tr h="405567">
                <a:tc>
                  <a:txBody>
                    <a:bodyPr/>
                    <a:lstStyle/>
                    <a:p>
                      <a:r>
                        <a:rPr lang="en-US" sz="1100" dirty="0"/>
                        <a:t>Extra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~62.10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487463"/>
                  </a:ext>
                </a:extLst>
              </a:tr>
            </a:tbl>
          </a:graphicData>
        </a:graphic>
      </p:graphicFrame>
    </p:spTree>
    <p:extLst>
      <p:ext uri="{BB962C8B-B14F-4D97-AF65-F5344CB8AC3E}">
        <p14:creationId xmlns:p14="http://schemas.microsoft.com/office/powerpoint/2010/main" val="1758633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B5D77744-96C6-EB0B-F299-EEA0EB61F612}"/>
            </a:ext>
          </a:extLst>
        </p:cNvPr>
        <p:cNvGrpSpPr/>
        <p:nvPr/>
      </p:nvGrpSpPr>
      <p:grpSpPr>
        <a:xfrm>
          <a:off x="0" y="0"/>
          <a:ext cx="0" cy="0"/>
          <a:chOff x="0" y="0"/>
          <a:chExt cx="0" cy="0"/>
        </a:xfrm>
      </p:grpSpPr>
      <p:sp>
        <p:nvSpPr>
          <p:cNvPr id="162" name="Google Shape;162;p32">
            <a:extLst>
              <a:ext uri="{FF2B5EF4-FFF2-40B4-BE49-F238E27FC236}">
                <a16:creationId xmlns:a16="http://schemas.microsoft.com/office/drawing/2014/main" id="{FCC7E5C5-1618-E5F2-9C96-301916CFC4E0}"/>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(oversampled data)</a:t>
            </a:r>
            <a:endParaRPr>
              <a:solidFill>
                <a:srgbClr val="1974D2"/>
              </a:solidFill>
            </a:endParaRPr>
          </a:p>
        </p:txBody>
      </p:sp>
      <p:sp>
        <p:nvSpPr>
          <p:cNvPr id="163" name="Google Shape;163;p32">
            <a:extLst>
              <a:ext uri="{FF2B5EF4-FFF2-40B4-BE49-F238E27FC236}">
                <a16:creationId xmlns:a16="http://schemas.microsoft.com/office/drawing/2014/main" id="{F4E7C17B-145A-1F8A-E313-B875877228B4}"/>
              </a:ext>
            </a:extLst>
          </p:cNvPr>
          <p:cNvSpPr txBox="1">
            <a:spLocks noGrp="1"/>
          </p:cNvSpPr>
          <p:nvPr>
            <p:ph type="body" idx="1"/>
          </p:nvPr>
        </p:nvSpPr>
        <p:spPr>
          <a:xfrm>
            <a:off x="1" y="721452"/>
            <a:ext cx="6149129" cy="4219664"/>
          </a:xfrm>
          <a:prstGeom prst="rect">
            <a:avLst/>
          </a:prstGeom>
          <a:noFill/>
          <a:ln>
            <a:noFill/>
          </a:ln>
        </p:spPr>
        <p:txBody>
          <a:bodyPr spcFirstLastPara="1" wrap="square" lIns="91425" tIns="91425" rIns="91425" bIns="91425" anchor="t" anchorCtr="0">
            <a:noAutofit/>
          </a:bodyPr>
          <a:lstStyle/>
          <a:p>
            <a:pPr marL="133350" indent="0">
              <a:buNone/>
            </a:pPr>
            <a:r>
              <a:rPr lang="en-US" sz="1400" dirty="0"/>
              <a:t>In the analysis, </a:t>
            </a:r>
            <a:r>
              <a:rPr lang="en-US" sz="1400" b="1" dirty="0"/>
              <a:t>oversampling</a:t>
            </a:r>
            <a:r>
              <a:rPr lang="en-US" sz="1400" dirty="0"/>
              <a:t> was performed to balance the class distribution by increasing the number of samples in the minority class (</a:t>
            </a:r>
            <a:r>
              <a:rPr lang="en-US" sz="1400" dirty="0" err="1"/>
              <a:t>attrited</a:t>
            </a:r>
            <a:r>
              <a:rPr lang="en-US" sz="1400" dirty="0"/>
              <a:t> customers) to match the majority class (non-</a:t>
            </a:r>
            <a:r>
              <a:rPr lang="en-US" sz="1400" dirty="0" err="1"/>
              <a:t>attrited</a:t>
            </a:r>
            <a:r>
              <a:rPr lang="en-US" sz="1400" dirty="0"/>
              <a:t> customers). This approach provides more data for the minority class, which can help improve recall and model performance without reducing the total number of samples. </a:t>
            </a:r>
          </a:p>
          <a:p>
            <a:pPr marL="133350" indent="0">
              <a:buNone/>
            </a:pPr>
            <a:r>
              <a:rPr lang="en-US" sz="1400" b="1" dirty="0"/>
              <a:t>Steps Taken for Oversampling</a:t>
            </a:r>
          </a:p>
          <a:p>
            <a:pPr>
              <a:buFont typeface="+mj-lt"/>
              <a:buAutoNum type="arabicPeriod"/>
            </a:pPr>
            <a:r>
              <a:rPr lang="en-US" sz="1400" b="1" dirty="0"/>
              <a:t>Separate the Classes</a:t>
            </a:r>
            <a:r>
              <a:rPr lang="en-US" sz="1400" dirty="0"/>
              <a:t>: Split the training data into two groups: one for the majority class (non-</a:t>
            </a:r>
            <a:r>
              <a:rPr lang="en-US" sz="1400" dirty="0" err="1"/>
              <a:t>attrited</a:t>
            </a:r>
            <a:r>
              <a:rPr lang="en-US" sz="1400" dirty="0"/>
              <a:t> customers) and one for the minority class (</a:t>
            </a:r>
            <a:r>
              <a:rPr lang="en-US" sz="1400" dirty="0" err="1"/>
              <a:t>attrited</a:t>
            </a:r>
            <a:r>
              <a:rPr lang="en-US" sz="1400" dirty="0"/>
              <a:t> customers).</a:t>
            </a:r>
          </a:p>
          <a:p>
            <a:pPr>
              <a:buFont typeface="+mj-lt"/>
              <a:buAutoNum type="arabicPeriod"/>
            </a:pPr>
            <a:r>
              <a:rPr lang="en-US" sz="1400" b="1" dirty="0"/>
              <a:t>Randomly Resample the Minority Class</a:t>
            </a:r>
            <a:r>
              <a:rPr lang="en-US" sz="1400" dirty="0"/>
              <a:t>: Using resampling with replacement, duplicate samples from the minority class to create a new dataset where the minority class has the same number of samples as the majority class.</a:t>
            </a:r>
          </a:p>
          <a:p>
            <a:pPr>
              <a:buFont typeface="+mj-lt"/>
              <a:buAutoNum type="arabicPeriod"/>
            </a:pPr>
            <a:r>
              <a:rPr lang="en-US" sz="1400" b="1" dirty="0"/>
              <a:t>Combine the Resampled Data</a:t>
            </a:r>
            <a:r>
              <a:rPr lang="en-US" sz="1400" dirty="0"/>
              <a:t>: Combine the original majority class with the oversampled minority class, resulting in a balanced dataset with equal numbers of </a:t>
            </a:r>
            <a:r>
              <a:rPr lang="en-US" sz="1400" dirty="0" err="1"/>
              <a:t>attrited</a:t>
            </a:r>
            <a:r>
              <a:rPr lang="en-US" sz="1400" dirty="0"/>
              <a:t> and non-</a:t>
            </a:r>
            <a:r>
              <a:rPr lang="en-US" sz="1400" dirty="0" err="1"/>
              <a:t>attrited</a:t>
            </a:r>
            <a:r>
              <a:rPr lang="en-US" sz="1400" dirty="0"/>
              <a:t> customers.</a:t>
            </a:r>
          </a:p>
          <a:p>
            <a:pPr marL="0" lvl="0" indent="0" algn="l" rtl="0">
              <a:lnSpc>
                <a:spcPct val="115000"/>
              </a:lnSpc>
              <a:spcBef>
                <a:spcPts val="1000"/>
              </a:spcBef>
              <a:spcAft>
                <a:spcPts val="0"/>
              </a:spcAft>
              <a:buSzPts val="1500"/>
              <a:buNone/>
            </a:pP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pic>
        <p:nvPicPr>
          <p:cNvPr id="4" name="Picture 3" descr="A computer screen shot of a black screen&#10;&#10;Description automatically generated">
            <a:extLst>
              <a:ext uri="{FF2B5EF4-FFF2-40B4-BE49-F238E27FC236}">
                <a16:creationId xmlns:a16="http://schemas.microsoft.com/office/drawing/2014/main" id="{229CE8AB-7444-4B53-C5F9-E171AD6E1753}"/>
              </a:ext>
            </a:extLst>
          </p:cNvPr>
          <p:cNvPicPr>
            <a:picLocks noChangeAspect="1"/>
          </p:cNvPicPr>
          <p:nvPr/>
        </p:nvPicPr>
        <p:blipFill>
          <a:blip r:embed="rId3"/>
          <a:stretch>
            <a:fillRect/>
          </a:stretch>
        </p:blipFill>
        <p:spPr>
          <a:xfrm>
            <a:off x="6071412" y="918679"/>
            <a:ext cx="3072587" cy="2311081"/>
          </a:xfrm>
          <a:prstGeom prst="rect">
            <a:avLst/>
          </a:prstGeom>
        </p:spPr>
      </p:pic>
    </p:spTree>
    <p:extLst>
      <p:ext uri="{BB962C8B-B14F-4D97-AF65-F5344CB8AC3E}">
        <p14:creationId xmlns:p14="http://schemas.microsoft.com/office/powerpoint/2010/main" val="62850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DA8ADAF6-527F-5978-14DE-697DF204E62E}"/>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CF495243-1FB3-B40F-8989-B723DDFEF8D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a:t>
            </a:r>
            <a:r>
              <a:rPr lang="en" dirty="0" err="1">
                <a:solidFill>
                  <a:srgbClr val="1974D2"/>
                </a:solidFill>
              </a:rPr>
              <a:t>Undersampled</a:t>
            </a:r>
            <a:r>
              <a:rPr lang="en" dirty="0">
                <a:solidFill>
                  <a:srgbClr val="1974D2"/>
                </a:solidFill>
              </a:rPr>
              <a:t> (Validation)</a:t>
            </a:r>
            <a:endParaRPr dirty="0">
              <a:solidFill>
                <a:srgbClr val="1974D2"/>
              </a:solidFill>
            </a:endParaRPr>
          </a:p>
        </p:txBody>
      </p:sp>
      <p:graphicFrame>
        <p:nvGraphicFramePr>
          <p:cNvPr id="14" name="Table 13">
            <a:extLst>
              <a:ext uri="{FF2B5EF4-FFF2-40B4-BE49-F238E27FC236}">
                <a16:creationId xmlns:a16="http://schemas.microsoft.com/office/drawing/2014/main" id="{FA631971-6E04-F34E-F02C-137C21B3D6C9}"/>
              </a:ext>
            </a:extLst>
          </p:cNvPr>
          <p:cNvGraphicFramePr>
            <a:graphicFrameLocks noGrp="1"/>
          </p:cNvGraphicFramePr>
          <p:nvPr>
            <p:extLst>
              <p:ext uri="{D42A27DB-BD31-4B8C-83A1-F6EECF244321}">
                <p14:modId xmlns:p14="http://schemas.microsoft.com/office/powerpoint/2010/main" val="3583277571"/>
              </p:ext>
            </p:extLst>
          </p:nvPr>
        </p:nvGraphicFramePr>
        <p:xfrm>
          <a:off x="117446" y="813115"/>
          <a:ext cx="7563431" cy="2499001"/>
        </p:xfrm>
        <a:graphic>
          <a:graphicData uri="http://schemas.openxmlformats.org/drawingml/2006/table">
            <a:tbl>
              <a:tblPr firstRow="1" bandRow="1">
                <a:tableStyleId>{84294124-032B-42B1-A8DD-10C641F168D1}</a:tableStyleId>
              </a:tblPr>
              <a:tblGrid>
                <a:gridCol w="1260572">
                  <a:extLst>
                    <a:ext uri="{9D8B030D-6E8A-4147-A177-3AD203B41FA5}">
                      <a16:colId xmlns:a16="http://schemas.microsoft.com/office/drawing/2014/main" val="4229172641"/>
                    </a:ext>
                  </a:extLst>
                </a:gridCol>
                <a:gridCol w="1260572">
                  <a:extLst>
                    <a:ext uri="{9D8B030D-6E8A-4147-A177-3AD203B41FA5}">
                      <a16:colId xmlns:a16="http://schemas.microsoft.com/office/drawing/2014/main" val="1478264810"/>
                    </a:ext>
                  </a:extLst>
                </a:gridCol>
                <a:gridCol w="1159399">
                  <a:extLst>
                    <a:ext uri="{9D8B030D-6E8A-4147-A177-3AD203B41FA5}">
                      <a16:colId xmlns:a16="http://schemas.microsoft.com/office/drawing/2014/main" val="833728560"/>
                    </a:ext>
                  </a:extLst>
                </a:gridCol>
                <a:gridCol w="1361744">
                  <a:extLst>
                    <a:ext uri="{9D8B030D-6E8A-4147-A177-3AD203B41FA5}">
                      <a16:colId xmlns:a16="http://schemas.microsoft.com/office/drawing/2014/main" val="2472760160"/>
                    </a:ext>
                  </a:extLst>
                </a:gridCol>
                <a:gridCol w="1260572">
                  <a:extLst>
                    <a:ext uri="{9D8B030D-6E8A-4147-A177-3AD203B41FA5}">
                      <a16:colId xmlns:a16="http://schemas.microsoft.com/office/drawing/2014/main" val="3410944698"/>
                    </a:ext>
                  </a:extLst>
                </a:gridCol>
                <a:gridCol w="1260572">
                  <a:extLst>
                    <a:ext uri="{9D8B030D-6E8A-4147-A177-3AD203B41FA5}">
                      <a16:colId xmlns:a16="http://schemas.microsoft.com/office/drawing/2014/main" val="2837416430"/>
                    </a:ext>
                  </a:extLst>
                </a:gridCol>
              </a:tblGrid>
              <a:tr h="450013">
                <a:tc>
                  <a:txBody>
                    <a:bodyPr/>
                    <a:lstStyle/>
                    <a:p>
                      <a:r>
                        <a:rPr lang="en-US" sz="1050" dirty="0"/>
                        <a:t>Model Chosen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46361"/>
                  </a:ext>
                </a:extLst>
              </a:tr>
              <a:tr h="405567">
                <a:tc>
                  <a:txBody>
                    <a:bodyPr/>
                    <a:lstStyle/>
                    <a:p>
                      <a:r>
                        <a:rPr lang="en-US" sz="1100"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~59.37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2984780"/>
                  </a:ext>
                </a:extLst>
              </a:tr>
              <a:tr h="405567">
                <a:tc>
                  <a:txBody>
                    <a:bodyPr/>
                    <a:lstStyle/>
                    <a:p>
                      <a:r>
                        <a:rPr lang="en-US" sz="1100"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~94.76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701190"/>
                  </a:ext>
                </a:extLst>
              </a:tr>
              <a:tr h="405567">
                <a:tc>
                  <a:txBody>
                    <a:bodyPr/>
                    <a:lstStyle/>
                    <a:p>
                      <a:r>
                        <a:rPr lang="en-US" sz="1100" dirty="0"/>
                        <a:t>AdaBoost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359596"/>
                  </a:ext>
                </a:extLst>
              </a:tr>
              <a:tr h="405567">
                <a:tc>
                  <a:txBody>
                    <a:bodyPr/>
                    <a:lstStyle/>
                    <a:p>
                      <a:r>
                        <a:rPr lang="en-US" sz="1100"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~92.96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~95.97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8580062"/>
                  </a:ext>
                </a:extLst>
              </a:tr>
              <a:tr h="405567">
                <a:tc>
                  <a:txBody>
                    <a:bodyPr/>
                    <a:lstStyle/>
                    <a:p>
                      <a:r>
                        <a:rPr lang="en-US" sz="1100" dirty="0"/>
                        <a:t>Extra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~67.27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~89.92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~76.96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~97.05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487463"/>
                  </a:ext>
                </a:extLst>
              </a:tr>
            </a:tbl>
          </a:graphicData>
        </a:graphic>
      </p:graphicFrame>
    </p:spTree>
    <p:extLst>
      <p:ext uri="{BB962C8B-B14F-4D97-AF65-F5344CB8AC3E}">
        <p14:creationId xmlns:p14="http://schemas.microsoft.com/office/powerpoint/2010/main" val="3122382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a:t>
            </a:r>
            <a:r>
              <a:rPr lang="en" dirty="0" err="1">
                <a:solidFill>
                  <a:srgbClr val="1974D2"/>
                </a:solidFill>
              </a:rPr>
              <a:t>undersampled</a:t>
            </a:r>
            <a:r>
              <a:rPr lang="en" dirty="0">
                <a:solidFill>
                  <a:srgbClr val="1974D2"/>
                </a:solidFill>
              </a:rPr>
              <a:t> data)</a:t>
            </a:r>
            <a:endParaRPr dirty="0">
              <a:solidFill>
                <a:srgbClr val="1974D2"/>
              </a:solidFill>
            </a:endParaRPr>
          </a:p>
        </p:txBody>
      </p:sp>
      <p:sp>
        <p:nvSpPr>
          <p:cNvPr id="163" name="Google Shape;163;p32"/>
          <p:cNvSpPr txBox="1">
            <a:spLocks noGrp="1"/>
          </p:cNvSpPr>
          <p:nvPr>
            <p:ph type="body" idx="1"/>
          </p:nvPr>
        </p:nvSpPr>
        <p:spPr>
          <a:xfrm>
            <a:off x="0" y="721452"/>
            <a:ext cx="6441531" cy="3363987"/>
          </a:xfrm>
          <a:prstGeom prst="rect">
            <a:avLst/>
          </a:prstGeom>
          <a:noFill/>
          <a:ln>
            <a:noFill/>
          </a:ln>
        </p:spPr>
        <p:txBody>
          <a:bodyPr spcFirstLastPara="1" wrap="square" lIns="91425" tIns="91425" rIns="91425" bIns="91425" anchor="t" anchorCtr="0">
            <a:noAutofit/>
          </a:bodyPr>
          <a:lstStyle/>
          <a:p>
            <a:pPr marL="133350" indent="0">
              <a:buNone/>
            </a:pPr>
            <a:r>
              <a:rPr lang="en-US" dirty="0"/>
              <a:t>In the analysis, </a:t>
            </a:r>
            <a:r>
              <a:rPr lang="en-US" b="1" dirty="0" err="1"/>
              <a:t>undersampling</a:t>
            </a:r>
            <a:r>
              <a:rPr lang="en-US" dirty="0"/>
              <a:t> was performed by reducing the number of samples in the majority class (non-</a:t>
            </a:r>
            <a:r>
              <a:rPr lang="en-US" dirty="0" err="1"/>
              <a:t>attrited</a:t>
            </a:r>
            <a:r>
              <a:rPr lang="en-US" dirty="0"/>
              <a:t> customers) to match the number of samples in the minority class (</a:t>
            </a:r>
            <a:r>
              <a:rPr lang="en-US" dirty="0" err="1"/>
              <a:t>attrited</a:t>
            </a:r>
            <a:r>
              <a:rPr lang="en-US" dirty="0"/>
              <a:t> customers). This balanced the dataset but reduced the overall amount of training data, which can sometimes lead to information loss. Here’s a breakdown of the process:</a:t>
            </a:r>
          </a:p>
          <a:p>
            <a:pPr>
              <a:buFont typeface="+mj-lt"/>
              <a:buAutoNum type="arabicPeriod"/>
            </a:pPr>
            <a:r>
              <a:rPr lang="en-US" b="1" dirty="0"/>
              <a:t>Separate the Classes</a:t>
            </a:r>
            <a:r>
              <a:rPr lang="en-US" dirty="0"/>
              <a:t>: Split the training data into two groups: one for the majority class (non-</a:t>
            </a:r>
            <a:r>
              <a:rPr lang="en-US" dirty="0" err="1"/>
              <a:t>attrited</a:t>
            </a:r>
            <a:r>
              <a:rPr lang="en-US" dirty="0"/>
              <a:t> customers) and one for the minority class (</a:t>
            </a:r>
            <a:r>
              <a:rPr lang="en-US" dirty="0" err="1"/>
              <a:t>attrited</a:t>
            </a:r>
            <a:r>
              <a:rPr lang="en-US" dirty="0"/>
              <a:t> customers).</a:t>
            </a:r>
          </a:p>
          <a:p>
            <a:pPr>
              <a:buFont typeface="+mj-lt"/>
              <a:buAutoNum type="arabicPeriod"/>
            </a:pPr>
            <a:r>
              <a:rPr lang="en-US" b="1" dirty="0"/>
              <a:t>Randomly Sample the Majority Class</a:t>
            </a:r>
            <a:r>
              <a:rPr lang="en-US" dirty="0"/>
              <a:t>: From the majority class, randomly select a subset of samples equal to the number of samples in the minority class. This sampling was done without replacement, meaning that we didn't duplicate any records.</a:t>
            </a:r>
          </a:p>
          <a:p>
            <a:pPr>
              <a:buFont typeface="+mj-lt"/>
              <a:buAutoNum type="arabicPeriod"/>
            </a:pPr>
            <a:r>
              <a:rPr lang="en-US" b="1" dirty="0"/>
              <a:t>Combine the Subsets</a:t>
            </a:r>
            <a:r>
              <a:rPr lang="en-US" dirty="0"/>
              <a:t>: Combine the sampled majority class with the full minority class, resulting in a balanced dataset with an equal number of </a:t>
            </a:r>
            <a:r>
              <a:rPr lang="en-US" dirty="0" err="1"/>
              <a:t>attrited</a:t>
            </a:r>
            <a:r>
              <a:rPr lang="en-US" dirty="0"/>
              <a:t> and non-</a:t>
            </a:r>
            <a:r>
              <a:rPr lang="en-US" dirty="0" err="1"/>
              <a:t>attrited</a:t>
            </a:r>
            <a:r>
              <a:rPr lang="en-US" dirty="0"/>
              <a:t> customers.</a:t>
            </a: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pic>
        <p:nvPicPr>
          <p:cNvPr id="3" name="Picture 2" descr="A computer screen with text and images&#10;&#10;Description automatically generated">
            <a:extLst>
              <a:ext uri="{FF2B5EF4-FFF2-40B4-BE49-F238E27FC236}">
                <a16:creationId xmlns:a16="http://schemas.microsoft.com/office/drawing/2014/main" id="{0277154C-D53B-BED9-A7EB-417F8F0324F3}"/>
              </a:ext>
            </a:extLst>
          </p:cNvPr>
          <p:cNvPicPr>
            <a:picLocks noChangeAspect="1"/>
          </p:cNvPicPr>
          <p:nvPr/>
        </p:nvPicPr>
        <p:blipFill>
          <a:blip r:embed="rId3"/>
          <a:stretch>
            <a:fillRect/>
          </a:stretch>
        </p:blipFill>
        <p:spPr>
          <a:xfrm>
            <a:off x="6258187" y="2105637"/>
            <a:ext cx="2885813" cy="233201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70" name="Google Shape;170;p33"/>
          <p:cNvSpPr txBox="1">
            <a:spLocks noGrp="1"/>
          </p:cNvSpPr>
          <p:nvPr>
            <p:ph type="body" idx="1"/>
          </p:nvPr>
        </p:nvSpPr>
        <p:spPr>
          <a:xfrm>
            <a:off x="202550" y="861975"/>
            <a:ext cx="8629800" cy="1428219"/>
          </a:xfrm>
          <a:prstGeom prst="rect">
            <a:avLst/>
          </a:prstGeom>
          <a:noFill/>
          <a:ln>
            <a:noFill/>
          </a:ln>
        </p:spPr>
        <p:txBody>
          <a:bodyPr spcFirstLastPara="1" wrap="square" lIns="91425" tIns="91425" rIns="91425" bIns="91425" anchor="t" anchorCtr="0">
            <a:noAutofit/>
          </a:bodyPr>
          <a:lstStyle/>
          <a:p>
            <a:r>
              <a:rPr lang="en-US" sz="1600" b="1" dirty="0"/>
              <a:t>Result of </a:t>
            </a:r>
            <a:r>
              <a:rPr lang="en-US" sz="1600" b="1" dirty="0" err="1"/>
              <a:t>Undersampling</a:t>
            </a:r>
            <a:endParaRPr lang="en-US" sz="1600" b="1" dirty="0"/>
          </a:p>
          <a:p>
            <a:pPr lvl="1"/>
            <a:r>
              <a:rPr lang="en-US" sz="1400" dirty="0"/>
              <a:t>After </a:t>
            </a:r>
            <a:r>
              <a:rPr lang="en-US" sz="1400" dirty="0" err="1"/>
              <a:t>undersampling</a:t>
            </a:r>
            <a:r>
              <a:rPr lang="en-US" sz="1400" dirty="0"/>
              <a:t>, the dataset had a balanced class distribution but fewer overall samples. This approach works well to mitigate class imbalance but can potentially reduce the model’s performance on the test data by providing fewer instances to learn from.</a:t>
            </a: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2" name="TextBox 1">
            <a:extLst>
              <a:ext uri="{FF2B5EF4-FFF2-40B4-BE49-F238E27FC236}">
                <a16:creationId xmlns:a16="http://schemas.microsoft.com/office/drawing/2014/main" id="{AA549A49-0189-818B-F36E-07C4A916E33C}"/>
              </a:ext>
            </a:extLst>
          </p:cNvPr>
          <p:cNvSpPr txBox="1"/>
          <p:nvPr/>
        </p:nvSpPr>
        <p:spPr>
          <a:xfrm>
            <a:off x="202549" y="2291212"/>
            <a:ext cx="8354221"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t>Result of Oversampling</a:t>
            </a:r>
          </a:p>
          <a:p>
            <a:pPr marL="285750" lvl="3" indent="-285750">
              <a:buFont typeface="Arial" panose="020B0604020202020204" pitchFamily="34" charset="0"/>
              <a:buChar char="•"/>
            </a:pPr>
            <a:r>
              <a:rPr lang="en-US" dirty="0"/>
              <a:t>After oversampling, the dataset was balanced with an equal number of samples in both classes. This approach can improve the model’s ability to identify the minority class (</a:t>
            </a:r>
            <a:r>
              <a:rPr lang="en-US" dirty="0" err="1"/>
              <a:t>attrited</a:t>
            </a:r>
            <a:r>
              <a:rPr lang="en-US" dirty="0"/>
              <a:t> customers) by providing more samples, often leading to improved recall and F1 score. However, oversampling may slightly increase the risk of overfitting since it duplicates existing data points.</a:t>
            </a:r>
          </a:p>
          <a:p>
            <a:pPr marL="285750" lvl="3" indent="-285750">
              <a:buFont typeface="Arial" panose="020B0604020202020204" pitchFamily="34" charset="0"/>
              <a:buChar char="•"/>
            </a:pPr>
            <a:endParaRPr lang="en-US" dirty="0"/>
          </a:p>
          <a:p>
            <a:pPr marL="285750" lvl="3" indent="-285750">
              <a:buFont typeface="Arial" panose="020B0604020202020204" pitchFamily="34" charset="0"/>
              <a:buChar char="•"/>
            </a:pPr>
            <a:r>
              <a:rPr lang="en-US" dirty="0"/>
              <a:t>Nevertheless, the results speak for themselves: the most balanced and accurate model relies on hyperparameter tuning of oversampled data</a:t>
            </a:r>
          </a:p>
          <a:p>
            <a:pPr marL="285750" lvl="3" indent="-285750">
              <a:buFont typeface="Arial" panose="020B0604020202020204" pitchFamily="34" charset="0"/>
              <a:buChar char="•"/>
            </a:pPr>
            <a:endParaRPr lang="en-US" dirty="0"/>
          </a:p>
          <a:p>
            <a:pPr marL="285750" lvl="3" indent="-285750">
              <a:buFont typeface="Arial" panose="020B0604020202020204" pitchFamily="34" charset="0"/>
              <a:buChar char="•"/>
            </a:pPr>
            <a:r>
              <a:rPr lang="en-US" dirty="0"/>
              <a:t>Risks of Oversampling addressed in next slides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Overfitting Risks</a:t>
            </a:r>
            <a:endParaRPr dirty="0">
              <a:solidFill>
                <a:srgbClr val="1974D2"/>
              </a:solidFill>
            </a:endParaRPr>
          </a:p>
        </p:txBody>
      </p:sp>
      <p:sp>
        <p:nvSpPr>
          <p:cNvPr id="177" name="Google Shape;177;p3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Did we overfit the data while preprocessing? No</a:t>
            </a:r>
          </a:p>
          <a:p>
            <a:pPr marL="457200" lvl="0" indent="-317500" algn="l" rtl="0">
              <a:lnSpc>
                <a:spcPct val="115000"/>
              </a:lnSpc>
              <a:spcBef>
                <a:spcPts val="1000"/>
              </a:spcBef>
              <a:spcAft>
                <a:spcPts val="1000"/>
              </a:spcAft>
              <a:buClr>
                <a:srgbClr val="000000"/>
              </a:buClr>
              <a:buSzPts val="1400"/>
              <a:buChar char="●"/>
            </a:pPr>
            <a:r>
              <a:rPr lang="en-US" sz="1400" b="1" dirty="0"/>
              <a:t>Oversampling of the Minority Class</a:t>
            </a:r>
          </a:p>
          <a:p>
            <a:pPr lvl="1">
              <a:buFont typeface="Arial" panose="020B0604020202020204" pitchFamily="34" charset="0"/>
              <a:buChar char="•"/>
            </a:pPr>
            <a:r>
              <a:rPr lang="en-US" sz="1400" b="1" dirty="0"/>
              <a:t>Risk</a:t>
            </a:r>
            <a:r>
              <a:rPr lang="en-US" sz="1400" dirty="0"/>
              <a:t>: Oversampling can lead to overfitting if the model becomes too focused on replicated or synthetic samples (especially if we used SMOTE or other synthetic data generation methods).</a:t>
            </a:r>
          </a:p>
          <a:p>
            <a:pPr lvl="1">
              <a:buFont typeface="Arial" panose="020B0604020202020204" pitchFamily="34" charset="0"/>
              <a:buChar char="•"/>
            </a:pPr>
            <a:r>
              <a:rPr lang="en-US" sz="1400" b="1" dirty="0"/>
              <a:t>Impact</a:t>
            </a:r>
            <a:r>
              <a:rPr lang="en-US" sz="1400" dirty="0"/>
              <a:t>: Models might perform very well on the oversampled training data but not generalize as well on the test data.</a:t>
            </a:r>
          </a:p>
          <a:p>
            <a:pPr lvl="1">
              <a:buFont typeface="Arial" panose="020B0604020202020204" pitchFamily="34" charset="0"/>
              <a:buChar char="•"/>
            </a:pPr>
            <a:r>
              <a:rPr lang="en-US" sz="1400" b="1" dirty="0"/>
              <a:t>Mitigation</a:t>
            </a:r>
            <a:r>
              <a:rPr lang="en-US" sz="1400" dirty="0"/>
              <a:t>: Using cross-validation during tuning (e.g., in our Bayesian or randomized search) helps ensure that the model is tested on unseen data portions during training, which reduces the risk of overfitting.</a:t>
            </a:r>
          </a:p>
          <a:p>
            <a:pPr lvl="1" indent="-317500">
              <a:spcBef>
                <a:spcPts val="1000"/>
              </a:spcBef>
              <a:spcAft>
                <a:spcPts val="1000"/>
              </a:spcAft>
              <a:buClr>
                <a:srgbClr val="000000"/>
              </a:buClr>
              <a:buSzPts val="1400"/>
              <a:buChar char="●"/>
            </a:pPr>
            <a:endParaRPr lang="en-US" sz="1200" dirty="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F0E28D5F-2587-7591-C777-D5DBD7869E7E}"/>
            </a:ext>
          </a:extLst>
        </p:cNvPr>
        <p:cNvGrpSpPr/>
        <p:nvPr/>
      </p:nvGrpSpPr>
      <p:grpSpPr>
        <a:xfrm>
          <a:off x="0" y="0"/>
          <a:ext cx="0" cy="0"/>
          <a:chOff x="0" y="0"/>
          <a:chExt cx="0" cy="0"/>
        </a:xfrm>
      </p:grpSpPr>
      <p:sp>
        <p:nvSpPr>
          <p:cNvPr id="176" name="Google Shape;176;p34">
            <a:extLst>
              <a:ext uri="{FF2B5EF4-FFF2-40B4-BE49-F238E27FC236}">
                <a16:creationId xmlns:a16="http://schemas.microsoft.com/office/drawing/2014/main" id="{C40172FF-E2A3-6D80-6142-D8D33077B49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Overfitting Risks</a:t>
            </a:r>
            <a:endParaRPr dirty="0">
              <a:solidFill>
                <a:srgbClr val="1974D2"/>
              </a:solidFill>
            </a:endParaRPr>
          </a:p>
        </p:txBody>
      </p:sp>
      <p:sp>
        <p:nvSpPr>
          <p:cNvPr id="177" name="Google Shape;177;p34">
            <a:extLst>
              <a:ext uri="{FF2B5EF4-FFF2-40B4-BE49-F238E27FC236}">
                <a16:creationId xmlns:a16="http://schemas.microsoft.com/office/drawing/2014/main" id="{5961CD0B-D93C-62C9-79DE-C02988537FF4}"/>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Did we overfit the data while preprocessing? No</a:t>
            </a:r>
          </a:p>
          <a:p>
            <a:r>
              <a:rPr lang="en-US" sz="1600" b="1" dirty="0"/>
              <a:t>Feature Engineering</a:t>
            </a:r>
          </a:p>
          <a:p>
            <a:pPr lvl="1">
              <a:buFont typeface="Arial" panose="020B0604020202020204" pitchFamily="34" charset="0"/>
              <a:buChar char="•"/>
            </a:pPr>
            <a:r>
              <a:rPr lang="en-US" sz="1400" b="1" dirty="0"/>
              <a:t>Risk</a:t>
            </a:r>
            <a:r>
              <a:rPr lang="en-US" sz="1400" dirty="0"/>
              <a:t>: Adding too many derived features, especially those based on similar information (e.g., utilization-related features derived from credit limit and revolving balance), can increase feature redundancy and complexity, leading to overfitting.</a:t>
            </a:r>
          </a:p>
          <a:p>
            <a:pPr lvl="1">
              <a:buFont typeface="Arial" panose="020B0604020202020204" pitchFamily="34" charset="0"/>
              <a:buChar char="•"/>
            </a:pPr>
            <a:r>
              <a:rPr lang="en-US" sz="1400" b="1" dirty="0"/>
              <a:t>Impact</a:t>
            </a:r>
            <a:r>
              <a:rPr lang="en-US" sz="1400" dirty="0"/>
              <a:t>: Overfitted models might overly rely on specific patterns in engineered features that don’t generalize well.</a:t>
            </a:r>
          </a:p>
          <a:p>
            <a:pPr lvl="1">
              <a:buFont typeface="Arial" panose="020B0604020202020204" pitchFamily="34" charset="0"/>
              <a:buChar char="•"/>
            </a:pPr>
            <a:r>
              <a:rPr lang="en-US" sz="1400" b="1" dirty="0"/>
              <a:t>Mitigation</a:t>
            </a:r>
            <a:r>
              <a:rPr lang="en-US" sz="1400" dirty="0"/>
              <a:t>: Ensuring that the derived features are unique and genuinely provide new information (like activity ratios, utilization scores) helps keep feature engineering useful without introducing excessive noise.</a:t>
            </a:r>
          </a:p>
          <a:p>
            <a:pPr lvl="1" indent="-317500">
              <a:spcBef>
                <a:spcPts val="1000"/>
              </a:spcBef>
              <a:spcAft>
                <a:spcPts val="1000"/>
              </a:spcAft>
              <a:buClr>
                <a:srgbClr val="000000"/>
              </a:buClr>
              <a:buSzPts val="1400"/>
              <a:buChar char="●"/>
            </a:pPr>
            <a:endParaRPr lang="en-US" sz="1200" dirty="0">
              <a:solidFill>
                <a:srgbClr val="000000"/>
              </a:solidFill>
            </a:endParaRPr>
          </a:p>
        </p:txBody>
      </p:sp>
    </p:spTree>
    <p:extLst>
      <p:ext uri="{BB962C8B-B14F-4D97-AF65-F5344CB8AC3E}">
        <p14:creationId xmlns:p14="http://schemas.microsoft.com/office/powerpoint/2010/main" val="1452658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7755243A-FB29-1B7C-273A-848837B7E195}"/>
            </a:ext>
          </a:extLst>
        </p:cNvPr>
        <p:cNvGrpSpPr/>
        <p:nvPr/>
      </p:nvGrpSpPr>
      <p:grpSpPr>
        <a:xfrm>
          <a:off x="0" y="0"/>
          <a:ext cx="0" cy="0"/>
          <a:chOff x="0" y="0"/>
          <a:chExt cx="0" cy="0"/>
        </a:xfrm>
      </p:grpSpPr>
      <p:sp>
        <p:nvSpPr>
          <p:cNvPr id="176" name="Google Shape;176;p34">
            <a:extLst>
              <a:ext uri="{FF2B5EF4-FFF2-40B4-BE49-F238E27FC236}">
                <a16:creationId xmlns:a16="http://schemas.microsoft.com/office/drawing/2014/main" id="{13F5A288-47EA-EDDC-F5DB-42DE7A6B7A5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Overfitting Risks</a:t>
            </a:r>
            <a:endParaRPr dirty="0">
              <a:solidFill>
                <a:srgbClr val="1974D2"/>
              </a:solidFill>
            </a:endParaRPr>
          </a:p>
        </p:txBody>
      </p:sp>
      <p:sp>
        <p:nvSpPr>
          <p:cNvPr id="177" name="Google Shape;177;p34">
            <a:extLst>
              <a:ext uri="{FF2B5EF4-FFF2-40B4-BE49-F238E27FC236}">
                <a16:creationId xmlns:a16="http://schemas.microsoft.com/office/drawing/2014/main" id="{9D68C14E-51C1-F89B-BCBA-A038D2BFF0D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Did we overfit the data while preprocessing? No.</a:t>
            </a:r>
          </a:p>
          <a:p>
            <a:r>
              <a:rPr lang="en-US" sz="2000" b="1" dirty="0"/>
              <a:t>High Model Performance Pre-Tuning</a:t>
            </a:r>
          </a:p>
          <a:p>
            <a:pPr lvl="1">
              <a:buFont typeface="Arial" panose="020B0604020202020204" pitchFamily="34" charset="0"/>
              <a:buChar char="•"/>
            </a:pPr>
            <a:r>
              <a:rPr lang="en-US" sz="1800" b="1" dirty="0"/>
              <a:t>Risk Indicator</a:t>
            </a:r>
            <a:r>
              <a:rPr lang="en-US" sz="1800" dirty="0"/>
              <a:t>: If models show near-perfect scores (especially AUC) on training data but significantly lower on test data, it’s a red flag for overfitting – This did not happen. Test Data generally matched or surpassed Training and Validation Data after tuning: AUC matched exactly in all cases.</a:t>
            </a:r>
          </a:p>
          <a:p>
            <a:pPr lvl="1">
              <a:buFont typeface="Arial" panose="020B0604020202020204" pitchFamily="34" charset="0"/>
              <a:buChar char="•"/>
            </a:pPr>
            <a:r>
              <a:rPr lang="en-US" sz="1800" b="1" dirty="0"/>
              <a:t>Our Case</a:t>
            </a:r>
            <a:r>
              <a:rPr lang="en-US" sz="1800" dirty="0"/>
              <a:t>: Since pre-tuning metrics were high but not excessively so, this suggests that we balanced model complexity well, and the models were likely capturing real patterns rather than memorizing training data.</a:t>
            </a:r>
          </a:p>
          <a:p>
            <a:pPr lvl="1" indent="-317500">
              <a:spcBef>
                <a:spcPts val="1000"/>
              </a:spcBef>
              <a:spcAft>
                <a:spcPts val="1000"/>
              </a:spcAft>
              <a:buClr>
                <a:srgbClr val="000000"/>
              </a:buClr>
              <a:buSzPts val="1400"/>
              <a:buChar char="●"/>
            </a:pPr>
            <a:endParaRPr lang="en-US" sz="1200" dirty="0">
              <a:solidFill>
                <a:srgbClr val="000000"/>
              </a:solidFill>
            </a:endParaRPr>
          </a:p>
        </p:txBody>
      </p:sp>
    </p:spTree>
    <p:extLst>
      <p:ext uri="{BB962C8B-B14F-4D97-AF65-F5344CB8AC3E}">
        <p14:creationId xmlns:p14="http://schemas.microsoft.com/office/powerpoint/2010/main" val="2748334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4E76E6B0-025D-F77C-C197-0124A469D9B1}"/>
            </a:ext>
          </a:extLst>
        </p:cNvPr>
        <p:cNvGrpSpPr/>
        <p:nvPr/>
      </p:nvGrpSpPr>
      <p:grpSpPr>
        <a:xfrm>
          <a:off x="0" y="0"/>
          <a:ext cx="0" cy="0"/>
          <a:chOff x="0" y="0"/>
          <a:chExt cx="0" cy="0"/>
        </a:xfrm>
      </p:grpSpPr>
      <p:sp>
        <p:nvSpPr>
          <p:cNvPr id="176" name="Google Shape;176;p34">
            <a:extLst>
              <a:ext uri="{FF2B5EF4-FFF2-40B4-BE49-F238E27FC236}">
                <a16:creationId xmlns:a16="http://schemas.microsoft.com/office/drawing/2014/main" id="{4C0BBF7A-7699-52D7-B65A-C5A17D4834F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Overfitting Risks</a:t>
            </a:r>
            <a:endParaRPr dirty="0">
              <a:solidFill>
                <a:srgbClr val="1974D2"/>
              </a:solidFill>
            </a:endParaRPr>
          </a:p>
        </p:txBody>
      </p:sp>
      <p:sp>
        <p:nvSpPr>
          <p:cNvPr id="177" name="Google Shape;177;p34">
            <a:extLst>
              <a:ext uri="{FF2B5EF4-FFF2-40B4-BE49-F238E27FC236}">
                <a16:creationId xmlns:a16="http://schemas.microsoft.com/office/drawing/2014/main" id="{AF5723FE-E1AC-0E9C-A543-0BB462EE244A}"/>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Did we overfit the data while preprocessing? No.</a:t>
            </a:r>
          </a:p>
          <a:p>
            <a:r>
              <a:rPr lang="en-US" sz="2400" b="1" dirty="0"/>
              <a:t>Hyperparameter Tuning and Regularization</a:t>
            </a:r>
          </a:p>
          <a:p>
            <a:pPr lvl="1">
              <a:buFont typeface="Arial" panose="020B0604020202020204" pitchFamily="34" charset="0"/>
              <a:buChar char="•"/>
            </a:pPr>
            <a:r>
              <a:rPr lang="en-US" sz="2200" b="1" dirty="0"/>
              <a:t>Regularization</a:t>
            </a:r>
            <a:r>
              <a:rPr lang="en-US" sz="2200" dirty="0"/>
              <a:t> during tuning (through parameters like </a:t>
            </a:r>
            <a:r>
              <a:rPr lang="en-US" sz="2200" dirty="0" err="1"/>
              <a:t>min_samples_split</a:t>
            </a:r>
            <a:r>
              <a:rPr lang="en-US" sz="2200" dirty="0"/>
              <a:t>, </a:t>
            </a:r>
            <a:r>
              <a:rPr lang="en-US" sz="2200" dirty="0" err="1"/>
              <a:t>max_depth</a:t>
            </a:r>
            <a:r>
              <a:rPr lang="en-US" sz="2200" dirty="0"/>
              <a:t>, or </a:t>
            </a:r>
            <a:r>
              <a:rPr lang="en-US" sz="2200" dirty="0" err="1"/>
              <a:t>learning_rate</a:t>
            </a:r>
            <a:r>
              <a:rPr lang="en-US" sz="2200" dirty="0"/>
              <a:t>) helps control model complexity and prevent overfitting.</a:t>
            </a:r>
          </a:p>
          <a:p>
            <a:pPr lvl="1">
              <a:buFont typeface="Arial" panose="020B0604020202020204" pitchFamily="34" charset="0"/>
              <a:buChar char="•"/>
            </a:pPr>
            <a:r>
              <a:rPr lang="en-US" sz="2200" b="1" dirty="0"/>
              <a:t>Our Approach</a:t>
            </a:r>
            <a:r>
              <a:rPr lang="en-US" sz="2200" dirty="0"/>
              <a:t>: By using cross-validation during tuning and adjusting parameters to optimize for AUC, we likely reduced overfitting risks in final models.</a:t>
            </a:r>
          </a:p>
          <a:p>
            <a:pPr lvl="1" indent="-317500">
              <a:spcBef>
                <a:spcPts val="1000"/>
              </a:spcBef>
              <a:spcAft>
                <a:spcPts val="1000"/>
              </a:spcAft>
              <a:buClr>
                <a:srgbClr val="000000"/>
              </a:buClr>
              <a:buSzPts val="1400"/>
              <a:buChar char="●"/>
            </a:pPr>
            <a:endParaRPr lang="en-US" sz="1200" dirty="0">
              <a:solidFill>
                <a:srgbClr val="000000"/>
              </a:solidFill>
            </a:endParaRPr>
          </a:p>
        </p:txBody>
      </p:sp>
    </p:spTree>
    <p:extLst>
      <p:ext uri="{BB962C8B-B14F-4D97-AF65-F5344CB8AC3E}">
        <p14:creationId xmlns:p14="http://schemas.microsoft.com/office/powerpoint/2010/main" val="187940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(Key Conclusions)</a:t>
            </a:r>
            <a:endParaRPr dirty="0">
              <a:solidFill>
                <a:srgbClr val="1974D2"/>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1. Customer Engagement is a Strong Predictor:</a:t>
            </a:r>
          </a:p>
          <a:p>
            <a:pPr lvl="1">
              <a:buFont typeface="Arial" panose="020B0604020202020204" pitchFamily="34" charset="0"/>
              <a:buChar char="•"/>
            </a:pPr>
            <a:r>
              <a:rPr lang="en-US" sz="1400" dirty="0"/>
              <a:t>Features like </a:t>
            </a:r>
            <a:r>
              <a:rPr lang="en-US" sz="1400" b="1" dirty="0"/>
              <a:t>Total Transaction Count (</a:t>
            </a:r>
            <a:r>
              <a:rPr lang="en-US" sz="1400" b="1" dirty="0" err="1"/>
              <a:t>Total_Trans_Ct</a:t>
            </a:r>
            <a:r>
              <a:rPr lang="en-US" sz="1400" b="1" dirty="0"/>
              <a:t>)</a:t>
            </a:r>
            <a:r>
              <a:rPr lang="en-US" sz="1400" dirty="0"/>
              <a:t> and </a:t>
            </a:r>
            <a:r>
              <a:rPr lang="en-US" sz="1400" b="1" dirty="0"/>
              <a:t>Total Transaction Amount (</a:t>
            </a:r>
            <a:r>
              <a:rPr lang="en-US" sz="1400" b="1" dirty="0" err="1"/>
              <a:t>Total_Trans_Amt</a:t>
            </a:r>
            <a:r>
              <a:rPr lang="en-US" sz="1400" b="1" dirty="0"/>
              <a:t>)</a:t>
            </a:r>
            <a:r>
              <a:rPr lang="en-US" sz="1400" dirty="0"/>
              <a:t> consistently correlate with lower attrition, as captured by model performance.</a:t>
            </a:r>
          </a:p>
          <a:p>
            <a:pPr lvl="1">
              <a:buFont typeface="Arial" panose="020B0604020202020204" pitchFamily="34" charset="0"/>
              <a:buChar char="•"/>
            </a:pPr>
            <a:r>
              <a:rPr lang="en-US" sz="1400" dirty="0"/>
              <a:t>High engagement through frequent and substantial transactions is likely indicative of satisfied customers who see value in the bank’s services.</a:t>
            </a:r>
          </a:p>
          <a:p>
            <a:r>
              <a:rPr lang="en-US" sz="1600" b="1" dirty="0"/>
              <a:t>2. Inactivity and Low Interaction Signal Risk:</a:t>
            </a:r>
          </a:p>
          <a:p>
            <a:pPr lvl="1">
              <a:buFont typeface="Arial" panose="020B0604020202020204" pitchFamily="34" charset="0"/>
              <a:buChar char="•"/>
            </a:pPr>
            <a:r>
              <a:rPr lang="en-US" sz="1400" dirty="0"/>
              <a:t>Features such as </a:t>
            </a:r>
            <a:r>
              <a:rPr lang="en-US" sz="1400" b="1" dirty="0"/>
              <a:t>Months Inactive in the Last 12 Months (Months_Inactive_12_mon)</a:t>
            </a:r>
            <a:r>
              <a:rPr lang="en-US" sz="1400" dirty="0"/>
              <a:t> and </a:t>
            </a:r>
            <a:r>
              <a:rPr lang="en-US" sz="1400" b="1" dirty="0"/>
              <a:t>Contacts Count in the Last 12 Months (Contacts_Count_12_mon)</a:t>
            </a:r>
            <a:r>
              <a:rPr lang="en-US" sz="1400" dirty="0"/>
              <a:t> are consistently predictive of attrition.</a:t>
            </a:r>
          </a:p>
          <a:p>
            <a:pPr lvl="1">
              <a:buFont typeface="Arial" panose="020B0604020202020204" pitchFamily="34" charset="0"/>
              <a:buChar char="•"/>
            </a:pPr>
            <a:r>
              <a:rPr lang="en-US" sz="1400" dirty="0"/>
              <a:t>High inactivity, combined with frequent support contacts, may indicate dissatisfaction or issues that eventually lead to attrition. This suggests that customers who aren’t using the card or are reaching out more frequently may be at risk of leaving.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3425D383-4D51-FCA7-47EE-F42283259422}"/>
            </a:ext>
          </a:extLst>
        </p:cNvPr>
        <p:cNvGrpSpPr/>
        <p:nvPr/>
      </p:nvGrpSpPr>
      <p:grpSpPr>
        <a:xfrm>
          <a:off x="0" y="0"/>
          <a:ext cx="0" cy="0"/>
          <a:chOff x="0" y="0"/>
          <a:chExt cx="0" cy="0"/>
        </a:xfrm>
      </p:grpSpPr>
      <p:sp>
        <p:nvSpPr>
          <p:cNvPr id="176" name="Google Shape;176;p34">
            <a:extLst>
              <a:ext uri="{FF2B5EF4-FFF2-40B4-BE49-F238E27FC236}">
                <a16:creationId xmlns:a16="http://schemas.microsoft.com/office/drawing/2014/main" id="{0E330BCA-39BC-9471-A512-86991F60E92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Overfitting Risks</a:t>
            </a:r>
            <a:endParaRPr dirty="0">
              <a:solidFill>
                <a:srgbClr val="1974D2"/>
              </a:solidFill>
            </a:endParaRPr>
          </a:p>
        </p:txBody>
      </p:sp>
      <p:sp>
        <p:nvSpPr>
          <p:cNvPr id="177" name="Google Shape;177;p34">
            <a:extLst>
              <a:ext uri="{FF2B5EF4-FFF2-40B4-BE49-F238E27FC236}">
                <a16:creationId xmlns:a16="http://schemas.microsoft.com/office/drawing/2014/main" id="{4DA92C0E-E86D-E5FA-1782-F95890C6C0BB}"/>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Did we overfit the data while preprocessing? No.</a:t>
            </a:r>
          </a:p>
          <a:p>
            <a:r>
              <a:rPr lang="en-US" sz="1600" dirty="0"/>
              <a:t>Overall, while oversampling and feature engineering increase the risk of overfitting, the use of </a:t>
            </a:r>
            <a:r>
              <a:rPr lang="en-US" sz="1600" b="1" dirty="0"/>
              <a:t>cross-validation, balanced feature engineering, and hyperparameter tuning</a:t>
            </a:r>
            <a:r>
              <a:rPr lang="en-US" sz="1600" dirty="0"/>
              <a:t> in our process helps mitigate it. The high AUC and reasonable test set performance suggest the models likely learned general patterns rather than overfitting to training data. However, regular validation checks and testing on additional datasets would confirm generalizability.</a:t>
            </a:r>
          </a:p>
          <a:p>
            <a:endParaRPr lang="en-US" sz="1600" dirty="0">
              <a:solidFill>
                <a:srgbClr val="000000"/>
              </a:solidFill>
            </a:endParaRPr>
          </a:p>
          <a:p>
            <a:r>
              <a:rPr lang="en-US" sz="1600" dirty="0">
                <a:solidFill>
                  <a:srgbClr val="000000"/>
                </a:solidFill>
              </a:rPr>
              <a:t>Lessons Learned: One must be wary of overfitting data before any hyperparameter tuning – it can be possible to overfit data even before any model has been applied</a:t>
            </a:r>
          </a:p>
        </p:txBody>
      </p:sp>
    </p:spTree>
    <p:extLst>
      <p:ext uri="{BB962C8B-B14F-4D97-AF65-F5344CB8AC3E}">
        <p14:creationId xmlns:p14="http://schemas.microsoft.com/office/powerpoint/2010/main" val="214645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62475A05-7ED5-00ED-9421-28B74ED8506C}"/>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BFDC2E4D-F712-BB55-505B-2EEB60A1F371}"/>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(Key Conclusions)</a:t>
            </a:r>
            <a:endParaRPr dirty="0">
              <a:solidFill>
                <a:srgbClr val="1974D2"/>
              </a:solidFill>
            </a:endParaRPr>
          </a:p>
        </p:txBody>
      </p:sp>
      <p:sp>
        <p:nvSpPr>
          <p:cNvPr id="119" name="Google Shape;119;p25">
            <a:extLst>
              <a:ext uri="{FF2B5EF4-FFF2-40B4-BE49-F238E27FC236}">
                <a16:creationId xmlns:a16="http://schemas.microsoft.com/office/drawing/2014/main" id="{ED4E377D-3CB6-F0DD-BC76-8408AEB86EA2}"/>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3. Credit Usage Patterns Matter:</a:t>
            </a:r>
          </a:p>
          <a:p>
            <a:pPr lvl="1">
              <a:buFont typeface="Arial" panose="020B0604020202020204" pitchFamily="34" charset="0"/>
              <a:buChar char="•"/>
            </a:pPr>
            <a:r>
              <a:rPr lang="en-US" sz="1400" b="1" dirty="0"/>
              <a:t>Credit Limit</a:t>
            </a:r>
            <a:r>
              <a:rPr lang="en-US" sz="1400" dirty="0"/>
              <a:t>, </a:t>
            </a:r>
            <a:r>
              <a:rPr lang="en-US" sz="1400" b="1" dirty="0"/>
              <a:t>Average Utilization Ratio</a:t>
            </a:r>
            <a:r>
              <a:rPr lang="en-US" sz="1400" dirty="0"/>
              <a:t>, and </a:t>
            </a:r>
            <a:r>
              <a:rPr lang="en-US" sz="1400" b="1" dirty="0"/>
              <a:t>Total Revolving Balance</a:t>
            </a:r>
            <a:r>
              <a:rPr lang="en-US" sz="1400" dirty="0"/>
              <a:t> have significant predictive power across models, indicating that credit usage is a strong factor in attrition.</a:t>
            </a:r>
          </a:p>
          <a:p>
            <a:pPr lvl="1">
              <a:buFont typeface="Arial" panose="020B0604020202020204" pitchFamily="34" charset="0"/>
              <a:buChar char="•"/>
            </a:pPr>
            <a:r>
              <a:rPr lang="en-US" sz="1400" dirty="0"/>
              <a:t>Customers with high credit utilization and low credit limits might experience financial strain, while those with low revolving balances and higher available credit might have fewer reasons to leave. A well-balanced credit line may improve customer retention.</a:t>
            </a:r>
          </a:p>
          <a:p>
            <a:r>
              <a:rPr lang="en-US" sz="1600" b="1" dirty="0"/>
              <a:t>4. Income and Education Influence Retention but Not Strongly:</a:t>
            </a:r>
          </a:p>
          <a:p>
            <a:pPr lvl="1">
              <a:buFont typeface="Arial" panose="020B0604020202020204" pitchFamily="34" charset="0"/>
              <a:buChar char="•"/>
            </a:pPr>
            <a:r>
              <a:rPr lang="en-US" sz="1400" dirty="0"/>
              <a:t>Features related to </a:t>
            </a:r>
            <a:r>
              <a:rPr lang="en-US" sz="1400" b="1" dirty="0"/>
              <a:t>Income Category</a:t>
            </a:r>
            <a:r>
              <a:rPr lang="en-US" sz="1400" dirty="0"/>
              <a:t> and </a:t>
            </a:r>
            <a:r>
              <a:rPr lang="en-US" sz="1400" b="1" dirty="0"/>
              <a:t>Education Level</a:t>
            </a:r>
            <a:r>
              <a:rPr lang="en-US" sz="1400" dirty="0"/>
              <a:t> show some influence but are weaker predictors than engagement and credit usage.</a:t>
            </a:r>
          </a:p>
          <a:p>
            <a:pPr lvl="1">
              <a:buFont typeface="Arial" panose="020B0604020202020204" pitchFamily="34" charset="0"/>
              <a:buChar char="•"/>
            </a:pPr>
            <a:r>
              <a:rPr lang="en-US" sz="1400" dirty="0"/>
              <a:t>While higher income brackets may correlate with retention, the effect is less pronounced. This suggests that customer service and credit usage factors are more influential in retaining customers than demographics.</a:t>
            </a:r>
          </a:p>
        </p:txBody>
      </p:sp>
    </p:spTree>
    <p:extLst>
      <p:ext uri="{BB962C8B-B14F-4D97-AF65-F5344CB8AC3E}">
        <p14:creationId xmlns:p14="http://schemas.microsoft.com/office/powerpoint/2010/main" val="353258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874F7DC8-29C8-BA39-7472-21B1429312CB}"/>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647EB73C-B60A-AC87-4A60-C30E46E7F41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(Key Conclusions)</a:t>
            </a:r>
            <a:endParaRPr dirty="0">
              <a:solidFill>
                <a:srgbClr val="1974D2"/>
              </a:solidFill>
            </a:endParaRPr>
          </a:p>
        </p:txBody>
      </p:sp>
      <p:sp>
        <p:nvSpPr>
          <p:cNvPr id="119" name="Google Shape;119;p25">
            <a:extLst>
              <a:ext uri="{FF2B5EF4-FFF2-40B4-BE49-F238E27FC236}">
                <a16:creationId xmlns:a16="http://schemas.microsoft.com/office/drawing/2014/main" id="{2375455B-185C-B82F-A1B7-F8D9CC3EF58C}"/>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5. Personal Characteristics Like Age and Dependent Count Have Minimal Impact:</a:t>
            </a:r>
          </a:p>
          <a:p>
            <a:pPr lvl="1">
              <a:buFont typeface="Arial" panose="020B0604020202020204" pitchFamily="34" charset="0"/>
              <a:buChar char="•"/>
            </a:pPr>
            <a:r>
              <a:rPr lang="en-US" sz="1400" b="1" dirty="0"/>
              <a:t>Customer Age</a:t>
            </a:r>
            <a:r>
              <a:rPr lang="en-US" sz="1400" dirty="0"/>
              <a:t> and </a:t>
            </a:r>
            <a:r>
              <a:rPr lang="en-US" sz="1400" b="1" dirty="0"/>
              <a:t>Dependent Count</a:t>
            </a:r>
            <a:r>
              <a:rPr lang="en-US" sz="1400" dirty="0"/>
              <a:t> were consistently weak predictors of attrition, meaning that age and family size don’t significantly influence whether a customer will leave.</a:t>
            </a:r>
          </a:p>
          <a:p>
            <a:pPr lvl="1">
              <a:buFont typeface="Arial" panose="020B0604020202020204" pitchFamily="34" charset="0"/>
              <a:buChar char="•"/>
            </a:pPr>
            <a:r>
              <a:rPr lang="en-US" sz="1400" dirty="0"/>
              <a:t>This indicates that demographic factors alone aren’t enough to predict attrition risk; behavioral and usage factors are more telling.</a:t>
            </a:r>
          </a:p>
        </p:txBody>
      </p:sp>
    </p:spTree>
    <p:extLst>
      <p:ext uri="{BB962C8B-B14F-4D97-AF65-F5344CB8AC3E}">
        <p14:creationId xmlns:p14="http://schemas.microsoft.com/office/powerpoint/2010/main" val="184161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6B8CF5E7-88F3-7E21-90F9-8F72A932BA0E}"/>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D8F56C4C-B357-9A1D-23D8-5D8DDE9971F5}"/>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(Insights and Recommendations)</a:t>
            </a:r>
            <a:endParaRPr dirty="0">
              <a:solidFill>
                <a:srgbClr val="1974D2"/>
              </a:solidFill>
            </a:endParaRPr>
          </a:p>
        </p:txBody>
      </p:sp>
      <p:sp>
        <p:nvSpPr>
          <p:cNvPr id="119" name="Google Shape;119;p25">
            <a:extLst>
              <a:ext uri="{FF2B5EF4-FFF2-40B4-BE49-F238E27FC236}">
                <a16:creationId xmlns:a16="http://schemas.microsoft.com/office/drawing/2014/main" id="{4B06365C-7C54-262C-1DB1-FC3E5B637F53}"/>
              </a:ext>
            </a:extLst>
          </p:cNvPr>
          <p:cNvSpPr txBox="1">
            <a:spLocks noGrp="1"/>
          </p:cNvSpPr>
          <p:nvPr>
            <p:ph type="body" idx="1"/>
          </p:nvPr>
        </p:nvSpPr>
        <p:spPr>
          <a:xfrm>
            <a:off x="202550" y="861975"/>
            <a:ext cx="8639446" cy="3706800"/>
          </a:xfrm>
          <a:prstGeom prst="rect">
            <a:avLst/>
          </a:prstGeom>
          <a:noFill/>
          <a:ln>
            <a:noFill/>
          </a:ln>
        </p:spPr>
        <p:txBody>
          <a:bodyPr spcFirstLastPara="1" wrap="square" lIns="91425" tIns="91425" rIns="91425" bIns="91425" anchor="t" anchorCtr="0">
            <a:noAutofit/>
          </a:bodyPr>
          <a:lstStyle/>
          <a:p>
            <a:r>
              <a:rPr lang="en-US" sz="1600" b="1" dirty="0"/>
              <a:t>Overall Recommendations for Increasing Customer Retention:</a:t>
            </a:r>
          </a:p>
          <a:p>
            <a:pPr lvl="1">
              <a:buFont typeface="Arial" panose="020B0604020202020204" pitchFamily="34" charset="0"/>
              <a:buChar char="•"/>
            </a:pPr>
            <a:r>
              <a:rPr lang="en-US" sz="1400" b="1" dirty="0"/>
              <a:t>Enhance Engagement Programs</a:t>
            </a:r>
            <a:r>
              <a:rPr lang="en-US" sz="1400" dirty="0"/>
              <a:t>: Incentivize increased transaction counts and amounts through rewards or personalized offers for high-potential customers.</a:t>
            </a:r>
          </a:p>
          <a:p>
            <a:pPr lvl="1">
              <a:buFont typeface="Arial" panose="020B0604020202020204" pitchFamily="34" charset="0"/>
              <a:buChar char="•"/>
            </a:pPr>
            <a:r>
              <a:rPr lang="en-US" sz="1400" b="1" dirty="0"/>
              <a:t>Target Inactive Customers</a:t>
            </a:r>
            <a:r>
              <a:rPr lang="en-US" sz="1400" dirty="0"/>
              <a:t>: Develop targeted campaigns for inactive users, encouraging them to re-engage with offers or lower fees.</a:t>
            </a:r>
          </a:p>
          <a:p>
            <a:pPr lvl="1">
              <a:buFont typeface="Arial" panose="020B0604020202020204" pitchFamily="34" charset="0"/>
              <a:buChar char="•"/>
            </a:pPr>
            <a:r>
              <a:rPr lang="en-US" sz="1400" b="1" dirty="0"/>
              <a:t>Balance Credit Limits and Utilization</a:t>
            </a:r>
            <a:r>
              <a:rPr lang="en-US" sz="1400" dirty="0"/>
              <a:t>: Regularly review and adjust credit limits for customers with high utilization ratios, as this may improve their satisfaction and retention.</a:t>
            </a:r>
          </a:p>
          <a:p>
            <a:r>
              <a:rPr lang="en-US" sz="1600" dirty="0"/>
              <a:t>These conclusions provide a roadmap for strategic interventions to improve customer retention based on the predictive patterns observed across the tested models.</a:t>
            </a:r>
          </a:p>
          <a:p>
            <a:endParaRPr lang="en-US" sz="1400" dirty="0"/>
          </a:p>
        </p:txBody>
      </p:sp>
    </p:spTree>
    <p:extLst>
      <p:ext uri="{BB962C8B-B14F-4D97-AF65-F5344CB8AC3E}">
        <p14:creationId xmlns:p14="http://schemas.microsoft.com/office/powerpoint/2010/main" val="4146252379"/>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6392</Words>
  <Application>Microsoft Macintosh PowerPoint</Application>
  <PresentationFormat>On-screen Show (16:9)</PresentationFormat>
  <Paragraphs>699</Paragraphs>
  <Slides>60</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Nunito SemiBold</vt:lpstr>
      <vt:lpstr>Nunito</vt:lpstr>
      <vt:lpstr>Nunito ExtraBold</vt:lpstr>
      <vt:lpstr>Calibri</vt:lpstr>
      <vt:lpstr>Just Logo</vt:lpstr>
      <vt:lpstr>Advanced Machine Learning</vt:lpstr>
      <vt:lpstr>Contents / Agenda</vt:lpstr>
      <vt:lpstr>Business Problem Overview and Solution Approach</vt:lpstr>
      <vt:lpstr>Business Problem Overview and Solution Approach</vt:lpstr>
      <vt:lpstr>Business Problem Overview and Solution Approach</vt:lpstr>
      <vt:lpstr>Executive Summary (Key Conclusions)</vt:lpstr>
      <vt:lpstr>Executive Summary (Key Conclusions)</vt:lpstr>
      <vt:lpstr>Executive Summary (Key Conclusions)</vt:lpstr>
      <vt:lpstr>Executive Summary (Insights and Recommendations)</vt:lpstr>
      <vt:lpstr>Executive Summary (Insights and Recommendations)</vt:lpstr>
      <vt:lpstr>Executive Summary (Insights and Recommendations)</vt:lpstr>
      <vt:lpstr>Executive Summary (Insights and Recommendations)</vt:lpstr>
      <vt:lpstr>Executive Summary (Insights and Recommendations)</vt:lpstr>
      <vt:lpstr>EDA Results</vt:lpstr>
      <vt:lpstr>EDA Results</vt:lpstr>
      <vt:lpstr>EDA Results</vt:lpstr>
      <vt:lpstr>EDA Results</vt:lpstr>
      <vt:lpstr>EDA Results</vt:lpstr>
      <vt:lpstr>EDA Results</vt:lpstr>
      <vt:lpstr>EDA Results</vt:lpstr>
      <vt:lpstr>EDA Results</vt:lpstr>
      <vt:lpstr>Data Preprocessing </vt:lpstr>
      <vt:lpstr>Data Preprocessing </vt:lpstr>
      <vt:lpstr>Data Preprocessing </vt:lpstr>
      <vt:lpstr>Data Preprocessing </vt:lpstr>
      <vt:lpstr>Data Preprocessing </vt:lpstr>
      <vt:lpstr>Data Preprocessing </vt:lpstr>
      <vt:lpstr>Data Preprocessing </vt:lpstr>
      <vt:lpstr>Data Preprocessing </vt:lpstr>
      <vt:lpstr>Data Preprocessing </vt:lpstr>
      <vt:lpstr>Data Preprocessing </vt:lpstr>
      <vt:lpstr>Data Preprocessing </vt:lpstr>
      <vt:lpstr>Data Preprocessing </vt:lpstr>
      <vt:lpstr>Model Performance Summary – Original Data</vt:lpstr>
      <vt:lpstr>Model Performance (Tuning Procedure):</vt:lpstr>
      <vt:lpstr>Model Performance Summary</vt:lpstr>
      <vt:lpstr>Model Performance Summary – Oversamplinng</vt:lpstr>
      <vt:lpstr>Model Performance Summary</vt:lpstr>
      <vt:lpstr>Model Performance Summary – Undersampling</vt:lpstr>
      <vt:lpstr>Model Performance Summary</vt:lpstr>
      <vt:lpstr>Model Performance Comments:</vt:lpstr>
      <vt:lpstr>Model Performance Comments:</vt:lpstr>
      <vt:lpstr>Model Performance Comments:</vt:lpstr>
      <vt:lpstr>Model Performance Comments:</vt:lpstr>
      <vt:lpstr>Model Performance Comments (After Tuning):</vt:lpstr>
      <vt:lpstr>Model Performance Comments (After Tuning):</vt:lpstr>
      <vt:lpstr>Model Performance Comments (After Tuning):</vt:lpstr>
      <vt:lpstr>APPENDIX</vt:lpstr>
      <vt:lpstr>Model Performance Summary – Original Data (Validation)</vt:lpstr>
      <vt:lpstr>Model Performance Summary – Original Data</vt:lpstr>
      <vt:lpstr>Model Performance Summary – Oversampled (Validation)</vt:lpstr>
      <vt:lpstr>Model Performance Summary (oversampled data)</vt:lpstr>
      <vt:lpstr>Model Performance Summary – Undersampled (Validation)</vt:lpstr>
      <vt:lpstr>Model Performance Summary (undersampled data)</vt:lpstr>
      <vt:lpstr>Model Performance Summary</vt:lpstr>
      <vt:lpstr>Overfitting Risks</vt:lpstr>
      <vt:lpstr>Overfitting Risks</vt:lpstr>
      <vt:lpstr>Overfitting Risks</vt:lpstr>
      <vt:lpstr>Overfitting Risks</vt:lpstr>
      <vt:lpstr>Overfitting 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Montgomery Yu</cp:lastModifiedBy>
  <cp:revision>4</cp:revision>
  <dcterms:modified xsi:type="dcterms:W3CDTF">2024-11-18T00:01:06Z</dcterms:modified>
</cp:coreProperties>
</file>