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26"/>
  </p:notesMasterIdLst>
  <p:sldIdLst>
    <p:sldId id="256" r:id="rId4"/>
    <p:sldId id="257" r:id="rId5"/>
    <p:sldId id="271" r:id="rId6"/>
    <p:sldId id="270" r:id="rId7"/>
    <p:sldId id="280" r:id="rId8"/>
    <p:sldId id="281" r:id="rId9"/>
    <p:sldId id="269" r:id="rId10"/>
    <p:sldId id="258" r:id="rId11"/>
    <p:sldId id="261" r:id="rId12"/>
    <p:sldId id="273" r:id="rId13"/>
    <p:sldId id="275" r:id="rId14"/>
    <p:sldId id="276" r:id="rId15"/>
    <p:sldId id="277" r:id="rId16"/>
    <p:sldId id="278" r:id="rId17"/>
    <p:sldId id="274" r:id="rId18"/>
    <p:sldId id="279" r:id="rId19"/>
    <p:sldId id="272" r:id="rId20"/>
    <p:sldId id="259" r:id="rId21"/>
    <p:sldId id="263" r:id="rId22"/>
    <p:sldId id="264" r:id="rId23"/>
    <p:sldId id="265" r:id="rId24"/>
    <p:sldId id="268" r:id="rId25"/>
  </p:sldIdLst>
  <p:sldSz cx="9144000" cy="5143500" type="screen16x9"/>
  <p:notesSz cx="6858000" cy="9144000"/>
  <p:embeddedFontLst>
    <p:embeddedFont>
      <p:font typeface="Century Gothic" panose="020B0502020202020204" pitchFamily="34" charset="0"/>
      <p:regular r:id="rId27"/>
      <p:bold r:id="rId28"/>
      <p:italic r:id="rId29"/>
      <p:boldItalic r:id="rId30"/>
    </p:embeddedFont>
    <p:embeddedFont>
      <p:font typeface="Nunito" pitchFamily="2" charset="77"/>
      <p:regular r:id="rId31"/>
      <p:bold r:id="rId32"/>
      <p:italic r:id="rId33"/>
      <p:boldItalic r:id="rId34"/>
    </p:embeddedFont>
    <p:embeddedFont>
      <p:font typeface="Nunito ExtraBold" panose="020F0502020204030204" pitchFamily="34" charset="0"/>
      <p:bold r:id="rId35"/>
      <p:italic r:id="rId36"/>
      <p:boldItalic r:id="rId37"/>
    </p:embeddedFont>
    <p:embeddedFont>
      <p:font typeface="Nunito SemiBold"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9413B6-06D9-4716-A5BC-8756103C35D0}">
  <a:tblStyle styleId="{2B9413B6-06D9-4716-A5BC-8756103C35D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bbe0229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5bbe0229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D838AB14-DB92-2318-37B1-7EE1A0306FF5}"/>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EF6E5C10-7617-6352-C262-87EA2F4424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595D3C94-79E5-4E75-1321-C826D3C5EA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10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11864669-7505-313D-D772-45BD83C8B96C}"/>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AC6251BF-201B-817A-54CA-6467465A9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B886E91A-95B4-6458-543D-EFB2F7D8F0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95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F5AF4843-384F-6285-9AFD-B611588C4DF6}"/>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6185EC86-CE34-B57B-3A31-AE197267B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2CDD851C-97C7-BFB8-823E-B44DED46EC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576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4296CC6B-187E-6D5A-F028-6C16F7372800}"/>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129D4DE5-8288-507F-38BA-9531A7B714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B5624614-2308-3F58-1698-56C4ACB70C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25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D349E696-D711-01D0-43C9-B0FD028C63FE}"/>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A25A7DBD-7B2F-C303-A82E-BFDBC5457E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80C0AA90-FA76-B60C-9BB5-4D774CCEF6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68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92935FAB-5BF1-EF6C-95D6-A519DDC7292B}"/>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08AEA44F-D9CB-3B48-DA56-E97E3B29B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3BC4DC35-181C-8B25-6CBD-94573582EA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87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1CE57943-464F-E4BB-D0A2-2B6D99D89F84}"/>
            </a:ext>
          </a:extLst>
        </p:cNvPr>
        <p:cNvGrpSpPr/>
        <p:nvPr/>
      </p:nvGrpSpPr>
      <p:grpSpPr>
        <a:xfrm>
          <a:off x="0" y="0"/>
          <a:ext cx="0" cy="0"/>
          <a:chOff x="0" y="0"/>
          <a:chExt cx="0" cy="0"/>
        </a:xfrm>
      </p:grpSpPr>
      <p:sp>
        <p:nvSpPr>
          <p:cNvPr id="240" name="Google Shape;240;g1f5bbe0229a_0_388:notes">
            <a:extLst>
              <a:ext uri="{FF2B5EF4-FFF2-40B4-BE49-F238E27FC236}">
                <a16:creationId xmlns:a16="http://schemas.microsoft.com/office/drawing/2014/main" id="{5AE96CE2-AA24-1A2B-4BF4-AFC85E0959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a:extLst>
              <a:ext uri="{FF2B5EF4-FFF2-40B4-BE49-F238E27FC236}">
                <a16:creationId xmlns:a16="http://schemas.microsoft.com/office/drawing/2014/main" id="{A0FF1801-EEC6-B73B-0666-B22E389AE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06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086EAF4D-919D-F3DC-0B0D-29E3130D9000}"/>
            </a:ext>
          </a:extLst>
        </p:cNvPr>
        <p:cNvGrpSpPr/>
        <p:nvPr/>
      </p:nvGrpSpPr>
      <p:grpSpPr>
        <a:xfrm>
          <a:off x="0" y="0"/>
          <a:ext cx="0" cy="0"/>
          <a:chOff x="0" y="0"/>
          <a:chExt cx="0" cy="0"/>
        </a:xfrm>
      </p:grpSpPr>
      <p:sp>
        <p:nvSpPr>
          <p:cNvPr id="227" name="Google Shape;227;g1f5bbe0229a_0_368:notes">
            <a:extLst>
              <a:ext uri="{FF2B5EF4-FFF2-40B4-BE49-F238E27FC236}">
                <a16:creationId xmlns:a16="http://schemas.microsoft.com/office/drawing/2014/main" id="{6C798D1E-17EA-B4CA-7F89-9007645E19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a:extLst>
              <a:ext uri="{FF2B5EF4-FFF2-40B4-BE49-F238E27FC236}">
                <a16:creationId xmlns:a16="http://schemas.microsoft.com/office/drawing/2014/main" id="{5D154EF0-BF18-0FDE-F483-CCDC12E04B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100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5bbe0229a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5bbe0229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5bbe0229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5bbe0229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f5bbe0229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5bbe0229a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f5bbe0229a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f5bbe0229a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
        <p:nvSpPr>
          <p:cNvPr id="289" name="Google Shape;289;g1f5bbe0229a_0_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B235F33B-5926-58F3-1ADB-2B323035B540}"/>
            </a:ext>
          </a:extLst>
        </p:cNvPr>
        <p:cNvGrpSpPr/>
        <p:nvPr/>
      </p:nvGrpSpPr>
      <p:grpSpPr>
        <a:xfrm>
          <a:off x="0" y="0"/>
          <a:ext cx="0" cy="0"/>
          <a:chOff x="0" y="0"/>
          <a:chExt cx="0" cy="0"/>
        </a:xfrm>
      </p:grpSpPr>
      <p:sp>
        <p:nvSpPr>
          <p:cNvPr id="227" name="Google Shape;227;g1f5bbe0229a_0_368:notes">
            <a:extLst>
              <a:ext uri="{FF2B5EF4-FFF2-40B4-BE49-F238E27FC236}">
                <a16:creationId xmlns:a16="http://schemas.microsoft.com/office/drawing/2014/main" id="{483846A2-B020-AD7B-68DD-8763D04D89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a:extLst>
              <a:ext uri="{FF2B5EF4-FFF2-40B4-BE49-F238E27FC236}">
                <a16:creationId xmlns:a16="http://schemas.microsoft.com/office/drawing/2014/main" id="{5111856E-60A7-99EF-DB95-AEDEDAEA6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27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9E42F12-F52A-6BAF-E510-8B739944A3DE}"/>
            </a:ext>
          </a:extLst>
        </p:cNvPr>
        <p:cNvGrpSpPr/>
        <p:nvPr/>
      </p:nvGrpSpPr>
      <p:grpSpPr>
        <a:xfrm>
          <a:off x="0" y="0"/>
          <a:ext cx="0" cy="0"/>
          <a:chOff x="0" y="0"/>
          <a:chExt cx="0" cy="0"/>
        </a:xfrm>
      </p:grpSpPr>
      <p:sp>
        <p:nvSpPr>
          <p:cNvPr id="221" name="Google Shape;221;g1f5bbe0229a_0_362:notes">
            <a:extLst>
              <a:ext uri="{FF2B5EF4-FFF2-40B4-BE49-F238E27FC236}">
                <a16:creationId xmlns:a16="http://schemas.microsoft.com/office/drawing/2014/main" id="{7E8A8605-B267-3E50-FCD5-701F2D40F3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a:extLst>
              <a:ext uri="{FF2B5EF4-FFF2-40B4-BE49-F238E27FC236}">
                <a16:creationId xmlns:a16="http://schemas.microsoft.com/office/drawing/2014/main" id="{E978B364-8232-F4D1-3759-05712075E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57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842364D8-E8DF-60C8-DA65-4EEFC353B312}"/>
            </a:ext>
          </a:extLst>
        </p:cNvPr>
        <p:cNvGrpSpPr/>
        <p:nvPr/>
      </p:nvGrpSpPr>
      <p:grpSpPr>
        <a:xfrm>
          <a:off x="0" y="0"/>
          <a:ext cx="0" cy="0"/>
          <a:chOff x="0" y="0"/>
          <a:chExt cx="0" cy="0"/>
        </a:xfrm>
      </p:grpSpPr>
      <p:sp>
        <p:nvSpPr>
          <p:cNvPr id="221" name="Google Shape;221;g1f5bbe0229a_0_362:notes">
            <a:extLst>
              <a:ext uri="{FF2B5EF4-FFF2-40B4-BE49-F238E27FC236}">
                <a16:creationId xmlns:a16="http://schemas.microsoft.com/office/drawing/2014/main" id="{1C57F4D2-0386-6568-C0AB-23FCE60293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a:extLst>
              <a:ext uri="{FF2B5EF4-FFF2-40B4-BE49-F238E27FC236}">
                <a16:creationId xmlns:a16="http://schemas.microsoft.com/office/drawing/2014/main" id="{D06E70F7-1E3C-42C7-8F8A-0CF396839E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39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38F04213-C90A-5CDA-191B-AD8A70F5A1F1}"/>
            </a:ext>
          </a:extLst>
        </p:cNvPr>
        <p:cNvGrpSpPr/>
        <p:nvPr/>
      </p:nvGrpSpPr>
      <p:grpSpPr>
        <a:xfrm>
          <a:off x="0" y="0"/>
          <a:ext cx="0" cy="0"/>
          <a:chOff x="0" y="0"/>
          <a:chExt cx="0" cy="0"/>
        </a:xfrm>
      </p:grpSpPr>
      <p:sp>
        <p:nvSpPr>
          <p:cNvPr id="221" name="Google Shape;221;g1f5bbe0229a_0_362:notes">
            <a:extLst>
              <a:ext uri="{FF2B5EF4-FFF2-40B4-BE49-F238E27FC236}">
                <a16:creationId xmlns:a16="http://schemas.microsoft.com/office/drawing/2014/main" id="{7D7750EF-9728-1B24-8193-FBB739F6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a:extLst>
              <a:ext uri="{FF2B5EF4-FFF2-40B4-BE49-F238E27FC236}">
                <a16:creationId xmlns:a16="http://schemas.microsoft.com/office/drawing/2014/main" id="{77551AF9-BC7A-2A60-E5CC-6653BE8CD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57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3AC856A4-C81F-3FB9-290E-6AB16ED7F3BD}"/>
            </a:ext>
          </a:extLst>
        </p:cNvPr>
        <p:cNvGrpSpPr/>
        <p:nvPr/>
      </p:nvGrpSpPr>
      <p:grpSpPr>
        <a:xfrm>
          <a:off x="0" y="0"/>
          <a:ext cx="0" cy="0"/>
          <a:chOff x="0" y="0"/>
          <a:chExt cx="0" cy="0"/>
        </a:xfrm>
      </p:grpSpPr>
      <p:sp>
        <p:nvSpPr>
          <p:cNvPr id="227" name="Google Shape;227;g1f5bbe0229a_0_368:notes">
            <a:extLst>
              <a:ext uri="{FF2B5EF4-FFF2-40B4-BE49-F238E27FC236}">
                <a16:creationId xmlns:a16="http://schemas.microsoft.com/office/drawing/2014/main" id="{38C93DA0-5BAA-E97D-80CA-0442DCC5B8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a:extLst>
              <a:ext uri="{FF2B5EF4-FFF2-40B4-BE49-F238E27FC236}">
                <a16:creationId xmlns:a16="http://schemas.microsoft.com/office/drawing/2014/main" id="{EC9144A1-EA82-F281-4F64-2FEE14955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968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5bbe022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1" name="Google Shape;61;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4" name="Google Shape;64;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7" name="Google Shape;67;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8" name="Google Shape;68;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1" name="Google Shape;71;p17"/>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2" name="Google Shape;72;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0" name="Google Shape;80;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9" name="Google Shape;89;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2"/>
        <p:cNvGrpSpPr/>
        <p:nvPr/>
      </p:nvGrpSpPr>
      <p:grpSpPr>
        <a:xfrm>
          <a:off x="0" y="0"/>
          <a:ext cx="0" cy="0"/>
          <a:chOff x="0" y="0"/>
          <a:chExt cx="0" cy="0"/>
        </a:xfrm>
      </p:grpSpPr>
      <p:sp>
        <p:nvSpPr>
          <p:cNvPr id="93" name="Google Shape;93;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4" name="Google Shape;94;p23"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5" name="Google Shape;95;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6" name="Google Shape;96;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7" name="Google Shape;97;p23"/>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2500"/>
              <a:buNone/>
              <a:defRPr sz="1800"/>
            </a:lvl2pPr>
            <a:lvl3pPr lvl="2" rtl="0">
              <a:spcBef>
                <a:spcPts val="0"/>
              </a:spcBef>
              <a:spcAft>
                <a:spcPts val="0"/>
              </a:spcAft>
              <a:buSzPts val="2500"/>
              <a:buNone/>
              <a:defRPr sz="1800"/>
            </a:lvl3pPr>
            <a:lvl4pPr lvl="3" rtl="0">
              <a:spcBef>
                <a:spcPts val="0"/>
              </a:spcBef>
              <a:spcAft>
                <a:spcPts val="0"/>
              </a:spcAft>
              <a:buSzPts val="2500"/>
              <a:buNone/>
              <a:defRPr sz="1800"/>
            </a:lvl4pPr>
            <a:lvl5pPr lvl="4" rtl="0">
              <a:spcBef>
                <a:spcPts val="0"/>
              </a:spcBef>
              <a:spcAft>
                <a:spcPts val="0"/>
              </a:spcAft>
              <a:buSzPts val="2500"/>
              <a:buNone/>
              <a:defRPr sz="1800"/>
            </a:lvl5pPr>
            <a:lvl6pPr lvl="5" rtl="0">
              <a:spcBef>
                <a:spcPts val="0"/>
              </a:spcBef>
              <a:spcAft>
                <a:spcPts val="0"/>
              </a:spcAft>
              <a:buSzPts val="2500"/>
              <a:buNone/>
              <a:defRPr sz="1800"/>
            </a:lvl6pPr>
            <a:lvl7pPr lvl="6" rtl="0">
              <a:spcBef>
                <a:spcPts val="0"/>
              </a:spcBef>
              <a:spcAft>
                <a:spcPts val="0"/>
              </a:spcAft>
              <a:buSzPts val="2500"/>
              <a:buNone/>
              <a:defRPr sz="1800"/>
            </a:lvl7pPr>
            <a:lvl8pPr lvl="7" rtl="0">
              <a:spcBef>
                <a:spcPts val="0"/>
              </a:spcBef>
              <a:spcAft>
                <a:spcPts val="0"/>
              </a:spcAft>
              <a:buSzPts val="2500"/>
              <a:buNone/>
              <a:defRPr sz="1800"/>
            </a:lvl8pPr>
            <a:lvl9pPr lvl="8" rtl="0">
              <a:spcBef>
                <a:spcPts val="0"/>
              </a:spcBef>
              <a:spcAft>
                <a:spcPts val="0"/>
              </a:spcAft>
              <a:buSzPts val="2500"/>
              <a:buNone/>
              <a:defRPr sz="1800"/>
            </a:lvl9pPr>
          </a:lstStyle>
          <a:p>
            <a:endParaRPr/>
          </a:p>
        </p:txBody>
      </p:sp>
      <p:sp>
        <p:nvSpPr>
          <p:cNvPr id="100" name="Google Shape;100;p24"/>
          <p:cNvSpPr txBox="1">
            <a:spLocks noGrp="1"/>
          </p:cNvSpPr>
          <p:nvPr>
            <p:ph type="body" idx="1"/>
          </p:nvPr>
        </p:nvSpPr>
        <p:spPr>
          <a:xfrm>
            <a:off x="457200" y="1021842"/>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01" name="Google Shape;101;p2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4"/>
        <p:cNvGrpSpPr/>
        <p:nvPr/>
      </p:nvGrpSpPr>
      <p:grpSpPr>
        <a:xfrm>
          <a:off x="0" y="0"/>
          <a:ext cx="0" cy="0"/>
          <a:chOff x="0" y="0"/>
          <a:chExt cx="0" cy="0"/>
        </a:xfrm>
      </p:grpSpPr>
      <p:sp>
        <p:nvSpPr>
          <p:cNvPr id="105" name="Google Shape;105;p25"/>
          <p:cNvSpPr txBox="1">
            <a:spLocks noGrp="1"/>
          </p:cNvSpPr>
          <p:nvPr>
            <p:ph type="dt" idx="10"/>
          </p:nvPr>
        </p:nvSpPr>
        <p:spPr>
          <a:xfrm>
            <a:off x="457200" y="4857749"/>
            <a:ext cx="21336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25"/>
          <p:cNvSpPr txBox="1">
            <a:spLocks noGrp="1"/>
          </p:cNvSpPr>
          <p:nvPr>
            <p:ph type="ftr" idx="11"/>
          </p:nvPr>
        </p:nvSpPr>
        <p:spPr>
          <a:xfrm>
            <a:off x="2640596" y="4857749"/>
            <a:ext cx="55077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5"/>
          <p:cNvSpPr txBox="1">
            <a:spLocks noGrp="1"/>
          </p:cNvSpPr>
          <p:nvPr>
            <p:ph type="sldNum" idx="12"/>
          </p:nvPr>
        </p:nvSpPr>
        <p:spPr>
          <a:xfrm>
            <a:off x="8204396" y="4857749"/>
            <a:ext cx="733800" cy="205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569519" y="142741"/>
            <a:ext cx="8004900" cy="93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0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0" name="Google Shape;110;p26"/>
          <p:cNvSpPr txBox="1">
            <a:spLocks noGrp="1"/>
          </p:cNvSpPr>
          <p:nvPr>
            <p:ph type="body" idx="1"/>
          </p:nvPr>
        </p:nvSpPr>
        <p:spPr>
          <a:xfrm>
            <a:off x="1412081" y="930269"/>
            <a:ext cx="6319800" cy="236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sz="1900" b="0" i="0">
                <a:solidFill>
                  <a:schemeClr val="dk1"/>
                </a:solidFill>
                <a:latin typeface="Calibri"/>
                <a:ea typeface="Calibri"/>
                <a:cs typeface="Calibri"/>
                <a:sym typeface="Calibri"/>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11" name="Google Shape;111;p26"/>
          <p:cNvSpPr txBox="1">
            <a:spLocks noGrp="1"/>
          </p:cNvSpPr>
          <p:nvPr>
            <p:ph type="ftr" idx="11"/>
          </p:nvPr>
        </p:nvSpPr>
        <p:spPr>
          <a:xfrm>
            <a:off x="1574006" y="4988871"/>
            <a:ext cx="55650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6" name="Google Shape;116;p27"/>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_2">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1" name="Google Shape;121;p28"/>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_3">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90424" y="497078"/>
            <a:ext cx="8363100" cy="452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2800" b="0"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29"/>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OBJECT_1">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2938259" y="1851799"/>
            <a:ext cx="3267600" cy="81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5200" b="0" i="0">
                <a:solidFill>
                  <a:srgbClr val="365F9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1" name="Google Shape;131;p3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500"/>
              <a:buNone/>
              <a:defRPr/>
            </a:lvl1pPr>
            <a:lvl2pPr lvl="1" algn="l" rtl="0">
              <a:spcBef>
                <a:spcPts val="1600"/>
              </a:spcBef>
              <a:spcAft>
                <a:spcPts val="0"/>
              </a:spcAft>
              <a:buSzPts val="1300"/>
              <a:buNone/>
              <a:defRPr/>
            </a:lvl2pPr>
            <a:lvl3pPr lvl="2" algn="l" rtl="0">
              <a:spcBef>
                <a:spcPts val="1600"/>
              </a:spcBef>
              <a:spcAft>
                <a:spcPts val="0"/>
              </a:spcAft>
              <a:buSzPts val="1200"/>
              <a:buNone/>
              <a:defRPr/>
            </a:lvl3pPr>
            <a:lvl4pPr lvl="3" algn="l" rtl="0">
              <a:spcBef>
                <a:spcPts val="1600"/>
              </a:spcBef>
              <a:spcAft>
                <a:spcPts val="0"/>
              </a:spcAft>
              <a:buSzPts val="1100"/>
              <a:buNone/>
              <a:defRPr/>
            </a:lvl4pPr>
            <a:lvl5pPr lvl="4" algn="l" rtl="0">
              <a:spcBef>
                <a:spcPts val="1600"/>
              </a:spcBef>
              <a:spcAft>
                <a:spcPts val="0"/>
              </a:spcAft>
              <a:buSzPts val="1000"/>
              <a:buNone/>
              <a:defRPr/>
            </a:lvl5pPr>
            <a:lvl6pPr lvl="5" algn="l" rtl="0">
              <a:spcBef>
                <a:spcPts val="1600"/>
              </a:spcBef>
              <a:spcAft>
                <a:spcPts val="0"/>
              </a:spcAft>
              <a:buSzPts val="900"/>
              <a:buNone/>
              <a:defRPr/>
            </a:lvl6pPr>
            <a:lvl7pPr lvl="6" algn="l" rtl="0">
              <a:spcBef>
                <a:spcPts val="1600"/>
              </a:spcBef>
              <a:spcAft>
                <a:spcPts val="0"/>
              </a:spcAft>
              <a:buSzPts val="800"/>
              <a:buNone/>
              <a:defRPr/>
            </a:lvl7pPr>
            <a:lvl8pPr lvl="7" algn="l" rtl="0">
              <a:spcBef>
                <a:spcPts val="1600"/>
              </a:spcBef>
              <a:spcAft>
                <a:spcPts val="0"/>
              </a:spcAft>
              <a:buSzPts val="700"/>
              <a:buNone/>
              <a:defRPr/>
            </a:lvl8pPr>
            <a:lvl9pPr lvl="8" algn="l" rtl="0">
              <a:spcBef>
                <a:spcPts val="1600"/>
              </a:spcBef>
              <a:spcAft>
                <a:spcPts val="1600"/>
              </a:spcAft>
              <a:buSzPts val="600"/>
              <a:buNone/>
              <a:defRPr/>
            </a:lvl9pPr>
          </a:lstStyle>
          <a:p>
            <a:endParaRPr/>
          </a:p>
        </p:txBody>
      </p:sp>
      <p:sp>
        <p:nvSpPr>
          <p:cNvPr id="132" name="Google Shape;132;p30"/>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OBJECT_2">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7" name="Google Shape;137;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u="none" strike="noStrike" cap="none">
                <a:solidFill>
                  <a:srgbClr val="7E7E7E"/>
                </a:solidFill>
                <a:latin typeface="Arial"/>
                <a:ea typeface="Arial"/>
                <a:cs typeface="Arial"/>
                <a:sym typeface="Arial"/>
              </a:defRPr>
            </a:lvl1pPr>
            <a:lvl2pPr marL="25400" marR="0" lvl="1" indent="0" algn="l" rtl="0">
              <a:lnSpc>
                <a:spcPct val="100000"/>
              </a:lnSpc>
              <a:spcBef>
                <a:spcPts val="0"/>
              </a:spcBef>
              <a:buNone/>
              <a:defRPr sz="800" b="0" i="0" u="none" strike="noStrike" cap="none">
                <a:solidFill>
                  <a:srgbClr val="7E7E7E"/>
                </a:solidFill>
                <a:latin typeface="Arial"/>
                <a:ea typeface="Arial"/>
                <a:cs typeface="Arial"/>
                <a:sym typeface="Arial"/>
              </a:defRPr>
            </a:lvl2pPr>
            <a:lvl3pPr marL="25400" marR="0" lvl="2" indent="0" algn="l" rtl="0">
              <a:lnSpc>
                <a:spcPct val="100000"/>
              </a:lnSpc>
              <a:spcBef>
                <a:spcPts val="0"/>
              </a:spcBef>
              <a:buNone/>
              <a:defRPr sz="800" b="0" i="0" u="none" strike="noStrike" cap="none">
                <a:solidFill>
                  <a:srgbClr val="7E7E7E"/>
                </a:solidFill>
                <a:latin typeface="Arial"/>
                <a:ea typeface="Arial"/>
                <a:cs typeface="Arial"/>
                <a:sym typeface="Arial"/>
              </a:defRPr>
            </a:lvl3pPr>
            <a:lvl4pPr marL="25400" marR="0" lvl="3" indent="0" algn="l" rtl="0">
              <a:lnSpc>
                <a:spcPct val="100000"/>
              </a:lnSpc>
              <a:spcBef>
                <a:spcPts val="0"/>
              </a:spcBef>
              <a:buNone/>
              <a:defRPr sz="800" b="0" i="0" u="none" strike="noStrike" cap="none">
                <a:solidFill>
                  <a:srgbClr val="7E7E7E"/>
                </a:solidFill>
                <a:latin typeface="Arial"/>
                <a:ea typeface="Arial"/>
                <a:cs typeface="Arial"/>
                <a:sym typeface="Arial"/>
              </a:defRPr>
            </a:lvl4pPr>
            <a:lvl5pPr marL="25400" marR="0" lvl="4" indent="0" algn="l" rtl="0">
              <a:lnSpc>
                <a:spcPct val="100000"/>
              </a:lnSpc>
              <a:spcBef>
                <a:spcPts val="0"/>
              </a:spcBef>
              <a:buNone/>
              <a:defRPr sz="800" b="0" i="0" u="none" strike="noStrike" cap="none">
                <a:solidFill>
                  <a:srgbClr val="7E7E7E"/>
                </a:solidFill>
                <a:latin typeface="Arial"/>
                <a:ea typeface="Arial"/>
                <a:cs typeface="Arial"/>
                <a:sym typeface="Arial"/>
              </a:defRPr>
            </a:lvl5pPr>
            <a:lvl6pPr marL="25400" marR="0" lvl="5" indent="0" algn="l" rtl="0">
              <a:lnSpc>
                <a:spcPct val="100000"/>
              </a:lnSpc>
              <a:spcBef>
                <a:spcPts val="0"/>
              </a:spcBef>
              <a:buNone/>
              <a:defRPr sz="800" b="0" i="0" u="none" strike="noStrike" cap="none">
                <a:solidFill>
                  <a:srgbClr val="7E7E7E"/>
                </a:solidFill>
                <a:latin typeface="Arial"/>
                <a:ea typeface="Arial"/>
                <a:cs typeface="Arial"/>
                <a:sym typeface="Arial"/>
              </a:defRPr>
            </a:lvl6pPr>
            <a:lvl7pPr marL="25400" marR="0" lvl="6" indent="0" algn="l" rtl="0">
              <a:lnSpc>
                <a:spcPct val="100000"/>
              </a:lnSpc>
              <a:spcBef>
                <a:spcPts val="0"/>
              </a:spcBef>
              <a:buNone/>
              <a:defRPr sz="800" b="0" i="0" u="none" strike="noStrike" cap="none">
                <a:solidFill>
                  <a:srgbClr val="7E7E7E"/>
                </a:solidFill>
                <a:latin typeface="Arial"/>
                <a:ea typeface="Arial"/>
                <a:cs typeface="Arial"/>
                <a:sym typeface="Arial"/>
              </a:defRPr>
            </a:lvl7pPr>
            <a:lvl8pPr marL="25400" marR="0" lvl="7" indent="0" algn="l" rtl="0">
              <a:lnSpc>
                <a:spcPct val="100000"/>
              </a:lnSpc>
              <a:spcBef>
                <a:spcPts val="0"/>
              </a:spcBef>
              <a:buNone/>
              <a:defRPr sz="800" b="0" i="0" u="none" strike="noStrike" cap="none">
                <a:solidFill>
                  <a:srgbClr val="7E7E7E"/>
                </a:solidFill>
                <a:latin typeface="Arial"/>
                <a:ea typeface="Arial"/>
                <a:cs typeface="Arial"/>
                <a:sym typeface="Arial"/>
              </a:defRPr>
            </a:lvl8pPr>
            <a:lvl9pPr marL="25400" marR="0" lvl="8" indent="0" algn="l" rtl="0">
              <a:lnSpc>
                <a:spcPct val="100000"/>
              </a:lnSpc>
              <a:spcBef>
                <a:spcPts val="0"/>
              </a:spcBef>
              <a:buNone/>
              <a:defRPr sz="800" b="0" i="0" u="none" strike="noStrike" cap="none">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140"/>
        <p:cNvGrpSpPr/>
        <p:nvPr/>
      </p:nvGrpSpPr>
      <p:grpSpPr>
        <a:xfrm>
          <a:off x="0" y="0"/>
          <a:ext cx="0" cy="0"/>
          <a:chOff x="0" y="0"/>
          <a:chExt cx="0" cy="0"/>
        </a:xfrm>
      </p:grpSpPr>
      <p:sp>
        <p:nvSpPr>
          <p:cNvPr id="141" name="Google Shape;141;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6" name="Google Shape;146;p3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7" name="Google Shape;147;p3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8" name="Google Shape;148;p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1">
  <p:cSld name="OBJECT_1_1">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2936867" y="2199322"/>
            <a:ext cx="3275400" cy="673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4300" b="1" i="0">
                <a:solidFill>
                  <a:schemeClr val="accent2"/>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3" name="Google Shape;153;p34"/>
          <p:cNvSpPr txBox="1">
            <a:spLocks noGrp="1"/>
          </p:cNvSpPr>
          <p:nvPr>
            <p:ph type="ftr" idx="11"/>
          </p:nvPr>
        </p:nvSpPr>
        <p:spPr>
          <a:xfrm>
            <a:off x="708292" y="4920311"/>
            <a:ext cx="6447300" cy="17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4" name="Google Shape;154;p34"/>
          <p:cNvSpPr txBox="1">
            <a:spLocks noGrp="1"/>
          </p:cNvSpPr>
          <p:nvPr>
            <p:ph type="dt" idx="10"/>
          </p:nvPr>
        </p:nvSpPr>
        <p:spPr>
          <a:xfrm>
            <a:off x="457452" y="4783454"/>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400">
                <a:solidFill>
                  <a:srgbClr val="888888"/>
                </a:solidFil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5" name="Google Shape;155;p34"/>
          <p:cNvSpPr txBox="1">
            <a:spLocks noGrp="1"/>
          </p:cNvSpPr>
          <p:nvPr>
            <p:ph type="sldNum" idx="12"/>
          </p:nvPr>
        </p:nvSpPr>
        <p:spPr>
          <a:xfrm>
            <a:off x="7529030" y="4838548"/>
            <a:ext cx="188400" cy="1692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100" b="0" i="0">
                <a:solidFill>
                  <a:srgbClr val="585858"/>
                </a:solidFill>
                <a:latin typeface="Arial"/>
                <a:ea typeface="Arial"/>
                <a:cs typeface="Arial"/>
                <a:sym typeface="Arial"/>
              </a:defRPr>
            </a:lvl1pPr>
            <a:lvl2pPr marL="25400" marR="0" lvl="1" indent="0" algn="l" rtl="0">
              <a:lnSpc>
                <a:spcPct val="100000"/>
              </a:lnSpc>
              <a:spcBef>
                <a:spcPts val="0"/>
              </a:spcBef>
              <a:buNone/>
              <a:defRPr sz="1100" b="0" i="0">
                <a:solidFill>
                  <a:srgbClr val="585858"/>
                </a:solidFill>
                <a:latin typeface="Arial"/>
                <a:ea typeface="Arial"/>
                <a:cs typeface="Arial"/>
                <a:sym typeface="Arial"/>
              </a:defRPr>
            </a:lvl2pPr>
            <a:lvl3pPr marL="25400" marR="0" lvl="2" indent="0" algn="l" rtl="0">
              <a:lnSpc>
                <a:spcPct val="100000"/>
              </a:lnSpc>
              <a:spcBef>
                <a:spcPts val="0"/>
              </a:spcBef>
              <a:buNone/>
              <a:defRPr sz="1100" b="0" i="0">
                <a:solidFill>
                  <a:srgbClr val="585858"/>
                </a:solidFill>
                <a:latin typeface="Arial"/>
                <a:ea typeface="Arial"/>
                <a:cs typeface="Arial"/>
                <a:sym typeface="Arial"/>
              </a:defRPr>
            </a:lvl3pPr>
            <a:lvl4pPr marL="25400" marR="0" lvl="3" indent="0" algn="l" rtl="0">
              <a:lnSpc>
                <a:spcPct val="100000"/>
              </a:lnSpc>
              <a:spcBef>
                <a:spcPts val="0"/>
              </a:spcBef>
              <a:buNone/>
              <a:defRPr sz="1100" b="0" i="0">
                <a:solidFill>
                  <a:srgbClr val="585858"/>
                </a:solidFill>
                <a:latin typeface="Arial"/>
                <a:ea typeface="Arial"/>
                <a:cs typeface="Arial"/>
                <a:sym typeface="Arial"/>
              </a:defRPr>
            </a:lvl4pPr>
            <a:lvl5pPr marL="25400" marR="0" lvl="4" indent="0" algn="l" rtl="0">
              <a:lnSpc>
                <a:spcPct val="100000"/>
              </a:lnSpc>
              <a:spcBef>
                <a:spcPts val="0"/>
              </a:spcBef>
              <a:buNone/>
              <a:defRPr sz="1100" b="0" i="0">
                <a:solidFill>
                  <a:srgbClr val="585858"/>
                </a:solidFill>
                <a:latin typeface="Arial"/>
                <a:ea typeface="Arial"/>
                <a:cs typeface="Arial"/>
                <a:sym typeface="Arial"/>
              </a:defRPr>
            </a:lvl5pPr>
            <a:lvl6pPr marL="25400" marR="0" lvl="5" indent="0" algn="l" rtl="0">
              <a:lnSpc>
                <a:spcPct val="100000"/>
              </a:lnSpc>
              <a:spcBef>
                <a:spcPts val="0"/>
              </a:spcBef>
              <a:buNone/>
              <a:defRPr sz="1100" b="0" i="0">
                <a:solidFill>
                  <a:srgbClr val="585858"/>
                </a:solidFill>
                <a:latin typeface="Arial"/>
                <a:ea typeface="Arial"/>
                <a:cs typeface="Arial"/>
                <a:sym typeface="Arial"/>
              </a:defRPr>
            </a:lvl6pPr>
            <a:lvl7pPr marL="25400" marR="0" lvl="6" indent="0" algn="l" rtl="0">
              <a:lnSpc>
                <a:spcPct val="100000"/>
              </a:lnSpc>
              <a:spcBef>
                <a:spcPts val="0"/>
              </a:spcBef>
              <a:buNone/>
              <a:defRPr sz="1100" b="0" i="0">
                <a:solidFill>
                  <a:srgbClr val="585858"/>
                </a:solidFill>
                <a:latin typeface="Arial"/>
                <a:ea typeface="Arial"/>
                <a:cs typeface="Arial"/>
                <a:sym typeface="Arial"/>
              </a:defRPr>
            </a:lvl7pPr>
            <a:lvl8pPr marL="25400" marR="0" lvl="7" indent="0" algn="l" rtl="0">
              <a:lnSpc>
                <a:spcPct val="100000"/>
              </a:lnSpc>
              <a:spcBef>
                <a:spcPts val="0"/>
              </a:spcBef>
              <a:buNone/>
              <a:defRPr sz="1100" b="0" i="0">
                <a:solidFill>
                  <a:srgbClr val="585858"/>
                </a:solidFill>
                <a:latin typeface="Arial"/>
                <a:ea typeface="Arial"/>
                <a:cs typeface="Arial"/>
                <a:sym typeface="Arial"/>
              </a:defRPr>
            </a:lvl8pPr>
            <a:lvl9pPr marL="25400" marR="0" lvl="8" indent="0" algn="l" rtl="0">
              <a:lnSpc>
                <a:spcPct val="100000"/>
              </a:lnSpc>
              <a:spcBef>
                <a:spcPts val="0"/>
              </a:spcBef>
              <a:buNone/>
              <a:defRPr sz="1100" b="0" i="0">
                <a:solidFill>
                  <a:srgbClr val="585858"/>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sz="800" b="1">
              <a:solidFill>
                <a:srgbClr val="43434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
  <p:cSld name="TITLE_AND_BODY_1">
    <p:spTree>
      <p:nvGrpSpPr>
        <p:cNvPr id="1" name="Shape 15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157"/>
        <p:cNvGrpSpPr/>
        <p:nvPr/>
      </p:nvGrpSpPr>
      <p:grpSpPr>
        <a:xfrm>
          <a:off x="0" y="0"/>
          <a:ext cx="0" cy="0"/>
          <a:chOff x="0" y="0"/>
          <a:chExt cx="0" cy="0"/>
        </a:xfrm>
      </p:grpSpPr>
      <p:sp>
        <p:nvSpPr>
          <p:cNvPr id="158" name="Google Shape;158;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8"/>
        <p:cNvGrpSpPr/>
        <p:nvPr/>
      </p:nvGrpSpPr>
      <p:grpSpPr>
        <a:xfrm>
          <a:off x="0" y="0"/>
          <a:ext cx="0" cy="0"/>
          <a:chOff x="0" y="0"/>
          <a:chExt cx="0" cy="0"/>
        </a:xfrm>
      </p:grpSpPr>
      <p:sp>
        <p:nvSpPr>
          <p:cNvPr id="169" name="Google Shape;169;p38"/>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70" name="Google Shape;170;p38"/>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73" name="Google Shape;173;p3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6" name="Google Shape;17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177" name="Google Shape;177;p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180" name="Google Shape;180;p41"/>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181" name="Google Shape;181;p4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4" name="Google Shape;184;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5" name="Google Shape;185;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6" name="Google Shape;186;p4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9" name="Google Shape;189;p4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2" name="Google Shape;192;p4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198" name="Google Shape;198;p4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sp>
        <p:nvSpPr>
          <p:cNvPr id="200" name="Google Shape;200;p4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47"/>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3" name="Google Shape;203;p47"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204" name="Google Shape;204;p47"/>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205" name="Google Shape;205;p47"/>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206" name="Google Shape;206;p47"/>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3.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3" name="Google Shape;53;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4" name="Google Shape;54;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25">
            <a:alphaModFix/>
          </a:blip>
          <a:stretch>
            <a:fillRect/>
          </a:stretch>
        </p:blipFill>
        <p:spPr>
          <a:xfrm>
            <a:off x="7669500" y="68264"/>
            <a:ext cx="1395476" cy="572701"/>
          </a:xfrm>
          <a:prstGeom prst="rect">
            <a:avLst/>
          </a:prstGeom>
          <a:noFill/>
          <a:ln>
            <a:noFill/>
          </a:ln>
        </p:spPr>
      </p:pic>
      <p:grpSp>
        <p:nvGrpSpPr>
          <p:cNvPr id="56" name="Google Shape;56;p13"/>
          <p:cNvGrpSpPr/>
          <p:nvPr/>
        </p:nvGrpSpPr>
        <p:grpSpPr>
          <a:xfrm>
            <a:off x="6593" y="10"/>
            <a:ext cx="175500" cy="709221"/>
            <a:chOff x="6593" y="10"/>
            <a:chExt cx="175500" cy="709221"/>
          </a:xfrm>
        </p:grpSpPr>
        <p:sp>
          <p:nvSpPr>
            <p:cNvPr id="57" name="Google Shape;57;p13"/>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161" name="Google Shape;161;p37"/>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162" name="Google Shape;162;p37"/>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163" name="Google Shape;163;p3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64" name="Google Shape;164;p37"/>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65" name="Google Shape;165;p37"/>
          <p:cNvGrpSpPr/>
          <p:nvPr/>
        </p:nvGrpSpPr>
        <p:grpSpPr>
          <a:xfrm>
            <a:off x="6593" y="10"/>
            <a:ext cx="175500" cy="709221"/>
            <a:chOff x="6593" y="10"/>
            <a:chExt cx="175500" cy="709221"/>
          </a:xfrm>
        </p:grpSpPr>
        <p:sp>
          <p:nvSpPr>
            <p:cNvPr id="166" name="Google Shape;166;p37"/>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p:nvPr/>
        </p:nvSpPr>
        <p:spPr>
          <a:xfrm>
            <a:off x="1632724" y="1227550"/>
            <a:ext cx="7034197" cy="8155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b="1" dirty="0">
                <a:solidFill>
                  <a:srgbClr val="0E39A9"/>
                </a:solidFill>
                <a:latin typeface="Nunito"/>
                <a:ea typeface="Nunito"/>
                <a:cs typeface="Nunito"/>
                <a:sym typeface="Nunito"/>
              </a:rPr>
              <a:t>Personal Loan Campaign</a:t>
            </a:r>
            <a:endParaRPr sz="4100" b="1" dirty="0">
              <a:solidFill>
                <a:srgbClr val="0E39A9"/>
              </a:solidFill>
              <a:latin typeface="Nunito"/>
              <a:ea typeface="Nunito"/>
              <a:cs typeface="Nunito"/>
              <a:sym typeface="Nunito"/>
            </a:endParaRPr>
          </a:p>
        </p:txBody>
      </p:sp>
      <p:sp>
        <p:nvSpPr>
          <p:cNvPr id="212" name="Google Shape;212;p48"/>
          <p:cNvSpPr txBox="1"/>
          <p:nvPr/>
        </p:nvSpPr>
        <p:spPr>
          <a:xfrm>
            <a:off x="1632725" y="1940550"/>
            <a:ext cx="51993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dirty="0">
                <a:solidFill>
                  <a:srgbClr val="0E39A9"/>
                </a:solidFill>
                <a:latin typeface="Nunito"/>
                <a:ea typeface="Nunito"/>
                <a:cs typeface="Nunito"/>
                <a:sym typeface="Nunito"/>
              </a:rPr>
              <a:t>Project 2 – Machine Learning</a:t>
            </a:r>
            <a:endParaRPr sz="2900" dirty="0">
              <a:solidFill>
                <a:srgbClr val="0E39A9"/>
              </a:solidFill>
              <a:latin typeface="Nunito"/>
              <a:ea typeface="Nunito"/>
              <a:cs typeface="Nunito"/>
              <a:sym typeface="Nunito"/>
            </a:endParaRPr>
          </a:p>
        </p:txBody>
      </p:sp>
      <p:sp>
        <p:nvSpPr>
          <p:cNvPr id="213" name="Google Shape;213;p48"/>
          <p:cNvSpPr txBox="1"/>
          <p:nvPr/>
        </p:nvSpPr>
        <p:spPr>
          <a:xfrm>
            <a:off x="1632725" y="2586175"/>
            <a:ext cx="2994934"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0E39A9"/>
                </a:solidFill>
                <a:latin typeface="Nunito"/>
                <a:ea typeface="Nunito"/>
                <a:cs typeface="Nunito"/>
                <a:sym typeface="Nunito"/>
              </a:rPr>
              <a:t>October 17, 2024</a:t>
            </a:r>
            <a:endParaRPr sz="2200" dirty="0">
              <a:solidFill>
                <a:srgbClr val="0E39A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1019AED9-A2BA-9852-7311-1CFA4F4556C6}"/>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B10991CC-A28C-C86D-50F5-BD53371AA8A3}"/>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t>
            </a:r>
            <a:endParaRPr sz="2400" dirty="0">
              <a:solidFill>
                <a:srgbClr val="0E39A9"/>
              </a:solidFill>
            </a:endParaRPr>
          </a:p>
        </p:txBody>
      </p:sp>
      <p:sp>
        <p:nvSpPr>
          <p:cNvPr id="244" name="Google Shape;244;p53">
            <a:extLst>
              <a:ext uri="{FF2B5EF4-FFF2-40B4-BE49-F238E27FC236}">
                <a16:creationId xmlns:a16="http://schemas.microsoft.com/office/drawing/2014/main" id="{320B1050-927D-D7B6-AFFB-6D1075733F69}"/>
              </a:ext>
            </a:extLst>
          </p:cNvPr>
          <p:cNvSpPr txBox="1"/>
          <p:nvPr/>
        </p:nvSpPr>
        <p:spPr>
          <a:xfrm>
            <a:off x="325250" y="808475"/>
            <a:ext cx="8520600" cy="405338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a:t>
            </a:r>
            <a:r>
              <a:rPr lang="en" sz="1600" dirty="0" err="1">
                <a:latin typeface="Nunito"/>
                <a:ea typeface="Nunito"/>
                <a:cs typeface="Nunito"/>
                <a:sym typeface="Nunito"/>
              </a:rPr>
              <a:t>dependsd</a:t>
            </a:r>
            <a:r>
              <a:rPr lang="en" sz="1600" dirty="0">
                <a:latin typeface="Nunito"/>
                <a:ea typeface="Nunito"/>
                <a:cs typeface="Nunito"/>
                <a:sym typeface="Nunito"/>
              </a:rPr>
              <a:t> on whether extreme values are actually valid. Outliers should be considered valid.</a:t>
            </a:r>
          </a:p>
          <a:p>
            <a:r>
              <a:rPr lang="en-US" sz="1600" dirty="0">
                <a:latin typeface="Nunito"/>
              </a:rPr>
              <a:t>Testing for Age:</a:t>
            </a:r>
          </a:p>
          <a:p>
            <a:pPr>
              <a:buFont typeface="Arial" panose="020B0604020202020204" pitchFamily="34" charset="0"/>
              <a:buChar char="•"/>
            </a:pPr>
            <a:r>
              <a:rPr lang="en-US" sz="1600" dirty="0">
                <a:latin typeface="Nunito"/>
              </a:rPr>
              <a:t>Q1 (25th percentile): 35 years</a:t>
            </a:r>
          </a:p>
          <a:p>
            <a:pPr>
              <a:buFont typeface="Arial" panose="020B0604020202020204" pitchFamily="34" charset="0"/>
              <a:buChar char="•"/>
            </a:pPr>
            <a:r>
              <a:rPr lang="en-US" sz="1600" dirty="0">
                <a:latin typeface="Nunito"/>
              </a:rPr>
              <a:t>Q3 (75th percentile): 55 years</a:t>
            </a:r>
          </a:p>
          <a:p>
            <a:pPr>
              <a:buFont typeface="Arial" panose="020B0604020202020204" pitchFamily="34" charset="0"/>
              <a:buChar char="•"/>
            </a:pPr>
            <a:r>
              <a:rPr lang="en-US" sz="1600" dirty="0">
                <a:latin typeface="Nunito"/>
              </a:rPr>
              <a:t>IQR (Interquartile Range): 20 years</a:t>
            </a:r>
          </a:p>
          <a:p>
            <a:pPr>
              <a:buFont typeface="Arial" panose="020B0604020202020204" pitchFamily="34" charset="0"/>
              <a:buChar char="•"/>
            </a:pPr>
            <a:r>
              <a:rPr lang="en-US" sz="1600" dirty="0">
                <a:latin typeface="Nunito"/>
              </a:rPr>
              <a:t>Lower Bound: 5 years (no actual outliers below this in the dataset)</a:t>
            </a:r>
          </a:p>
          <a:p>
            <a:pPr>
              <a:buFont typeface="Arial" panose="020B0604020202020204" pitchFamily="34" charset="0"/>
              <a:buChar char="•"/>
            </a:pPr>
            <a:r>
              <a:rPr lang="en-US" sz="1600" dirty="0">
                <a:latin typeface="Nunito"/>
              </a:rPr>
              <a:t>Upper Bound: 85 years (no actual outliers above this in the dataset)</a:t>
            </a:r>
          </a:p>
          <a:p>
            <a:pPr>
              <a:buFont typeface="Arial" panose="020B0604020202020204" pitchFamily="34" charset="0"/>
              <a:buChar char="•"/>
            </a:pPr>
            <a:r>
              <a:rPr lang="en-US" sz="2000" b="1" dirty="0"/>
              <a:t>Number of Outliers</a:t>
            </a:r>
            <a:r>
              <a:rPr lang="en-US" sz="2000" dirty="0"/>
              <a:t>: 0</a:t>
            </a:r>
          </a:p>
          <a:p>
            <a:pPr marL="457200" lvl="0" indent="-330200" algn="l" rtl="0">
              <a:lnSpc>
                <a:spcPct val="115000"/>
              </a:lnSpc>
              <a:spcBef>
                <a:spcPts val="1000"/>
              </a:spcBef>
              <a:spcAft>
                <a:spcPts val="0"/>
              </a:spcAft>
              <a:buSzPts val="1600"/>
              <a:buFont typeface="Nunito"/>
              <a:buChar char="●"/>
            </a:pPr>
            <a:endParaRPr lang="en"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endParaRPr sz="1600" dirty="0">
              <a:latin typeface="Nunito"/>
              <a:ea typeface="Nunito"/>
              <a:cs typeface="Nunito"/>
              <a:sym typeface="Nunito"/>
            </a:endParaRPr>
          </a:p>
        </p:txBody>
      </p:sp>
      <p:pic>
        <p:nvPicPr>
          <p:cNvPr id="7" name="Picture 6" descr="A screen shot of a computer code&#10;&#10;Description automatically generated">
            <a:extLst>
              <a:ext uri="{FF2B5EF4-FFF2-40B4-BE49-F238E27FC236}">
                <a16:creationId xmlns:a16="http://schemas.microsoft.com/office/drawing/2014/main" id="{65D78D5E-7AE9-20C9-A841-7C079EDB9BAA}"/>
              </a:ext>
            </a:extLst>
          </p:cNvPr>
          <p:cNvPicPr>
            <a:picLocks noChangeAspect="1"/>
          </p:cNvPicPr>
          <p:nvPr/>
        </p:nvPicPr>
        <p:blipFill>
          <a:blip r:embed="rId3"/>
          <a:stretch>
            <a:fillRect/>
          </a:stretch>
        </p:blipFill>
        <p:spPr>
          <a:xfrm>
            <a:off x="6296679" y="3725959"/>
            <a:ext cx="2719125" cy="1218132"/>
          </a:xfrm>
          <a:prstGeom prst="rect">
            <a:avLst/>
          </a:prstGeom>
        </p:spPr>
      </p:pic>
      <p:sp>
        <p:nvSpPr>
          <p:cNvPr id="8" name="TextBox 7">
            <a:extLst>
              <a:ext uri="{FF2B5EF4-FFF2-40B4-BE49-F238E27FC236}">
                <a16:creationId xmlns:a16="http://schemas.microsoft.com/office/drawing/2014/main" id="{82D17772-600B-A1FF-6AA3-A7017D676A36}"/>
              </a:ext>
            </a:extLst>
          </p:cNvPr>
          <p:cNvSpPr txBox="1"/>
          <p:nvPr/>
        </p:nvSpPr>
        <p:spPr>
          <a:xfrm>
            <a:off x="6742705" y="3418182"/>
            <a:ext cx="1319592" cy="307777"/>
          </a:xfrm>
          <a:prstGeom prst="rect">
            <a:avLst/>
          </a:prstGeom>
          <a:noFill/>
        </p:spPr>
        <p:txBody>
          <a:bodyPr wrap="none" rtlCol="0">
            <a:spAutoFit/>
          </a:bodyPr>
          <a:lstStyle/>
          <a:p>
            <a:r>
              <a:rPr lang="en-US" dirty="0"/>
              <a:t>Code Snippet:</a:t>
            </a:r>
          </a:p>
        </p:txBody>
      </p:sp>
    </p:spTree>
    <p:extLst>
      <p:ext uri="{BB962C8B-B14F-4D97-AF65-F5344CB8AC3E}">
        <p14:creationId xmlns:p14="http://schemas.microsoft.com/office/powerpoint/2010/main" val="24140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58A9AC4C-F06A-6E3D-E837-13B5115194D3}"/>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1896F5AD-3BAB-86B0-3BDE-6575318A9448}"/>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t>
            </a:r>
            <a:endParaRPr sz="2400" dirty="0">
              <a:solidFill>
                <a:srgbClr val="0E39A9"/>
              </a:solidFill>
            </a:endParaRPr>
          </a:p>
        </p:txBody>
      </p:sp>
      <p:sp>
        <p:nvSpPr>
          <p:cNvPr id="244" name="Google Shape;244;p53">
            <a:extLst>
              <a:ext uri="{FF2B5EF4-FFF2-40B4-BE49-F238E27FC236}">
                <a16:creationId xmlns:a16="http://schemas.microsoft.com/office/drawing/2014/main" id="{D50BC274-020F-134B-2244-C0FF5004E1BF}"/>
              </a:ext>
            </a:extLst>
          </p:cNvPr>
          <p:cNvSpPr txBox="1"/>
          <p:nvPr/>
        </p:nvSpPr>
        <p:spPr>
          <a:xfrm>
            <a:off x="325250" y="808475"/>
            <a:ext cx="8520600" cy="399183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a:t>
            </a:r>
            <a:r>
              <a:rPr lang="en" sz="1600" dirty="0" err="1">
                <a:latin typeface="Nunito"/>
                <a:ea typeface="Nunito"/>
                <a:cs typeface="Nunito"/>
                <a:sym typeface="Nunito"/>
              </a:rPr>
              <a:t>dependsd</a:t>
            </a:r>
            <a:r>
              <a:rPr lang="en" sz="1600" dirty="0">
                <a:latin typeface="Nunito"/>
                <a:ea typeface="Nunito"/>
                <a:cs typeface="Nunito"/>
                <a:sym typeface="Nunito"/>
              </a:rPr>
              <a:t> on whether extreme values are actually valid. Outliers should be considered valid.</a:t>
            </a:r>
          </a:p>
          <a:p>
            <a:r>
              <a:rPr lang="en-US" sz="1600" dirty="0">
                <a:latin typeface="Nunito"/>
              </a:rPr>
              <a:t>Experience:</a:t>
            </a:r>
          </a:p>
          <a:p>
            <a:pPr>
              <a:buFont typeface="Arial" panose="020B0604020202020204" pitchFamily="34" charset="0"/>
              <a:buChar char="•"/>
            </a:pPr>
            <a:r>
              <a:rPr lang="en-US" sz="1600" dirty="0">
                <a:latin typeface="Nunito"/>
              </a:rPr>
              <a:t>Q1 (25th percentile): 10 years</a:t>
            </a:r>
          </a:p>
          <a:p>
            <a:pPr>
              <a:buFont typeface="Arial" panose="020B0604020202020204" pitchFamily="34" charset="0"/>
              <a:buChar char="•"/>
            </a:pPr>
            <a:r>
              <a:rPr lang="en-US" sz="1600" dirty="0">
                <a:latin typeface="Nunito"/>
              </a:rPr>
              <a:t>Q3 (75th percentile): 30 years</a:t>
            </a:r>
          </a:p>
          <a:p>
            <a:pPr>
              <a:buFont typeface="Arial" panose="020B0604020202020204" pitchFamily="34" charset="0"/>
              <a:buChar char="•"/>
            </a:pPr>
            <a:r>
              <a:rPr lang="en-US" sz="1600" dirty="0">
                <a:latin typeface="Nunito"/>
              </a:rPr>
              <a:t>IQR (Interquartile Range): 20 years</a:t>
            </a:r>
          </a:p>
          <a:p>
            <a:pPr>
              <a:buFont typeface="Arial" panose="020B0604020202020204" pitchFamily="34" charset="0"/>
              <a:buChar char="•"/>
            </a:pPr>
            <a:r>
              <a:rPr lang="en-US" sz="1600" dirty="0">
                <a:latin typeface="Nunito"/>
              </a:rPr>
              <a:t>Lower Bound: -20 years (some corrections were done for negative experience values)</a:t>
            </a:r>
          </a:p>
          <a:p>
            <a:pPr>
              <a:buFont typeface="Arial" panose="020B0604020202020204" pitchFamily="34" charset="0"/>
              <a:buChar char="•"/>
            </a:pPr>
            <a:r>
              <a:rPr lang="en-US" sz="1600" dirty="0">
                <a:latin typeface="Nunito"/>
              </a:rPr>
              <a:t>Upper Bound: 60 years (no actual outliers above this in the dataset)</a:t>
            </a:r>
          </a:p>
          <a:p>
            <a:pPr>
              <a:buFont typeface="Arial" panose="020B0604020202020204" pitchFamily="34" charset="0"/>
              <a:buChar char="•"/>
            </a:pPr>
            <a:r>
              <a:rPr lang="en-US" sz="1600" b="1" dirty="0">
                <a:latin typeface="Nunito"/>
              </a:rPr>
              <a:t>Number of Outliers: 0 after fixing negative experience values</a:t>
            </a:r>
          </a:p>
          <a:p>
            <a:pPr marL="457200" lvl="0" indent="-330200" algn="l" rtl="0">
              <a:lnSpc>
                <a:spcPct val="115000"/>
              </a:lnSpc>
              <a:spcBef>
                <a:spcPts val="1000"/>
              </a:spcBef>
              <a:spcAft>
                <a:spcPts val="0"/>
              </a:spcAft>
              <a:buSzPts val="1600"/>
              <a:buFont typeface="Nunito"/>
              <a:buChar char="●"/>
            </a:pPr>
            <a:endParaRPr lang="en" sz="1600" dirty="0">
              <a:latin typeface="Nunito"/>
              <a:sym typeface="Nunito"/>
            </a:endParaRPr>
          </a:p>
          <a:p>
            <a:pPr marL="127000" lvl="0" algn="l" rtl="0">
              <a:lnSpc>
                <a:spcPct val="115000"/>
              </a:lnSpc>
              <a:spcBef>
                <a:spcPts val="1000"/>
              </a:spcBef>
              <a:spcAft>
                <a:spcPts val="0"/>
              </a:spcAft>
              <a:buSzPts val="1600"/>
            </a:pPr>
            <a:endParaRPr sz="1600" dirty="0">
              <a:latin typeface="Nunito"/>
              <a:sym typeface="Nunito"/>
            </a:endParaRPr>
          </a:p>
        </p:txBody>
      </p:sp>
      <p:pic>
        <p:nvPicPr>
          <p:cNvPr id="7" name="Picture 6" descr="A screen shot of a computer code&#10;&#10;Description automatically generated">
            <a:extLst>
              <a:ext uri="{FF2B5EF4-FFF2-40B4-BE49-F238E27FC236}">
                <a16:creationId xmlns:a16="http://schemas.microsoft.com/office/drawing/2014/main" id="{B1D75A7D-A051-6129-3EB9-2F8A2799BBAD}"/>
              </a:ext>
            </a:extLst>
          </p:cNvPr>
          <p:cNvPicPr>
            <a:picLocks noChangeAspect="1"/>
          </p:cNvPicPr>
          <p:nvPr/>
        </p:nvPicPr>
        <p:blipFill>
          <a:blip r:embed="rId3"/>
          <a:stretch>
            <a:fillRect/>
          </a:stretch>
        </p:blipFill>
        <p:spPr>
          <a:xfrm>
            <a:off x="6296679" y="3725959"/>
            <a:ext cx="2719125" cy="1218132"/>
          </a:xfrm>
          <a:prstGeom prst="rect">
            <a:avLst/>
          </a:prstGeom>
        </p:spPr>
      </p:pic>
      <p:sp>
        <p:nvSpPr>
          <p:cNvPr id="8" name="TextBox 7">
            <a:extLst>
              <a:ext uri="{FF2B5EF4-FFF2-40B4-BE49-F238E27FC236}">
                <a16:creationId xmlns:a16="http://schemas.microsoft.com/office/drawing/2014/main" id="{18C39FE9-6E45-657D-55C7-7D4A837B3BCB}"/>
              </a:ext>
            </a:extLst>
          </p:cNvPr>
          <p:cNvSpPr txBox="1"/>
          <p:nvPr/>
        </p:nvSpPr>
        <p:spPr>
          <a:xfrm>
            <a:off x="6742705" y="3418182"/>
            <a:ext cx="1319592" cy="307777"/>
          </a:xfrm>
          <a:prstGeom prst="rect">
            <a:avLst/>
          </a:prstGeom>
          <a:noFill/>
        </p:spPr>
        <p:txBody>
          <a:bodyPr wrap="none" rtlCol="0">
            <a:spAutoFit/>
          </a:bodyPr>
          <a:lstStyle/>
          <a:p>
            <a:r>
              <a:rPr lang="en-US" dirty="0"/>
              <a:t>Code Snippet:</a:t>
            </a:r>
          </a:p>
        </p:txBody>
      </p:sp>
    </p:spTree>
    <p:extLst>
      <p:ext uri="{BB962C8B-B14F-4D97-AF65-F5344CB8AC3E}">
        <p14:creationId xmlns:p14="http://schemas.microsoft.com/office/powerpoint/2010/main" val="37202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A40CAC64-4168-51DD-ADFE-27E6BF5C4033}"/>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46F7C2C4-38BE-88A9-1083-FB71201B434C}"/>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t>
            </a:r>
            <a:endParaRPr sz="2400" dirty="0">
              <a:solidFill>
                <a:srgbClr val="0E39A9"/>
              </a:solidFill>
            </a:endParaRPr>
          </a:p>
        </p:txBody>
      </p:sp>
      <p:sp>
        <p:nvSpPr>
          <p:cNvPr id="244" name="Google Shape;244;p53">
            <a:extLst>
              <a:ext uri="{FF2B5EF4-FFF2-40B4-BE49-F238E27FC236}">
                <a16:creationId xmlns:a16="http://schemas.microsoft.com/office/drawing/2014/main" id="{E1D0630A-8EA7-B337-AC50-0F1E87136ADB}"/>
              </a:ext>
            </a:extLst>
          </p:cNvPr>
          <p:cNvSpPr txBox="1"/>
          <p:nvPr/>
        </p:nvSpPr>
        <p:spPr>
          <a:xfrm>
            <a:off x="-14111" y="575834"/>
            <a:ext cx="8953922" cy="399183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a:t>
            </a:r>
            <a:r>
              <a:rPr lang="en" sz="1600" dirty="0" err="1">
                <a:latin typeface="Nunito"/>
                <a:ea typeface="Nunito"/>
                <a:cs typeface="Nunito"/>
                <a:sym typeface="Nunito"/>
              </a:rPr>
              <a:t>dependsd</a:t>
            </a:r>
            <a:r>
              <a:rPr lang="en" sz="1600" dirty="0">
                <a:latin typeface="Nunito"/>
                <a:ea typeface="Nunito"/>
                <a:cs typeface="Nunito"/>
                <a:sym typeface="Nunito"/>
              </a:rPr>
              <a:t> on whether extreme values are actually valid. Outliers should be considered valid.</a:t>
            </a:r>
          </a:p>
          <a:p>
            <a:r>
              <a:rPr lang="en-US" sz="1600" dirty="0">
                <a:latin typeface="Nunito"/>
              </a:rPr>
              <a:t>Income:</a:t>
            </a:r>
          </a:p>
          <a:p>
            <a:pPr>
              <a:buFont typeface="Arial" panose="020B0604020202020204" pitchFamily="34" charset="0"/>
              <a:buChar char="•"/>
            </a:pPr>
            <a:r>
              <a:rPr lang="en-US" sz="1600" dirty="0">
                <a:latin typeface="Nunito"/>
              </a:rPr>
              <a:t>Q1 (25th percentile): $39,000</a:t>
            </a:r>
          </a:p>
          <a:p>
            <a:pPr>
              <a:buFont typeface="Arial" panose="020B0604020202020204" pitchFamily="34" charset="0"/>
              <a:buChar char="•"/>
            </a:pPr>
            <a:r>
              <a:rPr lang="en-US" sz="1600" dirty="0">
                <a:latin typeface="Nunito"/>
              </a:rPr>
              <a:t>Q3 (75th percentile): $98,000</a:t>
            </a:r>
          </a:p>
          <a:p>
            <a:pPr>
              <a:buFont typeface="Arial" panose="020B0604020202020204" pitchFamily="34" charset="0"/>
              <a:buChar char="•"/>
            </a:pPr>
            <a:r>
              <a:rPr lang="en-US" sz="1600" dirty="0">
                <a:latin typeface="Nunito"/>
              </a:rPr>
              <a:t>IQR (Interquartile Range): $59,000</a:t>
            </a:r>
          </a:p>
          <a:p>
            <a:pPr>
              <a:buFont typeface="Arial" panose="020B0604020202020204" pitchFamily="34" charset="0"/>
              <a:buChar char="•"/>
            </a:pPr>
            <a:r>
              <a:rPr lang="en-US" sz="1600" dirty="0">
                <a:latin typeface="Nunito"/>
              </a:rPr>
              <a:t>Lower Bound: -$49,500 (no outliers below this, since income can't be negative)</a:t>
            </a:r>
          </a:p>
          <a:p>
            <a:pPr>
              <a:buFont typeface="Arial" panose="020B0604020202020204" pitchFamily="34" charset="0"/>
              <a:buChar char="•"/>
            </a:pPr>
            <a:r>
              <a:rPr lang="en-US" sz="1600" dirty="0">
                <a:latin typeface="Nunito"/>
              </a:rPr>
              <a:t>Upper Bound: $186,500 (there are some outliers above this limit)</a:t>
            </a:r>
          </a:p>
          <a:p>
            <a:pPr>
              <a:buFont typeface="Arial" panose="020B0604020202020204" pitchFamily="34" charset="0"/>
              <a:buChar char="•"/>
            </a:pPr>
            <a:r>
              <a:rPr lang="en-US" sz="1600" b="1" dirty="0">
                <a:latin typeface="Nunito"/>
              </a:rPr>
              <a:t>Number of Outliers: A few customers have incomes exceeding $186,500</a:t>
            </a:r>
          </a:p>
          <a:p>
            <a:pPr marL="457200" lvl="0" indent="-330200" algn="l" rtl="0">
              <a:lnSpc>
                <a:spcPct val="115000"/>
              </a:lnSpc>
              <a:spcBef>
                <a:spcPts val="1000"/>
              </a:spcBef>
              <a:spcAft>
                <a:spcPts val="0"/>
              </a:spcAft>
              <a:buSzPts val="1600"/>
              <a:buFont typeface="Nunito"/>
              <a:buChar char="●"/>
            </a:pPr>
            <a:endParaRPr lang="en" sz="1600" b="1" dirty="0">
              <a:latin typeface="Nunito"/>
              <a:sym typeface="Nunito"/>
            </a:endParaRPr>
          </a:p>
          <a:p>
            <a:pPr marL="127000" lvl="0" algn="l" rtl="0">
              <a:lnSpc>
                <a:spcPct val="115000"/>
              </a:lnSpc>
              <a:spcBef>
                <a:spcPts val="1000"/>
              </a:spcBef>
              <a:spcAft>
                <a:spcPts val="0"/>
              </a:spcAft>
              <a:buSzPts val="1600"/>
            </a:pPr>
            <a:endParaRPr sz="1600" dirty="0">
              <a:latin typeface="Nunito"/>
              <a:sym typeface="Nunito"/>
            </a:endParaRPr>
          </a:p>
        </p:txBody>
      </p:sp>
      <p:pic>
        <p:nvPicPr>
          <p:cNvPr id="7" name="Picture 6" descr="A screen shot of a computer code&#10;&#10;Description automatically generated">
            <a:extLst>
              <a:ext uri="{FF2B5EF4-FFF2-40B4-BE49-F238E27FC236}">
                <a16:creationId xmlns:a16="http://schemas.microsoft.com/office/drawing/2014/main" id="{E1FA8887-693C-8F0F-00DC-2A4734DFDC00}"/>
              </a:ext>
            </a:extLst>
          </p:cNvPr>
          <p:cNvPicPr>
            <a:picLocks noChangeAspect="1"/>
          </p:cNvPicPr>
          <p:nvPr/>
        </p:nvPicPr>
        <p:blipFill>
          <a:blip r:embed="rId3"/>
          <a:stretch>
            <a:fillRect/>
          </a:stretch>
        </p:blipFill>
        <p:spPr>
          <a:xfrm>
            <a:off x="6296679" y="3725959"/>
            <a:ext cx="2719125" cy="1218132"/>
          </a:xfrm>
          <a:prstGeom prst="rect">
            <a:avLst/>
          </a:prstGeom>
        </p:spPr>
      </p:pic>
      <p:sp>
        <p:nvSpPr>
          <p:cNvPr id="8" name="TextBox 7">
            <a:extLst>
              <a:ext uri="{FF2B5EF4-FFF2-40B4-BE49-F238E27FC236}">
                <a16:creationId xmlns:a16="http://schemas.microsoft.com/office/drawing/2014/main" id="{57DF21F5-4081-5FA8-372E-CF9E9D7F0227}"/>
              </a:ext>
            </a:extLst>
          </p:cNvPr>
          <p:cNvSpPr txBox="1"/>
          <p:nvPr/>
        </p:nvSpPr>
        <p:spPr>
          <a:xfrm>
            <a:off x="7553738" y="3418182"/>
            <a:ext cx="1319592" cy="307777"/>
          </a:xfrm>
          <a:prstGeom prst="rect">
            <a:avLst/>
          </a:prstGeom>
          <a:noFill/>
        </p:spPr>
        <p:txBody>
          <a:bodyPr wrap="none" rtlCol="0">
            <a:spAutoFit/>
          </a:bodyPr>
          <a:lstStyle/>
          <a:p>
            <a:r>
              <a:rPr lang="en-US" dirty="0"/>
              <a:t>Code Snippet:</a:t>
            </a:r>
          </a:p>
        </p:txBody>
      </p:sp>
    </p:spTree>
    <p:extLst>
      <p:ext uri="{BB962C8B-B14F-4D97-AF65-F5344CB8AC3E}">
        <p14:creationId xmlns:p14="http://schemas.microsoft.com/office/powerpoint/2010/main" val="276365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D29FF5D3-5B90-02AF-89E2-A2515DE35FBB}"/>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3056D3C7-728B-4D57-F045-8615A53E04B6}"/>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t>
            </a:r>
            <a:endParaRPr sz="2400" dirty="0">
              <a:solidFill>
                <a:srgbClr val="0E39A9"/>
              </a:solidFill>
            </a:endParaRPr>
          </a:p>
        </p:txBody>
      </p:sp>
      <p:sp>
        <p:nvSpPr>
          <p:cNvPr id="244" name="Google Shape;244;p53">
            <a:extLst>
              <a:ext uri="{FF2B5EF4-FFF2-40B4-BE49-F238E27FC236}">
                <a16:creationId xmlns:a16="http://schemas.microsoft.com/office/drawing/2014/main" id="{31F659E2-90F3-5576-6AC0-284C65E7364A}"/>
              </a:ext>
            </a:extLst>
          </p:cNvPr>
          <p:cNvSpPr txBox="1"/>
          <p:nvPr/>
        </p:nvSpPr>
        <p:spPr>
          <a:xfrm>
            <a:off x="-14111" y="575834"/>
            <a:ext cx="8953922" cy="405338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a:t>
            </a:r>
            <a:r>
              <a:rPr lang="en" sz="1600" dirty="0" err="1">
                <a:latin typeface="Nunito"/>
                <a:ea typeface="Nunito"/>
                <a:cs typeface="Nunito"/>
                <a:sym typeface="Nunito"/>
              </a:rPr>
              <a:t>dependsd</a:t>
            </a:r>
            <a:r>
              <a:rPr lang="en" sz="1600" dirty="0">
                <a:latin typeface="Nunito"/>
                <a:ea typeface="Nunito"/>
                <a:cs typeface="Nunito"/>
                <a:sym typeface="Nunito"/>
              </a:rPr>
              <a:t> on whether extreme values are actually valid. Outliers should be considered valid.</a:t>
            </a:r>
          </a:p>
          <a:p>
            <a:r>
              <a:rPr lang="en-US" sz="1600" dirty="0" err="1">
                <a:latin typeface="Nunito"/>
              </a:rPr>
              <a:t>CCAvg</a:t>
            </a:r>
            <a:r>
              <a:rPr lang="en-US" sz="1600" dirty="0">
                <a:latin typeface="Nunito"/>
              </a:rPr>
              <a:t> (Credit Card Average Spending):</a:t>
            </a:r>
          </a:p>
          <a:p>
            <a:pPr>
              <a:buFont typeface="Arial" panose="020B0604020202020204" pitchFamily="34" charset="0"/>
              <a:buChar char="•"/>
            </a:pPr>
            <a:r>
              <a:rPr lang="en-US" sz="1600" dirty="0">
                <a:latin typeface="Nunito"/>
              </a:rPr>
              <a:t>Q1 (25th percentile): $700</a:t>
            </a:r>
          </a:p>
          <a:p>
            <a:pPr>
              <a:buFont typeface="Arial" panose="020B0604020202020204" pitchFamily="34" charset="0"/>
              <a:buChar char="•"/>
            </a:pPr>
            <a:r>
              <a:rPr lang="en-US" sz="1600" dirty="0">
                <a:latin typeface="Nunito"/>
              </a:rPr>
              <a:t>Q3 (75th percentile): $2,500</a:t>
            </a:r>
          </a:p>
          <a:p>
            <a:pPr>
              <a:buFont typeface="Arial" panose="020B0604020202020204" pitchFamily="34" charset="0"/>
              <a:buChar char="•"/>
            </a:pPr>
            <a:r>
              <a:rPr lang="en-US" sz="1600" dirty="0">
                <a:latin typeface="Nunito"/>
              </a:rPr>
              <a:t>IQR (Interquartile Range): $1,800</a:t>
            </a:r>
          </a:p>
          <a:p>
            <a:pPr>
              <a:buFont typeface="Arial" panose="020B0604020202020204" pitchFamily="34" charset="0"/>
              <a:buChar char="•"/>
            </a:pPr>
            <a:r>
              <a:rPr lang="en-US" sz="1600" dirty="0">
                <a:latin typeface="Nunito"/>
              </a:rPr>
              <a:t>Lower Bound: -$1,900 (no outliers below this limit)</a:t>
            </a:r>
          </a:p>
          <a:p>
            <a:pPr>
              <a:buFont typeface="Arial" panose="020B0604020202020204" pitchFamily="34" charset="0"/>
              <a:buChar char="•"/>
            </a:pPr>
            <a:r>
              <a:rPr lang="en-US" sz="1600" dirty="0">
                <a:latin typeface="Nunito"/>
              </a:rPr>
              <a:t>Upper Bound: $5,100 (some outliers above this limit)</a:t>
            </a:r>
          </a:p>
          <a:p>
            <a:pPr>
              <a:buFont typeface="Arial" panose="020B0604020202020204" pitchFamily="34" charset="0"/>
              <a:buChar char="•"/>
            </a:pPr>
            <a:r>
              <a:rPr lang="en-US" sz="1600" dirty="0">
                <a:latin typeface="Nunito"/>
              </a:rPr>
              <a:t>Number of Outliers</a:t>
            </a:r>
            <a:r>
              <a:rPr lang="en-US" sz="2000" dirty="0"/>
              <a:t>: </a:t>
            </a:r>
            <a:r>
              <a:rPr lang="en-US" sz="1600" dirty="0">
                <a:latin typeface="Nunito"/>
              </a:rPr>
              <a:t>A few customers spend more than $5,100 on average</a:t>
            </a:r>
          </a:p>
          <a:p>
            <a:pPr marL="457200" lvl="0" indent="-330200" algn="l" rtl="0">
              <a:lnSpc>
                <a:spcPct val="115000"/>
              </a:lnSpc>
              <a:spcBef>
                <a:spcPts val="1000"/>
              </a:spcBef>
              <a:spcAft>
                <a:spcPts val="0"/>
              </a:spcAft>
              <a:buSzPts val="1600"/>
              <a:buFont typeface="Nunito"/>
              <a:buChar char="●"/>
            </a:pPr>
            <a:endParaRPr lang="en" sz="1600" dirty="0">
              <a:latin typeface="Nunito"/>
              <a:sym typeface="Nunito"/>
            </a:endParaRPr>
          </a:p>
          <a:p>
            <a:pPr marL="127000" lvl="0" algn="l" rtl="0">
              <a:lnSpc>
                <a:spcPct val="115000"/>
              </a:lnSpc>
              <a:spcBef>
                <a:spcPts val="1000"/>
              </a:spcBef>
              <a:spcAft>
                <a:spcPts val="0"/>
              </a:spcAft>
              <a:buSzPts val="1600"/>
            </a:pPr>
            <a:endParaRPr sz="1600" dirty="0">
              <a:latin typeface="Nunito"/>
              <a:sym typeface="Nunito"/>
            </a:endParaRPr>
          </a:p>
        </p:txBody>
      </p:sp>
      <p:pic>
        <p:nvPicPr>
          <p:cNvPr id="7" name="Picture 6" descr="A screen shot of a computer code&#10;&#10;Description automatically generated">
            <a:extLst>
              <a:ext uri="{FF2B5EF4-FFF2-40B4-BE49-F238E27FC236}">
                <a16:creationId xmlns:a16="http://schemas.microsoft.com/office/drawing/2014/main" id="{0C82A13D-4478-4F4D-4CBA-8AA030E19C45}"/>
              </a:ext>
            </a:extLst>
          </p:cNvPr>
          <p:cNvPicPr>
            <a:picLocks noChangeAspect="1"/>
          </p:cNvPicPr>
          <p:nvPr/>
        </p:nvPicPr>
        <p:blipFill>
          <a:blip r:embed="rId3"/>
          <a:stretch>
            <a:fillRect/>
          </a:stretch>
        </p:blipFill>
        <p:spPr>
          <a:xfrm>
            <a:off x="6296679" y="3725959"/>
            <a:ext cx="2719125" cy="1218132"/>
          </a:xfrm>
          <a:prstGeom prst="rect">
            <a:avLst/>
          </a:prstGeom>
        </p:spPr>
      </p:pic>
      <p:sp>
        <p:nvSpPr>
          <p:cNvPr id="8" name="TextBox 7">
            <a:extLst>
              <a:ext uri="{FF2B5EF4-FFF2-40B4-BE49-F238E27FC236}">
                <a16:creationId xmlns:a16="http://schemas.microsoft.com/office/drawing/2014/main" id="{7272FEEF-A3AA-ED6C-6D0F-FB920A50F8F6}"/>
              </a:ext>
            </a:extLst>
          </p:cNvPr>
          <p:cNvSpPr txBox="1"/>
          <p:nvPr/>
        </p:nvSpPr>
        <p:spPr>
          <a:xfrm>
            <a:off x="7553738" y="3418182"/>
            <a:ext cx="1375698" cy="338554"/>
          </a:xfrm>
          <a:prstGeom prst="rect">
            <a:avLst/>
          </a:prstGeom>
          <a:noFill/>
        </p:spPr>
        <p:txBody>
          <a:bodyPr wrap="none" rtlCol="0">
            <a:spAutoFit/>
          </a:bodyPr>
          <a:lstStyle/>
          <a:p>
            <a:r>
              <a:rPr lang="en-US" sz="1600" dirty="0">
                <a:latin typeface="Nunito"/>
              </a:rPr>
              <a:t>Code </a:t>
            </a:r>
            <a:r>
              <a:rPr lang="en-US" dirty="0"/>
              <a:t>Snippet:</a:t>
            </a:r>
          </a:p>
        </p:txBody>
      </p:sp>
    </p:spTree>
    <p:extLst>
      <p:ext uri="{BB962C8B-B14F-4D97-AF65-F5344CB8AC3E}">
        <p14:creationId xmlns:p14="http://schemas.microsoft.com/office/powerpoint/2010/main" val="306651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4371DABD-24C6-67CC-A931-3048AA489709}"/>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EA43A55A-5908-DD05-DFA2-B69EAA7437F9}"/>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Outlier Check	</a:t>
            </a:r>
            <a:endParaRPr sz="2400" dirty="0">
              <a:solidFill>
                <a:srgbClr val="0E39A9"/>
              </a:solidFill>
            </a:endParaRPr>
          </a:p>
        </p:txBody>
      </p:sp>
      <p:sp>
        <p:nvSpPr>
          <p:cNvPr id="244" name="Google Shape;244;p53">
            <a:extLst>
              <a:ext uri="{FF2B5EF4-FFF2-40B4-BE49-F238E27FC236}">
                <a16:creationId xmlns:a16="http://schemas.microsoft.com/office/drawing/2014/main" id="{1393D6B5-F7E8-8087-8754-063540BFAD63}"/>
              </a:ext>
            </a:extLst>
          </p:cNvPr>
          <p:cNvSpPr txBox="1"/>
          <p:nvPr/>
        </p:nvSpPr>
        <p:spPr>
          <a:xfrm>
            <a:off x="-14111" y="575834"/>
            <a:ext cx="8953922" cy="399183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a:t>
            </a:r>
            <a:r>
              <a:rPr lang="en" sz="1600" dirty="0" err="1">
                <a:latin typeface="Nunito"/>
                <a:ea typeface="Nunito"/>
                <a:cs typeface="Nunito"/>
                <a:sym typeface="Nunito"/>
              </a:rPr>
              <a:t>dependsd</a:t>
            </a:r>
            <a:r>
              <a:rPr lang="en" sz="1600" dirty="0">
                <a:latin typeface="Nunito"/>
                <a:ea typeface="Nunito"/>
                <a:cs typeface="Nunito"/>
                <a:sym typeface="Nunito"/>
              </a:rPr>
              <a:t> on whether extreme values are actually valid. Outliers should be considered valid.</a:t>
            </a:r>
          </a:p>
          <a:p>
            <a:r>
              <a:rPr lang="en-US" sz="1600" dirty="0">
                <a:latin typeface="Nunito"/>
              </a:rPr>
              <a:t>Mortgage:</a:t>
            </a:r>
          </a:p>
          <a:p>
            <a:pPr>
              <a:buFont typeface="Arial" panose="020B0604020202020204" pitchFamily="34" charset="0"/>
              <a:buChar char="•"/>
            </a:pPr>
            <a:r>
              <a:rPr lang="en-US" sz="1600" dirty="0">
                <a:latin typeface="Nunito"/>
              </a:rPr>
              <a:t>Q1 (25th percentile): $0 (many customers have no mortgage)</a:t>
            </a:r>
          </a:p>
          <a:p>
            <a:pPr>
              <a:buFont typeface="Arial" panose="020B0604020202020204" pitchFamily="34" charset="0"/>
              <a:buChar char="•"/>
            </a:pPr>
            <a:r>
              <a:rPr lang="en-US" sz="1600" dirty="0">
                <a:latin typeface="Nunito"/>
              </a:rPr>
              <a:t>Q3 (75th percentile): $101,000</a:t>
            </a:r>
          </a:p>
          <a:p>
            <a:pPr>
              <a:buFont typeface="Arial" panose="020B0604020202020204" pitchFamily="34" charset="0"/>
              <a:buChar char="•"/>
            </a:pPr>
            <a:r>
              <a:rPr lang="en-US" sz="1600" dirty="0">
                <a:latin typeface="Nunito"/>
              </a:rPr>
              <a:t>IQR (Interquartile Range): $101,000</a:t>
            </a:r>
          </a:p>
          <a:p>
            <a:pPr>
              <a:buFont typeface="Arial" panose="020B0604020202020204" pitchFamily="34" charset="0"/>
              <a:buChar char="•"/>
            </a:pPr>
            <a:r>
              <a:rPr lang="en-US" sz="1600" dirty="0">
                <a:latin typeface="Nunito"/>
              </a:rPr>
              <a:t>Lower Bound: -$151,500 (no outliers below this limit)</a:t>
            </a:r>
          </a:p>
          <a:p>
            <a:pPr>
              <a:buFont typeface="Arial" panose="020B0604020202020204" pitchFamily="34" charset="0"/>
              <a:buChar char="•"/>
            </a:pPr>
            <a:r>
              <a:rPr lang="en-US" sz="1600" dirty="0">
                <a:latin typeface="Nunito"/>
              </a:rPr>
              <a:t>Upper Bound: $252,500 (some customers have mortgages exceeding this)</a:t>
            </a:r>
          </a:p>
          <a:p>
            <a:pPr>
              <a:buFont typeface="Arial" panose="020B0604020202020204" pitchFamily="34" charset="0"/>
              <a:buChar char="•"/>
            </a:pPr>
            <a:r>
              <a:rPr lang="en-US" sz="1600" b="1" dirty="0">
                <a:latin typeface="Nunito"/>
              </a:rPr>
              <a:t>Number of Outliers: A few customers have mortgages greater than $252,500</a:t>
            </a:r>
          </a:p>
          <a:p>
            <a:pPr marL="457200" lvl="0" indent="-330200" algn="l" rtl="0">
              <a:lnSpc>
                <a:spcPct val="115000"/>
              </a:lnSpc>
              <a:spcBef>
                <a:spcPts val="1000"/>
              </a:spcBef>
              <a:spcAft>
                <a:spcPts val="0"/>
              </a:spcAft>
              <a:buSzPts val="1600"/>
              <a:buFont typeface="Nunito"/>
              <a:buChar char="●"/>
            </a:pPr>
            <a:endParaRPr lang="en" sz="1600" dirty="0">
              <a:latin typeface="Nunito"/>
              <a:sym typeface="Nunito"/>
            </a:endParaRPr>
          </a:p>
          <a:p>
            <a:pPr marL="127000" lvl="0" algn="l" rtl="0">
              <a:lnSpc>
                <a:spcPct val="115000"/>
              </a:lnSpc>
              <a:spcBef>
                <a:spcPts val="1000"/>
              </a:spcBef>
              <a:spcAft>
                <a:spcPts val="0"/>
              </a:spcAft>
              <a:buSzPts val="1600"/>
            </a:pPr>
            <a:endParaRPr sz="1600" dirty="0">
              <a:latin typeface="Nunito"/>
              <a:sym typeface="Nunito"/>
            </a:endParaRPr>
          </a:p>
        </p:txBody>
      </p:sp>
      <p:pic>
        <p:nvPicPr>
          <p:cNvPr id="7" name="Picture 6" descr="A screen shot of a computer code&#10;&#10;Description automatically generated">
            <a:extLst>
              <a:ext uri="{FF2B5EF4-FFF2-40B4-BE49-F238E27FC236}">
                <a16:creationId xmlns:a16="http://schemas.microsoft.com/office/drawing/2014/main" id="{7019D28D-7ADC-A3DE-57B1-0821BDF95AE5}"/>
              </a:ext>
            </a:extLst>
          </p:cNvPr>
          <p:cNvPicPr>
            <a:picLocks noChangeAspect="1"/>
          </p:cNvPicPr>
          <p:nvPr/>
        </p:nvPicPr>
        <p:blipFill>
          <a:blip r:embed="rId3"/>
          <a:stretch>
            <a:fillRect/>
          </a:stretch>
        </p:blipFill>
        <p:spPr>
          <a:xfrm>
            <a:off x="6296679" y="3725959"/>
            <a:ext cx="2719125" cy="1218132"/>
          </a:xfrm>
          <a:prstGeom prst="rect">
            <a:avLst/>
          </a:prstGeom>
        </p:spPr>
      </p:pic>
      <p:sp>
        <p:nvSpPr>
          <p:cNvPr id="8" name="TextBox 7">
            <a:extLst>
              <a:ext uri="{FF2B5EF4-FFF2-40B4-BE49-F238E27FC236}">
                <a16:creationId xmlns:a16="http://schemas.microsoft.com/office/drawing/2014/main" id="{8E0026DD-2FD3-429C-DE45-A33B3332739C}"/>
              </a:ext>
            </a:extLst>
          </p:cNvPr>
          <p:cNvSpPr txBox="1"/>
          <p:nvPr/>
        </p:nvSpPr>
        <p:spPr>
          <a:xfrm>
            <a:off x="7553738" y="3418182"/>
            <a:ext cx="1375698" cy="338554"/>
          </a:xfrm>
          <a:prstGeom prst="rect">
            <a:avLst/>
          </a:prstGeom>
          <a:noFill/>
        </p:spPr>
        <p:txBody>
          <a:bodyPr wrap="none" rtlCol="0">
            <a:spAutoFit/>
          </a:bodyPr>
          <a:lstStyle/>
          <a:p>
            <a:r>
              <a:rPr lang="en-US" sz="1600" dirty="0">
                <a:latin typeface="Nunito"/>
              </a:rPr>
              <a:t>Code </a:t>
            </a:r>
            <a:r>
              <a:rPr lang="en-US" dirty="0"/>
              <a:t>Snippet:</a:t>
            </a:r>
          </a:p>
        </p:txBody>
      </p:sp>
    </p:spTree>
    <p:extLst>
      <p:ext uri="{BB962C8B-B14F-4D97-AF65-F5344CB8AC3E}">
        <p14:creationId xmlns:p14="http://schemas.microsoft.com/office/powerpoint/2010/main" val="33740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BE1B402A-5AFA-F0DF-6016-D81795EBA51F}"/>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7B66AFA9-705B-5E51-1BE1-3ECA3DE4189D}"/>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Feature Engineering	</a:t>
            </a:r>
            <a:endParaRPr sz="2400" dirty="0">
              <a:solidFill>
                <a:srgbClr val="0E39A9"/>
              </a:solidFill>
            </a:endParaRPr>
          </a:p>
        </p:txBody>
      </p:sp>
      <p:sp>
        <p:nvSpPr>
          <p:cNvPr id="244" name="Google Shape;244;p53">
            <a:extLst>
              <a:ext uri="{FF2B5EF4-FFF2-40B4-BE49-F238E27FC236}">
                <a16:creationId xmlns:a16="http://schemas.microsoft.com/office/drawing/2014/main" id="{3BCE18F1-58A6-FE59-1B1B-5218D75E6B37}"/>
              </a:ext>
            </a:extLst>
          </p:cNvPr>
          <p:cNvSpPr txBox="1"/>
          <p:nvPr/>
        </p:nvSpPr>
        <p:spPr>
          <a:xfrm>
            <a:off x="26022" y="993912"/>
            <a:ext cx="4436828" cy="3657381"/>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We added new features to better assist in model construction:</a:t>
            </a:r>
          </a:p>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1. Income to Mortgage Ratio – Mortgage Divided by Income</a:t>
            </a:r>
          </a:p>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2. Total Accounts – A sum of the securities account, CD Account and Credit Card Ownership</a:t>
            </a:r>
          </a:p>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3. Spending to Income Ratio – Average Credit Card Spending divided by Income</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endParaRPr sz="1600" dirty="0">
              <a:latin typeface="Nunito"/>
              <a:ea typeface="Nunito"/>
              <a:cs typeface="Nunito"/>
              <a:sym typeface="Nunito"/>
            </a:endParaRPr>
          </a:p>
        </p:txBody>
      </p:sp>
      <p:sp>
        <p:nvSpPr>
          <p:cNvPr id="3" name="TextBox 2">
            <a:extLst>
              <a:ext uri="{FF2B5EF4-FFF2-40B4-BE49-F238E27FC236}">
                <a16:creationId xmlns:a16="http://schemas.microsoft.com/office/drawing/2014/main" id="{E5BCD269-FC8F-E9C5-EB65-09C666F8CC27}"/>
              </a:ext>
            </a:extLst>
          </p:cNvPr>
          <p:cNvSpPr txBox="1"/>
          <p:nvPr/>
        </p:nvSpPr>
        <p:spPr>
          <a:xfrm>
            <a:off x="4462850" y="1598342"/>
            <a:ext cx="4572000" cy="1946815"/>
          </a:xfrm>
          <a:prstGeom prst="rect">
            <a:avLst/>
          </a:prstGeom>
          <a:noFill/>
        </p:spPr>
        <p:txBody>
          <a:bodyPr wrap="square">
            <a:spAutoFit/>
          </a:bodyPr>
          <a:lstStyle/>
          <a:p>
            <a:pPr marL="457200" lvl="0" indent="-330200" algn="l" rtl="0">
              <a:lnSpc>
                <a:spcPct val="115000"/>
              </a:lnSpc>
              <a:spcBef>
                <a:spcPts val="1000"/>
              </a:spcBef>
              <a:spcAft>
                <a:spcPts val="0"/>
              </a:spcAft>
              <a:buSzPts val="1600"/>
              <a:buFont typeface="Nunito"/>
              <a:buChar char="●"/>
            </a:pPr>
            <a:r>
              <a:rPr lang="en-US" sz="1400" dirty="0">
                <a:latin typeface="Nunito"/>
                <a:ea typeface="Nunito"/>
                <a:cs typeface="Nunito"/>
                <a:sym typeface="Nunito"/>
              </a:rPr>
              <a:t>We then grouped (binning) customers into income brackets (low, medium or high) to simplify income analysis. This was done based on the Gaussian distribution of income levels</a:t>
            </a:r>
          </a:p>
          <a:p>
            <a:pPr marL="457200" lvl="0" indent="-330200" algn="l" rtl="0">
              <a:lnSpc>
                <a:spcPct val="115000"/>
              </a:lnSpc>
              <a:spcBef>
                <a:spcPts val="1000"/>
              </a:spcBef>
              <a:spcAft>
                <a:spcPts val="0"/>
              </a:spcAft>
              <a:buSzPts val="1600"/>
              <a:buFont typeface="Nunito"/>
              <a:buChar char="●"/>
            </a:pPr>
            <a:r>
              <a:rPr lang="en-US" sz="1400" dirty="0">
                <a:latin typeface="Nunito"/>
                <a:ea typeface="Nunito"/>
                <a:cs typeface="Nunito"/>
                <a:sym typeface="Nunito"/>
              </a:rPr>
              <a:t>We also tried grouping the Age groups into young, middle aged and senior by the same measure</a:t>
            </a:r>
          </a:p>
        </p:txBody>
      </p:sp>
    </p:spTree>
    <p:extLst>
      <p:ext uri="{BB962C8B-B14F-4D97-AF65-F5344CB8AC3E}">
        <p14:creationId xmlns:p14="http://schemas.microsoft.com/office/powerpoint/2010/main" val="108457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67678A23-6E9D-E0D4-E75F-C0BBFEE412FC}"/>
            </a:ext>
          </a:extLst>
        </p:cNvPr>
        <p:cNvGrpSpPr/>
        <p:nvPr/>
      </p:nvGrpSpPr>
      <p:grpSpPr>
        <a:xfrm>
          <a:off x="0" y="0"/>
          <a:ext cx="0" cy="0"/>
          <a:chOff x="0" y="0"/>
          <a:chExt cx="0" cy="0"/>
        </a:xfrm>
      </p:grpSpPr>
      <p:sp>
        <p:nvSpPr>
          <p:cNvPr id="243" name="Google Shape;243;p53">
            <a:extLst>
              <a:ext uri="{FF2B5EF4-FFF2-40B4-BE49-F238E27FC236}">
                <a16:creationId xmlns:a16="http://schemas.microsoft.com/office/drawing/2014/main" id="{6577B05D-5054-B315-7CDD-1DDC8D48E43D}"/>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 Feature Engineering	</a:t>
            </a:r>
            <a:endParaRPr sz="2400" dirty="0">
              <a:solidFill>
                <a:srgbClr val="0E39A9"/>
              </a:solidFill>
            </a:endParaRPr>
          </a:p>
        </p:txBody>
      </p:sp>
      <p:sp>
        <p:nvSpPr>
          <p:cNvPr id="244" name="Google Shape;244;p53">
            <a:extLst>
              <a:ext uri="{FF2B5EF4-FFF2-40B4-BE49-F238E27FC236}">
                <a16:creationId xmlns:a16="http://schemas.microsoft.com/office/drawing/2014/main" id="{98B07AB8-7E8C-B55A-C895-637F69578DE3}"/>
              </a:ext>
            </a:extLst>
          </p:cNvPr>
          <p:cNvSpPr txBox="1"/>
          <p:nvPr/>
        </p:nvSpPr>
        <p:spPr>
          <a:xfrm>
            <a:off x="26022" y="993912"/>
            <a:ext cx="4436828" cy="279047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2000" dirty="0"/>
              <a:t>We will convert categorical features such as </a:t>
            </a:r>
            <a:r>
              <a:rPr lang="en-US" sz="2000" b="1" dirty="0"/>
              <a:t>Education</a:t>
            </a:r>
            <a:r>
              <a:rPr lang="en-US" sz="2000" dirty="0"/>
              <a:t>, </a:t>
            </a:r>
            <a:r>
              <a:rPr lang="en-US" sz="2000" b="1" dirty="0" err="1"/>
              <a:t>Income_Bin</a:t>
            </a:r>
            <a:r>
              <a:rPr lang="en-US" sz="2000" dirty="0"/>
              <a:t>, and </a:t>
            </a:r>
            <a:r>
              <a:rPr lang="en-US" sz="2000" b="1" dirty="0" err="1"/>
              <a:t>Age_Group</a:t>
            </a:r>
            <a:r>
              <a:rPr lang="en-US" sz="2000" dirty="0"/>
              <a:t> into one-hot encoded variables. This process will help integrate categorical variables into machine learning models.</a:t>
            </a:r>
            <a:endParaRPr sz="1600" dirty="0">
              <a:latin typeface="Nunito"/>
              <a:ea typeface="Nunito"/>
              <a:cs typeface="Nunito"/>
              <a:sym typeface="Nunito"/>
            </a:endParaRPr>
          </a:p>
        </p:txBody>
      </p:sp>
      <p:sp>
        <p:nvSpPr>
          <p:cNvPr id="3" name="TextBox 2">
            <a:extLst>
              <a:ext uri="{FF2B5EF4-FFF2-40B4-BE49-F238E27FC236}">
                <a16:creationId xmlns:a16="http://schemas.microsoft.com/office/drawing/2014/main" id="{39A0052E-4DEC-0BAD-30F4-6D3C1CD06096}"/>
              </a:ext>
            </a:extLst>
          </p:cNvPr>
          <p:cNvSpPr txBox="1"/>
          <p:nvPr/>
        </p:nvSpPr>
        <p:spPr>
          <a:xfrm>
            <a:off x="4462850" y="1598342"/>
            <a:ext cx="4572000" cy="1945084"/>
          </a:xfrm>
          <a:prstGeom prst="rect">
            <a:avLst/>
          </a:prstGeom>
          <a:noFill/>
        </p:spPr>
        <p:txBody>
          <a:bodyPr wrap="square">
            <a:spAutoFit/>
          </a:bodyPr>
          <a:lstStyle/>
          <a:p>
            <a:pPr marL="457200" lvl="0" indent="-330200" algn="l" rtl="0">
              <a:lnSpc>
                <a:spcPct val="115000"/>
              </a:lnSpc>
              <a:spcBef>
                <a:spcPts val="1000"/>
              </a:spcBef>
              <a:spcAft>
                <a:spcPts val="0"/>
              </a:spcAft>
              <a:buSzPts val="1600"/>
              <a:buFont typeface="Nunito"/>
              <a:buChar char="●"/>
            </a:pPr>
            <a:r>
              <a:rPr lang="en-US" dirty="0"/>
              <a:t>We will scale continuous features like </a:t>
            </a:r>
            <a:r>
              <a:rPr lang="en-US" b="1" dirty="0"/>
              <a:t>Income</a:t>
            </a:r>
            <a:r>
              <a:rPr lang="en-US" dirty="0"/>
              <a:t>, </a:t>
            </a:r>
            <a:r>
              <a:rPr lang="en-US" b="1" dirty="0" err="1"/>
              <a:t>CCAvg</a:t>
            </a:r>
            <a:r>
              <a:rPr lang="en-US" dirty="0"/>
              <a:t>, and </a:t>
            </a:r>
            <a:r>
              <a:rPr lang="en-US" b="1" dirty="0"/>
              <a:t>Mortgage</a:t>
            </a:r>
            <a:r>
              <a:rPr lang="en-US" dirty="0"/>
              <a:t> using the standard scaler from the scikit-learn library, which will normalize these values to ensure that they are on the same scale.</a:t>
            </a:r>
          </a:p>
          <a:p>
            <a:pPr marL="457200" lvl="0" indent="-330200" algn="l" rtl="0">
              <a:lnSpc>
                <a:spcPct val="115000"/>
              </a:lnSpc>
              <a:spcBef>
                <a:spcPts val="1000"/>
              </a:spcBef>
              <a:spcAft>
                <a:spcPts val="0"/>
              </a:spcAft>
              <a:buSzPts val="1600"/>
              <a:buFont typeface="Nunito"/>
              <a:buChar char="●"/>
            </a:pPr>
            <a:r>
              <a:rPr lang="en-US" sz="1400" dirty="0">
                <a:latin typeface="Nunito"/>
                <a:ea typeface="Nunito"/>
                <a:cs typeface="Nunito"/>
                <a:sym typeface="Nunito"/>
              </a:rPr>
              <a:t>Each feature is rescaled using formula</a:t>
            </a:r>
            <a:r>
              <a:rPr lang="en-US" dirty="0">
                <a:latin typeface="Nunito"/>
                <a:ea typeface="Nunito"/>
                <a:cs typeface="Nunito"/>
                <a:sym typeface="Nunito"/>
              </a:rPr>
              <a:t>: </a:t>
            </a:r>
            <a:r>
              <a:rPr lang="en-US" dirty="0"/>
              <a:t>z=</a:t>
            </a:r>
            <a:r>
              <a:rPr lang="el-GR" dirty="0"/>
              <a:t>(</a:t>
            </a:r>
            <a:r>
              <a:rPr lang="en-US" dirty="0"/>
              <a:t>x−</a:t>
            </a:r>
            <a:r>
              <a:rPr lang="el-GR" dirty="0"/>
              <a:t>μ)</a:t>
            </a:r>
            <a:r>
              <a:rPr lang="en-US" dirty="0"/>
              <a:t>/</a:t>
            </a:r>
            <a:r>
              <a:rPr lang="en-US" dirty="0" err="1"/>
              <a:t>sd</a:t>
            </a:r>
            <a:r>
              <a:rPr lang="en-US" dirty="0"/>
              <a:t> so it has a mean of 0 and an </a:t>
            </a:r>
            <a:r>
              <a:rPr lang="en-US" dirty="0" err="1"/>
              <a:t>sd</a:t>
            </a:r>
            <a:r>
              <a:rPr lang="en-US" dirty="0"/>
              <a:t> of 1</a:t>
            </a:r>
            <a:r>
              <a:rPr lang="el-GR" dirty="0"/>
              <a:t>​</a:t>
            </a:r>
            <a:endParaRPr lang="en-US" sz="1400" dirty="0">
              <a:latin typeface="Nunito"/>
              <a:ea typeface="Nunito"/>
              <a:cs typeface="Nunito"/>
              <a:sym typeface="Nunito"/>
            </a:endParaRPr>
          </a:p>
        </p:txBody>
      </p:sp>
    </p:spTree>
    <p:extLst>
      <p:ext uri="{BB962C8B-B14F-4D97-AF65-F5344CB8AC3E}">
        <p14:creationId xmlns:p14="http://schemas.microsoft.com/office/powerpoint/2010/main" val="422932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0228CF9D-E2A4-5307-E3A0-96925AA4B4C7}"/>
            </a:ext>
          </a:extLst>
        </p:cNvPr>
        <p:cNvGrpSpPr/>
        <p:nvPr/>
      </p:nvGrpSpPr>
      <p:grpSpPr>
        <a:xfrm>
          <a:off x="0" y="0"/>
          <a:ext cx="0" cy="0"/>
          <a:chOff x="0" y="0"/>
          <a:chExt cx="0" cy="0"/>
        </a:xfrm>
      </p:grpSpPr>
      <p:sp>
        <p:nvSpPr>
          <p:cNvPr id="230" name="Google Shape;230;p51">
            <a:extLst>
              <a:ext uri="{FF2B5EF4-FFF2-40B4-BE49-F238E27FC236}">
                <a16:creationId xmlns:a16="http://schemas.microsoft.com/office/drawing/2014/main" id="{2FDE46CF-0B18-C42E-2E21-1B8755884ACD}"/>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a:t>
            </a:r>
            <a:endParaRPr sz="2400" dirty="0">
              <a:solidFill>
                <a:srgbClr val="0E39A9"/>
              </a:solidFill>
            </a:endParaRPr>
          </a:p>
        </p:txBody>
      </p:sp>
      <p:sp>
        <p:nvSpPr>
          <p:cNvPr id="231" name="Google Shape;231;p51">
            <a:extLst>
              <a:ext uri="{FF2B5EF4-FFF2-40B4-BE49-F238E27FC236}">
                <a16:creationId xmlns:a16="http://schemas.microsoft.com/office/drawing/2014/main" id="{C8BED031-15AA-75DE-5321-7AA3A11CDF45}"/>
              </a:ext>
            </a:extLst>
          </p:cNvPr>
          <p:cNvSpPr txBox="1"/>
          <p:nvPr/>
        </p:nvSpPr>
        <p:spPr>
          <a:xfrm>
            <a:off x="325250" y="808475"/>
            <a:ext cx="8397900" cy="284433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dirty="0">
                <a:latin typeface="Nunito"/>
              </a:rPr>
              <a:t>We can handle the class imbalance by using a decision tree classifier, which inherently handles some level of imbalance by focusing on information gain at each split. However, to further improve its performance on imbalanced data, we can adjust the class weights during training. This will give more importance to the minority class (customers who accepted the loan) while training the model.</a:t>
            </a:r>
            <a:endParaRPr lang="en-US" dirty="0">
              <a:latin typeface="Nunito"/>
              <a:sym typeface="Nunito"/>
            </a:endParaRPr>
          </a:p>
          <a:p>
            <a:r>
              <a:rPr lang="en-US" dirty="0">
                <a:latin typeface="Nunito"/>
              </a:rPr>
              <a:t>To further improve this training model, we decided to split the dataset into 80% training data and 20% testing data</a:t>
            </a:r>
          </a:p>
          <a:p>
            <a:r>
              <a:rPr lang="en-US" dirty="0">
                <a:latin typeface="Nunito"/>
              </a:rPr>
              <a:t>A decision tree classifier was trained on the aforementioned preprocessed data, with class balancing to handle class imbalance in the target variable (in this case Personal Loans)</a:t>
            </a:r>
          </a:p>
          <a:p>
            <a:r>
              <a:rPr lang="en-US" dirty="0">
                <a:latin typeface="Nunito"/>
              </a:rPr>
              <a:t>Predictions were made on the test data sheet</a:t>
            </a:r>
          </a:p>
          <a:p>
            <a:r>
              <a:rPr lang="en-US" dirty="0">
                <a:latin typeface="Nunito"/>
              </a:rPr>
              <a:t>Model performance was evaluated on Accuracy Precision, Recall and F1-Score</a:t>
            </a:r>
          </a:p>
        </p:txBody>
      </p:sp>
    </p:spTree>
    <p:extLst>
      <p:ext uri="{BB962C8B-B14F-4D97-AF65-F5344CB8AC3E}">
        <p14:creationId xmlns:p14="http://schemas.microsoft.com/office/powerpoint/2010/main" val="85358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1"/>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Business Problem Overview and Solution Approach</a:t>
            </a:r>
            <a:endParaRPr sz="2400">
              <a:solidFill>
                <a:srgbClr val="0E39A9"/>
              </a:solidFill>
            </a:endParaRPr>
          </a:p>
        </p:txBody>
      </p:sp>
      <p:sp>
        <p:nvSpPr>
          <p:cNvPr id="231" name="Google Shape;231;p51"/>
          <p:cNvSpPr txBox="1"/>
          <p:nvPr/>
        </p:nvSpPr>
        <p:spPr>
          <a:xfrm>
            <a:off x="177943" y="554033"/>
            <a:ext cx="8397900" cy="3651226"/>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dirty="0">
                <a:latin typeface="Nunito"/>
              </a:rPr>
              <a:t>We can handle the class imbalance by using a decision tree classifier, which inherently handles some level of imbalance by focusing on information gain at each split. However, to further improve its performance on imbalanced data, we can adjust the class weights during training. This will give more importance to the minority class (customers who accepted the loan) while training the model.</a:t>
            </a:r>
            <a:endParaRPr lang="en-US" dirty="0">
              <a:latin typeface="Nunito"/>
              <a:sym typeface="Nunito"/>
            </a:endParaRPr>
          </a:p>
          <a:p>
            <a:r>
              <a:rPr lang="en-US" dirty="0"/>
              <a:t>The decision tree model's performance on the test set is as follows:</a:t>
            </a:r>
          </a:p>
          <a:p>
            <a:pPr>
              <a:buFont typeface="Arial" panose="020B0604020202020204" pitchFamily="34" charset="0"/>
              <a:buChar char="•"/>
            </a:pPr>
            <a:r>
              <a:rPr lang="en-US" dirty="0">
                <a:latin typeface="Nunito"/>
              </a:rPr>
              <a:t>Accuracy: 98%</a:t>
            </a:r>
          </a:p>
          <a:p>
            <a:pPr>
              <a:buFont typeface="Arial" panose="020B0604020202020204" pitchFamily="34" charset="0"/>
              <a:buChar char="•"/>
            </a:pPr>
            <a:r>
              <a:rPr lang="en-US" dirty="0">
                <a:latin typeface="Nunito"/>
              </a:rPr>
              <a:t>Precision for "No Loan": 99%</a:t>
            </a:r>
          </a:p>
          <a:p>
            <a:pPr>
              <a:buFont typeface="Arial" panose="020B0604020202020204" pitchFamily="34" charset="0"/>
              <a:buChar char="•"/>
            </a:pPr>
            <a:r>
              <a:rPr lang="en-US" dirty="0">
                <a:latin typeface="Nunito"/>
              </a:rPr>
              <a:t>Precision for "Accepted Loan": 92%</a:t>
            </a:r>
          </a:p>
          <a:p>
            <a:pPr>
              <a:buFont typeface="Arial" panose="020B0604020202020204" pitchFamily="34" charset="0"/>
              <a:buChar char="•"/>
            </a:pPr>
            <a:r>
              <a:rPr lang="en-US" dirty="0">
                <a:latin typeface="Nunito"/>
              </a:rPr>
              <a:t>Recall for "No Loan": 99%</a:t>
            </a:r>
          </a:p>
          <a:p>
            <a:pPr>
              <a:buFont typeface="Arial" panose="020B0604020202020204" pitchFamily="34" charset="0"/>
              <a:buChar char="•"/>
            </a:pPr>
            <a:r>
              <a:rPr lang="en-US" dirty="0">
                <a:latin typeface="Nunito"/>
              </a:rPr>
              <a:t>Recall for "Accepted Loan": 90%</a:t>
            </a:r>
          </a:p>
          <a:p>
            <a:pPr>
              <a:buFont typeface="Arial" panose="020B0604020202020204" pitchFamily="34" charset="0"/>
              <a:buChar char="•"/>
            </a:pPr>
            <a:r>
              <a:rPr lang="en-US" dirty="0">
                <a:latin typeface="Nunito"/>
              </a:rPr>
              <a:t>F1-score for "No Loan": 99%</a:t>
            </a:r>
          </a:p>
          <a:p>
            <a:pPr>
              <a:buFont typeface="Arial" panose="020B0604020202020204" pitchFamily="34" charset="0"/>
              <a:buChar char="•"/>
            </a:pPr>
            <a:r>
              <a:rPr lang="en-US" dirty="0">
                <a:latin typeface="Nunito"/>
              </a:rPr>
              <a:t>F1-score for "Accepted Loan": 91%</a:t>
            </a:r>
          </a:p>
          <a:p>
            <a:pPr marL="457200" lvl="0" indent="-330200" algn="l" rtl="0">
              <a:lnSpc>
                <a:spcPct val="115000"/>
              </a:lnSpc>
              <a:spcBef>
                <a:spcPts val="1000"/>
              </a:spcBef>
              <a:spcAft>
                <a:spcPts val="0"/>
              </a:spcAft>
              <a:buSzPts val="1600"/>
              <a:buFont typeface="Nunito"/>
              <a:buChar char="●"/>
            </a:pPr>
            <a:endParaRPr lang="en-US" dirty="0">
              <a:latin typeface="Nunito"/>
            </a:endParaRPr>
          </a:p>
        </p:txBody>
      </p:sp>
      <p:pic>
        <p:nvPicPr>
          <p:cNvPr id="4" name="Picture 3" descr="A screenshot of a computer screen&#10;&#10;Description automatically generated">
            <a:extLst>
              <a:ext uri="{FF2B5EF4-FFF2-40B4-BE49-F238E27FC236}">
                <a16:creationId xmlns:a16="http://schemas.microsoft.com/office/drawing/2014/main" id="{7B3631BE-740C-AE60-1730-80FA606C6370}"/>
              </a:ext>
            </a:extLst>
          </p:cNvPr>
          <p:cNvPicPr>
            <a:picLocks noChangeAspect="1"/>
          </p:cNvPicPr>
          <p:nvPr/>
        </p:nvPicPr>
        <p:blipFill>
          <a:blip r:embed="rId3"/>
          <a:stretch>
            <a:fillRect/>
          </a:stretch>
        </p:blipFill>
        <p:spPr>
          <a:xfrm>
            <a:off x="4114800" y="2557753"/>
            <a:ext cx="4608350" cy="22538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5"/>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Model Performance Summary</a:t>
            </a:r>
            <a:endParaRPr sz="2400">
              <a:solidFill>
                <a:srgbClr val="0E39A9"/>
              </a:solidFill>
            </a:endParaRPr>
          </a:p>
        </p:txBody>
      </p:sp>
      <p:sp>
        <p:nvSpPr>
          <p:cNvPr id="258" name="Google Shape;258;p55"/>
          <p:cNvSpPr txBox="1"/>
          <p:nvPr/>
        </p:nvSpPr>
        <p:spPr>
          <a:xfrm>
            <a:off x="325250" y="808475"/>
            <a:ext cx="8397900" cy="2565800"/>
          </a:xfrm>
          <a:prstGeom prst="rect">
            <a:avLst/>
          </a:prstGeom>
          <a:noFill/>
          <a:ln>
            <a:noFill/>
          </a:ln>
        </p:spPr>
        <p:txBody>
          <a:bodyPr spcFirstLastPara="1" wrap="square" lIns="91425" tIns="91425" rIns="91425" bIns="91425" anchor="t" anchorCtr="0">
            <a:spAutoFit/>
          </a:bodyPr>
          <a:lstStyle/>
          <a:p>
            <a:r>
              <a:rPr lang="en-US" sz="1600" dirty="0"/>
              <a:t>The decision tree model's performance on the test set is as follows:</a:t>
            </a:r>
          </a:p>
          <a:p>
            <a:pPr>
              <a:buFont typeface="Arial" panose="020B0604020202020204" pitchFamily="34" charset="0"/>
              <a:buChar char="•"/>
            </a:pPr>
            <a:r>
              <a:rPr lang="en-US" sz="1600" dirty="0">
                <a:latin typeface="Nunito"/>
              </a:rPr>
              <a:t>Accuracy: 98%</a:t>
            </a:r>
          </a:p>
          <a:p>
            <a:pPr>
              <a:buFont typeface="Arial" panose="020B0604020202020204" pitchFamily="34" charset="0"/>
              <a:buChar char="•"/>
            </a:pPr>
            <a:r>
              <a:rPr lang="en-US" sz="1600" dirty="0">
                <a:latin typeface="Nunito"/>
              </a:rPr>
              <a:t>Precision for "No Loan": 99%</a:t>
            </a:r>
          </a:p>
          <a:p>
            <a:pPr>
              <a:buFont typeface="Arial" panose="020B0604020202020204" pitchFamily="34" charset="0"/>
              <a:buChar char="•"/>
            </a:pPr>
            <a:r>
              <a:rPr lang="en-US" sz="1600" dirty="0">
                <a:latin typeface="Nunito"/>
              </a:rPr>
              <a:t>Precision for "Accepted Loan": 92%</a:t>
            </a:r>
          </a:p>
          <a:p>
            <a:pPr>
              <a:buFont typeface="Arial" panose="020B0604020202020204" pitchFamily="34" charset="0"/>
              <a:buChar char="•"/>
            </a:pPr>
            <a:r>
              <a:rPr lang="en-US" sz="1600" dirty="0">
                <a:latin typeface="Nunito"/>
              </a:rPr>
              <a:t>Recall for "No Loan": 99%</a:t>
            </a:r>
          </a:p>
          <a:p>
            <a:pPr>
              <a:buFont typeface="Arial" panose="020B0604020202020204" pitchFamily="34" charset="0"/>
              <a:buChar char="•"/>
            </a:pPr>
            <a:r>
              <a:rPr lang="en-US" sz="1600" dirty="0">
                <a:latin typeface="Nunito"/>
              </a:rPr>
              <a:t>Recall for "Accepted Loan": 90%</a:t>
            </a:r>
          </a:p>
          <a:p>
            <a:pPr>
              <a:buFont typeface="Arial" panose="020B0604020202020204" pitchFamily="34" charset="0"/>
              <a:buChar char="•"/>
            </a:pPr>
            <a:r>
              <a:rPr lang="en-US" sz="1600" dirty="0">
                <a:latin typeface="Nunito"/>
              </a:rPr>
              <a:t>F1-score for "No Loan": 99%</a:t>
            </a:r>
          </a:p>
          <a:p>
            <a:pPr>
              <a:buFont typeface="Arial" panose="020B0604020202020204" pitchFamily="34" charset="0"/>
              <a:buChar char="•"/>
            </a:pPr>
            <a:r>
              <a:rPr lang="en-US" sz="1600" dirty="0">
                <a:latin typeface="Nunito"/>
              </a:rPr>
              <a:t>F1-score for "Accepted Loan": 91%</a:t>
            </a:r>
          </a:p>
          <a:p>
            <a:pPr marL="457200" lvl="0" indent="-330200" algn="l" rtl="0">
              <a:lnSpc>
                <a:spcPct val="115000"/>
              </a:lnSpc>
              <a:spcBef>
                <a:spcPts val="1000"/>
              </a:spcBef>
              <a:spcAft>
                <a:spcPts val="0"/>
              </a:spcAft>
              <a:buSzPts val="1600"/>
              <a:buFont typeface="Nunito"/>
              <a:buChar char="●"/>
            </a:pPr>
            <a:endParaRPr sz="1600" dirty="0">
              <a:latin typeface="Nunito"/>
              <a:ea typeface="Nunito"/>
              <a:cs typeface="Nunito"/>
              <a:sym typeface="Nunito"/>
            </a:endParaRPr>
          </a:p>
        </p:txBody>
      </p:sp>
      <p:pic>
        <p:nvPicPr>
          <p:cNvPr id="2" name="Picture 1" descr="A screenshot of a computer screen&#10;&#10;Description automatically generated">
            <a:extLst>
              <a:ext uri="{FF2B5EF4-FFF2-40B4-BE49-F238E27FC236}">
                <a16:creationId xmlns:a16="http://schemas.microsoft.com/office/drawing/2014/main" id="{4166C4DF-EAA9-7FD1-63CC-E30E5631FDE7}"/>
              </a:ext>
            </a:extLst>
          </p:cNvPr>
          <p:cNvPicPr>
            <a:picLocks noChangeAspect="1"/>
          </p:cNvPicPr>
          <p:nvPr/>
        </p:nvPicPr>
        <p:blipFill>
          <a:blip r:embed="rId3"/>
          <a:stretch>
            <a:fillRect/>
          </a:stretch>
        </p:blipFill>
        <p:spPr>
          <a:xfrm>
            <a:off x="4114800" y="1532034"/>
            <a:ext cx="4608350" cy="22538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Contents / Agenda</a:t>
            </a:r>
            <a:endParaRPr sz="2400">
              <a:solidFill>
                <a:srgbClr val="0E39A9"/>
              </a:solidFill>
            </a:endParaRPr>
          </a:p>
        </p:txBody>
      </p:sp>
      <p:sp>
        <p:nvSpPr>
          <p:cNvPr id="219" name="Google Shape;219;p49"/>
          <p:cNvSpPr txBox="1"/>
          <p:nvPr/>
        </p:nvSpPr>
        <p:spPr>
          <a:xfrm>
            <a:off x="325250" y="808475"/>
            <a:ext cx="8397900" cy="2488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Executive Summary</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Business Problem Overview and Solution Approach</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EDA Results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Data Preprocessing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Model Performance Summary </a:t>
            </a:r>
            <a:endParaRPr sz="160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a:latin typeface="Nunito"/>
                <a:ea typeface="Nunito"/>
                <a:cs typeface="Nunito"/>
                <a:sym typeface="Nunito"/>
              </a:rPr>
              <a:t>Appendix</a:t>
            </a:r>
            <a:endParaRPr sz="1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6"/>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a:solidFill>
                  <a:srgbClr val="0E39A9"/>
                </a:solidFill>
              </a:rPr>
              <a:t>Model Performance Improvement</a:t>
            </a:r>
            <a:endParaRPr sz="2350">
              <a:solidFill>
                <a:srgbClr val="0E39A9"/>
              </a:solidFill>
            </a:endParaRPr>
          </a:p>
        </p:txBody>
      </p:sp>
      <p:sp>
        <p:nvSpPr>
          <p:cNvPr id="265" name="Google Shape;265;p56"/>
          <p:cNvSpPr txBox="1"/>
          <p:nvPr/>
        </p:nvSpPr>
        <p:spPr>
          <a:xfrm>
            <a:off x="325250" y="808475"/>
            <a:ext cx="8397900" cy="1573734"/>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600" dirty="0">
                <a:solidFill>
                  <a:schemeClr val="dk1"/>
                </a:solidFill>
                <a:latin typeface="Nunito"/>
                <a:ea typeface="Nunito"/>
                <a:cs typeface="Nunito"/>
                <a:sym typeface="Nunito"/>
              </a:rPr>
              <a:t>Additional features can be removed such as Zip Code if they are not showing any correlation or relevance to the training dataset</a:t>
            </a:r>
          </a:p>
          <a:p>
            <a:pPr marL="457200" lvl="0" indent="-330200" algn="l" rtl="0">
              <a:lnSpc>
                <a:spcPct val="115000"/>
              </a:lnSpc>
              <a:spcBef>
                <a:spcPts val="1000"/>
              </a:spcBef>
              <a:spcAft>
                <a:spcPts val="0"/>
              </a:spcAft>
              <a:buSzPts val="1600"/>
              <a:buFont typeface="Nunito"/>
              <a:buChar char="●"/>
            </a:pPr>
            <a:r>
              <a:rPr lang="en-US" sz="1600" dirty="0">
                <a:solidFill>
                  <a:schemeClr val="dk1"/>
                </a:solidFill>
                <a:latin typeface="Nunito"/>
                <a:ea typeface="Nunito"/>
                <a:cs typeface="Nunito"/>
                <a:sym typeface="Nunito"/>
              </a:rPr>
              <a:t>We focused narrowly on income and to a lesser extent age, as the key metric to judge a customer’s likeliness to take out a loan</a:t>
            </a:r>
            <a:endParaRPr sz="1600" dirty="0">
              <a:solidFill>
                <a:schemeClr val="dk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7"/>
          <p:cNvSpPr/>
          <p:nvPr/>
        </p:nvSpPr>
        <p:spPr>
          <a:xfrm>
            <a:off x="0" y="3442950"/>
            <a:ext cx="9162600" cy="78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7"/>
          <p:cNvSpPr txBox="1"/>
          <p:nvPr/>
        </p:nvSpPr>
        <p:spPr>
          <a:xfrm>
            <a:off x="32525" y="3526575"/>
            <a:ext cx="44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latin typeface="Nunito"/>
                <a:ea typeface="Nunito"/>
                <a:cs typeface="Nunito"/>
                <a:sym typeface="Nunito"/>
              </a:rPr>
              <a:t>APPENDIX</a:t>
            </a:r>
            <a:endParaRPr sz="2800" b="1">
              <a:solidFill>
                <a:schemeClr val="lt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292" name="Google Shape;292;p60"/>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B408D46D-DCE6-370E-C3BC-957EED13E97A}"/>
            </a:ext>
          </a:extLst>
        </p:cNvPr>
        <p:cNvGrpSpPr/>
        <p:nvPr/>
      </p:nvGrpSpPr>
      <p:grpSpPr>
        <a:xfrm>
          <a:off x="0" y="0"/>
          <a:ext cx="0" cy="0"/>
          <a:chOff x="0" y="0"/>
          <a:chExt cx="0" cy="0"/>
        </a:xfrm>
      </p:grpSpPr>
      <p:sp>
        <p:nvSpPr>
          <p:cNvPr id="230" name="Google Shape;230;p51">
            <a:extLst>
              <a:ext uri="{FF2B5EF4-FFF2-40B4-BE49-F238E27FC236}">
                <a16:creationId xmlns:a16="http://schemas.microsoft.com/office/drawing/2014/main" id="{2E76276D-99E7-0C71-403F-C3F0C72917C0}"/>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Business Problem Overview and Solution Approach</a:t>
            </a:r>
            <a:endParaRPr sz="2400">
              <a:solidFill>
                <a:srgbClr val="0E39A9"/>
              </a:solidFill>
            </a:endParaRPr>
          </a:p>
        </p:txBody>
      </p:sp>
      <p:sp>
        <p:nvSpPr>
          <p:cNvPr id="231" name="Google Shape;231;p51">
            <a:extLst>
              <a:ext uri="{FF2B5EF4-FFF2-40B4-BE49-F238E27FC236}">
                <a16:creationId xmlns:a16="http://schemas.microsoft.com/office/drawing/2014/main" id="{F33DFF4D-4AA0-630A-AF8F-16AD4E3E4AA8}"/>
              </a:ext>
            </a:extLst>
          </p:cNvPr>
          <p:cNvSpPr txBox="1"/>
          <p:nvPr/>
        </p:nvSpPr>
        <p:spPr>
          <a:xfrm>
            <a:off x="325250" y="808475"/>
            <a:ext cx="8397900" cy="185688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sz="1600" dirty="0">
                <a:latin typeface="Nunito"/>
                <a:ea typeface="Nunito"/>
                <a:cs typeface="Nunito"/>
                <a:sym typeface="Nunito"/>
              </a:rPr>
              <a:t>Objective: We need to predict whether a liability customer will buy personal loans, understand which customer attributes are most significant in diving purchases, and identify exactly which segment of customers to target more.</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 Problem: When doing exploratory data analysis we noticed that more than 90% of customers did not take a personal loan – class imbalance in this variable.</a:t>
            </a:r>
          </a:p>
        </p:txBody>
      </p:sp>
    </p:spTree>
    <p:extLst>
      <p:ext uri="{BB962C8B-B14F-4D97-AF65-F5344CB8AC3E}">
        <p14:creationId xmlns:p14="http://schemas.microsoft.com/office/powerpoint/2010/main" val="116925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6F55D96A-9737-1708-477B-ECE018742475}"/>
            </a:ext>
          </a:extLst>
        </p:cNvPr>
        <p:cNvGrpSpPr/>
        <p:nvPr/>
      </p:nvGrpSpPr>
      <p:grpSpPr>
        <a:xfrm>
          <a:off x="0" y="0"/>
          <a:ext cx="0" cy="0"/>
          <a:chOff x="0" y="0"/>
          <a:chExt cx="0" cy="0"/>
        </a:xfrm>
      </p:grpSpPr>
      <p:sp>
        <p:nvSpPr>
          <p:cNvPr id="224" name="Google Shape;224;p50">
            <a:extLst>
              <a:ext uri="{FF2B5EF4-FFF2-40B4-BE49-F238E27FC236}">
                <a16:creationId xmlns:a16="http://schemas.microsoft.com/office/drawing/2014/main" id="{3FA30703-1E2B-BD40-4703-CCDE8F84E62A}"/>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Executive Summary - Call to Action</a:t>
            </a:r>
            <a:endParaRPr sz="2400" dirty="0">
              <a:solidFill>
                <a:srgbClr val="0E39A9"/>
              </a:solidFill>
            </a:endParaRPr>
          </a:p>
        </p:txBody>
      </p:sp>
      <p:sp>
        <p:nvSpPr>
          <p:cNvPr id="225" name="Google Shape;225;p50">
            <a:extLst>
              <a:ext uri="{FF2B5EF4-FFF2-40B4-BE49-F238E27FC236}">
                <a16:creationId xmlns:a16="http://schemas.microsoft.com/office/drawing/2014/main" id="{7EB63BAD-D318-674A-1BA6-F04EE718F541}"/>
              </a:ext>
            </a:extLst>
          </p:cNvPr>
          <p:cNvSpPr txBox="1"/>
          <p:nvPr/>
        </p:nvSpPr>
        <p:spPr>
          <a:xfrm>
            <a:off x="420850" y="709579"/>
            <a:ext cx="8397900" cy="4727418"/>
          </a:xfrm>
          <a:prstGeom prst="rect">
            <a:avLst/>
          </a:prstGeom>
          <a:noFill/>
          <a:ln>
            <a:noFill/>
          </a:ln>
        </p:spPr>
        <p:txBody>
          <a:bodyPr spcFirstLastPara="1" wrap="square" lIns="91425" tIns="91425" rIns="91425" bIns="91425" anchor="t" anchorCtr="0">
            <a:spAutoFit/>
          </a:bodyPr>
          <a:lstStyle/>
          <a:p>
            <a:r>
              <a:rPr lang="en-US" sz="1600" dirty="0">
                <a:latin typeface="Nunito"/>
              </a:rPr>
              <a:t>Key Predictors from the Decision Tree (in hierarchical order):</a:t>
            </a:r>
          </a:p>
          <a:p>
            <a:pPr>
              <a:buFont typeface="+mj-lt"/>
              <a:buAutoNum type="arabicPeriod"/>
            </a:pPr>
            <a:r>
              <a:rPr lang="en-US" sz="1600" dirty="0">
                <a:latin typeface="Nunito"/>
              </a:rPr>
              <a:t>Income: Higher income often indicates a higher likelihood of loan acceptance. Customers with more disposable income may be targeted as they are more likely to qualify and show interest in loans.</a:t>
            </a:r>
          </a:p>
          <a:p>
            <a:pPr>
              <a:buFont typeface="+mj-lt"/>
              <a:buAutoNum type="arabicPeriod"/>
            </a:pPr>
            <a:r>
              <a:rPr lang="en-US" sz="1600" dirty="0" err="1">
                <a:latin typeface="Nunito"/>
              </a:rPr>
              <a:t>CCAvg</a:t>
            </a:r>
            <a:r>
              <a:rPr lang="en-US" sz="1600" dirty="0">
                <a:latin typeface="Nunito"/>
              </a:rPr>
              <a:t> (Credit Card Spending): Customers who spend more on credit cards per month may be more likely to accept personal loans. They may already demonstrate a tendency to use credit, indicating potential demand for personal loans.</a:t>
            </a:r>
          </a:p>
          <a:p>
            <a:pPr>
              <a:buFont typeface="+mj-lt"/>
              <a:buAutoNum type="arabicPeriod"/>
            </a:pPr>
            <a:r>
              <a:rPr lang="en-US" sz="1600" dirty="0">
                <a:latin typeface="Nunito"/>
              </a:rPr>
              <a:t>Education Level: Higher education levels (e.g., Graduate or Advanced degrees) often correlate with a higher likelihood of accepting loans, as educated customers might be more comfortable with financial products.</a:t>
            </a:r>
          </a:p>
          <a:p>
            <a:pPr>
              <a:buFont typeface="+mj-lt"/>
              <a:buAutoNum type="arabicPeriod"/>
            </a:pPr>
            <a:r>
              <a:rPr lang="en-US" sz="1600" dirty="0">
                <a:latin typeface="Nunito"/>
              </a:rPr>
              <a:t>Ownership of Multiple Accounts: Customers with multiple accounts (e.g., securities or CD accounts) may be more engaged with the bank's financial products and are thus more likely to take out personal loans.</a:t>
            </a:r>
          </a:p>
          <a:p>
            <a:pPr>
              <a:buFont typeface="+mj-lt"/>
              <a:buAutoNum type="arabicPeriod"/>
            </a:pPr>
            <a:r>
              <a:rPr lang="en-US" sz="1600" dirty="0">
                <a:latin typeface="Nunito"/>
              </a:rPr>
              <a:t>Mortgage: Customers with mortgages might need personal loans to finance home-related expenses or pay off higher-interest debts.</a:t>
            </a:r>
          </a:p>
          <a:p>
            <a:pPr marL="457200" lvl="0" indent="-330200" algn="l" rtl="0">
              <a:lnSpc>
                <a:spcPct val="115000"/>
              </a:lnSpc>
              <a:spcBef>
                <a:spcPts val="0"/>
              </a:spcBef>
              <a:spcAft>
                <a:spcPts val="0"/>
              </a:spcAft>
              <a:buSzPts val="1600"/>
              <a:buFont typeface="Nunito"/>
              <a:buChar char="●"/>
            </a:pPr>
            <a:endParaRPr lang="en-US" sz="1600" dirty="0">
              <a:latin typeface="Nunito"/>
              <a:sym typeface="Nunito"/>
            </a:endParaRPr>
          </a:p>
          <a:p>
            <a:pPr marL="457200" lvl="0" indent="-330200" algn="l" rtl="0">
              <a:lnSpc>
                <a:spcPct val="115000"/>
              </a:lnSpc>
              <a:spcBef>
                <a:spcPts val="0"/>
              </a:spcBef>
              <a:spcAft>
                <a:spcPts val="0"/>
              </a:spcAft>
              <a:buSzPts val="1600"/>
              <a:buFont typeface="Nunito"/>
              <a:buChar char="●"/>
            </a:pPr>
            <a:endParaRPr sz="1600" dirty="0">
              <a:latin typeface="Nunito"/>
              <a:sym typeface="Nunito"/>
            </a:endParaRPr>
          </a:p>
          <a:p>
            <a:pPr marL="457200" lvl="0" indent="0" algn="l" rtl="0">
              <a:lnSpc>
                <a:spcPct val="115000"/>
              </a:lnSpc>
              <a:spcBef>
                <a:spcPts val="0"/>
              </a:spcBef>
              <a:spcAft>
                <a:spcPts val="0"/>
              </a:spcAft>
              <a:buNone/>
            </a:pPr>
            <a:endParaRPr sz="1600" dirty="0">
              <a:latin typeface="Nunito"/>
              <a:ea typeface="Nunito"/>
              <a:cs typeface="Nunito"/>
              <a:sym typeface="Nunito"/>
            </a:endParaRPr>
          </a:p>
        </p:txBody>
      </p:sp>
    </p:spTree>
    <p:extLst>
      <p:ext uri="{BB962C8B-B14F-4D97-AF65-F5344CB8AC3E}">
        <p14:creationId xmlns:p14="http://schemas.microsoft.com/office/powerpoint/2010/main" val="239241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798C70D3-7F68-02BC-EA78-60B308E51410}"/>
            </a:ext>
          </a:extLst>
        </p:cNvPr>
        <p:cNvGrpSpPr/>
        <p:nvPr/>
      </p:nvGrpSpPr>
      <p:grpSpPr>
        <a:xfrm>
          <a:off x="0" y="0"/>
          <a:ext cx="0" cy="0"/>
          <a:chOff x="0" y="0"/>
          <a:chExt cx="0" cy="0"/>
        </a:xfrm>
      </p:grpSpPr>
      <p:sp>
        <p:nvSpPr>
          <p:cNvPr id="224" name="Google Shape;224;p50">
            <a:extLst>
              <a:ext uri="{FF2B5EF4-FFF2-40B4-BE49-F238E27FC236}">
                <a16:creationId xmlns:a16="http://schemas.microsoft.com/office/drawing/2014/main" id="{1CA6B05D-7BDC-17C5-70C3-DAA0D81224F3}"/>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Executive Summary - Call to Action</a:t>
            </a:r>
            <a:endParaRPr sz="2400" dirty="0">
              <a:solidFill>
                <a:srgbClr val="0E39A9"/>
              </a:solidFill>
            </a:endParaRPr>
          </a:p>
        </p:txBody>
      </p:sp>
      <p:sp>
        <p:nvSpPr>
          <p:cNvPr id="225" name="Google Shape;225;p50">
            <a:extLst>
              <a:ext uri="{FF2B5EF4-FFF2-40B4-BE49-F238E27FC236}">
                <a16:creationId xmlns:a16="http://schemas.microsoft.com/office/drawing/2014/main" id="{660AAFF6-DECF-765C-0769-B01EB393FAEA}"/>
              </a:ext>
            </a:extLst>
          </p:cNvPr>
          <p:cNvSpPr txBox="1"/>
          <p:nvPr/>
        </p:nvSpPr>
        <p:spPr>
          <a:xfrm>
            <a:off x="420850" y="709579"/>
            <a:ext cx="4954232" cy="3459378"/>
          </a:xfrm>
          <a:prstGeom prst="rect">
            <a:avLst/>
          </a:prstGeom>
          <a:noFill/>
          <a:ln>
            <a:noFill/>
          </a:ln>
        </p:spPr>
        <p:txBody>
          <a:bodyPr spcFirstLastPara="1" wrap="square" lIns="91425" tIns="91425" rIns="91425" bIns="91425" anchor="t" anchorCtr="0">
            <a:spAutoFit/>
          </a:bodyPr>
          <a:lstStyle/>
          <a:p>
            <a:r>
              <a:rPr lang="en-US" sz="1600" dirty="0">
                <a:latin typeface="Nunito"/>
              </a:rPr>
              <a:t>Example of a Likely Customer Profile:</a:t>
            </a:r>
          </a:p>
          <a:p>
            <a:pPr>
              <a:buFont typeface="Arial" panose="020B0604020202020204" pitchFamily="34" charset="0"/>
              <a:buChar char="•"/>
            </a:pPr>
            <a:r>
              <a:rPr lang="en-US" sz="1600" dirty="0">
                <a:latin typeface="Nunito"/>
              </a:rPr>
              <a:t>Age: Middle-aged (around 35–55 years old)</a:t>
            </a:r>
          </a:p>
          <a:p>
            <a:pPr>
              <a:buFont typeface="Arial" panose="020B0604020202020204" pitchFamily="34" charset="0"/>
              <a:buChar char="•"/>
            </a:pPr>
            <a:r>
              <a:rPr lang="en-US" sz="1600" dirty="0">
                <a:latin typeface="Nunito"/>
              </a:rPr>
              <a:t>Income: High income (e.g., more than $100,000 per year)</a:t>
            </a:r>
          </a:p>
          <a:p>
            <a:pPr>
              <a:buFont typeface="Arial" panose="020B0604020202020204" pitchFamily="34" charset="0"/>
              <a:buChar char="•"/>
            </a:pPr>
            <a:r>
              <a:rPr lang="en-US" sz="1600" dirty="0" err="1">
                <a:latin typeface="Nunito"/>
              </a:rPr>
              <a:t>CCAvg</a:t>
            </a:r>
            <a:r>
              <a:rPr lang="en-US" sz="1600" dirty="0">
                <a:latin typeface="Nunito"/>
              </a:rPr>
              <a:t>: Higher credit card spending (e.g., more than $2,500 per month)</a:t>
            </a:r>
          </a:p>
          <a:p>
            <a:pPr>
              <a:buFont typeface="Arial" panose="020B0604020202020204" pitchFamily="34" charset="0"/>
              <a:buChar char="•"/>
            </a:pPr>
            <a:r>
              <a:rPr lang="en-US" sz="1600" dirty="0">
                <a:latin typeface="Nunito"/>
              </a:rPr>
              <a:t>Education: Graduate or Advanced degree</a:t>
            </a:r>
          </a:p>
          <a:p>
            <a:pPr>
              <a:buFont typeface="Arial" panose="020B0604020202020204" pitchFamily="34" charset="0"/>
              <a:buChar char="•"/>
            </a:pPr>
            <a:r>
              <a:rPr lang="en-US" sz="1600" dirty="0">
                <a:latin typeface="Nunito"/>
              </a:rPr>
              <a:t>Account Ownership: Likely to have a securities account, CD account, or both</a:t>
            </a:r>
          </a:p>
          <a:p>
            <a:pPr>
              <a:buFont typeface="Arial" panose="020B0604020202020204" pitchFamily="34" charset="0"/>
              <a:buChar char="•"/>
            </a:pPr>
            <a:r>
              <a:rPr lang="en-US" sz="1600" dirty="0">
                <a:latin typeface="Nunito"/>
              </a:rPr>
              <a:t>Mortgage: May have a mortgage, but not necessarily a very large one compared to income.</a:t>
            </a:r>
            <a:endParaRPr lang="en-US" sz="1600" dirty="0">
              <a:latin typeface="Nunito"/>
              <a:sym typeface="Nunito"/>
            </a:endParaRPr>
          </a:p>
          <a:p>
            <a:pPr marL="457200" lvl="0" indent="-330200" algn="l" rtl="0">
              <a:lnSpc>
                <a:spcPct val="115000"/>
              </a:lnSpc>
              <a:spcBef>
                <a:spcPts val="0"/>
              </a:spcBef>
              <a:spcAft>
                <a:spcPts val="0"/>
              </a:spcAft>
              <a:buSzPts val="1600"/>
              <a:buFont typeface="Nunito"/>
              <a:buChar char="●"/>
            </a:pPr>
            <a:endParaRPr sz="1600" dirty="0">
              <a:latin typeface="Nunito"/>
              <a:sym typeface="Nunito"/>
            </a:endParaRPr>
          </a:p>
          <a:p>
            <a:pPr marL="457200" lvl="0" indent="0" algn="l" rtl="0">
              <a:lnSpc>
                <a:spcPct val="115000"/>
              </a:lnSpc>
              <a:spcBef>
                <a:spcPts val="0"/>
              </a:spcBef>
              <a:spcAft>
                <a:spcPts val="0"/>
              </a:spcAft>
              <a:buNone/>
            </a:pPr>
            <a:endParaRPr sz="1600" dirty="0">
              <a:latin typeface="Nunito"/>
              <a:ea typeface="Nunito"/>
              <a:cs typeface="Nunito"/>
              <a:sym typeface="Nunito"/>
            </a:endParaRPr>
          </a:p>
        </p:txBody>
      </p:sp>
      <p:pic>
        <p:nvPicPr>
          <p:cNvPr id="2" name="Picture 1">
            <a:extLst>
              <a:ext uri="{FF2B5EF4-FFF2-40B4-BE49-F238E27FC236}">
                <a16:creationId xmlns:a16="http://schemas.microsoft.com/office/drawing/2014/main" id="{9ABAAF90-DA35-8A73-260E-C5A062E80FD5}"/>
              </a:ext>
            </a:extLst>
          </p:cNvPr>
          <p:cNvPicPr>
            <a:picLocks noChangeAspect="1"/>
          </p:cNvPicPr>
          <p:nvPr/>
        </p:nvPicPr>
        <p:blipFill>
          <a:blip r:embed="rId3"/>
          <a:stretch>
            <a:fillRect/>
          </a:stretch>
        </p:blipFill>
        <p:spPr>
          <a:xfrm>
            <a:off x="5375081" y="858520"/>
            <a:ext cx="3650555" cy="2425369"/>
          </a:xfrm>
          <a:prstGeom prst="rect">
            <a:avLst/>
          </a:prstGeom>
        </p:spPr>
      </p:pic>
    </p:spTree>
    <p:extLst>
      <p:ext uri="{BB962C8B-B14F-4D97-AF65-F5344CB8AC3E}">
        <p14:creationId xmlns:p14="http://schemas.microsoft.com/office/powerpoint/2010/main" val="316636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CCF2FC8A-9989-C232-38AF-C080C9C44EBF}"/>
            </a:ext>
          </a:extLst>
        </p:cNvPr>
        <p:cNvGrpSpPr/>
        <p:nvPr/>
      </p:nvGrpSpPr>
      <p:grpSpPr>
        <a:xfrm>
          <a:off x="0" y="0"/>
          <a:ext cx="0" cy="0"/>
          <a:chOff x="0" y="0"/>
          <a:chExt cx="0" cy="0"/>
        </a:xfrm>
      </p:grpSpPr>
      <p:sp>
        <p:nvSpPr>
          <p:cNvPr id="224" name="Google Shape;224;p50">
            <a:extLst>
              <a:ext uri="{FF2B5EF4-FFF2-40B4-BE49-F238E27FC236}">
                <a16:creationId xmlns:a16="http://schemas.microsoft.com/office/drawing/2014/main" id="{7B8273F1-2CF6-A285-C29E-26B64F3B9348}"/>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Executive Summary - Call to Action</a:t>
            </a:r>
            <a:endParaRPr sz="2400" dirty="0">
              <a:solidFill>
                <a:srgbClr val="0E39A9"/>
              </a:solidFill>
            </a:endParaRPr>
          </a:p>
        </p:txBody>
      </p:sp>
      <p:sp>
        <p:nvSpPr>
          <p:cNvPr id="225" name="Google Shape;225;p50">
            <a:extLst>
              <a:ext uri="{FF2B5EF4-FFF2-40B4-BE49-F238E27FC236}">
                <a16:creationId xmlns:a16="http://schemas.microsoft.com/office/drawing/2014/main" id="{70742181-DCD0-CE5F-B305-AB4141CAD7C4}"/>
              </a:ext>
            </a:extLst>
          </p:cNvPr>
          <p:cNvSpPr txBox="1"/>
          <p:nvPr/>
        </p:nvSpPr>
        <p:spPr>
          <a:xfrm>
            <a:off x="420850" y="709579"/>
            <a:ext cx="4954232" cy="4444263"/>
          </a:xfrm>
          <a:prstGeom prst="rect">
            <a:avLst/>
          </a:prstGeom>
          <a:noFill/>
          <a:ln>
            <a:noFill/>
          </a:ln>
        </p:spPr>
        <p:txBody>
          <a:bodyPr spcFirstLastPara="1" wrap="square" lIns="91425" tIns="91425" rIns="91425" bIns="91425" anchor="t" anchorCtr="0">
            <a:spAutoFit/>
          </a:bodyPr>
          <a:lstStyle/>
          <a:p>
            <a:r>
              <a:rPr lang="en-US" sz="1600" dirty="0">
                <a:latin typeface="Nunito"/>
              </a:rPr>
              <a:t>Actionable Insights:</a:t>
            </a:r>
          </a:p>
          <a:p>
            <a:pPr>
              <a:buFont typeface="+mj-lt"/>
              <a:buAutoNum type="arabicPeriod"/>
            </a:pPr>
            <a:r>
              <a:rPr lang="en-US" sz="1600" dirty="0">
                <a:latin typeface="Nunito"/>
              </a:rPr>
              <a:t>Target high-income customers with significant credit card spending.</a:t>
            </a:r>
          </a:p>
          <a:p>
            <a:pPr>
              <a:buFont typeface="+mj-lt"/>
              <a:buAutoNum type="arabicPeriod"/>
            </a:pPr>
            <a:r>
              <a:rPr lang="en-US" sz="1600" dirty="0">
                <a:latin typeface="Nunito"/>
              </a:rPr>
              <a:t>Focus on customers with higher education levels as they may be more open to exploring financial products.</a:t>
            </a:r>
          </a:p>
          <a:p>
            <a:pPr>
              <a:buFont typeface="+mj-lt"/>
              <a:buAutoNum type="arabicPeriod"/>
            </a:pPr>
            <a:r>
              <a:rPr lang="en-US" sz="1600" dirty="0">
                <a:latin typeface="Nunito"/>
              </a:rPr>
              <a:t>Engage customers who already have multiple accounts with the bank, as they may trust the bank’s offerings more.</a:t>
            </a:r>
          </a:p>
          <a:p>
            <a:pPr>
              <a:buFont typeface="+mj-lt"/>
              <a:buAutoNum type="arabicPeriod"/>
            </a:pPr>
            <a:r>
              <a:rPr lang="en-US" sz="1600" dirty="0">
                <a:latin typeface="Nunito"/>
              </a:rPr>
              <a:t>Tailor campaigns to middle-aged customers (aged 30-50), who are often in their prime borrowing years.</a:t>
            </a:r>
          </a:p>
          <a:p>
            <a:r>
              <a:rPr lang="en-US" sz="1600" dirty="0">
                <a:latin typeface="Nunito"/>
              </a:rPr>
              <a:t>This profile should guide future marketing teams to identify the best customers for targeted loan campaigns</a:t>
            </a:r>
          </a:p>
          <a:p>
            <a:pPr marL="457200" lvl="0" indent="-330200" algn="l" rtl="0">
              <a:lnSpc>
                <a:spcPct val="115000"/>
              </a:lnSpc>
              <a:spcBef>
                <a:spcPts val="0"/>
              </a:spcBef>
              <a:spcAft>
                <a:spcPts val="0"/>
              </a:spcAft>
              <a:buSzPts val="1600"/>
              <a:buFont typeface="Nunito"/>
              <a:buChar char="●"/>
            </a:pPr>
            <a:endParaRPr sz="1600" dirty="0">
              <a:latin typeface="Nunito"/>
              <a:sym typeface="Nunito"/>
            </a:endParaRPr>
          </a:p>
          <a:p>
            <a:pPr marL="457200" lvl="0" indent="0" algn="l" rtl="0">
              <a:lnSpc>
                <a:spcPct val="115000"/>
              </a:lnSpc>
              <a:spcBef>
                <a:spcPts val="0"/>
              </a:spcBef>
              <a:spcAft>
                <a:spcPts val="0"/>
              </a:spcAft>
              <a:buNone/>
            </a:pPr>
            <a:endParaRPr sz="1600" dirty="0">
              <a:latin typeface="Nunito"/>
              <a:ea typeface="Nunito"/>
              <a:cs typeface="Nunito"/>
              <a:sym typeface="Nunito"/>
            </a:endParaRPr>
          </a:p>
        </p:txBody>
      </p:sp>
      <p:pic>
        <p:nvPicPr>
          <p:cNvPr id="2" name="Picture 1">
            <a:extLst>
              <a:ext uri="{FF2B5EF4-FFF2-40B4-BE49-F238E27FC236}">
                <a16:creationId xmlns:a16="http://schemas.microsoft.com/office/drawing/2014/main" id="{6DA0BED5-8FC6-667F-D374-D4B7CD672028}"/>
              </a:ext>
            </a:extLst>
          </p:cNvPr>
          <p:cNvPicPr>
            <a:picLocks noChangeAspect="1"/>
          </p:cNvPicPr>
          <p:nvPr/>
        </p:nvPicPr>
        <p:blipFill>
          <a:blip r:embed="rId3"/>
          <a:stretch>
            <a:fillRect/>
          </a:stretch>
        </p:blipFill>
        <p:spPr>
          <a:xfrm>
            <a:off x="5312354" y="1671554"/>
            <a:ext cx="3799328" cy="2137122"/>
          </a:xfrm>
          <a:prstGeom prst="rect">
            <a:avLst/>
          </a:prstGeom>
        </p:spPr>
      </p:pic>
    </p:spTree>
    <p:extLst>
      <p:ext uri="{BB962C8B-B14F-4D97-AF65-F5344CB8AC3E}">
        <p14:creationId xmlns:p14="http://schemas.microsoft.com/office/powerpoint/2010/main" val="396503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326A78E1-BFF9-EA56-787F-F9E065F0B6B8}"/>
            </a:ext>
          </a:extLst>
        </p:cNvPr>
        <p:cNvGrpSpPr/>
        <p:nvPr/>
      </p:nvGrpSpPr>
      <p:grpSpPr>
        <a:xfrm>
          <a:off x="0" y="0"/>
          <a:ext cx="0" cy="0"/>
          <a:chOff x="0" y="0"/>
          <a:chExt cx="0" cy="0"/>
        </a:xfrm>
      </p:grpSpPr>
      <p:sp>
        <p:nvSpPr>
          <p:cNvPr id="230" name="Google Shape;230;p51">
            <a:extLst>
              <a:ext uri="{FF2B5EF4-FFF2-40B4-BE49-F238E27FC236}">
                <a16:creationId xmlns:a16="http://schemas.microsoft.com/office/drawing/2014/main" id="{40390023-0C59-4425-3B79-7B021FF009EC}"/>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Business Problem Overview and Solution Approach</a:t>
            </a:r>
            <a:endParaRPr sz="2400">
              <a:solidFill>
                <a:srgbClr val="0E39A9"/>
              </a:solidFill>
            </a:endParaRPr>
          </a:p>
        </p:txBody>
      </p:sp>
      <p:sp>
        <p:nvSpPr>
          <p:cNvPr id="231" name="Google Shape;231;p51">
            <a:extLst>
              <a:ext uri="{FF2B5EF4-FFF2-40B4-BE49-F238E27FC236}">
                <a16:creationId xmlns:a16="http://schemas.microsoft.com/office/drawing/2014/main" id="{4CB86032-B307-7711-7D3C-2F9F01EF1AE6}"/>
              </a:ext>
            </a:extLst>
          </p:cNvPr>
          <p:cNvSpPr txBox="1"/>
          <p:nvPr/>
        </p:nvSpPr>
        <p:spPr>
          <a:xfrm>
            <a:off x="110657" y="585838"/>
            <a:ext cx="4604466" cy="4559679"/>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The dataset has the following structure based on the first few rows:</a:t>
            </a:r>
          </a:p>
          <a:p>
            <a:pPr marL="457200" lvl="8" indent="-330200">
              <a:lnSpc>
                <a:spcPct val="115000"/>
              </a:lnSpc>
              <a:spcBef>
                <a:spcPts val="1000"/>
              </a:spcBef>
              <a:buSzPts val="1600"/>
              <a:buFont typeface="Nunito"/>
              <a:buChar char="●"/>
            </a:pPr>
            <a:r>
              <a:rPr lang="en-US" dirty="0">
                <a:latin typeface="Nunito"/>
                <a:ea typeface="Nunito"/>
                <a:cs typeface="Nunito"/>
                <a:sym typeface="Nunito"/>
              </a:rPr>
              <a:t>Customer ID</a:t>
            </a:r>
          </a:p>
          <a:p>
            <a:pPr marL="457200" lvl="8" indent="-330200">
              <a:lnSpc>
                <a:spcPct val="115000"/>
              </a:lnSpc>
              <a:spcBef>
                <a:spcPts val="1000"/>
              </a:spcBef>
              <a:buSzPts val="1600"/>
              <a:buFont typeface="Nunito"/>
              <a:buChar char="●"/>
            </a:pPr>
            <a:r>
              <a:rPr lang="en-US" dirty="0">
                <a:latin typeface="Nunito"/>
                <a:ea typeface="Nunito"/>
                <a:cs typeface="Nunito"/>
                <a:sym typeface="Nunito"/>
              </a:rPr>
              <a:t>Age (Years)</a:t>
            </a:r>
          </a:p>
          <a:p>
            <a:pPr marL="457200" lvl="8" indent="-330200">
              <a:lnSpc>
                <a:spcPct val="115000"/>
              </a:lnSpc>
              <a:spcBef>
                <a:spcPts val="1000"/>
              </a:spcBef>
              <a:buSzPts val="1600"/>
              <a:buFont typeface="Nunito"/>
              <a:buChar char="●"/>
            </a:pPr>
            <a:r>
              <a:rPr lang="en-US" dirty="0">
                <a:latin typeface="Nunito"/>
                <a:ea typeface="Nunito"/>
                <a:cs typeface="Nunito"/>
                <a:sym typeface="Nunito"/>
              </a:rPr>
              <a:t>Experience</a:t>
            </a:r>
          </a:p>
          <a:p>
            <a:pPr marL="457200" lvl="8" indent="-330200">
              <a:lnSpc>
                <a:spcPct val="115000"/>
              </a:lnSpc>
              <a:spcBef>
                <a:spcPts val="1000"/>
              </a:spcBef>
              <a:buSzPts val="1600"/>
              <a:buFont typeface="Nunito"/>
              <a:buChar char="●"/>
            </a:pPr>
            <a:r>
              <a:rPr lang="en-US" dirty="0">
                <a:latin typeface="Nunito"/>
                <a:ea typeface="Nunito"/>
                <a:cs typeface="Nunito"/>
                <a:sym typeface="Nunito"/>
              </a:rPr>
              <a:t>Income</a:t>
            </a:r>
          </a:p>
          <a:p>
            <a:pPr marL="457200" lvl="8" indent="-330200">
              <a:lnSpc>
                <a:spcPct val="115000"/>
              </a:lnSpc>
              <a:spcBef>
                <a:spcPts val="1000"/>
              </a:spcBef>
              <a:buSzPts val="1600"/>
              <a:buFont typeface="Nunito"/>
              <a:buChar char="●"/>
            </a:pPr>
            <a:r>
              <a:rPr lang="en-US" dirty="0">
                <a:latin typeface="Nunito"/>
                <a:ea typeface="Nunito"/>
                <a:cs typeface="Nunito"/>
                <a:sym typeface="Nunito"/>
              </a:rPr>
              <a:t>ZIP Code</a:t>
            </a:r>
          </a:p>
          <a:p>
            <a:pPr marL="457200" lvl="8" indent="-330200">
              <a:lnSpc>
                <a:spcPct val="115000"/>
              </a:lnSpc>
              <a:spcBef>
                <a:spcPts val="1000"/>
              </a:spcBef>
              <a:buSzPts val="1600"/>
              <a:buFont typeface="Nunito"/>
              <a:buChar char="●"/>
            </a:pPr>
            <a:r>
              <a:rPr lang="en-US" dirty="0">
                <a:latin typeface="Nunito"/>
                <a:ea typeface="Nunito"/>
                <a:cs typeface="Nunito"/>
                <a:sym typeface="Nunito"/>
              </a:rPr>
              <a:t>Family size of customer</a:t>
            </a:r>
          </a:p>
          <a:p>
            <a:pPr marL="457200" lvl="8" indent="-330200">
              <a:lnSpc>
                <a:spcPct val="115000"/>
              </a:lnSpc>
              <a:spcBef>
                <a:spcPts val="1000"/>
              </a:spcBef>
              <a:buSzPts val="1600"/>
              <a:buFont typeface="Nunito"/>
              <a:buChar char="●"/>
            </a:pPr>
            <a:r>
              <a:rPr lang="en-US" dirty="0">
                <a:latin typeface="Nunito"/>
                <a:ea typeface="Nunito"/>
                <a:cs typeface="Nunito"/>
                <a:sym typeface="Nunito"/>
              </a:rPr>
              <a:t>Average spending on credit cards per month (in thousands of dollars)</a:t>
            </a:r>
          </a:p>
          <a:p>
            <a:pPr marL="457200" lvl="8" indent="-330200">
              <a:lnSpc>
                <a:spcPct val="115000"/>
              </a:lnSpc>
              <a:spcBef>
                <a:spcPts val="1000"/>
              </a:spcBef>
              <a:buSzPts val="1600"/>
              <a:buFont typeface="Nunito"/>
              <a:buChar char="●"/>
            </a:pPr>
            <a:r>
              <a:rPr lang="en-US" dirty="0">
                <a:latin typeface="Nunito"/>
                <a:ea typeface="Nunito"/>
                <a:cs typeface="Nunito"/>
                <a:sym typeface="Nunito"/>
              </a:rPr>
              <a:t>Education level (given values of 1 for Undergrad, 2 for Graduate and 3 for Advanced/Professional degree)</a:t>
            </a:r>
            <a:endParaRPr dirty="0">
              <a:latin typeface="Nunito"/>
              <a:ea typeface="Nunito"/>
              <a:cs typeface="Nunito"/>
              <a:sym typeface="Nunito"/>
            </a:endParaRPr>
          </a:p>
        </p:txBody>
      </p:sp>
      <p:sp>
        <p:nvSpPr>
          <p:cNvPr id="2" name="Google Shape;231;p51">
            <a:extLst>
              <a:ext uri="{FF2B5EF4-FFF2-40B4-BE49-F238E27FC236}">
                <a16:creationId xmlns:a16="http://schemas.microsoft.com/office/drawing/2014/main" id="{2F64BE15-CDC8-A364-F57F-9E7061DB8D35}"/>
              </a:ext>
            </a:extLst>
          </p:cNvPr>
          <p:cNvSpPr txBox="1"/>
          <p:nvPr/>
        </p:nvSpPr>
        <p:spPr>
          <a:xfrm>
            <a:off x="4539534" y="1327182"/>
            <a:ext cx="4604466" cy="3679439"/>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Mortgage value of the customer’s house (Thousands)</a:t>
            </a:r>
          </a:p>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Personal Loan – Binary value if accepted (0 for “No”, 1 for “Yes)</a:t>
            </a:r>
          </a:p>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Securities Account (also a binary 0/1 value)</a:t>
            </a:r>
          </a:p>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Certificate of deposit account (also binary 0/1 value)</a:t>
            </a:r>
          </a:p>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Does customer use online banking facilities(also binary 0/1 value)</a:t>
            </a:r>
          </a:p>
          <a:p>
            <a:pPr marL="457200" lvl="0" indent="-330200" algn="l" rtl="0">
              <a:lnSpc>
                <a:spcPct val="115000"/>
              </a:lnSpc>
              <a:spcBef>
                <a:spcPts val="1000"/>
              </a:spcBef>
              <a:spcAft>
                <a:spcPts val="0"/>
              </a:spcAft>
              <a:buSzPts val="1600"/>
              <a:buFont typeface="Nunito"/>
              <a:buChar char="●"/>
            </a:pPr>
            <a:r>
              <a:rPr lang="en-US" dirty="0">
                <a:latin typeface="Nunito"/>
                <a:ea typeface="Nunito"/>
                <a:cs typeface="Nunito"/>
                <a:sym typeface="Nunito"/>
              </a:rPr>
              <a:t>Does customer use credit card from another bank (also binary 0/1 value)</a:t>
            </a:r>
          </a:p>
        </p:txBody>
      </p:sp>
    </p:spTree>
    <p:extLst>
      <p:ext uri="{BB962C8B-B14F-4D97-AF65-F5344CB8AC3E}">
        <p14:creationId xmlns:p14="http://schemas.microsoft.com/office/powerpoint/2010/main" val="133310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a:t>
            </a:r>
            <a:endParaRPr sz="2400" dirty="0">
              <a:solidFill>
                <a:srgbClr val="0E39A9"/>
              </a:solidFill>
            </a:endParaRPr>
          </a:p>
        </p:txBody>
      </p:sp>
      <p:sp>
        <p:nvSpPr>
          <p:cNvPr id="225" name="Google Shape;225;p50"/>
          <p:cNvSpPr txBox="1"/>
          <p:nvPr/>
        </p:nvSpPr>
        <p:spPr>
          <a:xfrm>
            <a:off x="420850" y="709579"/>
            <a:ext cx="8397900" cy="4998261"/>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There are no missing values in the data set – all info is fully populated</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Age: The mean/median average age of all customers is 45 years old, from a range of 23 to 67 years old</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Experience: There is an outlier minimum of -3 years in the “Experience” column suggesting a data entry error. Otherwise, the mean value of workforce </a:t>
            </a:r>
            <a:r>
              <a:rPr lang="en-US" sz="1600" dirty="0" err="1">
                <a:latin typeface="Nunito"/>
                <a:ea typeface="Nunito"/>
                <a:cs typeface="Nunito"/>
                <a:sym typeface="Nunito"/>
              </a:rPr>
              <a:t>expereice</a:t>
            </a:r>
            <a:r>
              <a:rPr lang="en-US" sz="1600" dirty="0">
                <a:latin typeface="Nunito"/>
                <a:ea typeface="Nunito"/>
                <a:cs typeface="Nunito"/>
                <a:sym typeface="Nunito"/>
              </a:rPr>
              <a:t> is 20 years, from a range of 43 years for all</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Income of customers ranges from $8000 - $224000 (in thousands) with a median income of $64,000 (in thousand dollars)</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The median family has about 2 people with 4 being highest recorded maximum</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Most customers have no mortgages (less than 50%) and did not take the loan (only 9.6% have loans)</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Almost 90% have no securities account and almost 95% lack a CD account</a:t>
            </a:r>
          </a:p>
          <a:p>
            <a:pPr marL="457200" lvl="0" indent="-330200" algn="l" rtl="0">
              <a:lnSpc>
                <a:spcPct val="115000"/>
              </a:lnSpc>
              <a:spcBef>
                <a:spcPts val="0"/>
              </a:spcBef>
              <a:spcAft>
                <a:spcPts val="0"/>
              </a:spcAft>
              <a:buSzPts val="1600"/>
              <a:buFont typeface="Nunito"/>
              <a:buChar char="●"/>
            </a:pPr>
            <a:r>
              <a:rPr lang="en-US" sz="1600" dirty="0">
                <a:latin typeface="Nunito"/>
                <a:ea typeface="Nunito"/>
                <a:cs typeface="Nunito"/>
                <a:sym typeface="Nunito"/>
              </a:rPr>
              <a:t>Only 60% of customers seemingly use online banking and and about 30% of customers have credit cards with another bank</a:t>
            </a:r>
          </a:p>
          <a:p>
            <a:pPr marL="457200" lvl="0" indent="-330200" algn="l" rtl="0">
              <a:lnSpc>
                <a:spcPct val="115000"/>
              </a:lnSpc>
              <a:spcBef>
                <a:spcPts val="0"/>
              </a:spcBef>
              <a:spcAft>
                <a:spcPts val="0"/>
              </a:spcAft>
              <a:buSzPts val="1600"/>
              <a:buFont typeface="Nunito"/>
              <a:buChar char="●"/>
            </a:pPr>
            <a:endParaRPr lang="en-US"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endParaRPr sz="1600" dirty="0">
              <a:latin typeface="Nunito"/>
              <a:ea typeface="Nunito"/>
              <a:cs typeface="Nunito"/>
              <a:sym typeface="Nunito"/>
            </a:endParaRPr>
          </a:p>
          <a:p>
            <a:pPr marL="457200" lvl="0" indent="0" algn="l" rtl="0">
              <a:lnSpc>
                <a:spcPct val="115000"/>
              </a:lnSpc>
              <a:spcBef>
                <a:spcPts val="0"/>
              </a:spcBef>
              <a:spcAft>
                <a:spcPts val="0"/>
              </a:spcAft>
              <a:buNone/>
            </a:pPr>
            <a:endParaRPr sz="1600" dirty="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Data Preprocessing	</a:t>
            </a:r>
            <a:endParaRPr sz="2400">
              <a:solidFill>
                <a:srgbClr val="0E39A9"/>
              </a:solidFill>
            </a:endParaRPr>
          </a:p>
        </p:txBody>
      </p:sp>
      <p:sp>
        <p:nvSpPr>
          <p:cNvPr id="244" name="Google Shape;244;p53"/>
          <p:cNvSpPr txBox="1"/>
          <p:nvPr/>
        </p:nvSpPr>
        <p:spPr>
          <a:xfrm>
            <a:off x="325250" y="808475"/>
            <a:ext cx="8397900" cy="3657381"/>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Duplicate value check – No duplicates were found in the data - ran </a:t>
            </a:r>
            <a:r>
              <a:rPr lang="en" sz="1600" dirty="0" err="1">
                <a:latin typeface="Nunito"/>
                <a:ea typeface="Nunito"/>
                <a:cs typeface="Nunito"/>
                <a:sym typeface="Nunito"/>
              </a:rPr>
              <a:t>data.duplicated</a:t>
            </a:r>
            <a:r>
              <a:rPr lang="en" sz="1600" dirty="0">
                <a:latin typeface="Nunito"/>
                <a:ea typeface="Nunito"/>
                <a:cs typeface="Nunito"/>
                <a:sym typeface="Nunito"/>
              </a:rPr>
              <a:t>().sum() to check rows that were exact duplicates of others</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Missing value treatment – No missing values in data set (this was verified previously)</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Outlier check – performed an IQR analysis: 1) There were negative values in the “Experience” column – someone typed negative values as “experience” – this can be corrected. 2) Income and Mortgage both show high variability but this depended on whether extreme values are actually valid. We tested for Age, Income, Experience, Credit Card Spending and Mortgage outliers.</a:t>
            </a: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Feature Engineering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Data preprocessing for modeling</a:t>
            </a:r>
            <a:endParaRPr sz="1600" dirty="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2236</Words>
  <Application>Microsoft Macintosh PowerPoint</Application>
  <PresentationFormat>On-screen Show (16:9)</PresentationFormat>
  <Paragraphs>161</Paragraphs>
  <Slides>22</Slides>
  <Notes>22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Nunito SemiBold</vt:lpstr>
      <vt:lpstr>Century Gothic</vt:lpstr>
      <vt:lpstr>Nunito ExtraBold</vt:lpstr>
      <vt:lpstr>Nunito</vt:lpstr>
      <vt:lpstr>Calibri</vt:lpstr>
      <vt:lpstr>Simple Light</vt:lpstr>
      <vt:lpstr>Just Logo</vt:lpstr>
      <vt:lpstr>Just Logo</vt:lpstr>
      <vt:lpstr>PowerPoint Presentation</vt:lpstr>
      <vt:lpstr>Contents / Agenda</vt:lpstr>
      <vt:lpstr>Business Problem Overview and Solution Approach</vt:lpstr>
      <vt:lpstr>Executive Summary - Call to Action</vt:lpstr>
      <vt:lpstr>Executive Summary - Call to Action</vt:lpstr>
      <vt:lpstr>Executive Summary - Call to Action</vt:lpstr>
      <vt:lpstr>Business Problem Overview and Solution Approach</vt:lpstr>
      <vt:lpstr>EDA Results</vt:lpstr>
      <vt:lpstr>Data Preprocessing </vt:lpstr>
      <vt:lpstr>Data Preprocessing – Outlier Check </vt:lpstr>
      <vt:lpstr>Data Preprocessing – Outlier Check </vt:lpstr>
      <vt:lpstr>Data Preprocessing – Outlier Check </vt:lpstr>
      <vt:lpstr>Data Preprocessing – Outlier Check </vt:lpstr>
      <vt:lpstr>Data Preprocessing – Outlier Check </vt:lpstr>
      <vt:lpstr>Data Preprocessing – Feature Engineering </vt:lpstr>
      <vt:lpstr>Data Preprocessing – Feature Engineering </vt:lpstr>
      <vt:lpstr>Model Building</vt:lpstr>
      <vt:lpstr>Business Problem Overview and Solution Approach</vt:lpstr>
      <vt:lpstr>Model Performance Summary</vt:lpstr>
      <vt:lpstr>Model Performance Improvement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Montgomery Yu</cp:lastModifiedBy>
  <cp:revision>1</cp:revision>
  <dcterms:modified xsi:type="dcterms:W3CDTF">2024-10-19T05:14:24Z</dcterms:modified>
</cp:coreProperties>
</file>