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5" name="Shape 165"/>
          <p:cNvSpPr/>
          <p:nvPr>
            <p:ph type="sldImg"/>
          </p:nvPr>
        </p:nvSpPr>
        <p:spPr>
          <a:xfrm>
            <a:off x="1143000" y="685800"/>
            <a:ext cx="4572000" cy="3429000"/>
          </a:xfrm>
          <a:prstGeom prst="rect">
            <a:avLst/>
          </a:prstGeom>
        </p:spPr>
        <p:txBody>
          <a:bodyPr/>
          <a:lstStyle/>
          <a:p>
            <a:pPr/>
          </a:p>
        </p:txBody>
      </p:sp>
      <p:sp>
        <p:nvSpPr>
          <p:cNvPr id="166" name="Shape 16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Trebuchet MS"/>
      </a:defRPr>
    </a:lvl1pPr>
    <a:lvl2pPr indent="228600" defTabSz="457200" latinLnBrk="0">
      <a:defRPr sz="1200">
        <a:latin typeface="+mn-lt"/>
        <a:ea typeface="+mn-ea"/>
        <a:cs typeface="+mn-cs"/>
        <a:sym typeface="Trebuchet MS"/>
      </a:defRPr>
    </a:lvl2pPr>
    <a:lvl3pPr indent="457200" defTabSz="457200" latinLnBrk="0">
      <a:defRPr sz="1200">
        <a:latin typeface="+mn-lt"/>
        <a:ea typeface="+mn-ea"/>
        <a:cs typeface="+mn-cs"/>
        <a:sym typeface="Trebuchet MS"/>
      </a:defRPr>
    </a:lvl3pPr>
    <a:lvl4pPr indent="685800" defTabSz="457200" latinLnBrk="0">
      <a:defRPr sz="1200">
        <a:latin typeface="+mn-lt"/>
        <a:ea typeface="+mn-ea"/>
        <a:cs typeface="+mn-cs"/>
        <a:sym typeface="Trebuchet MS"/>
      </a:defRPr>
    </a:lvl4pPr>
    <a:lvl5pPr indent="914400" defTabSz="457200" latinLnBrk="0">
      <a:defRPr sz="1200">
        <a:latin typeface="+mn-lt"/>
        <a:ea typeface="+mn-ea"/>
        <a:cs typeface="+mn-cs"/>
        <a:sym typeface="Trebuchet MS"/>
      </a:defRPr>
    </a:lvl5pPr>
    <a:lvl6pPr indent="1143000" defTabSz="457200" latinLnBrk="0">
      <a:defRPr sz="1200">
        <a:latin typeface="+mn-lt"/>
        <a:ea typeface="+mn-ea"/>
        <a:cs typeface="+mn-cs"/>
        <a:sym typeface="Trebuchet MS"/>
      </a:defRPr>
    </a:lvl6pPr>
    <a:lvl7pPr indent="1371600" defTabSz="457200" latinLnBrk="0">
      <a:defRPr sz="1200">
        <a:latin typeface="+mn-lt"/>
        <a:ea typeface="+mn-ea"/>
        <a:cs typeface="+mn-cs"/>
        <a:sym typeface="Trebuchet MS"/>
      </a:defRPr>
    </a:lvl7pPr>
    <a:lvl8pPr indent="1600200" defTabSz="457200" latinLnBrk="0">
      <a:defRPr sz="1200">
        <a:latin typeface="+mn-lt"/>
        <a:ea typeface="+mn-ea"/>
        <a:cs typeface="+mn-cs"/>
        <a:sym typeface="Trebuchet MS"/>
      </a:defRPr>
    </a:lvl8pPr>
    <a:lvl9pPr indent="1828800" defTabSz="457200" latinLnBrk="0">
      <a:defRPr sz="1200">
        <a:latin typeface="+mn-lt"/>
        <a:ea typeface="+mn-ea"/>
        <a:cs typeface="+mn-cs"/>
        <a:sym typeface="Trebuchet MS"/>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grpSp>
        <p:nvGrpSpPr>
          <p:cNvPr id="32" name="Group 6"/>
          <p:cNvGrpSpPr/>
          <p:nvPr/>
        </p:nvGrpSpPr>
        <p:grpSpPr>
          <a:xfrm>
            <a:off x="-1" y="-8467"/>
            <a:ext cx="12192001" cy="6866468"/>
            <a:chOff x="0" y="0"/>
            <a:chExt cx="12192000" cy="6866467"/>
          </a:xfrm>
        </p:grpSpPr>
        <p:sp>
          <p:nvSpPr>
            <p:cNvPr id="22" name="Straight Connector 31"/>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23" name="Straight Connector 20"/>
            <p:cNvSpPr/>
            <p:nvPr/>
          </p:nvSpPr>
          <p:spPr>
            <a:xfrm flipH="1">
              <a:off x="7425266" y="3689880"/>
              <a:ext cx="4763559" cy="3176587"/>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24" name="Rectangle 23"/>
            <p:cNvSpPr/>
            <p:nvPr/>
          </p:nvSpPr>
          <p:spPr>
            <a:xfrm>
              <a:off x="9181476" y="0"/>
              <a:ext cx="3007349"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pPr/>
            </a:p>
          </p:txBody>
        </p:sp>
        <p:sp>
          <p:nvSpPr>
            <p:cNvPr id="25" name="Rectangle 25"/>
            <p:cNvSpPr/>
            <p:nvPr/>
          </p:nvSpPr>
          <p:spPr>
            <a:xfrm>
              <a:off x="9603441" y="0"/>
              <a:ext cx="2588559"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pPr/>
            </a:p>
          </p:txBody>
        </p:sp>
        <p:sp>
          <p:nvSpPr>
            <p:cNvPr id="26" name="Isosceles Triangle 26"/>
            <p:cNvSpPr/>
            <p:nvPr/>
          </p:nvSpPr>
          <p:spPr>
            <a:xfrm>
              <a:off x="8932333" y="3056466"/>
              <a:ext cx="3259667" cy="381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pPr/>
            </a:p>
          </p:txBody>
        </p:sp>
        <p:sp>
          <p:nvSpPr>
            <p:cNvPr id="27" name="Rectangle 27"/>
            <p:cNvSpPr/>
            <p:nvPr/>
          </p:nvSpPr>
          <p:spPr>
            <a:xfrm>
              <a:off x="9334500" y="0"/>
              <a:ext cx="2854326"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p>
          </p:txBody>
        </p:sp>
        <p:sp>
          <p:nvSpPr>
            <p:cNvPr id="28" name="Rectangl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p>
          </p:txBody>
        </p:sp>
        <p:sp>
          <p:nvSpPr>
            <p:cNvPr id="29" name="Rectangle 29"/>
            <p:cNvSpPr/>
            <p:nvPr/>
          </p:nvSpPr>
          <p:spPr>
            <a:xfrm>
              <a:off x="10938998"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pPr/>
            </a:p>
          </p:txBody>
        </p:sp>
        <p:sp>
          <p:nvSpPr>
            <p:cNvPr id="30" name="Isosceles Triangle 30"/>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pPr/>
            </a:p>
          </p:txBody>
        </p:sp>
        <p:sp>
          <p:nvSpPr>
            <p:cNvPr id="31" name="Isosceles Triangle 18"/>
            <p:cNvSpPr/>
            <p:nvPr/>
          </p:nvSpPr>
          <p:spPr>
            <a:xfrm rot="10800000">
              <a:off x="-1" y="8466"/>
              <a:ext cx="842597" cy="56661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pPr/>
            </a:p>
          </p:txBody>
        </p:sp>
      </p:grpSp>
      <p:sp>
        <p:nvSpPr>
          <p:cNvPr id="33" name="Title Text"/>
          <p:cNvSpPr txBox="1"/>
          <p:nvPr>
            <p:ph type="title"/>
          </p:nvPr>
        </p:nvSpPr>
        <p:spPr>
          <a:xfrm>
            <a:off x="1507067" y="2404534"/>
            <a:ext cx="7766937" cy="1646303"/>
          </a:xfrm>
          <a:prstGeom prst="rect">
            <a:avLst/>
          </a:prstGeom>
        </p:spPr>
        <p:txBody>
          <a:bodyPr anchor="b"/>
          <a:lstStyle>
            <a:lvl1pPr algn="r">
              <a:defRPr sz="5400"/>
            </a:lvl1pPr>
          </a:lstStyle>
          <a:p>
            <a:pPr/>
            <a:r>
              <a:t>Title Text</a:t>
            </a:r>
          </a:p>
        </p:txBody>
      </p:sp>
      <p:sp>
        <p:nvSpPr>
          <p:cNvPr id="34" name="Body Level One…"/>
          <p:cNvSpPr txBox="1"/>
          <p:nvPr>
            <p:ph type="body" sz="quarter" idx="1"/>
          </p:nvPr>
        </p:nvSpPr>
        <p:spPr>
          <a:xfrm>
            <a:off x="1507067" y="4050832"/>
            <a:ext cx="7766937" cy="1096901"/>
          </a:xfrm>
          <a:prstGeom prst="rect">
            <a:avLst/>
          </a:prstGeom>
        </p:spPr>
        <p:txBody>
          <a:bodyPr/>
          <a:lstStyle>
            <a:lvl1pPr marL="0" indent="0" algn="r">
              <a:buClrTx/>
              <a:buSzTx/>
              <a:buNone/>
              <a:defRPr>
                <a:solidFill>
                  <a:srgbClr val="808080"/>
                </a:solidFill>
              </a:defRPr>
            </a:lvl1pPr>
            <a:lvl2pPr marL="0" indent="457200" algn="r">
              <a:buClrTx/>
              <a:buSzTx/>
              <a:buNone/>
              <a:defRPr>
                <a:solidFill>
                  <a:srgbClr val="808080"/>
                </a:solidFill>
              </a:defRPr>
            </a:lvl2pPr>
            <a:lvl3pPr marL="0" indent="914400" algn="r">
              <a:buClrTx/>
              <a:buSzTx/>
              <a:buNone/>
              <a:defRPr>
                <a:solidFill>
                  <a:srgbClr val="808080"/>
                </a:solidFill>
              </a:defRPr>
            </a:lvl3pPr>
            <a:lvl4pPr marL="0" indent="1371600" algn="r">
              <a:buClrTx/>
              <a:buSzTx/>
              <a:buNone/>
              <a:defRPr>
                <a:solidFill>
                  <a:srgbClr val="808080"/>
                </a:solidFill>
              </a:defRPr>
            </a:lvl4pPr>
            <a:lvl5pPr marL="0" indent="1828800" algn="r">
              <a:buClrTx/>
              <a:buSzTx/>
              <a:buNone/>
              <a:defRPr>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14" name="Title Text"/>
          <p:cNvSpPr txBox="1"/>
          <p:nvPr>
            <p:ph type="title"/>
          </p:nvPr>
        </p:nvSpPr>
        <p:spPr>
          <a:xfrm>
            <a:off x="677335" y="609600"/>
            <a:ext cx="8596669" cy="3403600"/>
          </a:xfrm>
          <a:prstGeom prst="rect">
            <a:avLst/>
          </a:prstGeom>
        </p:spPr>
        <p:txBody>
          <a:bodyPr anchor="ctr"/>
          <a:lstStyle>
            <a:lvl1pPr>
              <a:defRPr sz="4400"/>
            </a:lvl1pPr>
          </a:lstStyle>
          <a:p>
            <a:pPr/>
            <a:r>
              <a:t>Title Text</a:t>
            </a:r>
          </a:p>
        </p:txBody>
      </p:sp>
      <p:sp>
        <p:nvSpPr>
          <p:cNvPr id="115" name="Body Level One…"/>
          <p:cNvSpPr txBox="1"/>
          <p:nvPr>
            <p:ph type="body" sz="quarter" idx="1"/>
          </p:nvPr>
        </p:nvSpPr>
        <p:spPr>
          <a:xfrm>
            <a:off x="677335" y="4470400"/>
            <a:ext cx="8596669" cy="1570962"/>
          </a:xfrm>
          <a:prstGeom prst="rect">
            <a:avLst/>
          </a:prstGeom>
        </p:spPr>
        <p:txBody>
          <a:bodyPr anchor="ct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23" name="Title Text"/>
          <p:cNvSpPr txBox="1"/>
          <p:nvPr>
            <p:ph type="title"/>
          </p:nvPr>
        </p:nvSpPr>
        <p:spPr>
          <a:xfrm>
            <a:off x="931334" y="609600"/>
            <a:ext cx="8094134" cy="3022600"/>
          </a:xfrm>
          <a:prstGeom prst="rect">
            <a:avLst/>
          </a:prstGeom>
        </p:spPr>
        <p:txBody>
          <a:bodyPr anchor="ctr"/>
          <a:lstStyle>
            <a:lvl1pPr>
              <a:defRPr sz="4400"/>
            </a:lvl1pPr>
          </a:lstStyle>
          <a:p>
            <a:pPr/>
            <a:r>
              <a:t>Title Text</a:t>
            </a:r>
          </a:p>
        </p:txBody>
      </p:sp>
      <p:sp>
        <p:nvSpPr>
          <p:cNvPr id="124" name="Body Level One…"/>
          <p:cNvSpPr txBox="1"/>
          <p:nvPr>
            <p:ph type="body" sz="quarter" idx="1"/>
          </p:nvPr>
        </p:nvSpPr>
        <p:spPr>
          <a:xfrm>
            <a:off x="1366138" y="3632200"/>
            <a:ext cx="7224526" cy="381000"/>
          </a:xfrm>
          <a:prstGeom prst="rect">
            <a:avLst/>
          </a:prstGeom>
        </p:spPr>
        <p:txBody>
          <a:bodyPr anchor="ctr"/>
          <a:lstStyle>
            <a:lvl1pPr marL="0" indent="0">
              <a:buClrTx/>
              <a:buSzTx/>
              <a:buNone/>
              <a:defRPr sz="1600">
                <a:solidFill>
                  <a:srgbClr val="808080"/>
                </a:solidFill>
              </a:defRPr>
            </a:lvl1pPr>
            <a:lvl2pPr marL="0" indent="457200">
              <a:buClrTx/>
              <a:buSzTx/>
              <a:buNone/>
              <a:defRPr sz="1600">
                <a:solidFill>
                  <a:srgbClr val="808080"/>
                </a:solidFill>
              </a:defRPr>
            </a:lvl2pPr>
            <a:lvl3pPr marL="0" indent="914400">
              <a:buClrTx/>
              <a:buSzTx/>
              <a:buNone/>
              <a:defRPr sz="1600">
                <a:solidFill>
                  <a:srgbClr val="808080"/>
                </a:solidFill>
              </a:defRPr>
            </a:lvl3pPr>
            <a:lvl4pPr marL="0" indent="1371600">
              <a:buClrTx/>
              <a:buSzTx/>
              <a:buNone/>
              <a:defRPr sz="1600">
                <a:solidFill>
                  <a:srgbClr val="808080"/>
                </a:solidFill>
              </a:defRPr>
            </a:lvl4pPr>
            <a:lvl5pPr marL="0" indent="1828800">
              <a:buClrTx/>
              <a:buSzTx/>
              <a:buNone/>
              <a:defRPr sz="1600">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125" name="Text Placeholder 2"/>
          <p:cNvSpPr/>
          <p:nvPr>
            <p:ph type="body" sz="quarter" idx="21"/>
          </p:nvPr>
        </p:nvSpPr>
        <p:spPr>
          <a:xfrm>
            <a:off x="677334" y="4470400"/>
            <a:ext cx="8596670" cy="1570963"/>
          </a:xfrm>
          <a:prstGeom prst="rect">
            <a:avLst/>
          </a:prstGeom>
        </p:spPr>
        <p:txBody>
          <a:bodyPr anchor="ctr"/>
          <a:lstStyle/>
          <a:p>
            <a:pPr marL="0" indent="0">
              <a:buClrTx/>
              <a:buSzTx/>
              <a:buNone/>
            </a:pPr>
          </a:p>
        </p:txBody>
      </p:sp>
      <p:sp>
        <p:nvSpPr>
          <p:cNvPr id="126" name="TextBox 19"/>
          <p:cNvSpPr txBox="1"/>
          <p:nvPr/>
        </p:nvSpPr>
        <p:spPr>
          <a:xfrm>
            <a:off x="587589" y="469465"/>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27" name="TextBox 21"/>
          <p:cNvSpPr txBox="1"/>
          <p:nvPr/>
        </p:nvSpPr>
        <p:spPr>
          <a:xfrm>
            <a:off x="8938730" y="2565643"/>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35" name="Title Text"/>
          <p:cNvSpPr txBox="1"/>
          <p:nvPr>
            <p:ph type="title"/>
          </p:nvPr>
        </p:nvSpPr>
        <p:spPr>
          <a:xfrm>
            <a:off x="677335" y="1931988"/>
            <a:ext cx="8596669" cy="2595461"/>
          </a:xfrm>
          <a:prstGeom prst="rect">
            <a:avLst/>
          </a:prstGeom>
        </p:spPr>
        <p:txBody>
          <a:bodyPr anchor="b"/>
          <a:lstStyle>
            <a:lvl1pPr>
              <a:defRPr sz="4400"/>
            </a:lvl1pPr>
          </a:lstStyle>
          <a:p>
            <a:pPr/>
            <a:r>
              <a:t>Title Text</a:t>
            </a:r>
          </a:p>
        </p:txBody>
      </p:sp>
      <p:sp>
        <p:nvSpPr>
          <p:cNvPr id="136" name="Body Level One…"/>
          <p:cNvSpPr txBox="1"/>
          <p:nvPr>
            <p:ph type="body" sz="quarter" idx="1"/>
          </p:nvPr>
        </p:nvSpPr>
        <p:spPr>
          <a:xfrm>
            <a:off x="677335" y="4527448"/>
            <a:ext cx="8596669" cy="1513915"/>
          </a:xfrm>
          <a:prstGeom prst="rect">
            <a:avLst/>
          </a:prstGeom>
        </p:spPr>
        <p:txBody>
          <a:bodyP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pPr/>
            <a:r>
              <a:t>Body Level One</a:t>
            </a:r>
          </a:p>
          <a:p>
            <a:pPr lvl="1"/>
            <a:r>
              <a:t>Body Level Two</a:t>
            </a:r>
          </a:p>
          <a:p>
            <a:pPr lvl="2"/>
            <a:r>
              <a:t>Body Level Three</a:t>
            </a:r>
          </a:p>
          <a:p>
            <a:pPr lvl="3"/>
            <a:r>
              <a:t>Body Level Four</a:t>
            </a:r>
          </a:p>
          <a:p>
            <a:pPr lvl="4"/>
            <a:r>
              <a:t>Body Level Five</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44" name="Title Text"/>
          <p:cNvSpPr txBox="1"/>
          <p:nvPr>
            <p:ph type="title"/>
          </p:nvPr>
        </p:nvSpPr>
        <p:spPr>
          <a:xfrm>
            <a:off x="931334" y="609600"/>
            <a:ext cx="8094134" cy="3022600"/>
          </a:xfrm>
          <a:prstGeom prst="rect">
            <a:avLst/>
          </a:prstGeom>
        </p:spPr>
        <p:txBody>
          <a:bodyPr anchor="ctr"/>
          <a:lstStyle>
            <a:lvl1pPr>
              <a:defRPr sz="4400"/>
            </a:lvl1pPr>
          </a:lstStyle>
          <a:p>
            <a:pPr/>
            <a:r>
              <a:t>Title Text</a:t>
            </a:r>
          </a:p>
        </p:txBody>
      </p:sp>
      <p:sp>
        <p:nvSpPr>
          <p:cNvPr id="145" name="Body Level One…"/>
          <p:cNvSpPr txBox="1"/>
          <p:nvPr>
            <p:ph type="body" sz="quarter" idx="1"/>
          </p:nvPr>
        </p:nvSpPr>
        <p:spPr>
          <a:xfrm>
            <a:off x="677332" y="4013200"/>
            <a:ext cx="8596670" cy="514249"/>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46" name="Text Placeholder 2"/>
          <p:cNvSpPr/>
          <p:nvPr>
            <p:ph type="body" sz="quarter" idx="21"/>
          </p:nvPr>
        </p:nvSpPr>
        <p:spPr>
          <a:xfrm>
            <a:off x="677334" y="4527448"/>
            <a:ext cx="8596670" cy="1513915"/>
          </a:xfrm>
          <a:prstGeom prst="rect">
            <a:avLst/>
          </a:prstGeom>
        </p:spPr>
        <p:txBody>
          <a:bodyPr/>
          <a:lstStyle/>
          <a:p>
            <a:pPr marL="0" indent="0">
              <a:buClrTx/>
              <a:buSzTx/>
              <a:buNone/>
              <a:defRPr>
                <a:solidFill>
                  <a:srgbClr val="808080"/>
                </a:solidFill>
              </a:defRPr>
            </a:pPr>
          </a:p>
        </p:txBody>
      </p:sp>
      <p:sp>
        <p:nvSpPr>
          <p:cNvPr id="147" name="TextBox 23"/>
          <p:cNvSpPr txBox="1"/>
          <p:nvPr/>
        </p:nvSpPr>
        <p:spPr>
          <a:xfrm>
            <a:off x="587589" y="469465"/>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48" name="TextBox 24"/>
          <p:cNvSpPr txBox="1"/>
          <p:nvPr/>
        </p:nvSpPr>
        <p:spPr>
          <a:xfrm>
            <a:off x="8938730" y="2565643"/>
            <a:ext cx="518161" cy="1226602"/>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solidFill>
                  <a:srgbClr val="C0E474"/>
                </a:solidFill>
                <a:latin typeface="Arial"/>
                <a:ea typeface="Arial"/>
                <a:cs typeface="Arial"/>
                <a:sym typeface="Arial"/>
              </a:defRPr>
            </a:lvl1pPr>
          </a:lstStyle>
          <a:p>
            <a:pPr/>
            <a:r>
              <a:t>”</a:t>
            </a:r>
          </a:p>
        </p:txBody>
      </p:sp>
      <p:sp>
        <p:nvSpPr>
          <p:cNvPr id="1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56" name="Title Text"/>
          <p:cNvSpPr txBox="1"/>
          <p:nvPr>
            <p:ph type="title"/>
          </p:nvPr>
        </p:nvSpPr>
        <p:spPr>
          <a:xfrm>
            <a:off x="685798" y="609600"/>
            <a:ext cx="8588204" cy="3022600"/>
          </a:xfrm>
          <a:prstGeom prst="rect">
            <a:avLst/>
          </a:prstGeom>
        </p:spPr>
        <p:txBody>
          <a:bodyPr anchor="ctr"/>
          <a:lstStyle>
            <a:lvl1pPr>
              <a:defRPr sz="4400"/>
            </a:lvl1pPr>
          </a:lstStyle>
          <a:p>
            <a:pPr/>
            <a:r>
              <a:t>Title Text</a:t>
            </a:r>
          </a:p>
        </p:txBody>
      </p:sp>
      <p:sp>
        <p:nvSpPr>
          <p:cNvPr id="157" name="Body Level One…"/>
          <p:cNvSpPr txBox="1"/>
          <p:nvPr>
            <p:ph type="body" sz="quarter" idx="1"/>
          </p:nvPr>
        </p:nvSpPr>
        <p:spPr>
          <a:xfrm>
            <a:off x="677332" y="4013200"/>
            <a:ext cx="8596670" cy="514249"/>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58" name="Text Placeholder 2"/>
          <p:cNvSpPr/>
          <p:nvPr>
            <p:ph type="body" sz="quarter" idx="21"/>
          </p:nvPr>
        </p:nvSpPr>
        <p:spPr>
          <a:xfrm>
            <a:off x="677334" y="4527448"/>
            <a:ext cx="8596670" cy="1513915"/>
          </a:xfrm>
          <a:prstGeom prst="rect">
            <a:avLst/>
          </a:prstGeom>
        </p:spPr>
        <p:txBody>
          <a:bodyPr/>
          <a:lstStyle/>
          <a:p>
            <a:pPr marL="0" indent="0">
              <a:buClrTx/>
              <a:buSzTx/>
              <a:buNone/>
              <a:defRPr>
                <a:solidFill>
                  <a:srgbClr val="808080"/>
                </a:solidFill>
              </a:defRPr>
            </a:pPr>
          </a:p>
        </p:txBody>
      </p:sp>
      <p:sp>
        <p:nvSpPr>
          <p:cNvPr id="1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42" name="Title Text"/>
          <p:cNvSpPr txBox="1"/>
          <p:nvPr>
            <p:ph type="title"/>
          </p:nvPr>
        </p:nvSpPr>
        <p:spPr>
          <a:xfrm>
            <a:off x="677333" y="609600"/>
            <a:ext cx="8596670" cy="1320800"/>
          </a:xfrm>
          <a:prstGeom prst="rect">
            <a:avLst/>
          </a:prstGeom>
        </p:spPr>
        <p:txBody>
          <a:bodyPr/>
          <a:lstStyle/>
          <a:p>
            <a:pPr/>
            <a:r>
              <a:t>Title Text</a:t>
            </a:r>
          </a:p>
        </p:txBody>
      </p:sp>
      <p:sp>
        <p:nvSpPr>
          <p:cNvPr id="43" name="Body Level One…"/>
          <p:cNvSpPr txBox="1"/>
          <p:nvPr>
            <p:ph type="body" sz="half" idx="1"/>
          </p:nvPr>
        </p:nvSpPr>
        <p:spPr>
          <a:xfrm>
            <a:off x="677333" y="2160589"/>
            <a:ext cx="8596670" cy="38807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51" name="Title Text"/>
          <p:cNvSpPr txBox="1"/>
          <p:nvPr>
            <p:ph type="title"/>
          </p:nvPr>
        </p:nvSpPr>
        <p:spPr>
          <a:xfrm>
            <a:off x="677335" y="2700866"/>
            <a:ext cx="8596669" cy="1826582"/>
          </a:xfrm>
          <a:prstGeom prst="rect">
            <a:avLst/>
          </a:prstGeom>
        </p:spPr>
        <p:txBody>
          <a:bodyPr anchor="b"/>
          <a:lstStyle>
            <a:lvl1pPr>
              <a:defRPr sz="4000"/>
            </a:lvl1pPr>
          </a:lstStyle>
          <a:p>
            <a:pPr/>
            <a:r>
              <a:t>Title Text</a:t>
            </a:r>
          </a:p>
        </p:txBody>
      </p:sp>
      <p:sp>
        <p:nvSpPr>
          <p:cNvPr id="52" name="Body Level One…"/>
          <p:cNvSpPr txBox="1"/>
          <p:nvPr>
            <p:ph type="body" sz="quarter" idx="1"/>
          </p:nvPr>
        </p:nvSpPr>
        <p:spPr>
          <a:xfrm>
            <a:off x="677335" y="4527448"/>
            <a:ext cx="8596669" cy="860401"/>
          </a:xfrm>
          <a:prstGeom prst="rect">
            <a:avLst/>
          </a:prstGeom>
        </p:spPr>
        <p:txBody>
          <a:bodyPr/>
          <a:lstStyle>
            <a:lvl1pPr marL="0" indent="0">
              <a:buClrTx/>
              <a:buSzTx/>
              <a:buNone/>
              <a:defRPr sz="2000">
                <a:solidFill>
                  <a:srgbClr val="808080"/>
                </a:solidFill>
              </a:defRPr>
            </a:lvl1pPr>
            <a:lvl2pPr marL="0" indent="457200">
              <a:buClrTx/>
              <a:buSzTx/>
              <a:buNone/>
              <a:defRPr sz="2000">
                <a:solidFill>
                  <a:srgbClr val="808080"/>
                </a:solidFill>
              </a:defRPr>
            </a:lvl2pPr>
            <a:lvl3pPr marL="0" indent="914400">
              <a:buClrTx/>
              <a:buSzTx/>
              <a:buNone/>
              <a:defRPr sz="2000">
                <a:solidFill>
                  <a:srgbClr val="808080"/>
                </a:solidFill>
              </a:defRPr>
            </a:lvl3pPr>
            <a:lvl4pPr marL="0" indent="1371600">
              <a:buClrTx/>
              <a:buSzTx/>
              <a:buNone/>
              <a:defRPr sz="2000">
                <a:solidFill>
                  <a:srgbClr val="808080"/>
                </a:solidFill>
              </a:defRPr>
            </a:lvl4pPr>
            <a:lvl5pPr marL="0" indent="1828800">
              <a:buClrTx/>
              <a:buSzTx/>
              <a:buNone/>
              <a:defRPr sz="2000">
                <a:solidFill>
                  <a:srgbClr val="808080"/>
                </a:solidFill>
              </a:defRPr>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60" name="Title Text"/>
          <p:cNvSpPr txBox="1"/>
          <p:nvPr>
            <p:ph type="title"/>
          </p:nvPr>
        </p:nvSpPr>
        <p:spPr>
          <a:xfrm>
            <a:off x="677333" y="609600"/>
            <a:ext cx="8596670" cy="1320800"/>
          </a:xfrm>
          <a:prstGeom prst="rect">
            <a:avLst/>
          </a:prstGeom>
        </p:spPr>
        <p:txBody>
          <a:bodyPr/>
          <a:lstStyle/>
          <a:p>
            <a:pPr/>
            <a:r>
              <a:t>Title Text</a:t>
            </a:r>
          </a:p>
        </p:txBody>
      </p:sp>
      <p:sp>
        <p:nvSpPr>
          <p:cNvPr id="61" name="Body Level One…"/>
          <p:cNvSpPr txBox="1"/>
          <p:nvPr>
            <p:ph type="body" sz="quarter" idx="1"/>
          </p:nvPr>
        </p:nvSpPr>
        <p:spPr>
          <a:xfrm>
            <a:off x="677333" y="2160589"/>
            <a:ext cx="4184036" cy="38807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69" name="Title Text"/>
          <p:cNvSpPr txBox="1"/>
          <p:nvPr>
            <p:ph type="title"/>
          </p:nvPr>
        </p:nvSpPr>
        <p:spPr>
          <a:xfrm>
            <a:off x="677333" y="609600"/>
            <a:ext cx="8596670" cy="1320800"/>
          </a:xfrm>
          <a:prstGeom prst="rect">
            <a:avLst/>
          </a:prstGeom>
        </p:spPr>
        <p:txBody>
          <a:bodyPr/>
          <a:lstStyle/>
          <a:p>
            <a:pPr/>
            <a:r>
              <a:t>Title Text</a:t>
            </a:r>
          </a:p>
        </p:txBody>
      </p:sp>
      <p:sp>
        <p:nvSpPr>
          <p:cNvPr id="70" name="Body Level One…"/>
          <p:cNvSpPr txBox="1"/>
          <p:nvPr>
            <p:ph type="body" sz="quarter" idx="1"/>
          </p:nvPr>
        </p:nvSpPr>
        <p:spPr>
          <a:xfrm>
            <a:off x="675744" y="2160983"/>
            <a:ext cx="4185624" cy="576263"/>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71" name="Text Placeholder 4"/>
          <p:cNvSpPr/>
          <p:nvPr>
            <p:ph type="body" sz="quarter" idx="21"/>
          </p:nvPr>
        </p:nvSpPr>
        <p:spPr>
          <a:xfrm>
            <a:off x="5088382" y="2160983"/>
            <a:ext cx="4185619" cy="576263"/>
          </a:xfrm>
          <a:prstGeom prst="rect">
            <a:avLst/>
          </a:prstGeom>
        </p:spPr>
        <p:txBody>
          <a:bodyPr anchor="b"/>
          <a:lstStyle/>
          <a:p>
            <a:pPr marL="0" indent="0">
              <a:buClrTx/>
              <a:buSzTx/>
              <a:buNone/>
              <a:defRPr sz="2400"/>
            </a:pP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Title Text"/>
          <p:cNvSpPr txBox="1"/>
          <p:nvPr>
            <p:ph type="title"/>
          </p:nvPr>
        </p:nvSpPr>
        <p:spPr>
          <a:xfrm>
            <a:off x="677333" y="609600"/>
            <a:ext cx="8596670" cy="1320800"/>
          </a:xfrm>
          <a:prstGeom prst="rect">
            <a:avLst/>
          </a:prstGeom>
        </p:spPr>
        <p:txBody>
          <a:bodyPr/>
          <a:lstStyle/>
          <a:p>
            <a:pPr/>
            <a:r>
              <a:t>Title Text</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8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94" name="Title Text"/>
          <p:cNvSpPr txBox="1"/>
          <p:nvPr>
            <p:ph type="title"/>
          </p:nvPr>
        </p:nvSpPr>
        <p:spPr>
          <a:xfrm>
            <a:off x="677333" y="1498603"/>
            <a:ext cx="3854529" cy="1278467"/>
          </a:xfrm>
          <a:prstGeom prst="rect">
            <a:avLst/>
          </a:prstGeom>
        </p:spPr>
        <p:txBody>
          <a:bodyPr anchor="b"/>
          <a:lstStyle>
            <a:lvl1pPr>
              <a:defRPr sz="2000"/>
            </a:lvl1pPr>
          </a:lstStyle>
          <a:p>
            <a:pPr/>
            <a:r>
              <a:t>Title Text</a:t>
            </a:r>
          </a:p>
        </p:txBody>
      </p:sp>
      <p:sp>
        <p:nvSpPr>
          <p:cNvPr id="95" name="Body Level One…"/>
          <p:cNvSpPr txBox="1"/>
          <p:nvPr>
            <p:ph type="body" sz="half" idx="1"/>
          </p:nvPr>
        </p:nvSpPr>
        <p:spPr>
          <a:xfrm>
            <a:off x="4760460" y="514923"/>
            <a:ext cx="4513543" cy="5526439"/>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6" name="Text Placeholder 3"/>
          <p:cNvSpPr/>
          <p:nvPr>
            <p:ph type="body" sz="quarter" idx="21"/>
          </p:nvPr>
        </p:nvSpPr>
        <p:spPr>
          <a:xfrm>
            <a:off x="677334" y="2777069"/>
            <a:ext cx="3854528" cy="2584450"/>
          </a:xfrm>
          <a:prstGeom prst="rect">
            <a:avLst/>
          </a:prstGeom>
        </p:spPr>
        <p:txBody>
          <a:bodyPr/>
          <a:lstStyle/>
          <a:p>
            <a:pPr marL="0" indent="0">
              <a:buClrTx/>
              <a:buSzTx/>
              <a:buNone/>
              <a:defRPr sz="1400"/>
            </a:pP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04" name="Title Text"/>
          <p:cNvSpPr txBox="1"/>
          <p:nvPr>
            <p:ph type="title"/>
          </p:nvPr>
        </p:nvSpPr>
        <p:spPr>
          <a:xfrm>
            <a:off x="677333" y="4800600"/>
            <a:ext cx="8596668" cy="566738"/>
          </a:xfrm>
          <a:prstGeom prst="rect">
            <a:avLst/>
          </a:prstGeom>
        </p:spPr>
        <p:txBody>
          <a:bodyPr anchor="b"/>
          <a:lstStyle>
            <a:lvl1pPr>
              <a:defRPr sz="2400"/>
            </a:lvl1pPr>
          </a:lstStyle>
          <a:p>
            <a:pPr/>
            <a:r>
              <a:t>Title Text</a:t>
            </a:r>
          </a:p>
        </p:txBody>
      </p:sp>
      <p:sp>
        <p:nvSpPr>
          <p:cNvPr id="105" name="Picture Placeholder 2"/>
          <p:cNvSpPr/>
          <p:nvPr>
            <p:ph type="pic" sz="half" idx="21"/>
          </p:nvPr>
        </p:nvSpPr>
        <p:spPr>
          <a:xfrm>
            <a:off x="677333" y="609600"/>
            <a:ext cx="8596670" cy="3845718"/>
          </a:xfrm>
          <a:prstGeom prst="rect">
            <a:avLst/>
          </a:prstGeom>
        </p:spPr>
        <p:txBody>
          <a:bodyPr lIns="91439" rIns="91439">
            <a:noAutofit/>
          </a:bodyPr>
          <a:lstStyle/>
          <a:p>
            <a:pPr/>
          </a:p>
        </p:txBody>
      </p:sp>
      <p:sp>
        <p:nvSpPr>
          <p:cNvPr id="106" name="Body Level One…"/>
          <p:cNvSpPr txBox="1"/>
          <p:nvPr>
            <p:ph type="body" sz="quarter" idx="1"/>
          </p:nvPr>
        </p:nvSpPr>
        <p:spPr>
          <a:xfrm>
            <a:off x="677333" y="5367337"/>
            <a:ext cx="8596668" cy="674025"/>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pPr/>
            <a:r>
              <a:t>Body Level One</a:t>
            </a:r>
          </a:p>
          <a:p>
            <a:pPr lvl="1"/>
            <a:r>
              <a:t>Body Level Two</a:t>
            </a:r>
          </a:p>
          <a:p>
            <a:pPr lvl="2"/>
            <a:r>
              <a:t>Body Level Three</a:t>
            </a:r>
          </a:p>
          <a:p>
            <a:pPr lvl="3"/>
            <a:r>
              <a:t>Body Level Four</a:t>
            </a:r>
          </a:p>
          <a:p>
            <a:pPr lvl="4"/>
            <a:r>
              <a:t>Body Level Five</a:t>
            </a:r>
          </a:p>
        </p:txBody>
      </p:sp>
      <p:sp>
        <p:nvSpPr>
          <p:cNvPr id="1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roup 6"/>
          <p:cNvGrpSpPr/>
          <p:nvPr/>
        </p:nvGrpSpPr>
        <p:grpSpPr>
          <a:xfrm>
            <a:off x="-1" y="-8467"/>
            <a:ext cx="12192001" cy="6866468"/>
            <a:chOff x="0" y="0"/>
            <a:chExt cx="12192000" cy="6866467"/>
          </a:xfrm>
        </p:grpSpPr>
        <p:sp>
          <p:nvSpPr>
            <p:cNvPr id="2" name="Straight Connector 19"/>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pPr/>
            </a:p>
          </p:txBody>
        </p:sp>
        <p:sp>
          <p:nvSpPr>
            <p:cNvPr id="3" name="Straight Connector 20"/>
            <p:cNvSpPr/>
            <p:nvPr/>
          </p:nvSpPr>
          <p:spPr>
            <a:xfrm flipH="1">
              <a:off x="7425266" y="3689880"/>
              <a:ext cx="4763559" cy="3176587"/>
            </a:xfrm>
            <a:prstGeom prst="line">
              <a:avLst/>
            </a:prstGeom>
            <a:noFill/>
            <a:ln w="9525" cap="rnd">
              <a:solidFill>
                <a:srgbClr val="D9D9D9"/>
              </a:solidFill>
              <a:prstDash val="solid"/>
              <a:round/>
            </a:ln>
            <a:effectLst/>
          </p:spPr>
          <p:txBody>
            <a:bodyPr wrap="square" lIns="45719" tIns="45719" rIns="45719" bIns="45719" numCol="1" anchor="t">
              <a:noAutofit/>
            </a:bodyPr>
            <a:lstStyle/>
            <a:p>
              <a:pPr/>
            </a:p>
          </p:txBody>
        </p:sp>
        <p:sp>
          <p:nvSpPr>
            <p:cNvPr id="4" name="Rectangle 23"/>
            <p:cNvSpPr/>
            <p:nvPr/>
          </p:nvSpPr>
          <p:spPr>
            <a:xfrm>
              <a:off x="9181476" y="0"/>
              <a:ext cx="3007349"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pPr/>
            </a:p>
          </p:txBody>
        </p:sp>
        <p:sp>
          <p:nvSpPr>
            <p:cNvPr id="5" name="Rectangle 25"/>
            <p:cNvSpPr/>
            <p:nvPr/>
          </p:nvSpPr>
          <p:spPr>
            <a:xfrm>
              <a:off x="9603441" y="0"/>
              <a:ext cx="2588559"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pPr/>
            </a:p>
          </p:txBody>
        </p:sp>
        <p:sp>
          <p:nvSpPr>
            <p:cNvPr id="6" name="Isosceles Triangle 23"/>
            <p:cNvSpPr/>
            <p:nvPr/>
          </p:nvSpPr>
          <p:spPr>
            <a:xfrm>
              <a:off x="8932333" y="3056466"/>
              <a:ext cx="3259667" cy="3810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pPr/>
            </a:p>
          </p:txBody>
        </p:sp>
        <p:sp>
          <p:nvSpPr>
            <p:cNvPr id="7" name="Rectangle 27"/>
            <p:cNvSpPr/>
            <p:nvPr/>
          </p:nvSpPr>
          <p:spPr>
            <a:xfrm>
              <a:off x="9334500" y="0"/>
              <a:ext cx="2854326" cy="68664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pPr/>
            </a:p>
          </p:txBody>
        </p:sp>
        <p:sp>
          <p:nvSpPr>
            <p:cNvPr id="8" name="Rectangl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pPr/>
            </a:p>
          </p:txBody>
        </p:sp>
        <p:sp>
          <p:nvSpPr>
            <p:cNvPr id="9" name="Rectangle 29"/>
            <p:cNvSpPr/>
            <p:nvPr/>
          </p:nvSpPr>
          <p:spPr>
            <a:xfrm>
              <a:off x="10938998" y="0"/>
              <a:ext cx="1249826" cy="68664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pPr/>
            </a:p>
          </p:txBody>
        </p:sp>
        <p:sp>
          <p:nvSpPr>
            <p:cNvPr id="10" name="Isosceles Triangle 27"/>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pPr/>
            </a:p>
          </p:txBody>
        </p:sp>
        <p:sp>
          <p:nvSpPr>
            <p:cNvPr id="11" name="Isosceles Triangle 28"/>
            <p:cNvSpPr/>
            <p:nvPr/>
          </p:nvSpPr>
          <p:spPr>
            <a:xfrm>
              <a:off x="-1" y="4021666"/>
              <a:ext cx="448734" cy="28448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pPr/>
            </a:p>
          </p:txBody>
        </p:sp>
      </p:grpSp>
      <p:sp>
        <p:nvSpPr>
          <p:cNvPr id="13" name="Title Text"/>
          <p:cNvSpPr txBox="1"/>
          <p:nvPr>
            <p:ph type="title"/>
          </p:nvPr>
        </p:nvSpPr>
        <p:spPr>
          <a:xfrm>
            <a:off x="609600" y="274637"/>
            <a:ext cx="109728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14"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9049981" y="6114704"/>
            <a:ext cx="224022" cy="218441"/>
          </a:xfrm>
          <a:prstGeom prst="rect">
            <a:avLst/>
          </a:prstGeom>
          <a:ln w="12700">
            <a:miter lim="400000"/>
          </a:ln>
        </p:spPr>
        <p:txBody>
          <a:bodyPr wrap="none" lIns="45719" rIns="45719" anchor="ctr">
            <a:spAutoFit/>
          </a:bodyPr>
          <a:lstStyle>
            <a:lvl1pPr algn="r">
              <a:defRPr sz="900">
                <a:solidFill>
                  <a:schemeClr val="accent1"/>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1pPr>
      <a:lvl2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2pPr>
      <a:lvl3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3pPr>
      <a:lvl4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4pPr>
      <a:lvl5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5pPr>
      <a:lvl6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6pPr>
      <a:lvl7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7pPr>
      <a:lvl8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8pPr>
      <a:lvl9pPr marL="0" marR="0" indent="0" algn="l" defTabSz="457200" rtl="0" latinLnBrk="0">
        <a:lnSpc>
          <a:spcPct val="100000"/>
        </a:lnSpc>
        <a:spcBef>
          <a:spcPts val="0"/>
        </a:spcBef>
        <a:spcAft>
          <a:spcPts val="0"/>
        </a:spcAft>
        <a:buClrTx/>
        <a:buSzTx/>
        <a:buFontTx/>
        <a:buNone/>
        <a:tabLst/>
        <a:defRPr b="0" baseline="0" cap="none" i="0" spc="0" strike="noStrike" sz="3600" u="none">
          <a:solidFill>
            <a:schemeClr val="accent1"/>
          </a:solidFill>
          <a:uFillTx/>
          <a:latin typeface="+mn-lt"/>
          <a:ea typeface="+mn-ea"/>
          <a:cs typeface="+mn-cs"/>
          <a:sym typeface="Trebuchet MS"/>
        </a:defRPr>
      </a:lvl9pPr>
    </p:titleStyle>
    <p:bodyStyle>
      <a:lvl1pPr marL="3429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Trebuchet MS"/>
        </a:defRPr>
      </a:lvl1pPr>
      <a:lvl2pPr marL="778668" marR="0" indent="-321468"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Trebuchet MS"/>
        </a:defRPr>
      </a:lvl2pPr>
      <a:lvl3pPr marL="1208314" marR="0" indent="-293914"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Trebuchet MS"/>
        </a:defRPr>
      </a:lvl3pPr>
      <a:lvl4pPr marL="17145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Trebuchet MS"/>
        </a:defRPr>
      </a:lvl4pPr>
      <a:lvl5pPr marL="21717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Trebuchet MS"/>
        </a:defRPr>
      </a:lvl5pPr>
      <a:lvl6pPr marL="26289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Trebuchet MS"/>
        </a:defRPr>
      </a:lvl6pPr>
      <a:lvl7pPr marL="30861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Trebuchet MS"/>
        </a:defRPr>
      </a:lvl7pPr>
      <a:lvl8pPr marL="35433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Trebuchet MS"/>
        </a:defRPr>
      </a:lvl8pPr>
      <a:lvl9pPr marL="4000500" marR="0" indent="-342900" algn="l" defTabSz="457200" rtl="0" latinLnBrk="0">
        <a:lnSpc>
          <a:spcPct val="100000"/>
        </a:lnSpc>
        <a:spcBef>
          <a:spcPts val="1000"/>
        </a:spcBef>
        <a:spcAft>
          <a:spcPts val="0"/>
        </a:spcAft>
        <a:buClr>
          <a:schemeClr val="accent1"/>
        </a:buClr>
        <a:buSzPct val="80000"/>
        <a:buFontTx/>
        <a:buChar char=""/>
        <a:tabLst/>
        <a:defRPr b="0" baseline="0" cap="none" i="0" spc="0" strike="noStrike" sz="1800" u="none">
          <a:solidFill>
            <a:srgbClr val="404040"/>
          </a:solidFill>
          <a:uFillTx/>
          <a:latin typeface="+mn-lt"/>
          <a:ea typeface="+mn-ea"/>
          <a:cs typeface="+mn-cs"/>
          <a:sym typeface="Trebuchet MS"/>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1pPr>
      <a:lvl2pPr marL="0" marR="0" indent="4572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2pPr>
      <a:lvl3pPr marL="0" marR="0" indent="9144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3pPr>
      <a:lvl4pPr marL="0" marR="0" indent="13716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4pPr>
      <a:lvl5pPr marL="0" marR="0" indent="18288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5pPr>
      <a:lvl6pPr marL="0" marR="0" indent="22860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6pPr>
      <a:lvl7pPr marL="0" marR="0" indent="27432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7pPr>
      <a:lvl8pPr marL="0" marR="0" indent="32004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8pPr>
      <a:lvl9pPr marL="0" marR="0" indent="3657600" algn="r" defTabSz="4572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Title 1"/>
          <p:cNvSpPr txBox="1"/>
          <p:nvPr>
            <p:ph type="ctrTitle"/>
          </p:nvPr>
        </p:nvSpPr>
        <p:spPr>
          <a:xfrm>
            <a:off x="1373252" y="1782697"/>
            <a:ext cx="7766937" cy="1646303"/>
          </a:xfrm>
          <a:prstGeom prst="rect">
            <a:avLst/>
          </a:prstGeom>
        </p:spPr>
        <p:txBody>
          <a:bodyPr/>
          <a:lstStyle/>
          <a:p>
            <a:pPr>
              <a:defRPr sz="2800">
                <a:solidFill>
                  <a:srgbClr val="000000"/>
                </a:solidFill>
              </a:defRPr>
            </a:pPr>
            <a:r>
              <a:t>Libyan Essential Package of Health Services and</a:t>
            </a:r>
          </a:p>
          <a:p>
            <a:pPr>
              <a:defRPr sz="2800">
                <a:solidFill>
                  <a:srgbClr val="000000"/>
                </a:solidFill>
              </a:defRPr>
            </a:pPr>
            <a:r>
              <a:t>Normative Cost Analysis of Primary Health Care</a:t>
            </a:r>
          </a:p>
          <a:p>
            <a:pPr>
              <a:defRPr sz="2800">
                <a:solidFill>
                  <a:srgbClr val="000000"/>
                </a:solidFill>
              </a:defRPr>
            </a:pPr>
            <a:r>
              <a:t>For the Libyan Population and for Migrants. </a:t>
            </a:r>
          </a:p>
        </p:txBody>
      </p:sp>
      <p:sp>
        <p:nvSpPr>
          <p:cNvPr id="169" name="Subtitle 2"/>
          <p:cNvSpPr txBox="1"/>
          <p:nvPr>
            <p:ph type="subTitle" sz="quarter" idx="1"/>
          </p:nvPr>
        </p:nvSpPr>
        <p:spPr>
          <a:xfrm>
            <a:off x="1172531" y="4351916"/>
            <a:ext cx="7766937" cy="1096900"/>
          </a:xfrm>
          <a:prstGeom prst="rect">
            <a:avLst/>
          </a:prstGeom>
        </p:spPr>
        <p:txBody>
          <a:bodyPr/>
          <a:lstStyle>
            <a:lvl1pPr>
              <a:defRPr>
                <a:solidFill>
                  <a:srgbClr val="000000"/>
                </a:solidFill>
              </a:defRPr>
            </a:lvl1pPr>
          </a:lstStyle>
          <a:p>
            <a:pPr/>
            <a:r>
              <a:t>October 23, 2022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Title 1"/>
          <p:cNvSpPr txBox="1"/>
          <p:nvPr>
            <p:ph type="title"/>
          </p:nvPr>
        </p:nvSpPr>
        <p:spPr>
          <a:xfrm>
            <a:off x="677333" y="609600"/>
            <a:ext cx="8596670" cy="1320800"/>
          </a:xfrm>
          <a:prstGeom prst="rect">
            <a:avLst/>
          </a:prstGeom>
        </p:spPr>
        <p:txBody>
          <a:bodyPr/>
          <a:lstStyle/>
          <a:p>
            <a:pPr/>
            <a:r>
              <a:t>Cost Analysis of Services for Migrants in Libya</a:t>
            </a:r>
          </a:p>
        </p:txBody>
      </p:sp>
      <p:sp>
        <p:nvSpPr>
          <p:cNvPr id="196" name="Content Placeholder 2"/>
          <p:cNvSpPr txBox="1"/>
          <p:nvPr>
            <p:ph type="body" sz="half" idx="1"/>
          </p:nvPr>
        </p:nvSpPr>
        <p:spPr>
          <a:xfrm>
            <a:off x="677333" y="1614178"/>
            <a:ext cx="8596670" cy="3880774"/>
          </a:xfrm>
          <a:prstGeom prst="rect">
            <a:avLst/>
          </a:prstGeom>
        </p:spPr>
        <p:txBody>
          <a:bodyPr/>
          <a:lstStyle/>
          <a:p>
            <a:pPr marL="0" indent="0">
              <a:lnSpc>
                <a:spcPct val="80000"/>
              </a:lnSpc>
              <a:buSzTx/>
              <a:buFont typeface="Wingdings 3"/>
              <a:buNone/>
              <a:defRPr sz="1600"/>
            </a:pPr>
            <a:r>
              <a:t>The </a:t>
            </a:r>
            <a:r>
              <a:rPr b="1"/>
              <a:t>scope of costing </a:t>
            </a:r>
            <a:r>
              <a:t>Primary Health Care in Libya at the health center level includes the following:</a:t>
            </a:r>
          </a:p>
          <a:p>
            <a:pPr>
              <a:lnSpc>
                <a:spcPct val="80000"/>
              </a:lnSpc>
              <a:defRPr sz="1600"/>
            </a:pPr>
            <a:r>
              <a:t>Country-wide projection is applied - multiplies population in need by this proportion, intervention by intervention - looked at interventions and estimated the % by the age range of migrants - 7,000 women 20 - 24 years old</a:t>
            </a:r>
          </a:p>
          <a:p>
            <a:pPr>
              <a:lnSpc>
                <a:spcPct val="80000"/>
              </a:lnSpc>
              <a:defRPr b="1" sz="1600"/>
            </a:pPr>
            <a:r>
              <a:t>Use of the EPHS costing conducted for the MoH in 2020</a:t>
            </a:r>
          </a:p>
          <a:p>
            <a:pPr>
              <a:lnSpc>
                <a:spcPct val="80000"/>
              </a:lnSpc>
              <a:defRPr b="1" sz="1600"/>
            </a:pPr>
            <a:r>
              <a:t>Only 10% of migrants of women compared to 50% for the total Libyan population</a:t>
            </a:r>
          </a:p>
          <a:p>
            <a:pPr>
              <a:lnSpc>
                <a:spcPct val="80000"/>
              </a:lnSpc>
              <a:defRPr sz="1600"/>
            </a:pPr>
            <a:r>
              <a:t>Based on the assumption that migrants will access services the same way as Libyan nationals - use pattern will be different in migrant population will be different due o age and demographics</a:t>
            </a:r>
          </a:p>
          <a:p>
            <a:pPr>
              <a:lnSpc>
                <a:spcPct val="80000"/>
              </a:lnSpc>
              <a:defRPr sz="1600"/>
            </a:pPr>
            <a:r>
              <a:t>Calculated by comparing demographic breakdown of migrants with demographic assumptions fed into the One Health Tool used for costing the Libya EPHS - calculates proportional use of services by migrants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8" name="Screen Shot 2022-10-22 at 11.33.08 AM.png" descr="Screen Shot 2022-10-22 at 11.33.08 AM.png"/>
          <p:cNvPicPr>
            <a:picLocks noChangeAspect="1"/>
          </p:cNvPicPr>
          <p:nvPr/>
        </p:nvPicPr>
        <p:blipFill>
          <a:blip r:embed="rId2">
            <a:extLst/>
          </a:blip>
          <a:stretch>
            <a:fillRect/>
          </a:stretch>
        </p:blipFill>
        <p:spPr>
          <a:xfrm>
            <a:off x="783977" y="827485"/>
            <a:ext cx="8528319" cy="4759709"/>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Title 1"/>
          <p:cNvSpPr txBox="1"/>
          <p:nvPr>
            <p:ph type="title"/>
          </p:nvPr>
        </p:nvSpPr>
        <p:spPr>
          <a:xfrm>
            <a:off x="677333" y="609600"/>
            <a:ext cx="8596670" cy="1320800"/>
          </a:xfrm>
          <a:prstGeom prst="rect">
            <a:avLst/>
          </a:prstGeom>
        </p:spPr>
        <p:txBody>
          <a:bodyPr/>
          <a:lstStyle/>
          <a:p>
            <a:pPr/>
            <a:r>
              <a:t>Summary Costs (USD) for migrants (Libya) - 100% target coverage by 2025</a:t>
            </a:r>
          </a:p>
        </p:txBody>
      </p:sp>
      <p:graphicFrame>
        <p:nvGraphicFramePr>
          <p:cNvPr id="201" name="Table 3"/>
          <p:cNvGraphicFramePr/>
          <p:nvPr/>
        </p:nvGraphicFramePr>
        <p:xfrm>
          <a:off x="436465" y="2078274"/>
          <a:ext cx="9091106" cy="36307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6798"/>
                <a:gridCol w="1248631"/>
                <a:gridCol w="1079644"/>
                <a:gridCol w="1079644"/>
                <a:gridCol w="1079644"/>
                <a:gridCol w="1079644"/>
                <a:gridCol w="1157549"/>
                <a:gridCol w="1076846"/>
              </a:tblGrid>
              <a:tr h="278965">
                <a:tc gridSpan="2">
                  <a:txBody>
                    <a:bodyPr/>
                    <a:lstStyle/>
                    <a:p>
                      <a:pPr algn="l">
                        <a:defRPr sz="1800"/>
                      </a:pPr>
                      <a:r>
                        <a:rPr b="1" sz="1000"/>
                        <a:t>Migrants cost (USD)</a:t>
                      </a:r>
                    </a:p>
                  </a:txBody>
                  <a:tcPr marL="7721" marR="7721" marT="7721" marB="7721" anchor="b" anchorCtr="0" horzOverflow="overflow">
                    <a:solidFill>
                      <a:srgbClr val="EEF4E7"/>
                    </a:solidFill>
                  </a:tcPr>
                </a:tc>
                <a:tc hMerge="1">
                  <a:tcPr/>
                </a:tc>
                <a:tc>
                  <a:txBody>
                    <a:bodyPr/>
                    <a:lstStyle/>
                    <a:p>
                      <a:pPr algn="l">
                        <a:defRPr b="1" sz="1000">
                          <a:latin typeface="Calibri"/>
                          <a:ea typeface="Calibri"/>
                          <a:cs typeface="Calibri"/>
                          <a:sym typeface="Calibri"/>
                        </a:defRPr>
                      </a:pPr>
                    </a:p>
                  </a:txBody>
                  <a:tcPr marL="7721" marR="7721" marT="7721" marB="7721" anchor="b" anchorCtr="0" horzOverflow="overflow">
                    <a:solidFill>
                      <a:srgbClr val="EEF4E7"/>
                    </a:solidFill>
                  </a:tcPr>
                </a:tc>
                <a:tc>
                  <a:txBody>
                    <a:bodyPr/>
                    <a:lstStyle/>
                    <a:p>
                      <a:pPr algn="l">
                        <a:defRPr sz="1000">
                          <a:latin typeface="Calibri"/>
                          <a:ea typeface="Calibri"/>
                          <a:cs typeface="Calibri"/>
                          <a:sym typeface="Calibri"/>
                        </a:defRPr>
                      </a:pPr>
                    </a:p>
                  </a:txBody>
                  <a:tcPr marL="7721" marR="7721" marT="7721" marB="7721" anchor="b" anchorCtr="0" horzOverflow="overflow">
                    <a:solidFill>
                      <a:srgbClr val="EEF4E7"/>
                    </a:solidFill>
                  </a:tcPr>
                </a:tc>
                <a:tc>
                  <a:txBody>
                    <a:bodyPr/>
                    <a:lstStyle/>
                    <a:p>
                      <a:pPr algn="l">
                        <a:defRPr sz="1000">
                          <a:latin typeface="Calibri"/>
                          <a:ea typeface="Calibri"/>
                          <a:cs typeface="Calibri"/>
                          <a:sym typeface="Calibri"/>
                        </a:defRPr>
                      </a:pPr>
                    </a:p>
                  </a:txBody>
                  <a:tcPr marL="7721" marR="7721" marT="7721" marB="7721" anchor="b" anchorCtr="0" horzOverflow="overflow">
                    <a:solidFill>
                      <a:srgbClr val="EEF4E7"/>
                    </a:solidFill>
                  </a:tcPr>
                </a:tc>
                <a:tc>
                  <a:txBody>
                    <a:bodyPr/>
                    <a:lstStyle/>
                    <a:p>
                      <a:pPr algn="l">
                        <a:defRPr sz="1000">
                          <a:latin typeface="Calibri"/>
                          <a:ea typeface="Calibri"/>
                          <a:cs typeface="Calibri"/>
                          <a:sym typeface="Calibri"/>
                        </a:defRPr>
                      </a:pPr>
                    </a:p>
                  </a:txBody>
                  <a:tcPr marL="7721" marR="7721" marT="7721" marB="7721" anchor="b" anchorCtr="0" horzOverflow="overflow">
                    <a:solidFill>
                      <a:srgbClr val="EEF4E7"/>
                    </a:solidFill>
                  </a:tcPr>
                </a:tc>
                <a:tc>
                  <a:txBody>
                    <a:bodyPr/>
                    <a:lstStyle/>
                    <a:p>
                      <a:pPr algn="l">
                        <a:defRPr sz="1000">
                          <a:latin typeface="Calibri"/>
                          <a:ea typeface="Calibri"/>
                          <a:cs typeface="Calibri"/>
                          <a:sym typeface="Calibri"/>
                        </a:defRPr>
                      </a:pPr>
                    </a:p>
                  </a:txBody>
                  <a:tcPr marL="7721" marR="7721" marT="7721" marB="7721" anchor="b" anchorCtr="0" horzOverflow="overflow">
                    <a:solidFill>
                      <a:srgbClr val="EEF4E7"/>
                    </a:solidFill>
                  </a:tcPr>
                </a:tc>
                <a:tc>
                  <a:txBody>
                    <a:bodyPr/>
                    <a:lstStyle/>
                    <a:p>
                      <a:pPr algn="l">
                        <a:defRPr sz="1000">
                          <a:latin typeface="Calibri"/>
                          <a:ea typeface="Calibri"/>
                          <a:cs typeface="Calibri"/>
                          <a:sym typeface="Calibri"/>
                        </a:defRPr>
                      </a:pPr>
                    </a:p>
                  </a:txBody>
                  <a:tcPr marL="7721" marR="7721" marT="7721" marB="7721" anchor="b" anchorCtr="0" horzOverflow="overflow">
                    <a:solidFill>
                      <a:srgbClr val="EEF4E7"/>
                    </a:solidFill>
                  </a:tcPr>
                </a:tc>
              </a:tr>
              <a:tr h="595122">
                <a:tc>
                  <a:txBody>
                    <a:bodyPr/>
                    <a:lstStyle/>
                    <a:p>
                      <a:pPr algn="l">
                        <a:defRPr sz="1800"/>
                      </a:pPr>
                      <a:r>
                        <a:rPr b="1" sz="1000"/>
                        <a:t>Cost item </a:t>
                      </a:r>
                    </a:p>
                  </a:txBody>
                  <a:tcPr marL="7721" marR="7721" marT="7721" marB="7721" anchor="b" anchorCtr="0" horzOverflow="overflow">
                    <a:solidFill>
                      <a:srgbClr val="EEF4E7"/>
                    </a:solidFill>
                  </a:tcPr>
                </a:tc>
                <a:tc>
                  <a:txBody>
                    <a:bodyPr/>
                    <a:lstStyle/>
                    <a:p>
                      <a:pPr algn="ctr">
                        <a:defRPr sz="1800"/>
                      </a:pPr>
                      <a:r>
                        <a:rPr b="1" sz="1000"/>
                        <a:t>2020</a:t>
                      </a:r>
                    </a:p>
                  </a:txBody>
                  <a:tcPr marL="7721" marR="7721" marT="7721" marB="7721" anchor="b" anchorCtr="0" horzOverflow="overflow">
                    <a:solidFill>
                      <a:srgbClr val="EEF4E7"/>
                    </a:solidFill>
                  </a:tcPr>
                </a:tc>
                <a:tc>
                  <a:txBody>
                    <a:bodyPr/>
                    <a:lstStyle/>
                    <a:p>
                      <a:pPr algn="ctr">
                        <a:defRPr sz="1800"/>
                      </a:pPr>
                      <a:r>
                        <a:rPr b="1" sz="1000"/>
                        <a:t>2021</a:t>
                      </a:r>
                    </a:p>
                  </a:txBody>
                  <a:tcPr marL="7721" marR="7721" marT="7721" marB="7721" anchor="b" anchorCtr="0" horzOverflow="overflow">
                    <a:solidFill>
                      <a:srgbClr val="EEF4E7"/>
                    </a:solidFill>
                  </a:tcPr>
                </a:tc>
                <a:tc>
                  <a:txBody>
                    <a:bodyPr/>
                    <a:lstStyle/>
                    <a:p>
                      <a:pPr algn="ctr">
                        <a:defRPr sz="1800"/>
                      </a:pPr>
                      <a:r>
                        <a:rPr b="1" sz="1000"/>
                        <a:t>2022</a:t>
                      </a:r>
                    </a:p>
                  </a:txBody>
                  <a:tcPr marL="7721" marR="7721" marT="7721" marB="7721" anchor="b" anchorCtr="0" horzOverflow="overflow">
                    <a:solidFill>
                      <a:srgbClr val="EEF4E7"/>
                    </a:solidFill>
                  </a:tcPr>
                </a:tc>
                <a:tc>
                  <a:txBody>
                    <a:bodyPr/>
                    <a:lstStyle/>
                    <a:p>
                      <a:pPr algn="ctr">
                        <a:defRPr sz="1800"/>
                      </a:pPr>
                      <a:r>
                        <a:rPr b="1" sz="1000"/>
                        <a:t>2023</a:t>
                      </a:r>
                    </a:p>
                  </a:txBody>
                  <a:tcPr marL="7721" marR="7721" marT="7721" marB="7721" anchor="b" anchorCtr="0" horzOverflow="overflow">
                    <a:solidFill>
                      <a:srgbClr val="EEF4E7"/>
                    </a:solidFill>
                  </a:tcPr>
                </a:tc>
                <a:tc>
                  <a:txBody>
                    <a:bodyPr/>
                    <a:lstStyle/>
                    <a:p>
                      <a:pPr algn="ctr">
                        <a:defRPr sz="1800"/>
                      </a:pPr>
                      <a:r>
                        <a:rPr b="1" sz="1000"/>
                        <a:t>2024</a:t>
                      </a:r>
                    </a:p>
                  </a:txBody>
                  <a:tcPr marL="7721" marR="7721" marT="7721" marB="7721" anchor="b" anchorCtr="0" horzOverflow="overflow">
                    <a:solidFill>
                      <a:srgbClr val="EEF4E7"/>
                    </a:solidFill>
                  </a:tcPr>
                </a:tc>
                <a:tc>
                  <a:txBody>
                    <a:bodyPr/>
                    <a:lstStyle/>
                    <a:p>
                      <a:pPr algn="ctr">
                        <a:defRPr sz="1800"/>
                      </a:pPr>
                      <a:r>
                        <a:rPr b="1" sz="1000"/>
                        <a:t>2025</a:t>
                      </a:r>
                    </a:p>
                  </a:txBody>
                  <a:tcPr marL="7721" marR="7721" marT="7721" marB="7721" anchor="b" anchorCtr="0" horzOverflow="overflow">
                    <a:solidFill>
                      <a:srgbClr val="EEF4E7"/>
                    </a:solidFill>
                  </a:tcPr>
                </a:tc>
                <a:tc>
                  <a:txBody>
                    <a:bodyPr/>
                    <a:lstStyle/>
                    <a:p>
                      <a:pPr algn="ctr">
                        <a:defRPr sz="1800"/>
                      </a:pPr>
                      <a:r>
                        <a:rPr b="1" sz="1000"/>
                        <a:t>Total </a:t>
                      </a:r>
                    </a:p>
                  </a:txBody>
                  <a:tcPr marL="7721" marR="7721" marT="7721" marB="7721" anchor="ctr" anchorCtr="0" horzOverflow="overflow">
                    <a:solidFill>
                      <a:srgbClr val="EEF4E7"/>
                    </a:solidFill>
                  </a:tcPr>
                </a:tc>
              </a:tr>
              <a:tr h="509500">
                <a:tc>
                  <a:txBody>
                    <a:bodyPr/>
                    <a:lstStyle/>
                    <a:p>
                      <a:pPr>
                        <a:defRPr sz="1800"/>
                      </a:pPr>
                      <a:r>
                        <a:rPr sz="1000"/>
                        <a:t>Human Resources</a:t>
                      </a:r>
                    </a:p>
                  </a:txBody>
                  <a:tcPr marL="7721" marR="7721" marT="7721" marB="7721" anchor="b" anchorCtr="0" horzOverflow="overflow">
                    <a:solidFill>
                      <a:srgbClr val="EEF4E7"/>
                    </a:solidFill>
                  </a:tcPr>
                </a:tc>
                <a:tc>
                  <a:txBody>
                    <a:bodyPr/>
                    <a:lstStyle/>
                    <a:p>
                      <a:pPr>
                        <a:defRPr sz="1800"/>
                      </a:pPr>
                      <a:r>
                        <a:rPr sz="1000"/>
                        <a:t>21,218,281</a:t>
                      </a:r>
                    </a:p>
                  </a:txBody>
                  <a:tcPr marL="7721" marR="7721" marT="7721" marB="7721" anchor="b" anchorCtr="0" horzOverflow="overflow">
                    <a:solidFill>
                      <a:srgbClr val="EEF4E7"/>
                    </a:solidFill>
                  </a:tcPr>
                </a:tc>
                <a:tc>
                  <a:txBody>
                    <a:bodyPr/>
                    <a:lstStyle/>
                    <a:p>
                      <a:pPr>
                        <a:defRPr sz="1800"/>
                      </a:pPr>
                      <a:r>
                        <a:rPr sz="1000"/>
                        <a:t>30,968,827</a:t>
                      </a:r>
                    </a:p>
                  </a:txBody>
                  <a:tcPr marL="7721" marR="7721" marT="7721" marB="7721" anchor="b" anchorCtr="0" horzOverflow="overflow">
                    <a:solidFill>
                      <a:srgbClr val="EEF4E7"/>
                    </a:solidFill>
                  </a:tcPr>
                </a:tc>
                <a:tc>
                  <a:txBody>
                    <a:bodyPr/>
                    <a:lstStyle/>
                    <a:p>
                      <a:pPr>
                        <a:defRPr sz="1800"/>
                      </a:pPr>
                      <a:r>
                        <a:rPr sz="1000"/>
                        <a:t>41,011,692</a:t>
                      </a:r>
                    </a:p>
                  </a:txBody>
                  <a:tcPr marL="7721" marR="7721" marT="7721" marB="7721" anchor="b" anchorCtr="0" horzOverflow="overflow">
                    <a:solidFill>
                      <a:srgbClr val="EEF4E7"/>
                    </a:solidFill>
                  </a:tcPr>
                </a:tc>
                <a:tc>
                  <a:txBody>
                    <a:bodyPr/>
                    <a:lstStyle/>
                    <a:p>
                      <a:pPr>
                        <a:defRPr sz="1800"/>
                      </a:pPr>
                      <a:r>
                        <a:rPr sz="1000"/>
                        <a:t>51,341,876</a:t>
                      </a:r>
                    </a:p>
                  </a:txBody>
                  <a:tcPr marL="7721" marR="7721" marT="7721" marB="7721" anchor="b" anchorCtr="0" horzOverflow="overflow">
                    <a:solidFill>
                      <a:srgbClr val="EEF4E7"/>
                    </a:solidFill>
                  </a:tcPr>
                </a:tc>
                <a:tc>
                  <a:txBody>
                    <a:bodyPr/>
                    <a:lstStyle/>
                    <a:p>
                      <a:pPr>
                        <a:defRPr sz="1800"/>
                      </a:pPr>
                      <a:r>
                        <a:rPr sz="1000"/>
                        <a:t>61,979,842</a:t>
                      </a:r>
                    </a:p>
                  </a:txBody>
                  <a:tcPr marL="7721" marR="7721" marT="7721" marB="7721" anchor="b" anchorCtr="0" horzOverflow="overflow">
                    <a:solidFill>
                      <a:srgbClr val="EEF4E7"/>
                    </a:solidFill>
                  </a:tcPr>
                </a:tc>
                <a:tc>
                  <a:txBody>
                    <a:bodyPr/>
                    <a:lstStyle/>
                    <a:p>
                      <a:pPr>
                        <a:defRPr sz="1800"/>
                      </a:pPr>
                      <a:r>
                        <a:rPr sz="1000"/>
                        <a:t>72,920,608</a:t>
                      </a:r>
                    </a:p>
                  </a:txBody>
                  <a:tcPr marL="7721" marR="7721" marT="7721" marB="7721" anchor="b" anchorCtr="0" horzOverflow="overflow">
                    <a:solidFill>
                      <a:srgbClr val="EEF4E7"/>
                    </a:solidFill>
                  </a:tcPr>
                </a:tc>
                <a:tc>
                  <a:txBody>
                    <a:bodyPr/>
                    <a:lstStyle/>
                    <a:p>
                      <a:pPr>
                        <a:defRPr sz="1800"/>
                      </a:pPr>
                      <a:r>
                        <a:rPr sz="1000"/>
                        <a:t>279,441,126</a:t>
                      </a:r>
                    </a:p>
                  </a:txBody>
                  <a:tcPr marL="7721" marR="7721" marT="7721" marB="7721" anchor="b" anchorCtr="0" horzOverflow="overflow">
                    <a:solidFill>
                      <a:srgbClr val="EEF4E7"/>
                    </a:solidFill>
                  </a:tcPr>
                </a:tc>
              </a:tr>
              <a:tr h="509500">
                <a:tc>
                  <a:txBody>
                    <a:bodyPr/>
                    <a:lstStyle/>
                    <a:p>
                      <a:pPr>
                        <a:defRPr sz="1800"/>
                      </a:pPr>
                      <a:r>
                        <a:rPr sz="1000"/>
                        <a:t>Total Infrastructure</a:t>
                      </a:r>
                    </a:p>
                  </a:txBody>
                  <a:tcPr marL="7721" marR="7721" marT="7721" marB="7721" anchor="b" anchorCtr="0" horzOverflow="overflow">
                    <a:solidFill>
                      <a:srgbClr val="EEF4E7"/>
                    </a:solidFill>
                  </a:tcPr>
                </a:tc>
                <a:tc>
                  <a:txBody>
                    <a:bodyPr/>
                    <a:lstStyle/>
                    <a:p>
                      <a:pPr>
                        <a:defRPr sz="1800"/>
                      </a:pPr>
                      <a:r>
                        <a:rPr sz="1000"/>
                        <a:t>3,153,915</a:t>
                      </a:r>
                    </a:p>
                  </a:txBody>
                  <a:tcPr marL="7721" marR="7721" marT="7721" marB="7721" anchor="b" anchorCtr="0" horzOverflow="overflow">
                    <a:solidFill>
                      <a:srgbClr val="EEF4E7"/>
                    </a:solidFill>
                  </a:tcPr>
                </a:tc>
                <a:tc>
                  <a:txBody>
                    <a:bodyPr/>
                    <a:lstStyle/>
                    <a:p>
                      <a:pPr>
                        <a:defRPr sz="1800"/>
                      </a:pPr>
                      <a:r>
                        <a:rPr sz="1000"/>
                        <a:t>3,625,624</a:t>
                      </a:r>
                    </a:p>
                  </a:txBody>
                  <a:tcPr marL="7721" marR="7721" marT="7721" marB="7721" anchor="b" anchorCtr="0" horzOverflow="overflow">
                    <a:solidFill>
                      <a:srgbClr val="EEF4E7"/>
                    </a:solidFill>
                  </a:tcPr>
                </a:tc>
                <a:tc>
                  <a:txBody>
                    <a:bodyPr/>
                    <a:lstStyle/>
                    <a:p>
                      <a:pPr>
                        <a:defRPr sz="1800"/>
                      </a:pPr>
                      <a:r>
                        <a:rPr sz="1000"/>
                        <a:t>4,110,773</a:t>
                      </a:r>
                    </a:p>
                  </a:txBody>
                  <a:tcPr marL="7721" marR="7721" marT="7721" marB="7721" anchor="b" anchorCtr="0" horzOverflow="overflow">
                    <a:solidFill>
                      <a:srgbClr val="EEF4E7"/>
                    </a:solidFill>
                  </a:tcPr>
                </a:tc>
                <a:tc>
                  <a:txBody>
                    <a:bodyPr/>
                    <a:lstStyle/>
                    <a:p>
                      <a:pPr>
                        <a:defRPr sz="1800"/>
                      </a:pPr>
                      <a:r>
                        <a:rPr sz="1000"/>
                        <a:t>4,609,663</a:t>
                      </a:r>
                    </a:p>
                  </a:txBody>
                  <a:tcPr marL="7721" marR="7721" marT="7721" marB="7721" anchor="b" anchorCtr="0" horzOverflow="overflow">
                    <a:solidFill>
                      <a:srgbClr val="EEF4E7"/>
                    </a:solidFill>
                  </a:tcPr>
                </a:tc>
                <a:tc>
                  <a:txBody>
                    <a:bodyPr/>
                    <a:lstStyle/>
                    <a:p>
                      <a:pPr>
                        <a:defRPr sz="1800"/>
                      </a:pPr>
                      <a:r>
                        <a:rPr sz="1000"/>
                        <a:t>5,122,593</a:t>
                      </a:r>
                    </a:p>
                  </a:txBody>
                  <a:tcPr marL="7721" marR="7721" marT="7721" marB="7721" anchor="b" anchorCtr="0" horzOverflow="overflow">
                    <a:solidFill>
                      <a:srgbClr val="EEF4E7"/>
                    </a:solidFill>
                  </a:tcPr>
                </a:tc>
                <a:tc>
                  <a:txBody>
                    <a:bodyPr/>
                    <a:lstStyle/>
                    <a:p>
                      <a:pPr>
                        <a:defRPr sz="1800"/>
                      </a:pPr>
                      <a:r>
                        <a:rPr sz="1000"/>
                        <a:t>5,649,875</a:t>
                      </a:r>
                    </a:p>
                  </a:txBody>
                  <a:tcPr marL="7721" marR="7721" marT="7721" marB="7721" anchor="b" anchorCtr="0" horzOverflow="overflow">
                    <a:solidFill>
                      <a:srgbClr val="EEF4E7"/>
                    </a:solidFill>
                  </a:tcPr>
                </a:tc>
                <a:tc>
                  <a:txBody>
                    <a:bodyPr/>
                    <a:lstStyle/>
                    <a:p>
                      <a:pPr>
                        <a:defRPr sz="1800"/>
                      </a:pPr>
                      <a:r>
                        <a:rPr sz="1000"/>
                        <a:t>26,272,444</a:t>
                      </a:r>
                    </a:p>
                  </a:txBody>
                  <a:tcPr marL="7721" marR="7721" marT="7721" marB="7721" anchor="b" anchorCtr="0" horzOverflow="overflow">
                    <a:solidFill>
                      <a:srgbClr val="EEF4E7"/>
                    </a:solidFill>
                  </a:tcPr>
                </a:tc>
              </a:tr>
              <a:tr h="509500">
                <a:tc>
                  <a:txBody>
                    <a:bodyPr/>
                    <a:lstStyle/>
                    <a:p>
                      <a:pPr>
                        <a:defRPr sz="1800"/>
                      </a:pPr>
                      <a:r>
                        <a:rPr sz="1000"/>
                        <a:t>Total Logistics</a:t>
                      </a:r>
                    </a:p>
                  </a:txBody>
                  <a:tcPr marL="7721" marR="7721" marT="7721" marB="7721" anchor="b" anchorCtr="0" horzOverflow="overflow">
                    <a:solidFill>
                      <a:srgbClr val="EEF4E7"/>
                    </a:solidFill>
                  </a:tcPr>
                </a:tc>
                <a:tc>
                  <a:txBody>
                    <a:bodyPr/>
                    <a:lstStyle/>
                    <a:p>
                      <a:pPr>
                        <a:defRPr sz="1800"/>
                      </a:pPr>
                      <a:r>
                        <a:rPr sz="1000"/>
                        <a:t>1,726,542</a:t>
                      </a:r>
                    </a:p>
                  </a:txBody>
                  <a:tcPr marL="7721" marR="7721" marT="7721" marB="7721" anchor="b" anchorCtr="0" horzOverflow="overflow">
                    <a:solidFill>
                      <a:srgbClr val="EEF4E7"/>
                    </a:solidFill>
                  </a:tcPr>
                </a:tc>
                <a:tc>
                  <a:txBody>
                    <a:bodyPr/>
                    <a:lstStyle/>
                    <a:p>
                      <a:pPr>
                        <a:defRPr sz="1800"/>
                      </a:pPr>
                      <a:r>
                        <a:rPr sz="1000"/>
                        <a:t>2,810,018</a:t>
                      </a:r>
                    </a:p>
                  </a:txBody>
                  <a:tcPr marL="7721" marR="7721" marT="7721" marB="7721" anchor="b" anchorCtr="0" horzOverflow="overflow">
                    <a:solidFill>
                      <a:srgbClr val="EEF4E7"/>
                    </a:solidFill>
                  </a:tcPr>
                </a:tc>
                <a:tc>
                  <a:txBody>
                    <a:bodyPr/>
                    <a:lstStyle/>
                    <a:p>
                      <a:pPr>
                        <a:defRPr sz="1800"/>
                      </a:pPr>
                      <a:r>
                        <a:rPr sz="1000"/>
                        <a:t>3,935,396</a:t>
                      </a:r>
                    </a:p>
                  </a:txBody>
                  <a:tcPr marL="7721" marR="7721" marT="7721" marB="7721" anchor="b" anchorCtr="0" horzOverflow="overflow">
                    <a:solidFill>
                      <a:srgbClr val="EEF4E7"/>
                    </a:solidFill>
                  </a:tcPr>
                </a:tc>
                <a:tc>
                  <a:txBody>
                    <a:bodyPr/>
                    <a:lstStyle/>
                    <a:p>
                      <a:pPr>
                        <a:defRPr sz="1800"/>
                      </a:pPr>
                      <a:r>
                        <a:rPr sz="1000"/>
                        <a:t>5,097,734</a:t>
                      </a:r>
                    </a:p>
                  </a:txBody>
                  <a:tcPr marL="7721" marR="7721" marT="7721" marB="7721" anchor="b" anchorCtr="0" horzOverflow="overflow">
                    <a:solidFill>
                      <a:srgbClr val="EEF4E7"/>
                    </a:solidFill>
                  </a:tcPr>
                </a:tc>
                <a:tc>
                  <a:txBody>
                    <a:bodyPr/>
                    <a:lstStyle/>
                    <a:p>
                      <a:pPr>
                        <a:defRPr sz="1800"/>
                      </a:pPr>
                      <a:r>
                        <a:rPr sz="1000"/>
                        <a:t>6,292,204</a:t>
                      </a:r>
                    </a:p>
                  </a:txBody>
                  <a:tcPr marL="7721" marR="7721" marT="7721" marB="7721" anchor="b" anchorCtr="0" horzOverflow="overflow">
                    <a:solidFill>
                      <a:srgbClr val="EEF4E7"/>
                    </a:solidFill>
                  </a:tcPr>
                </a:tc>
                <a:tc>
                  <a:txBody>
                    <a:bodyPr/>
                    <a:lstStyle/>
                    <a:p>
                      <a:pPr>
                        <a:defRPr sz="1800"/>
                      </a:pPr>
                      <a:r>
                        <a:rPr sz="1000"/>
                        <a:t>7,512,449</a:t>
                      </a:r>
                    </a:p>
                  </a:txBody>
                  <a:tcPr marL="7721" marR="7721" marT="7721" marB="7721" anchor="b" anchorCtr="0" horzOverflow="overflow">
                    <a:solidFill>
                      <a:srgbClr val="EEF4E7"/>
                    </a:solidFill>
                  </a:tcPr>
                </a:tc>
                <a:tc>
                  <a:txBody>
                    <a:bodyPr/>
                    <a:lstStyle/>
                    <a:p>
                      <a:pPr>
                        <a:defRPr sz="1800"/>
                      </a:pPr>
                      <a:r>
                        <a:rPr sz="1000"/>
                        <a:t>27,374,343</a:t>
                      </a:r>
                    </a:p>
                  </a:txBody>
                  <a:tcPr marL="7721" marR="7721" marT="7721" marB="7721" anchor="b" anchorCtr="0" horzOverflow="overflow">
                    <a:solidFill>
                      <a:srgbClr val="EEF4E7"/>
                    </a:solidFill>
                  </a:tcPr>
                </a:tc>
              </a:tr>
              <a:tr h="705943">
                <a:tc>
                  <a:txBody>
                    <a:bodyPr/>
                    <a:lstStyle/>
                    <a:p>
                      <a:pPr>
                        <a:defRPr sz="1800"/>
                      </a:pPr>
                      <a:r>
                        <a:rPr sz="1000"/>
                        <a:t>Total Medicine, commodities and supplies</a:t>
                      </a:r>
                    </a:p>
                  </a:txBody>
                  <a:tcPr marL="7721" marR="7721" marT="7721" marB="7721" anchor="b" anchorCtr="0" horzOverflow="overflow">
                    <a:solidFill>
                      <a:srgbClr val="EEF4E7"/>
                    </a:solidFill>
                  </a:tcPr>
                </a:tc>
                <a:tc>
                  <a:txBody>
                    <a:bodyPr/>
                    <a:lstStyle/>
                    <a:p>
                      <a:pPr>
                        <a:defRPr sz="1800"/>
                      </a:pPr>
                      <a:r>
                        <a:rPr sz="1000"/>
                        <a:t>6,906,168</a:t>
                      </a:r>
                    </a:p>
                  </a:txBody>
                  <a:tcPr marL="7721" marR="7721" marT="7721" marB="7721" anchor="b" anchorCtr="0" horzOverflow="overflow">
                    <a:solidFill>
                      <a:srgbClr val="EEF4E7"/>
                    </a:solidFill>
                  </a:tcPr>
                </a:tc>
                <a:tc>
                  <a:txBody>
                    <a:bodyPr/>
                    <a:lstStyle/>
                    <a:p>
                      <a:pPr>
                        <a:defRPr sz="1800"/>
                      </a:pPr>
                      <a:r>
                        <a:rPr sz="1000"/>
                        <a:t>11,240,073</a:t>
                      </a:r>
                    </a:p>
                  </a:txBody>
                  <a:tcPr marL="7721" marR="7721" marT="7721" marB="7721" anchor="b" anchorCtr="0" horzOverflow="overflow">
                    <a:solidFill>
                      <a:srgbClr val="EEF4E7"/>
                    </a:solidFill>
                  </a:tcPr>
                </a:tc>
                <a:tc>
                  <a:txBody>
                    <a:bodyPr/>
                    <a:lstStyle/>
                    <a:p>
                      <a:pPr>
                        <a:defRPr sz="1800"/>
                      </a:pPr>
                      <a:r>
                        <a:rPr sz="1000"/>
                        <a:t>15,741,583</a:t>
                      </a:r>
                    </a:p>
                  </a:txBody>
                  <a:tcPr marL="7721" marR="7721" marT="7721" marB="7721" anchor="b" anchorCtr="0" horzOverflow="overflow">
                    <a:solidFill>
                      <a:srgbClr val="EEF4E7"/>
                    </a:solidFill>
                  </a:tcPr>
                </a:tc>
                <a:tc>
                  <a:txBody>
                    <a:bodyPr/>
                    <a:lstStyle/>
                    <a:p>
                      <a:pPr>
                        <a:defRPr sz="1800"/>
                      </a:pPr>
                      <a:r>
                        <a:rPr sz="1000"/>
                        <a:t>20,390,936</a:t>
                      </a:r>
                    </a:p>
                  </a:txBody>
                  <a:tcPr marL="7721" marR="7721" marT="7721" marB="7721" anchor="b" anchorCtr="0" horzOverflow="overflow">
                    <a:solidFill>
                      <a:srgbClr val="EEF4E7"/>
                    </a:solidFill>
                  </a:tcPr>
                </a:tc>
                <a:tc>
                  <a:txBody>
                    <a:bodyPr/>
                    <a:lstStyle/>
                    <a:p>
                      <a:pPr>
                        <a:defRPr sz="1800"/>
                      </a:pPr>
                      <a:r>
                        <a:rPr sz="1000"/>
                        <a:t>25,168,818</a:t>
                      </a:r>
                    </a:p>
                  </a:txBody>
                  <a:tcPr marL="7721" marR="7721" marT="7721" marB="7721" anchor="b" anchorCtr="0" horzOverflow="overflow">
                    <a:solidFill>
                      <a:srgbClr val="EEF4E7"/>
                    </a:solidFill>
                  </a:tcPr>
                </a:tc>
                <a:tc>
                  <a:txBody>
                    <a:bodyPr/>
                    <a:lstStyle/>
                    <a:p>
                      <a:pPr>
                        <a:defRPr sz="1800"/>
                      </a:pPr>
                      <a:r>
                        <a:rPr sz="1000"/>
                        <a:t>30,049,795</a:t>
                      </a:r>
                    </a:p>
                  </a:txBody>
                  <a:tcPr marL="7721" marR="7721" marT="7721" marB="7721" anchor="b" anchorCtr="0" horzOverflow="overflow">
                    <a:solidFill>
                      <a:srgbClr val="EEF4E7"/>
                    </a:solidFill>
                  </a:tcPr>
                </a:tc>
                <a:tc>
                  <a:txBody>
                    <a:bodyPr/>
                    <a:lstStyle/>
                    <a:p>
                      <a:pPr>
                        <a:defRPr sz="1800"/>
                      </a:pPr>
                      <a:r>
                        <a:rPr sz="1000"/>
                        <a:t>109,497,372</a:t>
                      </a:r>
                    </a:p>
                  </a:txBody>
                  <a:tcPr marL="7721" marR="7721" marT="7721" marB="7721" anchor="b" anchorCtr="0" horzOverflow="overflow">
                    <a:solidFill>
                      <a:srgbClr val="EEF4E7"/>
                    </a:solidFill>
                  </a:tcPr>
                </a:tc>
              </a:tr>
              <a:tr h="509500">
                <a:tc>
                  <a:txBody>
                    <a:bodyPr/>
                    <a:lstStyle/>
                    <a:p>
                      <a:pPr algn="l">
                        <a:defRPr sz="1800"/>
                      </a:pPr>
                      <a:r>
                        <a:rPr b="1" sz="1000"/>
                        <a:t>Total cost USD </a:t>
                      </a:r>
                    </a:p>
                  </a:txBody>
                  <a:tcPr marL="7721" marR="7721" marT="7721" marB="7721" anchor="b" anchorCtr="0" horzOverflow="overflow">
                    <a:solidFill>
                      <a:srgbClr val="EEF4E7"/>
                    </a:solidFill>
                  </a:tcPr>
                </a:tc>
                <a:tc>
                  <a:txBody>
                    <a:bodyPr/>
                    <a:lstStyle/>
                    <a:p>
                      <a:pPr>
                        <a:defRPr sz="1800"/>
                      </a:pPr>
                      <a:r>
                        <a:rPr b="1" sz="1000"/>
                        <a:t>33,004,906</a:t>
                      </a:r>
                    </a:p>
                  </a:txBody>
                  <a:tcPr marL="7721" marR="7721" marT="7721" marB="7721" anchor="b" anchorCtr="0" horzOverflow="overflow">
                    <a:solidFill>
                      <a:srgbClr val="EEF4E7"/>
                    </a:solidFill>
                  </a:tcPr>
                </a:tc>
                <a:tc>
                  <a:txBody>
                    <a:bodyPr/>
                    <a:lstStyle/>
                    <a:p>
                      <a:pPr>
                        <a:defRPr sz="1800"/>
                      </a:pPr>
                      <a:r>
                        <a:rPr b="1" sz="1000"/>
                        <a:t>48,644,542</a:t>
                      </a:r>
                    </a:p>
                  </a:txBody>
                  <a:tcPr marL="7721" marR="7721" marT="7721" marB="7721" anchor="b" anchorCtr="0" horzOverflow="overflow">
                    <a:solidFill>
                      <a:srgbClr val="EEF4E7"/>
                    </a:solidFill>
                  </a:tcPr>
                </a:tc>
                <a:tc>
                  <a:txBody>
                    <a:bodyPr/>
                    <a:lstStyle/>
                    <a:p>
                      <a:pPr>
                        <a:defRPr sz="1800"/>
                      </a:pPr>
                      <a:r>
                        <a:rPr b="1" sz="1000"/>
                        <a:t>64,799,444</a:t>
                      </a:r>
                    </a:p>
                  </a:txBody>
                  <a:tcPr marL="7721" marR="7721" marT="7721" marB="7721" anchor="b" anchorCtr="0" horzOverflow="overflow">
                    <a:solidFill>
                      <a:srgbClr val="EEF4E7"/>
                    </a:solidFill>
                  </a:tcPr>
                </a:tc>
                <a:tc>
                  <a:txBody>
                    <a:bodyPr/>
                    <a:lstStyle/>
                    <a:p>
                      <a:pPr>
                        <a:defRPr sz="1800"/>
                      </a:pPr>
                      <a:r>
                        <a:rPr b="1" sz="1000"/>
                        <a:t>81,440,209</a:t>
                      </a:r>
                    </a:p>
                  </a:txBody>
                  <a:tcPr marL="7721" marR="7721" marT="7721" marB="7721" anchor="b" anchorCtr="0" horzOverflow="overflow">
                    <a:solidFill>
                      <a:srgbClr val="EEF4E7"/>
                    </a:solidFill>
                  </a:tcPr>
                </a:tc>
                <a:tc>
                  <a:txBody>
                    <a:bodyPr/>
                    <a:lstStyle/>
                    <a:p>
                      <a:pPr>
                        <a:defRPr sz="1800"/>
                      </a:pPr>
                      <a:r>
                        <a:rPr b="1" sz="1000"/>
                        <a:t>98,563,457</a:t>
                      </a:r>
                    </a:p>
                  </a:txBody>
                  <a:tcPr marL="7721" marR="7721" marT="7721" marB="7721" anchor="b" anchorCtr="0" horzOverflow="overflow">
                    <a:solidFill>
                      <a:srgbClr val="EEF4E7"/>
                    </a:solidFill>
                  </a:tcPr>
                </a:tc>
                <a:tc>
                  <a:txBody>
                    <a:bodyPr/>
                    <a:lstStyle/>
                    <a:p>
                      <a:pPr>
                        <a:defRPr sz="1800"/>
                      </a:pPr>
                      <a:r>
                        <a:rPr b="1" sz="1000"/>
                        <a:t>116,132,727</a:t>
                      </a:r>
                    </a:p>
                  </a:txBody>
                  <a:tcPr marL="7721" marR="7721" marT="7721" marB="7721" anchor="b" anchorCtr="0" horzOverflow="overflow">
                    <a:solidFill>
                      <a:srgbClr val="EEF4E7"/>
                    </a:solidFill>
                  </a:tcPr>
                </a:tc>
                <a:tc>
                  <a:txBody>
                    <a:bodyPr/>
                    <a:lstStyle/>
                    <a:p>
                      <a:pPr>
                        <a:defRPr sz="1800"/>
                      </a:pPr>
                      <a:r>
                        <a:rPr b="1" sz="1000"/>
                        <a:t>442,585,285</a:t>
                      </a:r>
                    </a:p>
                  </a:txBody>
                  <a:tcPr marL="7721" marR="7721" marT="7721" marB="7721" anchor="b" anchorCtr="0" horzOverflow="overflow">
                    <a:solidFill>
                      <a:srgbClr val="EEF4E7"/>
                    </a:solidFill>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Title 1"/>
          <p:cNvSpPr txBox="1"/>
          <p:nvPr>
            <p:ph type="title"/>
          </p:nvPr>
        </p:nvSpPr>
        <p:spPr>
          <a:xfrm>
            <a:off x="494453" y="651802"/>
            <a:ext cx="8596670" cy="1320801"/>
          </a:xfrm>
          <a:prstGeom prst="rect">
            <a:avLst/>
          </a:prstGeom>
        </p:spPr>
        <p:txBody>
          <a:bodyPr/>
          <a:lstStyle/>
          <a:p>
            <a:pPr/>
            <a:r>
              <a:t>Conclusions</a:t>
            </a:r>
          </a:p>
        </p:txBody>
      </p:sp>
      <p:sp>
        <p:nvSpPr>
          <p:cNvPr id="204" name="Content Placeholder 2"/>
          <p:cNvSpPr txBox="1"/>
          <p:nvPr>
            <p:ph type="body" idx="1"/>
          </p:nvPr>
        </p:nvSpPr>
        <p:spPr>
          <a:xfrm>
            <a:off x="681794" y="1706136"/>
            <a:ext cx="8596670" cy="4137104"/>
          </a:xfrm>
          <a:prstGeom prst="rect">
            <a:avLst/>
          </a:prstGeom>
        </p:spPr>
        <p:txBody>
          <a:bodyPr/>
          <a:lstStyle/>
          <a:p>
            <a:pPr>
              <a:defRPr sz="1600"/>
            </a:pPr>
            <a:r>
              <a:t>The above analyses reflect the primary trade-offs associated with delivering the revised EPHS in the Libyan context based on key assumption, norms, and standards of service delivery, associated with the Libyan EPHS and Migrant goals for 2025</a:t>
            </a:r>
          </a:p>
          <a:p>
            <a:pPr>
              <a:defRPr sz="1600"/>
            </a:pPr>
            <a:r>
              <a:t>Any additional considerations to reducing or modifying the overall cost will need to address the list of interventions delivered and levels of staffing at health facilities, both of which will impact the ability to work towards achieving Universal Health Coverage of the Libyan population by 2025</a:t>
            </a:r>
          </a:p>
          <a:p>
            <a:pPr>
              <a:defRPr sz="1600"/>
            </a:pPr>
            <a:r>
              <a:t>Finally, once the final determinations are made, the next step will need to consider the operationa of these resources to maximize the reach the Libyan population through efficient and cost-effective implementation.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Title 1"/>
          <p:cNvSpPr txBox="1"/>
          <p:nvPr>
            <p:ph type="title"/>
          </p:nvPr>
        </p:nvSpPr>
        <p:spPr>
          <a:xfrm>
            <a:off x="677333" y="609600"/>
            <a:ext cx="8596670" cy="1320800"/>
          </a:xfrm>
          <a:prstGeom prst="rect">
            <a:avLst/>
          </a:prstGeom>
        </p:spPr>
        <p:txBody>
          <a:bodyPr/>
          <a:lstStyle/>
          <a:p>
            <a:pPr/>
            <a:r>
              <a:t>Objectives</a:t>
            </a:r>
          </a:p>
        </p:txBody>
      </p:sp>
      <p:sp>
        <p:nvSpPr>
          <p:cNvPr id="172" name="Content Placeholder 2"/>
          <p:cNvSpPr txBox="1"/>
          <p:nvPr>
            <p:ph type="body" idx="1"/>
          </p:nvPr>
        </p:nvSpPr>
        <p:spPr>
          <a:xfrm>
            <a:off x="677333" y="1651618"/>
            <a:ext cx="8596670" cy="3912841"/>
          </a:xfrm>
          <a:prstGeom prst="rect">
            <a:avLst/>
          </a:prstGeom>
        </p:spPr>
        <p:txBody>
          <a:bodyPr/>
          <a:lstStyle/>
          <a:p>
            <a:pPr>
              <a:lnSpc>
                <a:spcPct val="90000"/>
              </a:lnSpc>
              <a:defRPr sz="2000"/>
            </a:pPr>
            <a:r>
              <a:t>To estimate the incremental financial cost of implementing of an adapted Essential Package of Health Services (EPHS) under the Better Lives Program in Libya</a:t>
            </a:r>
            <a:endParaRPr sz="1600"/>
          </a:p>
          <a:p>
            <a:pPr>
              <a:lnSpc>
                <a:spcPct val="90000"/>
              </a:lnSpc>
              <a:defRPr i="1" sz="2200">
                <a:solidFill>
                  <a:srgbClr val="000000"/>
                </a:solidFill>
              </a:defRPr>
            </a:pPr>
          </a:p>
          <a:p>
            <a:pPr>
              <a:lnSpc>
                <a:spcPct val="90000"/>
              </a:lnSpc>
              <a:defRPr sz="2000"/>
            </a:pPr>
            <a:r>
              <a:t>To investigate the primary care package, not hospital services, being provided to the general Libyan population and migrants. To address the healthcare needs of migrants relative to the Libyan population - presenting the costs of migrant health as a subset of the broader EPHS package</a:t>
            </a:r>
            <a:endParaRPr sz="1600"/>
          </a:p>
          <a:p>
            <a:pPr>
              <a:lnSpc>
                <a:spcPct val="90000"/>
              </a:lnSpc>
              <a:defRPr sz="2200"/>
            </a:pPr>
          </a:p>
          <a:p>
            <a:pPr>
              <a:lnSpc>
                <a:spcPct val="90000"/>
              </a:lnSpc>
              <a:defRPr sz="2000">
                <a:solidFill>
                  <a:srgbClr val="000000"/>
                </a:solidFill>
              </a:defRPr>
            </a:pPr>
            <a:r>
              <a:t>To maximize the value of inputs (14 million GBP annually) from UK-FCDO in supporting the delivery of the EPHS.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Title 1"/>
          <p:cNvSpPr txBox="1"/>
          <p:nvPr>
            <p:ph type="title"/>
          </p:nvPr>
        </p:nvSpPr>
        <p:spPr>
          <a:xfrm>
            <a:off x="677333" y="609600"/>
            <a:ext cx="8596670" cy="1320800"/>
          </a:xfrm>
          <a:prstGeom prst="rect">
            <a:avLst/>
          </a:prstGeom>
        </p:spPr>
        <p:txBody>
          <a:bodyPr/>
          <a:lstStyle/>
          <a:p>
            <a:pPr/>
            <a:r>
              <a:t>Scope of the Costing</a:t>
            </a:r>
          </a:p>
        </p:txBody>
      </p:sp>
      <p:sp>
        <p:nvSpPr>
          <p:cNvPr id="175" name="Content Placeholder 2"/>
          <p:cNvSpPr txBox="1"/>
          <p:nvPr>
            <p:ph type="body" sz="half" idx="1"/>
          </p:nvPr>
        </p:nvSpPr>
        <p:spPr>
          <a:xfrm>
            <a:off x="677333" y="1614178"/>
            <a:ext cx="8596670" cy="3880774"/>
          </a:xfrm>
          <a:prstGeom prst="rect">
            <a:avLst/>
          </a:prstGeom>
        </p:spPr>
        <p:txBody>
          <a:bodyPr/>
          <a:lstStyle/>
          <a:p>
            <a:pPr marL="0" indent="0">
              <a:lnSpc>
                <a:spcPct val="80000"/>
              </a:lnSpc>
              <a:buSzTx/>
              <a:buFont typeface="Wingdings 3"/>
              <a:buNone/>
              <a:defRPr sz="1600"/>
            </a:pPr>
            <a:r>
              <a:t>The </a:t>
            </a:r>
            <a:r>
              <a:rPr b="1"/>
              <a:t>scope of costing </a:t>
            </a:r>
            <a:r>
              <a:t>Primary Health Care in Libya at the health center level includes the following:</a:t>
            </a:r>
          </a:p>
          <a:p>
            <a:pPr>
              <a:lnSpc>
                <a:spcPct val="80000"/>
              </a:lnSpc>
              <a:defRPr b="1" sz="1600"/>
            </a:pPr>
            <a:r>
              <a:t>Expenditures on the drugs and other supplies </a:t>
            </a:r>
            <a:r>
              <a:rPr b="0"/>
              <a:t>which will be required to implement the selected EPHS interventions in all project health institutions - The Libyan Essential Medicine List (2019) is the primary reference for drugs and supplies</a:t>
            </a:r>
          </a:p>
          <a:p>
            <a:pPr>
              <a:lnSpc>
                <a:spcPct val="80000"/>
              </a:lnSpc>
              <a:defRPr sz="1600"/>
            </a:pPr>
            <a:r>
              <a:t>Includes </a:t>
            </a:r>
            <a:r>
              <a:rPr b="1"/>
              <a:t>Physical infrastructure and equipment for the delivery of Primary Healthcare services at Health Center Levels</a:t>
            </a:r>
          </a:p>
          <a:p>
            <a:pPr>
              <a:lnSpc>
                <a:spcPct val="80000"/>
              </a:lnSpc>
              <a:defRPr b="1" sz="1600"/>
            </a:pPr>
            <a:r>
              <a:t>Recurrent costs </a:t>
            </a:r>
            <a:r>
              <a:rPr b="0"/>
              <a:t>related to running health institutions </a:t>
            </a:r>
          </a:p>
          <a:p>
            <a:pPr>
              <a:lnSpc>
                <a:spcPct val="80000"/>
              </a:lnSpc>
              <a:defRPr b="1" sz="1600"/>
            </a:pPr>
            <a:r>
              <a:t>Human resource costs </a:t>
            </a:r>
            <a:r>
              <a:rPr b="0"/>
              <a:t>(related to top-ups/staff incentives) - health centers being staffed by specialists and general practitioners, hospitals staffed by nurses, midwives, dentists and other technicians and doctors. According to SARA, 50% of the workforce are non-health staff</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Title 1"/>
          <p:cNvSpPr txBox="1"/>
          <p:nvPr>
            <p:ph type="title"/>
          </p:nvPr>
        </p:nvSpPr>
        <p:spPr>
          <a:xfrm>
            <a:off x="677333" y="609600"/>
            <a:ext cx="8596670" cy="1320800"/>
          </a:xfrm>
          <a:prstGeom prst="rect">
            <a:avLst/>
          </a:prstGeom>
        </p:spPr>
        <p:txBody>
          <a:bodyPr/>
          <a:lstStyle/>
          <a:p>
            <a:pPr/>
            <a:r>
              <a:t>Costing Methods and Approach</a:t>
            </a:r>
          </a:p>
        </p:txBody>
      </p:sp>
      <p:sp>
        <p:nvSpPr>
          <p:cNvPr id="178" name="Content Placeholder 2"/>
          <p:cNvSpPr txBox="1"/>
          <p:nvPr>
            <p:ph type="body" idx="1"/>
          </p:nvPr>
        </p:nvSpPr>
        <p:spPr>
          <a:xfrm>
            <a:off x="831825" y="1269864"/>
            <a:ext cx="8596670" cy="4318272"/>
          </a:xfrm>
          <a:prstGeom prst="rect">
            <a:avLst/>
          </a:prstGeom>
        </p:spPr>
        <p:txBody>
          <a:bodyPr/>
          <a:lstStyle/>
          <a:p>
            <a:pPr marL="291465" indent="-291465" defTabSz="388620">
              <a:spcBef>
                <a:spcPts val="800"/>
              </a:spcBef>
              <a:defRPr sz="1530"/>
            </a:pPr>
          </a:p>
          <a:p>
            <a:pPr marL="291465" indent="-291465" defTabSz="388620">
              <a:spcBef>
                <a:spcPts val="800"/>
              </a:spcBef>
              <a:defRPr b="1" sz="1530"/>
            </a:pPr>
            <a:r>
              <a:t>Resource costs </a:t>
            </a:r>
            <a:r>
              <a:rPr b="0"/>
              <a:t>(Human Resources, drugs and medicines and supplies, infrastructure refurbishment, logistics, etc.) </a:t>
            </a:r>
            <a:r>
              <a:t>are estimated using the One Health Tool (OHT) </a:t>
            </a:r>
            <a:r>
              <a:rPr b="0"/>
              <a:t>and results are presented in Excel and Word report. </a:t>
            </a:r>
            <a:endParaRPr b="0"/>
          </a:p>
          <a:p>
            <a:pPr marL="291465" indent="-291465" defTabSz="388620">
              <a:spcBef>
                <a:spcPts val="800"/>
              </a:spcBef>
              <a:defRPr sz="1530"/>
            </a:pPr>
            <a:r>
              <a:t>Human resource counts for each of the 3 facility levels detailed by Libyan MoH in 2018. Estimated monthly salaries for staff have been indicated and allocated according to decree 418 of the Ministry of Health</a:t>
            </a:r>
          </a:p>
          <a:p>
            <a:pPr marL="291465" indent="-291465" defTabSz="388620">
              <a:spcBef>
                <a:spcPts val="800"/>
              </a:spcBef>
              <a:defRPr sz="1530"/>
            </a:pPr>
            <a:r>
              <a:rPr b="1"/>
              <a:t>SARA applied for primary health care facility costs (Health Unit = 728, Health Center = 571, Polyclinic = 56).</a:t>
            </a:r>
            <a:r>
              <a:t> An additional sensitivity analysis was conducted using data from the Ministry based on facility to population ratio (</a:t>
            </a:r>
            <a:r>
              <a:rPr b="1"/>
              <a:t>1 Health Unit:15,000 pop., 1 Health center:25,000 pop., and 1 Polyclinic:50,000 pop.</a:t>
            </a:r>
            <a:r>
              <a:t>)</a:t>
            </a:r>
          </a:p>
          <a:p>
            <a:pPr marL="291465" indent="-291465" defTabSz="388620">
              <a:spcBef>
                <a:spcPts val="800"/>
              </a:spcBef>
              <a:defRPr sz="1530"/>
            </a:pPr>
            <a:r>
              <a:t>This is assuming all health facilities are functioning</a:t>
            </a:r>
            <a:endParaRPr b="1"/>
          </a:p>
          <a:p>
            <a:pPr marL="291465" indent="-291465" defTabSz="388620">
              <a:spcBef>
                <a:spcPts val="800"/>
              </a:spcBef>
              <a:defRPr sz="1530"/>
            </a:pPr>
            <a:r>
              <a:t>Drugs and Medicines estimated at </a:t>
            </a:r>
            <a:r>
              <a:rPr b="1"/>
              <a:t>28%</a:t>
            </a:r>
            <a:r>
              <a:t> of annual facility budgets</a:t>
            </a:r>
          </a:p>
          <a:p>
            <a:pPr marL="291465" indent="-291465" defTabSz="388620">
              <a:spcBef>
                <a:spcPts val="800"/>
              </a:spcBef>
              <a:defRPr sz="1530"/>
            </a:pPr>
            <a:r>
              <a:t>Recurrent expenditures at </a:t>
            </a:r>
            <a:r>
              <a:rPr b="1"/>
              <a:t>3%</a:t>
            </a:r>
            <a:r>
              <a:t> of annual facility budgets</a:t>
            </a:r>
          </a:p>
          <a:p>
            <a:pPr marL="291465" indent="-291465" defTabSz="388620">
              <a:spcBef>
                <a:spcPts val="800"/>
              </a:spcBef>
              <a:defRPr sz="1530"/>
            </a:pPr>
            <a:r>
              <a:t>Infrastructure and equipment estimated at </a:t>
            </a:r>
            <a:r>
              <a:rPr b="1"/>
              <a:t>8%</a:t>
            </a:r>
            <a:r>
              <a:t> of annual facility budgets due to depreciation cost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0" name="Screen Shot 2022-10-22 at 11.29.33 AM.png" descr="Screen Shot 2022-10-22 at 11.29.33 AM.png"/>
          <p:cNvPicPr>
            <a:picLocks noChangeAspect="1"/>
          </p:cNvPicPr>
          <p:nvPr/>
        </p:nvPicPr>
        <p:blipFill>
          <a:blip r:embed="rId2">
            <a:extLst/>
          </a:blip>
          <a:stretch>
            <a:fillRect/>
          </a:stretch>
        </p:blipFill>
        <p:spPr>
          <a:xfrm>
            <a:off x="761862" y="838"/>
            <a:ext cx="7509201" cy="708903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Title 1"/>
          <p:cNvSpPr txBox="1"/>
          <p:nvPr>
            <p:ph type="title"/>
          </p:nvPr>
        </p:nvSpPr>
        <p:spPr>
          <a:xfrm>
            <a:off x="677333" y="609600"/>
            <a:ext cx="8596670" cy="1320800"/>
          </a:xfrm>
          <a:prstGeom prst="rect">
            <a:avLst/>
          </a:prstGeom>
        </p:spPr>
        <p:txBody>
          <a:bodyPr/>
          <a:lstStyle/>
          <a:p>
            <a:pPr/>
            <a:r>
              <a:t>Cost Scenarios (Libya PHC)</a:t>
            </a:r>
          </a:p>
        </p:txBody>
      </p:sp>
      <p:sp>
        <p:nvSpPr>
          <p:cNvPr id="183" name="Content Placeholder 2"/>
          <p:cNvSpPr txBox="1"/>
          <p:nvPr>
            <p:ph type="body" sz="half" idx="1"/>
          </p:nvPr>
        </p:nvSpPr>
        <p:spPr>
          <a:xfrm>
            <a:off x="576972" y="1580725"/>
            <a:ext cx="8596670" cy="3880773"/>
          </a:xfrm>
          <a:prstGeom prst="rect">
            <a:avLst/>
          </a:prstGeom>
        </p:spPr>
        <p:txBody>
          <a:bodyPr/>
          <a:lstStyle/>
          <a:p>
            <a:pPr marL="0" indent="57150">
              <a:lnSpc>
                <a:spcPct val="90000"/>
              </a:lnSpc>
              <a:buSzTx/>
              <a:buFont typeface="Wingdings 3"/>
              <a:buNone/>
              <a:defRPr b="1"/>
            </a:pPr>
            <a:r>
              <a:t>Full cost estimate covered under 2 different scenarios:</a:t>
            </a:r>
          </a:p>
          <a:p>
            <a:pPr algn="just">
              <a:lnSpc>
                <a:spcPct val="90000"/>
              </a:lnSpc>
              <a:defRPr b="1">
                <a:latin typeface="Calibri"/>
                <a:ea typeface="Calibri"/>
                <a:cs typeface="Calibri"/>
                <a:sym typeface="Calibri"/>
              </a:defRPr>
            </a:pPr>
            <a:r>
              <a:t>Scenario 1</a:t>
            </a:r>
            <a:r>
              <a:rPr b="0"/>
              <a:t>  was full 100% coverage of PHC across the Libyan Population by 2025</a:t>
            </a:r>
          </a:p>
          <a:p>
            <a:pPr algn="just">
              <a:lnSpc>
                <a:spcPct val="90000"/>
              </a:lnSpc>
              <a:defRPr>
                <a:latin typeface="Calibri"/>
                <a:ea typeface="Calibri"/>
                <a:cs typeface="Calibri"/>
                <a:sym typeface="Calibri"/>
              </a:defRPr>
            </a:pPr>
          </a:p>
          <a:p>
            <a:pPr algn="just">
              <a:lnSpc>
                <a:spcPct val="90000"/>
              </a:lnSpc>
              <a:defRPr b="1">
                <a:latin typeface="Calibri"/>
                <a:ea typeface="Calibri"/>
                <a:cs typeface="Calibri"/>
                <a:sym typeface="Calibri"/>
              </a:defRPr>
            </a:pPr>
            <a:r>
              <a:t>Scenario 2 </a:t>
            </a:r>
            <a:r>
              <a:rPr b="0"/>
              <a:t>is 80% coverage of PHC across the Libyan population by 2025</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Title 1"/>
          <p:cNvSpPr txBox="1"/>
          <p:nvPr>
            <p:ph type="title"/>
          </p:nvPr>
        </p:nvSpPr>
        <p:spPr>
          <a:xfrm>
            <a:off x="677333" y="609600"/>
            <a:ext cx="8596670" cy="1320800"/>
          </a:xfrm>
          <a:prstGeom prst="rect">
            <a:avLst/>
          </a:prstGeom>
        </p:spPr>
        <p:txBody>
          <a:bodyPr/>
          <a:lstStyle/>
          <a:p>
            <a:pPr/>
            <a:r>
              <a:t>Cost Scenarios 1 and 2 (Comparison)</a:t>
            </a:r>
          </a:p>
        </p:txBody>
      </p:sp>
      <p:pic>
        <p:nvPicPr>
          <p:cNvPr id="186" name="Screen Shot 2022-10-22 at 11.41.18 AM.png" descr="Screen Shot 2022-10-22 at 11.41.18 AM.png"/>
          <p:cNvPicPr>
            <a:picLocks noChangeAspect="1"/>
          </p:cNvPicPr>
          <p:nvPr/>
        </p:nvPicPr>
        <p:blipFill>
          <a:blip r:embed="rId2">
            <a:extLst/>
          </a:blip>
          <a:stretch>
            <a:fillRect/>
          </a:stretch>
        </p:blipFill>
        <p:spPr>
          <a:xfrm>
            <a:off x="400864" y="3968053"/>
            <a:ext cx="8610601" cy="1752601"/>
          </a:xfrm>
          <a:prstGeom prst="rect">
            <a:avLst/>
          </a:prstGeom>
          <a:ln w="12700">
            <a:miter lim="400000"/>
          </a:ln>
        </p:spPr>
      </p:pic>
      <p:pic>
        <p:nvPicPr>
          <p:cNvPr id="187" name="Screen Shot 2022-10-22 at 11.41.31 AM.png" descr="Screen Shot 2022-10-22 at 11.41.31 AM.png"/>
          <p:cNvPicPr>
            <a:picLocks noChangeAspect="1"/>
          </p:cNvPicPr>
          <p:nvPr/>
        </p:nvPicPr>
        <p:blipFill>
          <a:blip r:embed="rId3">
            <a:extLst/>
          </a:blip>
          <a:stretch>
            <a:fillRect/>
          </a:stretch>
        </p:blipFill>
        <p:spPr>
          <a:xfrm>
            <a:off x="203729" y="2088857"/>
            <a:ext cx="8723745" cy="1720739"/>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Title 1"/>
          <p:cNvSpPr txBox="1"/>
          <p:nvPr>
            <p:ph type="title"/>
          </p:nvPr>
        </p:nvSpPr>
        <p:spPr>
          <a:xfrm>
            <a:off x="677333" y="609600"/>
            <a:ext cx="8596670" cy="1320800"/>
          </a:xfrm>
          <a:prstGeom prst="rect">
            <a:avLst/>
          </a:prstGeom>
        </p:spPr>
        <p:txBody>
          <a:bodyPr/>
          <a:lstStyle/>
          <a:p>
            <a:pPr/>
            <a:r>
              <a:t>Results – Scenario 1</a:t>
            </a:r>
          </a:p>
        </p:txBody>
      </p:sp>
      <p:graphicFrame>
        <p:nvGraphicFramePr>
          <p:cNvPr id="190" name="Table 3"/>
          <p:cNvGraphicFramePr/>
          <p:nvPr/>
        </p:nvGraphicFramePr>
        <p:xfrm>
          <a:off x="510066" y="1614798"/>
          <a:ext cx="9091105" cy="36307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6798"/>
                <a:gridCol w="1248631"/>
                <a:gridCol w="1079644"/>
                <a:gridCol w="1079644"/>
                <a:gridCol w="1079644"/>
                <a:gridCol w="1079644"/>
                <a:gridCol w="1157549"/>
                <a:gridCol w="1076846"/>
              </a:tblGrid>
              <a:tr h="278965">
                <a:tc gridSpan="2">
                  <a:txBody>
                    <a:bodyPr/>
                    <a:lstStyle/>
                    <a:p>
                      <a:pPr algn="l">
                        <a:defRPr sz="1800"/>
                      </a:pPr>
                      <a:r>
                        <a:rPr b="1" sz="1000"/>
                        <a:t>Scenario-1 costs (USD)</a:t>
                      </a:r>
                    </a:p>
                  </a:txBody>
                  <a:tcPr marL="7721" marR="7721" marT="7721" marB="7721" anchor="b" anchorCtr="0" horzOverflow="overflow">
                    <a:solidFill>
                      <a:srgbClr val="EEF4E7"/>
                    </a:solidFill>
                  </a:tcPr>
                </a:tc>
                <a:tc hMerge="1">
                  <a:tcPr/>
                </a:tc>
                <a:tc>
                  <a:txBody>
                    <a:bodyPr/>
                    <a:lstStyle/>
                    <a:p>
                      <a:pPr algn="l">
                        <a:defRPr b="1" sz="1000">
                          <a:latin typeface="Calibri"/>
                          <a:ea typeface="Calibri"/>
                          <a:cs typeface="Calibri"/>
                          <a:sym typeface="Calibri"/>
                        </a:defRPr>
                      </a:pPr>
                    </a:p>
                  </a:txBody>
                  <a:tcPr marL="7721" marR="7721" marT="7721" marB="7721" anchor="b" anchorCtr="0" horzOverflow="overflow">
                    <a:solidFill>
                      <a:srgbClr val="EEF4E7"/>
                    </a:solidFill>
                  </a:tcPr>
                </a:tc>
                <a:tc>
                  <a:txBody>
                    <a:bodyPr/>
                    <a:lstStyle/>
                    <a:p>
                      <a:pPr algn="l">
                        <a:defRPr sz="1000">
                          <a:latin typeface="Calibri"/>
                          <a:ea typeface="Calibri"/>
                          <a:cs typeface="Calibri"/>
                          <a:sym typeface="Calibri"/>
                        </a:defRPr>
                      </a:pPr>
                    </a:p>
                  </a:txBody>
                  <a:tcPr marL="7721" marR="7721" marT="7721" marB="7721" anchor="b" anchorCtr="0" horzOverflow="overflow">
                    <a:solidFill>
                      <a:srgbClr val="EEF4E7"/>
                    </a:solidFill>
                  </a:tcPr>
                </a:tc>
                <a:tc>
                  <a:txBody>
                    <a:bodyPr/>
                    <a:lstStyle/>
                    <a:p>
                      <a:pPr algn="l">
                        <a:defRPr sz="1000">
                          <a:latin typeface="Calibri"/>
                          <a:ea typeface="Calibri"/>
                          <a:cs typeface="Calibri"/>
                          <a:sym typeface="Calibri"/>
                        </a:defRPr>
                      </a:pPr>
                    </a:p>
                  </a:txBody>
                  <a:tcPr marL="7721" marR="7721" marT="7721" marB="7721" anchor="b" anchorCtr="0" horzOverflow="overflow">
                    <a:solidFill>
                      <a:srgbClr val="EEF4E7"/>
                    </a:solidFill>
                  </a:tcPr>
                </a:tc>
                <a:tc>
                  <a:txBody>
                    <a:bodyPr/>
                    <a:lstStyle/>
                    <a:p>
                      <a:pPr algn="l">
                        <a:defRPr sz="1000">
                          <a:latin typeface="Calibri"/>
                          <a:ea typeface="Calibri"/>
                          <a:cs typeface="Calibri"/>
                          <a:sym typeface="Calibri"/>
                        </a:defRPr>
                      </a:pPr>
                    </a:p>
                  </a:txBody>
                  <a:tcPr marL="7721" marR="7721" marT="7721" marB="7721" anchor="b" anchorCtr="0" horzOverflow="overflow">
                    <a:solidFill>
                      <a:srgbClr val="EEF4E7"/>
                    </a:solidFill>
                  </a:tcPr>
                </a:tc>
                <a:tc>
                  <a:txBody>
                    <a:bodyPr/>
                    <a:lstStyle/>
                    <a:p>
                      <a:pPr algn="l">
                        <a:defRPr sz="1000">
                          <a:latin typeface="Calibri"/>
                          <a:ea typeface="Calibri"/>
                          <a:cs typeface="Calibri"/>
                          <a:sym typeface="Calibri"/>
                        </a:defRPr>
                      </a:pPr>
                    </a:p>
                  </a:txBody>
                  <a:tcPr marL="7721" marR="7721" marT="7721" marB="7721" anchor="b" anchorCtr="0" horzOverflow="overflow">
                    <a:solidFill>
                      <a:srgbClr val="EEF4E7"/>
                    </a:solidFill>
                  </a:tcPr>
                </a:tc>
                <a:tc>
                  <a:txBody>
                    <a:bodyPr/>
                    <a:lstStyle/>
                    <a:p>
                      <a:pPr algn="l">
                        <a:defRPr sz="1000">
                          <a:latin typeface="Calibri"/>
                          <a:ea typeface="Calibri"/>
                          <a:cs typeface="Calibri"/>
                          <a:sym typeface="Calibri"/>
                        </a:defRPr>
                      </a:pPr>
                    </a:p>
                  </a:txBody>
                  <a:tcPr marL="7721" marR="7721" marT="7721" marB="7721" anchor="b" anchorCtr="0" horzOverflow="overflow">
                    <a:solidFill>
                      <a:srgbClr val="EEF4E7"/>
                    </a:solidFill>
                  </a:tcPr>
                </a:tc>
              </a:tr>
              <a:tr h="595122">
                <a:tc>
                  <a:txBody>
                    <a:bodyPr/>
                    <a:lstStyle/>
                    <a:p>
                      <a:pPr algn="l">
                        <a:defRPr sz="1800"/>
                      </a:pPr>
                      <a:r>
                        <a:rPr b="1" sz="1000"/>
                        <a:t>Cost item </a:t>
                      </a:r>
                    </a:p>
                  </a:txBody>
                  <a:tcPr marL="7721" marR="7721" marT="7721" marB="7721" anchor="b" anchorCtr="0" horzOverflow="overflow">
                    <a:solidFill>
                      <a:srgbClr val="EEF4E7"/>
                    </a:solidFill>
                  </a:tcPr>
                </a:tc>
                <a:tc>
                  <a:txBody>
                    <a:bodyPr/>
                    <a:lstStyle/>
                    <a:p>
                      <a:pPr algn="ctr">
                        <a:defRPr sz="1800"/>
                      </a:pPr>
                      <a:r>
                        <a:rPr b="1" sz="1000"/>
                        <a:t>2020</a:t>
                      </a:r>
                    </a:p>
                  </a:txBody>
                  <a:tcPr marL="7721" marR="7721" marT="7721" marB="7721" anchor="b" anchorCtr="0" horzOverflow="overflow">
                    <a:solidFill>
                      <a:srgbClr val="EEF4E7"/>
                    </a:solidFill>
                  </a:tcPr>
                </a:tc>
                <a:tc>
                  <a:txBody>
                    <a:bodyPr/>
                    <a:lstStyle/>
                    <a:p>
                      <a:pPr algn="ctr">
                        <a:defRPr sz="1800"/>
                      </a:pPr>
                      <a:r>
                        <a:rPr b="1" sz="1000"/>
                        <a:t>2021</a:t>
                      </a:r>
                    </a:p>
                  </a:txBody>
                  <a:tcPr marL="7721" marR="7721" marT="7721" marB="7721" anchor="b" anchorCtr="0" horzOverflow="overflow">
                    <a:solidFill>
                      <a:srgbClr val="EEF4E7"/>
                    </a:solidFill>
                  </a:tcPr>
                </a:tc>
                <a:tc>
                  <a:txBody>
                    <a:bodyPr/>
                    <a:lstStyle/>
                    <a:p>
                      <a:pPr algn="ctr">
                        <a:defRPr sz="1800"/>
                      </a:pPr>
                      <a:r>
                        <a:rPr b="1" sz="1000"/>
                        <a:t>2022</a:t>
                      </a:r>
                    </a:p>
                  </a:txBody>
                  <a:tcPr marL="7721" marR="7721" marT="7721" marB="7721" anchor="b" anchorCtr="0" horzOverflow="overflow">
                    <a:solidFill>
                      <a:srgbClr val="EEF4E7"/>
                    </a:solidFill>
                  </a:tcPr>
                </a:tc>
                <a:tc>
                  <a:txBody>
                    <a:bodyPr/>
                    <a:lstStyle/>
                    <a:p>
                      <a:pPr algn="ctr">
                        <a:defRPr sz="1800"/>
                      </a:pPr>
                      <a:r>
                        <a:rPr b="1" sz="1000"/>
                        <a:t>2023</a:t>
                      </a:r>
                    </a:p>
                  </a:txBody>
                  <a:tcPr marL="7721" marR="7721" marT="7721" marB="7721" anchor="b" anchorCtr="0" horzOverflow="overflow">
                    <a:solidFill>
                      <a:srgbClr val="EEF4E7"/>
                    </a:solidFill>
                  </a:tcPr>
                </a:tc>
                <a:tc>
                  <a:txBody>
                    <a:bodyPr/>
                    <a:lstStyle/>
                    <a:p>
                      <a:pPr algn="ctr">
                        <a:defRPr sz="1800"/>
                      </a:pPr>
                      <a:r>
                        <a:rPr b="1" sz="1000"/>
                        <a:t>2024</a:t>
                      </a:r>
                    </a:p>
                  </a:txBody>
                  <a:tcPr marL="7721" marR="7721" marT="7721" marB="7721" anchor="b" anchorCtr="0" horzOverflow="overflow">
                    <a:solidFill>
                      <a:srgbClr val="EEF4E7"/>
                    </a:solidFill>
                  </a:tcPr>
                </a:tc>
                <a:tc>
                  <a:txBody>
                    <a:bodyPr/>
                    <a:lstStyle/>
                    <a:p>
                      <a:pPr algn="ctr">
                        <a:defRPr sz="1800"/>
                      </a:pPr>
                      <a:r>
                        <a:rPr b="1" sz="1000"/>
                        <a:t>2025</a:t>
                      </a:r>
                    </a:p>
                  </a:txBody>
                  <a:tcPr marL="7721" marR="7721" marT="7721" marB="7721" anchor="b" anchorCtr="0" horzOverflow="overflow">
                    <a:solidFill>
                      <a:srgbClr val="EEF4E7"/>
                    </a:solidFill>
                  </a:tcPr>
                </a:tc>
                <a:tc>
                  <a:txBody>
                    <a:bodyPr/>
                    <a:lstStyle/>
                    <a:p>
                      <a:pPr algn="ctr">
                        <a:defRPr sz="1800"/>
                      </a:pPr>
                      <a:r>
                        <a:rPr b="1" sz="1000"/>
                        <a:t>Total </a:t>
                      </a:r>
                    </a:p>
                  </a:txBody>
                  <a:tcPr marL="7721" marR="7721" marT="7721" marB="7721" anchor="ctr" anchorCtr="0" horzOverflow="overflow">
                    <a:solidFill>
                      <a:srgbClr val="EEF4E7"/>
                    </a:solidFill>
                  </a:tcPr>
                </a:tc>
              </a:tr>
              <a:tr h="509500">
                <a:tc>
                  <a:txBody>
                    <a:bodyPr/>
                    <a:lstStyle/>
                    <a:p>
                      <a:pPr>
                        <a:defRPr sz="1800"/>
                      </a:pPr>
                      <a:r>
                        <a:rPr sz="1000"/>
                        <a:t>Human Resources</a:t>
                      </a:r>
                    </a:p>
                  </a:txBody>
                  <a:tcPr marL="7721" marR="7721" marT="7721" marB="7721" anchor="b" anchorCtr="0" horzOverflow="overflow">
                    <a:solidFill>
                      <a:srgbClr val="EEF4E7"/>
                    </a:solidFill>
                  </a:tcPr>
                </a:tc>
                <a:tc>
                  <a:txBody>
                    <a:bodyPr/>
                    <a:lstStyle/>
                    <a:p>
                      <a:pPr>
                        <a:defRPr sz="1800"/>
                      </a:pPr>
                      <a:r>
                        <a:rPr sz="1000"/>
                        <a:t>249,958,750</a:t>
                      </a:r>
                    </a:p>
                  </a:txBody>
                  <a:tcPr marL="7721" marR="7721" marT="7721" marB="7721" anchor="b" anchorCtr="0" horzOverflow="overflow">
                    <a:solidFill>
                      <a:srgbClr val="EEF4E7"/>
                    </a:solidFill>
                  </a:tcPr>
                </a:tc>
                <a:tc>
                  <a:txBody>
                    <a:bodyPr/>
                    <a:lstStyle/>
                    <a:p>
                      <a:pPr>
                        <a:defRPr sz="1800"/>
                      </a:pPr>
                      <a:r>
                        <a:rPr sz="1000"/>
                        <a:t>364,823,575</a:t>
                      </a:r>
                    </a:p>
                  </a:txBody>
                  <a:tcPr marL="7721" marR="7721" marT="7721" marB="7721" anchor="b" anchorCtr="0" horzOverflow="overflow">
                    <a:solidFill>
                      <a:srgbClr val="EEF4E7"/>
                    </a:solidFill>
                  </a:tcPr>
                </a:tc>
                <a:tc>
                  <a:txBody>
                    <a:bodyPr/>
                    <a:lstStyle/>
                    <a:p>
                      <a:pPr>
                        <a:defRPr sz="1800"/>
                      </a:pPr>
                      <a:r>
                        <a:rPr sz="1000"/>
                        <a:t>482,132,021</a:t>
                      </a:r>
                    </a:p>
                  </a:txBody>
                  <a:tcPr marL="7721" marR="7721" marT="7721" marB="7721" anchor="b" anchorCtr="0" horzOverflow="overflow">
                    <a:solidFill>
                      <a:srgbClr val="EEF4E7"/>
                    </a:solidFill>
                  </a:tcPr>
                </a:tc>
                <a:tc>
                  <a:txBody>
                    <a:bodyPr/>
                    <a:lstStyle/>
                    <a:p>
                      <a:pPr>
                        <a:defRPr sz="1800"/>
                      </a:pPr>
                      <a:r>
                        <a:rPr sz="1000"/>
                        <a:t>604,825,193</a:t>
                      </a:r>
                    </a:p>
                  </a:txBody>
                  <a:tcPr marL="7721" marR="7721" marT="7721" marB="7721" anchor="b" anchorCtr="0" horzOverflow="overflow">
                    <a:solidFill>
                      <a:srgbClr val="EEF4E7"/>
                    </a:solidFill>
                  </a:tcPr>
                </a:tc>
                <a:tc>
                  <a:txBody>
                    <a:bodyPr/>
                    <a:lstStyle/>
                    <a:p>
                      <a:pPr>
                        <a:defRPr sz="1800"/>
                      </a:pPr>
                      <a:r>
                        <a:rPr sz="1000"/>
                        <a:t>730,144,134</a:t>
                      </a:r>
                    </a:p>
                  </a:txBody>
                  <a:tcPr marL="7721" marR="7721" marT="7721" marB="7721" anchor="b" anchorCtr="0" horzOverflow="overflow">
                    <a:solidFill>
                      <a:srgbClr val="EEF4E7"/>
                    </a:solidFill>
                  </a:tcPr>
                </a:tc>
                <a:tc>
                  <a:txBody>
                    <a:bodyPr/>
                    <a:lstStyle/>
                    <a:p>
                      <a:pPr>
                        <a:defRPr sz="1800"/>
                      </a:pPr>
                      <a:r>
                        <a:rPr sz="1000"/>
                        <a:t>859,030,177</a:t>
                      </a:r>
                    </a:p>
                  </a:txBody>
                  <a:tcPr marL="7721" marR="7721" marT="7721" marB="7721" anchor="b" anchorCtr="0" horzOverflow="overflow">
                    <a:solidFill>
                      <a:srgbClr val="EEF4E7"/>
                    </a:solidFill>
                  </a:tcPr>
                </a:tc>
                <a:tc>
                  <a:txBody>
                    <a:bodyPr/>
                    <a:lstStyle/>
                    <a:p>
                      <a:pPr>
                        <a:defRPr sz="1800"/>
                      </a:pPr>
                      <a:r>
                        <a:rPr sz="1000"/>
                        <a:t>3,291,913,849</a:t>
                      </a:r>
                    </a:p>
                  </a:txBody>
                  <a:tcPr marL="7721" marR="7721" marT="7721" marB="7721" anchor="b" anchorCtr="0" horzOverflow="overflow">
                    <a:solidFill>
                      <a:srgbClr val="EEF4E7"/>
                    </a:solidFill>
                  </a:tcPr>
                </a:tc>
              </a:tr>
              <a:tr h="509500">
                <a:tc>
                  <a:txBody>
                    <a:bodyPr/>
                    <a:lstStyle/>
                    <a:p>
                      <a:pPr>
                        <a:defRPr sz="1800"/>
                      </a:pPr>
                      <a:r>
                        <a:rPr sz="1000"/>
                        <a:t>Total Infrastructure</a:t>
                      </a:r>
                    </a:p>
                  </a:txBody>
                  <a:tcPr marL="7721" marR="7721" marT="7721" marB="7721" anchor="b" anchorCtr="0" horzOverflow="overflow">
                    <a:solidFill>
                      <a:srgbClr val="EEF4E7"/>
                    </a:solidFill>
                  </a:tcPr>
                </a:tc>
                <a:tc>
                  <a:txBody>
                    <a:bodyPr/>
                    <a:lstStyle/>
                    <a:p>
                      <a:pPr>
                        <a:defRPr sz="1800"/>
                      </a:pPr>
                      <a:r>
                        <a:rPr sz="1000"/>
                        <a:t>61,590,400</a:t>
                      </a:r>
                    </a:p>
                  </a:txBody>
                  <a:tcPr marL="7721" marR="7721" marT="7721" marB="7721" anchor="b" anchorCtr="0" horzOverflow="overflow">
                    <a:solidFill>
                      <a:srgbClr val="EEF4E7"/>
                    </a:solidFill>
                  </a:tcPr>
                </a:tc>
                <a:tc>
                  <a:txBody>
                    <a:bodyPr/>
                    <a:lstStyle/>
                    <a:p>
                      <a:pPr>
                        <a:defRPr sz="1800"/>
                      </a:pPr>
                      <a:r>
                        <a:rPr sz="1000"/>
                        <a:t>67,152,835</a:t>
                      </a:r>
                    </a:p>
                  </a:txBody>
                  <a:tcPr marL="7721" marR="7721" marT="7721" marB="7721" anchor="b" anchorCtr="0" horzOverflow="overflow">
                    <a:solidFill>
                      <a:srgbClr val="EEF4E7"/>
                    </a:solidFill>
                  </a:tcPr>
                </a:tc>
                <a:tc>
                  <a:txBody>
                    <a:bodyPr/>
                    <a:lstStyle/>
                    <a:p>
                      <a:pPr>
                        <a:defRPr sz="1800"/>
                      </a:pPr>
                      <a:r>
                        <a:rPr sz="1000"/>
                        <a:t>71,901,346</a:t>
                      </a:r>
                    </a:p>
                  </a:txBody>
                  <a:tcPr marL="7721" marR="7721" marT="7721" marB="7721" anchor="b" anchorCtr="0" horzOverflow="overflow">
                    <a:solidFill>
                      <a:srgbClr val="EEF4E7"/>
                    </a:solidFill>
                  </a:tcPr>
                </a:tc>
                <a:tc>
                  <a:txBody>
                    <a:bodyPr/>
                    <a:lstStyle/>
                    <a:p>
                      <a:pPr>
                        <a:defRPr sz="1800"/>
                      </a:pPr>
                      <a:r>
                        <a:rPr sz="1000"/>
                        <a:t>76,777,202</a:t>
                      </a:r>
                    </a:p>
                  </a:txBody>
                  <a:tcPr marL="7721" marR="7721" marT="7721" marB="7721" anchor="b" anchorCtr="0" horzOverflow="overflow">
                    <a:solidFill>
                      <a:srgbClr val="EEF4E7"/>
                    </a:solidFill>
                  </a:tcPr>
                </a:tc>
                <a:tc>
                  <a:txBody>
                    <a:bodyPr/>
                    <a:lstStyle/>
                    <a:p>
                      <a:pPr>
                        <a:defRPr sz="1800"/>
                      </a:pPr>
                      <a:r>
                        <a:rPr sz="1000"/>
                        <a:t>81,783,155</a:t>
                      </a:r>
                    </a:p>
                  </a:txBody>
                  <a:tcPr marL="7721" marR="7721" marT="7721" marB="7721" anchor="b" anchorCtr="0" horzOverflow="overflow">
                    <a:solidFill>
                      <a:srgbClr val="EEF4E7"/>
                    </a:solidFill>
                  </a:tcPr>
                </a:tc>
                <a:tc>
                  <a:txBody>
                    <a:bodyPr/>
                    <a:lstStyle/>
                    <a:p>
                      <a:pPr>
                        <a:defRPr sz="1800"/>
                      </a:pPr>
                      <a:r>
                        <a:rPr sz="1000"/>
                        <a:t>86,922,016</a:t>
                      </a:r>
                    </a:p>
                  </a:txBody>
                  <a:tcPr marL="7721" marR="7721" marT="7721" marB="7721" anchor="b" anchorCtr="0" horzOverflow="overflow">
                    <a:solidFill>
                      <a:srgbClr val="EEF4E7"/>
                    </a:solidFill>
                  </a:tcPr>
                </a:tc>
                <a:tc>
                  <a:txBody>
                    <a:bodyPr/>
                    <a:lstStyle/>
                    <a:p>
                      <a:pPr>
                        <a:defRPr sz="1800"/>
                      </a:pPr>
                      <a:r>
                        <a:rPr sz="1000"/>
                        <a:t>446,126,954</a:t>
                      </a:r>
                    </a:p>
                  </a:txBody>
                  <a:tcPr marL="7721" marR="7721" marT="7721" marB="7721" anchor="b" anchorCtr="0" horzOverflow="overflow">
                    <a:solidFill>
                      <a:srgbClr val="EEF4E7"/>
                    </a:solidFill>
                  </a:tcPr>
                </a:tc>
              </a:tr>
              <a:tr h="509500">
                <a:tc>
                  <a:txBody>
                    <a:bodyPr/>
                    <a:lstStyle/>
                    <a:p>
                      <a:pPr>
                        <a:defRPr sz="1800"/>
                      </a:pPr>
                      <a:r>
                        <a:rPr sz="1000"/>
                        <a:t>Total Logistics</a:t>
                      </a:r>
                    </a:p>
                  </a:txBody>
                  <a:tcPr marL="7721" marR="7721" marT="7721" marB="7721" anchor="b" anchorCtr="0" horzOverflow="overflow">
                    <a:solidFill>
                      <a:srgbClr val="EEF4E7"/>
                    </a:solidFill>
                  </a:tcPr>
                </a:tc>
                <a:tc>
                  <a:txBody>
                    <a:bodyPr/>
                    <a:lstStyle/>
                    <a:p>
                      <a:pPr>
                        <a:defRPr sz="1800"/>
                      </a:pPr>
                      <a:r>
                        <a:rPr sz="1000"/>
                        <a:t>30,028,939</a:t>
                      </a:r>
                    </a:p>
                  </a:txBody>
                  <a:tcPr marL="7721" marR="7721" marT="7721" marB="7721" anchor="b" anchorCtr="0" horzOverflow="overflow">
                    <a:solidFill>
                      <a:srgbClr val="EEF4E7"/>
                    </a:solidFill>
                  </a:tcPr>
                </a:tc>
                <a:tc>
                  <a:txBody>
                    <a:bodyPr/>
                    <a:lstStyle/>
                    <a:p>
                      <a:pPr>
                        <a:defRPr sz="1800"/>
                      </a:pPr>
                      <a:r>
                        <a:rPr sz="1000"/>
                        <a:t>48,177,143</a:t>
                      </a:r>
                    </a:p>
                  </a:txBody>
                  <a:tcPr marL="7721" marR="7721" marT="7721" marB="7721" anchor="b" anchorCtr="0" horzOverflow="overflow">
                    <a:solidFill>
                      <a:srgbClr val="EEF4E7"/>
                    </a:solidFill>
                  </a:tcPr>
                </a:tc>
                <a:tc>
                  <a:txBody>
                    <a:bodyPr/>
                    <a:lstStyle/>
                    <a:p>
                      <a:pPr>
                        <a:defRPr sz="1800"/>
                      </a:pPr>
                      <a:r>
                        <a:rPr sz="1000"/>
                        <a:t>66,943,277</a:t>
                      </a:r>
                    </a:p>
                  </a:txBody>
                  <a:tcPr marL="7721" marR="7721" marT="7721" marB="7721" anchor="b" anchorCtr="0" horzOverflow="overflow">
                    <a:solidFill>
                      <a:srgbClr val="EEF4E7"/>
                    </a:solidFill>
                  </a:tcPr>
                </a:tc>
                <a:tc>
                  <a:txBody>
                    <a:bodyPr/>
                    <a:lstStyle/>
                    <a:p>
                      <a:pPr>
                        <a:defRPr sz="1800"/>
                      </a:pPr>
                      <a:r>
                        <a:rPr sz="1000"/>
                        <a:t>86,252,287</a:t>
                      </a:r>
                    </a:p>
                  </a:txBody>
                  <a:tcPr marL="7721" marR="7721" marT="7721" marB="7721" anchor="b" anchorCtr="0" horzOverflow="overflow">
                    <a:solidFill>
                      <a:srgbClr val="EEF4E7"/>
                    </a:solidFill>
                  </a:tcPr>
                </a:tc>
                <a:tc>
                  <a:txBody>
                    <a:bodyPr/>
                    <a:lstStyle/>
                    <a:p>
                      <a:pPr>
                        <a:defRPr sz="1800"/>
                      </a:pPr>
                      <a:r>
                        <a:rPr sz="1000"/>
                        <a:t>106,021,880</a:t>
                      </a:r>
                    </a:p>
                  </a:txBody>
                  <a:tcPr marL="7721" marR="7721" marT="7721" marB="7721" anchor="b" anchorCtr="0" horzOverflow="overflow">
                    <a:solidFill>
                      <a:srgbClr val="EEF4E7"/>
                    </a:solidFill>
                  </a:tcPr>
                </a:tc>
                <a:tc>
                  <a:txBody>
                    <a:bodyPr/>
                    <a:lstStyle/>
                    <a:p>
                      <a:pPr>
                        <a:defRPr sz="1800"/>
                      </a:pPr>
                      <a:r>
                        <a:rPr sz="1000"/>
                        <a:t>126,087,125</a:t>
                      </a:r>
                    </a:p>
                  </a:txBody>
                  <a:tcPr marL="7721" marR="7721" marT="7721" marB="7721" anchor="b" anchorCtr="0" horzOverflow="overflow">
                    <a:solidFill>
                      <a:srgbClr val="EEF4E7"/>
                    </a:solidFill>
                  </a:tcPr>
                </a:tc>
                <a:tc>
                  <a:txBody>
                    <a:bodyPr/>
                    <a:lstStyle/>
                    <a:p>
                      <a:pPr>
                        <a:defRPr sz="1800"/>
                      </a:pPr>
                      <a:r>
                        <a:rPr sz="1000"/>
                        <a:t>463,510,649</a:t>
                      </a:r>
                    </a:p>
                  </a:txBody>
                  <a:tcPr marL="7721" marR="7721" marT="7721" marB="7721" anchor="b" anchorCtr="0" horzOverflow="overflow">
                    <a:solidFill>
                      <a:srgbClr val="EEF4E7"/>
                    </a:solidFill>
                  </a:tcPr>
                </a:tc>
              </a:tr>
              <a:tr h="705943">
                <a:tc>
                  <a:txBody>
                    <a:bodyPr/>
                    <a:lstStyle/>
                    <a:p>
                      <a:pPr>
                        <a:defRPr sz="1800"/>
                      </a:pPr>
                      <a:r>
                        <a:rPr sz="1000"/>
                        <a:t>Total Medicine, commodities and supplies</a:t>
                      </a:r>
                    </a:p>
                  </a:txBody>
                  <a:tcPr marL="7721" marR="7721" marT="7721" marB="7721" anchor="b" anchorCtr="0" horzOverflow="overflow">
                    <a:solidFill>
                      <a:srgbClr val="EEF4E7"/>
                    </a:solidFill>
                  </a:tcPr>
                </a:tc>
                <a:tc>
                  <a:txBody>
                    <a:bodyPr/>
                    <a:lstStyle/>
                    <a:p>
                      <a:pPr>
                        <a:defRPr sz="1800"/>
                      </a:pPr>
                      <a:r>
                        <a:rPr sz="1000"/>
                        <a:t>120,115,756</a:t>
                      </a:r>
                    </a:p>
                  </a:txBody>
                  <a:tcPr marL="7721" marR="7721" marT="7721" marB="7721" anchor="b" anchorCtr="0" horzOverflow="overflow">
                    <a:solidFill>
                      <a:srgbClr val="EEF4E7"/>
                    </a:solidFill>
                  </a:tcPr>
                </a:tc>
                <a:tc>
                  <a:txBody>
                    <a:bodyPr/>
                    <a:lstStyle/>
                    <a:p>
                      <a:pPr>
                        <a:defRPr sz="1800"/>
                      </a:pPr>
                      <a:r>
                        <a:rPr sz="1000"/>
                        <a:t>192,708,570</a:t>
                      </a:r>
                    </a:p>
                  </a:txBody>
                  <a:tcPr marL="7721" marR="7721" marT="7721" marB="7721" anchor="b" anchorCtr="0" horzOverflow="overflow">
                    <a:solidFill>
                      <a:srgbClr val="EEF4E7"/>
                    </a:solidFill>
                  </a:tcPr>
                </a:tc>
                <a:tc>
                  <a:txBody>
                    <a:bodyPr/>
                    <a:lstStyle/>
                    <a:p>
                      <a:pPr>
                        <a:defRPr sz="1800"/>
                      </a:pPr>
                      <a:r>
                        <a:rPr sz="1000"/>
                        <a:t>267,773,106</a:t>
                      </a:r>
                    </a:p>
                  </a:txBody>
                  <a:tcPr marL="7721" marR="7721" marT="7721" marB="7721" anchor="b" anchorCtr="0" horzOverflow="overflow">
                    <a:solidFill>
                      <a:srgbClr val="EEF4E7"/>
                    </a:solidFill>
                  </a:tcPr>
                </a:tc>
                <a:tc>
                  <a:txBody>
                    <a:bodyPr/>
                    <a:lstStyle/>
                    <a:p>
                      <a:pPr>
                        <a:defRPr sz="1800"/>
                      </a:pPr>
                      <a:r>
                        <a:rPr sz="1000"/>
                        <a:t>345,009,147</a:t>
                      </a:r>
                    </a:p>
                  </a:txBody>
                  <a:tcPr marL="7721" marR="7721" marT="7721" marB="7721" anchor="b" anchorCtr="0" horzOverflow="overflow">
                    <a:solidFill>
                      <a:srgbClr val="EEF4E7"/>
                    </a:solidFill>
                  </a:tcPr>
                </a:tc>
                <a:tc>
                  <a:txBody>
                    <a:bodyPr/>
                    <a:lstStyle/>
                    <a:p>
                      <a:pPr>
                        <a:defRPr sz="1800"/>
                      </a:pPr>
                      <a:r>
                        <a:rPr sz="1000"/>
                        <a:t>424,087,519</a:t>
                      </a:r>
                    </a:p>
                  </a:txBody>
                  <a:tcPr marL="7721" marR="7721" marT="7721" marB="7721" anchor="b" anchorCtr="0" horzOverflow="overflow">
                    <a:solidFill>
                      <a:srgbClr val="EEF4E7"/>
                    </a:solidFill>
                  </a:tcPr>
                </a:tc>
                <a:tc>
                  <a:txBody>
                    <a:bodyPr/>
                    <a:lstStyle/>
                    <a:p>
                      <a:pPr>
                        <a:defRPr sz="1800"/>
                      </a:pPr>
                      <a:r>
                        <a:rPr sz="1000"/>
                        <a:t>504,348,499</a:t>
                      </a:r>
                    </a:p>
                  </a:txBody>
                  <a:tcPr marL="7721" marR="7721" marT="7721" marB="7721" anchor="b" anchorCtr="0" horzOverflow="overflow">
                    <a:solidFill>
                      <a:srgbClr val="EEF4E7"/>
                    </a:solidFill>
                  </a:tcPr>
                </a:tc>
                <a:tc>
                  <a:txBody>
                    <a:bodyPr/>
                    <a:lstStyle/>
                    <a:p>
                      <a:pPr>
                        <a:defRPr sz="1800"/>
                      </a:pPr>
                      <a:r>
                        <a:rPr sz="1000"/>
                        <a:t>1,854,042,597</a:t>
                      </a:r>
                    </a:p>
                  </a:txBody>
                  <a:tcPr marL="7721" marR="7721" marT="7721" marB="7721" anchor="b" anchorCtr="0" horzOverflow="overflow">
                    <a:solidFill>
                      <a:srgbClr val="EEF4E7"/>
                    </a:solidFill>
                  </a:tcPr>
                </a:tc>
              </a:tr>
              <a:tr h="509500">
                <a:tc>
                  <a:txBody>
                    <a:bodyPr/>
                    <a:lstStyle/>
                    <a:p>
                      <a:pPr algn="l">
                        <a:defRPr sz="1800"/>
                      </a:pPr>
                      <a:r>
                        <a:rPr b="1" sz="1000"/>
                        <a:t>Total cost USD </a:t>
                      </a:r>
                    </a:p>
                  </a:txBody>
                  <a:tcPr marL="7721" marR="7721" marT="7721" marB="7721" anchor="b" anchorCtr="0" horzOverflow="overflow">
                    <a:solidFill>
                      <a:srgbClr val="EEF4E7"/>
                    </a:solidFill>
                  </a:tcPr>
                </a:tc>
                <a:tc>
                  <a:txBody>
                    <a:bodyPr/>
                    <a:lstStyle/>
                    <a:p>
                      <a:pPr>
                        <a:defRPr sz="1800"/>
                      </a:pPr>
                      <a:r>
                        <a:rPr b="1" sz="1000"/>
                        <a:t>461,693,845</a:t>
                      </a:r>
                    </a:p>
                  </a:txBody>
                  <a:tcPr marL="7721" marR="7721" marT="7721" marB="7721" anchor="b" anchorCtr="0" horzOverflow="overflow">
                    <a:solidFill>
                      <a:srgbClr val="EEF4E7"/>
                    </a:solidFill>
                  </a:tcPr>
                </a:tc>
                <a:tc>
                  <a:txBody>
                    <a:bodyPr/>
                    <a:lstStyle/>
                    <a:p>
                      <a:pPr>
                        <a:defRPr sz="1800"/>
                      </a:pPr>
                      <a:r>
                        <a:rPr b="1" sz="1000"/>
                        <a:t>672,862,123</a:t>
                      </a:r>
                    </a:p>
                  </a:txBody>
                  <a:tcPr marL="7721" marR="7721" marT="7721" marB="7721" anchor="b" anchorCtr="0" horzOverflow="overflow">
                    <a:solidFill>
                      <a:srgbClr val="EEF4E7"/>
                    </a:solidFill>
                  </a:tcPr>
                </a:tc>
                <a:tc>
                  <a:txBody>
                    <a:bodyPr/>
                    <a:lstStyle/>
                    <a:p>
                      <a:pPr>
                        <a:defRPr sz="1800"/>
                      </a:pPr>
                      <a:r>
                        <a:rPr b="1" sz="1000"/>
                        <a:t>889,749,750</a:t>
                      </a:r>
                    </a:p>
                  </a:txBody>
                  <a:tcPr marL="7721" marR="7721" marT="7721" marB="7721" anchor="b" anchorCtr="0" horzOverflow="overflow">
                    <a:solidFill>
                      <a:srgbClr val="EEF4E7"/>
                    </a:solidFill>
                  </a:tcPr>
                </a:tc>
                <a:tc>
                  <a:txBody>
                    <a:bodyPr/>
                    <a:lstStyle/>
                    <a:p>
                      <a:pPr>
                        <a:defRPr sz="1800"/>
                      </a:pPr>
                      <a:r>
                        <a:rPr b="1" sz="1000"/>
                        <a:t>1,112,863,829</a:t>
                      </a:r>
                    </a:p>
                  </a:txBody>
                  <a:tcPr marL="7721" marR="7721" marT="7721" marB="7721" anchor="b" anchorCtr="0" horzOverflow="overflow">
                    <a:solidFill>
                      <a:srgbClr val="EEF4E7"/>
                    </a:solidFill>
                  </a:tcPr>
                </a:tc>
                <a:tc>
                  <a:txBody>
                    <a:bodyPr/>
                    <a:lstStyle/>
                    <a:p>
                      <a:pPr>
                        <a:defRPr sz="1800"/>
                      </a:pPr>
                      <a:r>
                        <a:rPr b="1" sz="1000"/>
                        <a:t>1,342,036,688</a:t>
                      </a:r>
                    </a:p>
                  </a:txBody>
                  <a:tcPr marL="7721" marR="7721" marT="7721" marB="7721" anchor="b" anchorCtr="0" horzOverflow="overflow">
                    <a:solidFill>
                      <a:srgbClr val="EEF4E7"/>
                    </a:solidFill>
                  </a:tcPr>
                </a:tc>
                <a:tc>
                  <a:txBody>
                    <a:bodyPr/>
                    <a:lstStyle/>
                    <a:p>
                      <a:pPr>
                        <a:defRPr sz="1800"/>
                      </a:pPr>
                      <a:r>
                        <a:rPr b="1" sz="1000"/>
                        <a:t>1,576,387,817</a:t>
                      </a:r>
                    </a:p>
                  </a:txBody>
                  <a:tcPr marL="7721" marR="7721" marT="7721" marB="7721" anchor="b" anchorCtr="0" horzOverflow="overflow">
                    <a:solidFill>
                      <a:srgbClr val="EEF4E7"/>
                    </a:solidFill>
                  </a:tcPr>
                </a:tc>
                <a:tc>
                  <a:txBody>
                    <a:bodyPr/>
                    <a:lstStyle/>
                    <a:p>
                      <a:pPr>
                        <a:defRPr sz="1800"/>
                      </a:pPr>
                      <a:r>
                        <a:rPr b="1" sz="1000"/>
                        <a:t>6,055,594,049</a:t>
                      </a:r>
                    </a:p>
                  </a:txBody>
                  <a:tcPr marL="7721" marR="7721" marT="7721" marB="7721" anchor="b" anchorCtr="0" horzOverflow="overflow">
                    <a:solidFill>
                      <a:srgbClr val="EEF4E7"/>
                    </a:solidFill>
                  </a:tcPr>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Title 1"/>
          <p:cNvSpPr txBox="1"/>
          <p:nvPr>
            <p:ph type="title"/>
          </p:nvPr>
        </p:nvSpPr>
        <p:spPr>
          <a:xfrm>
            <a:off x="677333" y="609600"/>
            <a:ext cx="8596670" cy="1320800"/>
          </a:xfrm>
          <a:prstGeom prst="rect">
            <a:avLst/>
          </a:prstGeom>
        </p:spPr>
        <p:txBody>
          <a:bodyPr/>
          <a:lstStyle/>
          <a:p>
            <a:pPr/>
            <a:r>
              <a:t>Results – Scenario 2</a:t>
            </a:r>
          </a:p>
        </p:txBody>
      </p:sp>
      <p:graphicFrame>
        <p:nvGraphicFramePr>
          <p:cNvPr id="193" name="Table 3"/>
          <p:cNvGraphicFramePr/>
          <p:nvPr/>
        </p:nvGraphicFramePr>
        <p:xfrm>
          <a:off x="510066" y="1614798"/>
          <a:ext cx="9091105" cy="3630733"/>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276798"/>
                <a:gridCol w="1248631"/>
                <a:gridCol w="1079644"/>
                <a:gridCol w="1079644"/>
                <a:gridCol w="1079644"/>
                <a:gridCol w="1079644"/>
                <a:gridCol w="1157549"/>
                <a:gridCol w="1076846"/>
              </a:tblGrid>
              <a:tr h="278965">
                <a:tc gridSpan="2">
                  <a:txBody>
                    <a:bodyPr/>
                    <a:lstStyle/>
                    <a:p>
                      <a:pPr algn="l">
                        <a:defRPr sz="1800"/>
                      </a:pPr>
                      <a:r>
                        <a:rPr b="1" sz="1000"/>
                        <a:t>Scenario-2 costs (USD)</a:t>
                      </a:r>
                    </a:p>
                  </a:txBody>
                  <a:tcPr marL="7721" marR="7721" marT="7721" marB="7721" anchor="b" anchorCtr="0" horzOverflow="overflow">
                    <a:solidFill>
                      <a:srgbClr val="EEF4E7"/>
                    </a:solidFill>
                  </a:tcPr>
                </a:tc>
                <a:tc hMerge="1">
                  <a:tcPr/>
                </a:tc>
                <a:tc>
                  <a:txBody>
                    <a:bodyPr/>
                    <a:lstStyle/>
                    <a:p>
                      <a:pPr algn="l">
                        <a:defRPr b="1" sz="1000">
                          <a:latin typeface="Calibri"/>
                          <a:ea typeface="Calibri"/>
                          <a:cs typeface="Calibri"/>
                          <a:sym typeface="Calibri"/>
                        </a:defRPr>
                      </a:pPr>
                    </a:p>
                  </a:txBody>
                  <a:tcPr marL="7721" marR="7721" marT="7721" marB="7721" anchor="b" anchorCtr="0" horzOverflow="overflow">
                    <a:solidFill>
                      <a:srgbClr val="EEF4E7"/>
                    </a:solidFill>
                  </a:tcPr>
                </a:tc>
                <a:tc>
                  <a:txBody>
                    <a:bodyPr/>
                    <a:lstStyle/>
                    <a:p>
                      <a:pPr algn="l">
                        <a:defRPr sz="1000">
                          <a:latin typeface="Calibri"/>
                          <a:ea typeface="Calibri"/>
                          <a:cs typeface="Calibri"/>
                          <a:sym typeface="Calibri"/>
                        </a:defRPr>
                      </a:pPr>
                    </a:p>
                  </a:txBody>
                  <a:tcPr marL="7721" marR="7721" marT="7721" marB="7721" anchor="b" anchorCtr="0" horzOverflow="overflow">
                    <a:solidFill>
                      <a:srgbClr val="EEF4E7"/>
                    </a:solidFill>
                  </a:tcPr>
                </a:tc>
                <a:tc>
                  <a:txBody>
                    <a:bodyPr/>
                    <a:lstStyle/>
                    <a:p>
                      <a:pPr algn="l">
                        <a:defRPr sz="1000">
                          <a:latin typeface="Calibri"/>
                          <a:ea typeface="Calibri"/>
                          <a:cs typeface="Calibri"/>
                          <a:sym typeface="Calibri"/>
                        </a:defRPr>
                      </a:pPr>
                    </a:p>
                  </a:txBody>
                  <a:tcPr marL="7721" marR="7721" marT="7721" marB="7721" anchor="b" anchorCtr="0" horzOverflow="overflow">
                    <a:solidFill>
                      <a:srgbClr val="EEF4E7"/>
                    </a:solidFill>
                  </a:tcPr>
                </a:tc>
                <a:tc>
                  <a:txBody>
                    <a:bodyPr/>
                    <a:lstStyle/>
                    <a:p>
                      <a:pPr algn="l">
                        <a:defRPr sz="1000">
                          <a:latin typeface="Calibri"/>
                          <a:ea typeface="Calibri"/>
                          <a:cs typeface="Calibri"/>
                          <a:sym typeface="Calibri"/>
                        </a:defRPr>
                      </a:pPr>
                    </a:p>
                  </a:txBody>
                  <a:tcPr marL="7721" marR="7721" marT="7721" marB="7721" anchor="b" anchorCtr="0" horzOverflow="overflow">
                    <a:solidFill>
                      <a:srgbClr val="EEF4E7"/>
                    </a:solidFill>
                  </a:tcPr>
                </a:tc>
                <a:tc>
                  <a:txBody>
                    <a:bodyPr/>
                    <a:lstStyle/>
                    <a:p>
                      <a:pPr algn="l">
                        <a:defRPr sz="1000">
                          <a:latin typeface="Calibri"/>
                          <a:ea typeface="Calibri"/>
                          <a:cs typeface="Calibri"/>
                          <a:sym typeface="Calibri"/>
                        </a:defRPr>
                      </a:pPr>
                    </a:p>
                  </a:txBody>
                  <a:tcPr marL="7721" marR="7721" marT="7721" marB="7721" anchor="b" anchorCtr="0" horzOverflow="overflow">
                    <a:solidFill>
                      <a:srgbClr val="EEF4E7"/>
                    </a:solidFill>
                  </a:tcPr>
                </a:tc>
                <a:tc>
                  <a:txBody>
                    <a:bodyPr/>
                    <a:lstStyle/>
                    <a:p>
                      <a:pPr algn="l">
                        <a:defRPr sz="1000">
                          <a:latin typeface="Calibri"/>
                          <a:ea typeface="Calibri"/>
                          <a:cs typeface="Calibri"/>
                          <a:sym typeface="Calibri"/>
                        </a:defRPr>
                      </a:pPr>
                    </a:p>
                  </a:txBody>
                  <a:tcPr marL="7721" marR="7721" marT="7721" marB="7721" anchor="b" anchorCtr="0" horzOverflow="overflow">
                    <a:solidFill>
                      <a:srgbClr val="EEF4E7"/>
                    </a:solidFill>
                  </a:tcPr>
                </a:tc>
              </a:tr>
              <a:tr h="595122">
                <a:tc>
                  <a:txBody>
                    <a:bodyPr/>
                    <a:lstStyle/>
                    <a:p>
                      <a:pPr algn="l">
                        <a:defRPr sz="1800"/>
                      </a:pPr>
                      <a:r>
                        <a:rPr b="1" sz="1000"/>
                        <a:t>Cost item </a:t>
                      </a:r>
                    </a:p>
                  </a:txBody>
                  <a:tcPr marL="7721" marR="7721" marT="7721" marB="7721" anchor="b" anchorCtr="0" horzOverflow="overflow">
                    <a:solidFill>
                      <a:srgbClr val="EEF4E7"/>
                    </a:solidFill>
                  </a:tcPr>
                </a:tc>
                <a:tc>
                  <a:txBody>
                    <a:bodyPr/>
                    <a:lstStyle/>
                    <a:p>
                      <a:pPr algn="ctr">
                        <a:defRPr sz="1800"/>
                      </a:pPr>
                      <a:r>
                        <a:rPr b="1" sz="1000"/>
                        <a:t>2020</a:t>
                      </a:r>
                    </a:p>
                  </a:txBody>
                  <a:tcPr marL="7721" marR="7721" marT="7721" marB="7721" anchor="b" anchorCtr="0" horzOverflow="overflow">
                    <a:solidFill>
                      <a:srgbClr val="EEF4E7"/>
                    </a:solidFill>
                  </a:tcPr>
                </a:tc>
                <a:tc>
                  <a:txBody>
                    <a:bodyPr/>
                    <a:lstStyle/>
                    <a:p>
                      <a:pPr algn="ctr">
                        <a:defRPr sz="1800"/>
                      </a:pPr>
                      <a:r>
                        <a:rPr b="1" sz="1000"/>
                        <a:t>2021</a:t>
                      </a:r>
                    </a:p>
                  </a:txBody>
                  <a:tcPr marL="7721" marR="7721" marT="7721" marB="7721" anchor="b" anchorCtr="0" horzOverflow="overflow">
                    <a:solidFill>
                      <a:srgbClr val="EEF4E7"/>
                    </a:solidFill>
                  </a:tcPr>
                </a:tc>
                <a:tc>
                  <a:txBody>
                    <a:bodyPr/>
                    <a:lstStyle/>
                    <a:p>
                      <a:pPr algn="ctr">
                        <a:defRPr sz="1800"/>
                      </a:pPr>
                      <a:r>
                        <a:rPr b="1" sz="1000"/>
                        <a:t>2022</a:t>
                      </a:r>
                    </a:p>
                  </a:txBody>
                  <a:tcPr marL="7721" marR="7721" marT="7721" marB="7721" anchor="b" anchorCtr="0" horzOverflow="overflow">
                    <a:solidFill>
                      <a:srgbClr val="EEF4E7"/>
                    </a:solidFill>
                  </a:tcPr>
                </a:tc>
                <a:tc>
                  <a:txBody>
                    <a:bodyPr/>
                    <a:lstStyle/>
                    <a:p>
                      <a:pPr algn="ctr">
                        <a:defRPr sz="1800"/>
                      </a:pPr>
                      <a:r>
                        <a:rPr b="1" sz="1000"/>
                        <a:t>2023</a:t>
                      </a:r>
                    </a:p>
                  </a:txBody>
                  <a:tcPr marL="7721" marR="7721" marT="7721" marB="7721" anchor="b" anchorCtr="0" horzOverflow="overflow">
                    <a:solidFill>
                      <a:srgbClr val="EEF4E7"/>
                    </a:solidFill>
                  </a:tcPr>
                </a:tc>
                <a:tc>
                  <a:txBody>
                    <a:bodyPr/>
                    <a:lstStyle/>
                    <a:p>
                      <a:pPr algn="ctr">
                        <a:defRPr sz="1800"/>
                      </a:pPr>
                      <a:r>
                        <a:rPr b="1" sz="1000"/>
                        <a:t>2024</a:t>
                      </a:r>
                    </a:p>
                  </a:txBody>
                  <a:tcPr marL="7721" marR="7721" marT="7721" marB="7721" anchor="b" anchorCtr="0" horzOverflow="overflow">
                    <a:solidFill>
                      <a:srgbClr val="EEF4E7"/>
                    </a:solidFill>
                  </a:tcPr>
                </a:tc>
                <a:tc>
                  <a:txBody>
                    <a:bodyPr/>
                    <a:lstStyle/>
                    <a:p>
                      <a:pPr algn="ctr">
                        <a:defRPr sz="1800"/>
                      </a:pPr>
                      <a:r>
                        <a:rPr b="1" sz="1000"/>
                        <a:t>2025</a:t>
                      </a:r>
                    </a:p>
                  </a:txBody>
                  <a:tcPr marL="7721" marR="7721" marT="7721" marB="7721" anchor="b" anchorCtr="0" horzOverflow="overflow">
                    <a:solidFill>
                      <a:srgbClr val="EEF4E7"/>
                    </a:solidFill>
                  </a:tcPr>
                </a:tc>
                <a:tc>
                  <a:txBody>
                    <a:bodyPr/>
                    <a:lstStyle/>
                    <a:p>
                      <a:pPr algn="ctr">
                        <a:defRPr sz="1800"/>
                      </a:pPr>
                      <a:r>
                        <a:rPr b="1" sz="1000"/>
                        <a:t>Total </a:t>
                      </a:r>
                    </a:p>
                  </a:txBody>
                  <a:tcPr marL="7721" marR="7721" marT="7721" marB="7721" anchor="ctr" anchorCtr="0" horzOverflow="overflow">
                    <a:solidFill>
                      <a:srgbClr val="EEF4E7"/>
                    </a:solidFill>
                  </a:tcPr>
                </a:tc>
              </a:tr>
              <a:tr h="509500">
                <a:tc>
                  <a:txBody>
                    <a:bodyPr/>
                    <a:lstStyle/>
                    <a:p>
                      <a:pPr>
                        <a:defRPr sz="1800"/>
                      </a:pPr>
                      <a:r>
                        <a:rPr sz="1000"/>
                        <a:t>Human Resources</a:t>
                      </a:r>
                    </a:p>
                  </a:txBody>
                  <a:tcPr marL="7721" marR="7721" marT="7721" marB="7721" anchor="b" anchorCtr="0" horzOverflow="overflow">
                    <a:solidFill>
                      <a:srgbClr val="EEF4E7"/>
                    </a:solidFill>
                  </a:tcPr>
                </a:tc>
                <a:tc>
                  <a:txBody>
                    <a:bodyPr/>
                    <a:lstStyle/>
                    <a:p>
                      <a:pPr>
                        <a:defRPr sz="1800"/>
                      </a:pPr>
                      <a:r>
                        <a:rPr sz="1000"/>
                        <a:t>249,958,750</a:t>
                      </a:r>
                    </a:p>
                  </a:txBody>
                  <a:tcPr marL="7721" marR="7721" marT="7721" marB="7721" anchor="b" anchorCtr="0" horzOverflow="overflow">
                    <a:solidFill>
                      <a:srgbClr val="EEF4E7"/>
                    </a:solidFill>
                  </a:tcPr>
                </a:tc>
                <a:tc>
                  <a:txBody>
                    <a:bodyPr/>
                    <a:lstStyle/>
                    <a:p>
                      <a:pPr>
                        <a:defRPr sz="1800"/>
                      </a:pPr>
                      <a:r>
                        <a:rPr sz="1000"/>
                        <a:t>364,823,575</a:t>
                      </a:r>
                    </a:p>
                  </a:txBody>
                  <a:tcPr marL="7721" marR="7721" marT="7721" marB="7721" anchor="b" anchorCtr="0" horzOverflow="overflow">
                    <a:solidFill>
                      <a:srgbClr val="EEF4E7"/>
                    </a:solidFill>
                  </a:tcPr>
                </a:tc>
                <a:tc>
                  <a:txBody>
                    <a:bodyPr/>
                    <a:lstStyle/>
                    <a:p>
                      <a:pPr>
                        <a:defRPr sz="1800"/>
                      </a:pPr>
                      <a:r>
                        <a:rPr sz="1000"/>
                        <a:t>483,132,021</a:t>
                      </a:r>
                    </a:p>
                  </a:txBody>
                  <a:tcPr marL="7721" marR="7721" marT="7721" marB="7721" anchor="b" anchorCtr="0" horzOverflow="overflow">
                    <a:solidFill>
                      <a:srgbClr val="EEF4E7"/>
                    </a:solidFill>
                  </a:tcPr>
                </a:tc>
                <a:tc>
                  <a:txBody>
                    <a:bodyPr/>
                    <a:lstStyle/>
                    <a:p>
                      <a:pPr>
                        <a:defRPr sz="1800"/>
                      </a:pPr>
                      <a:r>
                        <a:rPr sz="1000"/>
                        <a:t>604,825,193</a:t>
                      </a:r>
                    </a:p>
                  </a:txBody>
                  <a:tcPr marL="7721" marR="7721" marT="7721" marB="7721" anchor="b" anchorCtr="0" horzOverflow="overflow">
                    <a:solidFill>
                      <a:srgbClr val="EEF4E7"/>
                    </a:solidFill>
                  </a:tcPr>
                </a:tc>
                <a:tc>
                  <a:txBody>
                    <a:bodyPr/>
                    <a:lstStyle/>
                    <a:p>
                      <a:pPr>
                        <a:defRPr sz="1800"/>
                      </a:pPr>
                      <a:r>
                        <a:rPr sz="1000"/>
                        <a:t>730,144,134</a:t>
                      </a:r>
                    </a:p>
                  </a:txBody>
                  <a:tcPr marL="7721" marR="7721" marT="7721" marB="7721" anchor="b" anchorCtr="0" horzOverflow="overflow">
                    <a:solidFill>
                      <a:srgbClr val="EEF4E7"/>
                    </a:solidFill>
                  </a:tcPr>
                </a:tc>
                <a:tc>
                  <a:txBody>
                    <a:bodyPr/>
                    <a:lstStyle/>
                    <a:p>
                      <a:pPr>
                        <a:defRPr sz="1800"/>
                      </a:pPr>
                      <a:r>
                        <a:rPr sz="1000"/>
                        <a:t>859,030,177</a:t>
                      </a:r>
                    </a:p>
                  </a:txBody>
                  <a:tcPr marL="7721" marR="7721" marT="7721" marB="7721" anchor="b" anchorCtr="0" horzOverflow="overflow">
                    <a:solidFill>
                      <a:srgbClr val="EEF4E7"/>
                    </a:solidFill>
                  </a:tcPr>
                </a:tc>
                <a:tc>
                  <a:txBody>
                    <a:bodyPr/>
                    <a:lstStyle/>
                    <a:p>
                      <a:pPr>
                        <a:defRPr sz="1800"/>
                      </a:pPr>
                      <a:r>
                        <a:rPr sz="1000"/>
                        <a:t>3,291,913,849</a:t>
                      </a:r>
                    </a:p>
                  </a:txBody>
                  <a:tcPr marL="7721" marR="7721" marT="7721" marB="7721" anchor="b" anchorCtr="0" horzOverflow="overflow">
                    <a:solidFill>
                      <a:srgbClr val="EEF4E7"/>
                    </a:solidFill>
                  </a:tcPr>
                </a:tc>
              </a:tr>
              <a:tr h="509500">
                <a:tc>
                  <a:txBody>
                    <a:bodyPr/>
                    <a:lstStyle/>
                    <a:p>
                      <a:pPr>
                        <a:defRPr sz="1800"/>
                      </a:pPr>
                      <a:r>
                        <a:rPr sz="1000"/>
                        <a:t>Total Infrastructure</a:t>
                      </a:r>
                    </a:p>
                  </a:txBody>
                  <a:tcPr marL="7721" marR="7721" marT="7721" marB="7721" anchor="b" anchorCtr="0" horzOverflow="overflow">
                    <a:solidFill>
                      <a:srgbClr val="EEF4E7"/>
                    </a:solidFill>
                  </a:tcPr>
                </a:tc>
                <a:tc>
                  <a:txBody>
                    <a:bodyPr/>
                    <a:lstStyle/>
                    <a:p>
                      <a:pPr>
                        <a:defRPr sz="1800"/>
                      </a:pPr>
                      <a:r>
                        <a:rPr sz="1000"/>
                        <a:t>61,590,400</a:t>
                      </a:r>
                    </a:p>
                  </a:txBody>
                  <a:tcPr marL="7721" marR="7721" marT="7721" marB="7721" anchor="b" anchorCtr="0" horzOverflow="overflow">
                    <a:solidFill>
                      <a:srgbClr val="EEF4E7"/>
                    </a:solidFill>
                  </a:tcPr>
                </a:tc>
                <a:tc>
                  <a:txBody>
                    <a:bodyPr/>
                    <a:lstStyle/>
                    <a:p>
                      <a:pPr>
                        <a:defRPr sz="1800"/>
                      </a:pPr>
                      <a:r>
                        <a:rPr sz="1000"/>
                        <a:t>67,152,835</a:t>
                      </a:r>
                    </a:p>
                  </a:txBody>
                  <a:tcPr marL="7721" marR="7721" marT="7721" marB="7721" anchor="b" anchorCtr="0" horzOverflow="overflow">
                    <a:solidFill>
                      <a:srgbClr val="EEF4E7"/>
                    </a:solidFill>
                  </a:tcPr>
                </a:tc>
                <a:tc>
                  <a:txBody>
                    <a:bodyPr/>
                    <a:lstStyle/>
                    <a:p>
                      <a:pPr>
                        <a:defRPr sz="1800"/>
                      </a:pPr>
                      <a:r>
                        <a:rPr sz="1000"/>
                        <a:t>71,901,346</a:t>
                      </a:r>
                    </a:p>
                  </a:txBody>
                  <a:tcPr marL="7721" marR="7721" marT="7721" marB="7721" anchor="b" anchorCtr="0" horzOverflow="overflow">
                    <a:solidFill>
                      <a:srgbClr val="EEF4E7"/>
                    </a:solidFill>
                  </a:tcPr>
                </a:tc>
                <a:tc>
                  <a:txBody>
                    <a:bodyPr/>
                    <a:lstStyle/>
                    <a:p>
                      <a:pPr>
                        <a:defRPr sz="1800"/>
                      </a:pPr>
                      <a:r>
                        <a:rPr sz="1000"/>
                        <a:t>76,777,702</a:t>
                      </a:r>
                    </a:p>
                  </a:txBody>
                  <a:tcPr marL="7721" marR="7721" marT="7721" marB="7721" anchor="b" anchorCtr="0" horzOverflow="overflow">
                    <a:solidFill>
                      <a:srgbClr val="EEF4E7"/>
                    </a:solidFill>
                  </a:tcPr>
                </a:tc>
                <a:tc>
                  <a:txBody>
                    <a:bodyPr/>
                    <a:lstStyle/>
                    <a:p>
                      <a:pPr>
                        <a:defRPr sz="1800"/>
                      </a:pPr>
                      <a:r>
                        <a:rPr sz="1000"/>
                        <a:t>81,783,155</a:t>
                      </a:r>
                    </a:p>
                  </a:txBody>
                  <a:tcPr marL="7721" marR="7721" marT="7721" marB="7721" anchor="b" anchorCtr="0" horzOverflow="overflow">
                    <a:solidFill>
                      <a:srgbClr val="EEF4E7"/>
                    </a:solidFill>
                  </a:tcPr>
                </a:tc>
                <a:tc>
                  <a:txBody>
                    <a:bodyPr/>
                    <a:lstStyle/>
                    <a:p>
                      <a:pPr>
                        <a:defRPr sz="1800"/>
                      </a:pPr>
                      <a:r>
                        <a:rPr sz="1000"/>
                        <a:t>86,922,016</a:t>
                      </a:r>
                    </a:p>
                  </a:txBody>
                  <a:tcPr marL="7721" marR="7721" marT="7721" marB="7721" anchor="b" anchorCtr="0" horzOverflow="overflow">
                    <a:solidFill>
                      <a:srgbClr val="EEF4E7"/>
                    </a:solidFill>
                  </a:tcPr>
                </a:tc>
                <a:tc>
                  <a:txBody>
                    <a:bodyPr/>
                    <a:lstStyle/>
                    <a:p>
                      <a:pPr>
                        <a:defRPr sz="1800"/>
                      </a:pPr>
                      <a:r>
                        <a:rPr sz="1000"/>
                        <a:t>446,126,954</a:t>
                      </a:r>
                    </a:p>
                  </a:txBody>
                  <a:tcPr marL="7721" marR="7721" marT="7721" marB="7721" anchor="b" anchorCtr="0" horzOverflow="overflow">
                    <a:solidFill>
                      <a:srgbClr val="EEF4E7"/>
                    </a:solidFill>
                  </a:tcPr>
                </a:tc>
              </a:tr>
              <a:tr h="509500">
                <a:tc>
                  <a:txBody>
                    <a:bodyPr/>
                    <a:lstStyle/>
                    <a:p>
                      <a:pPr>
                        <a:defRPr sz="1800"/>
                      </a:pPr>
                      <a:r>
                        <a:rPr sz="1000"/>
                        <a:t>Total Logistics</a:t>
                      </a:r>
                    </a:p>
                  </a:txBody>
                  <a:tcPr marL="7721" marR="7721" marT="7721" marB="7721" anchor="b" anchorCtr="0" horzOverflow="overflow">
                    <a:solidFill>
                      <a:srgbClr val="EEF4E7"/>
                    </a:solidFill>
                  </a:tcPr>
                </a:tc>
                <a:tc>
                  <a:txBody>
                    <a:bodyPr/>
                    <a:lstStyle/>
                    <a:p>
                      <a:pPr>
                        <a:defRPr sz="1800"/>
                      </a:pPr>
                      <a:r>
                        <a:rPr sz="1000"/>
                        <a:t>30,025,249</a:t>
                      </a:r>
                    </a:p>
                  </a:txBody>
                  <a:tcPr marL="7721" marR="7721" marT="7721" marB="7721" anchor="b" anchorCtr="0" horzOverflow="overflow">
                    <a:solidFill>
                      <a:srgbClr val="EEF4E7"/>
                    </a:solidFill>
                  </a:tcPr>
                </a:tc>
                <a:tc>
                  <a:txBody>
                    <a:bodyPr/>
                    <a:lstStyle/>
                    <a:p>
                      <a:pPr>
                        <a:defRPr sz="1800"/>
                      </a:pPr>
                      <a:r>
                        <a:rPr sz="1000"/>
                        <a:t>43,611,464</a:t>
                      </a:r>
                    </a:p>
                  </a:txBody>
                  <a:tcPr marL="7721" marR="7721" marT="7721" marB="7721" anchor="b" anchorCtr="0" horzOverflow="overflow">
                    <a:solidFill>
                      <a:srgbClr val="EEF4E7"/>
                    </a:solidFill>
                  </a:tcPr>
                </a:tc>
                <a:tc>
                  <a:txBody>
                    <a:bodyPr/>
                    <a:lstStyle/>
                    <a:p>
                      <a:pPr>
                        <a:defRPr sz="1800"/>
                      </a:pPr>
                      <a:r>
                        <a:rPr sz="1000"/>
                        <a:t>57,793,198</a:t>
                      </a:r>
                    </a:p>
                  </a:txBody>
                  <a:tcPr marL="7721" marR="7721" marT="7721" marB="7721" anchor="b" anchorCtr="0" horzOverflow="overflow">
                    <a:solidFill>
                      <a:srgbClr val="EEF4E7"/>
                    </a:solidFill>
                  </a:tcPr>
                </a:tc>
                <a:tc>
                  <a:txBody>
                    <a:bodyPr/>
                    <a:lstStyle/>
                    <a:p>
                      <a:pPr>
                        <a:defRPr sz="1800"/>
                      </a:pPr>
                      <a:r>
                        <a:rPr sz="1000"/>
                        <a:t>72,558,728</a:t>
                      </a:r>
                    </a:p>
                  </a:txBody>
                  <a:tcPr marL="7721" marR="7721" marT="7721" marB="7721" anchor="b" anchorCtr="0" horzOverflow="overflow">
                    <a:solidFill>
                      <a:srgbClr val="EEF4E7"/>
                    </a:solidFill>
                  </a:tcPr>
                </a:tc>
                <a:tc>
                  <a:txBody>
                    <a:bodyPr/>
                    <a:lstStyle/>
                    <a:p>
                      <a:pPr>
                        <a:defRPr sz="1800"/>
                      </a:pPr>
                      <a:r>
                        <a:rPr sz="1000"/>
                        <a:t>87,900,630</a:t>
                      </a:r>
                    </a:p>
                  </a:txBody>
                  <a:tcPr marL="7721" marR="7721" marT="7721" marB="7721" anchor="b" anchorCtr="0" horzOverflow="overflow">
                    <a:solidFill>
                      <a:srgbClr val="EEF4E7"/>
                    </a:solidFill>
                  </a:tcPr>
                </a:tc>
                <a:tc>
                  <a:txBody>
                    <a:bodyPr/>
                    <a:lstStyle/>
                    <a:p>
                      <a:pPr>
                        <a:defRPr sz="1800"/>
                      </a:pPr>
                      <a:r>
                        <a:rPr sz="1000"/>
                        <a:t>103,737,529</a:t>
                      </a:r>
                    </a:p>
                  </a:txBody>
                  <a:tcPr marL="7721" marR="7721" marT="7721" marB="7721" anchor="b" anchorCtr="0" horzOverflow="overflow">
                    <a:solidFill>
                      <a:srgbClr val="EEF4E7"/>
                    </a:solidFill>
                  </a:tcPr>
                </a:tc>
                <a:tc>
                  <a:txBody>
                    <a:bodyPr/>
                    <a:lstStyle/>
                    <a:p>
                      <a:pPr>
                        <a:defRPr sz="1800"/>
                      </a:pPr>
                      <a:r>
                        <a:rPr sz="1000"/>
                        <a:t>395,626,797</a:t>
                      </a:r>
                    </a:p>
                  </a:txBody>
                  <a:tcPr marL="7721" marR="7721" marT="7721" marB="7721" anchor="b" anchorCtr="0" horzOverflow="overflow">
                    <a:solidFill>
                      <a:srgbClr val="EEF4E7"/>
                    </a:solidFill>
                  </a:tcPr>
                </a:tc>
              </a:tr>
              <a:tr h="705943">
                <a:tc>
                  <a:txBody>
                    <a:bodyPr/>
                    <a:lstStyle/>
                    <a:p>
                      <a:pPr>
                        <a:defRPr sz="1800"/>
                      </a:pPr>
                      <a:r>
                        <a:rPr sz="1000"/>
                        <a:t>Total Medicine, commodities and supplies</a:t>
                      </a:r>
                    </a:p>
                  </a:txBody>
                  <a:tcPr marL="7721" marR="7721" marT="7721" marB="7721" anchor="b" anchorCtr="0" horzOverflow="overflow">
                    <a:solidFill>
                      <a:srgbClr val="EEF4E7"/>
                    </a:solidFill>
                  </a:tcPr>
                </a:tc>
                <a:tc>
                  <a:txBody>
                    <a:bodyPr/>
                    <a:lstStyle/>
                    <a:p>
                      <a:pPr>
                        <a:defRPr sz="1800"/>
                      </a:pPr>
                      <a:r>
                        <a:rPr sz="1000"/>
                        <a:t>120,100,996</a:t>
                      </a:r>
                    </a:p>
                  </a:txBody>
                  <a:tcPr marL="7721" marR="7721" marT="7721" marB="7721" anchor="b" anchorCtr="0" horzOverflow="overflow">
                    <a:solidFill>
                      <a:srgbClr val="EEF4E7"/>
                    </a:solidFill>
                  </a:tcPr>
                </a:tc>
                <a:tc>
                  <a:txBody>
                    <a:bodyPr/>
                    <a:lstStyle/>
                    <a:p>
                      <a:pPr>
                        <a:defRPr sz="1800"/>
                      </a:pPr>
                      <a:r>
                        <a:rPr sz="1000"/>
                        <a:t>174,445,855</a:t>
                      </a:r>
                    </a:p>
                  </a:txBody>
                  <a:tcPr marL="7721" marR="7721" marT="7721" marB="7721" anchor="b" anchorCtr="0" horzOverflow="overflow">
                    <a:solidFill>
                      <a:srgbClr val="EEF4E7"/>
                    </a:solidFill>
                  </a:tcPr>
                </a:tc>
                <a:tc>
                  <a:txBody>
                    <a:bodyPr/>
                    <a:lstStyle/>
                    <a:p>
                      <a:pPr>
                        <a:defRPr sz="1800"/>
                      </a:pPr>
                      <a:r>
                        <a:rPr sz="1000"/>
                        <a:t>231,172,791</a:t>
                      </a:r>
                    </a:p>
                  </a:txBody>
                  <a:tcPr marL="7721" marR="7721" marT="7721" marB="7721" anchor="b" anchorCtr="0" horzOverflow="overflow">
                    <a:solidFill>
                      <a:srgbClr val="EEF4E7"/>
                    </a:solidFill>
                  </a:tcPr>
                </a:tc>
                <a:tc>
                  <a:txBody>
                    <a:bodyPr/>
                    <a:lstStyle/>
                    <a:p>
                      <a:pPr>
                        <a:defRPr sz="1800"/>
                      </a:pPr>
                      <a:r>
                        <a:rPr sz="1000"/>
                        <a:t>290,234,911</a:t>
                      </a:r>
                    </a:p>
                  </a:txBody>
                  <a:tcPr marL="7721" marR="7721" marT="7721" marB="7721" anchor="b" anchorCtr="0" horzOverflow="overflow">
                    <a:solidFill>
                      <a:srgbClr val="EEF4E7"/>
                    </a:solidFill>
                  </a:tcPr>
                </a:tc>
                <a:tc>
                  <a:txBody>
                    <a:bodyPr/>
                    <a:lstStyle/>
                    <a:p>
                      <a:pPr>
                        <a:defRPr sz="1800"/>
                      </a:pPr>
                      <a:r>
                        <a:rPr sz="1000"/>
                        <a:t>351,602,520</a:t>
                      </a:r>
                    </a:p>
                  </a:txBody>
                  <a:tcPr marL="7721" marR="7721" marT="7721" marB="7721" anchor="b" anchorCtr="0" horzOverflow="overflow">
                    <a:solidFill>
                      <a:srgbClr val="EEF4E7"/>
                    </a:solidFill>
                  </a:tcPr>
                </a:tc>
                <a:tc>
                  <a:txBody>
                    <a:bodyPr/>
                    <a:lstStyle/>
                    <a:p>
                      <a:pPr>
                        <a:defRPr sz="1800"/>
                      </a:pPr>
                      <a:r>
                        <a:rPr sz="1000"/>
                        <a:t>414,950,115</a:t>
                      </a:r>
                    </a:p>
                  </a:txBody>
                  <a:tcPr marL="7721" marR="7721" marT="7721" marB="7721" anchor="b" anchorCtr="0" horzOverflow="overflow">
                    <a:solidFill>
                      <a:srgbClr val="EEF4E7"/>
                    </a:solidFill>
                  </a:tcPr>
                </a:tc>
                <a:tc>
                  <a:txBody>
                    <a:bodyPr/>
                    <a:lstStyle/>
                    <a:p>
                      <a:pPr>
                        <a:defRPr sz="1800"/>
                      </a:pPr>
                      <a:r>
                        <a:rPr sz="1000"/>
                        <a:t>1,582,507,187</a:t>
                      </a:r>
                    </a:p>
                  </a:txBody>
                  <a:tcPr marL="7721" marR="7721" marT="7721" marB="7721" anchor="b" anchorCtr="0" horzOverflow="overflow">
                    <a:solidFill>
                      <a:srgbClr val="EEF4E7"/>
                    </a:solidFill>
                  </a:tcPr>
                </a:tc>
              </a:tr>
              <a:tr h="509500">
                <a:tc>
                  <a:txBody>
                    <a:bodyPr/>
                    <a:lstStyle/>
                    <a:p>
                      <a:pPr algn="l">
                        <a:defRPr sz="1800"/>
                      </a:pPr>
                      <a:r>
                        <a:rPr b="1" sz="1000"/>
                        <a:t>Total cost USD </a:t>
                      </a:r>
                    </a:p>
                  </a:txBody>
                  <a:tcPr marL="7721" marR="7721" marT="7721" marB="7721" anchor="b" anchorCtr="0" horzOverflow="overflow">
                    <a:solidFill>
                      <a:srgbClr val="EEF4E7"/>
                    </a:solidFill>
                  </a:tcPr>
                </a:tc>
                <a:tc>
                  <a:txBody>
                    <a:bodyPr/>
                    <a:lstStyle/>
                    <a:p>
                      <a:pPr>
                        <a:defRPr sz="1800"/>
                      </a:pPr>
                      <a:r>
                        <a:rPr b="1" sz="1000"/>
                        <a:t>461,675,395</a:t>
                      </a:r>
                    </a:p>
                  </a:txBody>
                  <a:tcPr marL="7721" marR="7721" marT="7721" marB="7721" anchor="b" anchorCtr="0" horzOverflow="overflow">
                    <a:solidFill>
                      <a:srgbClr val="EEF4E7"/>
                    </a:solidFill>
                  </a:tcPr>
                </a:tc>
                <a:tc>
                  <a:txBody>
                    <a:bodyPr/>
                    <a:lstStyle/>
                    <a:p>
                      <a:pPr>
                        <a:defRPr sz="1800"/>
                      </a:pPr>
                      <a:r>
                        <a:rPr b="1" sz="1000"/>
                        <a:t>650,033,729</a:t>
                      </a:r>
                    </a:p>
                  </a:txBody>
                  <a:tcPr marL="7721" marR="7721" marT="7721" marB="7721" anchor="b" anchorCtr="0" horzOverflow="overflow">
                    <a:solidFill>
                      <a:srgbClr val="EEF4E7"/>
                    </a:solidFill>
                  </a:tcPr>
                </a:tc>
                <a:tc>
                  <a:txBody>
                    <a:bodyPr/>
                    <a:lstStyle/>
                    <a:p>
                      <a:pPr>
                        <a:defRPr sz="1800"/>
                      </a:pPr>
                      <a:r>
                        <a:rPr b="1" sz="1000"/>
                        <a:t>843,999,356</a:t>
                      </a:r>
                    </a:p>
                  </a:txBody>
                  <a:tcPr marL="7721" marR="7721" marT="7721" marB="7721" anchor="b" anchorCtr="0" horzOverflow="overflow">
                    <a:solidFill>
                      <a:srgbClr val="EEF4E7"/>
                    </a:solidFill>
                  </a:tcPr>
                </a:tc>
                <a:tc>
                  <a:txBody>
                    <a:bodyPr/>
                    <a:lstStyle/>
                    <a:p>
                      <a:pPr>
                        <a:defRPr sz="1800"/>
                      </a:pPr>
                      <a:r>
                        <a:rPr b="1" sz="1000"/>
                        <a:t>1,044,396,034</a:t>
                      </a:r>
                    </a:p>
                  </a:txBody>
                  <a:tcPr marL="7721" marR="7721" marT="7721" marB="7721" anchor="b" anchorCtr="0" horzOverflow="overflow">
                    <a:solidFill>
                      <a:srgbClr val="EEF4E7"/>
                    </a:solidFill>
                  </a:tcPr>
                </a:tc>
                <a:tc>
                  <a:txBody>
                    <a:bodyPr/>
                    <a:lstStyle/>
                    <a:p>
                      <a:pPr>
                        <a:defRPr sz="1800"/>
                      </a:pPr>
                      <a:r>
                        <a:rPr b="1" sz="1000"/>
                        <a:t>1,251,430,439</a:t>
                      </a:r>
                    </a:p>
                  </a:txBody>
                  <a:tcPr marL="7721" marR="7721" marT="7721" marB="7721" anchor="b" anchorCtr="0" horzOverflow="overflow">
                    <a:solidFill>
                      <a:srgbClr val="EEF4E7"/>
                    </a:solidFill>
                  </a:tcPr>
                </a:tc>
                <a:tc>
                  <a:txBody>
                    <a:bodyPr/>
                    <a:lstStyle/>
                    <a:p>
                      <a:pPr>
                        <a:defRPr sz="1800"/>
                      </a:pPr>
                      <a:r>
                        <a:rPr b="1" sz="1000"/>
                        <a:t>1,464,639,837</a:t>
                      </a:r>
                    </a:p>
                  </a:txBody>
                  <a:tcPr marL="7721" marR="7721" marT="7721" marB="7721" anchor="b" anchorCtr="0" horzOverflow="overflow">
                    <a:solidFill>
                      <a:srgbClr val="EEF4E7"/>
                    </a:solidFill>
                  </a:tcPr>
                </a:tc>
                <a:tc>
                  <a:txBody>
                    <a:bodyPr/>
                    <a:lstStyle/>
                    <a:p>
                      <a:pPr>
                        <a:defRPr sz="1800"/>
                      </a:pPr>
                      <a:r>
                        <a:rPr b="1" sz="1000"/>
                        <a:t>5,716,,174,787</a:t>
                      </a:r>
                    </a:p>
                  </a:txBody>
                  <a:tcPr marL="7721" marR="7721" marT="7721" marB="7721" anchor="b" anchorCtr="0" horzOverflow="overflow">
                    <a:solidFill>
                      <a:srgbClr val="EEF4E7"/>
                    </a:solidFill>
                  </a:tcPr>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Helvetica"/>
        <a:ea typeface="Helvetica"/>
        <a:cs typeface="Helvetica"/>
      </a:majorFont>
      <a:minorFont>
        <a:latin typeface="Trebuchet MS"/>
        <a:ea typeface="Trebuchet MS"/>
        <a:cs typeface="Trebuchet MS"/>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Helvetica"/>
        <a:ea typeface="Helvetica"/>
        <a:cs typeface="Helvetica"/>
      </a:majorFont>
      <a:minorFont>
        <a:latin typeface="Trebuchet MS"/>
        <a:ea typeface="Trebuchet MS"/>
        <a:cs typeface="Trebuchet MS"/>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35000"/>
              </a:srgbClr>
            </a:outerShdw>
          </a:effectLst>
        </a:effectStyle>
        <a:effectStyle>
          <a:effectLst>
            <a:outerShdw sx="100000" sy="100000" kx="0" ky="0" algn="b" rotWithShape="0" blurRad="38100" dist="25400" dir="54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sx="100000" sy="100000" kx="0" ky="0" algn="b" rotWithShape="0" blurRad="38100" dist="254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