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725" r:id="rId2"/>
  </p:sldMasterIdLst>
  <p:notesMasterIdLst>
    <p:notesMasterId r:id="rId18"/>
  </p:notesMasterIdLst>
  <p:sldIdLst>
    <p:sldId id="256" r:id="rId3"/>
    <p:sldId id="257" r:id="rId4"/>
    <p:sldId id="265" r:id="rId5"/>
    <p:sldId id="258" r:id="rId6"/>
    <p:sldId id="260" r:id="rId7"/>
    <p:sldId id="259" r:id="rId8"/>
    <p:sldId id="270" r:id="rId9"/>
    <p:sldId id="261" r:id="rId10"/>
    <p:sldId id="271" r:id="rId11"/>
    <p:sldId id="272" r:id="rId12"/>
    <p:sldId id="266" r:id="rId13"/>
    <p:sldId id="262" r:id="rId14"/>
    <p:sldId id="269" r:id="rId15"/>
    <p:sldId id="263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22.01.2024.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22.01.2024.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6736543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22.01.2024.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5772128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22.01.2024.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8148210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22.01.2024.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2500019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22.01.2024.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610767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22.01.2024.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8037758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22.01.2024.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0926749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E46E8F5E-7C26-4DBA-9CDF-6E3092DFB447}" type="datetime1">
              <a:rPr lang="hr-HR" smtClean="0"/>
              <a:t>22.01.2024.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9950254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22.01.2024.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01329439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22.01.2024.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9723050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22.01.2024.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9101145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22.01.2024.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81097293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22.01.2024.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31156697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5471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22.01.2024.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22.01.2024.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729768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22.01.2024.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46E8F5E-7C26-4DBA-9CDF-6E3092DFB447}" type="datetime1">
              <a:rPr lang="hr-HR" smtClean="0"/>
              <a:t>22.01.2024.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90658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6780"/>
            <a:ext cx="77724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 err="1"/>
              <a:t>ConnectiNET</a:t>
            </a:r>
            <a:br>
              <a:rPr lang="en-US" dirty="0"/>
            </a:br>
            <a:r>
              <a:rPr lang="hr-HR" sz="4400" dirty="0"/>
              <a:t>Spajalice</a:t>
            </a:r>
            <a:endParaRPr lang="hr-HR" dirty="0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C51184D4-9ADC-6DD4-2152-895040AB3DA4}"/>
              </a:ext>
            </a:extLst>
          </p:cNvPr>
          <p:cNvSpPr txBox="1"/>
          <p:nvPr/>
        </p:nvSpPr>
        <p:spPr>
          <a:xfrm>
            <a:off x="2831780" y="3247290"/>
            <a:ext cx="3480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dirty="0"/>
              <a:t>PROGRAMSKO INŽENJERSTVO</a:t>
            </a:r>
          </a:p>
          <a:p>
            <a:pPr algn="ctr"/>
            <a:r>
              <a:rPr lang="hr-HR" dirty="0"/>
              <a:t>ak. god. 2023./2024.</a:t>
            </a:r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4566362E-596B-EE4A-97D1-70D37B55C803}"/>
              </a:ext>
            </a:extLst>
          </p:cNvPr>
          <p:cNvSpPr txBox="1"/>
          <p:nvPr/>
        </p:nvSpPr>
        <p:spPr>
          <a:xfrm>
            <a:off x="1212747" y="5700359"/>
            <a:ext cx="6718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dirty="0"/>
              <a:t>Mario </a:t>
            </a:r>
            <a:r>
              <a:rPr lang="hr-HR" dirty="0" err="1"/>
              <a:t>Mrvčić</a:t>
            </a:r>
            <a:r>
              <a:rPr lang="hr-HR" dirty="0"/>
              <a:t>, Josip Duvančić, Domagoj </a:t>
            </a:r>
            <a:r>
              <a:rPr lang="hr-HR" dirty="0" err="1"/>
              <a:t>Capar</a:t>
            </a:r>
            <a:r>
              <a:rPr lang="hr-HR" dirty="0"/>
              <a:t>, Duje Jurić,</a:t>
            </a:r>
          </a:p>
          <a:p>
            <a:pPr algn="ctr"/>
            <a:r>
              <a:rPr lang="hr-HR" dirty="0"/>
              <a:t>Istok Korkut, Toma Žulj, Luka Radošević</a:t>
            </a:r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7" y="-204003"/>
            <a:ext cx="7524003" cy="970450"/>
          </a:xfrm>
        </p:spPr>
        <p:txBody>
          <a:bodyPr/>
          <a:lstStyle/>
          <a:p>
            <a:pPr algn="ctr"/>
            <a:r>
              <a:rPr lang="hr-HR" dirty="0"/>
              <a:t>Arhitektura sustava</a:t>
            </a:r>
          </a:p>
        </p:txBody>
      </p:sp>
      <p:sp>
        <p:nvSpPr>
          <p:cNvPr id="8" name="Rezervirano mjesto sadržaja 7">
            <a:extLst>
              <a:ext uri="{FF2B5EF4-FFF2-40B4-BE49-F238E27FC236}">
                <a16:creationId xmlns:a16="http://schemas.microsoft.com/office/drawing/2014/main" id="{EE798DF4-15E3-1EEC-D3AB-C128C2CB8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1" name="Pravokutnik 10">
            <a:extLst>
              <a:ext uri="{FF2B5EF4-FFF2-40B4-BE49-F238E27FC236}">
                <a16:creationId xmlns:a16="http://schemas.microsoft.com/office/drawing/2014/main" id="{36ACB9FB-DAA6-C3C5-3107-B280E4D15B92}"/>
              </a:ext>
            </a:extLst>
          </p:cNvPr>
          <p:cNvSpPr/>
          <p:nvPr/>
        </p:nvSpPr>
        <p:spPr>
          <a:xfrm>
            <a:off x="0" y="889462"/>
            <a:ext cx="9144000" cy="5968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A66D7104-3C1B-8F88-D3CF-86BA5D91C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470" y="884463"/>
            <a:ext cx="7279055" cy="597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hr-HR" sz="2400" dirty="0"/>
              <a:t>Login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Kreiranje </a:t>
            </a:r>
            <a:r>
              <a:rPr lang="hr-HR" sz="2400" dirty="0" err="1"/>
              <a:t>eventova</a:t>
            </a:r>
            <a:endParaRPr lang="hr-HR" sz="2400" dirty="0"/>
          </a:p>
          <a:p>
            <a:pPr>
              <a:lnSpc>
                <a:spcPct val="100000"/>
              </a:lnSpc>
            </a:pPr>
            <a:r>
              <a:rPr lang="hr-HR" sz="2400" dirty="0"/>
              <a:t>Promjena lozinke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Prikazi profila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Ispitivanje funkcija</a:t>
            </a:r>
            <a:endParaRPr lang="en-US" sz="2400" dirty="0"/>
          </a:p>
          <a:p>
            <a:pPr marL="457200" lvl="1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27070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Vremenska linija razvoja (specifikacija, implementacija, ispitivanje, dokumentiranje)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Poželjan grafički prikaz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 err="1"/>
              <a:t>Prokomentirati</a:t>
            </a:r>
            <a:r>
              <a:rPr lang="en-US" sz="2000" dirty="0"/>
              <a:t> </a:t>
            </a:r>
            <a:r>
              <a:rPr lang="en-US" sz="2000" dirty="0" err="1"/>
              <a:t>kojem</a:t>
            </a:r>
            <a:r>
              <a:rPr lang="en-US" sz="2000" dirty="0"/>
              <a:t> je SDLC </a:t>
            </a:r>
            <a:r>
              <a:rPr lang="en-US" sz="2000" dirty="0" err="1"/>
              <a:t>modelu</a:t>
            </a:r>
            <a:r>
              <a:rPr lang="en-US" sz="2000" dirty="0"/>
              <a:t> </a:t>
            </a:r>
            <a:r>
              <a:rPr lang="en-US" sz="2000" dirty="0" err="1"/>
              <a:t>Vaš</a:t>
            </a:r>
            <a:r>
              <a:rPr lang="en-US" sz="2000" dirty="0"/>
              <a:t> </a:t>
            </a:r>
            <a:r>
              <a:rPr lang="en-US" sz="2000" dirty="0" err="1"/>
              <a:t>proces</a:t>
            </a:r>
            <a:r>
              <a:rPr lang="en-US" sz="2000" dirty="0"/>
              <a:t> </a:t>
            </a:r>
            <a:r>
              <a:rPr lang="en-US" sz="2000" dirty="0" err="1"/>
              <a:t>razvoja</a:t>
            </a:r>
            <a:r>
              <a:rPr lang="en-US" sz="2000" dirty="0"/>
              <a:t> bio </a:t>
            </a:r>
            <a:r>
              <a:rPr lang="en-US" sz="2000" dirty="0" err="1"/>
              <a:t>najsličniji</a:t>
            </a:r>
            <a:r>
              <a:rPr lang="en-US" sz="2000" dirty="0"/>
              <a:t> (vodopadni, </a:t>
            </a:r>
            <a:r>
              <a:rPr lang="en-US" sz="2000" dirty="0" err="1"/>
              <a:t>agilni</a:t>
            </a:r>
            <a:r>
              <a:rPr lang="en-US" sz="2000" dirty="0"/>
              <a:t>…)</a:t>
            </a:r>
            <a:endParaRPr lang="hr-H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dirty="0"/>
              <a:t>~650 sati ukupnog rada</a:t>
            </a:r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Konstantna komunikacija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Podjela rada u manje grupe </a:t>
            </a:r>
            <a:r>
              <a:rPr lang="hr-HR" sz="2400" dirty="0" err="1"/>
              <a:t>frontend</a:t>
            </a:r>
            <a:r>
              <a:rPr lang="hr-HR" sz="2400" dirty="0"/>
              <a:t> + </a:t>
            </a:r>
            <a:r>
              <a:rPr lang="hr-HR" sz="2400" dirty="0" err="1"/>
              <a:t>backend</a:t>
            </a:r>
            <a:r>
              <a:rPr lang="hr-HR" sz="2400" dirty="0"/>
              <a:t> po funkcionalnostima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Spajanje učinjenog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Česti online sastanci</a:t>
            </a:r>
          </a:p>
        </p:txBody>
      </p:sp>
    </p:spTree>
    <p:extLst>
      <p:ext uri="{BB962C8B-B14F-4D97-AF65-F5344CB8AC3E}">
        <p14:creationId xmlns:p14="http://schemas.microsoft.com/office/powerpoint/2010/main" val="3266866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Iskustva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>
                <a:sym typeface="Wingdings" panose="05000000000000000000" pitchFamily="2" charset="2"/>
              </a:rPr>
              <a:t>Dobro:</a:t>
            </a:r>
          </a:p>
          <a:p>
            <a:pPr lvl="1"/>
            <a:r>
              <a:rPr lang="hr-HR" sz="2000" dirty="0">
                <a:sym typeface="Wingdings" panose="05000000000000000000" pitchFamily="2" charset="2"/>
              </a:rPr>
              <a:t>Komunikacija</a:t>
            </a:r>
          </a:p>
          <a:p>
            <a:pPr lvl="1"/>
            <a:r>
              <a:rPr lang="hr-HR" sz="2000" dirty="0">
                <a:sym typeface="Wingdings" panose="05000000000000000000" pitchFamily="2" charset="2"/>
              </a:rPr>
              <a:t>Voditelj</a:t>
            </a:r>
          </a:p>
          <a:p>
            <a:pPr lvl="1"/>
            <a:r>
              <a:rPr lang="hr-HR" sz="2000" dirty="0">
                <a:sym typeface="Wingdings" panose="05000000000000000000" pitchFamily="2" charset="2"/>
              </a:rPr>
              <a:t>Podjela posla</a:t>
            </a:r>
          </a:p>
          <a:p>
            <a:r>
              <a:rPr lang="hr-HR" sz="2400" dirty="0">
                <a:sym typeface="Wingdings" panose="05000000000000000000" pitchFamily="2" charset="2"/>
              </a:rPr>
              <a:t>Moglo je bolje:</a:t>
            </a:r>
          </a:p>
          <a:p>
            <a:pPr lvl="1"/>
            <a:r>
              <a:rPr lang="hr-HR" sz="2000" dirty="0">
                <a:sym typeface="Wingdings" panose="05000000000000000000" pitchFamily="2" charset="2"/>
              </a:rPr>
              <a:t>Osobna organizacija</a:t>
            </a:r>
          </a:p>
          <a:p>
            <a:pPr lvl="1"/>
            <a:r>
              <a:rPr lang="hr-HR" sz="2000" dirty="0">
                <a:sym typeface="Wingdings" panose="05000000000000000000" pitchFamily="2" charset="2"/>
              </a:rPr>
              <a:t>Produktivna „rupa” tokom praznika</a:t>
            </a:r>
          </a:p>
          <a:p>
            <a:pPr lvl="1"/>
            <a:r>
              <a:rPr lang="hr-HR" sz="2000" dirty="0">
                <a:sym typeface="Wingdings" panose="05000000000000000000" pitchFamily="2" charset="2"/>
              </a:rPr>
              <a:t>Kvalitetnije korištenje uloženog vremena</a:t>
            </a:r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F4C391E-26F4-354B-30F1-44FB20CF804A}"/>
              </a:ext>
            </a:extLst>
          </p:cNvPr>
          <p:cNvSpPr txBox="1">
            <a:spLocks/>
          </p:cNvSpPr>
          <p:nvPr/>
        </p:nvSpPr>
        <p:spPr>
          <a:xfrm>
            <a:off x="626400" y="1222809"/>
            <a:ext cx="7891200" cy="441238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800"/>
              <a:t>Mario Mrvčić – mario.mrvcic@fer.hr</a:t>
            </a:r>
          </a:p>
          <a:p>
            <a:r>
              <a:rPr lang="hr-HR" sz="2800"/>
              <a:t>Josip Duvančić – josip.duvancic@fer.hr</a:t>
            </a:r>
          </a:p>
          <a:p>
            <a:r>
              <a:rPr lang="hr-HR" sz="2800"/>
              <a:t>Domagoj Capar – domagoj.capar@fer.hr</a:t>
            </a:r>
          </a:p>
          <a:p>
            <a:r>
              <a:rPr lang="hr-HR" sz="2800"/>
              <a:t>Duje Jurić – duje.juric@fer.hr</a:t>
            </a:r>
          </a:p>
          <a:p>
            <a:r>
              <a:rPr lang="hr-HR" sz="2800"/>
              <a:t>Istok Korkut – istok.korkut@fer.hr</a:t>
            </a:r>
          </a:p>
          <a:p>
            <a:r>
              <a:rPr lang="hr-HR" sz="2800"/>
              <a:t>Toma Žulj – toma.zulj@fer.hr</a:t>
            </a:r>
          </a:p>
          <a:p>
            <a:r>
              <a:rPr lang="hr-HR" sz="2800"/>
              <a:t>Luka Radošević – luka.radosevic@fer.hr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3494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sz="2400" dirty="0"/>
              <a:t>Članovi tima</a:t>
            </a:r>
          </a:p>
          <a:p>
            <a:r>
              <a:rPr lang="hr-HR" sz="2400" dirty="0"/>
              <a:t>Opis zadatka</a:t>
            </a:r>
          </a:p>
          <a:p>
            <a:r>
              <a:rPr lang="hr-HR" sz="2400" dirty="0"/>
              <a:t>Korišteni alati i tehnologije</a:t>
            </a:r>
          </a:p>
          <a:p>
            <a:r>
              <a:rPr lang="hr-HR" sz="2400" dirty="0"/>
              <a:t>Pregled zahtjeva</a:t>
            </a:r>
          </a:p>
          <a:p>
            <a:r>
              <a:rPr lang="hr-HR" sz="2400" dirty="0"/>
              <a:t>Arhitektura</a:t>
            </a:r>
          </a:p>
          <a:p>
            <a:r>
              <a:rPr lang="hr-HR" sz="2400" dirty="0"/>
              <a:t>Ispitivanje sustava</a:t>
            </a:r>
          </a:p>
          <a:p>
            <a:r>
              <a:rPr lang="hr-HR" sz="2400" dirty="0"/>
              <a:t>Organizacija rada </a:t>
            </a:r>
          </a:p>
          <a:p>
            <a:r>
              <a:rPr lang="hr-HR" sz="2400" dirty="0"/>
              <a:t>Iskustva</a:t>
            </a:r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Mario </a:t>
            </a:r>
            <a:r>
              <a:rPr lang="hr-HR" sz="2400" dirty="0" err="1"/>
              <a:t>Mrvčić</a:t>
            </a:r>
            <a:r>
              <a:rPr lang="hr-HR" sz="2400" dirty="0"/>
              <a:t> – voditelj, </a:t>
            </a:r>
            <a:r>
              <a:rPr lang="hr-HR" sz="2400" dirty="0" err="1"/>
              <a:t>backend</a:t>
            </a:r>
            <a:r>
              <a:rPr lang="hr-HR" sz="2400" dirty="0"/>
              <a:t>, baza </a:t>
            </a:r>
          </a:p>
          <a:p>
            <a:r>
              <a:rPr lang="hr-HR" sz="2400" dirty="0"/>
              <a:t>Josip Duvančić – dokumentacija, baza</a:t>
            </a:r>
          </a:p>
          <a:p>
            <a:r>
              <a:rPr lang="hr-HR" sz="2400" dirty="0"/>
              <a:t>Domagoj </a:t>
            </a:r>
            <a:r>
              <a:rPr lang="hr-HR" sz="2400" dirty="0" err="1"/>
              <a:t>Capar</a:t>
            </a:r>
            <a:r>
              <a:rPr lang="hr-HR" sz="2400" dirty="0"/>
              <a:t> – baza, </a:t>
            </a:r>
            <a:r>
              <a:rPr lang="hr-HR" sz="2400" dirty="0" err="1"/>
              <a:t>backend</a:t>
            </a:r>
            <a:endParaRPr lang="hr-HR" sz="2400" dirty="0"/>
          </a:p>
          <a:p>
            <a:r>
              <a:rPr lang="hr-HR" sz="2400" dirty="0"/>
              <a:t>Duje Jurić – </a:t>
            </a:r>
            <a:r>
              <a:rPr lang="hr-HR" sz="2400" dirty="0" err="1"/>
              <a:t>frontend</a:t>
            </a:r>
            <a:r>
              <a:rPr lang="hr-HR" sz="2400" dirty="0"/>
              <a:t>, </a:t>
            </a:r>
            <a:r>
              <a:rPr lang="hr-HR" sz="2400" dirty="0" err="1"/>
              <a:t>backend</a:t>
            </a:r>
            <a:endParaRPr lang="hr-HR" sz="2400" dirty="0"/>
          </a:p>
          <a:p>
            <a:r>
              <a:rPr lang="hr-HR" sz="2400" dirty="0"/>
              <a:t>Istok Korkut – </a:t>
            </a:r>
            <a:r>
              <a:rPr lang="hr-HR" sz="2400" dirty="0" err="1"/>
              <a:t>frontend</a:t>
            </a:r>
            <a:r>
              <a:rPr lang="hr-HR" sz="2400" dirty="0"/>
              <a:t>, dokumentacija</a:t>
            </a:r>
          </a:p>
          <a:p>
            <a:r>
              <a:rPr lang="hr-HR" sz="2400" dirty="0"/>
              <a:t>Toma Žulj – </a:t>
            </a:r>
            <a:r>
              <a:rPr lang="hr-HR" sz="2400" dirty="0" err="1"/>
              <a:t>frontend</a:t>
            </a:r>
            <a:r>
              <a:rPr lang="hr-HR" sz="2400" dirty="0"/>
              <a:t>, </a:t>
            </a:r>
            <a:r>
              <a:rPr lang="hr-HR" sz="2400" dirty="0" err="1"/>
              <a:t>backend</a:t>
            </a:r>
            <a:endParaRPr lang="hr-HR" sz="2400" dirty="0"/>
          </a:p>
          <a:p>
            <a:r>
              <a:rPr lang="hr-HR" sz="2400" dirty="0"/>
              <a:t>Luka Radošević – </a:t>
            </a:r>
            <a:r>
              <a:rPr lang="hr-HR" sz="2400" dirty="0" err="1"/>
              <a:t>frontend</a:t>
            </a:r>
            <a:r>
              <a:rPr lang="hr-HR" sz="2400" dirty="0"/>
              <a:t>, dokumentacija</a:t>
            </a:r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Razvijanje aplikacije za objavu i pronalazak događanja u okolici i šire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Slične aplikacije:</a:t>
            </a:r>
          </a:p>
          <a:p>
            <a:pPr lvl="1">
              <a:lnSpc>
                <a:spcPct val="100000"/>
              </a:lnSpc>
            </a:pPr>
            <a:r>
              <a:rPr lang="hr-HR" sz="2000" dirty="0" err="1"/>
              <a:t>Eventbrite</a:t>
            </a:r>
            <a:endParaRPr lang="hr-HR" sz="2000" dirty="0"/>
          </a:p>
          <a:p>
            <a:pPr lvl="1">
              <a:lnSpc>
                <a:spcPct val="100000"/>
              </a:lnSpc>
            </a:pPr>
            <a:r>
              <a:rPr lang="hr-HR" sz="2000" dirty="0" err="1"/>
              <a:t>Bizzabo</a:t>
            </a:r>
            <a:endParaRPr lang="hr-HR" sz="2000" dirty="0"/>
          </a:p>
          <a:p>
            <a:pPr lvl="1">
              <a:lnSpc>
                <a:spcPct val="100000"/>
              </a:lnSpc>
            </a:pPr>
            <a:r>
              <a:rPr lang="hr-HR" sz="2000" dirty="0"/>
              <a:t>Imaju prodaju karata, skeniranje karata… veći fokus prema organizatoru</a:t>
            </a:r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270" y="2721407"/>
            <a:ext cx="8302892" cy="427791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00000"/>
              </a:lnSpc>
            </a:pPr>
            <a:r>
              <a:rPr lang="hr-HR" sz="4000" dirty="0"/>
              <a:t>Korišteni programski jezici i tehnologije:</a:t>
            </a:r>
          </a:p>
          <a:p>
            <a:pPr lvl="1">
              <a:lnSpc>
                <a:spcPct val="100000"/>
              </a:lnSpc>
            </a:pPr>
            <a:r>
              <a:rPr lang="hr-HR" sz="4000" dirty="0" err="1"/>
              <a:t>Frontend</a:t>
            </a:r>
            <a:r>
              <a:rPr lang="hr-HR" sz="4000" dirty="0"/>
              <a:t> – </a:t>
            </a:r>
            <a:r>
              <a:rPr lang="hr-HR" sz="4000" dirty="0" err="1"/>
              <a:t>React</a:t>
            </a:r>
            <a:r>
              <a:rPr lang="hr-HR" sz="4000" dirty="0"/>
              <a:t> (JS, CSS)</a:t>
            </a:r>
          </a:p>
          <a:p>
            <a:pPr lvl="1">
              <a:lnSpc>
                <a:spcPct val="100000"/>
              </a:lnSpc>
            </a:pPr>
            <a:r>
              <a:rPr lang="hr-HR" sz="4000" dirty="0" err="1"/>
              <a:t>Backend</a:t>
            </a:r>
            <a:r>
              <a:rPr lang="hr-HR" sz="4000" dirty="0"/>
              <a:t> – </a:t>
            </a:r>
            <a:r>
              <a:rPr lang="hr-HR" sz="4000" dirty="0" err="1"/>
              <a:t>SpringBoot</a:t>
            </a:r>
            <a:r>
              <a:rPr lang="hr-HR" sz="4000" dirty="0"/>
              <a:t> (Java)</a:t>
            </a:r>
          </a:p>
          <a:p>
            <a:pPr lvl="1">
              <a:lnSpc>
                <a:spcPct val="100000"/>
              </a:lnSpc>
            </a:pPr>
            <a:r>
              <a:rPr lang="hr-HR" sz="4000" dirty="0"/>
              <a:t>Baza – </a:t>
            </a:r>
            <a:r>
              <a:rPr lang="hr-HR" sz="4000" dirty="0" err="1"/>
              <a:t>MongoDB</a:t>
            </a:r>
            <a:endParaRPr lang="hr-HR" sz="4000" dirty="0"/>
          </a:p>
          <a:p>
            <a:pPr>
              <a:lnSpc>
                <a:spcPct val="100000"/>
              </a:lnSpc>
            </a:pPr>
            <a:r>
              <a:rPr lang="hr-HR" sz="4000" dirty="0"/>
              <a:t>Korišteni alati:</a:t>
            </a:r>
            <a:endParaRPr kumimoji="0" lang="hr-H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R="0" lvl="1" fontAlgn="auto">
              <a:buSzTx/>
              <a:tabLst/>
              <a:defRPr/>
            </a:pPr>
            <a:r>
              <a:rPr lang="hr-HR" sz="4000" dirty="0"/>
              <a:t>Baza – </a:t>
            </a:r>
            <a:r>
              <a:rPr lang="hr-HR" sz="4000" dirty="0" err="1"/>
              <a:t>MongoDB</a:t>
            </a:r>
            <a:r>
              <a:rPr lang="hr-HR" sz="4000" dirty="0"/>
              <a:t> </a:t>
            </a:r>
            <a:r>
              <a:rPr lang="hr-HR" sz="4000" dirty="0" err="1"/>
              <a:t>Compass</a:t>
            </a:r>
            <a:r>
              <a:rPr lang="hr-HR" sz="4000" dirty="0"/>
              <a:t>, </a:t>
            </a:r>
            <a:r>
              <a:rPr lang="hr-HR" sz="4000" dirty="0" err="1"/>
              <a:t>MongoDB</a:t>
            </a:r>
            <a:r>
              <a:rPr lang="hr-HR" sz="4000" dirty="0"/>
              <a:t> Atlas</a:t>
            </a:r>
          </a:p>
          <a:p>
            <a:pPr lvl="1">
              <a:defRPr/>
            </a:pPr>
            <a:r>
              <a:rPr lang="hr-HR" sz="4000" dirty="0" err="1"/>
              <a:t>Deploy</a:t>
            </a:r>
            <a:r>
              <a:rPr lang="hr-HR" sz="4000" dirty="0"/>
              <a:t> – </a:t>
            </a:r>
            <a:r>
              <a:rPr lang="hr-HR" sz="4000" dirty="0" err="1"/>
              <a:t>Render</a:t>
            </a:r>
            <a:endParaRPr lang="hr-HR" sz="4000" dirty="0"/>
          </a:p>
          <a:p>
            <a:pPr marR="0" lvl="1" fontAlgn="auto">
              <a:buSzTx/>
              <a:tabLst/>
              <a:defRPr/>
            </a:pPr>
            <a:r>
              <a:rPr lang="hr-HR" sz="4000" dirty="0"/>
              <a:t>Programska podrška – </a:t>
            </a:r>
            <a:r>
              <a:rPr lang="hr-HR" sz="4000" dirty="0" err="1"/>
              <a:t>Visual</a:t>
            </a:r>
            <a:r>
              <a:rPr lang="hr-HR" sz="4000" dirty="0"/>
              <a:t> Studio </a:t>
            </a:r>
            <a:r>
              <a:rPr lang="hr-HR" sz="4000" dirty="0" err="1"/>
              <a:t>Code</a:t>
            </a:r>
            <a:r>
              <a:rPr lang="hr-HR" sz="4000" dirty="0"/>
              <a:t> i </a:t>
            </a:r>
            <a:r>
              <a:rPr lang="hr-HR" sz="4000" dirty="0" err="1"/>
              <a:t>IntelliJ</a:t>
            </a:r>
            <a:r>
              <a:rPr lang="hr-HR" sz="4000" dirty="0"/>
              <a:t> IDEA</a:t>
            </a:r>
          </a:p>
          <a:p>
            <a:pPr marR="0" lvl="1" fontAlgn="auto">
              <a:buSzTx/>
              <a:tabLst/>
              <a:defRPr/>
            </a:pPr>
            <a:r>
              <a:rPr lang="hr-HR" sz="4000" dirty="0"/>
              <a:t>Dokumentacija – </a:t>
            </a:r>
            <a:r>
              <a:rPr lang="hr-HR" sz="4000" dirty="0" err="1"/>
              <a:t>Texmaker</a:t>
            </a:r>
            <a:r>
              <a:rPr lang="hr-HR" sz="4000" dirty="0"/>
              <a:t>, </a:t>
            </a:r>
            <a:r>
              <a:rPr lang="hr-HR" sz="4000" dirty="0" err="1"/>
              <a:t>Overleaf</a:t>
            </a:r>
            <a:endParaRPr lang="hr-HR" sz="4000" dirty="0"/>
          </a:p>
          <a:p>
            <a:pPr marR="0" lvl="1" fontAlgn="auto">
              <a:buSzTx/>
              <a:tabLst/>
              <a:defRPr/>
            </a:pPr>
            <a:r>
              <a:rPr lang="hr-HR" sz="4000" dirty="0"/>
              <a:t>Upravljanje – </a:t>
            </a:r>
            <a:r>
              <a:rPr lang="hr-HR" sz="4000" dirty="0" err="1"/>
              <a:t>Git</a:t>
            </a:r>
            <a:r>
              <a:rPr lang="hr-HR" sz="4000" dirty="0"/>
              <a:t> (</a:t>
            </a:r>
            <a:r>
              <a:rPr lang="hr-HR" sz="4000" dirty="0" err="1"/>
              <a:t>GitHub</a:t>
            </a:r>
            <a:r>
              <a:rPr lang="hr-HR" sz="4000" dirty="0"/>
              <a:t>)</a:t>
            </a:r>
          </a:p>
          <a:p>
            <a:pPr marR="0" lvl="1" fontAlgn="auto">
              <a:buSzTx/>
              <a:tabLst/>
              <a:defRPr/>
            </a:pPr>
            <a:r>
              <a:rPr lang="hr-HR" sz="4000" dirty="0"/>
              <a:t>Komunikacija – </a:t>
            </a:r>
            <a:r>
              <a:rPr lang="hr-HR" sz="4000" dirty="0" err="1"/>
              <a:t>Discord</a:t>
            </a:r>
            <a:r>
              <a:rPr lang="hr-HR" sz="4000" dirty="0"/>
              <a:t>, WhatsApp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hr-HR" sz="2000" dirty="0">
              <a:solidFill>
                <a:prstClr val="black"/>
              </a:solidFill>
              <a:latin typeface="Franklin Gothic Book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hr-H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endParaRPr lang="hr-HR" sz="2400" dirty="0"/>
          </a:p>
          <a:p>
            <a:pPr marL="0" indent="0">
              <a:lnSpc>
                <a:spcPct val="100000"/>
              </a:lnSpc>
              <a:buNone/>
            </a:pPr>
            <a:endParaRPr lang="hr-HR" sz="24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44862"/>
            <a:ext cx="7524003" cy="970450"/>
          </a:xfrm>
        </p:spPr>
        <p:txBody>
          <a:bodyPr/>
          <a:lstStyle/>
          <a:p>
            <a:pPr algn="ctr"/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/>
              <a:t>Pregled</a:t>
            </a:r>
            <a:r>
              <a:rPr lang="hr-HR" sz="2400" dirty="0"/>
              <a:t> glavnih funkcionalnih zahtjeva (1 slajd)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000" dirty="0" err="1"/>
              <a:t>Prikazati</a:t>
            </a:r>
            <a:r>
              <a:rPr lang="en-US" sz="2000" dirty="0"/>
              <a:t> </a:t>
            </a:r>
            <a:r>
              <a:rPr lang="en-US" sz="2000" dirty="0" err="1"/>
              <a:t>glavne</a:t>
            </a:r>
            <a:r>
              <a:rPr lang="en-US" sz="2000" dirty="0"/>
              <a:t> </a:t>
            </a:r>
            <a:r>
              <a:rPr lang="en-US" sz="2000" dirty="0" err="1"/>
              <a:t>aktore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funkcionalnosti</a:t>
            </a:r>
            <a:r>
              <a:rPr lang="en-US" sz="2000" dirty="0"/>
              <a:t> </a:t>
            </a:r>
            <a:r>
              <a:rPr lang="en-US" sz="2000" dirty="0" err="1"/>
              <a:t>korištenjem</a:t>
            </a:r>
            <a:r>
              <a:rPr lang="en-US" sz="2000" dirty="0"/>
              <a:t> UML </a:t>
            </a:r>
            <a:r>
              <a:rPr lang="en-US" sz="2000" dirty="0" err="1"/>
              <a:t>dijagrama</a:t>
            </a:r>
            <a:r>
              <a:rPr lang="en-US" sz="2000" dirty="0"/>
              <a:t> </a:t>
            </a:r>
            <a:r>
              <a:rPr lang="en-US" sz="2000" dirty="0" err="1"/>
              <a:t>obrazaca</a:t>
            </a:r>
            <a:r>
              <a:rPr lang="en-US" sz="2000" dirty="0"/>
              <a:t> </a:t>
            </a:r>
            <a:r>
              <a:rPr lang="en-US" sz="2000" dirty="0" err="1"/>
              <a:t>uporabe</a:t>
            </a: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400" dirty="0"/>
              <a:t>Nefunkcionalni i zahtjevi domene primjene (1 slajd)</a:t>
            </a: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74DD98AF-3B17-63D8-6DE9-C18398E59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17637"/>
            <a:ext cx="4720219" cy="5440363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A7B857EA-F20A-F9C7-E411-38AEBC42E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815" y="1417638"/>
            <a:ext cx="4497185" cy="545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255995"/>
            <a:ext cx="7524003" cy="970450"/>
          </a:xfrm>
        </p:spPr>
        <p:txBody>
          <a:bodyPr/>
          <a:lstStyle/>
          <a:p>
            <a:pPr algn="ctr"/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Više korisnika </a:t>
            </a:r>
            <a:r>
              <a:rPr lang="pl-PL" sz="2400" dirty="0"/>
              <a:t>odjednom</a:t>
            </a:r>
          </a:p>
          <a:p>
            <a:pPr>
              <a:lnSpc>
                <a:spcPct val="100000"/>
              </a:lnSpc>
            </a:pPr>
            <a:r>
              <a:rPr lang="pl-PL" sz="2400" dirty="0"/>
              <a:t>Brzo rješavanje zahtjeva</a:t>
            </a:r>
          </a:p>
          <a:p>
            <a:pPr>
              <a:lnSpc>
                <a:spcPct val="100000"/>
              </a:lnSpc>
            </a:pPr>
            <a:r>
              <a:rPr lang="pl-PL" sz="2400" dirty="0"/>
              <a:t>Mora biti otporna na neispravno korištenje</a:t>
            </a:r>
          </a:p>
          <a:p>
            <a:pPr>
              <a:lnSpc>
                <a:spcPct val="100000"/>
              </a:lnSpc>
            </a:pPr>
            <a:r>
              <a:rPr lang="pl-PL" sz="2400" dirty="0"/>
              <a:t>Korištenje eura</a:t>
            </a:r>
          </a:p>
          <a:p>
            <a:pPr>
              <a:lnSpc>
                <a:spcPct val="100000"/>
              </a:lnSpc>
            </a:pPr>
            <a:r>
              <a:rPr lang="pl-PL" sz="2400" dirty="0"/>
              <a:t>Jednostavan, intuitivan</a:t>
            </a:r>
          </a:p>
          <a:p>
            <a:pPr>
              <a:lnSpc>
                <a:spcPct val="100000"/>
              </a:lnSpc>
            </a:pPr>
            <a:r>
              <a:rPr lang="pl-PL" sz="2400"/>
              <a:t>Sigurna i brza povezanost s bazom podataka</a:t>
            </a:r>
            <a:endParaRPr lang="pl-PL" sz="2400" dirty="0"/>
          </a:p>
          <a:p>
            <a:pPr>
              <a:lnSpc>
                <a:spcPct val="100000"/>
              </a:lnSpc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8229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7" y="-204003"/>
            <a:ext cx="7524003" cy="970450"/>
          </a:xfrm>
        </p:spPr>
        <p:txBody>
          <a:bodyPr/>
          <a:lstStyle/>
          <a:p>
            <a:pPr algn="ctr"/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Na visokoj razini apstrakcije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Koristiti</a:t>
            </a:r>
            <a:r>
              <a:rPr lang="en-US" sz="2400" dirty="0"/>
              <a:t> </a:t>
            </a:r>
            <a:r>
              <a:rPr lang="en-US" sz="2400" dirty="0" err="1"/>
              <a:t>prikaz</a:t>
            </a:r>
            <a:r>
              <a:rPr lang="en-US" sz="2400" dirty="0"/>
              <a:t> UML </a:t>
            </a:r>
            <a:r>
              <a:rPr lang="en-US" sz="2400" dirty="0" err="1"/>
              <a:t>dijagramima</a:t>
            </a:r>
            <a:r>
              <a:rPr lang="en-US" sz="2400" dirty="0"/>
              <a:t> </a:t>
            </a:r>
            <a:r>
              <a:rPr lang="en-US" sz="2400" dirty="0" err="1"/>
              <a:t>razreda</a:t>
            </a:r>
            <a:r>
              <a:rPr lang="en-US" sz="2400" dirty="0"/>
              <a:t>, </a:t>
            </a:r>
            <a:r>
              <a:rPr lang="en-US" sz="2400" dirty="0" err="1"/>
              <a:t>komponenti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razmještaja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1800" dirty="0" err="1"/>
              <a:t>prikazati</a:t>
            </a:r>
            <a:r>
              <a:rPr lang="en-US" sz="1800" dirty="0"/>
              <a:t> </a:t>
            </a:r>
            <a:r>
              <a:rPr lang="en-US" sz="1800" dirty="0" err="1"/>
              <a:t>samo</a:t>
            </a:r>
            <a:r>
              <a:rPr lang="en-US" sz="1800" dirty="0"/>
              <a:t> </a:t>
            </a:r>
            <a:r>
              <a:rPr lang="en-US" sz="1800" dirty="0" err="1"/>
              <a:t>najvažnije</a:t>
            </a:r>
            <a:r>
              <a:rPr lang="en-US" sz="1800" dirty="0"/>
              <a:t> </a:t>
            </a:r>
            <a:r>
              <a:rPr lang="en-US" sz="1800" dirty="0" err="1"/>
              <a:t>dijelove</a:t>
            </a:r>
            <a:r>
              <a:rPr lang="en-US" sz="1800" dirty="0"/>
              <a:t> </a:t>
            </a:r>
            <a:r>
              <a:rPr lang="en-US" sz="1800" dirty="0" err="1"/>
              <a:t>sustava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sz="1800" dirty="0" err="1"/>
              <a:t>pripaziti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preglednost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čitljivost</a:t>
            </a:r>
            <a:endParaRPr lang="hr-HR" sz="1800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D8377386-32D5-1BED-A40A-2A488A6FE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884774"/>
            <a:ext cx="9144000" cy="597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7" y="-204003"/>
            <a:ext cx="7524003" cy="970450"/>
          </a:xfrm>
        </p:spPr>
        <p:txBody>
          <a:bodyPr/>
          <a:lstStyle/>
          <a:p>
            <a:pPr algn="ctr"/>
            <a:r>
              <a:rPr lang="hr-HR" dirty="0"/>
              <a:t>Arhitektura sustava</a:t>
            </a:r>
          </a:p>
        </p:txBody>
      </p:sp>
      <p:sp>
        <p:nvSpPr>
          <p:cNvPr id="8" name="Rezervirano mjesto sadržaja 7">
            <a:extLst>
              <a:ext uri="{FF2B5EF4-FFF2-40B4-BE49-F238E27FC236}">
                <a16:creationId xmlns:a16="http://schemas.microsoft.com/office/drawing/2014/main" id="{EE798DF4-15E3-1EEC-D3AB-C128C2CB8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1" name="Pravokutnik 10">
            <a:extLst>
              <a:ext uri="{FF2B5EF4-FFF2-40B4-BE49-F238E27FC236}">
                <a16:creationId xmlns:a16="http://schemas.microsoft.com/office/drawing/2014/main" id="{36ACB9FB-DAA6-C3C5-3107-B280E4D15B92}"/>
              </a:ext>
            </a:extLst>
          </p:cNvPr>
          <p:cNvSpPr/>
          <p:nvPr/>
        </p:nvSpPr>
        <p:spPr>
          <a:xfrm>
            <a:off x="0" y="889462"/>
            <a:ext cx="9144000" cy="5968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102CBEFF-2123-FFAF-337F-59D5F1CFE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83" y="883163"/>
            <a:ext cx="6715030" cy="597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2223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Za citiranje">
  <a:themeElements>
    <a:clrScheme name="Topla plava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Za citiranj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a citiranj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1424</TotalTime>
  <Words>434</Words>
  <Application>Microsoft Office PowerPoint</Application>
  <PresentationFormat>Prikaz na zaslonu (4:3)</PresentationFormat>
  <Paragraphs>94</Paragraphs>
  <Slides>15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7</vt:i4>
      </vt:variant>
      <vt:variant>
        <vt:lpstr>Tema</vt:lpstr>
      </vt:variant>
      <vt:variant>
        <vt:i4>2</vt:i4>
      </vt:variant>
      <vt:variant>
        <vt:lpstr>Naslovi slajdova</vt:lpstr>
      </vt:variant>
      <vt:variant>
        <vt:i4>15</vt:i4>
      </vt:variant>
    </vt:vector>
  </HeadingPairs>
  <TitlesOfParts>
    <vt:vector size="24" baseType="lpstr">
      <vt:lpstr>Arial</vt:lpstr>
      <vt:lpstr>Calibri</vt:lpstr>
      <vt:lpstr>Century Gothic</vt:lpstr>
      <vt:lpstr>Courier New</vt:lpstr>
      <vt:lpstr>Franklin Gothic Book</vt:lpstr>
      <vt:lpstr>Wingdings</vt:lpstr>
      <vt:lpstr>Wingdings 2</vt:lpstr>
      <vt:lpstr>PROGI-template</vt:lpstr>
      <vt:lpstr>Za citiranje</vt:lpstr>
      <vt:lpstr>ConnectiNET Spajalice</vt:lpstr>
      <vt:lpstr>Sadržaj</vt:lpstr>
      <vt:lpstr>Članovi tima</vt:lpstr>
      <vt:lpstr>Opis zadatka</vt:lpstr>
      <vt:lpstr>Korišteni alati i tehnologije</vt:lpstr>
      <vt:lpstr>Pregled zahtjeva</vt:lpstr>
      <vt:lpstr>Pregled zahtjeva</vt:lpstr>
      <vt:lpstr>Arhitektura sustava</vt:lpstr>
      <vt:lpstr>Arhitektura sustava</vt:lpstr>
      <vt:lpstr>Arhitektura sustava</vt:lpstr>
      <vt:lpstr>Ispitivanje sustava</vt:lpstr>
      <vt:lpstr>Organizacija rada</vt:lpstr>
      <vt:lpstr>Organizacija rada</vt:lpstr>
      <vt:lpstr>Iskustva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Luka Radošević</cp:lastModifiedBy>
  <cp:revision>73</cp:revision>
  <dcterms:created xsi:type="dcterms:W3CDTF">2016-01-18T13:10:52Z</dcterms:created>
  <dcterms:modified xsi:type="dcterms:W3CDTF">2024-01-22T19:01:11Z</dcterms:modified>
</cp:coreProperties>
</file>