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725" r:id="rId2"/>
  </p:sldMasterIdLst>
  <p:notesMasterIdLst>
    <p:notesMasterId r:id="rId18"/>
  </p:notesMasterIdLst>
  <p:sldIdLst>
    <p:sldId id="256" r:id="rId3"/>
    <p:sldId id="257" r:id="rId4"/>
    <p:sldId id="265" r:id="rId5"/>
    <p:sldId id="258" r:id="rId6"/>
    <p:sldId id="260" r:id="rId7"/>
    <p:sldId id="259" r:id="rId8"/>
    <p:sldId id="270" r:id="rId9"/>
    <p:sldId id="261" r:id="rId10"/>
    <p:sldId id="271" r:id="rId11"/>
    <p:sldId id="272" r:id="rId12"/>
    <p:sldId id="266" r:id="rId13"/>
    <p:sldId id="262" r:id="rId14"/>
    <p:sldId id="269" r:id="rId15"/>
    <p:sldId id="263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85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3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D80C1E-AFCB-49F0-A366-A44F57DC03D9}" type="doc">
      <dgm:prSet loTypeId="urn:microsoft.com/office/officeart/2005/8/layout/cycle1" loCatId="cycle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hr-HR"/>
        </a:p>
      </dgm:t>
    </dgm:pt>
    <dgm:pt modelId="{57597056-23C1-4F80-80CE-B37940DC7AB6}">
      <dgm:prSet phldrT="[Tekst]"/>
      <dgm:spPr/>
      <dgm:t>
        <a:bodyPr/>
        <a:lstStyle/>
        <a:p>
          <a:r>
            <a:rPr lang="hr-HR" b="1" dirty="0"/>
            <a:t>Sastanak</a:t>
          </a:r>
        </a:p>
      </dgm:t>
    </dgm:pt>
    <dgm:pt modelId="{D410B342-2BDD-4207-8ED6-5CE01F12E6B7}" type="parTrans" cxnId="{816D255A-ECCC-4285-8233-095EC049763C}">
      <dgm:prSet/>
      <dgm:spPr/>
      <dgm:t>
        <a:bodyPr/>
        <a:lstStyle/>
        <a:p>
          <a:endParaRPr lang="hr-HR"/>
        </a:p>
      </dgm:t>
    </dgm:pt>
    <dgm:pt modelId="{7813F6C3-232C-4A64-9142-0217A2102F0F}" type="sibTrans" cxnId="{816D255A-ECCC-4285-8233-095EC049763C}">
      <dgm:prSet/>
      <dgm:spPr/>
      <dgm:t>
        <a:bodyPr/>
        <a:lstStyle/>
        <a:p>
          <a:endParaRPr lang="hr-HR"/>
        </a:p>
      </dgm:t>
    </dgm:pt>
    <dgm:pt modelId="{D073B8F8-7528-453E-842F-15FF9B8D7558}">
      <dgm:prSet phldrT="[Tekst]"/>
      <dgm:spPr/>
      <dgm:t>
        <a:bodyPr/>
        <a:lstStyle/>
        <a:p>
          <a:r>
            <a:rPr lang="hr-HR" b="1" dirty="0"/>
            <a:t>Podjela zadataka</a:t>
          </a:r>
        </a:p>
      </dgm:t>
    </dgm:pt>
    <dgm:pt modelId="{C6433DB8-C4FD-4D1B-B7BC-92E4BBEFAB04}" type="parTrans" cxnId="{29103246-1CCE-4AC6-9EDB-D087C3CEB1D6}">
      <dgm:prSet/>
      <dgm:spPr/>
      <dgm:t>
        <a:bodyPr/>
        <a:lstStyle/>
        <a:p>
          <a:endParaRPr lang="hr-HR"/>
        </a:p>
      </dgm:t>
    </dgm:pt>
    <dgm:pt modelId="{3CFF14AF-4319-4DE1-86D5-D89D611E1F62}" type="sibTrans" cxnId="{29103246-1CCE-4AC6-9EDB-D087C3CEB1D6}">
      <dgm:prSet/>
      <dgm:spPr/>
      <dgm:t>
        <a:bodyPr/>
        <a:lstStyle/>
        <a:p>
          <a:endParaRPr lang="hr-HR"/>
        </a:p>
      </dgm:t>
    </dgm:pt>
    <dgm:pt modelId="{A780313D-A535-4834-B859-5C21A6026793}">
      <dgm:prSet phldrT="[Tekst]"/>
      <dgm:spPr/>
      <dgm:t>
        <a:bodyPr/>
        <a:lstStyle/>
        <a:p>
          <a:r>
            <a:rPr lang="hr-HR" b="1" dirty="0"/>
            <a:t>Izvršavanje zadataka</a:t>
          </a:r>
        </a:p>
      </dgm:t>
    </dgm:pt>
    <dgm:pt modelId="{57AB3A3F-10B6-46ED-B7AF-A4F6D99FCC0D}" type="parTrans" cxnId="{19EDFD1E-D507-4C48-A00E-992DE4FC5970}">
      <dgm:prSet/>
      <dgm:spPr/>
      <dgm:t>
        <a:bodyPr/>
        <a:lstStyle/>
        <a:p>
          <a:endParaRPr lang="hr-HR"/>
        </a:p>
      </dgm:t>
    </dgm:pt>
    <dgm:pt modelId="{53804A45-63FB-48E4-B500-F85EB9E3526B}" type="sibTrans" cxnId="{19EDFD1E-D507-4C48-A00E-992DE4FC5970}">
      <dgm:prSet/>
      <dgm:spPr/>
      <dgm:t>
        <a:bodyPr/>
        <a:lstStyle/>
        <a:p>
          <a:endParaRPr lang="hr-HR"/>
        </a:p>
      </dgm:t>
    </dgm:pt>
    <dgm:pt modelId="{2936F776-C094-4CB4-BAB3-E10BD7E74B4B}">
      <dgm:prSet phldrT="[Tekst]"/>
      <dgm:spPr/>
      <dgm:t>
        <a:bodyPr/>
        <a:lstStyle/>
        <a:p>
          <a:r>
            <a:rPr lang="hr-HR" b="1" dirty="0"/>
            <a:t>Spajanje </a:t>
          </a:r>
          <a:r>
            <a:rPr lang="hr-HR" b="1" dirty="0" err="1"/>
            <a:t>frontenda</a:t>
          </a:r>
          <a:r>
            <a:rPr lang="hr-HR" b="1" dirty="0"/>
            <a:t> i </a:t>
          </a:r>
          <a:r>
            <a:rPr lang="hr-HR" b="1" dirty="0" err="1"/>
            <a:t>backenda</a:t>
          </a:r>
          <a:endParaRPr lang="hr-HR" b="1" dirty="0"/>
        </a:p>
      </dgm:t>
    </dgm:pt>
    <dgm:pt modelId="{288FC6A6-AC64-4A96-8158-EF4416F9633C}" type="parTrans" cxnId="{6ADBCBFD-F31E-4306-ADEA-D955F770F40B}">
      <dgm:prSet/>
      <dgm:spPr/>
      <dgm:t>
        <a:bodyPr/>
        <a:lstStyle/>
        <a:p>
          <a:endParaRPr lang="hr-HR"/>
        </a:p>
      </dgm:t>
    </dgm:pt>
    <dgm:pt modelId="{55E3A6EC-3174-459A-B76B-D5EBB5C70EAE}" type="sibTrans" cxnId="{6ADBCBFD-F31E-4306-ADEA-D955F770F40B}">
      <dgm:prSet/>
      <dgm:spPr/>
      <dgm:t>
        <a:bodyPr/>
        <a:lstStyle/>
        <a:p>
          <a:endParaRPr lang="hr-HR"/>
        </a:p>
      </dgm:t>
    </dgm:pt>
    <dgm:pt modelId="{295FBC29-93E6-457A-9572-55AA9992B42E}">
      <dgm:prSet phldrT="[Tekst]"/>
      <dgm:spPr/>
      <dgm:t>
        <a:bodyPr/>
        <a:lstStyle/>
        <a:p>
          <a:r>
            <a:rPr lang="hr-HR" b="1" dirty="0"/>
            <a:t>Spajanje zadataka u cjelinu (</a:t>
          </a:r>
          <a:r>
            <a:rPr lang="hr-HR" b="1" dirty="0" err="1"/>
            <a:t>merge</a:t>
          </a:r>
          <a:r>
            <a:rPr lang="hr-HR" b="1" dirty="0"/>
            <a:t>)</a:t>
          </a:r>
        </a:p>
      </dgm:t>
    </dgm:pt>
    <dgm:pt modelId="{2D7AC8BE-0274-411A-B332-28047A0C09D4}" type="parTrans" cxnId="{C66CAAF8-585F-42AA-8953-DEB974CBA4C3}">
      <dgm:prSet/>
      <dgm:spPr/>
      <dgm:t>
        <a:bodyPr/>
        <a:lstStyle/>
        <a:p>
          <a:endParaRPr lang="hr-HR"/>
        </a:p>
      </dgm:t>
    </dgm:pt>
    <dgm:pt modelId="{98847ECD-D8AB-4E07-A6DD-B34F0CDF1A4E}" type="sibTrans" cxnId="{C66CAAF8-585F-42AA-8953-DEB974CBA4C3}">
      <dgm:prSet/>
      <dgm:spPr/>
      <dgm:t>
        <a:bodyPr/>
        <a:lstStyle/>
        <a:p>
          <a:endParaRPr lang="hr-HR"/>
        </a:p>
      </dgm:t>
    </dgm:pt>
    <dgm:pt modelId="{F63A7D29-26A8-409D-B5B8-F46EA7F082F8}" type="pres">
      <dgm:prSet presAssocID="{ECD80C1E-AFCB-49F0-A366-A44F57DC03D9}" presName="cycle" presStyleCnt="0">
        <dgm:presLayoutVars>
          <dgm:dir/>
          <dgm:resizeHandles val="exact"/>
        </dgm:presLayoutVars>
      </dgm:prSet>
      <dgm:spPr/>
    </dgm:pt>
    <dgm:pt modelId="{CA55FFDE-3CF0-4BBB-AE75-24F9F15A5AF2}" type="pres">
      <dgm:prSet presAssocID="{57597056-23C1-4F80-80CE-B37940DC7AB6}" presName="dummy" presStyleCnt="0"/>
      <dgm:spPr/>
    </dgm:pt>
    <dgm:pt modelId="{772518E4-B63B-4541-AD91-AEAD4E70CB50}" type="pres">
      <dgm:prSet presAssocID="{57597056-23C1-4F80-80CE-B37940DC7AB6}" presName="node" presStyleLbl="revTx" presStyleIdx="0" presStyleCnt="5">
        <dgm:presLayoutVars>
          <dgm:bulletEnabled val="1"/>
        </dgm:presLayoutVars>
      </dgm:prSet>
      <dgm:spPr/>
    </dgm:pt>
    <dgm:pt modelId="{039DD714-3CB4-416F-964B-4B81F78AC091}" type="pres">
      <dgm:prSet presAssocID="{7813F6C3-232C-4A64-9142-0217A2102F0F}" presName="sibTrans" presStyleLbl="node1" presStyleIdx="0" presStyleCnt="5"/>
      <dgm:spPr/>
    </dgm:pt>
    <dgm:pt modelId="{487E5DE0-3A1A-42B2-8E26-503A59004FE3}" type="pres">
      <dgm:prSet presAssocID="{D073B8F8-7528-453E-842F-15FF9B8D7558}" presName="dummy" presStyleCnt="0"/>
      <dgm:spPr/>
    </dgm:pt>
    <dgm:pt modelId="{CD90A8EA-69CF-4FD4-BEE0-A3B1C3E26E1B}" type="pres">
      <dgm:prSet presAssocID="{D073B8F8-7528-453E-842F-15FF9B8D7558}" presName="node" presStyleLbl="revTx" presStyleIdx="1" presStyleCnt="5">
        <dgm:presLayoutVars>
          <dgm:bulletEnabled val="1"/>
        </dgm:presLayoutVars>
      </dgm:prSet>
      <dgm:spPr/>
    </dgm:pt>
    <dgm:pt modelId="{21F4D304-6566-4795-8C6B-985A5D18B37C}" type="pres">
      <dgm:prSet presAssocID="{3CFF14AF-4319-4DE1-86D5-D89D611E1F62}" presName="sibTrans" presStyleLbl="node1" presStyleIdx="1" presStyleCnt="5"/>
      <dgm:spPr/>
    </dgm:pt>
    <dgm:pt modelId="{5E4785D4-32C4-4FBB-B26E-0ED01FC1511B}" type="pres">
      <dgm:prSet presAssocID="{A780313D-A535-4834-B859-5C21A6026793}" presName="dummy" presStyleCnt="0"/>
      <dgm:spPr/>
    </dgm:pt>
    <dgm:pt modelId="{D5A3DAA1-E073-4872-9652-2A8E6F1ED08C}" type="pres">
      <dgm:prSet presAssocID="{A780313D-A535-4834-B859-5C21A6026793}" presName="node" presStyleLbl="revTx" presStyleIdx="2" presStyleCnt="5" custRadScaleRad="84600" custRadScaleInc="0">
        <dgm:presLayoutVars>
          <dgm:bulletEnabled val="1"/>
        </dgm:presLayoutVars>
      </dgm:prSet>
      <dgm:spPr/>
    </dgm:pt>
    <dgm:pt modelId="{04A08336-8D60-49BB-B933-68D315883AE5}" type="pres">
      <dgm:prSet presAssocID="{53804A45-63FB-48E4-B500-F85EB9E3526B}" presName="sibTrans" presStyleLbl="node1" presStyleIdx="2" presStyleCnt="5"/>
      <dgm:spPr/>
    </dgm:pt>
    <dgm:pt modelId="{C698BAB4-700F-45C3-AE31-105384CF86FE}" type="pres">
      <dgm:prSet presAssocID="{2936F776-C094-4CB4-BAB3-E10BD7E74B4B}" presName="dummy" presStyleCnt="0"/>
      <dgm:spPr/>
    </dgm:pt>
    <dgm:pt modelId="{2054CE5D-69A5-449E-A406-D267E9CDD369}" type="pres">
      <dgm:prSet presAssocID="{2936F776-C094-4CB4-BAB3-E10BD7E74B4B}" presName="node" presStyleLbl="revTx" presStyleIdx="3" presStyleCnt="5">
        <dgm:presLayoutVars>
          <dgm:bulletEnabled val="1"/>
        </dgm:presLayoutVars>
      </dgm:prSet>
      <dgm:spPr/>
    </dgm:pt>
    <dgm:pt modelId="{3170E574-42A9-4E4E-8F5E-A042AB7421AF}" type="pres">
      <dgm:prSet presAssocID="{55E3A6EC-3174-459A-B76B-D5EBB5C70EAE}" presName="sibTrans" presStyleLbl="node1" presStyleIdx="3" presStyleCnt="5"/>
      <dgm:spPr/>
    </dgm:pt>
    <dgm:pt modelId="{7DA23E6C-F9D6-4420-8884-D34C502A8AA6}" type="pres">
      <dgm:prSet presAssocID="{295FBC29-93E6-457A-9572-55AA9992B42E}" presName="dummy" presStyleCnt="0"/>
      <dgm:spPr/>
    </dgm:pt>
    <dgm:pt modelId="{16D92E7F-83D7-4CFF-A58E-FD585C49A6DE}" type="pres">
      <dgm:prSet presAssocID="{295FBC29-93E6-457A-9572-55AA9992B42E}" presName="node" presStyleLbl="revTx" presStyleIdx="4" presStyleCnt="5">
        <dgm:presLayoutVars>
          <dgm:bulletEnabled val="1"/>
        </dgm:presLayoutVars>
      </dgm:prSet>
      <dgm:spPr/>
    </dgm:pt>
    <dgm:pt modelId="{049BD9F5-662E-41D7-808F-1C56B89896A9}" type="pres">
      <dgm:prSet presAssocID="{98847ECD-D8AB-4E07-A6DD-B34F0CDF1A4E}" presName="sibTrans" presStyleLbl="node1" presStyleIdx="4" presStyleCnt="5"/>
      <dgm:spPr/>
    </dgm:pt>
  </dgm:ptLst>
  <dgm:cxnLst>
    <dgm:cxn modelId="{01AD4506-5529-4F80-A599-5177DF08747D}" type="presOf" srcId="{7813F6C3-232C-4A64-9142-0217A2102F0F}" destId="{039DD714-3CB4-416F-964B-4B81F78AC091}" srcOrd="0" destOrd="0" presId="urn:microsoft.com/office/officeart/2005/8/layout/cycle1"/>
    <dgm:cxn modelId="{19EDFD1E-D507-4C48-A00E-992DE4FC5970}" srcId="{ECD80C1E-AFCB-49F0-A366-A44F57DC03D9}" destId="{A780313D-A535-4834-B859-5C21A6026793}" srcOrd="2" destOrd="0" parTransId="{57AB3A3F-10B6-46ED-B7AF-A4F6D99FCC0D}" sibTransId="{53804A45-63FB-48E4-B500-F85EB9E3526B}"/>
    <dgm:cxn modelId="{05A08B23-2A2F-4E41-9067-3C94C51A4C15}" type="presOf" srcId="{57597056-23C1-4F80-80CE-B37940DC7AB6}" destId="{772518E4-B63B-4541-AD91-AEAD4E70CB50}" srcOrd="0" destOrd="0" presId="urn:microsoft.com/office/officeart/2005/8/layout/cycle1"/>
    <dgm:cxn modelId="{B6D9CF61-3457-44D2-933E-FD23E4425279}" type="presOf" srcId="{3CFF14AF-4319-4DE1-86D5-D89D611E1F62}" destId="{21F4D304-6566-4795-8C6B-985A5D18B37C}" srcOrd="0" destOrd="0" presId="urn:microsoft.com/office/officeart/2005/8/layout/cycle1"/>
    <dgm:cxn modelId="{4FDE8243-AF94-469B-92DE-037A6DDB3C6C}" type="presOf" srcId="{ECD80C1E-AFCB-49F0-A366-A44F57DC03D9}" destId="{F63A7D29-26A8-409D-B5B8-F46EA7F082F8}" srcOrd="0" destOrd="0" presId="urn:microsoft.com/office/officeart/2005/8/layout/cycle1"/>
    <dgm:cxn modelId="{29103246-1CCE-4AC6-9EDB-D087C3CEB1D6}" srcId="{ECD80C1E-AFCB-49F0-A366-A44F57DC03D9}" destId="{D073B8F8-7528-453E-842F-15FF9B8D7558}" srcOrd="1" destOrd="0" parTransId="{C6433DB8-C4FD-4D1B-B7BC-92E4BBEFAB04}" sibTransId="{3CFF14AF-4319-4DE1-86D5-D89D611E1F62}"/>
    <dgm:cxn modelId="{1F3EC846-8D5C-4713-959A-019BFFC03C5D}" type="presOf" srcId="{D073B8F8-7528-453E-842F-15FF9B8D7558}" destId="{CD90A8EA-69CF-4FD4-BEE0-A3B1C3E26E1B}" srcOrd="0" destOrd="0" presId="urn:microsoft.com/office/officeart/2005/8/layout/cycle1"/>
    <dgm:cxn modelId="{107AF358-031B-47C2-9DA9-E62DE714F8D3}" type="presOf" srcId="{295FBC29-93E6-457A-9572-55AA9992B42E}" destId="{16D92E7F-83D7-4CFF-A58E-FD585C49A6DE}" srcOrd="0" destOrd="0" presId="urn:microsoft.com/office/officeart/2005/8/layout/cycle1"/>
    <dgm:cxn modelId="{816D255A-ECCC-4285-8233-095EC049763C}" srcId="{ECD80C1E-AFCB-49F0-A366-A44F57DC03D9}" destId="{57597056-23C1-4F80-80CE-B37940DC7AB6}" srcOrd="0" destOrd="0" parTransId="{D410B342-2BDD-4207-8ED6-5CE01F12E6B7}" sibTransId="{7813F6C3-232C-4A64-9142-0217A2102F0F}"/>
    <dgm:cxn modelId="{CFC2108B-A98D-458D-BE09-A637C1077EC0}" type="presOf" srcId="{55E3A6EC-3174-459A-B76B-D5EBB5C70EAE}" destId="{3170E574-42A9-4E4E-8F5E-A042AB7421AF}" srcOrd="0" destOrd="0" presId="urn:microsoft.com/office/officeart/2005/8/layout/cycle1"/>
    <dgm:cxn modelId="{AD74E393-73EB-492F-8FAA-F8AF97312F3C}" type="presOf" srcId="{98847ECD-D8AB-4E07-A6DD-B34F0CDF1A4E}" destId="{049BD9F5-662E-41D7-808F-1C56B89896A9}" srcOrd="0" destOrd="0" presId="urn:microsoft.com/office/officeart/2005/8/layout/cycle1"/>
    <dgm:cxn modelId="{B7CF12B1-3B6F-42AF-A3D8-ECE312C1190C}" type="presOf" srcId="{A780313D-A535-4834-B859-5C21A6026793}" destId="{D5A3DAA1-E073-4872-9652-2A8E6F1ED08C}" srcOrd="0" destOrd="0" presId="urn:microsoft.com/office/officeart/2005/8/layout/cycle1"/>
    <dgm:cxn modelId="{A521D6C5-FFD8-46E2-B9B7-E37DF34AA78C}" type="presOf" srcId="{53804A45-63FB-48E4-B500-F85EB9E3526B}" destId="{04A08336-8D60-49BB-B933-68D315883AE5}" srcOrd="0" destOrd="0" presId="urn:microsoft.com/office/officeart/2005/8/layout/cycle1"/>
    <dgm:cxn modelId="{07F1F2D9-FF64-4669-80E4-82ECC55E52D9}" type="presOf" srcId="{2936F776-C094-4CB4-BAB3-E10BD7E74B4B}" destId="{2054CE5D-69A5-449E-A406-D267E9CDD369}" srcOrd="0" destOrd="0" presId="urn:microsoft.com/office/officeart/2005/8/layout/cycle1"/>
    <dgm:cxn modelId="{C66CAAF8-585F-42AA-8953-DEB974CBA4C3}" srcId="{ECD80C1E-AFCB-49F0-A366-A44F57DC03D9}" destId="{295FBC29-93E6-457A-9572-55AA9992B42E}" srcOrd="4" destOrd="0" parTransId="{2D7AC8BE-0274-411A-B332-28047A0C09D4}" sibTransId="{98847ECD-D8AB-4E07-A6DD-B34F0CDF1A4E}"/>
    <dgm:cxn modelId="{6ADBCBFD-F31E-4306-ADEA-D955F770F40B}" srcId="{ECD80C1E-AFCB-49F0-A366-A44F57DC03D9}" destId="{2936F776-C094-4CB4-BAB3-E10BD7E74B4B}" srcOrd="3" destOrd="0" parTransId="{288FC6A6-AC64-4A96-8158-EF4416F9633C}" sibTransId="{55E3A6EC-3174-459A-B76B-D5EBB5C70EAE}"/>
    <dgm:cxn modelId="{B9AB8260-AF6E-4178-806E-3FC463EB9ABA}" type="presParOf" srcId="{F63A7D29-26A8-409D-B5B8-F46EA7F082F8}" destId="{CA55FFDE-3CF0-4BBB-AE75-24F9F15A5AF2}" srcOrd="0" destOrd="0" presId="urn:microsoft.com/office/officeart/2005/8/layout/cycle1"/>
    <dgm:cxn modelId="{39978F0D-79EF-467E-9D46-1D266EBECB15}" type="presParOf" srcId="{F63A7D29-26A8-409D-B5B8-F46EA7F082F8}" destId="{772518E4-B63B-4541-AD91-AEAD4E70CB50}" srcOrd="1" destOrd="0" presId="urn:microsoft.com/office/officeart/2005/8/layout/cycle1"/>
    <dgm:cxn modelId="{89B58730-897F-4460-B5B7-87503EC5F554}" type="presParOf" srcId="{F63A7D29-26A8-409D-B5B8-F46EA7F082F8}" destId="{039DD714-3CB4-416F-964B-4B81F78AC091}" srcOrd="2" destOrd="0" presId="urn:microsoft.com/office/officeart/2005/8/layout/cycle1"/>
    <dgm:cxn modelId="{F9AF4477-1028-4744-B53D-3C9956FC852B}" type="presParOf" srcId="{F63A7D29-26A8-409D-B5B8-F46EA7F082F8}" destId="{487E5DE0-3A1A-42B2-8E26-503A59004FE3}" srcOrd="3" destOrd="0" presId="urn:microsoft.com/office/officeart/2005/8/layout/cycle1"/>
    <dgm:cxn modelId="{5F8312CE-A3AE-4B40-BBAB-02C580D18C30}" type="presParOf" srcId="{F63A7D29-26A8-409D-B5B8-F46EA7F082F8}" destId="{CD90A8EA-69CF-4FD4-BEE0-A3B1C3E26E1B}" srcOrd="4" destOrd="0" presId="urn:microsoft.com/office/officeart/2005/8/layout/cycle1"/>
    <dgm:cxn modelId="{78EAEE2D-1FCA-44B5-8C95-BF8E8BAC8D17}" type="presParOf" srcId="{F63A7D29-26A8-409D-B5B8-F46EA7F082F8}" destId="{21F4D304-6566-4795-8C6B-985A5D18B37C}" srcOrd="5" destOrd="0" presId="urn:microsoft.com/office/officeart/2005/8/layout/cycle1"/>
    <dgm:cxn modelId="{1DDA2682-9E85-4448-9AFA-099F04AC5FC9}" type="presParOf" srcId="{F63A7D29-26A8-409D-B5B8-F46EA7F082F8}" destId="{5E4785D4-32C4-4FBB-B26E-0ED01FC1511B}" srcOrd="6" destOrd="0" presId="urn:microsoft.com/office/officeart/2005/8/layout/cycle1"/>
    <dgm:cxn modelId="{B10ECF78-BBDB-47E1-B0A6-B110D7C12579}" type="presParOf" srcId="{F63A7D29-26A8-409D-B5B8-F46EA7F082F8}" destId="{D5A3DAA1-E073-4872-9652-2A8E6F1ED08C}" srcOrd="7" destOrd="0" presId="urn:microsoft.com/office/officeart/2005/8/layout/cycle1"/>
    <dgm:cxn modelId="{0A79DBB9-F68D-4A41-BA16-3E4ADC6EF271}" type="presParOf" srcId="{F63A7D29-26A8-409D-B5B8-F46EA7F082F8}" destId="{04A08336-8D60-49BB-B933-68D315883AE5}" srcOrd="8" destOrd="0" presId="urn:microsoft.com/office/officeart/2005/8/layout/cycle1"/>
    <dgm:cxn modelId="{3B381D47-3435-496D-92DD-A59CEA28E2DA}" type="presParOf" srcId="{F63A7D29-26A8-409D-B5B8-F46EA7F082F8}" destId="{C698BAB4-700F-45C3-AE31-105384CF86FE}" srcOrd="9" destOrd="0" presId="urn:microsoft.com/office/officeart/2005/8/layout/cycle1"/>
    <dgm:cxn modelId="{AF152FA6-CB1D-4BDF-BF43-76B067F9B7D3}" type="presParOf" srcId="{F63A7D29-26A8-409D-B5B8-F46EA7F082F8}" destId="{2054CE5D-69A5-449E-A406-D267E9CDD369}" srcOrd="10" destOrd="0" presId="urn:microsoft.com/office/officeart/2005/8/layout/cycle1"/>
    <dgm:cxn modelId="{1F403B02-BD9A-4776-80D4-AC39D58403BD}" type="presParOf" srcId="{F63A7D29-26A8-409D-B5B8-F46EA7F082F8}" destId="{3170E574-42A9-4E4E-8F5E-A042AB7421AF}" srcOrd="11" destOrd="0" presId="urn:microsoft.com/office/officeart/2005/8/layout/cycle1"/>
    <dgm:cxn modelId="{B5CD9F69-1B2E-4EDF-AFF0-D7970B897EA1}" type="presParOf" srcId="{F63A7D29-26A8-409D-B5B8-F46EA7F082F8}" destId="{7DA23E6C-F9D6-4420-8884-D34C502A8AA6}" srcOrd="12" destOrd="0" presId="urn:microsoft.com/office/officeart/2005/8/layout/cycle1"/>
    <dgm:cxn modelId="{3A382EBF-1F88-404D-9043-BFF223F34626}" type="presParOf" srcId="{F63A7D29-26A8-409D-B5B8-F46EA7F082F8}" destId="{16D92E7F-83D7-4CFF-A58E-FD585C49A6DE}" srcOrd="13" destOrd="0" presId="urn:microsoft.com/office/officeart/2005/8/layout/cycle1"/>
    <dgm:cxn modelId="{632E380C-FD5D-4BD6-889F-04335DC676DB}" type="presParOf" srcId="{F63A7D29-26A8-409D-B5B8-F46EA7F082F8}" destId="{049BD9F5-662E-41D7-808F-1C56B89896A9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518E4-B63B-4541-AD91-AEAD4E70CB50}">
      <dsp:nvSpPr>
        <dsp:cNvPr id="0" name=""/>
        <dsp:cNvSpPr/>
      </dsp:nvSpPr>
      <dsp:spPr>
        <a:xfrm>
          <a:off x="3528499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/>
            <a:t>Sastanak</a:t>
          </a:r>
        </a:p>
      </dsp:txBody>
      <dsp:txXfrm>
        <a:off x="3528499" y="29355"/>
        <a:ext cx="1006078" cy="1006078"/>
      </dsp:txXfrm>
    </dsp:sp>
    <dsp:sp modelId="{039DD714-3CB4-416F-964B-4B81F78AC091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90A8EA-69CF-4FD4-BEE0-A3B1C3E26E1B}">
      <dsp:nvSpPr>
        <dsp:cNvPr id="0" name=""/>
        <dsp:cNvSpPr/>
      </dsp:nvSpPr>
      <dsp:spPr>
        <a:xfrm>
          <a:off x="4136359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/>
            <a:t>Podjela zadataka</a:t>
          </a:r>
        </a:p>
      </dsp:txBody>
      <dsp:txXfrm>
        <a:off x="4136359" y="1900156"/>
        <a:ext cx="1006078" cy="1006078"/>
      </dsp:txXfrm>
    </dsp:sp>
    <dsp:sp modelId="{21F4D304-6566-4795-8C6B-985A5D18B37C}">
      <dsp:nvSpPr>
        <dsp:cNvPr id="0" name=""/>
        <dsp:cNvSpPr/>
      </dsp:nvSpPr>
      <dsp:spPr>
        <a:xfrm>
          <a:off x="1519029" y="-343393"/>
          <a:ext cx="3771658" cy="3771658"/>
        </a:xfrm>
        <a:prstGeom prst="circularArrow">
          <a:avLst>
            <a:gd name="adj1" fmla="val 5202"/>
            <a:gd name="adj2" fmla="val 336015"/>
            <a:gd name="adj3" fmla="val 4763277"/>
            <a:gd name="adj4" fmla="val 3275466"/>
            <a:gd name="adj5" fmla="val 6068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A3DAA1-E073-4872-9652-2A8E6F1ED08C}">
      <dsp:nvSpPr>
        <dsp:cNvPr id="0" name=""/>
        <dsp:cNvSpPr/>
      </dsp:nvSpPr>
      <dsp:spPr>
        <a:xfrm>
          <a:off x="2544960" y="2798687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/>
            <a:t>Izvršavanje zadataka</a:t>
          </a:r>
        </a:p>
      </dsp:txBody>
      <dsp:txXfrm>
        <a:off x="2544960" y="2798687"/>
        <a:ext cx="1006078" cy="1006078"/>
      </dsp:txXfrm>
    </dsp:sp>
    <dsp:sp modelId="{04A08336-8D60-49BB-B933-68D315883AE5}">
      <dsp:nvSpPr>
        <dsp:cNvPr id="0" name=""/>
        <dsp:cNvSpPr/>
      </dsp:nvSpPr>
      <dsp:spPr>
        <a:xfrm>
          <a:off x="805312" y="-343393"/>
          <a:ext cx="3771658" cy="3771658"/>
        </a:xfrm>
        <a:prstGeom prst="circularArrow">
          <a:avLst>
            <a:gd name="adj1" fmla="val 5202"/>
            <a:gd name="adj2" fmla="val 336015"/>
            <a:gd name="adj3" fmla="val 7188519"/>
            <a:gd name="adj4" fmla="val 5700708"/>
            <a:gd name="adj5" fmla="val 6068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054CE5D-69A5-449E-A406-D267E9CDD369}">
      <dsp:nvSpPr>
        <dsp:cNvPr id="0" name=""/>
        <dsp:cNvSpPr/>
      </dsp:nvSpPr>
      <dsp:spPr>
        <a:xfrm>
          <a:off x="953562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/>
            <a:t>Spajanje </a:t>
          </a:r>
          <a:r>
            <a:rPr lang="hr-HR" sz="1400" b="1" kern="1200" dirty="0" err="1"/>
            <a:t>frontenda</a:t>
          </a:r>
          <a:r>
            <a:rPr lang="hr-HR" sz="1400" b="1" kern="1200" dirty="0"/>
            <a:t> i </a:t>
          </a:r>
          <a:r>
            <a:rPr lang="hr-HR" sz="1400" b="1" kern="1200" dirty="0" err="1"/>
            <a:t>backenda</a:t>
          </a:r>
          <a:endParaRPr lang="hr-HR" sz="1400" b="1" kern="1200" dirty="0"/>
        </a:p>
      </dsp:txBody>
      <dsp:txXfrm>
        <a:off x="953562" y="1900156"/>
        <a:ext cx="1006078" cy="1006078"/>
      </dsp:txXfrm>
    </dsp:sp>
    <dsp:sp modelId="{3170E574-42A9-4E4E-8F5E-A042AB7421AF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D92E7F-83D7-4CFF-A58E-FD585C49A6DE}">
      <dsp:nvSpPr>
        <dsp:cNvPr id="0" name=""/>
        <dsp:cNvSpPr/>
      </dsp:nvSpPr>
      <dsp:spPr>
        <a:xfrm>
          <a:off x="1561422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/>
            <a:t>Spajanje zadataka u cjelinu (</a:t>
          </a:r>
          <a:r>
            <a:rPr lang="hr-HR" sz="1400" b="1" kern="1200" dirty="0" err="1"/>
            <a:t>merge</a:t>
          </a:r>
          <a:r>
            <a:rPr lang="hr-HR" sz="1400" b="1" kern="1200" dirty="0"/>
            <a:t>)</a:t>
          </a:r>
        </a:p>
      </dsp:txBody>
      <dsp:txXfrm>
        <a:off x="1561422" y="29355"/>
        <a:ext cx="1006078" cy="1006078"/>
      </dsp:txXfrm>
    </dsp:sp>
    <dsp:sp modelId="{049BD9F5-662E-41D7-808F-1C56B89896A9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22.01.2024.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673654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772128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148210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500019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610767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037758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0926749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950254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0132943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723050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910114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109729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31156697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5471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729768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0658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6780"/>
            <a:ext cx="77724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 err="1"/>
              <a:t>ConnectiNET</a:t>
            </a:r>
            <a:br>
              <a:rPr lang="en-US" dirty="0"/>
            </a:br>
            <a:r>
              <a:rPr lang="hr-HR" sz="4400" dirty="0"/>
              <a:t>Spajalice</a:t>
            </a:r>
            <a:endParaRPr lang="hr-HR" dirty="0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C51184D4-9ADC-6DD4-2152-895040AB3DA4}"/>
              </a:ext>
            </a:extLst>
          </p:cNvPr>
          <p:cNvSpPr txBox="1"/>
          <p:nvPr/>
        </p:nvSpPr>
        <p:spPr>
          <a:xfrm>
            <a:off x="2831780" y="3247290"/>
            <a:ext cx="348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dirty="0"/>
              <a:t>PROGRAMSKO INŽENJERSTVO</a:t>
            </a:r>
          </a:p>
          <a:p>
            <a:pPr algn="ctr"/>
            <a:r>
              <a:rPr lang="hr-HR" dirty="0"/>
              <a:t>ak. god. 2023./2024.</a:t>
            </a: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4566362E-596B-EE4A-97D1-70D37B55C803}"/>
              </a:ext>
            </a:extLst>
          </p:cNvPr>
          <p:cNvSpPr txBox="1"/>
          <p:nvPr/>
        </p:nvSpPr>
        <p:spPr>
          <a:xfrm>
            <a:off x="1212747" y="5700359"/>
            <a:ext cx="6718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dirty="0"/>
              <a:t>Mario </a:t>
            </a:r>
            <a:r>
              <a:rPr lang="hr-HR" dirty="0" err="1"/>
              <a:t>Mrvčić</a:t>
            </a:r>
            <a:r>
              <a:rPr lang="hr-HR" dirty="0"/>
              <a:t>, Josip Duvančić, Domagoj </a:t>
            </a:r>
            <a:r>
              <a:rPr lang="hr-HR" dirty="0" err="1"/>
              <a:t>Capar</a:t>
            </a:r>
            <a:r>
              <a:rPr lang="hr-HR" dirty="0"/>
              <a:t>, Duje Jurić,</a:t>
            </a:r>
          </a:p>
          <a:p>
            <a:pPr algn="ctr"/>
            <a:r>
              <a:rPr lang="hr-HR" dirty="0"/>
              <a:t>Istok Korkut, Toma Žulj, Luka Radošević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7" y="-204003"/>
            <a:ext cx="7524003" cy="970450"/>
          </a:xfrm>
        </p:spPr>
        <p:txBody>
          <a:bodyPr/>
          <a:lstStyle/>
          <a:p>
            <a:pPr algn="ctr"/>
            <a:r>
              <a:rPr lang="hr-HR" dirty="0"/>
              <a:t>Arhitektura sustava</a:t>
            </a:r>
          </a:p>
        </p:txBody>
      </p:sp>
      <p:sp>
        <p:nvSpPr>
          <p:cNvPr id="8" name="Rezervirano mjesto sadržaja 7">
            <a:extLst>
              <a:ext uri="{FF2B5EF4-FFF2-40B4-BE49-F238E27FC236}">
                <a16:creationId xmlns:a16="http://schemas.microsoft.com/office/drawing/2014/main" id="{EE798DF4-15E3-1EEC-D3AB-C128C2CB8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1" name="Pravokutnik 10">
            <a:extLst>
              <a:ext uri="{FF2B5EF4-FFF2-40B4-BE49-F238E27FC236}">
                <a16:creationId xmlns:a16="http://schemas.microsoft.com/office/drawing/2014/main" id="{36ACB9FB-DAA6-C3C5-3107-B280E4D15B92}"/>
              </a:ext>
            </a:extLst>
          </p:cNvPr>
          <p:cNvSpPr/>
          <p:nvPr/>
        </p:nvSpPr>
        <p:spPr>
          <a:xfrm>
            <a:off x="0" y="889462"/>
            <a:ext cx="9144000" cy="5968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A66D7104-3C1B-8F88-D3CF-86BA5D91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70" y="884463"/>
            <a:ext cx="7279055" cy="597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r-HR" sz="2400" dirty="0"/>
              <a:t>Login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Kreiranje </a:t>
            </a:r>
            <a:r>
              <a:rPr lang="hr-HR" sz="2400" dirty="0" err="1"/>
              <a:t>eventova</a:t>
            </a: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Promjena lozinke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Prikazi profila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Ispitivanje funkcija</a:t>
            </a:r>
            <a:endParaRPr lang="en-US" sz="2400" dirty="0"/>
          </a:p>
          <a:p>
            <a:pPr marL="457200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87" y="-167955"/>
            <a:ext cx="7524003" cy="970450"/>
          </a:xfrm>
        </p:spPr>
        <p:txBody>
          <a:bodyPr/>
          <a:lstStyle/>
          <a:p>
            <a:pPr algn="ctr"/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6" y="2774302"/>
            <a:ext cx="7524003" cy="36365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endParaRPr lang="hr-HR" sz="2400" dirty="0"/>
          </a:p>
          <a:p>
            <a:pPr marL="0" indent="0">
              <a:lnSpc>
                <a:spcPct val="100000"/>
              </a:lnSpc>
              <a:buNone/>
            </a:pP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Okretan model (sprintovi između sastanaka)</a:t>
            </a: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~650 sati ukupnog rada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61985DAD-66C8-9835-3290-AD399B89898A}"/>
              </a:ext>
            </a:extLst>
          </p:cNvPr>
          <p:cNvSpPr/>
          <p:nvPr/>
        </p:nvSpPr>
        <p:spPr>
          <a:xfrm>
            <a:off x="1" y="947651"/>
            <a:ext cx="9144000" cy="3890356"/>
          </a:xfrm>
          <a:prstGeom prst="rect">
            <a:avLst/>
          </a:prstGeom>
          <a:solidFill>
            <a:srgbClr val="242852"/>
          </a:solidFill>
          <a:ln>
            <a:solidFill>
              <a:srgbClr val="2428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aphicFrame>
        <p:nvGraphicFramePr>
          <p:cNvPr id="5" name="Dijagram 4">
            <a:extLst>
              <a:ext uri="{FF2B5EF4-FFF2-40B4-BE49-F238E27FC236}">
                <a16:creationId xmlns:a16="http://schemas.microsoft.com/office/drawing/2014/main" id="{9EF5BED6-55B0-91A0-4F46-8DE87D7D10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8649285"/>
              </p:ext>
            </p:extLst>
          </p:nvPr>
        </p:nvGraphicFramePr>
        <p:xfrm>
          <a:off x="1523997" y="156041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Konstantna komunikacija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Podjela rada u manje grupe </a:t>
            </a:r>
            <a:r>
              <a:rPr lang="hr-HR" sz="2400" dirty="0" err="1"/>
              <a:t>frontend</a:t>
            </a:r>
            <a:r>
              <a:rPr lang="hr-HR" sz="2400" dirty="0"/>
              <a:t> + </a:t>
            </a:r>
            <a:r>
              <a:rPr lang="hr-HR" sz="2400" dirty="0" err="1"/>
              <a:t>backend</a:t>
            </a:r>
            <a:r>
              <a:rPr lang="hr-HR" sz="2400" dirty="0"/>
              <a:t> po funkcionalnostima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Spajanje učinjenog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Česti online sastanci</a:t>
            </a:r>
          </a:p>
        </p:txBody>
      </p:sp>
    </p:spTree>
    <p:extLst>
      <p:ext uri="{BB962C8B-B14F-4D97-AF65-F5344CB8AC3E}">
        <p14:creationId xmlns:p14="http://schemas.microsoft.com/office/powerpoint/2010/main" val="326686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Iskustva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>
                <a:sym typeface="Wingdings" panose="05000000000000000000" pitchFamily="2" charset="2"/>
              </a:rPr>
              <a:t>Dobro:</a:t>
            </a:r>
          </a:p>
          <a:p>
            <a:pPr lvl="1"/>
            <a:r>
              <a:rPr lang="hr-HR" sz="2000" dirty="0">
                <a:sym typeface="Wingdings" panose="05000000000000000000" pitchFamily="2" charset="2"/>
              </a:rPr>
              <a:t>Komunikacija</a:t>
            </a:r>
          </a:p>
          <a:p>
            <a:pPr lvl="1"/>
            <a:r>
              <a:rPr lang="hr-HR" sz="2000" dirty="0">
                <a:sym typeface="Wingdings" panose="05000000000000000000" pitchFamily="2" charset="2"/>
              </a:rPr>
              <a:t>Voditelj</a:t>
            </a:r>
          </a:p>
          <a:p>
            <a:pPr lvl="1"/>
            <a:r>
              <a:rPr lang="hr-HR" sz="2000" dirty="0">
                <a:sym typeface="Wingdings" panose="05000000000000000000" pitchFamily="2" charset="2"/>
              </a:rPr>
              <a:t>Podjela posla</a:t>
            </a:r>
          </a:p>
          <a:p>
            <a:r>
              <a:rPr lang="hr-HR" sz="2400" dirty="0">
                <a:sym typeface="Wingdings" panose="05000000000000000000" pitchFamily="2" charset="2"/>
              </a:rPr>
              <a:t>Moglo je bolje:</a:t>
            </a:r>
          </a:p>
          <a:p>
            <a:pPr lvl="1"/>
            <a:r>
              <a:rPr lang="hr-HR" sz="2000" dirty="0">
                <a:sym typeface="Wingdings" panose="05000000000000000000" pitchFamily="2" charset="2"/>
              </a:rPr>
              <a:t>Osobna organizacija</a:t>
            </a:r>
          </a:p>
          <a:p>
            <a:pPr lvl="1"/>
            <a:r>
              <a:rPr lang="hr-HR" sz="2000" dirty="0">
                <a:sym typeface="Wingdings" panose="05000000000000000000" pitchFamily="2" charset="2"/>
              </a:rPr>
              <a:t>Produktivna „rupa” tokom praznika</a:t>
            </a:r>
          </a:p>
          <a:p>
            <a:pPr lvl="1"/>
            <a:r>
              <a:rPr lang="hr-HR" sz="2000" dirty="0">
                <a:sym typeface="Wingdings" panose="05000000000000000000" pitchFamily="2" charset="2"/>
              </a:rPr>
              <a:t>Kvalitetnije korištenje uloženog vremena</a:t>
            </a:r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F4C391E-26F4-354B-30F1-44FB20CF804A}"/>
              </a:ext>
            </a:extLst>
          </p:cNvPr>
          <p:cNvSpPr txBox="1">
            <a:spLocks/>
          </p:cNvSpPr>
          <p:nvPr/>
        </p:nvSpPr>
        <p:spPr>
          <a:xfrm>
            <a:off x="626400" y="1222809"/>
            <a:ext cx="7891200" cy="441238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800"/>
              <a:t>Mario Mrvčić – mario.mrvcic@fer.hr</a:t>
            </a:r>
          </a:p>
          <a:p>
            <a:r>
              <a:rPr lang="hr-HR" sz="2800"/>
              <a:t>Josip Duvančić – josip.duvancic@fer.hr</a:t>
            </a:r>
          </a:p>
          <a:p>
            <a:r>
              <a:rPr lang="hr-HR" sz="2800"/>
              <a:t>Domagoj Capar – domagoj.capar@fer.hr</a:t>
            </a:r>
          </a:p>
          <a:p>
            <a:r>
              <a:rPr lang="hr-HR" sz="2800"/>
              <a:t>Duje Jurić – duje.juric@fer.hr</a:t>
            </a:r>
          </a:p>
          <a:p>
            <a:r>
              <a:rPr lang="hr-HR" sz="2800"/>
              <a:t>Istok Korkut – istok.korkut@fer.hr</a:t>
            </a:r>
          </a:p>
          <a:p>
            <a:r>
              <a:rPr lang="hr-HR" sz="2800"/>
              <a:t>Toma Žulj – toma.zulj@fer.hr</a:t>
            </a:r>
          </a:p>
          <a:p>
            <a:r>
              <a:rPr lang="hr-HR" sz="2800"/>
              <a:t>Luka Radošević – luka.radosevic@fer.hr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3494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sz="2400" dirty="0"/>
              <a:t>Članovi tima</a:t>
            </a:r>
          </a:p>
          <a:p>
            <a:r>
              <a:rPr lang="hr-HR" sz="2400" dirty="0"/>
              <a:t>Opis zadatka</a:t>
            </a:r>
          </a:p>
          <a:p>
            <a:r>
              <a:rPr lang="hr-HR" sz="2400" dirty="0"/>
              <a:t>Korišteni alati i tehnologije</a:t>
            </a:r>
          </a:p>
          <a:p>
            <a:r>
              <a:rPr lang="hr-HR" sz="2400" dirty="0"/>
              <a:t>Pregled zahtjeva</a:t>
            </a:r>
          </a:p>
          <a:p>
            <a:r>
              <a:rPr lang="hr-HR" sz="2400" dirty="0"/>
              <a:t>Arhitektura</a:t>
            </a:r>
          </a:p>
          <a:p>
            <a:r>
              <a:rPr lang="hr-HR" sz="2400" dirty="0"/>
              <a:t>Ispitivanje sustava</a:t>
            </a:r>
          </a:p>
          <a:p>
            <a:r>
              <a:rPr lang="hr-HR" sz="2400" dirty="0"/>
              <a:t>Organizacija rada </a:t>
            </a:r>
          </a:p>
          <a:p>
            <a:r>
              <a:rPr lang="hr-HR" sz="2400" dirty="0"/>
              <a:t>Iskustva</a:t>
            </a:r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Mario </a:t>
            </a:r>
            <a:r>
              <a:rPr lang="hr-HR" sz="2400" dirty="0" err="1"/>
              <a:t>Mrvčić</a:t>
            </a:r>
            <a:r>
              <a:rPr lang="hr-HR" sz="2400" dirty="0"/>
              <a:t> – voditelj, </a:t>
            </a:r>
            <a:r>
              <a:rPr lang="hr-HR" sz="2400" dirty="0" err="1"/>
              <a:t>backend</a:t>
            </a:r>
            <a:r>
              <a:rPr lang="hr-HR" sz="2400" dirty="0"/>
              <a:t>, baza </a:t>
            </a:r>
          </a:p>
          <a:p>
            <a:r>
              <a:rPr lang="hr-HR" sz="2400" dirty="0"/>
              <a:t>Josip Duvančić – dokumentacija, baza</a:t>
            </a:r>
          </a:p>
          <a:p>
            <a:r>
              <a:rPr lang="hr-HR" sz="2400" dirty="0"/>
              <a:t>Domagoj </a:t>
            </a:r>
            <a:r>
              <a:rPr lang="hr-HR" sz="2400" dirty="0" err="1"/>
              <a:t>Capar</a:t>
            </a:r>
            <a:r>
              <a:rPr lang="hr-HR" sz="2400" dirty="0"/>
              <a:t> – baza,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Duje Jurić – </a:t>
            </a:r>
            <a:r>
              <a:rPr lang="hr-HR" sz="2400" dirty="0" err="1"/>
              <a:t>frontend</a:t>
            </a:r>
            <a:r>
              <a:rPr lang="hr-HR" sz="2400" dirty="0"/>
              <a:t>,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Istok Korkut – </a:t>
            </a:r>
            <a:r>
              <a:rPr lang="hr-HR" sz="2400" dirty="0" err="1"/>
              <a:t>frontend</a:t>
            </a:r>
            <a:r>
              <a:rPr lang="hr-HR" sz="2400" dirty="0"/>
              <a:t>, dokumentacija</a:t>
            </a:r>
          </a:p>
          <a:p>
            <a:r>
              <a:rPr lang="hr-HR" sz="2400" dirty="0"/>
              <a:t>Toma Žulj – </a:t>
            </a:r>
            <a:r>
              <a:rPr lang="hr-HR" sz="2400" dirty="0" err="1"/>
              <a:t>frontend</a:t>
            </a:r>
            <a:r>
              <a:rPr lang="hr-HR" sz="2400" dirty="0"/>
              <a:t>,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Luka Radošević – </a:t>
            </a:r>
            <a:r>
              <a:rPr lang="hr-HR" sz="2400" dirty="0" err="1"/>
              <a:t>frontend</a:t>
            </a:r>
            <a:r>
              <a:rPr lang="hr-HR" sz="2400" dirty="0"/>
              <a:t>, dokumentacija</a:t>
            </a:r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Razvijanje aplikacije za objavu i pronalazak događanja u okolici i šire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Slične aplikacije: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Eventbrite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Bizzabo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Imaju prodaju karata, skeniranje karata… veći fokus prema organizatoru</a:t>
            </a:r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270" y="2721407"/>
            <a:ext cx="8302892" cy="427791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</a:pPr>
            <a:r>
              <a:rPr lang="hr-HR" sz="4000" dirty="0"/>
              <a:t>Korišteni programski jezici i tehnologije:</a:t>
            </a:r>
          </a:p>
          <a:p>
            <a:pPr lvl="1">
              <a:lnSpc>
                <a:spcPct val="100000"/>
              </a:lnSpc>
            </a:pPr>
            <a:r>
              <a:rPr lang="hr-HR" sz="4000" dirty="0" err="1"/>
              <a:t>Frontend</a:t>
            </a:r>
            <a:r>
              <a:rPr lang="hr-HR" sz="4000" dirty="0"/>
              <a:t> – </a:t>
            </a:r>
            <a:r>
              <a:rPr lang="hr-HR" sz="4000" dirty="0" err="1"/>
              <a:t>React</a:t>
            </a:r>
            <a:r>
              <a:rPr lang="hr-HR" sz="4000" dirty="0"/>
              <a:t> (JS, CSS)</a:t>
            </a:r>
          </a:p>
          <a:p>
            <a:pPr lvl="1">
              <a:lnSpc>
                <a:spcPct val="100000"/>
              </a:lnSpc>
            </a:pPr>
            <a:r>
              <a:rPr lang="hr-HR" sz="4000" dirty="0" err="1"/>
              <a:t>Backend</a:t>
            </a:r>
            <a:r>
              <a:rPr lang="hr-HR" sz="4000" dirty="0"/>
              <a:t> – </a:t>
            </a:r>
            <a:r>
              <a:rPr lang="hr-HR" sz="4000" dirty="0" err="1"/>
              <a:t>SpringBoot</a:t>
            </a:r>
            <a:r>
              <a:rPr lang="hr-HR" sz="4000" dirty="0"/>
              <a:t> (Java)</a:t>
            </a:r>
          </a:p>
          <a:p>
            <a:pPr lvl="1">
              <a:lnSpc>
                <a:spcPct val="100000"/>
              </a:lnSpc>
            </a:pPr>
            <a:r>
              <a:rPr lang="hr-HR" sz="4000" dirty="0"/>
              <a:t>Baza – </a:t>
            </a:r>
            <a:r>
              <a:rPr lang="hr-HR" sz="4000" dirty="0" err="1"/>
              <a:t>MongoDB</a:t>
            </a:r>
            <a:endParaRPr lang="hr-HR" sz="4000" dirty="0"/>
          </a:p>
          <a:p>
            <a:pPr>
              <a:lnSpc>
                <a:spcPct val="100000"/>
              </a:lnSpc>
            </a:pPr>
            <a:r>
              <a:rPr lang="hr-HR" sz="4000" dirty="0"/>
              <a:t>Korišteni alati:</a:t>
            </a:r>
            <a:endParaRPr kumimoji="0" lang="hr-H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R="0" lvl="1" fontAlgn="auto">
              <a:buSzTx/>
              <a:tabLst/>
              <a:defRPr/>
            </a:pPr>
            <a:r>
              <a:rPr lang="hr-HR" sz="4000" dirty="0"/>
              <a:t>Baza – </a:t>
            </a:r>
            <a:r>
              <a:rPr lang="hr-HR" sz="4000" dirty="0" err="1"/>
              <a:t>MongoDB</a:t>
            </a:r>
            <a:r>
              <a:rPr lang="hr-HR" sz="4000" dirty="0"/>
              <a:t> </a:t>
            </a:r>
            <a:r>
              <a:rPr lang="hr-HR" sz="4000" dirty="0" err="1"/>
              <a:t>Compass</a:t>
            </a:r>
            <a:r>
              <a:rPr lang="hr-HR" sz="4000" dirty="0"/>
              <a:t>, </a:t>
            </a:r>
            <a:r>
              <a:rPr lang="hr-HR" sz="4000" dirty="0" err="1"/>
              <a:t>MongoDB</a:t>
            </a:r>
            <a:r>
              <a:rPr lang="hr-HR" sz="4000" dirty="0"/>
              <a:t> Atlas</a:t>
            </a:r>
          </a:p>
          <a:p>
            <a:pPr lvl="1">
              <a:defRPr/>
            </a:pPr>
            <a:r>
              <a:rPr lang="hr-HR" sz="4000" dirty="0" err="1"/>
              <a:t>Deploy</a:t>
            </a:r>
            <a:r>
              <a:rPr lang="hr-HR" sz="4000" dirty="0"/>
              <a:t> – </a:t>
            </a:r>
            <a:r>
              <a:rPr lang="hr-HR" sz="4000" dirty="0" err="1"/>
              <a:t>Render</a:t>
            </a:r>
            <a:endParaRPr lang="hr-HR" sz="4000" dirty="0"/>
          </a:p>
          <a:p>
            <a:pPr marR="0" lvl="1" fontAlgn="auto">
              <a:buSzTx/>
              <a:tabLst/>
              <a:defRPr/>
            </a:pPr>
            <a:r>
              <a:rPr lang="hr-HR" sz="4000" dirty="0"/>
              <a:t>Programska podrška – </a:t>
            </a:r>
            <a:r>
              <a:rPr lang="hr-HR" sz="4000" dirty="0" err="1"/>
              <a:t>Visual</a:t>
            </a:r>
            <a:r>
              <a:rPr lang="hr-HR" sz="4000" dirty="0"/>
              <a:t> Studio </a:t>
            </a:r>
            <a:r>
              <a:rPr lang="hr-HR" sz="4000" dirty="0" err="1"/>
              <a:t>Code</a:t>
            </a:r>
            <a:r>
              <a:rPr lang="hr-HR" sz="4000" dirty="0"/>
              <a:t> i </a:t>
            </a:r>
            <a:r>
              <a:rPr lang="hr-HR" sz="4000" dirty="0" err="1"/>
              <a:t>IntelliJ</a:t>
            </a:r>
            <a:r>
              <a:rPr lang="hr-HR" sz="4000" dirty="0"/>
              <a:t> IDEA</a:t>
            </a:r>
          </a:p>
          <a:p>
            <a:pPr marR="0" lvl="1" fontAlgn="auto">
              <a:buSzTx/>
              <a:tabLst/>
              <a:defRPr/>
            </a:pPr>
            <a:r>
              <a:rPr lang="hr-HR" sz="4000" dirty="0"/>
              <a:t>Dokumentacija – </a:t>
            </a:r>
            <a:r>
              <a:rPr lang="hr-HR" sz="4000" dirty="0" err="1"/>
              <a:t>Texmaker</a:t>
            </a:r>
            <a:r>
              <a:rPr lang="hr-HR" sz="4000" dirty="0"/>
              <a:t>, </a:t>
            </a:r>
            <a:r>
              <a:rPr lang="hr-HR" sz="4000" dirty="0" err="1"/>
              <a:t>Overleaf</a:t>
            </a:r>
            <a:endParaRPr lang="hr-HR" sz="4000" dirty="0"/>
          </a:p>
          <a:p>
            <a:pPr marR="0" lvl="1" fontAlgn="auto">
              <a:buSzTx/>
              <a:tabLst/>
              <a:defRPr/>
            </a:pPr>
            <a:r>
              <a:rPr lang="hr-HR" sz="4000" dirty="0"/>
              <a:t>Upravljanje – </a:t>
            </a:r>
            <a:r>
              <a:rPr lang="hr-HR" sz="4000" dirty="0" err="1"/>
              <a:t>Git</a:t>
            </a:r>
            <a:r>
              <a:rPr lang="hr-HR" sz="4000" dirty="0"/>
              <a:t> (</a:t>
            </a:r>
            <a:r>
              <a:rPr lang="hr-HR" sz="4000" dirty="0" err="1"/>
              <a:t>GitHub</a:t>
            </a:r>
            <a:r>
              <a:rPr lang="hr-HR" sz="4000" dirty="0"/>
              <a:t>)</a:t>
            </a:r>
          </a:p>
          <a:p>
            <a:pPr marR="0" lvl="1" fontAlgn="auto">
              <a:buSzTx/>
              <a:tabLst/>
              <a:defRPr/>
            </a:pPr>
            <a:r>
              <a:rPr lang="hr-HR" sz="4000" dirty="0"/>
              <a:t>Komunikacija – </a:t>
            </a:r>
            <a:r>
              <a:rPr lang="hr-HR" sz="4000" dirty="0" err="1"/>
              <a:t>Discord</a:t>
            </a:r>
            <a:r>
              <a:rPr lang="hr-HR" sz="4000" dirty="0"/>
              <a:t>, WhatsApp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hr-HR" sz="2000" dirty="0">
              <a:solidFill>
                <a:prstClr val="black"/>
              </a:solidFill>
              <a:latin typeface="Franklin Gothic Book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hr-H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endParaRPr lang="hr-HR" sz="2400" dirty="0"/>
          </a:p>
          <a:p>
            <a:pPr marL="0" indent="0">
              <a:lnSpc>
                <a:spcPct val="100000"/>
              </a:lnSpc>
              <a:buNone/>
            </a:pPr>
            <a:endParaRPr lang="hr-HR" sz="24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44862"/>
            <a:ext cx="7524003" cy="970450"/>
          </a:xfrm>
        </p:spPr>
        <p:txBody>
          <a:bodyPr/>
          <a:lstStyle/>
          <a:p>
            <a:pPr algn="ctr"/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Pregled</a:t>
            </a:r>
            <a:r>
              <a:rPr lang="hr-HR" sz="2400" dirty="0"/>
              <a:t> glavnih funkcionalnih zahtjeva (1 slajd)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Prikazati</a:t>
            </a:r>
            <a:r>
              <a:rPr lang="en-US" sz="2000" dirty="0"/>
              <a:t> </a:t>
            </a:r>
            <a:r>
              <a:rPr lang="en-US" sz="2000" dirty="0" err="1"/>
              <a:t>glavne</a:t>
            </a:r>
            <a:r>
              <a:rPr lang="en-US" sz="2000" dirty="0"/>
              <a:t> </a:t>
            </a:r>
            <a:r>
              <a:rPr lang="en-US" sz="2000" dirty="0" err="1"/>
              <a:t>aktore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funkcionalnosti</a:t>
            </a:r>
            <a:r>
              <a:rPr lang="en-US" sz="2000" dirty="0"/>
              <a:t> </a:t>
            </a:r>
            <a:r>
              <a:rPr lang="en-US" sz="2000" dirty="0" err="1"/>
              <a:t>korištenjem</a:t>
            </a:r>
            <a:r>
              <a:rPr lang="en-US" sz="2000" dirty="0"/>
              <a:t> UML </a:t>
            </a:r>
            <a:r>
              <a:rPr lang="en-US" sz="2000" dirty="0" err="1"/>
              <a:t>dijagrama</a:t>
            </a:r>
            <a:r>
              <a:rPr lang="en-US" sz="2000" dirty="0"/>
              <a:t> </a:t>
            </a:r>
            <a:r>
              <a:rPr lang="en-US" sz="2000" dirty="0" err="1"/>
              <a:t>obrazaca</a:t>
            </a:r>
            <a:r>
              <a:rPr lang="en-US" sz="2000" dirty="0"/>
              <a:t> </a:t>
            </a:r>
            <a:r>
              <a:rPr lang="en-US" sz="2000" dirty="0" err="1"/>
              <a:t>uporabe</a:t>
            </a: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Nefunkcionalni i zahtjevi domene primjene (1 slajd)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74DD98AF-3B17-63D8-6DE9-C18398E59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17637"/>
            <a:ext cx="4720219" cy="5440363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A7B857EA-F20A-F9C7-E411-38AEBC42E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815" y="1417638"/>
            <a:ext cx="4497185" cy="545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255995"/>
            <a:ext cx="7524003" cy="970450"/>
          </a:xfrm>
        </p:spPr>
        <p:txBody>
          <a:bodyPr/>
          <a:lstStyle/>
          <a:p>
            <a:pPr algn="ctr"/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Više korisnika </a:t>
            </a:r>
            <a:r>
              <a:rPr lang="pl-PL" sz="2400" dirty="0"/>
              <a:t>odjednom</a:t>
            </a:r>
          </a:p>
          <a:p>
            <a:pPr>
              <a:lnSpc>
                <a:spcPct val="100000"/>
              </a:lnSpc>
            </a:pPr>
            <a:r>
              <a:rPr lang="pl-PL" sz="2400" dirty="0"/>
              <a:t>Brzo rješavanje zahtjeva</a:t>
            </a:r>
          </a:p>
          <a:p>
            <a:pPr>
              <a:lnSpc>
                <a:spcPct val="100000"/>
              </a:lnSpc>
            </a:pPr>
            <a:r>
              <a:rPr lang="pl-PL" sz="2400" dirty="0"/>
              <a:t>Mora biti otporna na neispravno korištenje</a:t>
            </a:r>
          </a:p>
          <a:p>
            <a:pPr>
              <a:lnSpc>
                <a:spcPct val="100000"/>
              </a:lnSpc>
            </a:pPr>
            <a:r>
              <a:rPr lang="pl-PL" sz="2400" dirty="0"/>
              <a:t>Korištenje eura</a:t>
            </a:r>
          </a:p>
          <a:p>
            <a:pPr>
              <a:lnSpc>
                <a:spcPct val="100000"/>
              </a:lnSpc>
            </a:pPr>
            <a:r>
              <a:rPr lang="pl-PL" sz="2400" dirty="0"/>
              <a:t>Jednostavan, intuitivan</a:t>
            </a:r>
          </a:p>
          <a:p>
            <a:pPr>
              <a:lnSpc>
                <a:spcPct val="100000"/>
              </a:lnSpc>
            </a:pPr>
            <a:r>
              <a:rPr lang="pl-PL" sz="2400"/>
              <a:t>Sigurna i brza povezanost s bazom podataka</a:t>
            </a:r>
            <a:endParaRPr lang="pl-PL" sz="2400" dirty="0"/>
          </a:p>
          <a:p>
            <a:pPr>
              <a:lnSpc>
                <a:spcPct val="100000"/>
              </a:lnSpc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8229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7" y="-204003"/>
            <a:ext cx="7524003" cy="970450"/>
          </a:xfrm>
        </p:spPr>
        <p:txBody>
          <a:bodyPr/>
          <a:lstStyle/>
          <a:p>
            <a:pPr algn="ctr"/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Na visokoj razini apstrakcije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Koristiti</a:t>
            </a:r>
            <a:r>
              <a:rPr lang="en-US" sz="2400" dirty="0"/>
              <a:t> </a:t>
            </a:r>
            <a:r>
              <a:rPr lang="en-US" sz="2400" dirty="0" err="1"/>
              <a:t>prikaz</a:t>
            </a:r>
            <a:r>
              <a:rPr lang="en-US" sz="2400" dirty="0"/>
              <a:t> UML </a:t>
            </a:r>
            <a:r>
              <a:rPr lang="en-US" sz="2400" dirty="0" err="1"/>
              <a:t>dijagramima</a:t>
            </a:r>
            <a:r>
              <a:rPr lang="en-US" sz="2400" dirty="0"/>
              <a:t> </a:t>
            </a:r>
            <a:r>
              <a:rPr lang="en-US" sz="2400" dirty="0" err="1"/>
              <a:t>razreda</a:t>
            </a:r>
            <a:r>
              <a:rPr lang="en-US" sz="2400" dirty="0"/>
              <a:t>, </a:t>
            </a:r>
            <a:r>
              <a:rPr lang="en-US" sz="2400" dirty="0" err="1"/>
              <a:t>komponenti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razmještaja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prikazati</a:t>
            </a:r>
            <a:r>
              <a:rPr lang="en-US" sz="1800" dirty="0"/>
              <a:t> </a:t>
            </a:r>
            <a:r>
              <a:rPr lang="en-US" sz="1800" dirty="0" err="1"/>
              <a:t>samo</a:t>
            </a:r>
            <a:r>
              <a:rPr lang="en-US" sz="1800" dirty="0"/>
              <a:t> </a:t>
            </a:r>
            <a:r>
              <a:rPr lang="en-US" sz="1800" dirty="0" err="1"/>
              <a:t>najvažnije</a:t>
            </a:r>
            <a:r>
              <a:rPr lang="en-US" sz="1800" dirty="0"/>
              <a:t> </a:t>
            </a:r>
            <a:r>
              <a:rPr lang="en-US" sz="1800" dirty="0" err="1"/>
              <a:t>dijelove</a:t>
            </a:r>
            <a:r>
              <a:rPr lang="en-US" sz="1800" dirty="0"/>
              <a:t> </a:t>
            </a:r>
            <a:r>
              <a:rPr lang="en-US" sz="1800" dirty="0" err="1"/>
              <a:t>sustava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pripaziti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preglednost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čitljivost</a:t>
            </a:r>
            <a:endParaRPr lang="hr-HR" sz="1800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D8377386-32D5-1BED-A40A-2A488A6FE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884774"/>
            <a:ext cx="9144000" cy="59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7" y="-204003"/>
            <a:ext cx="7524003" cy="970450"/>
          </a:xfrm>
        </p:spPr>
        <p:txBody>
          <a:bodyPr/>
          <a:lstStyle/>
          <a:p>
            <a:pPr algn="ctr"/>
            <a:r>
              <a:rPr lang="hr-HR" dirty="0"/>
              <a:t>Arhitektura sustava</a:t>
            </a:r>
          </a:p>
        </p:txBody>
      </p:sp>
      <p:sp>
        <p:nvSpPr>
          <p:cNvPr id="8" name="Rezervirano mjesto sadržaja 7">
            <a:extLst>
              <a:ext uri="{FF2B5EF4-FFF2-40B4-BE49-F238E27FC236}">
                <a16:creationId xmlns:a16="http://schemas.microsoft.com/office/drawing/2014/main" id="{EE798DF4-15E3-1EEC-D3AB-C128C2CB8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1" name="Pravokutnik 10">
            <a:extLst>
              <a:ext uri="{FF2B5EF4-FFF2-40B4-BE49-F238E27FC236}">
                <a16:creationId xmlns:a16="http://schemas.microsoft.com/office/drawing/2014/main" id="{36ACB9FB-DAA6-C3C5-3107-B280E4D15B92}"/>
              </a:ext>
            </a:extLst>
          </p:cNvPr>
          <p:cNvSpPr/>
          <p:nvPr/>
        </p:nvSpPr>
        <p:spPr>
          <a:xfrm>
            <a:off x="0" y="889462"/>
            <a:ext cx="9144000" cy="5968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102CBEFF-2123-FFAF-337F-59D5F1CF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83" y="883163"/>
            <a:ext cx="6715030" cy="59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2223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Za citiranje">
  <a:themeElements>
    <a:clrScheme name="Topla plava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Za citiranj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a citiranj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1437</TotalTime>
  <Words>427</Words>
  <Application>Microsoft Office PowerPoint</Application>
  <PresentationFormat>Prikaz na zaslonu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7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15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Franklin Gothic Book</vt:lpstr>
      <vt:lpstr>Wingdings</vt:lpstr>
      <vt:lpstr>Wingdings 2</vt:lpstr>
      <vt:lpstr>PROGI-template</vt:lpstr>
      <vt:lpstr>Za citiranje</vt:lpstr>
      <vt:lpstr>ConnectiNET Spajalice</vt:lpstr>
      <vt:lpstr>Sadržaj</vt:lpstr>
      <vt:lpstr>Članovi tima</vt:lpstr>
      <vt:lpstr>Opis zadatka</vt:lpstr>
      <vt:lpstr>Korišteni alati i tehnologije</vt:lpstr>
      <vt:lpstr>Pregled zahtjeva</vt:lpstr>
      <vt:lpstr>Pregled zahtjeva</vt:lpstr>
      <vt:lpstr>Arhitektura sustava</vt:lpstr>
      <vt:lpstr>Arhitektura sustava</vt:lpstr>
      <vt:lpstr>Arhitektura sustava</vt:lpstr>
      <vt:lpstr>Ispitivanje sustava</vt:lpstr>
      <vt:lpstr>Organizacija rada</vt:lpstr>
      <vt:lpstr>Organizacija rada</vt:lpstr>
      <vt:lpstr>Iskustva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Luka Radošević</cp:lastModifiedBy>
  <cp:revision>84</cp:revision>
  <dcterms:created xsi:type="dcterms:W3CDTF">2016-01-18T13:10:52Z</dcterms:created>
  <dcterms:modified xsi:type="dcterms:W3CDTF">2024-01-22T19:18:41Z</dcterms:modified>
</cp:coreProperties>
</file>