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7" r:id="rId7"/>
    <p:sldId id="270" r:id="rId8"/>
    <p:sldId id="275" r:id="rId9"/>
    <p:sldId id="269" r:id="rId10"/>
    <p:sldId id="276" r:id="rId11"/>
    <p:sldId id="277" r:id="rId12"/>
    <p:sldId id="271" r:id="rId13"/>
    <p:sldId id="278" r:id="rId14"/>
    <p:sldId id="279" r:id="rId15"/>
    <p:sldId id="272" r:id="rId16"/>
    <p:sldId id="280" r:id="rId17"/>
    <p:sldId id="273" r:id="rId18"/>
    <p:sldId id="274" r:id="rId19"/>
    <p:sldId id="281" r:id="rId20"/>
    <p:sldId id="284" r:id="rId21"/>
    <p:sldId id="266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57CA"/>
    <a:srgbClr val="BF3FBF"/>
    <a:srgbClr val="ED7D31"/>
    <a:srgbClr val="F76FCC"/>
    <a:srgbClr val="FF0077"/>
    <a:srgbClr val="24E3BA"/>
    <a:srgbClr val="F05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heme" Target="theme/theme1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4009-787D-936E-FD0B-E60EFC8C3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E643D-B27B-732C-49AB-DA9853819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8804E-2FCA-AC2B-7136-DE1F1921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8F1A-A4F1-2F47-28D2-A3FA0F8C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7075-447E-A8BF-6BF1-6882A311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0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7777-CB04-0361-EA6D-DAEE7932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E8333-2BB3-33C4-545D-3DD34E0F8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015A-1569-AFA5-FEE5-4F863AE8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FC5D-8597-EB44-2E10-E20DED48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A1253-4A55-FCB4-5BEF-E9FC4BC5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77567-CE61-5020-21E4-4E0F38B56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64109-CA46-15A0-D750-A04B0F200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87A5-8401-83D7-391F-39FF0934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F569-DACE-ED3D-4552-5BF110B6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91C6-6A5A-9A14-F90F-69506910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203E-D098-010D-F5D3-B2E905FF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CC2C8-CFB0-38B4-3496-4EE04BEE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5E54-7CFE-0CEB-9860-499B5571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3B00-90E9-4DBD-9AEC-D784C694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7FD7-F3F9-F5B2-65AF-5C4D8E9C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0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1384-0543-4440-67C4-4395B085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0B3A-105B-5018-4851-7CCBB78E7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72ACF-FDC4-6ECB-0E62-5FAAD638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B461A-A05F-9523-9416-716AE092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39E9-42ED-97BF-7520-D002FDCB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69C2-A14B-38CE-80D8-F866A69F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5D8B-9153-2EF3-1299-4818714AD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3651E-C578-CEB6-F321-CAEA6AE79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F40C-DF18-CA6C-D837-01E74072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B2376-3628-6EE4-A654-E1553CEB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82764-8CF2-D0C2-DCE6-35BEC964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E1BF-3A80-7DC3-31BB-94865A59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B7CF-E674-ED1D-2B4F-2C806F6B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535D8-2FC9-9AB9-7116-CD569C7E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129DC-1714-C2F2-C203-1FB4F5F66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5791C-9D4E-58E2-AC62-E3A42CF86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17C00-105E-4964-82F0-1519456D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36714-FEAC-ADAE-2635-ACC9587B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3BF6E-BBB2-1524-6FE8-6C906604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5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3275-A435-4605-77B2-0F71A213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D6DD3-33EB-F75F-E49E-DE4EA903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E21D0-02CD-D041-54EA-956315E6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5D45-A5D5-AA35-8B6D-0316BEB1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2BDC7-C708-3E0A-FA51-3254E387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856B1-DF1E-09C3-1B4D-0247FB95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1805-C138-8F46-9A1C-CF0DACC9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A0A6-0D82-EA3B-08B5-01DC6EFA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390F-AC8F-26AF-3356-185316774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2E62-6964-2101-402D-EFCBBF035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BDD9F-AE3A-48EA-79CE-9CC28796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0E46-B9FB-2EB8-7A8E-006ADE9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131B-37C7-6C45-4F90-8B2E5DC5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7E4F-5D95-490E-CA33-C900F92A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4DD8F-C245-725B-AA6A-938A5F2C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7C788-9F8D-5085-A4AE-1AA6D61CF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7379-F753-53EF-69C0-F3FA62BD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EA9E-D755-96FF-82F6-4CF532C7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57F0A-AE09-3D12-974F-57939096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6DB2-0038-B44C-1F01-A1A8FA43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CBAA-83C8-62DD-AABB-4300ADD0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13D2-680C-1FE9-191E-CFE0BCC0C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E64EE-0476-4BAB-9DF3-278C9040F27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A334-69F2-2317-4CAD-942CA3434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2EFA-12A5-8075-EB4D-390C379E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2F8DF-70AC-4CEE-8806-8D5FAB6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A6F7F-4D8E-5280-459F-BF9EF1CFA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3347577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OSI Model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8CE20-6B7E-DB9D-532A-6351BF042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826" y="3940270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By: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hat is the OSI Model? 7 Network Layers Explained | Fortinet">
            <a:extLst>
              <a:ext uri="{FF2B5EF4-FFF2-40B4-BE49-F238E27FC236}">
                <a16:creationId xmlns:a16="http://schemas.microsoft.com/office/drawing/2014/main" id="{E6E84941-D338-1CFE-F1AD-13F8FE42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9089" y="291476"/>
            <a:ext cx="9004974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685A1C4-137A-3F17-35B0-6A9C87142F3E}"/>
              </a:ext>
            </a:extLst>
          </p:cNvPr>
          <p:cNvSpPr txBox="1"/>
          <p:nvPr/>
        </p:nvSpPr>
        <p:spPr>
          <a:xfrm>
            <a:off x="3533313" y="4403324"/>
            <a:ext cx="568170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Victor Omobude, Sebastian Patino, Melekha Morrison</a:t>
            </a:r>
          </a:p>
          <a:p>
            <a:pPr algn="ctr"/>
            <a:r>
              <a:rPr lang="en-US"/>
              <a:t>Mario Olvera, Nasir Walcott, and Cavon Fraser</a:t>
            </a:r>
          </a:p>
        </p:txBody>
      </p:sp>
    </p:spTree>
    <p:extLst>
      <p:ext uri="{BB962C8B-B14F-4D97-AF65-F5344CB8AC3E}">
        <p14:creationId xmlns:p14="http://schemas.microsoft.com/office/powerpoint/2010/main" val="39389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eory of Networking part -1. OSI Model | by Rasel Mir | Medium">
            <a:extLst>
              <a:ext uri="{FF2B5EF4-FFF2-40B4-BE49-F238E27FC236}">
                <a16:creationId xmlns:a16="http://schemas.microsoft.com/office/drawing/2014/main" id="{E1CA724E-DBB3-FB01-107A-77B89238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86" y="1949011"/>
            <a:ext cx="12295173" cy="2995808"/>
          </a:xfrm>
          <a:prstGeom prst="rect">
            <a:avLst/>
          </a:prstGeo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4171BF6F-70E1-70A9-514F-DE975DEF9762}"/>
              </a:ext>
            </a:extLst>
          </p:cNvPr>
          <p:cNvSpPr/>
          <p:nvPr/>
        </p:nvSpPr>
        <p:spPr>
          <a:xfrm>
            <a:off x="757" y="3444004"/>
            <a:ext cx="4253768" cy="3440289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65C2E27-6C76-8BB1-CA66-F2E3AB4B3373}"/>
              </a:ext>
            </a:extLst>
          </p:cNvPr>
          <p:cNvSpPr/>
          <p:nvPr/>
        </p:nvSpPr>
        <p:spPr>
          <a:xfrm flipV="1">
            <a:off x="756" y="-12874"/>
            <a:ext cx="4253768" cy="3440289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620606-380F-CEBB-F252-4E3DE87AD523}"/>
              </a:ext>
            </a:extLst>
          </p:cNvPr>
          <p:cNvSpPr/>
          <p:nvPr/>
        </p:nvSpPr>
        <p:spPr>
          <a:xfrm flipH="1" flipV="1">
            <a:off x="7936707" y="5711"/>
            <a:ext cx="4253768" cy="3440289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CA4F8E6-A05A-ED09-8148-23E818A91F72}"/>
              </a:ext>
            </a:extLst>
          </p:cNvPr>
          <p:cNvSpPr/>
          <p:nvPr/>
        </p:nvSpPr>
        <p:spPr>
          <a:xfrm flipH="1">
            <a:off x="7936707" y="3416125"/>
            <a:ext cx="4253768" cy="3440289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E1BC6-069C-CCB7-66D7-54BC21D4B82F}"/>
              </a:ext>
            </a:extLst>
          </p:cNvPr>
          <p:cNvSpPr txBox="1"/>
          <p:nvPr/>
        </p:nvSpPr>
        <p:spPr>
          <a:xfrm>
            <a:off x="3717" y="-33454"/>
            <a:ext cx="30963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Arial Rounded MT Bold"/>
              </a:rPr>
              <a:t>LAYER 4: TRANSPORT </a:t>
            </a:r>
          </a:p>
        </p:txBody>
      </p:sp>
    </p:spTree>
    <p:extLst>
      <p:ext uri="{BB962C8B-B14F-4D97-AF65-F5344CB8AC3E}">
        <p14:creationId xmlns:p14="http://schemas.microsoft.com/office/powerpoint/2010/main" val="130696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A9C2138-BBCA-BDC1-2555-4F23AB608BBB}"/>
              </a:ext>
            </a:extLst>
          </p:cNvPr>
          <p:cNvSpPr/>
          <p:nvPr/>
        </p:nvSpPr>
        <p:spPr>
          <a:xfrm flipH="1">
            <a:off x="7936707" y="3416125"/>
            <a:ext cx="4253768" cy="3440289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22262-D112-727B-8E41-527411A4B28C}"/>
              </a:ext>
            </a:extLst>
          </p:cNvPr>
          <p:cNvSpPr txBox="1"/>
          <p:nvPr/>
        </p:nvSpPr>
        <p:spPr>
          <a:xfrm>
            <a:off x="9919010" y="616476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rial Rounded MT Bold"/>
              </a:rPr>
              <a:t>Layer up next: Session Layer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0187C62-4527-3B58-5972-FFECD2D5CF31}"/>
              </a:ext>
            </a:extLst>
          </p:cNvPr>
          <p:cNvSpPr/>
          <p:nvPr/>
        </p:nvSpPr>
        <p:spPr>
          <a:xfrm>
            <a:off x="1624" y="3444004"/>
            <a:ext cx="4253768" cy="3440289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3B3A1A0-44D4-D1BC-9D1A-B8331B0B351B}"/>
              </a:ext>
            </a:extLst>
          </p:cNvPr>
          <p:cNvSpPr/>
          <p:nvPr/>
        </p:nvSpPr>
        <p:spPr>
          <a:xfrm flipV="1">
            <a:off x="756" y="-12874"/>
            <a:ext cx="4253768" cy="3440289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818FF8B-3BFB-F4E3-4767-B1B5392DDB19}"/>
              </a:ext>
            </a:extLst>
          </p:cNvPr>
          <p:cNvSpPr/>
          <p:nvPr/>
        </p:nvSpPr>
        <p:spPr>
          <a:xfrm flipH="1" flipV="1">
            <a:off x="7936707" y="5711"/>
            <a:ext cx="4253768" cy="3440289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8D05D-6361-A31D-58C3-E77FE05E6815}"/>
              </a:ext>
            </a:extLst>
          </p:cNvPr>
          <p:cNvSpPr txBox="1"/>
          <p:nvPr/>
        </p:nvSpPr>
        <p:spPr>
          <a:xfrm>
            <a:off x="2605668" y="1704278"/>
            <a:ext cx="698066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 Rounded MT Bold"/>
                <a:cs typeface="Arial"/>
              </a:rPr>
              <a:t>The Transport layer is responsible for ensuring reliable </a:t>
            </a:r>
            <a:r>
              <a:rPr lang="en-US" sz="2400" b="1">
                <a:latin typeface="Arial Rounded MT Bold"/>
                <a:cs typeface="Arial"/>
              </a:rPr>
              <a:t>end-to-end communication </a:t>
            </a:r>
            <a:r>
              <a:rPr lang="en-US" sz="2400">
                <a:latin typeface="Arial Rounded MT Bold"/>
                <a:cs typeface="Arial"/>
              </a:rPr>
              <a:t>between source and destination devices. ​</a:t>
            </a:r>
          </a:p>
          <a:p>
            <a:endParaRPr lang="en-US" sz="2400">
              <a:latin typeface="Arial Rounded MT Bold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>
                <a:latin typeface="Arial Rounded MT Bold"/>
                <a:cs typeface="Arial"/>
              </a:rPr>
              <a:t>An example of this would be a man in the middle between the client. (The </a:t>
            </a:r>
            <a:r>
              <a:rPr lang="en-US" sz="2400" b="1">
                <a:latin typeface="Arial Rounded MT Bold"/>
                <a:cs typeface="Arial"/>
              </a:rPr>
              <a:t>application </a:t>
            </a:r>
            <a:r>
              <a:rPr lang="en-US" sz="2400">
                <a:latin typeface="Arial Rounded MT Bold"/>
                <a:cs typeface="Arial"/>
              </a:rPr>
              <a:t>the user interacts with) and the wider network of computers that receive the client-generated data.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92658-B760-9451-6005-BCBD98D4C037}"/>
              </a:ext>
            </a:extLst>
          </p:cNvPr>
          <p:cNvSpPr txBox="1"/>
          <p:nvPr/>
        </p:nvSpPr>
        <p:spPr>
          <a:xfrm>
            <a:off x="-5576" y="-42747"/>
            <a:ext cx="30405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Arial Rounded MT Bold"/>
              </a:rPr>
              <a:t>LAYER 4: TRANSPORT </a:t>
            </a:r>
          </a:p>
        </p:txBody>
      </p:sp>
    </p:spTree>
    <p:extLst>
      <p:ext uri="{BB962C8B-B14F-4D97-AF65-F5344CB8AC3E}">
        <p14:creationId xmlns:p14="http://schemas.microsoft.com/office/powerpoint/2010/main" val="339576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A diagram of a session layer&#10;&#10;Description automatically generated">
            <a:extLst>
              <a:ext uri="{FF2B5EF4-FFF2-40B4-BE49-F238E27FC236}">
                <a16:creationId xmlns:a16="http://schemas.microsoft.com/office/drawing/2014/main" id="{39AA9C2B-ED1C-04C4-0254-48A99216D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46" y="2363000"/>
            <a:ext cx="12197084" cy="2565079"/>
          </a:xfr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2B67F2C2-B54D-3603-41B2-5FECBB5DBC24}"/>
              </a:ext>
            </a:extLst>
          </p:cNvPr>
          <p:cNvSpPr/>
          <p:nvPr/>
        </p:nvSpPr>
        <p:spPr>
          <a:xfrm>
            <a:off x="1624" y="3444004"/>
            <a:ext cx="4253768" cy="3440289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0FF3CF10-BD9F-650C-58F1-0675BACA184A}"/>
              </a:ext>
            </a:extLst>
          </p:cNvPr>
          <p:cNvSpPr/>
          <p:nvPr/>
        </p:nvSpPr>
        <p:spPr>
          <a:xfrm flipV="1">
            <a:off x="756" y="5711"/>
            <a:ext cx="4253768" cy="3440289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DD39C9B-EA83-B84F-EC7C-F98054DBA8C4}"/>
              </a:ext>
            </a:extLst>
          </p:cNvPr>
          <p:cNvSpPr/>
          <p:nvPr/>
        </p:nvSpPr>
        <p:spPr>
          <a:xfrm flipH="1" flipV="1">
            <a:off x="7936707" y="5711"/>
            <a:ext cx="4253768" cy="3440289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509F511C-3A71-5435-8768-218CC6FF5DD5}"/>
              </a:ext>
            </a:extLst>
          </p:cNvPr>
          <p:cNvSpPr/>
          <p:nvPr/>
        </p:nvSpPr>
        <p:spPr>
          <a:xfrm flipH="1">
            <a:off x="7936707" y="3425418"/>
            <a:ext cx="4253768" cy="3440289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D39E5-6256-2905-15BE-4A23791F2D7E}"/>
              </a:ext>
            </a:extLst>
          </p:cNvPr>
          <p:cNvSpPr txBox="1"/>
          <p:nvPr/>
        </p:nvSpPr>
        <p:spPr>
          <a:xfrm>
            <a:off x="-5576" y="3717"/>
            <a:ext cx="24644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Arial Rounded MT Bold"/>
              </a:rPr>
              <a:t>LAYER 5: SESSION </a:t>
            </a:r>
          </a:p>
        </p:txBody>
      </p:sp>
    </p:spTree>
    <p:extLst>
      <p:ext uri="{BB962C8B-B14F-4D97-AF65-F5344CB8AC3E}">
        <p14:creationId xmlns:p14="http://schemas.microsoft.com/office/powerpoint/2010/main" val="334114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511490A-2B61-DB30-B731-AD4D96CC8CCB}"/>
              </a:ext>
            </a:extLst>
          </p:cNvPr>
          <p:cNvSpPr/>
          <p:nvPr/>
        </p:nvSpPr>
        <p:spPr>
          <a:xfrm flipV="1">
            <a:off x="756" y="5711"/>
            <a:ext cx="4253768" cy="3440289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DDA19CB-A11D-3BF9-BC42-11E695E4EF47}"/>
              </a:ext>
            </a:extLst>
          </p:cNvPr>
          <p:cNvSpPr/>
          <p:nvPr/>
        </p:nvSpPr>
        <p:spPr>
          <a:xfrm>
            <a:off x="1624" y="3444004"/>
            <a:ext cx="4253768" cy="3440289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64598F11-8BEC-968D-101F-AC60C9A9CA0B}"/>
              </a:ext>
            </a:extLst>
          </p:cNvPr>
          <p:cNvSpPr/>
          <p:nvPr/>
        </p:nvSpPr>
        <p:spPr>
          <a:xfrm flipH="1" flipV="1">
            <a:off x="7936707" y="5711"/>
            <a:ext cx="4253768" cy="3440289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6522DA19-1434-DAE0-A0FD-E185F7D02E2E}"/>
              </a:ext>
            </a:extLst>
          </p:cNvPr>
          <p:cNvSpPr/>
          <p:nvPr/>
        </p:nvSpPr>
        <p:spPr>
          <a:xfrm flipH="1">
            <a:off x="7936707" y="3425418"/>
            <a:ext cx="4253768" cy="3440289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6CB69-ADBD-F375-E7E7-7AF798F07833}"/>
              </a:ext>
            </a:extLst>
          </p:cNvPr>
          <p:cNvSpPr txBox="1"/>
          <p:nvPr/>
        </p:nvSpPr>
        <p:spPr>
          <a:xfrm>
            <a:off x="3717" y="78059"/>
            <a:ext cx="24830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Arial Rounded MT Bold"/>
              </a:rPr>
              <a:t>LAYER 5: SESSION </a:t>
            </a:r>
            <a:endParaRPr lang="en-US" sz="3600">
              <a:latin typeface="Arial Rounded MT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445B1-6252-ABBD-8FDF-65557D0BAB94}"/>
              </a:ext>
            </a:extLst>
          </p:cNvPr>
          <p:cNvSpPr txBox="1"/>
          <p:nvPr/>
        </p:nvSpPr>
        <p:spPr>
          <a:xfrm>
            <a:off x="9603059" y="616476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rial Rounded MT Bold"/>
              </a:rPr>
              <a:t>Layer up next: Presentation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4B77D-B442-F25E-2DC7-623DEE7EE5AC}"/>
              </a:ext>
            </a:extLst>
          </p:cNvPr>
          <p:cNvSpPr txBox="1"/>
          <p:nvPr/>
        </p:nvSpPr>
        <p:spPr>
          <a:xfrm>
            <a:off x="2370881" y="2101996"/>
            <a:ext cx="745023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This layer has the job of maintaining proper communication by establishing, managing and terminating sessions between two computers.</a:t>
            </a:r>
            <a:endParaRPr lang="en-US" sz="2400" b="1"/>
          </a:p>
          <a:p>
            <a:endParaRPr lang="en-US" sz="2400">
              <a:latin typeface="Arial Rounded MT Bold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For example, whenever we visit any website, our computer must create a session with the web server of that website.</a:t>
            </a:r>
          </a:p>
        </p:txBody>
      </p:sp>
    </p:spTree>
    <p:extLst>
      <p:ext uri="{BB962C8B-B14F-4D97-AF65-F5344CB8AC3E}">
        <p14:creationId xmlns:p14="http://schemas.microsoft.com/office/powerpoint/2010/main" val="82961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presentation&#10;&#10;Description automatically generated">
            <a:extLst>
              <a:ext uri="{FF2B5EF4-FFF2-40B4-BE49-F238E27FC236}">
                <a16:creationId xmlns:a16="http://schemas.microsoft.com/office/drawing/2014/main" id="{288F405D-B841-56A3-D519-EE10CD50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1" y="2603029"/>
            <a:ext cx="12194843" cy="2441079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7CA4998B-0AC3-14D1-60DE-E11DA36D478F}"/>
              </a:ext>
            </a:extLst>
          </p:cNvPr>
          <p:cNvSpPr/>
          <p:nvPr/>
        </p:nvSpPr>
        <p:spPr>
          <a:xfrm>
            <a:off x="757" y="3444004"/>
            <a:ext cx="4253768" cy="3440289"/>
          </a:xfrm>
          <a:prstGeom prst="rtTriangle">
            <a:avLst/>
          </a:prstGeom>
          <a:solidFill>
            <a:srgbClr val="BF3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212AD5-05B9-D04B-4945-67389BB27F2C}"/>
              </a:ext>
            </a:extLst>
          </p:cNvPr>
          <p:cNvSpPr/>
          <p:nvPr/>
        </p:nvSpPr>
        <p:spPr>
          <a:xfrm flipV="1">
            <a:off x="756" y="-12874"/>
            <a:ext cx="4253768" cy="3440289"/>
          </a:xfrm>
          <a:prstGeom prst="rtTriangle">
            <a:avLst/>
          </a:prstGeom>
          <a:solidFill>
            <a:srgbClr val="BF3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76A635F-CA9A-FBCA-2B94-DEFF3DCF956F}"/>
              </a:ext>
            </a:extLst>
          </p:cNvPr>
          <p:cNvSpPr/>
          <p:nvPr/>
        </p:nvSpPr>
        <p:spPr>
          <a:xfrm flipH="1" flipV="1">
            <a:off x="7936707" y="5711"/>
            <a:ext cx="4253768" cy="3440289"/>
          </a:xfrm>
          <a:prstGeom prst="rtTriangle">
            <a:avLst/>
          </a:prstGeom>
          <a:solidFill>
            <a:srgbClr val="BF3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0A4EDBC-9AF7-9A43-2C29-9F44042BE1DD}"/>
              </a:ext>
            </a:extLst>
          </p:cNvPr>
          <p:cNvSpPr/>
          <p:nvPr/>
        </p:nvSpPr>
        <p:spPr>
          <a:xfrm flipH="1">
            <a:off x="7936707" y="3444003"/>
            <a:ext cx="4253768" cy="3440289"/>
          </a:xfrm>
          <a:prstGeom prst="rtTriangle">
            <a:avLst/>
          </a:prstGeom>
          <a:solidFill>
            <a:srgbClr val="BF3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4E12E-9BB3-FB9D-1B7B-6E385B89D42E}"/>
              </a:ext>
            </a:extLst>
          </p:cNvPr>
          <p:cNvSpPr txBox="1"/>
          <p:nvPr/>
        </p:nvSpPr>
        <p:spPr>
          <a:xfrm>
            <a:off x="3717" y="78059"/>
            <a:ext cx="382115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rial Rounded MT Bold"/>
              </a:rPr>
              <a:t>LAYER 6: PRESENTATION</a:t>
            </a:r>
            <a:endParaRPr lang="en-US" sz="2800">
              <a:latin typeface="Aptos" panose="02110004020202020204"/>
            </a:endParaRPr>
          </a:p>
          <a:p>
            <a:endParaRPr lang="en-US" sz="2800" b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60638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A6732047-F958-89D0-C29C-A8C6761A3652}"/>
              </a:ext>
            </a:extLst>
          </p:cNvPr>
          <p:cNvSpPr/>
          <p:nvPr/>
        </p:nvSpPr>
        <p:spPr>
          <a:xfrm>
            <a:off x="757" y="3444004"/>
            <a:ext cx="4253768" cy="3440289"/>
          </a:xfrm>
          <a:prstGeom prst="rtTriangle">
            <a:avLst/>
          </a:prstGeom>
          <a:solidFill>
            <a:srgbClr val="BF3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CD30447-0DEF-E4F2-EE7D-9E12B2CCA890}"/>
              </a:ext>
            </a:extLst>
          </p:cNvPr>
          <p:cNvSpPr/>
          <p:nvPr/>
        </p:nvSpPr>
        <p:spPr>
          <a:xfrm flipV="1">
            <a:off x="756" y="-12874"/>
            <a:ext cx="4253768" cy="3440289"/>
          </a:xfrm>
          <a:prstGeom prst="rtTriangle">
            <a:avLst/>
          </a:prstGeom>
          <a:solidFill>
            <a:srgbClr val="BF3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93A75F8-D2E5-387F-C588-DB5AE4BE7719}"/>
              </a:ext>
            </a:extLst>
          </p:cNvPr>
          <p:cNvSpPr/>
          <p:nvPr/>
        </p:nvSpPr>
        <p:spPr>
          <a:xfrm flipH="1" flipV="1">
            <a:off x="7936707" y="5711"/>
            <a:ext cx="4253768" cy="3440289"/>
          </a:xfrm>
          <a:prstGeom prst="rtTriangle">
            <a:avLst/>
          </a:prstGeom>
          <a:solidFill>
            <a:srgbClr val="BF3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F226F85-B5A9-086B-D3F4-E713F15A7D0C}"/>
              </a:ext>
            </a:extLst>
          </p:cNvPr>
          <p:cNvSpPr/>
          <p:nvPr/>
        </p:nvSpPr>
        <p:spPr>
          <a:xfrm flipH="1">
            <a:off x="7936707" y="3444003"/>
            <a:ext cx="4253768" cy="3440289"/>
          </a:xfrm>
          <a:prstGeom prst="rtTriangle">
            <a:avLst/>
          </a:prstGeom>
          <a:solidFill>
            <a:srgbClr val="BF3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81CF6-EABA-F69D-75EF-4A3465322EC7}"/>
              </a:ext>
            </a:extLst>
          </p:cNvPr>
          <p:cNvSpPr txBox="1"/>
          <p:nvPr/>
        </p:nvSpPr>
        <p:spPr>
          <a:xfrm>
            <a:off x="9603059" y="616476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rial Rounded MT Bold"/>
              </a:rPr>
              <a:t>Layer up next: Application layer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ACA1C8-2B7B-2D9B-7751-E838DF27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239" y="1444625"/>
            <a:ext cx="7681331" cy="13242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latin typeface="Arial Rounded MT Bold"/>
              </a:rPr>
              <a:t>The Presentation Layer ensures that data is in a usable format and is where data encryption occurs.</a:t>
            </a:r>
          </a:p>
          <a:p>
            <a:pPr marL="0" indent="0">
              <a:buNone/>
            </a:pPr>
            <a:endParaRPr lang="en-US" sz="2400">
              <a:latin typeface="Arial Rounded MT Bold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>
                <a:latin typeface="Arial Rounded MT Bold"/>
              </a:rPr>
              <a:t>If the devices are communicating over an encrypted connection, layer 6 is responsible the sender's end.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2400">
              <a:latin typeface="Arial Rounded MT Bold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>
                <a:latin typeface="Arial Rounded MT Bold"/>
              </a:rPr>
              <a:t>The presentation layer is also responsible for compressing data It receives from the application layer before delivering it to layer 5.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2400">
              <a:latin typeface="Arial Rounded MT Bold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2400">
              <a:latin typeface="Arial Rounded MT Bold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2400">
              <a:latin typeface="Arial Rounded MT Bold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2400">
              <a:latin typeface="Arial Rounded MT Bold"/>
            </a:endParaRPr>
          </a:p>
          <a:p>
            <a:pPr marL="0" indent="0">
              <a:buNone/>
            </a:pPr>
            <a:endParaRPr lang="en-US" sz="2400">
              <a:latin typeface="Arial Rounded MT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62661-23C3-C697-3C02-7DD71896FBB0}"/>
              </a:ext>
            </a:extLst>
          </p:cNvPr>
          <p:cNvSpPr txBox="1"/>
          <p:nvPr/>
        </p:nvSpPr>
        <p:spPr>
          <a:xfrm>
            <a:off x="3717" y="78059"/>
            <a:ext cx="382115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rial Rounded MT Bold"/>
              </a:rPr>
              <a:t>LAYER 6: PRESENTATION</a:t>
            </a:r>
            <a:endParaRPr lang="en-US" sz="2800">
              <a:latin typeface="Aptos" panose="02110004020202020204"/>
            </a:endParaRPr>
          </a:p>
          <a:p>
            <a:endParaRPr lang="en-US" sz="2800" b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47560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DC40903-14BF-F307-A4BE-88E9C091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5" y="2231902"/>
            <a:ext cx="12204340" cy="2410396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7BA146AC-A566-7B2C-9F11-314270B31936}"/>
              </a:ext>
            </a:extLst>
          </p:cNvPr>
          <p:cNvSpPr/>
          <p:nvPr/>
        </p:nvSpPr>
        <p:spPr>
          <a:xfrm>
            <a:off x="757" y="3444004"/>
            <a:ext cx="4253768" cy="3440289"/>
          </a:xfrm>
          <a:prstGeom prst="rtTriangle">
            <a:avLst/>
          </a:prstGeom>
          <a:solidFill>
            <a:srgbClr val="FF57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79FA3D6-EF14-61B9-2A9A-E9E3C1737EE9}"/>
              </a:ext>
            </a:extLst>
          </p:cNvPr>
          <p:cNvSpPr/>
          <p:nvPr/>
        </p:nvSpPr>
        <p:spPr>
          <a:xfrm flipV="1">
            <a:off x="756" y="-12874"/>
            <a:ext cx="4253768" cy="3440289"/>
          </a:xfrm>
          <a:prstGeom prst="rtTriangle">
            <a:avLst/>
          </a:prstGeom>
          <a:solidFill>
            <a:srgbClr val="FF57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95775BE-3591-23A3-B434-56AA875320A1}"/>
              </a:ext>
            </a:extLst>
          </p:cNvPr>
          <p:cNvSpPr/>
          <p:nvPr/>
        </p:nvSpPr>
        <p:spPr>
          <a:xfrm flipH="1" flipV="1">
            <a:off x="7936707" y="5711"/>
            <a:ext cx="4253768" cy="3440289"/>
          </a:xfrm>
          <a:prstGeom prst="rtTriangle">
            <a:avLst/>
          </a:prstGeom>
          <a:solidFill>
            <a:srgbClr val="FF57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EAEA2DF-E097-0DF1-C988-94CA1728E886}"/>
              </a:ext>
            </a:extLst>
          </p:cNvPr>
          <p:cNvSpPr/>
          <p:nvPr/>
        </p:nvSpPr>
        <p:spPr>
          <a:xfrm flipH="1">
            <a:off x="7936707" y="3444003"/>
            <a:ext cx="4253768" cy="3440289"/>
          </a:xfrm>
          <a:prstGeom prst="rtTriangle">
            <a:avLst/>
          </a:prstGeom>
          <a:solidFill>
            <a:srgbClr val="FF57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80E1F-CC39-E5F0-8194-3F112B581D1C}"/>
              </a:ext>
            </a:extLst>
          </p:cNvPr>
          <p:cNvSpPr txBox="1"/>
          <p:nvPr/>
        </p:nvSpPr>
        <p:spPr>
          <a:xfrm>
            <a:off x="3717" y="78059"/>
            <a:ext cx="382115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rial Rounded MT Bold"/>
              </a:rPr>
              <a:t>LAYER 7: APPLICATION</a:t>
            </a:r>
          </a:p>
          <a:p>
            <a:endParaRPr lang="en-US" sz="2800" b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4085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7BA146AC-A566-7B2C-9F11-314270B31936}"/>
              </a:ext>
            </a:extLst>
          </p:cNvPr>
          <p:cNvSpPr/>
          <p:nvPr/>
        </p:nvSpPr>
        <p:spPr>
          <a:xfrm>
            <a:off x="1624" y="3444004"/>
            <a:ext cx="4253768" cy="3440289"/>
          </a:xfrm>
          <a:prstGeom prst="rtTriangle">
            <a:avLst/>
          </a:prstGeom>
          <a:solidFill>
            <a:srgbClr val="FF57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79FA3D6-EF14-61B9-2A9A-E9E3C1737EE9}"/>
              </a:ext>
            </a:extLst>
          </p:cNvPr>
          <p:cNvSpPr/>
          <p:nvPr/>
        </p:nvSpPr>
        <p:spPr>
          <a:xfrm flipV="1">
            <a:off x="756" y="-12874"/>
            <a:ext cx="4253768" cy="3440289"/>
          </a:xfrm>
          <a:prstGeom prst="rtTriangle">
            <a:avLst/>
          </a:prstGeom>
          <a:solidFill>
            <a:srgbClr val="FF57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95775BE-3591-23A3-B434-56AA875320A1}"/>
              </a:ext>
            </a:extLst>
          </p:cNvPr>
          <p:cNvSpPr/>
          <p:nvPr/>
        </p:nvSpPr>
        <p:spPr>
          <a:xfrm flipH="1" flipV="1">
            <a:off x="7936707" y="5711"/>
            <a:ext cx="4253768" cy="3440289"/>
          </a:xfrm>
          <a:prstGeom prst="rtTriangle">
            <a:avLst/>
          </a:prstGeom>
          <a:solidFill>
            <a:srgbClr val="FF57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EAEA2DF-E097-0DF1-C988-94CA1728E886}"/>
              </a:ext>
            </a:extLst>
          </p:cNvPr>
          <p:cNvSpPr/>
          <p:nvPr/>
        </p:nvSpPr>
        <p:spPr>
          <a:xfrm flipH="1">
            <a:off x="7936707" y="3416125"/>
            <a:ext cx="4253768" cy="3440289"/>
          </a:xfrm>
          <a:prstGeom prst="rtTriangle">
            <a:avLst/>
          </a:prstGeom>
          <a:solidFill>
            <a:srgbClr val="FF57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80E1F-CC39-E5F0-8194-3F112B581D1C}"/>
              </a:ext>
            </a:extLst>
          </p:cNvPr>
          <p:cNvSpPr txBox="1"/>
          <p:nvPr/>
        </p:nvSpPr>
        <p:spPr>
          <a:xfrm>
            <a:off x="3717" y="78059"/>
            <a:ext cx="382115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rial Rounded MT Bold"/>
              </a:rPr>
              <a:t>LAYER 7: APPLICATION</a:t>
            </a:r>
          </a:p>
          <a:p>
            <a:endParaRPr lang="en-US" sz="2800" b="1">
              <a:latin typeface="Arial Rounded MT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3E55-6E98-E121-1FD8-095EF0B72C35}"/>
              </a:ext>
            </a:extLst>
          </p:cNvPr>
          <p:cNvSpPr txBox="1">
            <a:spLocks/>
          </p:cNvSpPr>
          <p:nvPr/>
        </p:nvSpPr>
        <p:spPr>
          <a:xfrm>
            <a:off x="1706276" y="2024979"/>
            <a:ext cx="8777869" cy="929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Arial Rounded MT Bold"/>
              </a:rPr>
              <a:t>The application layer is only layer that directly interacts with the data from the users.</a:t>
            </a:r>
          </a:p>
          <a:p>
            <a:pPr marL="0" indent="0">
              <a:buNone/>
            </a:pPr>
            <a:endParaRPr lang="en-US" sz="1800">
              <a:latin typeface="Arial Rounded MT Bold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1800">
                <a:latin typeface="Arial Rounded MT Bold"/>
              </a:rPr>
              <a:t>Software applications like web browsers and email clients rely on the application layer to initiate communication.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>
              <a:latin typeface="Arial Rounded MT Bold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1800">
              <a:latin typeface="Arial Rounded MT Bold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1800">
                <a:latin typeface="Arial Rounded MT Bold"/>
              </a:rPr>
              <a:t>The application layer relies on all the layers below it to complete its process. At this stage, the data or the application is presented in a visual form that the user can understand.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>
              <a:latin typeface="Arial Rounded MT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08D5C-F163-0A1E-0D1A-30351FE86BDB}"/>
              </a:ext>
            </a:extLst>
          </p:cNvPr>
          <p:cNvSpPr txBox="1"/>
          <p:nvPr/>
        </p:nvSpPr>
        <p:spPr>
          <a:xfrm>
            <a:off x="10718181" y="645283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68668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8D685-19B4-8312-8679-4F6CEFC4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26" y="39288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Osi vs. TCP/IP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390672-226B-00F4-5DC3-095442440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2015623"/>
            <a:ext cx="5536001" cy="276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D0B56-B8BC-513E-169B-D3FA82776116}"/>
              </a:ext>
            </a:extLst>
          </p:cNvPr>
          <p:cNvSpPr txBox="1"/>
          <p:nvPr/>
        </p:nvSpPr>
        <p:spPr>
          <a:xfrm>
            <a:off x="20876" y="3768246"/>
            <a:ext cx="56680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TCP/IP and OSI models are used to describe network communications. TCP/IP is important for Internet operations.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F91C2-67D8-633F-622C-1429F3BF640C}"/>
              </a:ext>
            </a:extLst>
          </p:cNvPr>
          <p:cNvSpPr txBox="1"/>
          <p:nvPr/>
        </p:nvSpPr>
        <p:spPr>
          <a:xfrm>
            <a:off x="6022931" y="532356"/>
            <a:ext cx="50939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TCP/IP model is also a layered reference model, but it is a four-layer model. Another name for it is Internet protocol suite. It is commonly known as TCP/IP because the foundational protocols are TCP and IP.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E53FA-1AF7-F6EE-7093-5ECCFACE8433}"/>
              </a:ext>
            </a:extLst>
          </p:cNvPr>
          <p:cNvSpPr/>
          <p:nvPr/>
        </p:nvSpPr>
        <p:spPr>
          <a:xfrm>
            <a:off x="771061" y="4381851"/>
            <a:ext cx="10466500" cy="2589860"/>
          </a:xfrm>
          <a:prstGeom prst="rect">
            <a:avLst/>
          </a:prstGeom>
          <a:solidFill>
            <a:srgbClr val="FF57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756DD-6A44-7100-954C-BA3AC7474365}"/>
              </a:ext>
            </a:extLst>
          </p:cNvPr>
          <p:cNvSpPr/>
          <p:nvPr/>
        </p:nvSpPr>
        <p:spPr>
          <a:xfrm>
            <a:off x="6091453" y="-3171"/>
            <a:ext cx="5317475" cy="26902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5A9979-B6A7-F08D-9869-0451186150FC}"/>
              </a:ext>
            </a:extLst>
          </p:cNvPr>
          <p:cNvSpPr/>
          <p:nvPr/>
        </p:nvSpPr>
        <p:spPr>
          <a:xfrm>
            <a:off x="969462" y="-3169"/>
            <a:ext cx="5126537" cy="26902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FF9465-0371-41D7-F8D6-C48F9BE5F8BD}"/>
              </a:ext>
            </a:extLst>
          </p:cNvPr>
          <p:cNvSpPr/>
          <p:nvPr/>
        </p:nvSpPr>
        <p:spPr>
          <a:xfrm>
            <a:off x="-1" y="2687041"/>
            <a:ext cx="12191999" cy="173276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E5E96FC-DC7A-5FD8-BE63-3325E89828BA}"/>
              </a:ext>
            </a:extLst>
          </p:cNvPr>
          <p:cNvSpPr/>
          <p:nvPr/>
        </p:nvSpPr>
        <p:spPr>
          <a:xfrm>
            <a:off x="2377" y="3522488"/>
            <a:ext cx="3979392" cy="3459588"/>
          </a:xfrm>
          <a:prstGeom prst="rt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499CB5A-36F2-63D8-44AF-49FC19F2581D}"/>
              </a:ext>
            </a:extLst>
          </p:cNvPr>
          <p:cNvSpPr/>
          <p:nvPr/>
        </p:nvSpPr>
        <p:spPr>
          <a:xfrm rot="5400000">
            <a:off x="303020" y="-309079"/>
            <a:ext cx="3533300" cy="4147142"/>
          </a:xfrm>
          <a:prstGeom prst="rt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A6D2BB64-56BA-D797-C0D6-C42E559D04A7}"/>
              </a:ext>
            </a:extLst>
          </p:cNvPr>
          <p:cNvSpPr/>
          <p:nvPr/>
        </p:nvSpPr>
        <p:spPr>
          <a:xfrm rot="10800000">
            <a:off x="8217362" y="9025"/>
            <a:ext cx="3979392" cy="3428273"/>
          </a:xfrm>
          <a:prstGeom prst="rt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83B9F74-9BDD-0AB0-5660-E44870968026}"/>
              </a:ext>
            </a:extLst>
          </p:cNvPr>
          <p:cNvSpPr/>
          <p:nvPr/>
        </p:nvSpPr>
        <p:spPr>
          <a:xfrm rot="16200000">
            <a:off x="8519422" y="3288252"/>
            <a:ext cx="3459712" cy="3886627"/>
          </a:xfrm>
          <a:prstGeom prst="rtTriangle">
            <a:avLst/>
          </a:prstGeom>
          <a:solidFill>
            <a:srgbClr val="BF3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B0E30-E0CF-739A-0D54-995ECA0EF341}"/>
              </a:ext>
            </a:extLst>
          </p:cNvPr>
          <p:cNvSpPr txBox="1"/>
          <p:nvPr/>
        </p:nvSpPr>
        <p:spPr>
          <a:xfrm>
            <a:off x="-489857" y="2969105"/>
            <a:ext cx="1318598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en-US" sz="6600" b="1"/>
              <a:t>THANK YOU FOR LISTENING</a:t>
            </a:r>
            <a:endParaRPr lang="en-US" sz="6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E94A6-14A0-5B53-D59C-8C3305F0860F}"/>
              </a:ext>
            </a:extLst>
          </p:cNvPr>
          <p:cNvSpPr txBox="1"/>
          <p:nvPr/>
        </p:nvSpPr>
        <p:spPr>
          <a:xfrm>
            <a:off x="0" y="0"/>
            <a:ext cx="281667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 Rounded MT Bold"/>
              </a:rPr>
              <a:t>LAYER 1: PHYSICAL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FF213-88A8-BCEE-F971-7863D859C565}"/>
              </a:ext>
            </a:extLst>
          </p:cNvPr>
          <p:cNvSpPr txBox="1"/>
          <p:nvPr/>
        </p:nvSpPr>
        <p:spPr>
          <a:xfrm>
            <a:off x="2816677" y="884463"/>
            <a:ext cx="299356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 Rounded MT Bold"/>
                <a:cs typeface="Aharoni"/>
              </a:rPr>
              <a:t>LAYER 2: DATA LINK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EDE6BB-8BD7-8AF3-C7E7-C460DDA7CD15}"/>
              </a:ext>
            </a:extLst>
          </p:cNvPr>
          <p:cNvSpPr txBox="1"/>
          <p:nvPr/>
        </p:nvSpPr>
        <p:spPr>
          <a:xfrm>
            <a:off x="6458001" y="884464"/>
            <a:ext cx="326237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 Rounded MT Bold"/>
              </a:rPr>
              <a:t>LAYER 3: NETWORK</a:t>
            </a:r>
            <a:endParaRPr lang="en-US" sz="4000">
              <a:latin typeface="Arial Rounded MT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AE1BE-B7DC-98BF-8AAE-8710640CEA4A}"/>
              </a:ext>
            </a:extLst>
          </p:cNvPr>
          <p:cNvSpPr txBox="1"/>
          <p:nvPr/>
        </p:nvSpPr>
        <p:spPr>
          <a:xfrm>
            <a:off x="9317812" y="14377"/>
            <a:ext cx="3176109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b="1">
                <a:latin typeface="Arial Rounded MT Bold"/>
              </a:rPr>
              <a:t>LAYER 4: TRANSPORT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CB561-52C1-98E7-A8F7-E3F01D6692E2}"/>
              </a:ext>
            </a:extLst>
          </p:cNvPr>
          <p:cNvSpPr txBox="1"/>
          <p:nvPr/>
        </p:nvSpPr>
        <p:spPr>
          <a:xfrm>
            <a:off x="3725020" y="4701396"/>
            <a:ext cx="474324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Arial Rounded MT Bold"/>
              </a:rPr>
              <a:t>LAYER 7: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E0C18-EE79-2EEC-76C5-A8C1306B295D}"/>
              </a:ext>
            </a:extLst>
          </p:cNvPr>
          <p:cNvSpPr txBox="1"/>
          <p:nvPr/>
        </p:nvSpPr>
        <p:spPr>
          <a:xfrm>
            <a:off x="9174038" y="6038491"/>
            <a:ext cx="360743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rial Rounded MT Bold"/>
              </a:rPr>
              <a:t>LAYER 6: PRESENTATION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4E581E-5A3A-0C7A-E73B-C60E292DE693}"/>
              </a:ext>
            </a:extLst>
          </p:cNvPr>
          <p:cNvSpPr txBox="1"/>
          <p:nvPr/>
        </p:nvSpPr>
        <p:spPr>
          <a:xfrm>
            <a:off x="80513" y="5644551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 Rounded MT Bold"/>
              </a:rPr>
              <a:t>LAYER 5: SESSION</a:t>
            </a:r>
          </a:p>
        </p:txBody>
      </p:sp>
    </p:spTree>
    <p:extLst>
      <p:ext uri="{BB962C8B-B14F-4D97-AF65-F5344CB8AC3E}">
        <p14:creationId xmlns:p14="http://schemas.microsoft.com/office/powerpoint/2010/main" val="211537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E53FA-1AF7-F6EE-7093-5ECCFACE8433}"/>
              </a:ext>
            </a:extLst>
          </p:cNvPr>
          <p:cNvSpPr/>
          <p:nvPr/>
        </p:nvSpPr>
        <p:spPr>
          <a:xfrm>
            <a:off x="771061" y="4381851"/>
            <a:ext cx="10466500" cy="2589860"/>
          </a:xfrm>
          <a:prstGeom prst="rect">
            <a:avLst/>
          </a:prstGeom>
          <a:solidFill>
            <a:srgbClr val="FF57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756DD-6A44-7100-954C-BA3AC7474365}"/>
              </a:ext>
            </a:extLst>
          </p:cNvPr>
          <p:cNvSpPr/>
          <p:nvPr/>
        </p:nvSpPr>
        <p:spPr>
          <a:xfrm>
            <a:off x="6091453" y="-3171"/>
            <a:ext cx="5317475" cy="26902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5A9979-B6A7-F08D-9869-0451186150FC}"/>
              </a:ext>
            </a:extLst>
          </p:cNvPr>
          <p:cNvSpPr/>
          <p:nvPr/>
        </p:nvSpPr>
        <p:spPr>
          <a:xfrm>
            <a:off x="969462" y="-3169"/>
            <a:ext cx="5126537" cy="26902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FF9465-0371-41D7-F8D6-C48F9BE5F8BD}"/>
              </a:ext>
            </a:extLst>
          </p:cNvPr>
          <p:cNvSpPr/>
          <p:nvPr/>
        </p:nvSpPr>
        <p:spPr>
          <a:xfrm>
            <a:off x="-1" y="2687041"/>
            <a:ext cx="12191999" cy="173276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E5E96FC-DC7A-5FD8-BE63-3325E89828BA}"/>
              </a:ext>
            </a:extLst>
          </p:cNvPr>
          <p:cNvSpPr/>
          <p:nvPr/>
        </p:nvSpPr>
        <p:spPr>
          <a:xfrm>
            <a:off x="2377" y="3522488"/>
            <a:ext cx="3979392" cy="3459588"/>
          </a:xfrm>
          <a:prstGeom prst="rt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499CB5A-36F2-63D8-44AF-49FC19F2581D}"/>
              </a:ext>
            </a:extLst>
          </p:cNvPr>
          <p:cNvSpPr/>
          <p:nvPr/>
        </p:nvSpPr>
        <p:spPr>
          <a:xfrm rot="5400000">
            <a:off x="303020" y="-309079"/>
            <a:ext cx="3533300" cy="4147142"/>
          </a:xfrm>
          <a:prstGeom prst="rt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A6D2BB64-56BA-D797-C0D6-C42E559D04A7}"/>
              </a:ext>
            </a:extLst>
          </p:cNvPr>
          <p:cNvSpPr/>
          <p:nvPr/>
        </p:nvSpPr>
        <p:spPr>
          <a:xfrm rot="10800000">
            <a:off x="8217362" y="9025"/>
            <a:ext cx="3979392" cy="3428273"/>
          </a:xfrm>
          <a:prstGeom prst="rt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83B9F74-9BDD-0AB0-5660-E44870968026}"/>
              </a:ext>
            </a:extLst>
          </p:cNvPr>
          <p:cNvSpPr/>
          <p:nvPr/>
        </p:nvSpPr>
        <p:spPr>
          <a:xfrm rot="16200000">
            <a:off x="8519422" y="3288252"/>
            <a:ext cx="3459712" cy="3886627"/>
          </a:xfrm>
          <a:prstGeom prst="rtTriangle">
            <a:avLst/>
          </a:prstGeom>
          <a:solidFill>
            <a:srgbClr val="BF3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B0E30-E0CF-739A-0D54-995ECA0EF341}"/>
              </a:ext>
            </a:extLst>
          </p:cNvPr>
          <p:cNvSpPr txBox="1"/>
          <p:nvPr/>
        </p:nvSpPr>
        <p:spPr>
          <a:xfrm>
            <a:off x="1034143" y="2792544"/>
            <a:ext cx="1011010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en-US" sz="8800" b="1"/>
              <a:t>THE OSI MODEL</a:t>
            </a:r>
            <a:endParaRPr lang="en-US" sz="8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E94A6-14A0-5B53-D59C-8C3305F0860F}"/>
              </a:ext>
            </a:extLst>
          </p:cNvPr>
          <p:cNvSpPr txBox="1"/>
          <p:nvPr/>
        </p:nvSpPr>
        <p:spPr>
          <a:xfrm>
            <a:off x="0" y="0"/>
            <a:ext cx="281667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 Rounded MT Bold"/>
              </a:rPr>
              <a:t>LAYER 1: PHYSICAL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FF213-88A8-BCEE-F971-7863D859C565}"/>
              </a:ext>
            </a:extLst>
          </p:cNvPr>
          <p:cNvSpPr txBox="1"/>
          <p:nvPr/>
        </p:nvSpPr>
        <p:spPr>
          <a:xfrm>
            <a:off x="2816677" y="884463"/>
            <a:ext cx="299356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 Rounded MT Bold"/>
                <a:cs typeface="Aharoni"/>
              </a:rPr>
              <a:t>LAYER 2: DATA LINK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EDE6BB-8BD7-8AF3-C7E7-C460DDA7CD15}"/>
              </a:ext>
            </a:extLst>
          </p:cNvPr>
          <p:cNvSpPr txBox="1"/>
          <p:nvPr/>
        </p:nvSpPr>
        <p:spPr>
          <a:xfrm>
            <a:off x="6458001" y="884464"/>
            <a:ext cx="326237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 Rounded MT Bold"/>
              </a:rPr>
              <a:t>LAYER 3: NETWORK</a:t>
            </a:r>
            <a:endParaRPr lang="en-US" sz="4000">
              <a:latin typeface="Arial Rounded MT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AE1BE-B7DC-98BF-8AAE-8710640CEA4A}"/>
              </a:ext>
            </a:extLst>
          </p:cNvPr>
          <p:cNvSpPr txBox="1"/>
          <p:nvPr/>
        </p:nvSpPr>
        <p:spPr>
          <a:xfrm>
            <a:off x="9317812" y="14377"/>
            <a:ext cx="3176109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b="1">
                <a:latin typeface="Arial Rounded MT Bold"/>
              </a:rPr>
              <a:t>LAYER 4: TRANSPORT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CB561-52C1-98E7-A8F7-E3F01D6692E2}"/>
              </a:ext>
            </a:extLst>
          </p:cNvPr>
          <p:cNvSpPr txBox="1"/>
          <p:nvPr/>
        </p:nvSpPr>
        <p:spPr>
          <a:xfrm>
            <a:off x="3725020" y="4701396"/>
            <a:ext cx="474324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Arial Rounded MT Bold"/>
              </a:rPr>
              <a:t>LAYER 7: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E0C18-EE79-2EEC-76C5-A8C1306B295D}"/>
              </a:ext>
            </a:extLst>
          </p:cNvPr>
          <p:cNvSpPr txBox="1"/>
          <p:nvPr/>
        </p:nvSpPr>
        <p:spPr>
          <a:xfrm>
            <a:off x="9174038" y="6038491"/>
            <a:ext cx="360743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rial Rounded MT Bold"/>
              </a:rPr>
              <a:t>LAYER 6: PRESENTATION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4E581E-5A3A-0C7A-E73B-C60E292DE693}"/>
              </a:ext>
            </a:extLst>
          </p:cNvPr>
          <p:cNvSpPr txBox="1"/>
          <p:nvPr/>
        </p:nvSpPr>
        <p:spPr>
          <a:xfrm>
            <a:off x="80513" y="5644551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 Rounded MT Bold"/>
              </a:rPr>
              <a:t>LAYER 5: SESSION</a:t>
            </a:r>
          </a:p>
        </p:txBody>
      </p:sp>
    </p:spTree>
    <p:extLst>
      <p:ext uri="{BB962C8B-B14F-4D97-AF65-F5344CB8AC3E}">
        <p14:creationId xmlns:p14="http://schemas.microsoft.com/office/powerpoint/2010/main" val="280356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0DAE-E501-36A3-579D-B4B0236070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78993" y="0"/>
            <a:ext cx="8630816" cy="1557337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chemeClr val="tx1">
                    <a:lumMod val="95000"/>
                    <a:lumOff val="5000"/>
                  </a:schemeClr>
                </a:solidFill>
              </a:rPr>
              <a:t>Table of Contents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8B555C-6CF9-5D9F-3347-EF33F5E772E0}"/>
              </a:ext>
            </a:extLst>
          </p:cNvPr>
          <p:cNvGrpSpPr/>
          <p:nvPr/>
        </p:nvGrpSpPr>
        <p:grpSpPr>
          <a:xfrm>
            <a:off x="3880855" y="1435139"/>
            <a:ext cx="4432610" cy="5425763"/>
            <a:chOff x="1000123" y="1286455"/>
            <a:chExt cx="3048002" cy="4979716"/>
          </a:xfrm>
        </p:grpSpPr>
        <p:sp>
          <p:nvSpPr>
            <p:cNvPr id="4" name="Callout: Down Arrow 3">
              <a:extLst>
                <a:ext uri="{FF2B5EF4-FFF2-40B4-BE49-F238E27FC236}">
                  <a16:creationId xmlns:a16="http://schemas.microsoft.com/office/drawing/2014/main" id="{BA8259D6-B594-2047-89FD-7BB149FD2CDD}"/>
                </a:ext>
              </a:extLst>
            </p:cNvPr>
            <p:cNvSpPr/>
            <p:nvPr/>
          </p:nvSpPr>
          <p:spPr>
            <a:xfrm>
              <a:off x="1000125" y="1286455"/>
              <a:ext cx="3048000" cy="714375"/>
            </a:xfrm>
            <a:prstGeom prst="downArrowCallo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rial Rounded MT Bold"/>
                </a:rPr>
                <a:t>Layer 1 – Physical </a:t>
              </a:r>
            </a:p>
          </p:txBody>
        </p:sp>
        <p:sp>
          <p:nvSpPr>
            <p:cNvPr id="7" name="Callout: Down Arrow 6">
              <a:extLst>
                <a:ext uri="{FF2B5EF4-FFF2-40B4-BE49-F238E27FC236}">
                  <a16:creationId xmlns:a16="http://schemas.microsoft.com/office/drawing/2014/main" id="{DA087BF1-538C-8E13-E51C-8D5DA47A98F6}"/>
                </a:ext>
              </a:extLst>
            </p:cNvPr>
            <p:cNvSpPr/>
            <p:nvPr/>
          </p:nvSpPr>
          <p:spPr>
            <a:xfrm>
              <a:off x="1000125" y="2001992"/>
              <a:ext cx="3048000" cy="714375"/>
            </a:xfrm>
            <a:prstGeom prst="downArrowCallou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 Rounded MT Bold"/>
                </a:rPr>
                <a:t>Layer 2 – Data Link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allout: Down Arrow 7">
              <a:extLst>
                <a:ext uri="{FF2B5EF4-FFF2-40B4-BE49-F238E27FC236}">
                  <a16:creationId xmlns:a16="http://schemas.microsoft.com/office/drawing/2014/main" id="{23E5CE14-700A-0261-2168-0C109F9469FD}"/>
                </a:ext>
              </a:extLst>
            </p:cNvPr>
            <p:cNvSpPr/>
            <p:nvPr/>
          </p:nvSpPr>
          <p:spPr>
            <a:xfrm>
              <a:off x="1000125" y="2717528"/>
              <a:ext cx="3048000" cy="714375"/>
            </a:xfrm>
            <a:prstGeom prst="downArrowCallo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 Rounded MT Bold"/>
                </a:rPr>
                <a:t>Layer 3 - Network</a:t>
              </a:r>
              <a:endParaRPr lang="en-US"/>
            </a:p>
          </p:txBody>
        </p:sp>
        <p:sp>
          <p:nvSpPr>
            <p:cNvPr id="9" name="Callout: Down Arrow 8">
              <a:extLst>
                <a:ext uri="{FF2B5EF4-FFF2-40B4-BE49-F238E27FC236}">
                  <a16:creationId xmlns:a16="http://schemas.microsoft.com/office/drawing/2014/main" id="{81C9C6E0-13E3-10F2-6127-3CA3374967B2}"/>
                </a:ext>
              </a:extLst>
            </p:cNvPr>
            <p:cNvSpPr/>
            <p:nvPr/>
          </p:nvSpPr>
          <p:spPr>
            <a:xfrm>
              <a:off x="1000124" y="3433065"/>
              <a:ext cx="3048000" cy="714375"/>
            </a:xfrm>
            <a:prstGeom prst="downArrowCallou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 Rounded MT Bold"/>
                </a:rPr>
                <a:t>Layer 4 - Transport</a:t>
              </a:r>
            </a:p>
          </p:txBody>
        </p:sp>
        <p:sp>
          <p:nvSpPr>
            <p:cNvPr id="10" name="Callout: Down Arrow 9">
              <a:extLst>
                <a:ext uri="{FF2B5EF4-FFF2-40B4-BE49-F238E27FC236}">
                  <a16:creationId xmlns:a16="http://schemas.microsoft.com/office/drawing/2014/main" id="{11AD6093-8859-56F1-1A1F-76006E6A02FB}"/>
                </a:ext>
              </a:extLst>
            </p:cNvPr>
            <p:cNvSpPr/>
            <p:nvPr/>
          </p:nvSpPr>
          <p:spPr>
            <a:xfrm>
              <a:off x="1000124" y="4139308"/>
              <a:ext cx="3048000" cy="714375"/>
            </a:xfrm>
            <a:prstGeom prst="downArrowCallo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 Rounded MT Bold"/>
                </a:rPr>
                <a:t>Layer 5 - Session</a:t>
              </a:r>
              <a:endParaRPr lang="en-US"/>
            </a:p>
          </p:txBody>
        </p:sp>
        <p:sp>
          <p:nvSpPr>
            <p:cNvPr id="11" name="Callout: Down Arrow 10">
              <a:extLst>
                <a:ext uri="{FF2B5EF4-FFF2-40B4-BE49-F238E27FC236}">
                  <a16:creationId xmlns:a16="http://schemas.microsoft.com/office/drawing/2014/main" id="{48F6E670-31EC-26F9-3871-A4977ECD10FB}"/>
                </a:ext>
              </a:extLst>
            </p:cNvPr>
            <p:cNvSpPr/>
            <p:nvPr/>
          </p:nvSpPr>
          <p:spPr>
            <a:xfrm>
              <a:off x="1000124" y="4836259"/>
              <a:ext cx="3048000" cy="714375"/>
            </a:xfrm>
            <a:prstGeom prst="downArrowCallout">
              <a:avLst/>
            </a:prstGeom>
            <a:solidFill>
              <a:srgbClr val="BF3F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 Rounded MT Bold"/>
                </a:rPr>
                <a:t>Layer 6 - Presentation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allout: Down Arrow 11">
              <a:extLst>
                <a:ext uri="{FF2B5EF4-FFF2-40B4-BE49-F238E27FC236}">
                  <a16:creationId xmlns:a16="http://schemas.microsoft.com/office/drawing/2014/main" id="{B7AA7CEA-4357-863B-BB8E-94899F8749A4}"/>
                </a:ext>
              </a:extLst>
            </p:cNvPr>
            <p:cNvSpPr/>
            <p:nvPr/>
          </p:nvSpPr>
          <p:spPr>
            <a:xfrm>
              <a:off x="1000123" y="5551796"/>
              <a:ext cx="3048000" cy="714375"/>
            </a:xfrm>
            <a:prstGeom prst="downArrowCallout">
              <a:avLst/>
            </a:prstGeom>
            <a:solidFill>
              <a:srgbClr val="FF57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 Rounded MT Bold"/>
                </a:rPr>
                <a:t>Layer 7 - Application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15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E7EFD17-E8C8-8ADA-682D-F0E5EE37E4E9}"/>
              </a:ext>
            </a:extLst>
          </p:cNvPr>
          <p:cNvSpPr txBox="1"/>
          <p:nvPr/>
        </p:nvSpPr>
        <p:spPr>
          <a:xfrm>
            <a:off x="107156" y="0"/>
            <a:ext cx="281667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 Rounded MT Bold"/>
              </a:rPr>
              <a:t>LAYER 1: PHYSICAL</a:t>
            </a:r>
          </a:p>
        </p:txBody>
      </p:sp>
      <p:pic>
        <p:nvPicPr>
          <p:cNvPr id="13" name="Content Placeholder 3" descr="A close-up of a text&#10;&#10;Description automatically generated">
            <a:extLst>
              <a:ext uri="{FF2B5EF4-FFF2-40B4-BE49-F238E27FC236}">
                <a16:creationId xmlns:a16="http://schemas.microsoft.com/office/drawing/2014/main" id="{E1E028AA-455A-E874-E985-B3B94CD0B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376" y="1981338"/>
            <a:ext cx="12214751" cy="3448557"/>
          </a:xfrm>
          <a:prstGeom prst="rect">
            <a:avLst/>
          </a:prstGeom>
          <a:ln>
            <a:noFill/>
          </a:ln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4B2B9E77-09CE-3451-32CA-95449C2CB1A5}"/>
              </a:ext>
            </a:extLst>
          </p:cNvPr>
          <p:cNvSpPr/>
          <p:nvPr/>
        </p:nvSpPr>
        <p:spPr>
          <a:xfrm>
            <a:off x="-8536" y="3444004"/>
            <a:ext cx="4253768" cy="3440289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E436772E-1442-AD76-83E6-CD47CD26B4DF}"/>
              </a:ext>
            </a:extLst>
          </p:cNvPr>
          <p:cNvSpPr/>
          <p:nvPr/>
        </p:nvSpPr>
        <p:spPr>
          <a:xfrm flipH="1">
            <a:off x="7999827" y="3416280"/>
            <a:ext cx="4207304" cy="3442609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57A17C34-3A2D-73FC-7C33-1A3178C59C75}"/>
              </a:ext>
            </a:extLst>
          </p:cNvPr>
          <p:cNvSpPr/>
          <p:nvPr/>
        </p:nvSpPr>
        <p:spPr>
          <a:xfrm flipH="1" flipV="1">
            <a:off x="8001755" y="3254"/>
            <a:ext cx="4198012" cy="3414731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A0F7BFA-C57D-0CDB-42B7-08831C0831C8}"/>
              </a:ext>
            </a:extLst>
          </p:cNvPr>
          <p:cNvSpPr/>
          <p:nvPr/>
        </p:nvSpPr>
        <p:spPr>
          <a:xfrm flipV="1">
            <a:off x="-8538" y="3254"/>
            <a:ext cx="4151549" cy="3405438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3833637C-AA9C-D2CB-F62B-42909C0E1738}"/>
              </a:ext>
            </a:extLst>
          </p:cNvPr>
          <p:cNvSpPr txBox="1"/>
          <p:nvPr/>
        </p:nvSpPr>
        <p:spPr>
          <a:xfrm>
            <a:off x="-14922" y="3968"/>
            <a:ext cx="2816676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Arial Rounded MT Bold"/>
              </a:rPr>
              <a:t>LAYER 1: PHYSICAL</a:t>
            </a:r>
          </a:p>
        </p:txBody>
      </p:sp>
    </p:spTree>
    <p:extLst>
      <p:ext uri="{BB962C8B-B14F-4D97-AF65-F5344CB8AC3E}">
        <p14:creationId xmlns:p14="http://schemas.microsoft.com/office/powerpoint/2010/main" val="25070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47F992D-2A58-145E-8EC6-76A46DC8E785}"/>
              </a:ext>
            </a:extLst>
          </p:cNvPr>
          <p:cNvSpPr/>
          <p:nvPr/>
        </p:nvSpPr>
        <p:spPr>
          <a:xfrm>
            <a:off x="1624" y="3403364"/>
            <a:ext cx="4253768" cy="3450449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FBE8F3A-7672-04ED-C644-04D151AB468F}"/>
              </a:ext>
            </a:extLst>
          </p:cNvPr>
          <p:cNvSpPr/>
          <p:nvPr/>
        </p:nvSpPr>
        <p:spPr>
          <a:xfrm flipV="1">
            <a:off x="1623" y="-10397"/>
            <a:ext cx="4253768" cy="3450449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5EDD38C-272B-7D37-660D-400591E94A98}"/>
              </a:ext>
            </a:extLst>
          </p:cNvPr>
          <p:cNvSpPr/>
          <p:nvPr/>
        </p:nvSpPr>
        <p:spPr>
          <a:xfrm flipH="1" flipV="1">
            <a:off x="7936582" y="-238"/>
            <a:ext cx="4253768" cy="3450449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2BCC3CC-ABFA-F076-1F77-9821012B5286}"/>
              </a:ext>
            </a:extLst>
          </p:cNvPr>
          <p:cNvSpPr/>
          <p:nvPr/>
        </p:nvSpPr>
        <p:spPr>
          <a:xfrm flipH="1">
            <a:off x="7936582" y="3449825"/>
            <a:ext cx="4253768" cy="3450449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E7B197E4-2016-20BD-81CF-C4F70A042200}"/>
              </a:ext>
            </a:extLst>
          </p:cNvPr>
          <p:cNvSpPr txBox="1"/>
          <p:nvPr/>
        </p:nvSpPr>
        <p:spPr>
          <a:xfrm>
            <a:off x="5398" y="-6192"/>
            <a:ext cx="2816676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Arial Rounded MT Bold"/>
              </a:rPr>
              <a:t>LAYER 1: PHYSICAL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27EAE-F45E-D8B1-669C-472352CE2C5B}"/>
              </a:ext>
            </a:extLst>
          </p:cNvPr>
          <p:cNvSpPr txBox="1"/>
          <p:nvPr/>
        </p:nvSpPr>
        <p:spPr>
          <a:xfrm>
            <a:off x="2826779" y="980727"/>
            <a:ext cx="6764260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200" b="1">
                <a:latin typeface="Arial Rounded MT Bold"/>
              </a:rPr>
              <a:t>The Physical Layer establishes the physical means by which data will be transferred from a source to a destination. In simple terms, it is responsible for the physical connection between devices. </a:t>
            </a:r>
          </a:p>
          <a:p>
            <a:pPr marL="342900" indent="-342900">
              <a:buFont typeface="Arial,Sans-Serif"/>
              <a:buChar char="•"/>
            </a:pPr>
            <a:endParaRPr lang="en-US" sz="2200" b="1">
              <a:latin typeface="Arial Rounded MT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 b="1">
                <a:latin typeface="Arial Rounded MT Bold"/>
              </a:rPr>
              <a:t>This is also the layer where the data gets converted into a bit , which is a string of 1s and 0s.</a:t>
            </a:r>
          </a:p>
          <a:p>
            <a:pPr marL="342900" indent="-342900">
              <a:buFont typeface="Arial,Sans-Serif"/>
              <a:buChar char="•"/>
            </a:pPr>
            <a:endParaRPr lang="en-US" sz="2200" b="1">
              <a:latin typeface="Arial Rounded MT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 b="1">
                <a:latin typeface="Arial Rounded MT Bold"/>
              </a:rPr>
              <a:t>The physical layer of both devices must also agree on a signal convention so that the 1s can be distinguished from the 0s on both devices.</a:t>
            </a:r>
          </a:p>
          <a:p>
            <a:pPr algn="l"/>
            <a:endParaRPr lang="en-US" sz="2200" b="1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9620295-2693-67C5-6887-0FF096D81768}"/>
              </a:ext>
            </a:extLst>
          </p:cNvPr>
          <p:cNvSpPr txBox="1"/>
          <p:nvPr/>
        </p:nvSpPr>
        <p:spPr>
          <a:xfrm>
            <a:off x="9372422" y="6192028"/>
            <a:ext cx="2816676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ial Rounded MT Bold"/>
              </a:rPr>
              <a:t>Layer up next: Data Link</a:t>
            </a:r>
          </a:p>
        </p:txBody>
      </p:sp>
    </p:spTree>
    <p:extLst>
      <p:ext uri="{BB962C8B-B14F-4D97-AF65-F5344CB8AC3E}">
        <p14:creationId xmlns:p14="http://schemas.microsoft.com/office/powerpoint/2010/main" val="152224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&#10;">
            <a:extLst>
              <a:ext uri="{FF2B5EF4-FFF2-40B4-BE49-F238E27FC236}">
                <a16:creationId xmlns:a16="http://schemas.microsoft.com/office/drawing/2014/main" id="{85A97B86-3BD1-A946-5B31-7813E198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0" y="1689625"/>
            <a:ext cx="11940518" cy="343872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825E004-E535-AA5D-5826-62F0AC47B2B3}"/>
              </a:ext>
            </a:extLst>
          </p:cNvPr>
          <p:cNvSpPr/>
          <p:nvPr/>
        </p:nvSpPr>
        <p:spPr>
          <a:xfrm flipV="1">
            <a:off x="-8538" y="-239"/>
            <a:ext cx="4253768" cy="3440289"/>
          </a:xfrm>
          <a:prstGeom prst="rtTriangl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C359B-2A7B-75F2-E9F7-7AE89D89C52A}"/>
              </a:ext>
            </a:extLst>
          </p:cNvPr>
          <p:cNvSpPr txBox="1"/>
          <p:nvPr/>
        </p:nvSpPr>
        <p:spPr>
          <a:xfrm>
            <a:off x="0" y="0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 Rounded MT Bold"/>
              </a:rPr>
              <a:t>LAYER 2: DATA LINK</a:t>
            </a:r>
            <a:r>
              <a:rPr lang="en-US" sz="4000">
                <a:latin typeface="Arial Rounded MT Bold"/>
              </a:rPr>
              <a:t>​</a:t>
            </a:r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00E43D5-476F-7D23-9981-37A38013D28A}"/>
              </a:ext>
            </a:extLst>
          </p:cNvPr>
          <p:cNvSpPr/>
          <p:nvPr/>
        </p:nvSpPr>
        <p:spPr>
          <a:xfrm>
            <a:off x="-8536" y="3444004"/>
            <a:ext cx="4253768" cy="3440289"/>
          </a:xfrm>
          <a:prstGeom prst="rtTriangl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47C1CB1-D7F2-8E4D-75BE-573FFEA6A798}"/>
              </a:ext>
            </a:extLst>
          </p:cNvPr>
          <p:cNvSpPr/>
          <p:nvPr/>
        </p:nvSpPr>
        <p:spPr>
          <a:xfrm flipH="1">
            <a:off x="7936583" y="3413523"/>
            <a:ext cx="4253768" cy="3440289"/>
          </a:xfrm>
          <a:prstGeom prst="rtTriangl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05D1162-3B5B-1B6E-6768-1BA5D0071173}"/>
              </a:ext>
            </a:extLst>
          </p:cNvPr>
          <p:cNvSpPr/>
          <p:nvPr/>
        </p:nvSpPr>
        <p:spPr>
          <a:xfrm flipH="1" flipV="1">
            <a:off x="7936582" y="-238"/>
            <a:ext cx="4253768" cy="3440289"/>
          </a:xfrm>
          <a:prstGeom prst="rtTriangl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9E8F3A6C-866A-8C53-3DD1-3A14B174AF10}"/>
              </a:ext>
            </a:extLst>
          </p:cNvPr>
          <p:cNvSpPr/>
          <p:nvPr/>
        </p:nvSpPr>
        <p:spPr>
          <a:xfrm>
            <a:off x="-8536" y="3444004"/>
            <a:ext cx="4253768" cy="3440289"/>
          </a:xfrm>
          <a:prstGeom prst="rtTriangl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CD4B6A7-6F48-27D2-AAAC-DDB600B589EC}"/>
              </a:ext>
            </a:extLst>
          </p:cNvPr>
          <p:cNvSpPr/>
          <p:nvPr/>
        </p:nvSpPr>
        <p:spPr>
          <a:xfrm flipH="1" flipV="1">
            <a:off x="7936708" y="-12874"/>
            <a:ext cx="4253768" cy="3440289"/>
          </a:xfrm>
          <a:prstGeom prst="rtTriangl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48D5DB-5934-0543-FDBE-CEC11C11180E}"/>
              </a:ext>
            </a:extLst>
          </p:cNvPr>
          <p:cNvSpPr/>
          <p:nvPr/>
        </p:nvSpPr>
        <p:spPr>
          <a:xfrm flipH="1">
            <a:off x="7936707" y="3444004"/>
            <a:ext cx="4253768" cy="3440289"/>
          </a:xfrm>
          <a:prstGeom prst="rtTriangl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51841D5-E446-DDA7-817A-6B91043B54E8}"/>
              </a:ext>
            </a:extLst>
          </p:cNvPr>
          <p:cNvSpPr/>
          <p:nvPr/>
        </p:nvSpPr>
        <p:spPr>
          <a:xfrm flipV="1">
            <a:off x="756" y="5710"/>
            <a:ext cx="4253768" cy="3440289"/>
          </a:xfrm>
          <a:prstGeom prst="rtTriangl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A4E26-F29E-020A-D72A-5AF25B784162}"/>
              </a:ext>
            </a:extLst>
          </p:cNvPr>
          <p:cNvSpPr txBox="1"/>
          <p:nvPr/>
        </p:nvSpPr>
        <p:spPr>
          <a:xfrm>
            <a:off x="2536929" y="1341864"/>
            <a:ext cx="74208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 Rounded MT Bold"/>
              </a:rPr>
              <a:t>The Data Link Layer is responsible for the reliable transmission of data frames between nodes on a network.​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1B65E-96E2-3CAA-7E80-5DED122A96E2}"/>
              </a:ext>
            </a:extLst>
          </p:cNvPr>
          <p:cNvSpPr txBox="1"/>
          <p:nvPr/>
        </p:nvSpPr>
        <p:spPr>
          <a:xfrm>
            <a:off x="0" y="0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 Rounded MT Bold"/>
              </a:rPr>
              <a:t>LAYER 2: DATA LINK</a:t>
            </a:r>
            <a:r>
              <a:rPr lang="en-US" sz="4000">
                <a:latin typeface="Arial Rounded MT Bold"/>
              </a:rPr>
              <a:t>​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D3AA3-8497-D8A6-3E70-6279D0ED7C37}"/>
              </a:ext>
            </a:extLst>
          </p:cNvPr>
          <p:cNvSpPr txBox="1"/>
          <p:nvPr/>
        </p:nvSpPr>
        <p:spPr>
          <a:xfrm>
            <a:off x="1903670" y="2551269"/>
            <a:ext cx="900646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>
                <a:latin typeface="Arial Rounded MT Bold"/>
                <a:cs typeface="Arial"/>
              </a:rPr>
              <a:t>The Data Link layer is divided into two sublayers: ​</a:t>
            </a:r>
          </a:p>
          <a:p>
            <a:pPr marL="285750" indent="-285750">
              <a:buFont typeface="Arial,Sans-Serif"/>
              <a:buChar char="•"/>
            </a:pPr>
            <a:endParaRPr lang="en-US" sz="2400" b="1">
              <a:latin typeface="Arial Rounded MT Bold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latin typeface="Arial Rounded MT Bold"/>
                <a:cs typeface="Arial"/>
              </a:rPr>
              <a:t>The Logical Link Control (LLC) sublayer, which handles error checking and frame synchronization.</a:t>
            </a:r>
          </a:p>
          <a:p>
            <a:r>
              <a:rPr lang="en-US" sz="2400" b="1">
                <a:latin typeface="Arial Rounded MT Bold"/>
                <a:cs typeface="Arial"/>
              </a:rPr>
              <a:t>​</a:t>
            </a:r>
            <a:endParaRPr lang="en-US" sz="2400"/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latin typeface="Arial Rounded MT Bold"/>
                <a:cs typeface="Arial"/>
              </a:rPr>
              <a:t>The Media Access Control (MAC) sublayer, which manages access to the network medium.​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5756B-FA58-33B6-4B14-159CD66323CB}"/>
              </a:ext>
            </a:extLst>
          </p:cNvPr>
          <p:cNvSpPr txBox="1"/>
          <p:nvPr/>
        </p:nvSpPr>
        <p:spPr>
          <a:xfrm>
            <a:off x="10067693" y="616476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rial Rounded MT Bold"/>
              </a:rPr>
              <a:t>Layer up next: Network</a:t>
            </a:r>
            <a:endParaRPr lang="en-US" sz="2000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07573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A82B12-7AB9-241D-2B35-39D922AD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" y="2095464"/>
            <a:ext cx="12186210" cy="2329476"/>
          </a:xfrm>
          <a:prstGeom prst="rect">
            <a:avLst/>
          </a:prstGeo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09E33D91-9A77-B720-3D7F-CA14937B4080}"/>
              </a:ext>
            </a:extLst>
          </p:cNvPr>
          <p:cNvSpPr/>
          <p:nvPr/>
        </p:nvSpPr>
        <p:spPr>
          <a:xfrm>
            <a:off x="757" y="3444004"/>
            <a:ext cx="4253768" cy="3440289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A8088AD-A491-B306-2BC8-086DE0EFDE1A}"/>
              </a:ext>
            </a:extLst>
          </p:cNvPr>
          <p:cNvSpPr/>
          <p:nvPr/>
        </p:nvSpPr>
        <p:spPr>
          <a:xfrm flipV="1">
            <a:off x="757" y="5711"/>
            <a:ext cx="4253768" cy="3440289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B662AF2-6DDF-5C23-36EA-3E37703858DF}"/>
              </a:ext>
            </a:extLst>
          </p:cNvPr>
          <p:cNvSpPr/>
          <p:nvPr/>
        </p:nvSpPr>
        <p:spPr>
          <a:xfrm flipH="1" flipV="1">
            <a:off x="7936708" y="5711"/>
            <a:ext cx="4253768" cy="3440289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2E8D800-1CC2-3DB9-7D19-01E4D13125D5}"/>
              </a:ext>
            </a:extLst>
          </p:cNvPr>
          <p:cNvSpPr/>
          <p:nvPr/>
        </p:nvSpPr>
        <p:spPr>
          <a:xfrm flipH="1">
            <a:off x="7936708" y="3444003"/>
            <a:ext cx="4253768" cy="3440289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ECEC96-D396-49F8-A6AA-E1EAD8EFFAAC}"/>
              </a:ext>
            </a:extLst>
          </p:cNvPr>
          <p:cNvSpPr txBox="1"/>
          <p:nvPr/>
        </p:nvSpPr>
        <p:spPr>
          <a:xfrm>
            <a:off x="3717" y="5018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Arial Rounded MT Bold"/>
              </a:rPr>
              <a:t>LAYER 3: NETWORK </a:t>
            </a:r>
            <a:endParaRPr lang="en-US" sz="3600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99099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F94DD2EB-DEA7-28CB-704F-553F3B88376D}"/>
              </a:ext>
            </a:extLst>
          </p:cNvPr>
          <p:cNvSpPr/>
          <p:nvPr/>
        </p:nvSpPr>
        <p:spPr>
          <a:xfrm>
            <a:off x="1110" y="3424713"/>
            <a:ext cx="4253768" cy="3440289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1B72B40-981F-04B4-3ECD-96FFD6465FF1}"/>
              </a:ext>
            </a:extLst>
          </p:cNvPr>
          <p:cNvSpPr/>
          <p:nvPr/>
        </p:nvSpPr>
        <p:spPr>
          <a:xfrm flipV="1">
            <a:off x="-4819" y="-9157"/>
            <a:ext cx="4253768" cy="3440289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2987328-BFB2-8EAD-CED4-DD7996C931C7}"/>
              </a:ext>
            </a:extLst>
          </p:cNvPr>
          <p:cNvSpPr/>
          <p:nvPr/>
        </p:nvSpPr>
        <p:spPr>
          <a:xfrm flipH="1" flipV="1">
            <a:off x="7929987" y="-8365"/>
            <a:ext cx="4253768" cy="3440289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A4AA7AF-E79F-04AD-6544-88ABBA299F3A}"/>
              </a:ext>
            </a:extLst>
          </p:cNvPr>
          <p:cNvSpPr/>
          <p:nvPr/>
        </p:nvSpPr>
        <p:spPr>
          <a:xfrm flipH="1">
            <a:off x="7935177" y="3418784"/>
            <a:ext cx="4253768" cy="3440289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1AC53-4975-1412-EE87-A0DBFC7C13BB}"/>
              </a:ext>
            </a:extLst>
          </p:cNvPr>
          <p:cNvSpPr txBox="1"/>
          <p:nvPr/>
        </p:nvSpPr>
        <p:spPr>
          <a:xfrm>
            <a:off x="9826083" y="614618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rial Rounded MT Bold"/>
              </a:rPr>
              <a:t>Layer up next: Transport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61DA6-F2D6-800E-B6F4-2F84768AFEE0}"/>
              </a:ext>
            </a:extLst>
          </p:cNvPr>
          <p:cNvSpPr txBox="1"/>
          <p:nvPr/>
        </p:nvSpPr>
        <p:spPr>
          <a:xfrm>
            <a:off x="3717" y="-4274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Arial Rounded MT Bold"/>
              </a:rPr>
              <a:t>LAYER 3: NETWORK </a:t>
            </a:r>
            <a:endParaRPr lang="en-US" sz="3600">
              <a:latin typeface="Arial Rounded MT Bold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BC72AD0-DA25-F58B-EC0F-C5B7624BE95F}"/>
              </a:ext>
            </a:extLst>
          </p:cNvPr>
          <p:cNvSpPr txBox="1">
            <a:spLocks/>
          </p:cNvSpPr>
          <p:nvPr/>
        </p:nvSpPr>
        <p:spPr>
          <a:xfrm>
            <a:off x="2737688" y="1385058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ial Rounded MT Bold"/>
              </a:rPr>
              <a:t>The Network Layer of the OSI model making sure data is delivered safely from point A to point B.</a:t>
            </a:r>
          </a:p>
          <a:p>
            <a:endParaRPr lang="en-US" sz="2000">
              <a:latin typeface="Arial Rounded MT Bold"/>
            </a:endParaRPr>
          </a:p>
          <a:p>
            <a:r>
              <a:rPr lang="en-US" sz="2000" b="1">
                <a:latin typeface="Arial Rounded MT Bold"/>
              </a:rPr>
              <a:t>Segmentation: breaks data into smaller packets for efficient transmission and error recovery.</a:t>
            </a:r>
            <a:endParaRPr lang="en-US" sz="2000">
              <a:latin typeface="Arial Rounded MT Bold"/>
            </a:endParaRPr>
          </a:p>
          <a:p>
            <a:pPr marL="285750">
              <a:spcBef>
                <a:spcPts val="0"/>
              </a:spcBef>
            </a:pPr>
            <a:endParaRPr lang="en-US" sz="2000" b="1">
              <a:latin typeface="Arial Rounded MT Bold"/>
            </a:endParaRPr>
          </a:p>
          <a:p>
            <a:pPr marL="285750">
              <a:spcBef>
                <a:spcPts val="0"/>
              </a:spcBef>
            </a:pPr>
            <a:r>
              <a:rPr lang="en-US" sz="2000" b="1">
                <a:latin typeface="Arial Rounded MT Bold"/>
              </a:rPr>
              <a:t>Addressing: Assigns unique addresses to devices and networks, allowing them to be identified and located.</a:t>
            </a:r>
            <a:endParaRPr lang="en-US" sz="2000">
              <a:latin typeface="Arial Rounded MT Bold"/>
            </a:endParaRPr>
          </a:p>
          <a:p>
            <a:pPr marL="285750">
              <a:spcBef>
                <a:spcPts val="0"/>
              </a:spcBef>
            </a:pPr>
            <a:endParaRPr lang="en-US" sz="2000" b="1">
              <a:latin typeface="Arial Rounded MT Bold"/>
            </a:endParaRPr>
          </a:p>
          <a:p>
            <a:pPr marL="285750">
              <a:spcBef>
                <a:spcPts val="0"/>
              </a:spcBef>
            </a:pPr>
            <a:r>
              <a:rPr lang="en-US" sz="1900" b="1">
                <a:latin typeface="Arial Rounded MT Bold"/>
              </a:rPr>
              <a:t>Routing: Determines the best path for data to travel between networks, ensuring efficient and reliable communication.</a:t>
            </a:r>
            <a:endParaRPr lang="en-US"/>
          </a:p>
          <a:p>
            <a:pPr marL="285750">
              <a:spcBef>
                <a:spcPts val="0"/>
              </a:spcBef>
            </a:pPr>
            <a:endParaRPr lang="en-US" sz="2000" b="1">
              <a:latin typeface="Arial Rounded MT Bold"/>
            </a:endParaRPr>
          </a:p>
          <a:p>
            <a:pPr marL="285750">
              <a:spcBef>
                <a:spcPts val="0"/>
              </a:spcBef>
            </a:pPr>
            <a:r>
              <a:rPr lang="en-US" sz="2000" b="1">
                <a:latin typeface="Arial Rounded MT Bold"/>
              </a:rPr>
              <a:t>Reassembly: Is when the fragmented data packets are put back together.</a:t>
            </a:r>
            <a:r>
              <a:rPr lang="en-US" sz="2000" b="1">
                <a:latin typeface="Arial Rounded MT Bold"/>
                <a:ea typeface="+mn-lt"/>
                <a:cs typeface="+mn-lt"/>
              </a:rPr>
              <a:t> </a:t>
            </a:r>
            <a:r>
              <a:rPr lang="en-US" sz="2000">
                <a:latin typeface="Arial Rounded MT Bold"/>
                <a:ea typeface="+mn-lt"/>
                <a:cs typeface="+mn-lt"/>
              </a:rPr>
              <a:t>This process is crucial to ensure that data is delivered accurately and without errors.</a:t>
            </a:r>
          </a:p>
          <a:p>
            <a:pPr marL="285750">
              <a:spcBef>
                <a:spcPts val="0"/>
              </a:spcBef>
            </a:pPr>
            <a:endParaRPr lang="en-US" sz="2000">
              <a:latin typeface="Arial Rounded MT Bold"/>
            </a:endParaRPr>
          </a:p>
          <a:p>
            <a:pPr marL="285750">
              <a:spcBef>
                <a:spcPts val="0"/>
              </a:spcBef>
            </a:pPr>
            <a:endParaRPr lang="en-US" sz="2000" b="1">
              <a:latin typeface="Arial Rounded MT Bold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46215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A6D2A02B00DC4A94DB746F8D0BF7A4" ma:contentTypeVersion="15" ma:contentTypeDescription="Create a new document." ma:contentTypeScope="" ma:versionID="93439b95b4fa008d04f812a529b37a1c">
  <xsd:schema xmlns:xsd="http://www.w3.org/2001/XMLSchema" xmlns:xs="http://www.w3.org/2001/XMLSchema" xmlns:p="http://schemas.microsoft.com/office/2006/metadata/properties" xmlns:ns3="88ddf039-06a8-4605-bcfe-388eb7f1d2cd" xmlns:ns4="80dec356-ecfe-4811-8e84-d44b971c8b77" targetNamespace="http://schemas.microsoft.com/office/2006/metadata/properties" ma:root="true" ma:fieldsID="67ad6b9fddf746c594b5a3b91a712f8c" ns3:_="" ns4:_="">
    <xsd:import namespace="88ddf039-06a8-4605-bcfe-388eb7f1d2cd"/>
    <xsd:import namespace="80dec356-ecfe-4811-8e84-d44b971c8b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df039-06a8-4605-bcfe-388eb7f1d2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ec356-ecfe-4811-8e84-d44b971c8b7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ddf039-06a8-4605-bcfe-388eb7f1d2c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F0537F-7E86-4561-9F94-4CC517DA33B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8ddf039-06a8-4605-bcfe-388eb7f1d2cd"/>
    <ds:schemaRef ds:uri="80dec356-ecfe-4811-8e84-d44b971c8b77"/>
  </ds:schemaRefs>
</ds:datastoreItem>
</file>

<file path=customXml/itemProps2.xml><?xml version="1.0" encoding="utf-8"?>
<ds:datastoreItem xmlns:ds="http://schemas.openxmlformats.org/officeDocument/2006/customXml" ds:itemID="{65B580DB-310D-4F05-AD31-DE39D0641878}">
  <ds:schemaRefs>
    <ds:schemaRef ds:uri="http://schemas.microsoft.com/office/2006/metadata/properties"/>
    <ds:schemaRef ds:uri="http://www.w3.org/2000/xmlns/"/>
    <ds:schemaRef ds:uri="88ddf039-06a8-4605-bcfe-388eb7f1d2cd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AB84F3E3-3C8D-4402-B270-373BCED07C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OSI Model Project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Osi vs. TCP/IP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 Project</dc:title>
  <dc:creator>Victor C. Omobude &lt;Student&gt;</dc:creator>
  <cp:lastModifiedBy>Melekha Morrison</cp:lastModifiedBy>
  <cp:revision>2</cp:revision>
  <dcterms:created xsi:type="dcterms:W3CDTF">2024-08-20T19:15:56Z</dcterms:created>
  <dcterms:modified xsi:type="dcterms:W3CDTF">2024-09-05T14:42:35Z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0x01010084A6D2A02B00DC4A94DB746F8D0BF7A4</vt:lpwstr>
  </property>
</Properties>
</file>