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949"/>
    <a:srgbClr val="1C5427"/>
    <a:srgbClr val="73A456"/>
    <a:srgbClr val="548B35"/>
    <a:srgbClr val="88B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9954A1-666A-4585-9C6E-236CEDF59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964769-E180-4AE8-9F2F-8FA936B14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86BB2F-D463-4FB5-8B96-E5C58B38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EF3D-4748-43F5-B2A3-20FA2EBC9D3D}" type="datetimeFigureOut">
              <a:rPr lang="it-IT" smtClean="0"/>
              <a:t>08/04/2022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14DA3F-534A-44DC-A832-F625EF7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5C5791-23FD-47E5-8DBC-E9D9B287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A516-EED3-45EB-AC23-72B255EC7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03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4B812B-98F1-4224-A14D-454BCA6A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D474CB-6140-4C71-95BE-2E62EB0F7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D348B7-20FE-4BBC-8068-D10CD402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EF3D-4748-43F5-B2A3-20FA2EBC9D3D}" type="datetimeFigureOut">
              <a:rPr lang="it-IT" smtClean="0"/>
              <a:t>08/04/2022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1E1272-C54B-4B8A-8BD5-63C5515D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8A1840-E127-4DAE-9407-B734CF34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A516-EED3-45EB-AC23-72B255EC7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6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BE51B3D-4B65-4414-A2B9-823F31299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436B76-CF46-41C6-8AD1-59531F676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C6EC27-FEA4-4FC5-A4BE-1D00C84C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EF3D-4748-43F5-B2A3-20FA2EBC9D3D}" type="datetimeFigureOut">
              <a:rPr lang="it-IT" smtClean="0"/>
              <a:t>08/04/2022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BC1D58-435D-4BDC-99E4-33B5ADE8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109647-AF6E-420D-8228-203CD0FD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A516-EED3-45EB-AC23-72B255EC7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94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82452B-9165-41B7-8781-D4C7D578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7BF239-2AD7-43D1-9629-921AA596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2D9712-DF2B-4086-B40D-7F1B5340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EF3D-4748-43F5-B2A3-20FA2EBC9D3D}" type="datetimeFigureOut">
              <a:rPr lang="it-IT" smtClean="0"/>
              <a:t>08/04/2022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F46AA-9BF5-416F-A2D5-CBB799CD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F8920D-CBCA-4CA9-BB4C-F8BC64B1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A516-EED3-45EB-AC23-72B255EC7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6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38F32A-C283-401E-A521-AFA66B88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7D8C34-D4DA-4F8C-9FEE-705D7614D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A36CD1-278D-47EB-9AF9-379BB0D1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EF3D-4748-43F5-B2A3-20FA2EBC9D3D}" type="datetimeFigureOut">
              <a:rPr lang="it-IT" smtClean="0"/>
              <a:t>08/04/2022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74540B-965B-4EFA-ADF2-E2D3BADE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3C5F6E-4C60-4929-B768-6A722F96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A516-EED3-45EB-AC23-72B255EC7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06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41ABF6-9F9A-416A-AB4D-67E03843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B7EEF-D7B2-42CE-921B-413A4708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856612-D837-40DF-B89F-8A557D1D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7A385B-9B91-490D-AA71-CC14CD6A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EF3D-4748-43F5-B2A3-20FA2EBC9D3D}" type="datetimeFigureOut">
              <a:rPr lang="it-IT" smtClean="0"/>
              <a:t>08/04/2022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16D5C9-D5A5-4B99-B45C-42D98652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13A60F-9589-4ECB-8237-CFC3339F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A516-EED3-45EB-AC23-72B255EC7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67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18EB45-A86A-4095-A4F2-BEBB00B6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A9F7F1-95E1-4D6D-8245-5B399CFB2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53D77F-3C8F-417F-845C-F84F79AFD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344C83-FAB0-4397-9C4C-A6DED09A8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1CD3BD-395C-4358-A036-528160B13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0B8970-3FBC-41FA-A591-843B2064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EF3D-4748-43F5-B2A3-20FA2EBC9D3D}" type="datetimeFigureOut">
              <a:rPr lang="it-IT" smtClean="0"/>
              <a:t>08/04/2022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23D412D-CB05-4ACC-9AA6-6EF23790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D7BF47-D36C-4ACB-A4A3-C2260674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A516-EED3-45EB-AC23-72B255EC7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5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475B1B-9ECC-40A1-AE32-75600F3B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628F3C-9454-4864-B073-6864994F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EF3D-4748-43F5-B2A3-20FA2EBC9D3D}" type="datetimeFigureOut">
              <a:rPr lang="it-IT" smtClean="0"/>
              <a:t>08/04/2022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DA830F-7774-4324-BB07-E9A07BE3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D5F578D-1C5C-43D9-92C8-D195A6FF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A516-EED3-45EB-AC23-72B255EC7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0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F1099A-C121-4B45-AA22-E7B6F967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EF3D-4748-43F5-B2A3-20FA2EBC9D3D}" type="datetimeFigureOut">
              <a:rPr lang="it-IT" smtClean="0"/>
              <a:t>08/04/2022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244B77-D351-4003-B3EB-1CF24843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6E78E9-27EC-4FC6-A86F-CE5416B0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A516-EED3-45EB-AC23-72B255EC7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63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B9603-95EA-4767-A8D3-DA3EDE74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B9856-B6C0-4516-9CEA-6FE3B1F7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1F2CAB-2C6F-4D85-8551-A646228E6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9F5DFE-C461-4C85-9E39-C2C05F98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EF3D-4748-43F5-B2A3-20FA2EBC9D3D}" type="datetimeFigureOut">
              <a:rPr lang="it-IT" smtClean="0"/>
              <a:t>08/04/2022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CD4CA5-9509-490B-9B11-4CA909C3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018C85-A9E9-46FB-8171-C60EFF46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A516-EED3-45EB-AC23-72B255EC7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293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5BFCA-640D-4E1B-8C08-C2CE8D4E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99977D-D203-4CCC-9468-EA05E5F87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416DD2-7E4F-4C52-BE13-FC58819B1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A02E24-19C8-4001-BA1F-6CCF919D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EF3D-4748-43F5-B2A3-20FA2EBC9D3D}" type="datetimeFigureOut">
              <a:rPr lang="it-IT" smtClean="0"/>
              <a:t>08/04/2022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6300BB-8FC0-48BB-A336-BE249161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DC244F-5725-4C8E-AC39-C71ABA82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A516-EED3-45EB-AC23-72B255EC7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011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6B13A2A-2FBC-47D1-9889-529F9DAA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C3805F-85C8-4009-B0F2-AD8CD4969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57A920-2381-40EF-9029-73BD7611D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EF3D-4748-43F5-B2A3-20FA2EBC9D3D}" type="datetimeFigureOut">
              <a:rPr lang="it-IT" smtClean="0"/>
              <a:t>08/04/2022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1E8F97-1ADE-45DE-8407-965B3649A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264BA6-428A-40B9-A58C-C6C3C79FC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A516-EED3-45EB-AC23-72B255EC7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888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DE5DCCC-FC6A-4390-A9A5-904FF014E8E5}"/>
              </a:ext>
            </a:extLst>
          </p:cNvPr>
          <p:cNvSpPr/>
          <p:nvPr/>
        </p:nvSpPr>
        <p:spPr>
          <a:xfrm>
            <a:off x="0" y="-2"/>
            <a:ext cx="7570839" cy="6857999"/>
          </a:xfrm>
          <a:prstGeom prst="rect">
            <a:avLst/>
          </a:prstGeom>
          <a:solidFill>
            <a:srgbClr val="1C5427"/>
          </a:solidFill>
          <a:effectLst>
            <a:reflection blurRad="241300" stA="99000" endPos="6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u="sng" dirty="0">
                <a:latin typeface="Arial Rounded MT Bold" panose="020F0704030504030204" pitchFamily="34" charset="0"/>
              </a:rPr>
              <a:t>PRESENTAZIONE DEL MARCHIO DELL’AZIENDA GREENBOOK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6A36492-1386-475D-8E40-527F2642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585" y="1475622"/>
            <a:ext cx="3772913" cy="39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0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BB95F5E-E8DA-49F5-8280-03084E07C9C8}"/>
              </a:ext>
            </a:extLst>
          </p:cNvPr>
          <p:cNvSpPr/>
          <p:nvPr/>
        </p:nvSpPr>
        <p:spPr>
          <a:xfrm>
            <a:off x="5555226" y="0"/>
            <a:ext cx="6636773" cy="6858000"/>
          </a:xfrm>
          <a:prstGeom prst="rect">
            <a:avLst/>
          </a:prstGeom>
          <a:solidFill>
            <a:srgbClr val="1C54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Greenbook è un’azienda che produce libri mediante l’utilizzo di carta ecologica, con l’obiettivo di combattere la deforestazione andando a utilizzare il ricavo, dato dall’acquisto dei libri, per poter piantare alberi in tutto il mondo soprattutto in zone maggiormente colpite da questo fenomeno.</a:t>
            </a:r>
          </a:p>
          <a:p>
            <a:pPr algn="ctr"/>
            <a:endParaRPr lang="it-IT" dirty="0">
              <a:latin typeface="Arial Rounded MT Bold" panose="020F0704030504030204" pitchFamily="34" charset="0"/>
            </a:endParaRPr>
          </a:p>
          <a:p>
            <a:pPr algn="ctr"/>
            <a:endParaRPr lang="it-IT" dirty="0">
              <a:latin typeface="Arial Rounded MT Bold" panose="020F0704030504030204" pitchFamily="34" charset="0"/>
            </a:endParaRPr>
          </a:p>
          <a:p>
            <a:pPr algn="ctr"/>
            <a:endParaRPr lang="it-IT" dirty="0">
              <a:latin typeface="Arial Rounded MT Bold" panose="020F0704030504030204" pitchFamily="34" charset="0"/>
            </a:endParaRPr>
          </a:p>
          <a:p>
            <a:pPr algn="ctr"/>
            <a:r>
              <a:rPr lang="it-IT" dirty="0">
                <a:latin typeface="Arial Rounded MT Bold" panose="020F0704030504030204" pitchFamily="34" charset="0"/>
              </a:rPr>
              <a:t>Slogan: «Un libro, una boccata d’ossigeno </a:t>
            </a:r>
          </a:p>
          <a:p>
            <a:pPr algn="ctr"/>
            <a:r>
              <a:rPr lang="it-IT" dirty="0">
                <a:latin typeface="Arial Rounded MT Bold" panose="020F0704030504030204" pitchFamily="34" charset="0"/>
              </a:rPr>
              <a:t>per la mente e per l’ambiente»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>
                <a:latin typeface="Arial Rounded MT Bold" panose="020F0704030504030204" pitchFamily="34" charset="0"/>
              </a:rPr>
              <a:t>Il target di riferimento comprende lettori e ambientalisti e cerca di far avvicinare le persone all’ecologia per poter preservare il nostro pianeta attraverso un piccolo gesto come può essere l’acquisto di un libro.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7AA9FC-EA05-4798-9CBF-DD2E98C94B6F}"/>
              </a:ext>
            </a:extLst>
          </p:cNvPr>
          <p:cNvSpPr txBox="1"/>
          <p:nvPr/>
        </p:nvSpPr>
        <p:spPr>
          <a:xfrm>
            <a:off x="642025" y="751344"/>
            <a:ext cx="452409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C5427"/>
                </a:solidFill>
                <a:latin typeface="Arial Rounded MT Bold" panose="020F0704030504030204" pitchFamily="34" charset="0"/>
              </a:rPr>
              <a:t>Il marchio, dunque, deve: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C5427"/>
                </a:solidFill>
                <a:latin typeface="Arial Rounded MT Bold" panose="020F0704030504030204" pitchFamily="34" charset="0"/>
              </a:rPr>
              <a:t>Evocare il significato di natura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C5427"/>
                </a:solidFill>
                <a:latin typeface="Arial Rounded MT Bold" panose="020F0704030504030204" pitchFamily="34" charset="0"/>
              </a:rPr>
              <a:t>Richiamare l’obiettivo dell’azienda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1C5427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1C5427"/>
              </a:solidFill>
              <a:latin typeface="Arial Rounded MT Bold" panose="020F0704030504030204" pitchFamily="34" charset="0"/>
            </a:endParaRPr>
          </a:p>
          <a:p>
            <a:r>
              <a:rPr lang="it-IT" dirty="0">
                <a:solidFill>
                  <a:srgbClr val="1C5427"/>
                </a:solidFill>
                <a:latin typeface="Arial Rounded MT Bold" panose="020F0704030504030204" pitchFamily="34" charset="0"/>
              </a:rPr>
              <a:t>Perché carta ecologica e non riciclata?</a:t>
            </a:r>
          </a:p>
          <a:p>
            <a:endParaRPr lang="it-IT" dirty="0">
              <a:solidFill>
                <a:srgbClr val="1C5427"/>
              </a:solidFill>
              <a:latin typeface="Arial Rounded MT Bold" panose="020F0704030504030204" pitchFamily="34" charset="0"/>
            </a:endParaRPr>
          </a:p>
          <a:p>
            <a:r>
              <a:rPr lang="it-IT" dirty="0">
                <a:solidFill>
                  <a:srgbClr val="1C5427"/>
                </a:solidFill>
                <a:latin typeface="Arial Rounded MT Bold" panose="020F0704030504030204" pitchFamily="34" charset="0"/>
              </a:rPr>
              <a:t>C</a:t>
            </a:r>
            <a:r>
              <a:rPr lang="it-IT" i="0" dirty="0">
                <a:solidFill>
                  <a:srgbClr val="1C5427"/>
                </a:solidFill>
                <a:effectLst/>
                <a:latin typeface="Arial Rounded MT Bold" panose="020F0704030504030204" pitchFamily="34" charset="0"/>
              </a:rPr>
              <a:t>on la definizione di carta ecologica si va ad indicare carta riciclata con il 100% di fibre di recupero e non soggetta a operazioni di </a:t>
            </a:r>
            <a:r>
              <a:rPr lang="it-IT" i="0" dirty="0" err="1">
                <a:solidFill>
                  <a:srgbClr val="1C5427"/>
                </a:solidFill>
                <a:effectLst/>
                <a:latin typeface="Arial Rounded MT Bold" panose="020F0704030504030204" pitchFamily="34" charset="0"/>
              </a:rPr>
              <a:t>deinking</a:t>
            </a:r>
            <a:r>
              <a:rPr lang="it-IT" i="0" dirty="0">
                <a:solidFill>
                  <a:srgbClr val="1C5427"/>
                </a:solidFill>
                <a:effectLst/>
                <a:latin typeface="Arial Rounded MT Bold" panose="020F0704030504030204" pitchFamily="34" charset="0"/>
              </a:rPr>
              <a:t> o sbiancamento. Proprio l’utilizzo di carta da macero, l’assenza di lavorazioni e di sostanze inquinanti fanno di questo supporto un prodotto a tutti gli effetti ecologico. Differente è invece la carta riciclata, per ottenere la quale si utilizzano processi che hanno comunque un impatto ambientale.</a:t>
            </a:r>
            <a:endParaRPr lang="it-IT" dirty="0">
              <a:solidFill>
                <a:srgbClr val="1C5427"/>
              </a:solidFill>
              <a:latin typeface="Arial Rounded MT Bold" panose="020F0704030504030204" pitchFamily="34" charset="0"/>
            </a:endParaRPr>
          </a:p>
          <a:p>
            <a:endParaRPr lang="it-IT" dirty="0">
              <a:solidFill>
                <a:srgbClr val="1C542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7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B7235D2-FA7B-4A3B-830A-059AAAAFF89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C54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Arial Rounded MT Bold" panose="020F0704030504030204" pitchFamily="34" charset="0"/>
              </a:rPr>
              <a:t>CONCEPT DESIGN</a:t>
            </a:r>
            <a:r>
              <a:rPr lang="it-IT" dirty="0">
                <a:latin typeface="Arial Rounded MT Bold" panose="020F0704030504030204" pitchFamily="34" charset="0"/>
              </a:rPr>
              <a:t>:</a:t>
            </a:r>
          </a:p>
          <a:p>
            <a:pPr algn="ctr"/>
            <a:endParaRPr lang="it-IT" dirty="0">
              <a:latin typeface="Arial Rounded MT Bold" panose="020F0704030504030204" pitchFamily="34" charset="0"/>
            </a:endParaRPr>
          </a:p>
          <a:p>
            <a:pPr algn="ctr"/>
            <a:endParaRPr lang="it-IT" dirty="0">
              <a:latin typeface="Arial Rounded MT Bold" panose="020F0704030504030204" pitchFamily="34" charset="0"/>
            </a:endParaRPr>
          </a:p>
          <a:p>
            <a:pPr algn="ctr"/>
            <a:r>
              <a:rPr lang="it-IT" dirty="0">
                <a:latin typeface="Arial Rounded MT Bold" panose="020F0704030504030204" pitchFamily="34" charset="0"/>
              </a:rPr>
              <a:t>Per la creazione del marchio si è cercato di rappresentare gli elementi principali sui quali opera l’azienda e fonderli dando vita ad un pittogramma che evidenziasse l’obiettivo di «</a:t>
            </a:r>
            <a:r>
              <a:rPr lang="it-IT" dirty="0" err="1">
                <a:latin typeface="Arial Rounded MT Bold" panose="020F0704030504030204" pitchFamily="34" charset="0"/>
              </a:rPr>
              <a:t>GreenBook</a:t>
            </a:r>
            <a:r>
              <a:rPr lang="it-IT" dirty="0">
                <a:latin typeface="Arial Rounded MT Bold" panose="020F0704030504030204" pitchFamily="34" charset="0"/>
              </a:rPr>
              <a:t>»</a:t>
            </a:r>
          </a:p>
          <a:p>
            <a:pPr algn="ctr"/>
            <a:endParaRPr lang="it-IT" dirty="0">
              <a:latin typeface="Arial Rounded MT Bold" panose="020F0704030504030204" pitchFamily="34" charset="0"/>
            </a:endParaRPr>
          </a:p>
          <a:p>
            <a:pPr algn="ctr"/>
            <a:r>
              <a:rPr lang="it-IT" dirty="0">
                <a:latin typeface="Arial Rounded MT Bold" panose="020F0704030504030204" pitchFamily="34" charset="0"/>
              </a:rPr>
              <a:t>Si è partiti da una prima soluzione che poi si è evoluta secondo i principi base per poter realizzare un marchio che sia immediato e semplice.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6C5D868-AC5C-497B-94C9-833225EE9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618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8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5D5B745-F94F-4BC5-90F2-8A164613683C}"/>
              </a:ext>
            </a:extLst>
          </p:cNvPr>
          <p:cNvSpPr/>
          <p:nvPr/>
        </p:nvSpPr>
        <p:spPr>
          <a:xfrm>
            <a:off x="0" y="4105072"/>
            <a:ext cx="12192000" cy="2752864"/>
          </a:xfrm>
          <a:prstGeom prst="rect">
            <a:avLst/>
          </a:prstGeom>
          <a:solidFill>
            <a:srgbClr val="4C59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Il pittogramma del marchio rappresenta come l’azienda </a:t>
            </a:r>
            <a:r>
              <a:rPr lang="it-IT" dirty="0" err="1">
                <a:latin typeface="Arial Rounded MT Bold" panose="020F0704030504030204" pitchFamily="34" charset="0"/>
              </a:rPr>
              <a:t>GreenBook</a:t>
            </a:r>
            <a:r>
              <a:rPr lang="it-IT" dirty="0">
                <a:latin typeface="Arial Rounded MT Bold" panose="020F0704030504030204" pitchFamily="34" charset="0"/>
              </a:rPr>
              <a:t> voglia invertire il procedimento di produzione che lega l’albero e la carta. Se da una parte la carta si ricava dagli alberi, ora è l’albero che prende vita dal libro che nel pittogramma va anche a ricordare le radici dell’albero stesso, il tutto contornato in un rettangolo di colore verde che richiama al primordiale colore della natura.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E7AF7D-36C8-4996-A92E-0AC57C70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787" y="676136"/>
            <a:ext cx="3052425" cy="27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0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FC8F741-B84E-48A1-B606-8539817CE7F0}"/>
              </a:ext>
            </a:extLst>
          </p:cNvPr>
          <p:cNvSpPr/>
          <p:nvPr/>
        </p:nvSpPr>
        <p:spPr>
          <a:xfrm>
            <a:off x="0" y="0"/>
            <a:ext cx="12192000" cy="2402732"/>
          </a:xfrm>
          <a:prstGeom prst="rect">
            <a:avLst/>
          </a:prstGeom>
          <a:solidFill>
            <a:srgbClr val="1C54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La </a:t>
            </a:r>
            <a:r>
              <a:rPr lang="it-IT" b="1" dirty="0">
                <a:latin typeface="Arial Rounded MT Bold" panose="020F0704030504030204" pitchFamily="34" charset="0"/>
              </a:rPr>
              <a:t>palette</a:t>
            </a:r>
            <a:r>
              <a:rPr lang="it-IT" dirty="0">
                <a:latin typeface="Arial Rounded MT Bold" panose="020F0704030504030204" pitchFamily="34" charset="0"/>
              </a:rPr>
              <a:t> di colori scelta per il marchio sono il verde per rievocare il colore primordiale della natura, il bianco che richiama il colore delle pagine di un libro e il grigio del tronco dell’albero. 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>
                <a:latin typeface="Arial Rounded MT Bold" panose="020F0704030504030204" pitchFamily="34" charset="0"/>
              </a:rPr>
              <a:t>Il font utilizzato per il </a:t>
            </a:r>
            <a:r>
              <a:rPr lang="it-IT" b="1" dirty="0">
                <a:latin typeface="Arial Rounded MT Bold" panose="020F0704030504030204" pitchFamily="34" charset="0"/>
              </a:rPr>
              <a:t>logotipo è </a:t>
            </a:r>
            <a:r>
              <a:rPr lang="it-IT" b="1" dirty="0">
                <a:latin typeface="Bradley Hand ITC" panose="03070402050302030203" pitchFamily="66" charset="0"/>
              </a:rPr>
              <a:t>Bradley Hand ITC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12512F5-3EC5-40D0-95F3-AC4B428E9125}"/>
              </a:ext>
            </a:extLst>
          </p:cNvPr>
          <p:cNvSpPr/>
          <p:nvPr/>
        </p:nvSpPr>
        <p:spPr>
          <a:xfrm>
            <a:off x="4095144" y="2702317"/>
            <a:ext cx="914400" cy="914400"/>
          </a:xfrm>
          <a:prstGeom prst="rect">
            <a:avLst/>
          </a:prstGeom>
          <a:solidFill>
            <a:srgbClr val="1C54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458D6D1-EEBC-4EEC-A654-EEDD342961D0}"/>
              </a:ext>
            </a:extLst>
          </p:cNvPr>
          <p:cNvSpPr/>
          <p:nvPr/>
        </p:nvSpPr>
        <p:spPr>
          <a:xfrm>
            <a:off x="1086466" y="2702317"/>
            <a:ext cx="914400" cy="914400"/>
          </a:xfrm>
          <a:prstGeom prst="rect">
            <a:avLst/>
          </a:prstGeom>
          <a:solidFill>
            <a:srgbClr val="4C59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5160C8-B337-47AF-82CE-D8E334351DFC}"/>
              </a:ext>
            </a:extLst>
          </p:cNvPr>
          <p:cNvSpPr/>
          <p:nvPr/>
        </p:nvSpPr>
        <p:spPr>
          <a:xfrm>
            <a:off x="2590805" y="270231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A7D0FF-33EF-4A29-A109-6D018A9025C8}"/>
              </a:ext>
            </a:extLst>
          </p:cNvPr>
          <p:cNvSpPr txBox="1"/>
          <p:nvPr/>
        </p:nvSpPr>
        <p:spPr>
          <a:xfrm>
            <a:off x="1096299" y="3797060"/>
            <a:ext cx="1288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77</a:t>
            </a:r>
          </a:p>
          <a:p>
            <a:r>
              <a:rPr lang="it-IT" dirty="0"/>
              <a:t>89</a:t>
            </a:r>
          </a:p>
          <a:p>
            <a:r>
              <a:rPr lang="it-IT" dirty="0"/>
              <a:t>73</a:t>
            </a:r>
          </a:p>
          <a:p>
            <a:endParaRPr lang="it-IT" dirty="0"/>
          </a:p>
          <a:p>
            <a:r>
              <a:rPr lang="it-IT" dirty="0"/>
              <a:t>65</a:t>
            </a:r>
          </a:p>
          <a:p>
            <a:r>
              <a:rPr lang="it-IT" dirty="0"/>
              <a:t>45</a:t>
            </a:r>
          </a:p>
          <a:p>
            <a:r>
              <a:rPr lang="it-IT" dirty="0"/>
              <a:t>64</a:t>
            </a:r>
          </a:p>
          <a:p>
            <a:r>
              <a:rPr lang="it-IT" dirty="0"/>
              <a:t>42</a:t>
            </a:r>
          </a:p>
          <a:p>
            <a:endParaRPr lang="it-IT" dirty="0"/>
          </a:p>
          <a:p>
            <a:r>
              <a:rPr lang="it-IT" dirty="0"/>
              <a:t>#4D5949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8377753-1947-4F9F-82F5-97F7889A051E}"/>
              </a:ext>
            </a:extLst>
          </p:cNvPr>
          <p:cNvSpPr txBox="1"/>
          <p:nvPr/>
        </p:nvSpPr>
        <p:spPr>
          <a:xfrm>
            <a:off x="2590805" y="3797060"/>
            <a:ext cx="1386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255</a:t>
            </a:r>
          </a:p>
          <a:p>
            <a:r>
              <a:rPr lang="it-IT" dirty="0"/>
              <a:t>255</a:t>
            </a:r>
          </a:p>
          <a:p>
            <a:r>
              <a:rPr lang="it-IT" dirty="0"/>
              <a:t>255</a:t>
            </a:r>
          </a:p>
          <a:p>
            <a:endParaRPr lang="it-IT" dirty="0"/>
          </a:p>
          <a:p>
            <a:r>
              <a:rPr lang="it-IT" dirty="0"/>
              <a:t>0</a:t>
            </a:r>
          </a:p>
          <a:p>
            <a:r>
              <a:rPr lang="it-IT" dirty="0"/>
              <a:t>0</a:t>
            </a:r>
          </a:p>
          <a:p>
            <a:r>
              <a:rPr lang="it-IT" dirty="0"/>
              <a:t>0</a:t>
            </a:r>
          </a:p>
          <a:p>
            <a:r>
              <a:rPr lang="it-IT" dirty="0"/>
              <a:t>0</a:t>
            </a:r>
          </a:p>
          <a:p>
            <a:endParaRPr lang="it-IT" dirty="0"/>
          </a:p>
          <a:p>
            <a:r>
              <a:rPr lang="it-IT" dirty="0"/>
              <a:t>#FFFFFF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E42827-A0E3-4875-8736-B458D40EBBBD}"/>
              </a:ext>
            </a:extLst>
          </p:cNvPr>
          <p:cNvSpPr txBox="1"/>
          <p:nvPr/>
        </p:nvSpPr>
        <p:spPr>
          <a:xfrm>
            <a:off x="4095144" y="3797060"/>
            <a:ext cx="1386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28</a:t>
            </a:r>
          </a:p>
          <a:p>
            <a:r>
              <a:rPr lang="it-IT" dirty="0"/>
              <a:t>84</a:t>
            </a:r>
          </a:p>
          <a:p>
            <a:r>
              <a:rPr lang="it-IT" dirty="0"/>
              <a:t>39</a:t>
            </a:r>
          </a:p>
          <a:p>
            <a:endParaRPr lang="it-IT" dirty="0"/>
          </a:p>
          <a:p>
            <a:r>
              <a:rPr lang="it-IT" dirty="0"/>
              <a:t>87</a:t>
            </a:r>
          </a:p>
          <a:p>
            <a:r>
              <a:rPr lang="it-IT" dirty="0"/>
              <a:t>40</a:t>
            </a:r>
          </a:p>
          <a:p>
            <a:r>
              <a:rPr lang="it-IT" dirty="0"/>
              <a:t>100</a:t>
            </a:r>
          </a:p>
          <a:p>
            <a:r>
              <a:rPr lang="it-IT" dirty="0"/>
              <a:t>41</a:t>
            </a:r>
          </a:p>
          <a:p>
            <a:endParaRPr lang="it-IT" dirty="0"/>
          </a:p>
          <a:p>
            <a:r>
              <a:rPr lang="it-IT" dirty="0"/>
              <a:t>#1C5427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93F36B2-AD4F-4434-AF3D-48A2BA6C6377}"/>
              </a:ext>
            </a:extLst>
          </p:cNvPr>
          <p:cNvSpPr txBox="1"/>
          <p:nvPr/>
        </p:nvSpPr>
        <p:spPr>
          <a:xfrm>
            <a:off x="6683479" y="2785720"/>
            <a:ext cx="4006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Bradley Hand ITC" panose="03070402050302030203" pitchFamily="66" charset="0"/>
              </a:rPr>
              <a:t>GREENBOOK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8D0D23-4E09-4759-B404-4CA4C3D370B5}"/>
              </a:ext>
            </a:extLst>
          </p:cNvPr>
          <p:cNvSpPr txBox="1"/>
          <p:nvPr/>
        </p:nvSpPr>
        <p:spPr>
          <a:xfrm>
            <a:off x="6273800" y="40259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radley Hand ITC" panose="03070402050302030203" pitchFamily="66" charset="0"/>
              </a:rPr>
              <a:t>Lorem ipsum </a:t>
            </a:r>
            <a:r>
              <a:rPr lang="it-IT" dirty="0" err="1">
                <a:latin typeface="Bradley Hand ITC" panose="03070402050302030203" pitchFamily="66" charset="0"/>
              </a:rPr>
              <a:t>dolor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sit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amet</a:t>
            </a:r>
            <a:r>
              <a:rPr lang="it-IT" dirty="0">
                <a:latin typeface="Bradley Hand ITC" panose="03070402050302030203" pitchFamily="66" charset="0"/>
              </a:rPr>
              <a:t>, </a:t>
            </a:r>
            <a:r>
              <a:rPr lang="it-IT" dirty="0" err="1">
                <a:latin typeface="Bradley Hand ITC" panose="03070402050302030203" pitchFamily="66" charset="0"/>
              </a:rPr>
              <a:t>consectetuer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adipiscing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elit</a:t>
            </a:r>
            <a:r>
              <a:rPr lang="it-IT" dirty="0">
                <a:latin typeface="Bradley Hand ITC" panose="03070402050302030203" pitchFamily="66" charset="0"/>
              </a:rPr>
              <a:t>, sed </a:t>
            </a:r>
            <a:r>
              <a:rPr lang="it-IT" dirty="0" err="1">
                <a:latin typeface="Bradley Hand ITC" panose="03070402050302030203" pitchFamily="66" charset="0"/>
              </a:rPr>
              <a:t>diam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nonummy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nibh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euismod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tincidunt</a:t>
            </a:r>
            <a:r>
              <a:rPr lang="it-IT" dirty="0">
                <a:latin typeface="Bradley Hand ITC" panose="03070402050302030203" pitchFamily="66" charset="0"/>
              </a:rPr>
              <a:t> ut </a:t>
            </a:r>
            <a:r>
              <a:rPr lang="it-IT" dirty="0" err="1">
                <a:latin typeface="Bradley Hand ITC" panose="03070402050302030203" pitchFamily="66" charset="0"/>
              </a:rPr>
              <a:t>laoreet</a:t>
            </a:r>
            <a:r>
              <a:rPr lang="it-IT" dirty="0">
                <a:latin typeface="Bradley Hand ITC" panose="03070402050302030203" pitchFamily="66" charset="0"/>
              </a:rPr>
              <a:t> dolore magna </a:t>
            </a:r>
            <a:r>
              <a:rPr lang="it-IT" dirty="0" err="1">
                <a:latin typeface="Bradley Hand ITC" panose="03070402050302030203" pitchFamily="66" charset="0"/>
              </a:rPr>
              <a:t>aliquam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erat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volutpat</a:t>
            </a:r>
            <a:r>
              <a:rPr lang="it-IT" dirty="0">
                <a:latin typeface="Bradley Hand ITC" panose="03070402050302030203" pitchFamily="66" charset="0"/>
              </a:rPr>
              <a:t>. Ut </a:t>
            </a:r>
            <a:r>
              <a:rPr lang="it-IT" dirty="0" err="1">
                <a:latin typeface="Bradley Hand ITC" panose="03070402050302030203" pitchFamily="66" charset="0"/>
              </a:rPr>
              <a:t>wisi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enim</a:t>
            </a:r>
            <a:r>
              <a:rPr lang="it-IT" dirty="0">
                <a:latin typeface="Bradley Hand ITC" panose="03070402050302030203" pitchFamily="66" charset="0"/>
              </a:rPr>
              <a:t> ad </a:t>
            </a:r>
            <a:r>
              <a:rPr lang="it-IT" dirty="0" err="1">
                <a:latin typeface="Bradley Hand ITC" panose="03070402050302030203" pitchFamily="66" charset="0"/>
              </a:rPr>
              <a:t>minim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veniam</a:t>
            </a:r>
            <a:r>
              <a:rPr lang="it-IT" dirty="0">
                <a:latin typeface="Bradley Hand ITC" panose="03070402050302030203" pitchFamily="66" charset="0"/>
              </a:rPr>
              <a:t>, </a:t>
            </a:r>
            <a:r>
              <a:rPr lang="it-IT" dirty="0" err="1">
                <a:latin typeface="Bradley Hand ITC" panose="03070402050302030203" pitchFamily="66" charset="0"/>
              </a:rPr>
              <a:t>quis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nostrud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exerci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tation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ullamcorper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suscipit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lobortis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nisl</a:t>
            </a:r>
            <a:r>
              <a:rPr lang="it-IT" dirty="0">
                <a:latin typeface="Bradley Hand ITC" panose="03070402050302030203" pitchFamily="66" charset="0"/>
              </a:rPr>
              <a:t> ut </a:t>
            </a:r>
            <a:r>
              <a:rPr lang="it-IT" dirty="0" err="1">
                <a:latin typeface="Bradley Hand ITC" panose="03070402050302030203" pitchFamily="66" charset="0"/>
              </a:rPr>
              <a:t>aliquip</a:t>
            </a:r>
            <a:r>
              <a:rPr lang="it-IT" dirty="0">
                <a:latin typeface="Bradley Hand ITC" panose="03070402050302030203" pitchFamily="66" charset="0"/>
              </a:rPr>
              <a:t> ex ea </a:t>
            </a:r>
            <a:r>
              <a:rPr lang="it-IT" dirty="0" err="1">
                <a:latin typeface="Bradley Hand ITC" panose="03070402050302030203" pitchFamily="66" charset="0"/>
              </a:rPr>
              <a:t>commodo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consequat</a:t>
            </a:r>
            <a:r>
              <a:rPr lang="it-IT" dirty="0">
                <a:latin typeface="Bradley Hand ITC" panose="03070402050302030203" pitchFamily="66" charset="0"/>
              </a:rPr>
              <a:t>. </a:t>
            </a:r>
            <a:r>
              <a:rPr lang="it-IT" dirty="0" err="1">
                <a:latin typeface="Bradley Hand ITC" panose="03070402050302030203" pitchFamily="66" charset="0"/>
              </a:rPr>
              <a:t>Duis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autem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vel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eum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iriure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dolor</a:t>
            </a:r>
            <a:r>
              <a:rPr lang="it-IT" dirty="0">
                <a:latin typeface="Bradley Hand ITC" panose="03070402050302030203" pitchFamily="66" charset="0"/>
              </a:rPr>
              <a:t> in </a:t>
            </a:r>
            <a:r>
              <a:rPr lang="it-IT" dirty="0" err="1">
                <a:latin typeface="Bradley Hand ITC" panose="03070402050302030203" pitchFamily="66" charset="0"/>
              </a:rPr>
              <a:t>hendrerit</a:t>
            </a:r>
            <a:r>
              <a:rPr lang="it-IT" dirty="0">
                <a:latin typeface="Bradley Hand ITC" panose="03070402050302030203" pitchFamily="66" charset="0"/>
              </a:rPr>
              <a:t> in </a:t>
            </a:r>
            <a:r>
              <a:rPr lang="it-IT" dirty="0" err="1">
                <a:latin typeface="Bradley Hand ITC" panose="03070402050302030203" pitchFamily="66" charset="0"/>
              </a:rPr>
              <a:t>vulputate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velit</a:t>
            </a:r>
            <a:r>
              <a:rPr lang="it-IT" dirty="0">
                <a:latin typeface="Bradley Hand ITC" panose="03070402050302030203" pitchFamily="66" charset="0"/>
              </a:rPr>
              <a:t> esse molestie </a:t>
            </a:r>
            <a:r>
              <a:rPr lang="it-IT" dirty="0" err="1">
                <a:latin typeface="Bradley Hand ITC" panose="03070402050302030203" pitchFamily="66" charset="0"/>
              </a:rPr>
              <a:t>consequat</a:t>
            </a:r>
            <a:r>
              <a:rPr lang="it-IT" dirty="0">
                <a:latin typeface="Bradley Hand ITC" panose="03070402050302030203" pitchFamily="66" charset="0"/>
              </a:rPr>
              <a:t>, </a:t>
            </a:r>
            <a:r>
              <a:rPr lang="it-IT" dirty="0" err="1">
                <a:latin typeface="Bradley Hand ITC" panose="03070402050302030203" pitchFamily="66" charset="0"/>
              </a:rPr>
              <a:t>vel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illum</a:t>
            </a:r>
            <a:r>
              <a:rPr lang="it-IT" dirty="0">
                <a:latin typeface="Bradley Hand ITC" panose="03070402050302030203" pitchFamily="66" charset="0"/>
              </a:rPr>
              <a:t> dolore </a:t>
            </a:r>
            <a:r>
              <a:rPr lang="it-IT" dirty="0" err="1">
                <a:latin typeface="Bradley Hand ITC" panose="03070402050302030203" pitchFamily="66" charset="0"/>
              </a:rPr>
              <a:t>eu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feugiat</a:t>
            </a:r>
            <a:r>
              <a:rPr lang="it-IT" dirty="0">
                <a:latin typeface="Bradley Hand ITC" panose="03070402050302030203" pitchFamily="66" charset="0"/>
              </a:rPr>
              <a:t> nulla </a:t>
            </a:r>
            <a:r>
              <a:rPr lang="it-IT" dirty="0" err="1">
                <a:latin typeface="Bradley Hand ITC" panose="03070402050302030203" pitchFamily="66" charset="0"/>
              </a:rPr>
              <a:t>facilisis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at</a:t>
            </a:r>
            <a:r>
              <a:rPr lang="it-IT" dirty="0">
                <a:latin typeface="Bradley Hand ITC" panose="03070402050302030203" pitchFamily="66" charset="0"/>
              </a:rPr>
              <a:t> vero eros et </a:t>
            </a:r>
            <a:r>
              <a:rPr lang="it-IT" dirty="0" err="1">
                <a:latin typeface="Bradley Hand ITC" panose="03070402050302030203" pitchFamily="66" charset="0"/>
              </a:rPr>
              <a:t>accumsan</a:t>
            </a:r>
            <a:r>
              <a:rPr lang="it-IT" dirty="0">
                <a:latin typeface="Bradley Hand ITC" panose="03070402050302030203" pitchFamily="66" charset="0"/>
              </a:rPr>
              <a:t> et </a:t>
            </a:r>
            <a:r>
              <a:rPr lang="it-IT" dirty="0" err="1">
                <a:latin typeface="Bradley Hand ITC" panose="03070402050302030203" pitchFamily="66" charset="0"/>
              </a:rPr>
              <a:t>iusto</a:t>
            </a:r>
            <a:r>
              <a:rPr lang="it-IT" dirty="0">
                <a:latin typeface="Bradley Hand ITC" panose="03070402050302030203" pitchFamily="66" charset="0"/>
              </a:rPr>
              <a:t> odio </a:t>
            </a:r>
            <a:r>
              <a:rPr lang="it-IT" dirty="0" err="1">
                <a:latin typeface="Bradley Hand ITC" panose="03070402050302030203" pitchFamily="66" charset="0"/>
              </a:rPr>
              <a:t>dignissim</a:t>
            </a:r>
            <a:r>
              <a:rPr lang="it-IT" dirty="0">
                <a:latin typeface="Bradley Hand ITC" panose="03070402050302030203" pitchFamily="66" charset="0"/>
              </a:rPr>
              <a:t> qui </a:t>
            </a:r>
            <a:r>
              <a:rPr lang="it-IT" dirty="0" err="1">
                <a:latin typeface="Bradley Hand ITC" panose="03070402050302030203" pitchFamily="66" charset="0"/>
              </a:rPr>
              <a:t>blandit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praesent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luptatum</a:t>
            </a:r>
            <a:r>
              <a:rPr lang="it-IT" dirty="0">
                <a:latin typeface="Bradley Hand ITC" panose="03070402050302030203" pitchFamily="66" charset="0"/>
              </a:rPr>
              <a:t> </a:t>
            </a:r>
            <a:r>
              <a:rPr lang="it-IT" dirty="0" err="1">
                <a:latin typeface="Bradley Hand ITC" panose="03070402050302030203" pitchFamily="66" charset="0"/>
              </a:rPr>
              <a:t>zzril</a:t>
            </a:r>
            <a:r>
              <a:rPr lang="it-IT" dirty="0">
                <a:latin typeface="Bradley Hand ITC" panose="03070402050302030203" pitchFamily="66" charset="0"/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68BFDE1-C364-4F7E-9383-F584A69E5C51}"/>
              </a:ext>
            </a:extLst>
          </p:cNvPr>
          <p:cNvSpPr txBox="1"/>
          <p:nvPr/>
        </p:nvSpPr>
        <p:spPr>
          <a:xfrm>
            <a:off x="126565" y="3797060"/>
            <a:ext cx="969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</a:t>
            </a:r>
          </a:p>
          <a:p>
            <a:r>
              <a:rPr lang="it-IT" dirty="0"/>
              <a:t>G</a:t>
            </a:r>
          </a:p>
          <a:p>
            <a:r>
              <a:rPr lang="it-IT" dirty="0"/>
              <a:t>B</a:t>
            </a:r>
          </a:p>
          <a:p>
            <a:endParaRPr lang="it-IT" dirty="0"/>
          </a:p>
          <a:p>
            <a:r>
              <a:rPr lang="it-IT" dirty="0"/>
              <a:t>C</a:t>
            </a:r>
          </a:p>
          <a:p>
            <a:r>
              <a:rPr lang="it-IT" dirty="0"/>
              <a:t>M</a:t>
            </a:r>
          </a:p>
          <a:p>
            <a:r>
              <a:rPr lang="it-IT" dirty="0"/>
              <a:t>Y</a:t>
            </a:r>
          </a:p>
          <a:p>
            <a:r>
              <a:rPr lang="it-IT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70924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3F09F0E-AFF9-4DC9-9451-3704878E7CA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C54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Marchio definitivo nelle versioni verticale e orizzontale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6BC73A-5525-4971-8EC4-9EEF7716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947" y="794686"/>
            <a:ext cx="2266933" cy="23473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196F362-3E32-4C06-AE82-F16B2C18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645" y="3715967"/>
            <a:ext cx="4277326" cy="21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3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846F69B-BB3E-4C97-9CC2-199874CE666F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4C59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Versione del marchio in </a:t>
            </a:r>
            <a:r>
              <a:rPr lang="it-IT" b="1" dirty="0">
                <a:latin typeface="Arial Rounded MT Bold" panose="020F0704030504030204" pitchFamily="34" charset="0"/>
              </a:rPr>
              <a:t>bianco e nero</a:t>
            </a:r>
            <a:r>
              <a:rPr lang="it-IT" dirty="0">
                <a:latin typeface="Arial Rounded MT Bold" panose="020F0704030504030204" pitchFamily="34" charset="0"/>
              </a:rPr>
              <a:t> e inverso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A04C807-5C6A-4E70-AA03-3E745D789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531" y="103871"/>
            <a:ext cx="5745847" cy="252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EF02691-D064-481E-9EFC-2216DE57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41" y="2688475"/>
            <a:ext cx="3888000" cy="19580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F416F22-D36F-447F-B9F7-CC09F2608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241" y="4806250"/>
            <a:ext cx="3888000" cy="19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1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2C4F055-F419-41D8-B1CA-AE5900AF02E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C54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Versione del marchio in </a:t>
            </a:r>
            <a:r>
              <a:rPr lang="it-IT" b="1" dirty="0">
                <a:latin typeface="Arial Rounded MT Bold" panose="020F0704030504030204" pitchFamily="34" charset="0"/>
              </a:rPr>
              <a:t>scala di grigio</a:t>
            </a:r>
            <a:r>
              <a:rPr lang="it-IT" dirty="0">
                <a:latin typeface="Arial Rounded MT Bold" panose="020F0704030504030204" pitchFamily="34" charset="0"/>
              </a:rPr>
              <a:t> e inverso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CDA453-D0B1-4058-B471-943077E74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8" y="0"/>
            <a:ext cx="5805882" cy="252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8F44993-EEDA-4F0A-B0A3-E6885C72F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30" y="2481533"/>
            <a:ext cx="3888000" cy="196095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65F9ABB-F1C9-42BE-8799-AFF660849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29" y="4553115"/>
            <a:ext cx="3888000" cy="19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6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AFFCC84-0C56-4D5A-9115-E24311B51D3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C59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Esempio di </a:t>
            </a:r>
            <a:r>
              <a:rPr lang="it-IT" b="1" dirty="0">
                <a:latin typeface="Arial Rounded MT Bold" panose="020F0704030504030204" pitchFamily="34" charset="0"/>
              </a:rPr>
              <a:t>applicazione</a:t>
            </a:r>
          </a:p>
          <a:p>
            <a:pPr algn="ctr"/>
            <a:r>
              <a:rPr lang="it-IT" dirty="0">
                <a:latin typeface="Arial Rounded MT Bold" panose="020F0704030504030204" pitchFamily="34" charset="0"/>
              </a:rPr>
              <a:t>(poster 70x100)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461E03-34F2-4862-95FF-CAFA3791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383" y="399787"/>
            <a:ext cx="4221846" cy="60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60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Bradley Hand ITC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Mario Pietrunti</dc:creator>
  <cp:lastModifiedBy>Mario Pietrunti</cp:lastModifiedBy>
  <cp:revision>23</cp:revision>
  <dcterms:created xsi:type="dcterms:W3CDTF">2022-02-01T18:36:35Z</dcterms:created>
  <dcterms:modified xsi:type="dcterms:W3CDTF">2022-04-08T13:32:45Z</dcterms:modified>
</cp:coreProperties>
</file>