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283" r:id="rId3"/>
    <p:sldId id="294" r:id="rId4"/>
    <p:sldId id="295" r:id="rId5"/>
    <p:sldId id="308" r:id="rId6"/>
    <p:sldId id="337" r:id="rId7"/>
    <p:sldId id="352" r:id="rId8"/>
    <p:sldId id="353" r:id="rId9"/>
    <p:sldId id="355" r:id="rId10"/>
    <p:sldId id="359" r:id="rId11"/>
    <p:sldId id="346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7" r:id="rId68"/>
    <p:sldId id="348" r:id="rId69"/>
    <p:sldId id="349" r:id="rId70"/>
    <p:sldId id="350" r:id="rId71"/>
    <p:sldId id="354" r:id="rId72"/>
    <p:sldId id="356" r:id="rId73"/>
    <p:sldId id="357" r:id="rId74"/>
    <p:sldId id="358" r:id="rId75"/>
    <p:sldId id="360" r:id="rId76"/>
    <p:sldId id="361" r:id="rId77"/>
    <p:sldId id="362" r:id="rId78"/>
    <p:sldId id="363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8830-A0EB-4F54-92E4-49FB0FC4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87BAF-BDD7-445C-A154-DA117967D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013B-C182-46CA-BE45-7D22B05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84C1-5D2C-4E6A-B37C-270B24CE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9E62-4DA8-48FD-9D19-B38A81E8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B77-7E0B-49DF-85A9-2757BCD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18A6-2D8F-4F0B-8D89-9A60F569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BD3B-F6D0-4B5D-8A47-48571394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6F5E-9F9A-49E8-BBCD-11CA203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A2F9-F44F-4FEC-8D8F-9E81E0B9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25E3B-220C-4B02-9935-A9591C391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408E1-1F94-49A7-9F27-DB52C35F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80CC-95C1-43A4-8430-A03A2481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4E9D-9480-4E61-80EF-325611DE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5B35-D71A-4965-B0A4-0D23D4BF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9C1-0811-4CB3-A26C-542A5644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7DA5-FFA3-460E-A156-CA28E6E9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0F442-4C91-47F2-96E3-4DF932DD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9237C-6431-4FA1-9036-5C655B9D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F42D-053F-4FC5-A127-7A4530A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5B68-71AE-4642-8886-B8C7A78F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891A-C6BB-4B77-AE53-EA2B2B5C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C121-2581-4020-856F-A77D48AA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F71B-D424-41BA-B6C9-F81B3CF5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7DBB-3CAA-422C-8417-9054058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C8FC-B4DB-4C51-86C1-F5D88077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297A-0468-45D0-9389-344FFFFD4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B0458-398F-4745-A490-E093056C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916F-641E-4802-B03E-CEF4056F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1E810-070C-40B8-9878-BD3D6B8B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C3B1-A461-4E74-89A7-867DCF24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CC04-F34C-49F9-95CC-796DB480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835D7-AFFB-4AB9-B9F6-049A54B7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7EC7-A9A1-4EF4-A4BE-CAEB28CF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85B6F-86CB-4909-AF2B-80BF6C22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EEF46-8DE1-4C03-8C82-788747118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360ED-04D8-4377-A9E0-171E88FF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00595-6D16-43EE-865E-DE614BB2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0EF21-9AB3-4248-A077-74E4EB4D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4F98-D843-46E3-B67B-58420DC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A6FFB-30F4-44D6-810B-C623A08C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639CF-CB0B-44F9-BA06-88FFFB1C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99863-B7D3-4883-B885-21852484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78F79-7853-474F-BC9F-268D9E54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85915-D2AB-4A49-BC28-CD4F95ED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7B34A-4CEC-420B-AEC7-30837954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685F-16C3-4A7E-AD41-92B54AA6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98C7-F732-4C11-9F27-1EA3CDF6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668E9-7C5B-4A7C-98C2-37623352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B6DD-E6A6-4CED-8CAA-F4F36233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487B5-34E9-4259-B40D-19B8A8B7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6761-AD2D-4068-80DD-CD568CEF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9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970D-89AE-42AC-BEB2-F5E529B3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8D415-D72A-49F1-AD84-F2F0FBC0A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BEAA8-5277-43EB-BDAA-806533BD7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AEA-5110-4117-8739-8B9E48D2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00A3-6E5E-484A-B9D6-A4FE2D21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5452-2A7A-4FE9-99CE-5587BC11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5E6AD-FBB5-4EBA-9E04-1819D7E5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86F09-E0ED-4C58-86E5-3D69DB9CE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7522-F107-45B9-982F-51DB20C5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74CA-4B09-42F4-86DD-650C76CB4B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9937-5D05-4083-AE5C-0D92AE00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79D8-4DEB-4A2C-80FD-9DEBDA5ED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A9E8-51D2-4CB7-ABDF-C657C9CC2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ypsychology.org/boxplots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poratefinanceinstitute.com/resources/knowledge/other/empirical-ru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classe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reference/api/pandas.ExcelWriter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feature-engineering-part-2-categorical-data-f54324193e63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9354C6-3E58-414D-957F-6AF384A08081}"/>
              </a:ext>
            </a:extLst>
          </p:cNvPr>
          <p:cNvSpPr txBox="1"/>
          <p:nvPr/>
        </p:nvSpPr>
        <p:spPr>
          <a:xfrm>
            <a:off x="5476461" y="2852530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43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98CDB-0002-417A-95FB-9402E397D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" t="8406" r="6790" b="1739"/>
          <a:stretch/>
        </p:blipFill>
        <p:spPr>
          <a:xfrm>
            <a:off x="149087" y="109331"/>
            <a:ext cx="4462670" cy="61622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47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91CBE-F809-490C-9339-3715A2353F05}"/>
              </a:ext>
            </a:extLst>
          </p:cNvPr>
          <p:cNvSpPr txBox="1"/>
          <p:nvPr/>
        </p:nvSpPr>
        <p:spPr>
          <a:xfrm>
            <a:off x="5709515" y="2504661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153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07587E-CD9E-4C55-95F4-D365A5C32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81"/>
          <a:stretch/>
        </p:blipFill>
        <p:spPr>
          <a:xfrm>
            <a:off x="447675" y="223837"/>
            <a:ext cx="8449024" cy="5224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D174CE-0995-4996-9366-3CAD1546BA31}"/>
              </a:ext>
            </a:extLst>
          </p:cNvPr>
          <p:cNvSpPr txBox="1"/>
          <p:nvPr/>
        </p:nvSpPr>
        <p:spPr>
          <a:xfrm>
            <a:off x="2091063" y="5827939"/>
            <a:ext cx="516224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 feature with a lower Gini index is chosen for a split.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542A3-9687-4963-A2F7-F986D3F30884}"/>
              </a:ext>
            </a:extLst>
          </p:cNvPr>
          <p:cNvSpPr/>
          <p:nvPr/>
        </p:nvSpPr>
        <p:spPr>
          <a:xfrm>
            <a:off x="794327" y="4202545"/>
            <a:ext cx="2355273" cy="544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D09F4-3143-438D-BCEA-152C65F92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00"/>
          <a:stretch/>
        </p:blipFill>
        <p:spPr>
          <a:xfrm>
            <a:off x="414338" y="433387"/>
            <a:ext cx="9249842" cy="49577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49B823-A6DB-49F7-A690-0F8280FD16C4}"/>
              </a:ext>
            </a:extLst>
          </p:cNvPr>
          <p:cNvSpPr/>
          <p:nvPr/>
        </p:nvSpPr>
        <p:spPr>
          <a:xfrm>
            <a:off x="772886" y="3015343"/>
            <a:ext cx="2296885" cy="674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5C6C6-FBC2-4648-9EE7-607E0A0DE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97"/>
          <a:stretch/>
        </p:blipFill>
        <p:spPr>
          <a:xfrm>
            <a:off x="714375" y="100012"/>
            <a:ext cx="6124575" cy="6657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7C79E-6366-478D-9668-28D92C6755A8}"/>
              </a:ext>
            </a:extLst>
          </p:cNvPr>
          <p:cNvSpPr txBox="1"/>
          <p:nvPr/>
        </p:nvSpPr>
        <p:spPr>
          <a:xfrm>
            <a:off x="7870371" y="4267200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A704F-289C-4613-8470-095BE9349E03}"/>
              </a:ext>
            </a:extLst>
          </p:cNvPr>
          <p:cNvSpPr txBox="1"/>
          <p:nvPr/>
        </p:nvSpPr>
        <p:spPr>
          <a:xfrm>
            <a:off x="217714" y="3526971"/>
            <a:ext cx="1063150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https://medium.com/data-folks-indonesia/step-by-step-to-understanding-k-means-clustering-and-implementation-with-sklearn-b55803f519d6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E93B1-DD21-4588-8F94-BE24A6DC163E}"/>
              </a:ext>
            </a:extLst>
          </p:cNvPr>
          <p:cNvSpPr/>
          <p:nvPr/>
        </p:nvSpPr>
        <p:spPr>
          <a:xfrm>
            <a:off x="936171" y="4267200"/>
            <a:ext cx="1785258" cy="587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5E84E-1CA1-481B-B82E-C289121C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00037"/>
            <a:ext cx="11576496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2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A0427-5A0F-4E33-A9A9-4EBDFB48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38"/>
          <a:stretch/>
        </p:blipFill>
        <p:spPr>
          <a:xfrm>
            <a:off x="538163" y="166687"/>
            <a:ext cx="4443412" cy="6562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C29536-B1C7-4E69-9B32-90965A18C41B}"/>
              </a:ext>
            </a:extLst>
          </p:cNvPr>
          <p:cNvSpPr/>
          <p:nvPr/>
        </p:nvSpPr>
        <p:spPr>
          <a:xfrm>
            <a:off x="881743" y="4637314"/>
            <a:ext cx="1164771" cy="555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9FD27-B71E-472B-BCB6-40D78063A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27"/>
          <a:stretch/>
        </p:blipFill>
        <p:spPr>
          <a:xfrm>
            <a:off x="438150" y="257175"/>
            <a:ext cx="6515966" cy="3333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012F38-42AE-4FE1-90F6-F1553B847DC2}"/>
              </a:ext>
            </a:extLst>
          </p:cNvPr>
          <p:cNvSpPr/>
          <p:nvPr/>
        </p:nvSpPr>
        <p:spPr>
          <a:xfrm>
            <a:off x="859971" y="1861457"/>
            <a:ext cx="1785258" cy="55517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0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AADE96-650A-479D-B74C-897A796AA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0"/>
          <a:stretch/>
        </p:blipFill>
        <p:spPr>
          <a:xfrm>
            <a:off x="319087" y="200025"/>
            <a:ext cx="7994497" cy="6115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AC9D7F-64A3-41F1-A062-EA2C9839ECA7}"/>
              </a:ext>
            </a:extLst>
          </p:cNvPr>
          <p:cNvSpPr txBox="1"/>
          <p:nvPr/>
        </p:nvSpPr>
        <p:spPr>
          <a:xfrm>
            <a:off x="3690258" y="3722914"/>
            <a:ext cx="838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AdaBoost algorithms can be used for both classification and regression problem</a:t>
            </a:r>
          </a:p>
          <a:p>
            <a:r>
              <a:rPr lang="en-IN" b="1" dirty="0"/>
              <a:t>Gradient Boosting Trees</a:t>
            </a:r>
            <a:r>
              <a:rPr lang="en-IN" dirty="0"/>
              <a:t> can be used for both regression and classification</a:t>
            </a:r>
          </a:p>
          <a:p>
            <a:endParaRPr lang="en-IN" dirty="0"/>
          </a:p>
          <a:p>
            <a:r>
              <a:rPr lang="en-US" dirty="0"/>
              <a:t>AdaBoost  minimizes exponential loss function</a:t>
            </a:r>
          </a:p>
          <a:p>
            <a:r>
              <a:rPr lang="en-IN" dirty="0"/>
              <a:t>Gradient Boosting, any differentiable loss function can be utilised.</a:t>
            </a:r>
          </a:p>
          <a:p>
            <a:endParaRPr lang="en-IN" dirty="0"/>
          </a:p>
          <a:p>
            <a:r>
              <a:rPr lang="en-IN" dirty="0"/>
              <a:t>A multi-class classifier-based AdaBoost algorithm for the efficient classification of multi-class data is proposed in this paper. The traditional AdaBoost algorithm is basically a binary classifier and it has limitations when applied to multi-class data problems even though its multi-class versions are available. 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6EDCC-F996-4C07-888F-E3C990347D92}"/>
              </a:ext>
            </a:extLst>
          </p:cNvPr>
          <p:cNvSpPr/>
          <p:nvPr/>
        </p:nvSpPr>
        <p:spPr>
          <a:xfrm>
            <a:off x="642257" y="4876800"/>
            <a:ext cx="1306286" cy="50074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3F2AC4-7D2B-4A11-B7B3-4728A557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195262"/>
            <a:ext cx="11730635" cy="5157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90B8B-76CE-422F-96BE-BD662E4604BE}"/>
              </a:ext>
            </a:extLst>
          </p:cNvPr>
          <p:cNvSpPr txBox="1"/>
          <p:nvPr/>
        </p:nvSpPr>
        <p:spPr>
          <a:xfrm>
            <a:off x="247649" y="5617029"/>
            <a:ext cx="95612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https://www.simplypsychology.org/boxplots.html</a:t>
            </a:r>
            <a:r>
              <a:rPr lang="en-US" dirty="0"/>
              <a:t> --&gt; boxplot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https://corporatefinanceinstitute.com/resources/knowledge/other/empirical-rule/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Empirical rule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447BD-5DB3-4907-B04E-684419FE0087}"/>
              </a:ext>
            </a:extLst>
          </p:cNvPr>
          <p:cNvSpPr/>
          <p:nvPr/>
        </p:nvSpPr>
        <p:spPr>
          <a:xfrm>
            <a:off x="566057" y="3886200"/>
            <a:ext cx="3200400" cy="54428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9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B7141-98BB-481C-BE3A-AFCB24D48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" t="19746" r="47764" b="3223"/>
          <a:stretch/>
        </p:blipFill>
        <p:spPr>
          <a:xfrm>
            <a:off x="139147" y="178903"/>
            <a:ext cx="5956853" cy="32075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7AAF68-C81C-4BD1-AC6D-91824731D5AA}"/>
              </a:ext>
            </a:extLst>
          </p:cNvPr>
          <p:cNvSpPr/>
          <p:nvPr/>
        </p:nvSpPr>
        <p:spPr>
          <a:xfrm>
            <a:off x="214401" y="1536306"/>
            <a:ext cx="1057808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9B7C7-33BD-4B93-B742-836F296F5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" t="18592" r="39887" b="8662"/>
          <a:stretch/>
        </p:blipFill>
        <p:spPr>
          <a:xfrm>
            <a:off x="139147" y="3617844"/>
            <a:ext cx="5956853" cy="27320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92FE6-82B4-4E5B-8798-A6151849E16A}"/>
              </a:ext>
            </a:extLst>
          </p:cNvPr>
          <p:cNvSpPr/>
          <p:nvPr/>
        </p:nvSpPr>
        <p:spPr>
          <a:xfrm>
            <a:off x="214401" y="5326903"/>
            <a:ext cx="898781" cy="3980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FE1F4-E0F0-4756-929D-1D1FE7F86BDE}"/>
              </a:ext>
            </a:extLst>
          </p:cNvPr>
          <p:cNvSpPr txBox="1"/>
          <p:nvPr/>
        </p:nvSpPr>
        <p:spPr>
          <a:xfrm>
            <a:off x="1184176" y="4347452"/>
            <a:ext cx="4561633" cy="70525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/>
              <a:t>In MySQL, the preferred data type for image storage is BLOB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BLOB: Can handle up to 65,535 bytes of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25C05-B8D6-4D75-9624-C05DA00E7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6" t="19166" r="3931" b="6925"/>
          <a:stretch/>
        </p:blipFill>
        <p:spPr>
          <a:xfrm>
            <a:off x="7017971" y="178903"/>
            <a:ext cx="4994464" cy="32075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08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AA52D6-AA36-41A4-9F8E-668EF64F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08"/>
          <a:stretch/>
        </p:blipFill>
        <p:spPr>
          <a:xfrm>
            <a:off x="304800" y="219075"/>
            <a:ext cx="5837679" cy="563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9CB53A-5FE0-4E1B-B4A9-0439D92E66B6}"/>
              </a:ext>
            </a:extLst>
          </p:cNvPr>
          <p:cNvSpPr txBox="1"/>
          <p:nvPr/>
        </p:nvSpPr>
        <p:spPr>
          <a:xfrm>
            <a:off x="3091544" y="2841171"/>
            <a:ext cx="89262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No. </a:t>
            </a:r>
            <a:r>
              <a:rPr lang="en-IN" b="1" dirty="0"/>
              <a:t>We can't have a Primary Key column with a NULL value</a:t>
            </a:r>
            <a:r>
              <a:rPr lang="en-IN" dirty="0"/>
              <a:t>. The reason for the same is very simple, primary key purpose is to uniquely identify records. ... This is the reason; Primary Key can't have NULL values as they are not compared with any other value.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2A31F-DB6E-4C8F-A797-AE5A1184EB79}"/>
              </a:ext>
            </a:extLst>
          </p:cNvPr>
          <p:cNvSpPr txBox="1"/>
          <p:nvPr/>
        </p:nvSpPr>
        <p:spPr>
          <a:xfrm>
            <a:off x="3091545" y="4169229"/>
            <a:ext cx="89262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You can insert </a:t>
            </a:r>
            <a:r>
              <a:rPr lang="en-IN" b="1" dirty="0"/>
              <a:t>NULL</a:t>
            </a:r>
            <a:r>
              <a:rPr lang="en-IN" dirty="0"/>
              <a:t> values into columns with the UNIQUE constraint because NULL is the absence of a value, so it is never equal to other NULL values and not considered a duplicate value. This means that it's possible to insert rows that appear to be duplicates if one of the values is NULL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241AF-7B0B-4A8C-81CE-B447E8C4262D}"/>
              </a:ext>
            </a:extLst>
          </p:cNvPr>
          <p:cNvSpPr/>
          <p:nvPr/>
        </p:nvSpPr>
        <p:spPr>
          <a:xfrm>
            <a:off x="740229" y="5083629"/>
            <a:ext cx="2024742" cy="533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D7F04-4541-4165-A9EE-702B9FCB9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16"/>
          <a:stretch/>
        </p:blipFill>
        <p:spPr>
          <a:xfrm>
            <a:off x="154435" y="172820"/>
            <a:ext cx="5614987" cy="65123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5FE898-1442-4F90-A47B-AF641783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1184702"/>
            <a:ext cx="6017762" cy="55038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DD342E-229F-4BB1-8F36-FC0D7B6333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7" t="4055" r="28707" b="5036"/>
          <a:stretch/>
        </p:blipFill>
        <p:spPr>
          <a:xfrm>
            <a:off x="2146460" y="4122088"/>
            <a:ext cx="3699164" cy="25630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AC063B-9F46-472A-8B39-AA2234766D9C}"/>
              </a:ext>
            </a:extLst>
          </p:cNvPr>
          <p:cNvSpPr/>
          <p:nvPr/>
        </p:nvSpPr>
        <p:spPr>
          <a:xfrm>
            <a:off x="359226" y="1382485"/>
            <a:ext cx="1121231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DFEBE-5919-4198-BEF7-D11E74287F13}"/>
              </a:ext>
            </a:extLst>
          </p:cNvPr>
          <p:cNvSpPr/>
          <p:nvPr/>
        </p:nvSpPr>
        <p:spPr>
          <a:xfrm>
            <a:off x="359225" y="2198914"/>
            <a:ext cx="1121231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05BCB-D95B-4F66-94EA-EAC0E8513EE9}"/>
              </a:ext>
            </a:extLst>
          </p:cNvPr>
          <p:cNvSpPr/>
          <p:nvPr/>
        </p:nvSpPr>
        <p:spPr>
          <a:xfrm>
            <a:off x="393854" y="3914865"/>
            <a:ext cx="1260775" cy="428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1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F610E-5327-40C4-9AFE-87FED9F05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64"/>
          <a:stretch/>
        </p:blipFill>
        <p:spPr>
          <a:xfrm>
            <a:off x="63095" y="0"/>
            <a:ext cx="598936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5E6723-B279-4436-9115-C4FFE52B347E}"/>
              </a:ext>
            </a:extLst>
          </p:cNvPr>
          <p:cNvSpPr/>
          <p:nvPr/>
        </p:nvSpPr>
        <p:spPr>
          <a:xfrm>
            <a:off x="239483" y="1752600"/>
            <a:ext cx="1937657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5905E-938F-4D23-A3D1-CBD7C7E6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7" y="87117"/>
            <a:ext cx="5989358" cy="3631208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4D1B0-E6A9-4DCB-8A0D-D23129FFD7B8}"/>
              </a:ext>
            </a:extLst>
          </p:cNvPr>
          <p:cNvSpPr txBox="1"/>
          <p:nvPr/>
        </p:nvSpPr>
        <p:spPr>
          <a:xfrm>
            <a:off x="1964875" y="3942574"/>
            <a:ext cx="1016403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292929"/>
                </a:solidFill>
                <a:latin typeface="charter"/>
              </a:rPr>
              <a:t>As summary,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NaN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and 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None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are different data types in Python. However, when it comes to missing values detection and elimination,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pandas.DataFrame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treats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NaN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and 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None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similarly. To detect missing values,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df.isnull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()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returns True for both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NaN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and 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None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. To eliminate missing values,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df.fillna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()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also works for </a:t>
            </a:r>
            <a:r>
              <a:rPr lang="en-US" altLang="en-US" sz="1200" dirty="0" err="1">
                <a:solidFill>
                  <a:srgbClr val="292929"/>
                </a:solidFill>
                <a:latin typeface="Menlo"/>
              </a:rPr>
              <a:t>NaN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 and </a:t>
            </a:r>
            <a:r>
              <a:rPr lang="en-US" altLang="en-US" sz="1200" dirty="0">
                <a:solidFill>
                  <a:srgbClr val="292929"/>
                </a:solidFill>
                <a:latin typeface="Menlo"/>
              </a:rPr>
              <a:t>None</a:t>
            </a:r>
            <a:r>
              <a:rPr lang="en-US" altLang="en-US" dirty="0">
                <a:solidFill>
                  <a:srgbClr val="292929"/>
                </a:solidFill>
                <a:latin typeface="charter"/>
              </a:rPr>
              <a:t>.</a:t>
            </a:r>
            <a:r>
              <a:rPr lang="en-US" altLang="en-US" sz="1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1E770-2062-445F-954D-A592A696CE6B}"/>
              </a:ext>
            </a:extLst>
          </p:cNvPr>
          <p:cNvSpPr txBox="1"/>
          <p:nvPr/>
        </p:nvSpPr>
        <p:spPr>
          <a:xfrm>
            <a:off x="1839686" y="5063450"/>
            <a:ext cx="889217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1400" dirty="0" err="1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altLang="en-US" sz="1400" dirty="0">
                <a:solidFill>
                  <a:srgbClr val="3E45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can be used as a numerical value on mathematical operations, while </a:t>
            </a:r>
            <a:r>
              <a:rPr lang="en-US" altLang="en-US" sz="14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en-US" sz="1400" dirty="0">
                <a:solidFill>
                  <a:srgbClr val="3E45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cannot (or at least shouldn't).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3E45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perform mathematical operations using </a:t>
            </a:r>
            <a:r>
              <a:rPr lang="en-US" altLang="en-US" sz="1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en-US" sz="1400" dirty="0">
                <a:solidFill>
                  <a:srgbClr val="3E45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as operand.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F7351-3F20-42CE-8D7D-A2B060DCE564}"/>
              </a:ext>
            </a:extLst>
          </p:cNvPr>
          <p:cNvSpPr/>
          <p:nvPr/>
        </p:nvSpPr>
        <p:spPr>
          <a:xfrm>
            <a:off x="239483" y="2475839"/>
            <a:ext cx="2351317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032555-0FB4-42A0-B007-9F4D3864FF30}"/>
              </a:ext>
            </a:extLst>
          </p:cNvPr>
          <p:cNvSpPr/>
          <p:nvPr/>
        </p:nvSpPr>
        <p:spPr>
          <a:xfrm>
            <a:off x="239483" y="1068626"/>
            <a:ext cx="5736772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B1C33-3197-4D10-82A0-44BDC8BAC848}"/>
              </a:ext>
            </a:extLst>
          </p:cNvPr>
          <p:cNvSpPr/>
          <p:nvPr/>
        </p:nvSpPr>
        <p:spPr>
          <a:xfrm>
            <a:off x="239483" y="3159375"/>
            <a:ext cx="5736772" cy="315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F9187-CFFD-45F1-9850-1926A141884A}"/>
              </a:ext>
            </a:extLst>
          </p:cNvPr>
          <p:cNvSpPr/>
          <p:nvPr/>
        </p:nvSpPr>
        <p:spPr>
          <a:xfrm>
            <a:off x="239483" y="4865904"/>
            <a:ext cx="1220653" cy="631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C519A-2C95-4AFA-B19C-663FFC77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316"/>
          <a:stretch/>
        </p:blipFill>
        <p:spPr>
          <a:xfrm>
            <a:off x="1183502" y="0"/>
            <a:ext cx="527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2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A6149-34E6-4221-A563-70C88726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4" y="0"/>
            <a:ext cx="981063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118D7B-7182-4BBC-AA5C-5230C36802C2}"/>
              </a:ext>
            </a:extLst>
          </p:cNvPr>
          <p:cNvSpPr txBox="1"/>
          <p:nvPr/>
        </p:nvSpPr>
        <p:spPr>
          <a:xfrm>
            <a:off x="5116286" y="4767943"/>
            <a:ext cx="127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1999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50</a:t>
            </a:r>
          </a:p>
          <a:p>
            <a:r>
              <a:rPr lang="en-US" dirty="0"/>
              <a:t>1998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DF737-97DC-4B44-863C-4102D8C9947B}"/>
              </a:ext>
            </a:extLst>
          </p:cNvPr>
          <p:cNvSpPr/>
          <p:nvPr/>
        </p:nvSpPr>
        <p:spPr>
          <a:xfrm>
            <a:off x="1371600" y="4376057"/>
            <a:ext cx="1045029" cy="511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CF8E9-2C4B-42C9-9DE2-AE969B09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61924"/>
            <a:ext cx="11739563" cy="495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5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9CBC9-CA93-4908-B3DD-EC26FA4F6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571"/>
          <a:stretch/>
        </p:blipFill>
        <p:spPr>
          <a:xfrm>
            <a:off x="180974" y="159743"/>
            <a:ext cx="5314951" cy="6538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F0648-6680-4DC2-AFF4-8E722997A2AD}"/>
              </a:ext>
            </a:extLst>
          </p:cNvPr>
          <p:cNvSpPr txBox="1"/>
          <p:nvPr/>
        </p:nvSpPr>
        <p:spPr>
          <a:xfrm>
            <a:off x="2013857" y="3701145"/>
            <a:ext cx="999716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generator vs iterator</a:t>
            </a:r>
          </a:p>
          <a:p>
            <a:endParaRPr lang="en-US" dirty="0"/>
          </a:p>
          <a:p>
            <a:r>
              <a:rPr lang="en-IN" dirty="0"/>
              <a:t>In creating a python generator, we use a function. But in creating an iterator in python, we use the </a:t>
            </a:r>
            <a:r>
              <a:rPr lang="en-IN" dirty="0" err="1"/>
              <a:t>iter</a:t>
            </a:r>
            <a:r>
              <a:rPr lang="en-IN" dirty="0"/>
              <a:t>() and next() functions.</a:t>
            </a:r>
          </a:p>
          <a:p>
            <a:endParaRPr lang="en-IN" dirty="0"/>
          </a:p>
          <a:p>
            <a:r>
              <a:rPr lang="en-IN" dirty="0"/>
              <a:t>A generator in python makes use of the ‘yield’ keyword. A python iterator doesn’t.</a:t>
            </a:r>
          </a:p>
          <a:p>
            <a:endParaRPr lang="en-IN" dirty="0"/>
          </a:p>
          <a:p>
            <a:r>
              <a:rPr lang="en-IN" dirty="0"/>
              <a:t>You can implement your own iterator using a </a:t>
            </a:r>
            <a:r>
              <a:rPr lang="en-IN" b="1" u="sng" dirty="0">
                <a:hlinkClick r:id="rId3"/>
              </a:rPr>
              <a:t>python class</a:t>
            </a:r>
            <a:r>
              <a:rPr lang="en-IN" dirty="0"/>
              <a:t>; a generator does not need a class in python.</a:t>
            </a:r>
          </a:p>
          <a:p>
            <a:endParaRPr lang="en-IN" dirty="0"/>
          </a:p>
          <a:p>
            <a:r>
              <a:rPr lang="en-IN" dirty="0"/>
              <a:t>Generator in python is a subclass of Iterator. To prove this, we use the </a:t>
            </a:r>
            <a:r>
              <a:rPr lang="en-IN" dirty="0" err="1"/>
              <a:t>issubclass</a:t>
            </a:r>
            <a:r>
              <a:rPr lang="en-IN" dirty="0"/>
              <a:t>() function.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1C890-2CDB-490F-B601-1A436514BE32}"/>
              </a:ext>
            </a:extLst>
          </p:cNvPr>
          <p:cNvSpPr/>
          <p:nvPr/>
        </p:nvSpPr>
        <p:spPr>
          <a:xfrm>
            <a:off x="446314" y="5551714"/>
            <a:ext cx="1197429" cy="587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2B8A3-8EFF-4723-A974-646034230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18"/>
          <a:stretch/>
        </p:blipFill>
        <p:spPr>
          <a:xfrm>
            <a:off x="209550" y="209549"/>
            <a:ext cx="5216659" cy="4867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08B8C1-A303-41DA-BE57-2F48140FC938}"/>
              </a:ext>
            </a:extLst>
          </p:cNvPr>
          <p:cNvSpPr/>
          <p:nvPr/>
        </p:nvSpPr>
        <p:spPr>
          <a:xfrm>
            <a:off x="522514" y="2612571"/>
            <a:ext cx="1338943" cy="631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CDF665-5720-4F69-8201-FE21C116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81" y="0"/>
            <a:ext cx="1042083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7CED5E-56A7-4472-8997-9360C459815F}"/>
              </a:ext>
            </a:extLst>
          </p:cNvPr>
          <p:cNvSpPr txBox="1"/>
          <p:nvPr/>
        </p:nvSpPr>
        <p:spPr>
          <a:xfrm>
            <a:off x="6096000" y="5029200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+ 40 = 100</a:t>
            </a:r>
          </a:p>
          <a:p>
            <a:r>
              <a:rPr lang="en-US" dirty="0"/>
              <a:t>50 + 40 = 90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6B8C4-C09E-4A80-ACF9-5C0C45118333}"/>
              </a:ext>
            </a:extLst>
          </p:cNvPr>
          <p:cNvSpPr/>
          <p:nvPr/>
        </p:nvSpPr>
        <p:spPr>
          <a:xfrm>
            <a:off x="1153886" y="4495800"/>
            <a:ext cx="1164771" cy="53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0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E2508A-79B2-449B-8279-2F76E774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9" y="134710"/>
            <a:ext cx="10715625" cy="630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B77F7-E0C0-455A-804E-0D719FCC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17" y="933450"/>
            <a:ext cx="6594674" cy="249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E63D0-4C75-4DC6-974D-50E8394F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890157"/>
            <a:ext cx="9222244" cy="1905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64190-E89F-4DDA-9426-8CFBAFAD90AC}"/>
              </a:ext>
            </a:extLst>
          </p:cNvPr>
          <p:cNvSpPr/>
          <p:nvPr/>
        </p:nvSpPr>
        <p:spPr>
          <a:xfrm>
            <a:off x="413657" y="5366657"/>
            <a:ext cx="1709057" cy="39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39798-48C0-4498-84F3-7C8D35FE63C4}"/>
              </a:ext>
            </a:extLst>
          </p:cNvPr>
          <p:cNvSpPr/>
          <p:nvPr/>
        </p:nvSpPr>
        <p:spPr>
          <a:xfrm>
            <a:off x="3026230" y="1317171"/>
            <a:ext cx="729342" cy="266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FAD01-55F3-46A6-BB43-4AF5A031C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" t="20492" r="7336" b="2566"/>
          <a:stretch/>
        </p:blipFill>
        <p:spPr>
          <a:xfrm>
            <a:off x="177484" y="129209"/>
            <a:ext cx="10525539" cy="30413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C4BAF3-ABEE-4BD0-9224-B9EC364EC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6" t="20415" r="82538"/>
          <a:stretch/>
        </p:blipFill>
        <p:spPr>
          <a:xfrm>
            <a:off x="137727" y="4023318"/>
            <a:ext cx="1581743" cy="27458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6651A4-61B7-49B7-B58C-56916967B79F}"/>
              </a:ext>
            </a:extLst>
          </p:cNvPr>
          <p:cNvSpPr/>
          <p:nvPr/>
        </p:nvSpPr>
        <p:spPr>
          <a:xfrm>
            <a:off x="177484" y="6341165"/>
            <a:ext cx="1293507" cy="3876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6C46C-67A4-433E-B9EA-7C9CBFC083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6" t="19574" r="12867" b="3597"/>
          <a:stretch/>
        </p:blipFill>
        <p:spPr>
          <a:xfrm>
            <a:off x="2176669" y="3310371"/>
            <a:ext cx="4035287" cy="34588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0180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1B3BC-B6E1-4B35-901F-64229E58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95250"/>
            <a:ext cx="11861346" cy="6134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8F6759-136A-4103-B154-CB0F6829C9E8}"/>
              </a:ext>
            </a:extLst>
          </p:cNvPr>
          <p:cNvSpPr/>
          <p:nvPr/>
        </p:nvSpPr>
        <p:spPr>
          <a:xfrm>
            <a:off x="457200" y="2939143"/>
            <a:ext cx="3048000" cy="903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2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BB719-3CA5-4166-9C8C-7CD590113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77"/>
          <a:stretch/>
        </p:blipFill>
        <p:spPr>
          <a:xfrm>
            <a:off x="300038" y="214312"/>
            <a:ext cx="7559246" cy="44053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90B22A-BA6A-4E80-99E0-D1CEAD740623}"/>
              </a:ext>
            </a:extLst>
          </p:cNvPr>
          <p:cNvSpPr/>
          <p:nvPr/>
        </p:nvSpPr>
        <p:spPr>
          <a:xfrm>
            <a:off x="696686" y="1785257"/>
            <a:ext cx="1251857" cy="555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67BCB-6C57-4E72-92DE-9A0FF4B7C98E}"/>
              </a:ext>
            </a:extLst>
          </p:cNvPr>
          <p:cNvSpPr txBox="1"/>
          <p:nvPr/>
        </p:nvSpPr>
        <p:spPr>
          <a:xfrm>
            <a:off x="300038" y="5116286"/>
            <a:ext cx="63422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https://www.geeksforgeeks.org/reindexing-in-pandas-dataframe/</a:t>
            </a:r>
          </a:p>
        </p:txBody>
      </p:sp>
    </p:spTree>
    <p:extLst>
      <p:ext uri="{BB962C8B-B14F-4D97-AF65-F5344CB8AC3E}">
        <p14:creationId xmlns:p14="http://schemas.microsoft.com/office/powerpoint/2010/main" val="2884116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394339-953C-4A3B-B541-4BDC87E53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33"/>
          <a:stretch/>
        </p:blipFill>
        <p:spPr>
          <a:xfrm>
            <a:off x="319087" y="233362"/>
            <a:ext cx="4471987" cy="48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8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F23AED-0323-4338-B947-5DDBD429A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049" b="10137"/>
          <a:stretch/>
        </p:blipFill>
        <p:spPr>
          <a:xfrm>
            <a:off x="152399" y="85044"/>
            <a:ext cx="5481637" cy="4509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C79659-E113-4B2B-AD6B-BC0BC4437AEE}"/>
              </a:ext>
            </a:extLst>
          </p:cNvPr>
          <p:cNvSpPr/>
          <p:nvPr/>
        </p:nvSpPr>
        <p:spPr>
          <a:xfrm>
            <a:off x="446994" y="1676400"/>
            <a:ext cx="2057400" cy="642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17DB1-5A2D-4DBE-A5A6-F9D445A8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31" y="85044"/>
            <a:ext cx="5438775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6E485-9505-4A09-B068-CDB5BDA989EB}"/>
              </a:ext>
            </a:extLst>
          </p:cNvPr>
          <p:cNvSpPr txBox="1"/>
          <p:nvPr/>
        </p:nvSpPr>
        <p:spPr>
          <a:xfrm>
            <a:off x="76197" y="4828420"/>
            <a:ext cx="11985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Fortunately this is fairly to do using the pandas </a:t>
            </a:r>
            <a:r>
              <a:rPr lang="en-US" altLang="en-US" dirty="0" err="1">
                <a:solidFill>
                  <a:srgbClr val="9B59B6"/>
                </a:solidFill>
                <a:latin typeface="inherit"/>
                <a:hlinkClick r:id="rId4"/>
              </a:rPr>
              <a:t>ExcelWriter</a:t>
            </a:r>
            <a:r>
              <a:rPr lang="en-US" altLang="en-US" dirty="0">
                <a:solidFill>
                  <a:srgbClr val="9B59B6"/>
                </a:solidFill>
                <a:latin typeface="inherit"/>
                <a:hlinkClick r:id="rId4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 function. In order to use this function, you first need to make sure you have </a:t>
            </a:r>
            <a:r>
              <a:rPr lang="en-US" altLang="en-US" b="1" dirty="0" err="1">
                <a:solidFill>
                  <a:srgbClr val="000000"/>
                </a:solidFill>
                <a:latin typeface="inherit"/>
              </a:rPr>
              <a:t>xlsxwriter</a:t>
            </a: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installed: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020202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20202"/>
                </a:solidFill>
                <a:latin typeface="inherit"/>
              </a:rPr>
              <a:t>pip install </a:t>
            </a:r>
            <a:r>
              <a:rPr lang="en-US" altLang="en-US" sz="1600" b="1" dirty="0" err="1">
                <a:solidFill>
                  <a:srgbClr val="020202"/>
                </a:solidFill>
                <a:latin typeface="inherit"/>
              </a:rPr>
              <a:t>xlsxwriter</a:t>
            </a:r>
            <a:endParaRPr lang="en-US" altLang="en-US" sz="1600" b="1" dirty="0">
              <a:solidFill>
                <a:srgbClr val="020202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You also need to make sure you have </a:t>
            </a:r>
            <a:r>
              <a:rPr lang="en-US" altLang="en-US" b="1" dirty="0" err="1">
                <a:solidFill>
                  <a:srgbClr val="000000"/>
                </a:solidFill>
                <a:latin typeface="inherit"/>
              </a:rPr>
              <a:t>xlwt</a:t>
            </a: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installed: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rgbClr val="020202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20202"/>
                </a:solidFill>
                <a:latin typeface="inherit"/>
              </a:rPr>
              <a:t>pip install </a:t>
            </a:r>
            <a:r>
              <a:rPr lang="en-US" altLang="en-US" sz="1600" b="1" dirty="0" err="1">
                <a:solidFill>
                  <a:srgbClr val="020202"/>
                </a:solidFill>
                <a:latin typeface="inherit"/>
              </a:rPr>
              <a:t>xlwt</a:t>
            </a:r>
            <a:r>
              <a:rPr lang="en-US" altLang="en-US" sz="1600" dirty="0"/>
              <a:t> 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8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3A2A3A-79DD-489C-8722-F07D19590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90"/>
          <a:stretch/>
        </p:blipFill>
        <p:spPr>
          <a:xfrm>
            <a:off x="314324" y="228600"/>
            <a:ext cx="4886325" cy="50867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1F5655-3201-4687-B059-FD40B802C6D6}"/>
              </a:ext>
            </a:extLst>
          </p:cNvPr>
          <p:cNvSpPr/>
          <p:nvPr/>
        </p:nvSpPr>
        <p:spPr>
          <a:xfrm>
            <a:off x="707571" y="4408714"/>
            <a:ext cx="1752600" cy="598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10CA1-3957-4F0B-8E45-ADACA2B16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02"/>
          <a:stretch/>
        </p:blipFill>
        <p:spPr>
          <a:xfrm>
            <a:off x="333375" y="238124"/>
            <a:ext cx="6536489" cy="6238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3C2F57-3CD7-4BDE-9A21-25EC9243C46C}"/>
              </a:ext>
            </a:extLst>
          </p:cNvPr>
          <p:cNvSpPr/>
          <p:nvPr/>
        </p:nvSpPr>
        <p:spPr>
          <a:xfrm>
            <a:off x="631371" y="5758543"/>
            <a:ext cx="173082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5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732F53-52F2-4909-962B-7DFC471F2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31"/>
          <a:stretch/>
        </p:blipFill>
        <p:spPr>
          <a:xfrm>
            <a:off x="671513" y="9525"/>
            <a:ext cx="5214938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92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4A2A6F-1238-4FE7-AAE8-41D75E60C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90" b="11462"/>
          <a:stretch/>
        </p:blipFill>
        <p:spPr>
          <a:xfrm>
            <a:off x="257175" y="261937"/>
            <a:ext cx="9233799" cy="31670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CA0CFF-2B8A-4F7F-9805-06A0D93EA501}"/>
              </a:ext>
            </a:extLst>
          </p:cNvPr>
          <p:cNvSpPr/>
          <p:nvPr/>
        </p:nvSpPr>
        <p:spPr>
          <a:xfrm>
            <a:off x="762000" y="1992086"/>
            <a:ext cx="3559629" cy="664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99E4AA-7FCC-4304-A3E5-F200FD48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47637"/>
            <a:ext cx="11777441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9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D01B9-14AF-4FD5-9915-51AA0FE68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48" b="11343"/>
          <a:stretch/>
        </p:blipFill>
        <p:spPr>
          <a:xfrm>
            <a:off x="257174" y="247650"/>
            <a:ext cx="7105551" cy="4581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27AFFB-CB58-4447-AD62-736B16F9144C}"/>
              </a:ext>
            </a:extLst>
          </p:cNvPr>
          <p:cNvSpPr/>
          <p:nvPr/>
        </p:nvSpPr>
        <p:spPr>
          <a:xfrm>
            <a:off x="762000" y="2645229"/>
            <a:ext cx="1567543" cy="59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F94A4-BF02-4A4A-A3A2-FF1CC7DE36E3}"/>
              </a:ext>
            </a:extLst>
          </p:cNvPr>
          <p:cNvSpPr/>
          <p:nvPr/>
        </p:nvSpPr>
        <p:spPr>
          <a:xfrm>
            <a:off x="6544306" y="2228280"/>
            <a:ext cx="547352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56565"/>
                </a:solidFill>
                <a:latin typeface="Poppins"/>
              </a:rPr>
              <a:t>3. Which method is used to access horizontal subset of a </a:t>
            </a:r>
            <a:r>
              <a:rPr lang="en-IN" dirty="0" err="1">
                <a:solidFill>
                  <a:srgbClr val="656565"/>
                </a:solidFill>
                <a:latin typeface="Poppins"/>
              </a:rPr>
              <a:t>dataframe</a:t>
            </a:r>
            <a:r>
              <a:rPr lang="en-IN" dirty="0">
                <a:solidFill>
                  <a:srgbClr val="656565"/>
                </a:solidFill>
                <a:latin typeface="Poppins"/>
              </a:rPr>
              <a:t>?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656565"/>
                </a:solidFill>
                <a:highlight>
                  <a:srgbClr val="FFFF00"/>
                </a:highlight>
                <a:latin typeface="Poppins"/>
              </a:rPr>
              <a:t>(a) </a:t>
            </a:r>
            <a:r>
              <a:rPr lang="en-IN" dirty="0" err="1">
                <a:solidFill>
                  <a:srgbClr val="656565"/>
                </a:solidFill>
                <a:highlight>
                  <a:srgbClr val="FFFF00"/>
                </a:highlight>
                <a:latin typeface="Poppins"/>
              </a:rPr>
              <a:t>iterrows</a:t>
            </a:r>
            <a:r>
              <a:rPr lang="en-IN" dirty="0">
                <a:solidFill>
                  <a:srgbClr val="656565"/>
                </a:solidFill>
                <a:highlight>
                  <a:srgbClr val="FFFF00"/>
                </a:highlight>
                <a:latin typeface="Poppins"/>
              </a:rPr>
              <a:t>()</a:t>
            </a:r>
            <a:br>
              <a:rPr lang="en-IN" dirty="0"/>
            </a:br>
            <a:r>
              <a:rPr lang="en-IN" dirty="0">
                <a:solidFill>
                  <a:srgbClr val="656565"/>
                </a:solidFill>
                <a:latin typeface="Poppins"/>
              </a:rPr>
              <a:t>(b) </a:t>
            </a:r>
            <a:r>
              <a:rPr lang="en-IN" dirty="0" err="1">
                <a:solidFill>
                  <a:srgbClr val="656565"/>
                </a:solidFill>
                <a:latin typeface="Poppins"/>
              </a:rPr>
              <a:t>iteritems</a:t>
            </a:r>
            <a:r>
              <a:rPr lang="en-IN" dirty="0">
                <a:solidFill>
                  <a:srgbClr val="656565"/>
                </a:solidFill>
                <a:latin typeface="Poppins"/>
              </a:rPr>
              <a:t>()</a:t>
            </a:r>
            <a:br>
              <a:rPr lang="en-IN" dirty="0"/>
            </a:br>
            <a:r>
              <a:rPr lang="en-IN" dirty="0">
                <a:solidFill>
                  <a:srgbClr val="656565"/>
                </a:solidFill>
                <a:latin typeface="Poppins"/>
              </a:rPr>
              <a:t>(c) mod()</a:t>
            </a:r>
            <a:br>
              <a:rPr lang="en-IN" dirty="0"/>
            </a:br>
            <a:r>
              <a:rPr lang="en-IN" dirty="0">
                <a:solidFill>
                  <a:srgbClr val="656565"/>
                </a:solidFill>
                <a:latin typeface="Poppins"/>
              </a:rPr>
              <a:t>(d) median()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C11856-D161-4AF9-B3FC-942F6E0D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" t="8985" r="41353"/>
          <a:stretch/>
        </p:blipFill>
        <p:spPr>
          <a:xfrm>
            <a:off x="178904" y="129208"/>
            <a:ext cx="4353339" cy="62417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220B74-73CF-4C11-8FA2-AC119332D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4" t="20748" r="40891" b="4247"/>
          <a:stretch/>
        </p:blipFill>
        <p:spPr>
          <a:xfrm>
            <a:off x="6096000" y="129208"/>
            <a:ext cx="5845629" cy="26999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A90A9-88D1-440C-9708-7AFFB1FDA8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5" t="4177" r="3623" b="5225"/>
          <a:stretch/>
        </p:blipFill>
        <p:spPr>
          <a:xfrm>
            <a:off x="6096000" y="3289851"/>
            <a:ext cx="4870174" cy="3438939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D4AF1E-08AB-42E8-92BD-A35B764E8430}"/>
              </a:ext>
            </a:extLst>
          </p:cNvPr>
          <p:cNvSpPr/>
          <p:nvPr/>
        </p:nvSpPr>
        <p:spPr>
          <a:xfrm>
            <a:off x="6148681" y="2517295"/>
            <a:ext cx="2396750" cy="26566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240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72C0EE-3D04-41BB-BBB9-8B4F57618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18382"/>
          <a:stretch/>
        </p:blipFill>
        <p:spPr>
          <a:xfrm>
            <a:off x="228600" y="333376"/>
            <a:ext cx="6515100" cy="2964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5005D5-F271-4925-AE69-34E2C2905370}"/>
              </a:ext>
            </a:extLst>
          </p:cNvPr>
          <p:cNvSpPr/>
          <p:nvPr/>
        </p:nvSpPr>
        <p:spPr>
          <a:xfrm>
            <a:off x="598714" y="1926771"/>
            <a:ext cx="2764972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7599A-AEC1-4203-A9EC-2A737445CBEA}"/>
              </a:ext>
            </a:extLst>
          </p:cNvPr>
          <p:cNvSpPr txBox="1"/>
          <p:nvPr/>
        </p:nvSpPr>
        <p:spPr>
          <a:xfrm>
            <a:off x="598714" y="3712029"/>
            <a:ext cx="734785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After adding a feature in feature space, whether that feature is important or unimportant features the R-squared always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9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F09F6F-C71D-4FFC-B7A0-A474F2A12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29" b="4169"/>
          <a:stretch/>
        </p:blipFill>
        <p:spPr>
          <a:xfrm>
            <a:off x="277238" y="187764"/>
            <a:ext cx="8149370" cy="61643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952888-6791-44EA-AFEE-786301D76A3E}"/>
              </a:ext>
            </a:extLst>
          </p:cNvPr>
          <p:cNvSpPr/>
          <p:nvPr/>
        </p:nvSpPr>
        <p:spPr>
          <a:xfrm>
            <a:off x="544286" y="1404257"/>
            <a:ext cx="7761514" cy="838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5A4B47-CD30-4855-B113-E8DA6CAEC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04" b="7802"/>
          <a:stretch/>
        </p:blipFill>
        <p:spPr>
          <a:xfrm>
            <a:off x="811433" y="145915"/>
            <a:ext cx="5073802" cy="6322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7350F-C860-49AB-B7FB-67F8CC930C93}"/>
              </a:ext>
            </a:extLst>
          </p:cNvPr>
          <p:cNvSpPr txBox="1"/>
          <p:nvPr/>
        </p:nvSpPr>
        <p:spPr>
          <a:xfrm>
            <a:off x="6651171" y="2939143"/>
            <a:ext cx="2480166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Mean &gt; Median &gt;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8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61C79-419C-40E1-A143-D281B9A6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3" y="121494"/>
            <a:ext cx="11696902" cy="638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9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46C0E8-0BEA-42E2-8050-3D102ED88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7"/>
          <a:stretch/>
        </p:blipFill>
        <p:spPr>
          <a:xfrm>
            <a:off x="185737" y="90487"/>
            <a:ext cx="11648457" cy="56340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D4C4BE-B078-4D25-92AD-62BBACAA8298}"/>
              </a:ext>
            </a:extLst>
          </p:cNvPr>
          <p:cNvSpPr/>
          <p:nvPr/>
        </p:nvSpPr>
        <p:spPr>
          <a:xfrm>
            <a:off x="457200" y="3679371"/>
            <a:ext cx="2569029" cy="522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8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B0C98-5BB6-4C41-9E3C-93351042D867}"/>
              </a:ext>
            </a:extLst>
          </p:cNvPr>
          <p:cNvSpPr txBox="1"/>
          <p:nvPr/>
        </p:nvSpPr>
        <p:spPr>
          <a:xfrm>
            <a:off x="272143" y="457200"/>
            <a:ext cx="114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https://towardsdatascience.com/understanding-feature-engineering-part-2-categorical-data-f54324193e63</a:t>
            </a:r>
            <a:r>
              <a:rPr lang="en-US" dirty="0"/>
              <a:t> ---&gt; Encoding</a:t>
            </a:r>
          </a:p>
        </p:txBody>
      </p:sp>
    </p:spTree>
    <p:extLst>
      <p:ext uri="{BB962C8B-B14F-4D97-AF65-F5344CB8AC3E}">
        <p14:creationId xmlns:p14="http://schemas.microsoft.com/office/powerpoint/2010/main" val="3578956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06145-E885-4DD5-8050-D9980A53A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t="-1920" r="55392" b="8957"/>
          <a:stretch/>
        </p:blipFill>
        <p:spPr>
          <a:xfrm>
            <a:off x="328035" y="155719"/>
            <a:ext cx="6294438" cy="58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2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3602C-17BF-4EA3-9D51-C57FF92C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4"/>
          <a:stretch/>
        </p:blipFill>
        <p:spPr>
          <a:xfrm>
            <a:off x="293975" y="212725"/>
            <a:ext cx="6550170" cy="52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17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2623-6227-4808-B497-C6CD5C329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339"/>
          <a:stretch/>
        </p:blipFill>
        <p:spPr>
          <a:xfrm>
            <a:off x="259483" y="207384"/>
            <a:ext cx="5457825" cy="49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0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F1E164-EEE0-4C85-A6CB-D031E096B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3"/>
          <a:stretch/>
        </p:blipFill>
        <p:spPr>
          <a:xfrm>
            <a:off x="326448" y="273337"/>
            <a:ext cx="6083588" cy="49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36FDE-70B2-452D-97A5-D7849A65E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" t="9420" r="23169" b="3044"/>
          <a:stretch/>
        </p:blipFill>
        <p:spPr>
          <a:xfrm>
            <a:off x="129207" y="129207"/>
            <a:ext cx="8199783" cy="66389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1409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F1F5C-77A2-4061-B103-7CBE103D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02"/>
          <a:stretch/>
        </p:blipFill>
        <p:spPr>
          <a:xfrm>
            <a:off x="324714" y="343476"/>
            <a:ext cx="6741103" cy="58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3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1C399C-DA5C-4303-AC61-D1A30223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81"/>
          <a:stretch/>
        </p:blipFill>
        <p:spPr>
          <a:xfrm>
            <a:off x="292822" y="299748"/>
            <a:ext cx="8478679" cy="48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29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F558D3-E141-46FF-84C1-645A8499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5" y="407265"/>
            <a:ext cx="5886310" cy="32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0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BA7AD-555A-49EB-8AD9-0B4DB1E3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" y="169140"/>
            <a:ext cx="5188527" cy="61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13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90F43-995B-4FE1-BC02-B4E34A056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0" y="244619"/>
            <a:ext cx="11749435" cy="55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44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053EDC-AB19-4665-9BFE-2BC91CB9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8" y="295275"/>
            <a:ext cx="8640475" cy="30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2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448436-F1E4-4A31-992D-F5F074AD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5" y="192087"/>
            <a:ext cx="3768284" cy="50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9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DE3CD-7032-4798-B9FB-E4C84AF6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3" y="177799"/>
            <a:ext cx="6644234" cy="58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0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FB0DE-5933-498D-9F27-199A485BB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8" y="95250"/>
            <a:ext cx="89535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47180-2B57-43A2-BB12-82BE7368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29453"/>
            <a:ext cx="10496118" cy="61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3E5FA-7B04-40C6-9120-24147C6E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" t="11807" b="1561"/>
          <a:stretch/>
        </p:blipFill>
        <p:spPr>
          <a:xfrm>
            <a:off x="149086" y="198782"/>
            <a:ext cx="9203635" cy="56284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5992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ABFA1-0413-47D8-AB60-5A30D79F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13" y="196417"/>
            <a:ext cx="5115213" cy="48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55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05165-CEB5-4501-ABF2-6B22FFA0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34360"/>
            <a:ext cx="5899150" cy="47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94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6CCB4F-A0C3-496D-8549-B50C361FF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9"/>
          <a:stretch/>
        </p:blipFill>
        <p:spPr>
          <a:xfrm>
            <a:off x="134958" y="110832"/>
            <a:ext cx="10037865" cy="6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724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241626-7F74-4ADD-A410-9DE48553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3" y="0"/>
            <a:ext cx="955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3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AFF26-4ED4-4393-9E81-51A4C74D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3" y="220951"/>
            <a:ext cx="7742438" cy="48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55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F53908-2906-4261-BA16-17DDC6405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" t="1161" r="667" b="2788"/>
          <a:stretch/>
        </p:blipFill>
        <p:spPr>
          <a:xfrm>
            <a:off x="359228" y="163286"/>
            <a:ext cx="8218715" cy="64225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B5E16A-5A5B-48AD-98B5-E5A7E7356B8B}"/>
              </a:ext>
            </a:extLst>
          </p:cNvPr>
          <p:cNvSpPr txBox="1"/>
          <p:nvPr/>
        </p:nvSpPr>
        <p:spPr>
          <a:xfrm>
            <a:off x="4642757" y="4963596"/>
            <a:ext cx="295946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IQR = Q3 – Q1 = 170-100 = 70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4C323-E460-48E0-9E52-D03E5EB7527B}"/>
              </a:ext>
            </a:extLst>
          </p:cNvPr>
          <p:cNvSpPr/>
          <p:nvPr/>
        </p:nvSpPr>
        <p:spPr>
          <a:xfrm>
            <a:off x="453117" y="4886325"/>
            <a:ext cx="981075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5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43457-EF19-4C54-BFF4-7D57A6C2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9" y="133350"/>
            <a:ext cx="106584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88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22B4BD-6FD2-4C9A-9187-CAE39DED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5" y="221095"/>
            <a:ext cx="6024129" cy="462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3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2B68F-998B-4D25-9CC1-FF63CE5A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6" y="197282"/>
            <a:ext cx="4926013" cy="46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6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7159-9E0F-4731-8674-87157FE8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6" y="177367"/>
            <a:ext cx="8095882" cy="47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4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86F82-82F2-4275-8427-19CBEFBE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1" t="12444" r="1399"/>
          <a:stretch/>
        </p:blipFill>
        <p:spPr>
          <a:xfrm>
            <a:off x="168965" y="168965"/>
            <a:ext cx="8587410" cy="55818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9373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D0F1B-D1FA-411C-A10D-E7099FE8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4" y="159472"/>
            <a:ext cx="5968422" cy="47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65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80579-68DC-4F81-BDE6-B7BE1672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" t="1269" b="1746"/>
          <a:stretch/>
        </p:blipFill>
        <p:spPr>
          <a:xfrm>
            <a:off x="653143" y="87086"/>
            <a:ext cx="4361581" cy="665117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2630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990E43-5011-4BF4-AF26-9E259FE9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3" y="96982"/>
            <a:ext cx="11661486" cy="64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7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778AC-BEE5-42B8-86C1-7262676D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98" y="0"/>
            <a:ext cx="477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63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B55037-903B-4D37-846C-F73E3305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67" y="159471"/>
            <a:ext cx="4670569" cy="56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E6DD5-71D4-4638-826F-7A5B3EEE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73" y="0"/>
            <a:ext cx="10562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8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DF3B5-6681-4183-8955-2BBC1A8E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5" y="183860"/>
            <a:ext cx="7948427" cy="454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87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45A47B-485A-4561-8808-77AA3E77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1" y="106073"/>
            <a:ext cx="7539037" cy="58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71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910A4-F8C3-4D94-8684-EAD377D9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3" y="162214"/>
            <a:ext cx="8302928" cy="47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E391A-F2AF-4591-93FA-304FDF971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" t="16857" r="7717" b="2698"/>
          <a:stretch/>
        </p:blipFill>
        <p:spPr>
          <a:xfrm>
            <a:off x="238540" y="198781"/>
            <a:ext cx="10634869" cy="40551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13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E86A05-B536-4AD5-A7F0-66B9E102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6" t="20020" r="1698" b="5809"/>
          <a:stretch/>
        </p:blipFill>
        <p:spPr>
          <a:xfrm>
            <a:off x="198781" y="178904"/>
            <a:ext cx="7646703" cy="31010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0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621</Words>
  <Application>Microsoft Office PowerPoint</Application>
  <PresentationFormat>Widescreen</PresentationFormat>
  <Paragraphs>53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Arial</vt:lpstr>
      <vt:lpstr>Calibri</vt:lpstr>
      <vt:lpstr>Calibri Light</vt:lpstr>
      <vt:lpstr>charter</vt:lpstr>
      <vt:lpstr>Helvetica</vt:lpstr>
      <vt:lpstr>inherit</vt:lpstr>
      <vt:lpstr>Menlo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51</cp:revision>
  <dcterms:created xsi:type="dcterms:W3CDTF">2021-09-16T14:45:17Z</dcterms:created>
  <dcterms:modified xsi:type="dcterms:W3CDTF">2022-06-27T05:46:58Z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2021-09-16T14:45:18Z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b7937bd2-e4a2-437d-97ef-3cc203465b02</vt:lpwstr>
  </property>
  <property fmtid="{D5CDD505-2E9C-101B-9397-08002B2CF9AE}" pid="8" name="MSIP_Label_19540963-e559-4020-8a90-fe8a502c2801_ContentBits">
    <vt:lpwstr>0</vt:lpwstr>
  </property>
</Properties>
</file>