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2.xml" ContentType="application/vnd.openxmlformats-officedocument.themeOverride+xml"/>
  <Override PartName="/ppt/notesSlides/notesSlide20.xml" ContentType="application/vnd.openxmlformats-officedocument.presentationml.notesSlide+xml"/>
  <Override PartName="/ppt/theme/themeOverride3.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88" r:id="rId2"/>
    <p:sldId id="256" r:id="rId3"/>
    <p:sldId id="257" r:id="rId4"/>
    <p:sldId id="305" r:id="rId5"/>
    <p:sldId id="303" r:id="rId6"/>
    <p:sldId id="304" r:id="rId7"/>
    <p:sldId id="260" r:id="rId8"/>
    <p:sldId id="261" r:id="rId9"/>
    <p:sldId id="264" r:id="rId10"/>
    <p:sldId id="267" r:id="rId11"/>
    <p:sldId id="268" r:id="rId12"/>
    <p:sldId id="262" r:id="rId13"/>
    <p:sldId id="263" r:id="rId14"/>
    <p:sldId id="259" r:id="rId15"/>
    <p:sldId id="271" r:id="rId16"/>
    <p:sldId id="272" r:id="rId17"/>
    <p:sldId id="273" r:id="rId18"/>
    <p:sldId id="274" r:id="rId19"/>
    <p:sldId id="275" r:id="rId20"/>
    <p:sldId id="280" r:id="rId21"/>
    <p:sldId id="279" r:id="rId22"/>
    <p:sldId id="300" r:id="rId23"/>
    <p:sldId id="301" r:id="rId24"/>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rgbClr val="6600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6600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6600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6600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6600FF"/>
        </a:solidFill>
        <a:latin typeface="Times New Roman" panose="02020603050405020304" pitchFamily="18" charset="0"/>
        <a:ea typeface="+mn-ea"/>
        <a:cs typeface="+mn-cs"/>
      </a:defRPr>
    </a:lvl5pPr>
    <a:lvl6pPr marL="2286000" algn="l" defTabSz="914400" rtl="0" eaLnBrk="1" latinLnBrk="0" hangingPunct="1">
      <a:defRPr sz="2000" b="1" kern="1200">
        <a:solidFill>
          <a:srgbClr val="6600FF"/>
        </a:solidFill>
        <a:latin typeface="Times New Roman" panose="02020603050405020304" pitchFamily="18" charset="0"/>
        <a:ea typeface="+mn-ea"/>
        <a:cs typeface="+mn-cs"/>
      </a:defRPr>
    </a:lvl6pPr>
    <a:lvl7pPr marL="2743200" algn="l" defTabSz="914400" rtl="0" eaLnBrk="1" latinLnBrk="0" hangingPunct="1">
      <a:defRPr sz="2000" b="1" kern="1200">
        <a:solidFill>
          <a:srgbClr val="6600FF"/>
        </a:solidFill>
        <a:latin typeface="Times New Roman" panose="02020603050405020304" pitchFamily="18" charset="0"/>
        <a:ea typeface="+mn-ea"/>
        <a:cs typeface="+mn-cs"/>
      </a:defRPr>
    </a:lvl7pPr>
    <a:lvl8pPr marL="3200400" algn="l" defTabSz="914400" rtl="0" eaLnBrk="1" latinLnBrk="0" hangingPunct="1">
      <a:defRPr sz="2000" b="1" kern="1200">
        <a:solidFill>
          <a:srgbClr val="6600FF"/>
        </a:solidFill>
        <a:latin typeface="Times New Roman" panose="02020603050405020304" pitchFamily="18" charset="0"/>
        <a:ea typeface="+mn-ea"/>
        <a:cs typeface="+mn-cs"/>
      </a:defRPr>
    </a:lvl8pPr>
    <a:lvl9pPr marL="3657600" algn="l" defTabSz="914400" rtl="0" eaLnBrk="1" latinLnBrk="0" hangingPunct="1">
      <a:defRPr sz="2000" b="1" kern="1200">
        <a:solidFill>
          <a:srgbClr val="6600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3300"/>
    <a:srgbClr val="FF0066"/>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2" autoAdjust="0"/>
    <p:restoredTop sz="90929"/>
  </p:normalViewPr>
  <p:slideViewPr>
    <p:cSldViewPr snapToGrid="0" snapToObjects="1">
      <p:cViewPr varScale="1">
        <p:scale>
          <a:sx n="81" d="100"/>
          <a:sy n="81" d="100"/>
        </p:scale>
        <p:origin x="15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notesViewPr>
    <p:cSldViewPr snapToGrid="0" snapToObjects="1">
      <p:cViewPr varScale="1">
        <p:scale>
          <a:sx n="35" d="100"/>
          <a:sy n="35" d="100"/>
        </p:scale>
        <p:origin x="-141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s-ES" altLang="es-PE"/>
          </a:p>
        </p:txBody>
      </p:sp>
      <p:sp>
        <p:nvSpPr>
          <p:cNvPr id="399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s-ES" altLang="es-PE"/>
          </a:p>
        </p:txBody>
      </p:sp>
      <p:sp>
        <p:nvSpPr>
          <p:cNvPr id="399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s-ES" altLang="es-PE"/>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1A56172-3C69-4D9E-874A-F9D656E64794}" type="slidenum">
              <a:rPr lang="es-ES" altLang="es-PE"/>
              <a:pPr/>
              <a:t>‹Nº›</a:t>
            </a:fld>
            <a:endParaRPr lang="es-ES" altLang="es-PE"/>
          </a:p>
        </p:txBody>
      </p:sp>
    </p:spTree>
    <p:extLst>
      <p:ext uri="{BB962C8B-B14F-4D97-AF65-F5344CB8AC3E}">
        <p14:creationId xmlns:p14="http://schemas.microsoft.com/office/powerpoint/2010/main" val="404554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defRPr sz="1200"/>
            </a:lvl1pPr>
          </a:lstStyle>
          <a:p>
            <a:endParaRPr lang="es-ES_tradnl" altLang="es-PE"/>
          </a:p>
        </p:txBody>
      </p:sp>
      <p:sp>
        <p:nvSpPr>
          <p:cNvPr id="33795" name="Rectangle 3"/>
          <p:cNvSpPr>
            <a:spLocks noGrp="1" noChangeArrowheads="1"/>
          </p:cNvSpPr>
          <p:nvPr>
            <p:ph type="dt" idx="1"/>
          </p:nvPr>
        </p:nvSpPr>
        <p:spPr bwMode="auto">
          <a:xfrm>
            <a:off x="3886200" y="0"/>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r">
              <a:defRPr sz="1200"/>
            </a:lvl1pPr>
          </a:lstStyle>
          <a:p>
            <a:endParaRPr lang="es-ES_tradnl" altLang="es-PE"/>
          </a:p>
        </p:txBody>
      </p:sp>
      <p:sp>
        <p:nvSpPr>
          <p:cNvPr id="3379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p:cNvSpPr>
            <a:spLocks noGrp="1" noChangeArrowheads="1"/>
          </p:cNvSpPr>
          <p:nvPr>
            <p:ph type="body" sz="quarter" idx="3"/>
          </p:nvPr>
        </p:nvSpPr>
        <p:spPr bwMode="auto">
          <a:xfrm>
            <a:off x="914400" y="4343400"/>
            <a:ext cx="5029200"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s-ES_tradnl" altLang="es-PE" smtClean="0"/>
              <a:t>Haga clic para modificar el estilo de texto del patrón</a:t>
            </a:r>
          </a:p>
          <a:p>
            <a:pPr lvl="1"/>
            <a:r>
              <a:rPr lang="es-ES_tradnl" altLang="es-PE" smtClean="0"/>
              <a:t>Segundo nivel</a:t>
            </a:r>
          </a:p>
          <a:p>
            <a:pPr lvl="2"/>
            <a:r>
              <a:rPr lang="es-ES_tradnl" altLang="es-PE" smtClean="0"/>
              <a:t>Tercer nivel</a:t>
            </a:r>
          </a:p>
          <a:p>
            <a:pPr lvl="3"/>
            <a:r>
              <a:rPr lang="es-ES_tradnl" altLang="es-PE" smtClean="0"/>
              <a:t>Cuarto nivel</a:t>
            </a:r>
          </a:p>
          <a:p>
            <a:pPr lvl="4"/>
            <a:r>
              <a:rPr lang="es-ES_tradnl" altLang="es-PE" smtClean="0"/>
              <a:t>Quinto nivel</a:t>
            </a:r>
          </a:p>
        </p:txBody>
      </p:sp>
      <p:sp>
        <p:nvSpPr>
          <p:cNvPr id="33798" name="Rectangle 6"/>
          <p:cNvSpPr>
            <a:spLocks noGrp="1" noChangeArrowheads="1"/>
          </p:cNvSpPr>
          <p:nvPr>
            <p:ph type="ftr" sz="quarter" idx="4"/>
          </p:nvPr>
        </p:nvSpPr>
        <p:spPr bwMode="auto">
          <a:xfrm>
            <a:off x="0" y="8869363"/>
            <a:ext cx="2971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defRPr sz="1200"/>
            </a:lvl1pPr>
          </a:lstStyle>
          <a:p>
            <a:endParaRPr lang="es-ES_tradnl" altLang="es-PE"/>
          </a:p>
        </p:txBody>
      </p:sp>
      <p:sp>
        <p:nvSpPr>
          <p:cNvPr id="33799" name="Rectangle 7"/>
          <p:cNvSpPr>
            <a:spLocks noGrp="1" noChangeArrowheads="1"/>
          </p:cNvSpPr>
          <p:nvPr>
            <p:ph type="sldNum" sz="quarter" idx="5"/>
          </p:nvPr>
        </p:nvSpPr>
        <p:spPr bwMode="auto">
          <a:xfrm>
            <a:off x="3886200" y="8869363"/>
            <a:ext cx="2971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200"/>
            </a:lvl1pPr>
          </a:lstStyle>
          <a:p>
            <a:fld id="{03E5C2EB-39FB-4F65-8AFB-D3009869396E}" type="slidenum">
              <a:rPr lang="es-ES_tradnl" altLang="es-PE"/>
              <a:pPr/>
              <a:t>‹Nº›</a:t>
            </a:fld>
            <a:endParaRPr lang="es-ES_tradnl" altLang="es-PE"/>
          </a:p>
        </p:txBody>
      </p:sp>
    </p:spTree>
    <p:extLst>
      <p:ext uri="{BB962C8B-B14F-4D97-AF65-F5344CB8AC3E}">
        <p14:creationId xmlns:p14="http://schemas.microsoft.com/office/powerpoint/2010/main" val="23303603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AEC334-4545-4CCE-81ED-2035628392CE}" type="slidenum">
              <a:rPr lang="es-ES_tradnl" altLang="es-PE"/>
              <a:pPr/>
              <a:t>1</a:t>
            </a:fld>
            <a:endParaRPr lang="es-ES_tradnl" altLang="es-PE"/>
          </a:p>
        </p:txBody>
      </p:sp>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484861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EA426-99E2-4E7A-8CD6-8EE3D8E3CA1B}" type="slidenum">
              <a:rPr lang="es-ES_tradnl" altLang="es-PE"/>
              <a:pPr/>
              <a:t>12</a:t>
            </a:fld>
            <a:endParaRPr lang="es-ES_tradnl" altLang="es-PE"/>
          </a:p>
        </p:txBody>
      </p:sp>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185797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96FADE-053F-405A-A331-0ECE3EDFDCE2}" type="slidenum">
              <a:rPr lang="es-ES_tradnl" altLang="es-PE"/>
              <a:pPr/>
              <a:t>13</a:t>
            </a:fld>
            <a:endParaRPr lang="es-ES_tradnl" altLang="es-PE"/>
          </a:p>
        </p:txBody>
      </p:sp>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199781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75D83-A4B7-4661-A506-48A840CEEC19}" type="slidenum">
              <a:rPr lang="es-ES_tradnl" altLang="es-PE"/>
              <a:pPr/>
              <a:t>14</a:t>
            </a:fld>
            <a:endParaRPr lang="es-ES_tradnl" altLang="es-PE"/>
          </a:p>
        </p:txBody>
      </p:sp>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140220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8A0AC-0D4E-42C9-9B66-2ADDFD98D40A}" type="slidenum">
              <a:rPr lang="es-ES_tradnl" altLang="es-PE"/>
              <a:pPr/>
              <a:t>15</a:t>
            </a:fld>
            <a:endParaRPr lang="es-ES_tradnl" altLang="es-PE"/>
          </a:p>
        </p:txBody>
      </p:sp>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2832619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C464D-6D1F-4202-B559-AFD776EE49B4}" type="slidenum">
              <a:rPr lang="es-ES_tradnl" altLang="es-PE"/>
              <a:pPr/>
              <a:t>16</a:t>
            </a:fld>
            <a:endParaRPr lang="es-ES_tradnl" altLang="es-PE"/>
          </a:p>
        </p:txBody>
      </p:sp>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66939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4E20F5-8A7D-4904-B851-42CA72798F2C}" type="slidenum">
              <a:rPr lang="es-ES_tradnl" altLang="es-PE"/>
              <a:pPr/>
              <a:t>17</a:t>
            </a:fld>
            <a:endParaRPr lang="es-ES_tradnl" altLang="es-PE"/>
          </a:p>
        </p:txBody>
      </p:sp>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1104856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DC972A-A182-49DA-875D-29081DF2C846}" type="slidenum">
              <a:rPr lang="es-ES_tradnl" altLang="es-PE"/>
              <a:pPr/>
              <a:t>18</a:t>
            </a:fld>
            <a:endParaRPr lang="es-ES_tradnl" altLang="es-PE"/>
          </a:p>
        </p:txBody>
      </p:sp>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1132381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0E5CF2-A823-4A04-BDE1-F2149AAC780C}" type="slidenum">
              <a:rPr lang="es-ES_tradnl" altLang="es-PE"/>
              <a:pPr/>
              <a:t>19</a:t>
            </a:fld>
            <a:endParaRPr lang="es-ES_tradnl" altLang="es-PE"/>
          </a:p>
        </p:txBody>
      </p:sp>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2157857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D4A8A-8A4D-43C1-9071-59380D853865}" type="slidenum">
              <a:rPr lang="es-ES_tradnl" altLang="es-PE"/>
              <a:pPr/>
              <a:t>20</a:t>
            </a:fld>
            <a:endParaRPr lang="es-ES_tradnl" altLang="es-PE"/>
          </a:p>
        </p:txBody>
      </p:sp>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874443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3CB16-5992-4F34-9D6A-30F036BC2EB4}" type="slidenum">
              <a:rPr lang="es-ES_tradnl" altLang="es-PE"/>
              <a:pPr/>
              <a:t>21</a:t>
            </a:fld>
            <a:endParaRPr lang="es-ES_tradnl" altLang="es-PE"/>
          </a:p>
        </p:txBody>
      </p:sp>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71420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B4AA10-4DBA-4665-B2DE-55616C97CAB6}" type="slidenum">
              <a:rPr lang="es-ES_tradnl" altLang="es-PE"/>
              <a:pPr/>
              <a:t>2</a:t>
            </a:fld>
            <a:endParaRPr lang="es-ES_tradnl" altLang="es-PE"/>
          </a:p>
        </p:txBody>
      </p:sp>
      <p:sp>
        <p:nvSpPr>
          <p:cNvPr id="34818" name="Rectangle 2"/>
          <p:cNvSpPr>
            <a:spLocks noChangeArrowheads="1" noTextEdit="1"/>
          </p:cNvSpPr>
          <p:nvPr>
            <p:ph type="sldImg"/>
          </p:nvPr>
        </p:nvSpPr>
        <p:spPr>
          <a:ln/>
        </p:spPr>
      </p:sp>
      <p:sp>
        <p:nvSpPr>
          <p:cNvPr id="34819" name="Rectangle 3"/>
          <p:cNvSpPr>
            <a:spLocks noGrp="1" noChangeArrowheads="1"/>
          </p:cNvSpPr>
          <p:nvPr>
            <p:ph type="body" idx="1"/>
          </p:nvPr>
        </p:nvSpPr>
        <p:spPr>
          <a:xfrm>
            <a:off x="914400" y="4338638"/>
            <a:ext cx="5029200" cy="274637"/>
          </a:xfrm>
        </p:spPr>
        <p:txBody>
          <a:bodyPr/>
          <a:lstStyle/>
          <a:p>
            <a:endParaRPr lang="es-ES_tradnl" altLang="es-PE"/>
          </a:p>
        </p:txBody>
      </p:sp>
    </p:spTree>
    <p:extLst>
      <p:ext uri="{BB962C8B-B14F-4D97-AF65-F5344CB8AC3E}">
        <p14:creationId xmlns:p14="http://schemas.microsoft.com/office/powerpoint/2010/main" val="2393226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19BAB-35E3-40F2-AC66-69C69227B03A}" type="slidenum">
              <a:rPr lang="es-ES_tradnl" altLang="es-PE"/>
              <a:pPr/>
              <a:t>22</a:t>
            </a:fld>
            <a:endParaRPr lang="es-ES_tradnl" altLang="es-PE"/>
          </a:p>
        </p:txBody>
      </p:sp>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4123027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658F1-3D4E-4879-B0D2-6699E42F134F}" type="slidenum">
              <a:rPr lang="es-ES_tradnl" altLang="es-PE"/>
              <a:pPr/>
              <a:t>23</a:t>
            </a:fld>
            <a:endParaRPr lang="es-ES_tradnl" altLang="es-PE"/>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270014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756022-96C2-4427-B48B-F47DB985C462}" type="slidenum">
              <a:rPr lang="es-ES_tradnl" altLang="es-PE"/>
              <a:pPr/>
              <a:t>3</a:t>
            </a:fld>
            <a:endParaRPr lang="es-ES_tradnl" altLang="es-PE"/>
          </a:p>
        </p:txBody>
      </p:sp>
      <p:sp>
        <p:nvSpPr>
          <p:cNvPr id="40962" name="Rectangle 2"/>
          <p:cNvSpPr>
            <a:spLocks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385857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93D42-B98E-4F73-8E6B-ACFEEDFFF0FD}" type="slidenum">
              <a:rPr lang="es-ES_tradnl" altLang="es-PE"/>
              <a:pPr/>
              <a:t>4</a:t>
            </a:fld>
            <a:endParaRPr lang="es-ES_tradnl" altLang="es-PE"/>
          </a:p>
        </p:txBody>
      </p:sp>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421993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5C1CF-531C-41A0-A0D1-7025C3EFED88}" type="slidenum">
              <a:rPr lang="es-ES_tradnl" altLang="es-PE"/>
              <a:pPr/>
              <a:t>7</a:t>
            </a:fld>
            <a:endParaRPr lang="es-ES_tradnl" altLang="es-PE"/>
          </a:p>
        </p:txBody>
      </p:sp>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46880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A9F47-1E9A-4957-959C-054CE9C478EC}" type="slidenum">
              <a:rPr lang="es-ES_tradnl" altLang="es-PE"/>
              <a:pPr/>
              <a:t>8</a:t>
            </a:fld>
            <a:endParaRPr lang="es-ES_tradnl" altLang="es-PE"/>
          </a:p>
        </p:txBody>
      </p:sp>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547220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3BE08-05C0-4D37-8D27-11FDB780281E}" type="slidenum">
              <a:rPr lang="es-ES_tradnl" altLang="es-PE"/>
              <a:pPr/>
              <a:t>9</a:t>
            </a:fld>
            <a:endParaRPr lang="es-ES_tradnl" altLang="es-PE"/>
          </a:p>
        </p:txBody>
      </p:sp>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37044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BB463-4A0F-4AB4-B6D6-9B168F73DBCE}" type="slidenum">
              <a:rPr lang="es-ES_tradnl" altLang="es-PE"/>
              <a:pPr/>
              <a:t>10</a:t>
            </a:fld>
            <a:endParaRPr lang="es-ES_tradnl" altLang="es-PE"/>
          </a:p>
        </p:txBody>
      </p:sp>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1854723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4D23E-BF66-44ED-A6EA-B69C59FC5064}" type="slidenum">
              <a:rPr lang="es-ES_tradnl" altLang="es-PE"/>
              <a:pPr/>
              <a:t>11</a:t>
            </a:fld>
            <a:endParaRPr lang="es-ES_tradnl" altLang="es-PE"/>
          </a:p>
        </p:txBody>
      </p:sp>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s-ES" altLang="es-PE"/>
          </a:p>
        </p:txBody>
      </p:sp>
    </p:spTree>
    <p:extLst>
      <p:ext uri="{BB962C8B-B14F-4D97-AF65-F5344CB8AC3E}">
        <p14:creationId xmlns:p14="http://schemas.microsoft.com/office/powerpoint/2010/main" val="245205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lvl1pPr>
              <a:defRPr/>
            </a:lvl1pPr>
          </a:lstStyle>
          <a:p>
            <a:endParaRPr lang="en-US" altLang="es-PE"/>
          </a:p>
        </p:txBody>
      </p:sp>
      <p:sp>
        <p:nvSpPr>
          <p:cNvPr id="5" name="Marcador de pie de página 4"/>
          <p:cNvSpPr>
            <a:spLocks noGrp="1"/>
          </p:cNvSpPr>
          <p:nvPr>
            <p:ph type="ftr" sz="quarter" idx="11"/>
          </p:nvPr>
        </p:nvSpPr>
        <p:spPr/>
        <p:txBody>
          <a:bodyPr/>
          <a:lstStyle>
            <a:lvl1pPr>
              <a:defRPr/>
            </a:lvl1pPr>
          </a:lstStyle>
          <a:p>
            <a:r>
              <a:rPr lang="en-US" altLang="es-PE"/>
              <a:t>Proyecto 338403, UNSL, Esquivel S., Gallard R.                                                                                         </a:t>
            </a:r>
          </a:p>
        </p:txBody>
      </p:sp>
      <p:sp>
        <p:nvSpPr>
          <p:cNvPr id="6" name="Marcador de número de diapositiva 5"/>
          <p:cNvSpPr>
            <a:spLocks noGrp="1"/>
          </p:cNvSpPr>
          <p:nvPr>
            <p:ph type="sldNum" sz="quarter" idx="12"/>
          </p:nvPr>
        </p:nvSpPr>
        <p:spPr/>
        <p:txBody>
          <a:bodyPr/>
          <a:lstStyle>
            <a:lvl1pPr>
              <a:defRPr/>
            </a:lvl1pPr>
          </a:lstStyle>
          <a:p>
            <a:fld id="{4A87CD41-3EA7-4703-B166-453514085DEA}" type="slidenum">
              <a:rPr lang="en-US" altLang="es-PE"/>
              <a:pPr/>
              <a:t>‹Nº›</a:t>
            </a:fld>
            <a:endParaRPr lang="en-US" altLang="es-PE"/>
          </a:p>
        </p:txBody>
      </p:sp>
    </p:spTree>
    <p:extLst>
      <p:ext uri="{BB962C8B-B14F-4D97-AF65-F5344CB8AC3E}">
        <p14:creationId xmlns:p14="http://schemas.microsoft.com/office/powerpoint/2010/main" val="19191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lvl1pPr>
              <a:defRPr/>
            </a:lvl1pPr>
          </a:lstStyle>
          <a:p>
            <a:endParaRPr lang="en-US" altLang="es-PE"/>
          </a:p>
        </p:txBody>
      </p:sp>
      <p:sp>
        <p:nvSpPr>
          <p:cNvPr id="5" name="Marcador de pie de página 4"/>
          <p:cNvSpPr>
            <a:spLocks noGrp="1"/>
          </p:cNvSpPr>
          <p:nvPr>
            <p:ph type="ftr" sz="quarter" idx="11"/>
          </p:nvPr>
        </p:nvSpPr>
        <p:spPr/>
        <p:txBody>
          <a:bodyPr/>
          <a:lstStyle>
            <a:lvl1pPr>
              <a:defRPr/>
            </a:lvl1pPr>
          </a:lstStyle>
          <a:p>
            <a:r>
              <a:rPr lang="en-US" altLang="es-PE"/>
              <a:t>Proyecto 338403, UNSL, Esquivel S., Gallard R.                                                                                         </a:t>
            </a:r>
          </a:p>
        </p:txBody>
      </p:sp>
      <p:sp>
        <p:nvSpPr>
          <p:cNvPr id="6" name="Marcador de número de diapositiva 5"/>
          <p:cNvSpPr>
            <a:spLocks noGrp="1"/>
          </p:cNvSpPr>
          <p:nvPr>
            <p:ph type="sldNum" sz="quarter" idx="12"/>
          </p:nvPr>
        </p:nvSpPr>
        <p:spPr/>
        <p:txBody>
          <a:bodyPr/>
          <a:lstStyle>
            <a:lvl1pPr>
              <a:defRPr/>
            </a:lvl1pPr>
          </a:lstStyle>
          <a:p>
            <a:fld id="{1D44AFEA-0B24-4C6C-9322-E10A50568DC0}" type="slidenum">
              <a:rPr lang="en-US" altLang="es-PE"/>
              <a:pPr/>
              <a:t>‹Nº›</a:t>
            </a:fld>
            <a:endParaRPr lang="en-US" altLang="es-PE"/>
          </a:p>
        </p:txBody>
      </p:sp>
    </p:spTree>
    <p:extLst>
      <p:ext uri="{BB962C8B-B14F-4D97-AF65-F5344CB8AC3E}">
        <p14:creationId xmlns:p14="http://schemas.microsoft.com/office/powerpoint/2010/main" val="338500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lvl1pPr>
              <a:defRPr/>
            </a:lvl1pPr>
          </a:lstStyle>
          <a:p>
            <a:endParaRPr lang="en-US" altLang="es-PE"/>
          </a:p>
        </p:txBody>
      </p:sp>
      <p:sp>
        <p:nvSpPr>
          <p:cNvPr id="5" name="Marcador de pie de página 4"/>
          <p:cNvSpPr>
            <a:spLocks noGrp="1"/>
          </p:cNvSpPr>
          <p:nvPr>
            <p:ph type="ftr" sz="quarter" idx="11"/>
          </p:nvPr>
        </p:nvSpPr>
        <p:spPr/>
        <p:txBody>
          <a:bodyPr/>
          <a:lstStyle>
            <a:lvl1pPr>
              <a:defRPr/>
            </a:lvl1pPr>
          </a:lstStyle>
          <a:p>
            <a:r>
              <a:rPr lang="en-US" altLang="es-PE"/>
              <a:t>Proyecto 338403, UNSL, Esquivel S., Gallard R.                                                                                         </a:t>
            </a:r>
          </a:p>
        </p:txBody>
      </p:sp>
      <p:sp>
        <p:nvSpPr>
          <p:cNvPr id="6" name="Marcador de número de diapositiva 5"/>
          <p:cNvSpPr>
            <a:spLocks noGrp="1"/>
          </p:cNvSpPr>
          <p:nvPr>
            <p:ph type="sldNum" sz="quarter" idx="12"/>
          </p:nvPr>
        </p:nvSpPr>
        <p:spPr/>
        <p:txBody>
          <a:bodyPr/>
          <a:lstStyle>
            <a:lvl1pPr>
              <a:defRPr/>
            </a:lvl1pPr>
          </a:lstStyle>
          <a:p>
            <a:fld id="{6874BDB1-7B17-4EB9-9101-1C076D3D29F8}" type="slidenum">
              <a:rPr lang="en-US" altLang="es-PE"/>
              <a:pPr/>
              <a:t>‹Nº›</a:t>
            </a:fld>
            <a:endParaRPr lang="en-US" altLang="es-PE"/>
          </a:p>
        </p:txBody>
      </p:sp>
    </p:spTree>
    <p:extLst>
      <p:ext uri="{BB962C8B-B14F-4D97-AF65-F5344CB8AC3E}">
        <p14:creationId xmlns:p14="http://schemas.microsoft.com/office/powerpoint/2010/main" val="216640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1143000"/>
          </a:xfrm>
        </p:spPr>
        <p:txBody>
          <a:bodyPr/>
          <a:lstStyle/>
          <a:p>
            <a:r>
              <a:rPr lang="es-ES" smtClean="0"/>
              <a:t>Haga clic para modificar el estilo de título del patrón</a:t>
            </a:r>
            <a:endParaRPr lang="es-PE"/>
          </a:p>
        </p:txBody>
      </p:sp>
      <p:sp>
        <p:nvSpPr>
          <p:cNvPr id="3" name="Marcador de texto 2"/>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quarter" idx="2"/>
          </p:nvPr>
        </p:nvSpPr>
        <p:spPr>
          <a:xfrm>
            <a:off x="46482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contenido 4"/>
          <p:cNvSpPr>
            <a:spLocks noGrp="1"/>
          </p:cNvSpPr>
          <p:nvPr>
            <p:ph sz="quarter" idx="3"/>
          </p:nvPr>
        </p:nvSpPr>
        <p:spPr>
          <a:xfrm>
            <a:off x="46482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fecha 5"/>
          <p:cNvSpPr>
            <a:spLocks noGrp="1"/>
          </p:cNvSpPr>
          <p:nvPr>
            <p:ph type="dt" sz="half" idx="10"/>
          </p:nvPr>
        </p:nvSpPr>
        <p:spPr>
          <a:xfrm>
            <a:off x="685800" y="6248400"/>
            <a:ext cx="1905000" cy="457200"/>
          </a:xfrm>
        </p:spPr>
        <p:txBody>
          <a:bodyPr/>
          <a:lstStyle>
            <a:lvl1pPr>
              <a:defRPr/>
            </a:lvl1pPr>
          </a:lstStyle>
          <a:p>
            <a:endParaRPr lang="en-US" altLang="es-PE"/>
          </a:p>
        </p:txBody>
      </p:sp>
      <p:sp>
        <p:nvSpPr>
          <p:cNvPr id="7" name="Marcador de pie de página 6"/>
          <p:cNvSpPr>
            <a:spLocks noGrp="1"/>
          </p:cNvSpPr>
          <p:nvPr>
            <p:ph type="ftr" sz="quarter" idx="11"/>
          </p:nvPr>
        </p:nvSpPr>
        <p:spPr>
          <a:xfrm>
            <a:off x="3124200" y="6248400"/>
            <a:ext cx="2895600" cy="457200"/>
          </a:xfrm>
        </p:spPr>
        <p:txBody>
          <a:bodyPr/>
          <a:lstStyle>
            <a:lvl1pPr>
              <a:defRPr/>
            </a:lvl1pPr>
          </a:lstStyle>
          <a:p>
            <a:r>
              <a:rPr lang="en-US" altLang="es-PE"/>
              <a:t>Proyecto 338403, UNSL, Esquivel S., Gallard R.                                                                                         </a:t>
            </a:r>
          </a:p>
        </p:txBody>
      </p:sp>
      <p:sp>
        <p:nvSpPr>
          <p:cNvPr id="8" name="Marcador de número de diapositiva 7"/>
          <p:cNvSpPr>
            <a:spLocks noGrp="1"/>
          </p:cNvSpPr>
          <p:nvPr>
            <p:ph type="sldNum" sz="quarter" idx="12"/>
          </p:nvPr>
        </p:nvSpPr>
        <p:spPr>
          <a:xfrm>
            <a:off x="6553200" y="6248400"/>
            <a:ext cx="1905000" cy="457200"/>
          </a:xfrm>
        </p:spPr>
        <p:txBody>
          <a:bodyPr/>
          <a:lstStyle>
            <a:lvl1pPr>
              <a:defRPr/>
            </a:lvl1pPr>
          </a:lstStyle>
          <a:p>
            <a:fld id="{97C93230-613D-46F7-A680-0AA8B03B1BE4}" type="slidenum">
              <a:rPr lang="en-US" altLang="es-PE"/>
              <a:pPr/>
              <a:t>‹Nº›</a:t>
            </a:fld>
            <a:endParaRPr lang="en-US" altLang="es-PE"/>
          </a:p>
        </p:txBody>
      </p:sp>
    </p:spTree>
    <p:extLst>
      <p:ext uri="{BB962C8B-B14F-4D97-AF65-F5344CB8AC3E}">
        <p14:creationId xmlns:p14="http://schemas.microsoft.com/office/powerpoint/2010/main" val="200293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lvl1pPr>
              <a:defRPr/>
            </a:lvl1pPr>
          </a:lstStyle>
          <a:p>
            <a:endParaRPr lang="en-US" altLang="es-PE"/>
          </a:p>
        </p:txBody>
      </p:sp>
      <p:sp>
        <p:nvSpPr>
          <p:cNvPr id="5" name="Marcador de pie de página 4"/>
          <p:cNvSpPr>
            <a:spLocks noGrp="1"/>
          </p:cNvSpPr>
          <p:nvPr>
            <p:ph type="ftr" sz="quarter" idx="11"/>
          </p:nvPr>
        </p:nvSpPr>
        <p:spPr/>
        <p:txBody>
          <a:bodyPr/>
          <a:lstStyle>
            <a:lvl1pPr>
              <a:defRPr/>
            </a:lvl1pPr>
          </a:lstStyle>
          <a:p>
            <a:r>
              <a:rPr lang="en-US" altLang="es-PE"/>
              <a:t>Proyecto 338403, UNSL, Esquivel S., Gallard R.                                                                                         </a:t>
            </a:r>
          </a:p>
        </p:txBody>
      </p:sp>
      <p:sp>
        <p:nvSpPr>
          <p:cNvPr id="6" name="Marcador de número de diapositiva 5"/>
          <p:cNvSpPr>
            <a:spLocks noGrp="1"/>
          </p:cNvSpPr>
          <p:nvPr>
            <p:ph type="sldNum" sz="quarter" idx="12"/>
          </p:nvPr>
        </p:nvSpPr>
        <p:spPr/>
        <p:txBody>
          <a:bodyPr/>
          <a:lstStyle>
            <a:lvl1pPr>
              <a:defRPr/>
            </a:lvl1pPr>
          </a:lstStyle>
          <a:p>
            <a:fld id="{0D42B511-B49D-4EE8-B557-8A255F7D3940}" type="slidenum">
              <a:rPr lang="en-US" altLang="es-PE"/>
              <a:pPr/>
              <a:t>‹Nº›</a:t>
            </a:fld>
            <a:endParaRPr lang="en-US" altLang="es-PE"/>
          </a:p>
        </p:txBody>
      </p:sp>
    </p:spTree>
    <p:extLst>
      <p:ext uri="{BB962C8B-B14F-4D97-AF65-F5344CB8AC3E}">
        <p14:creationId xmlns:p14="http://schemas.microsoft.com/office/powerpoint/2010/main" val="58046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endParaRPr lang="en-US" altLang="es-PE"/>
          </a:p>
        </p:txBody>
      </p:sp>
      <p:sp>
        <p:nvSpPr>
          <p:cNvPr id="5" name="Marcador de pie de página 4"/>
          <p:cNvSpPr>
            <a:spLocks noGrp="1"/>
          </p:cNvSpPr>
          <p:nvPr>
            <p:ph type="ftr" sz="quarter" idx="11"/>
          </p:nvPr>
        </p:nvSpPr>
        <p:spPr/>
        <p:txBody>
          <a:bodyPr/>
          <a:lstStyle>
            <a:lvl1pPr>
              <a:defRPr/>
            </a:lvl1pPr>
          </a:lstStyle>
          <a:p>
            <a:r>
              <a:rPr lang="en-US" altLang="es-PE"/>
              <a:t>Proyecto 338403, UNSL, Esquivel S., Gallard R.                                                                                         </a:t>
            </a:r>
          </a:p>
        </p:txBody>
      </p:sp>
      <p:sp>
        <p:nvSpPr>
          <p:cNvPr id="6" name="Marcador de número de diapositiva 5"/>
          <p:cNvSpPr>
            <a:spLocks noGrp="1"/>
          </p:cNvSpPr>
          <p:nvPr>
            <p:ph type="sldNum" sz="quarter" idx="12"/>
          </p:nvPr>
        </p:nvSpPr>
        <p:spPr/>
        <p:txBody>
          <a:bodyPr/>
          <a:lstStyle>
            <a:lvl1pPr>
              <a:defRPr/>
            </a:lvl1pPr>
          </a:lstStyle>
          <a:p>
            <a:fld id="{028D253B-CA48-4F66-A9E8-7229F718E227}" type="slidenum">
              <a:rPr lang="en-US" altLang="es-PE"/>
              <a:pPr/>
              <a:t>‹Nº›</a:t>
            </a:fld>
            <a:endParaRPr lang="en-US" altLang="es-PE"/>
          </a:p>
        </p:txBody>
      </p:sp>
    </p:spTree>
    <p:extLst>
      <p:ext uri="{BB962C8B-B14F-4D97-AF65-F5344CB8AC3E}">
        <p14:creationId xmlns:p14="http://schemas.microsoft.com/office/powerpoint/2010/main" val="96890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46482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lvl1pPr>
              <a:defRPr/>
            </a:lvl1pPr>
          </a:lstStyle>
          <a:p>
            <a:endParaRPr lang="en-US" altLang="es-PE"/>
          </a:p>
        </p:txBody>
      </p:sp>
      <p:sp>
        <p:nvSpPr>
          <p:cNvPr id="6" name="Marcador de pie de página 5"/>
          <p:cNvSpPr>
            <a:spLocks noGrp="1"/>
          </p:cNvSpPr>
          <p:nvPr>
            <p:ph type="ftr" sz="quarter" idx="11"/>
          </p:nvPr>
        </p:nvSpPr>
        <p:spPr/>
        <p:txBody>
          <a:bodyPr/>
          <a:lstStyle>
            <a:lvl1pPr>
              <a:defRPr/>
            </a:lvl1pPr>
          </a:lstStyle>
          <a:p>
            <a:r>
              <a:rPr lang="en-US" altLang="es-PE"/>
              <a:t>Proyecto 338403, UNSL, Esquivel S., Gallard R.                                                                                         </a:t>
            </a:r>
          </a:p>
        </p:txBody>
      </p:sp>
      <p:sp>
        <p:nvSpPr>
          <p:cNvPr id="7" name="Marcador de número de diapositiva 6"/>
          <p:cNvSpPr>
            <a:spLocks noGrp="1"/>
          </p:cNvSpPr>
          <p:nvPr>
            <p:ph type="sldNum" sz="quarter" idx="12"/>
          </p:nvPr>
        </p:nvSpPr>
        <p:spPr/>
        <p:txBody>
          <a:bodyPr/>
          <a:lstStyle>
            <a:lvl1pPr>
              <a:defRPr/>
            </a:lvl1pPr>
          </a:lstStyle>
          <a:p>
            <a:fld id="{8A2D9D98-A5BA-473E-8ED7-ED35835712DC}" type="slidenum">
              <a:rPr lang="en-US" altLang="es-PE"/>
              <a:pPr/>
              <a:t>‹Nº›</a:t>
            </a:fld>
            <a:endParaRPr lang="en-US" altLang="es-PE"/>
          </a:p>
        </p:txBody>
      </p:sp>
    </p:spTree>
    <p:extLst>
      <p:ext uri="{BB962C8B-B14F-4D97-AF65-F5344CB8AC3E}">
        <p14:creationId xmlns:p14="http://schemas.microsoft.com/office/powerpoint/2010/main" val="59667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lvl1pPr>
              <a:defRPr/>
            </a:lvl1pPr>
          </a:lstStyle>
          <a:p>
            <a:endParaRPr lang="en-US" altLang="es-PE"/>
          </a:p>
        </p:txBody>
      </p:sp>
      <p:sp>
        <p:nvSpPr>
          <p:cNvPr id="8" name="Marcador de pie de página 7"/>
          <p:cNvSpPr>
            <a:spLocks noGrp="1"/>
          </p:cNvSpPr>
          <p:nvPr>
            <p:ph type="ftr" sz="quarter" idx="11"/>
          </p:nvPr>
        </p:nvSpPr>
        <p:spPr/>
        <p:txBody>
          <a:bodyPr/>
          <a:lstStyle>
            <a:lvl1pPr>
              <a:defRPr/>
            </a:lvl1pPr>
          </a:lstStyle>
          <a:p>
            <a:r>
              <a:rPr lang="en-US" altLang="es-PE"/>
              <a:t>Proyecto 338403, UNSL, Esquivel S., Gallard R.                                                                                         </a:t>
            </a:r>
          </a:p>
        </p:txBody>
      </p:sp>
      <p:sp>
        <p:nvSpPr>
          <p:cNvPr id="9" name="Marcador de número de diapositiva 8"/>
          <p:cNvSpPr>
            <a:spLocks noGrp="1"/>
          </p:cNvSpPr>
          <p:nvPr>
            <p:ph type="sldNum" sz="quarter" idx="12"/>
          </p:nvPr>
        </p:nvSpPr>
        <p:spPr/>
        <p:txBody>
          <a:bodyPr/>
          <a:lstStyle>
            <a:lvl1pPr>
              <a:defRPr/>
            </a:lvl1pPr>
          </a:lstStyle>
          <a:p>
            <a:fld id="{56FD6D6F-E913-4C54-B2A3-58EC6019EF3B}" type="slidenum">
              <a:rPr lang="en-US" altLang="es-PE"/>
              <a:pPr/>
              <a:t>‹Nº›</a:t>
            </a:fld>
            <a:endParaRPr lang="en-US" altLang="es-PE"/>
          </a:p>
        </p:txBody>
      </p:sp>
    </p:spTree>
    <p:extLst>
      <p:ext uri="{BB962C8B-B14F-4D97-AF65-F5344CB8AC3E}">
        <p14:creationId xmlns:p14="http://schemas.microsoft.com/office/powerpoint/2010/main" val="260485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lvl1pPr>
              <a:defRPr/>
            </a:lvl1pPr>
          </a:lstStyle>
          <a:p>
            <a:endParaRPr lang="en-US" altLang="es-PE"/>
          </a:p>
        </p:txBody>
      </p:sp>
      <p:sp>
        <p:nvSpPr>
          <p:cNvPr id="4" name="Marcador de pie de página 3"/>
          <p:cNvSpPr>
            <a:spLocks noGrp="1"/>
          </p:cNvSpPr>
          <p:nvPr>
            <p:ph type="ftr" sz="quarter" idx="11"/>
          </p:nvPr>
        </p:nvSpPr>
        <p:spPr/>
        <p:txBody>
          <a:bodyPr/>
          <a:lstStyle>
            <a:lvl1pPr>
              <a:defRPr/>
            </a:lvl1pPr>
          </a:lstStyle>
          <a:p>
            <a:r>
              <a:rPr lang="en-US" altLang="es-PE"/>
              <a:t>Proyecto 338403, UNSL, Esquivel S., Gallard R.                                                                                         </a:t>
            </a:r>
          </a:p>
        </p:txBody>
      </p:sp>
      <p:sp>
        <p:nvSpPr>
          <p:cNvPr id="5" name="Marcador de número de diapositiva 4"/>
          <p:cNvSpPr>
            <a:spLocks noGrp="1"/>
          </p:cNvSpPr>
          <p:nvPr>
            <p:ph type="sldNum" sz="quarter" idx="12"/>
          </p:nvPr>
        </p:nvSpPr>
        <p:spPr/>
        <p:txBody>
          <a:bodyPr/>
          <a:lstStyle>
            <a:lvl1pPr>
              <a:defRPr/>
            </a:lvl1pPr>
          </a:lstStyle>
          <a:p>
            <a:fld id="{17F329AE-DB88-41C8-8D54-586EA9AA9BAD}" type="slidenum">
              <a:rPr lang="en-US" altLang="es-PE"/>
              <a:pPr/>
              <a:t>‹Nº›</a:t>
            </a:fld>
            <a:endParaRPr lang="en-US" altLang="es-PE"/>
          </a:p>
        </p:txBody>
      </p:sp>
    </p:spTree>
    <p:extLst>
      <p:ext uri="{BB962C8B-B14F-4D97-AF65-F5344CB8AC3E}">
        <p14:creationId xmlns:p14="http://schemas.microsoft.com/office/powerpoint/2010/main" val="96474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n-US" altLang="es-PE"/>
          </a:p>
        </p:txBody>
      </p:sp>
      <p:sp>
        <p:nvSpPr>
          <p:cNvPr id="3" name="Marcador de pie de página 2"/>
          <p:cNvSpPr>
            <a:spLocks noGrp="1"/>
          </p:cNvSpPr>
          <p:nvPr>
            <p:ph type="ftr" sz="quarter" idx="11"/>
          </p:nvPr>
        </p:nvSpPr>
        <p:spPr/>
        <p:txBody>
          <a:bodyPr/>
          <a:lstStyle>
            <a:lvl1pPr>
              <a:defRPr/>
            </a:lvl1pPr>
          </a:lstStyle>
          <a:p>
            <a:r>
              <a:rPr lang="en-US" altLang="es-PE"/>
              <a:t>Proyecto 338403, UNSL, Esquivel S., Gallard R.                                                                                         </a:t>
            </a:r>
          </a:p>
        </p:txBody>
      </p:sp>
      <p:sp>
        <p:nvSpPr>
          <p:cNvPr id="4" name="Marcador de número de diapositiva 3"/>
          <p:cNvSpPr>
            <a:spLocks noGrp="1"/>
          </p:cNvSpPr>
          <p:nvPr>
            <p:ph type="sldNum" sz="quarter" idx="12"/>
          </p:nvPr>
        </p:nvSpPr>
        <p:spPr/>
        <p:txBody>
          <a:bodyPr/>
          <a:lstStyle>
            <a:lvl1pPr>
              <a:defRPr/>
            </a:lvl1pPr>
          </a:lstStyle>
          <a:p>
            <a:fld id="{2947EFEA-3F20-4E09-8097-D2F9B6E1B0A9}" type="slidenum">
              <a:rPr lang="en-US" altLang="es-PE"/>
              <a:pPr/>
              <a:t>‹Nº›</a:t>
            </a:fld>
            <a:endParaRPr lang="en-US" altLang="es-PE"/>
          </a:p>
        </p:txBody>
      </p:sp>
    </p:spTree>
    <p:extLst>
      <p:ext uri="{BB962C8B-B14F-4D97-AF65-F5344CB8AC3E}">
        <p14:creationId xmlns:p14="http://schemas.microsoft.com/office/powerpoint/2010/main" val="130824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n-US" altLang="es-PE"/>
          </a:p>
        </p:txBody>
      </p:sp>
      <p:sp>
        <p:nvSpPr>
          <p:cNvPr id="6" name="Marcador de pie de página 5"/>
          <p:cNvSpPr>
            <a:spLocks noGrp="1"/>
          </p:cNvSpPr>
          <p:nvPr>
            <p:ph type="ftr" sz="quarter" idx="11"/>
          </p:nvPr>
        </p:nvSpPr>
        <p:spPr/>
        <p:txBody>
          <a:bodyPr/>
          <a:lstStyle>
            <a:lvl1pPr>
              <a:defRPr/>
            </a:lvl1pPr>
          </a:lstStyle>
          <a:p>
            <a:r>
              <a:rPr lang="en-US" altLang="es-PE"/>
              <a:t>Proyecto 338403, UNSL, Esquivel S., Gallard R.                                                                                         </a:t>
            </a:r>
          </a:p>
        </p:txBody>
      </p:sp>
      <p:sp>
        <p:nvSpPr>
          <p:cNvPr id="7" name="Marcador de número de diapositiva 6"/>
          <p:cNvSpPr>
            <a:spLocks noGrp="1"/>
          </p:cNvSpPr>
          <p:nvPr>
            <p:ph type="sldNum" sz="quarter" idx="12"/>
          </p:nvPr>
        </p:nvSpPr>
        <p:spPr/>
        <p:txBody>
          <a:bodyPr/>
          <a:lstStyle>
            <a:lvl1pPr>
              <a:defRPr/>
            </a:lvl1pPr>
          </a:lstStyle>
          <a:p>
            <a:fld id="{800E0CA4-0A0B-4E17-AB2C-FE1F7D460874}" type="slidenum">
              <a:rPr lang="en-US" altLang="es-PE"/>
              <a:pPr/>
              <a:t>‹Nº›</a:t>
            </a:fld>
            <a:endParaRPr lang="en-US" altLang="es-PE"/>
          </a:p>
        </p:txBody>
      </p:sp>
    </p:spTree>
    <p:extLst>
      <p:ext uri="{BB962C8B-B14F-4D97-AF65-F5344CB8AC3E}">
        <p14:creationId xmlns:p14="http://schemas.microsoft.com/office/powerpoint/2010/main" val="163354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n-US" altLang="es-PE"/>
          </a:p>
        </p:txBody>
      </p:sp>
      <p:sp>
        <p:nvSpPr>
          <p:cNvPr id="6" name="Marcador de pie de página 5"/>
          <p:cNvSpPr>
            <a:spLocks noGrp="1"/>
          </p:cNvSpPr>
          <p:nvPr>
            <p:ph type="ftr" sz="quarter" idx="11"/>
          </p:nvPr>
        </p:nvSpPr>
        <p:spPr/>
        <p:txBody>
          <a:bodyPr/>
          <a:lstStyle>
            <a:lvl1pPr>
              <a:defRPr/>
            </a:lvl1pPr>
          </a:lstStyle>
          <a:p>
            <a:r>
              <a:rPr lang="en-US" altLang="es-PE"/>
              <a:t>Proyecto 338403, UNSL, Esquivel S., Gallard R.                                                                                         </a:t>
            </a:r>
          </a:p>
        </p:txBody>
      </p:sp>
      <p:sp>
        <p:nvSpPr>
          <p:cNvPr id="7" name="Marcador de número de diapositiva 6"/>
          <p:cNvSpPr>
            <a:spLocks noGrp="1"/>
          </p:cNvSpPr>
          <p:nvPr>
            <p:ph type="sldNum" sz="quarter" idx="12"/>
          </p:nvPr>
        </p:nvSpPr>
        <p:spPr/>
        <p:txBody>
          <a:bodyPr/>
          <a:lstStyle>
            <a:lvl1pPr>
              <a:defRPr/>
            </a:lvl1pPr>
          </a:lstStyle>
          <a:p>
            <a:fld id="{6FC4F2F2-BB73-442C-84A7-E8231AAE252D}" type="slidenum">
              <a:rPr lang="en-US" altLang="es-PE"/>
              <a:pPr/>
              <a:t>‹Nº›</a:t>
            </a:fld>
            <a:endParaRPr lang="en-US" altLang="es-PE"/>
          </a:p>
        </p:txBody>
      </p:sp>
    </p:spTree>
    <p:extLst>
      <p:ext uri="{BB962C8B-B14F-4D97-AF65-F5344CB8AC3E}">
        <p14:creationId xmlns:p14="http://schemas.microsoft.com/office/powerpoint/2010/main" val="398864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s-PE"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PE" smtClean="0"/>
              <a:t>Haga clic para modificar el estilo de texto del patrón</a:t>
            </a:r>
          </a:p>
          <a:p>
            <a:pPr lvl="1"/>
            <a:r>
              <a:rPr lang="en-US" altLang="es-PE" smtClean="0"/>
              <a:t>Segundo nivel</a:t>
            </a:r>
          </a:p>
          <a:p>
            <a:pPr lvl="2"/>
            <a:r>
              <a:rPr lang="en-US" altLang="es-PE" smtClean="0"/>
              <a:t>Tercer nivel</a:t>
            </a:r>
          </a:p>
          <a:p>
            <a:pPr lvl="3"/>
            <a:r>
              <a:rPr lang="en-US" altLang="es-PE" smtClean="0"/>
              <a:t>Cuarto nivel</a:t>
            </a:r>
          </a:p>
          <a:p>
            <a:pPr lvl="4"/>
            <a:r>
              <a:rPr lang="en-US" altLang="es-PE"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endParaRPr lang="en-US" altLang="es-PE"/>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r>
              <a:rPr lang="en-US" altLang="es-PE"/>
              <a:t>Proyecto 338403, UNSL, Esquivel S., Gallard R.                                                                                         </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C64DB0B1-F692-48AC-B9CC-F70E48F0A6DA}" type="slidenum">
              <a:rPr lang="en-US" altLang="es-PE"/>
              <a:pPr/>
              <a:t>‹Nº›</a:t>
            </a:fld>
            <a:endParaRPr lang="en-US" alt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wmf"/><Relationship Id="rId3" Type="http://schemas.openxmlformats.org/officeDocument/2006/relationships/notesSlide" Target="../notesSlides/notesSlide12.xml"/><Relationship Id="rId7" Type="http://schemas.openxmlformats.org/officeDocument/2006/relationships/image" Target="../media/image6.wmf"/><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file:///E:\CarpetaTrabajo2019\MaterialParaCursos2019\Pregrado\Metaheuristicas\AlgoritmosGeneticos\Documento1!_1158710796!OLE_LINK1" TargetMode="Externa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3074"/>
          <p:cNvGrpSpPr>
            <a:grpSpLocks/>
          </p:cNvGrpSpPr>
          <p:nvPr/>
        </p:nvGrpSpPr>
        <p:grpSpPr bwMode="auto">
          <a:xfrm>
            <a:off x="391311" y="587948"/>
            <a:ext cx="8067675" cy="4843462"/>
            <a:chOff x="480" y="912"/>
            <a:chExt cx="4524" cy="3168"/>
          </a:xfrm>
        </p:grpSpPr>
        <p:sp>
          <p:nvSpPr>
            <p:cNvPr id="70659" name="Freeform 3075"/>
            <p:cNvSpPr>
              <a:spLocks/>
            </p:cNvSpPr>
            <p:nvPr/>
          </p:nvSpPr>
          <p:spPr bwMode="auto">
            <a:xfrm>
              <a:off x="480" y="1221"/>
              <a:ext cx="4524" cy="11"/>
            </a:xfrm>
            <a:custGeom>
              <a:avLst/>
              <a:gdLst>
                <a:gd name="T0" fmla="*/ 0 w 4524"/>
                <a:gd name="T1" fmla="*/ 11 h 11"/>
                <a:gd name="T2" fmla="*/ 4524 w 4524"/>
                <a:gd name="T3" fmla="*/ 0 h 11"/>
              </a:gdLst>
              <a:ahLst/>
              <a:cxnLst>
                <a:cxn ang="0">
                  <a:pos x="T0" y="T1"/>
                </a:cxn>
                <a:cxn ang="0">
                  <a:pos x="T2" y="T3"/>
                </a:cxn>
              </a:cxnLst>
              <a:rect l="0" t="0" r="r" b="b"/>
              <a:pathLst>
                <a:path w="4524" h="11">
                  <a:moveTo>
                    <a:pt x="0" y="11"/>
                  </a:moveTo>
                  <a:lnTo>
                    <a:pt x="4524" y="0"/>
                  </a:lnTo>
                </a:path>
              </a:pathLst>
            </a:custGeom>
            <a:noFill/>
            <a:ln w="127000" cmpd="sng">
              <a:solidFill>
                <a:srgbClr val="6699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grpSp>
          <p:nvGrpSpPr>
            <p:cNvPr id="70660" name="Group 3076"/>
            <p:cNvGrpSpPr>
              <a:grpSpLocks/>
            </p:cNvGrpSpPr>
            <p:nvPr/>
          </p:nvGrpSpPr>
          <p:grpSpPr bwMode="auto">
            <a:xfrm>
              <a:off x="480" y="912"/>
              <a:ext cx="4524" cy="3168"/>
              <a:chOff x="480" y="912"/>
              <a:chExt cx="4524" cy="3168"/>
            </a:xfrm>
          </p:grpSpPr>
          <p:sp>
            <p:nvSpPr>
              <p:cNvPr id="70661" name="Line 3077"/>
              <p:cNvSpPr>
                <a:spLocks noChangeShapeType="1"/>
              </p:cNvSpPr>
              <p:nvPr/>
            </p:nvSpPr>
            <p:spPr bwMode="auto">
              <a:xfrm>
                <a:off x="480" y="912"/>
                <a:ext cx="0" cy="3168"/>
              </a:xfrm>
              <a:prstGeom prst="line">
                <a:avLst/>
              </a:prstGeom>
              <a:noFill/>
              <a:ln w="1270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sp>
            <p:nvSpPr>
              <p:cNvPr id="70662" name="Freeform 3078"/>
              <p:cNvSpPr>
                <a:spLocks/>
              </p:cNvSpPr>
              <p:nvPr/>
            </p:nvSpPr>
            <p:spPr bwMode="auto">
              <a:xfrm>
                <a:off x="480" y="935"/>
                <a:ext cx="4524" cy="11"/>
              </a:xfrm>
              <a:custGeom>
                <a:avLst/>
                <a:gdLst>
                  <a:gd name="T0" fmla="*/ 0 w 4524"/>
                  <a:gd name="T1" fmla="*/ 11 h 11"/>
                  <a:gd name="T2" fmla="*/ 4524 w 4524"/>
                  <a:gd name="T3" fmla="*/ 0 h 11"/>
                </a:gdLst>
                <a:ahLst/>
                <a:cxnLst>
                  <a:cxn ang="0">
                    <a:pos x="T0" y="T1"/>
                  </a:cxn>
                  <a:cxn ang="0">
                    <a:pos x="T2" y="T3"/>
                  </a:cxn>
                </a:cxnLst>
                <a:rect l="0" t="0" r="r" b="b"/>
                <a:pathLst>
                  <a:path w="4524" h="11">
                    <a:moveTo>
                      <a:pt x="0" y="11"/>
                    </a:moveTo>
                    <a:lnTo>
                      <a:pt x="4524" y="0"/>
                    </a:lnTo>
                  </a:path>
                </a:pathLst>
              </a:custGeom>
              <a:noFill/>
              <a:ln w="127000" cmpd="sng">
                <a:solidFill>
                  <a:srgbClr val="3366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grpSp>
        <p:sp>
          <p:nvSpPr>
            <p:cNvPr id="70663" name="Line 3079"/>
            <p:cNvSpPr>
              <a:spLocks noChangeShapeType="1"/>
            </p:cNvSpPr>
            <p:nvPr/>
          </p:nvSpPr>
          <p:spPr bwMode="auto">
            <a:xfrm>
              <a:off x="744" y="912"/>
              <a:ext cx="0" cy="3168"/>
            </a:xfrm>
            <a:prstGeom prst="line">
              <a:avLst/>
            </a:prstGeom>
            <a:noFill/>
            <a:ln w="127000">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PE"/>
            </a:p>
          </p:txBody>
        </p:sp>
      </p:grpSp>
      <p:sp>
        <p:nvSpPr>
          <p:cNvPr id="70666" name="Text Box 3082"/>
          <p:cNvSpPr txBox="1">
            <a:spLocks noChangeArrowheads="1"/>
          </p:cNvSpPr>
          <p:nvPr/>
        </p:nvSpPr>
        <p:spPr bwMode="auto">
          <a:xfrm>
            <a:off x="1332897" y="2111622"/>
            <a:ext cx="6372225" cy="461665"/>
          </a:xfrm>
          <a:prstGeom prst="rect">
            <a:avLst/>
          </a:prstGeom>
          <a:noFill/>
          <a:ln w="25400">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PE" sz="2400" b="0" dirty="0">
                <a:solidFill>
                  <a:srgbClr val="CC0000"/>
                </a:solidFill>
                <a:effectLst>
                  <a:outerShdw blurRad="38100" dist="38100" dir="2700000" algn="tl">
                    <a:srgbClr val="C0C0C0"/>
                  </a:outerShdw>
                </a:effectLst>
                <a:cs typeface="Times New Roman" panose="02020603050405020304" pitchFamily="18" charset="0"/>
              </a:rPr>
              <a:t>  </a:t>
            </a:r>
            <a:r>
              <a:rPr lang="es-ES_tradnl" altLang="es-PE" sz="2400" b="0" dirty="0" smtClean="0">
                <a:solidFill>
                  <a:srgbClr val="CC0000"/>
                </a:solidFill>
                <a:effectLst>
                  <a:outerShdw blurRad="38100" dist="38100" dir="2700000" algn="tl">
                    <a:srgbClr val="C0C0C0"/>
                  </a:outerShdw>
                </a:effectLst>
                <a:cs typeface="Times New Roman" panose="02020603050405020304" pitchFamily="18" charset="0"/>
              </a:rPr>
              <a:t>ALGORITMOS GENETICOS</a:t>
            </a:r>
            <a:endParaRPr lang="es-ES" altLang="es-PE" sz="1800" b="0" dirty="0">
              <a:solidFill>
                <a:schemeClr val="tx1"/>
              </a:solidFill>
              <a:cs typeface="Times New Roman" panose="02020603050405020304" pitchFamily="18" charset="0"/>
            </a:endParaRPr>
          </a:p>
        </p:txBody>
      </p:sp>
      <p:sp>
        <p:nvSpPr>
          <p:cNvPr id="70667" name="Text Box 3083"/>
          <p:cNvSpPr txBox="1">
            <a:spLocks noChangeArrowheads="1"/>
          </p:cNvSpPr>
          <p:nvPr/>
        </p:nvSpPr>
        <p:spPr bwMode="auto">
          <a:xfrm>
            <a:off x="1491448" y="3070140"/>
            <a:ext cx="5867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PE" dirty="0" smtClean="0">
                <a:solidFill>
                  <a:srgbClr val="008000"/>
                </a:solidFill>
                <a:cs typeface="Times New Roman" panose="02020603050405020304" pitchFamily="18" charset="0"/>
              </a:rPr>
              <a:t>Dr. </a:t>
            </a:r>
            <a:r>
              <a:rPr lang="es-ES" altLang="es-PE" dirty="0" err="1" smtClean="0">
                <a:solidFill>
                  <a:srgbClr val="008000"/>
                </a:solidFill>
                <a:cs typeface="Times New Roman" panose="02020603050405020304" pitchFamily="18" charset="0"/>
              </a:rPr>
              <a:t>Flabio</a:t>
            </a:r>
            <a:r>
              <a:rPr lang="es-ES" altLang="es-PE" dirty="0" smtClean="0">
                <a:solidFill>
                  <a:srgbClr val="008000"/>
                </a:solidFill>
                <a:cs typeface="Times New Roman" panose="02020603050405020304" pitchFamily="18" charset="0"/>
              </a:rPr>
              <a:t> </a:t>
            </a:r>
            <a:r>
              <a:rPr lang="es-ES" altLang="es-PE" dirty="0">
                <a:solidFill>
                  <a:srgbClr val="008000"/>
                </a:solidFill>
                <a:cs typeface="Times New Roman" panose="02020603050405020304" pitchFamily="18" charset="0"/>
              </a:rPr>
              <a:t>Gutiérrez</a:t>
            </a:r>
            <a:r>
              <a:rPr lang="es-ES_tradnl" altLang="es-PE" dirty="0">
                <a:solidFill>
                  <a:srgbClr val="008000"/>
                </a:solidFill>
                <a:cs typeface="Times New Roman" panose="02020603050405020304" pitchFamily="18" charset="0"/>
              </a:rPr>
              <a:t> Segura</a:t>
            </a:r>
            <a:r>
              <a:rPr lang="es-ES" altLang="es-PE" dirty="0">
                <a:solidFill>
                  <a:srgbClr val="008000"/>
                </a:solidFill>
                <a:cs typeface="Times New Roman" panose="02020603050405020304" pitchFamily="18" charset="0"/>
              </a:rPr>
              <a:t>  </a:t>
            </a:r>
            <a:r>
              <a:rPr lang="es-ES" altLang="es-PE" dirty="0">
                <a:solidFill>
                  <a:schemeClr val="hlink"/>
                </a:solidFill>
                <a:cs typeface="Times New Roman" panose="02020603050405020304" pitchFamily="18" charset="0"/>
              </a:rPr>
              <a:t>(</a:t>
            </a:r>
            <a:r>
              <a:rPr lang="es-ES" altLang="es-PE" dirty="0" err="1" smtClean="0">
                <a:solidFill>
                  <a:schemeClr val="hlink"/>
                </a:solidFill>
                <a:cs typeface="Times New Roman" panose="02020603050405020304" pitchFamily="18" charset="0"/>
              </a:rPr>
              <a:t>flabiogs</a:t>
            </a:r>
            <a:r>
              <a:rPr lang="es-ES" altLang="es-PE" dirty="0" smtClean="0">
                <a:solidFill>
                  <a:schemeClr val="hlink"/>
                </a:solidFill>
                <a:cs typeface="Times New Roman" panose="02020603050405020304" pitchFamily="18" charset="0"/>
              </a:rPr>
              <a:t>@</a:t>
            </a:r>
            <a:r>
              <a:rPr lang="es-PE" altLang="es-PE" dirty="0" smtClean="0">
                <a:solidFill>
                  <a:schemeClr val="hlink"/>
                </a:solidFill>
                <a:cs typeface="Times New Roman" panose="02020603050405020304" pitchFamily="18" charset="0"/>
              </a:rPr>
              <a:t>yahoo.es</a:t>
            </a:r>
            <a:r>
              <a:rPr lang="es-ES" altLang="es-PE" dirty="0" smtClean="0">
                <a:solidFill>
                  <a:schemeClr val="hlink"/>
                </a:solidFill>
                <a:cs typeface="Times New Roman" panose="02020603050405020304" pitchFamily="18" charset="0"/>
              </a:rPr>
              <a:t>)</a:t>
            </a:r>
            <a:endParaRPr lang="es-ES" altLang="es-PE" b="0" dirty="0">
              <a:solidFill>
                <a:schemeClr val="tx1"/>
              </a:solidFill>
              <a:cs typeface="Times New Roman" panose="02020603050405020304" pitchFamily="18" charset="0"/>
            </a:endParaRPr>
          </a:p>
        </p:txBody>
      </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0666"/>
                                        </p:tgtEl>
                                        <p:attrNameLst>
                                          <p:attrName>style.visibility</p:attrName>
                                        </p:attrNameLst>
                                      </p:cBhvr>
                                      <p:to>
                                        <p:strVal val="visible"/>
                                      </p:to>
                                    </p:set>
                                    <p:anim calcmode="lin" valueType="num">
                                      <p:cBhvr>
                                        <p:cTn id="7" dur="1000" fill="hold"/>
                                        <p:tgtEl>
                                          <p:spTgt spid="70666"/>
                                        </p:tgtEl>
                                        <p:attrNameLst>
                                          <p:attrName>ppt_w</p:attrName>
                                        </p:attrNameLst>
                                      </p:cBhvr>
                                      <p:tavLst>
                                        <p:tav tm="0">
                                          <p:val>
                                            <p:fltVal val="0"/>
                                          </p:val>
                                        </p:tav>
                                        <p:tav tm="100000">
                                          <p:val>
                                            <p:strVal val="#ppt_w"/>
                                          </p:val>
                                        </p:tav>
                                      </p:tavLst>
                                    </p:anim>
                                    <p:anim calcmode="lin" valueType="num">
                                      <p:cBhvr>
                                        <p:cTn id="8" dur="1000" fill="hold"/>
                                        <p:tgtEl>
                                          <p:spTgt spid="70666"/>
                                        </p:tgtEl>
                                        <p:attrNameLst>
                                          <p:attrName>ppt_h</p:attrName>
                                        </p:attrNameLst>
                                      </p:cBhvr>
                                      <p:tavLst>
                                        <p:tav tm="0">
                                          <p:val>
                                            <p:fltVal val="0"/>
                                          </p:val>
                                        </p:tav>
                                        <p:tav tm="100000">
                                          <p:val>
                                            <p:strVal val="#ppt_h"/>
                                          </p:val>
                                        </p:tav>
                                      </p:tavLst>
                                    </p:anim>
                                    <p:anim calcmode="lin" valueType="num">
                                      <p:cBhvr>
                                        <p:cTn id="9" dur="1000" fill="hold"/>
                                        <p:tgtEl>
                                          <p:spTgt spid="706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06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iterate type="wd">
                                    <p:tmPct val="100000"/>
                                  </p:iterate>
                                  <p:childTnLst>
                                    <p:set>
                                      <p:cBhvr>
                                        <p:cTn id="14" dur="1" fill="hold">
                                          <p:stCondLst>
                                            <p:cond delay="0"/>
                                          </p:stCondLst>
                                        </p:cTn>
                                        <p:tgtEl>
                                          <p:spTgt spid="70667"/>
                                        </p:tgtEl>
                                        <p:attrNameLst>
                                          <p:attrName>style.visibility</p:attrName>
                                        </p:attrNameLst>
                                      </p:cBhvr>
                                      <p:to>
                                        <p:strVal val="visible"/>
                                      </p:to>
                                    </p:set>
                                    <p:anim calcmode="lin" valueType="num">
                                      <p:cBhvr additive="base">
                                        <p:cTn id="15" dur="300" fill="hold"/>
                                        <p:tgtEl>
                                          <p:spTgt spid="70667"/>
                                        </p:tgtEl>
                                        <p:attrNameLst>
                                          <p:attrName>ppt_x</p:attrName>
                                        </p:attrNameLst>
                                      </p:cBhvr>
                                      <p:tavLst>
                                        <p:tav tm="0">
                                          <p:val>
                                            <p:strVal val="0-#ppt_w/2"/>
                                          </p:val>
                                        </p:tav>
                                        <p:tav tm="100000">
                                          <p:val>
                                            <p:strVal val="#ppt_x"/>
                                          </p:val>
                                        </p:tav>
                                      </p:tavLst>
                                    </p:anim>
                                    <p:anim calcmode="lin" valueType="num">
                                      <p:cBhvr additive="base">
                                        <p:cTn id="16" dur="300" fill="hold"/>
                                        <p:tgtEl>
                                          <p:spTgt spid="70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animBg="1" autoUpdateAnimBg="0"/>
      <p:bldP spid="7066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381000"/>
            <a:ext cx="86868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altLang="es-PE"/>
              <a:t>Paradigma </a:t>
            </a:r>
            <a:r>
              <a:rPr lang="es-ES_tradnl" altLang="es-PE" i="1">
                <a:solidFill>
                  <a:srgbClr val="FF0066"/>
                </a:solidFill>
              </a:rPr>
              <a:t>Neo</a:t>
            </a:r>
            <a:r>
              <a:rPr lang="es-ES_tradnl" altLang="es-PE" b="0">
                <a:solidFill>
                  <a:srgbClr val="FF0066"/>
                </a:solidFill>
              </a:rPr>
              <a:t> </a:t>
            </a:r>
            <a:r>
              <a:rPr lang="es-ES_tradnl" altLang="es-PE" i="1">
                <a:solidFill>
                  <a:srgbClr val="FF0066"/>
                </a:solidFill>
              </a:rPr>
              <a:t>Darwiniano</a:t>
            </a:r>
            <a:r>
              <a:rPr lang="es-ES_tradnl" altLang="es-PE"/>
              <a:t> : La historia de la vida se basa en procesos físicos operando en poblaciones y especies. La evolución se transforma entonces en el resultado inevitable de la interacción entre estos procesos físicos:</a:t>
            </a:r>
          </a:p>
          <a:p>
            <a:endParaRPr lang="es-ES_tradnl" altLang="es-PE"/>
          </a:p>
          <a:p>
            <a:pPr>
              <a:buFontTx/>
              <a:buChar char="•"/>
            </a:pPr>
            <a:r>
              <a:rPr lang="es-ES_tradnl" altLang="es-PE" i="1">
                <a:solidFill>
                  <a:srgbClr val="FF0066"/>
                </a:solidFill>
              </a:rPr>
              <a:t>reproducción</a:t>
            </a:r>
            <a:r>
              <a:rPr lang="es-ES_tradnl" altLang="es-PE"/>
              <a:t>:transferencia del programa genético de un individuo a su progenie.</a:t>
            </a:r>
          </a:p>
          <a:p>
            <a:pPr>
              <a:buFontTx/>
              <a:buChar char="•"/>
            </a:pPr>
            <a:endParaRPr lang="es-ES_tradnl" altLang="es-PE"/>
          </a:p>
          <a:p>
            <a:pPr>
              <a:buFontTx/>
              <a:buChar char="•"/>
            </a:pPr>
            <a:r>
              <a:rPr lang="es-ES_tradnl" altLang="es-PE" i="1">
                <a:solidFill>
                  <a:srgbClr val="FF0066"/>
                </a:solidFill>
              </a:rPr>
              <a:t>mutación</a:t>
            </a:r>
            <a:r>
              <a:rPr lang="es-ES_tradnl" altLang="es-PE"/>
              <a:t>: errores de replicación durante la transferencia de información</a:t>
            </a:r>
          </a:p>
          <a:p>
            <a:pPr>
              <a:buFontTx/>
              <a:buChar char="•"/>
            </a:pPr>
            <a:endParaRPr lang="es-ES_tradnl" altLang="es-PE"/>
          </a:p>
          <a:p>
            <a:pPr>
              <a:buFontTx/>
              <a:buChar char="•"/>
            </a:pPr>
            <a:r>
              <a:rPr lang="es-ES_tradnl" altLang="es-PE" i="1">
                <a:solidFill>
                  <a:srgbClr val="FF0066"/>
                </a:solidFill>
              </a:rPr>
              <a:t>competición</a:t>
            </a:r>
            <a:r>
              <a:rPr lang="es-ES_tradnl" altLang="es-PE"/>
              <a:t>: consecuencia del la expansión de poblaciones en un espacio de recursos finitos</a:t>
            </a:r>
          </a:p>
          <a:p>
            <a:endParaRPr lang="es-ES_tradnl" altLang="es-PE"/>
          </a:p>
          <a:p>
            <a:pPr>
              <a:buFontTx/>
              <a:buChar char="•"/>
            </a:pPr>
            <a:r>
              <a:rPr lang="es-ES_tradnl" altLang="es-PE" i="1">
                <a:solidFill>
                  <a:srgbClr val="FF0066"/>
                </a:solidFill>
              </a:rPr>
              <a:t>selección</a:t>
            </a:r>
            <a:r>
              <a:rPr lang="es-ES_tradnl" altLang="es-PE"/>
              <a:t>: el resultado de la replicación competitiva a medida que la especie colma el espacio disponible</a:t>
            </a:r>
          </a:p>
          <a:p>
            <a:pPr algn="just"/>
            <a:endParaRPr lang="es-ES_tradnl" altLang="es-PE"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randombar(vertical)">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338">
                                            <p:txEl>
                                              <p:pRg st="2" end="2"/>
                                            </p:txEl>
                                          </p:spTgt>
                                        </p:tgtEl>
                                        <p:attrNameLst>
                                          <p:attrName>style.visibility</p:attrName>
                                        </p:attrNameLst>
                                      </p:cBhvr>
                                      <p:to>
                                        <p:strVal val="visible"/>
                                      </p:to>
                                    </p:set>
                                    <p:animEffect transition="in" filter="randombar(vertical)">
                                      <p:cBhvr>
                                        <p:cTn id="12" dur="500"/>
                                        <p:tgtEl>
                                          <p:spTgt spid="143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animEffect transition="in" filter="randombar(vertical)">
                                      <p:cBhvr>
                                        <p:cTn id="17" dur="500"/>
                                        <p:tgtEl>
                                          <p:spTgt spid="1433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4338">
                                            <p:txEl>
                                              <p:pRg st="6" end="6"/>
                                            </p:txEl>
                                          </p:spTgt>
                                        </p:tgtEl>
                                        <p:attrNameLst>
                                          <p:attrName>style.visibility</p:attrName>
                                        </p:attrNameLst>
                                      </p:cBhvr>
                                      <p:to>
                                        <p:strVal val="visible"/>
                                      </p:to>
                                    </p:set>
                                    <p:animEffect transition="in" filter="randombar(vertical)">
                                      <p:cBhvr>
                                        <p:cTn id="22" dur="500"/>
                                        <p:tgtEl>
                                          <p:spTgt spid="1433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4338">
                                            <p:txEl>
                                              <p:pRg st="8" end="8"/>
                                            </p:txEl>
                                          </p:spTgt>
                                        </p:tgtEl>
                                        <p:attrNameLst>
                                          <p:attrName>style.visibility</p:attrName>
                                        </p:attrNameLst>
                                      </p:cBhvr>
                                      <p:to>
                                        <p:strVal val="visible"/>
                                      </p:to>
                                    </p:set>
                                    <p:animEffect transition="in" filter="randombar(vertical)">
                                      <p:cBhvr>
                                        <p:cTn id="27" dur="500"/>
                                        <p:tgtEl>
                                          <p:spTgt spid="1433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050"/>
          <p:cNvSpPr txBox="1">
            <a:spLocks noChangeArrowheads="1"/>
          </p:cNvSpPr>
          <p:nvPr/>
        </p:nvSpPr>
        <p:spPr bwMode="auto">
          <a:xfrm>
            <a:off x="609600" y="685800"/>
            <a:ext cx="8077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sz="2400" noProof="1"/>
              <a:t>Vista de esta forma la evolución es un proceso de optimización (no necesariamente conducente a la perfección). </a:t>
            </a:r>
          </a:p>
          <a:p>
            <a:pPr algn="just"/>
            <a:endParaRPr lang="es-PE" altLang="es-PE" sz="2400" noProof="1"/>
          </a:p>
          <a:p>
            <a:pPr algn="just"/>
            <a:endParaRPr lang="es-PE" altLang="es-PE" sz="2400" noProof="1"/>
          </a:p>
          <a:p>
            <a:pPr algn="just"/>
            <a:r>
              <a:rPr lang="es-PE" altLang="es-PE" sz="2400" noProof="1"/>
              <a:t>La selección, conduce a los fenotipos tan cerca del óptimo como sea posible. Sin embargo el ambiente cambia continuamente. Las poblaciones siguen estos cambios constantemente, evolucionando hacia nuevos óptimos. </a:t>
            </a:r>
          </a:p>
          <a:p>
            <a:pPr algn="just"/>
            <a:endParaRPr lang="es-PE" altLang="es-PE" sz="2400" noProof="1"/>
          </a:p>
          <a:p>
            <a:pPr algn="just"/>
            <a:r>
              <a:rPr lang="es-PE" altLang="es-PE" sz="2400" noProof="1"/>
              <a:t>Sin embargo la selección nunca deja de operar independientemente de la posición de la población en la topografía.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randombar(vertical)">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5362">
                                            <p:txEl>
                                              <p:pRg st="3" end="3"/>
                                            </p:txEl>
                                          </p:spTgt>
                                        </p:tgtEl>
                                        <p:attrNameLst>
                                          <p:attrName>style.visibility</p:attrName>
                                        </p:attrNameLst>
                                      </p:cBhvr>
                                      <p:to>
                                        <p:strVal val="visible"/>
                                      </p:to>
                                    </p:set>
                                    <p:animEffect transition="in" filter="randombar(vertical)">
                                      <p:cBhvr>
                                        <p:cTn id="12" dur="500"/>
                                        <p:tgtEl>
                                          <p:spTgt spid="1536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5362">
                                            <p:txEl>
                                              <p:pRg st="5" end="5"/>
                                            </p:txEl>
                                          </p:spTgt>
                                        </p:tgtEl>
                                        <p:attrNameLst>
                                          <p:attrName>style.visibility</p:attrName>
                                        </p:attrNameLst>
                                      </p:cBhvr>
                                      <p:to>
                                        <p:strVal val="visible"/>
                                      </p:to>
                                    </p:set>
                                    <p:animEffect transition="in" filter="randombar(vertical)">
                                      <p:cBhvr>
                                        <p:cTn id="17" dur="5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28600" y="228600"/>
            <a:ext cx="89154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u="sng">
                <a:solidFill>
                  <a:srgbClr val="FF0066"/>
                </a:solidFill>
              </a:rPr>
              <a:t>MAPPING ENTRE LA FUNCIÓN OBJETIVO Y LA FUNCIÓN DE FITNESS</a:t>
            </a:r>
          </a:p>
          <a:p>
            <a:pPr>
              <a:spcBef>
                <a:spcPct val="50000"/>
              </a:spcBef>
            </a:pPr>
            <a:r>
              <a:rPr lang="es-ES_tradnl" altLang="es-PE"/>
              <a:t>Función objetivo </a:t>
            </a:r>
            <a:r>
              <a:rPr lang="es-ES_tradnl" altLang="es-PE" i="1"/>
              <a:t>f(x),</a:t>
            </a:r>
            <a:r>
              <a:rPr lang="es-ES_tradnl" altLang="es-PE"/>
              <a:t> es la que deseamos optimizar</a:t>
            </a:r>
          </a:p>
          <a:p>
            <a:pPr>
              <a:spcBef>
                <a:spcPct val="50000"/>
              </a:spcBef>
            </a:pPr>
            <a:r>
              <a:rPr lang="es-ES_tradnl" altLang="es-PE"/>
              <a:t>Función de fitness </a:t>
            </a:r>
            <a:r>
              <a:rPr lang="es-ES_tradnl" altLang="es-PE" i="1"/>
              <a:t>g(x)</a:t>
            </a:r>
            <a:r>
              <a:rPr lang="es-ES_tradnl" altLang="es-PE"/>
              <a:t> es el valor de mérito de un individuo en la población (siempre con valor positivo o nulo)</a:t>
            </a:r>
          </a:p>
          <a:p>
            <a:pPr>
              <a:spcBef>
                <a:spcPct val="50000"/>
              </a:spcBef>
            </a:pPr>
            <a:r>
              <a:rPr lang="es-ES_tradnl" altLang="es-PE"/>
              <a:t>Los problemas de optimización se clasifican como de maximización o minimización.</a:t>
            </a:r>
          </a:p>
          <a:p>
            <a:pPr>
              <a:spcBef>
                <a:spcPct val="50000"/>
              </a:spcBef>
            </a:pPr>
            <a:r>
              <a:rPr lang="es-ES_tradnl" altLang="es-PE"/>
              <a:t>Para no obtener valores de fitness negativos debemos hacer una transformación </a:t>
            </a:r>
            <a:r>
              <a:rPr lang="es-ES_tradnl" altLang="es-PE" i="1"/>
              <a:t>g(x)=T(f(x)).</a:t>
            </a:r>
            <a:r>
              <a:rPr lang="es-ES_tradnl" altLang="es-PE"/>
              <a:t> Consideremos el dominio D = [a,b].</a:t>
            </a:r>
          </a:p>
          <a:p>
            <a:pPr>
              <a:spcBef>
                <a:spcPct val="50000"/>
              </a:spcBef>
            </a:pPr>
            <a:r>
              <a:rPr lang="es-ES_tradnl" altLang="es-PE" u="sng">
                <a:solidFill>
                  <a:srgbClr val="FF0066"/>
                </a:solidFill>
              </a:rPr>
              <a:t>Maximización</a:t>
            </a:r>
            <a:r>
              <a:rPr lang="es-ES_tradnl" altLang="es-PE">
                <a:solidFill>
                  <a:srgbClr val="FF0066"/>
                </a:solidFill>
              </a:rPr>
              <a:t> </a:t>
            </a:r>
          </a:p>
          <a:p>
            <a:pPr>
              <a:spcBef>
                <a:spcPct val="50000"/>
              </a:spcBef>
            </a:pPr>
            <a:r>
              <a:rPr lang="es-ES_tradnl" altLang="es-PE"/>
              <a:t>Caso 1) Si </a:t>
            </a:r>
            <a:r>
              <a:rPr lang="es-ES_tradnl" altLang="es-PE" i="1"/>
              <a:t>f(x)</a:t>
            </a:r>
            <a:r>
              <a:rPr lang="es-ES_tradnl" altLang="es-PE"/>
              <a:t> </a:t>
            </a:r>
            <a:r>
              <a:rPr lang="es-ES_tradnl" altLang="es-PE">
                <a:sym typeface="Symbol" panose="05050102010706020507" pitchFamily="18" charset="2"/>
              </a:rPr>
              <a:t> 0  </a:t>
            </a:r>
            <a:r>
              <a:rPr lang="es-ES_tradnl" altLang="es-PE" noProof="1">
                <a:sym typeface="Symbol" panose="05050102010706020507" pitchFamily="18" charset="2"/>
              </a:rPr>
              <a:t></a:t>
            </a:r>
            <a:r>
              <a:rPr lang="es-ES_tradnl" altLang="es-PE" noProof="1"/>
              <a:t> x </a:t>
            </a:r>
            <a:r>
              <a:rPr lang="es-ES_tradnl" altLang="es-PE" noProof="1">
                <a:sym typeface="Symbol" panose="05050102010706020507" pitchFamily="18" charset="2"/>
              </a:rPr>
              <a:t></a:t>
            </a:r>
            <a:r>
              <a:rPr lang="es-ES_tradnl" altLang="es-PE" noProof="1"/>
              <a:t> D </a:t>
            </a:r>
            <a:r>
              <a:rPr lang="es-ES_tradnl" altLang="es-PE" noProof="1">
                <a:sym typeface="Symbol" panose="05050102010706020507" pitchFamily="18" charset="2"/>
              </a:rPr>
              <a:t> </a:t>
            </a:r>
            <a:r>
              <a:rPr lang="es-ES_tradnl" altLang="es-PE" i="1" noProof="1">
                <a:sym typeface="Symbol" panose="05050102010706020507" pitchFamily="18" charset="2"/>
              </a:rPr>
              <a:t>g(x) = f(x)</a:t>
            </a:r>
            <a:endParaRPr lang="es-ES_tradnl" altLang="es-PE" noProof="1">
              <a:sym typeface="Symbol" panose="05050102010706020507" pitchFamily="18" charset="2"/>
            </a:endParaRPr>
          </a:p>
          <a:p>
            <a:pPr>
              <a:spcBef>
                <a:spcPct val="50000"/>
              </a:spcBef>
            </a:pPr>
            <a:r>
              <a:rPr lang="es-ES_tradnl" altLang="es-PE" noProof="1">
                <a:sym typeface="Symbol" panose="05050102010706020507" pitchFamily="18" charset="2"/>
              </a:rPr>
              <a:t>Caso 2) </a:t>
            </a:r>
            <a:r>
              <a:rPr lang="es-ES_tradnl" altLang="es-PE"/>
              <a:t>Si </a:t>
            </a:r>
            <a:r>
              <a:rPr lang="es-ES_tradnl" altLang="es-PE" i="1"/>
              <a:t>f(x)</a:t>
            </a:r>
            <a:r>
              <a:rPr lang="es-ES_tradnl" altLang="es-PE"/>
              <a:t> </a:t>
            </a:r>
            <a:r>
              <a:rPr lang="es-ES_tradnl" altLang="es-PE">
                <a:sym typeface="Symbol" panose="05050102010706020507" pitchFamily="18" charset="2"/>
              </a:rPr>
              <a:t>&lt; 0  </a:t>
            </a:r>
            <a:r>
              <a:rPr lang="es-ES_tradnl" altLang="es-PE" noProof="1">
                <a:sym typeface="Symbol" panose="05050102010706020507" pitchFamily="18" charset="2"/>
              </a:rPr>
              <a:t>para algún </a:t>
            </a:r>
            <a:r>
              <a:rPr lang="es-ES_tradnl" altLang="es-PE" noProof="1"/>
              <a:t>x </a:t>
            </a:r>
            <a:r>
              <a:rPr lang="es-ES_tradnl" altLang="es-PE" noProof="1">
                <a:sym typeface="Symbol" panose="05050102010706020507" pitchFamily="18" charset="2"/>
              </a:rPr>
              <a:t></a:t>
            </a:r>
            <a:r>
              <a:rPr lang="es-ES_tradnl" altLang="es-PE" noProof="1"/>
              <a:t> D </a:t>
            </a:r>
            <a:r>
              <a:rPr lang="es-ES_tradnl" altLang="es-PE" noProof="1">
                <a:sym typeface="Symbol" panose="05050102010706020507" pitchFamily="18" charset="2"/>
              </a:rPr>
              <a:t> </a:t>
            </a:r>
            <a:r>
              <a:rPr lang="es-ES_tradnl" altLang="es-PE" i="1" noProof="1">
                <a:sym typeface="Symbol" panose="05050102010706020507" pitchFamily="18" charset="2"/>
              </a:rPr>
              <a:t>g(x) = f(x)</a:t>
            </a:r>
            <a:r>
              <a:rPr lang="es-ES_tradnl" altLang="es-PE" noProof="1">
                <a:sym typeface="Symbol" panose="05050102010706020507" pitchFamily="18" charset="2"/>
              </a:rPr>
              <a:t> + Cmin </a:t>
            </a:r>
          </a:p>
          <a:p>
            <a:pPr>
              <a:spcBef>
                <a:spcPct val="50000"/>
              </a:spcBef>
            </a:pPr>
            <a:r>
              <a:rPr lang="es-ES_tradnl" altLang="es-PE" noProof="1">
                <a:sym typeface="Symbol" panose="05050102010706020507" pitchFamily="18" charset="2"/>
              </a:rPr>
              <a:t>              tal que </a:t>
            </a:r>
            <a:r>
              <a:rPr lang="es-ES_tradnl" altLang="es-PE" i="1"/>
              <a:t>g(x)</a:t>
            </a:r>
            <a:r>
              <a:rPr lang="es-ES_tradnl" altLang="es-PE"/>
              <a:t> </a:t>
            </a:r>
            <a:r>
              <a:rPr lang="es-ES_tradnl" altLang="es-PE">
                <a:sym typeface="Symbol" panose="05050102010706020507" pitchFamily="18" charset="2"/>
              </a:rPr>
              <a:t> 0  </a:t>
            </a:r>
            <a:r>
              <a:rPr lang="es-ES_tradnl" altLang="es-PE" noProof="1">
                <a:sym typeface="Symbol" panose="05050102010706020507" pitchFamily="18" charset="2"/>
              </a:rPr>
              <a:t></a:t>
            </a:r>
            <a:r>
              <a:rPr lang="es-ES_tradnl" altLang="es-PE" noProof="1"/>
              <a:t> x </a:t>
            </a:r>
            <a:r>
              <a:rPr lang="es-ES_tradnl" altLang="es-PE" noProof="1">
                <a:sym typeface="Symbol" panose="05050102010706020507" pitchFamily="18" charset="2"/>
              </a:rPr>
              <a:t></a:t>
            </a:r>
            <a:r>
              <a:rPr lang="es-ES_tradnl" altLang="es-PE" noProof="1"/>
              <a:t> D</a:t>
            </a:r>
          </a:p>
          <a:p>
            <a:pPr>
              <a:spcBef>
                <a:spcPct val="50000"/>
              </a:spcBef>
            </a:pPr>
            <a:endParaRPr lang="es-ES_tradnl" altLang="es-PE" noProof="1"/>
          </a:p>
          <a:p>
            <a:pPr>
              <a:spcBef>
                <a:spcPct val="50000"/>
              </a:spcBef>
            </a:pPr>
            <a:r>
              <a:rPr lang="es-ES_tradnl" altLang="es-PE" noProof="1"/>
              <a:t>Cmin </a:t>
            </a:r>
            <a:r>
              <a:rPr lang="es-ES_tradnl" altLang="es-PE">
                <a:sym typeface="Symbol" panose="05050102010706020507" pitchFamily="18" charset="2"/>
              </a:rPr>
              <a:t> |</a:t>
            </a:r>
            <a:r>
              <a:rPr lang="es-ES_tradnl" altLang="es-PE" i="1">
                <a:sym typeface="Symbol" panose="05050102010706020507" pitchFamily="18" charset="2"/>
              </a:rPr>
              <a:t>min f(x)|</a:t>
            </a:r>
            <a:endParaRPr lang="es-ES_tradnl" altLang="es-PE">
              <a:sym typeface="Symbol" panose="05050102010706020507" pitchFamily="18" charset="2"/>
            </a:endParaRPr>
          </a:p>
        </p:txBody>
      </p:sp>
      <p:grpSp>
        <p:nvGrpSpPr>
          <p:cNvPr id="9227" name="Group 11"/>
          <p:cNvGrpSpPr>
            <a:grpSpLocks/>
          </p:cNvGrpSpPr>
          <p:nvPr/>
        </p:nvGrpSpPr>
        <p:grpSpPr bwMode="auto">
          <a:xfrm>
            <a:off x="4495800" y="4800600"/>
            <a:ext cx="4297363" cy="1736725"/>
            <a:chOff x="1584" y="11952"/>
            <a:chExt cx="6768" cy="2736"/>
          </a:xfrm>
        </p:grpSpPr>
        <p:grpSp>
          <p:nvGrpSpPr>
            <p:cNvPr id="9228" name="Group 12"/>
            <p:cNvGrpSpPr>
              <a:grpSpLocks/>
            </p:cNvGrpSpPr>
            <p:nvPr/>
          </p:nvGrpSpPr>
          <p:grpSpPr bwMode="auto">
            <a:xfrm>
              <a:off x="1584" y="11952"/>
              <a:ext cx="3024" cy="2736"/>
              <a:chOff x="1584" y="11952"/>
              <a:chExt cx="3024" cy="2736"/>
            </a:xfrm>
          </p:grpSpPr>
          <p:sp>
            <p:nvSpPr>
              <p:cNvPr id="9229" name="Line 13"/>
              <p:cNvSpPr>
                <a:spLocks noChangeShapeType="1"/>
              </p:cNvSpPr>
              <p:nvPr/>
            </p:nvSpPr>
            <p:spPr bwMode="auto">
              <a:xfrm flipV="1">
                <a:off x="1872" y="11952"/>
                <a:ext cx="0" cy="27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9230" name="Line 14"/>
              <p:cNvSpPr>
                <a:spLocks noChangeShapeType="1"/>
              </p:cNvSpPr>
              <p:nvPr/>
            </p:nvSpPr>
            <p:spPr bwMode="auto">
              <a:xfrm>
                <a:off x="1584" y="14112"/>
                <a:ext cx="30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9231" name="Freeform 15"/>
              <p:cNvSpPr>
                <a:spLocks/>
              </p:cNvSpPr>
              <p:nvPr/>
            </p:nvSpPr>
            <p:spPr bwMode="auto">
              <a:xfrm>
                <a:off x="2160" y="12528"/>
                <a:ext cx="1728" cy="1920"/>
              </a:xfrm>
              <a:custGeom>
                <a:avLst/>
                <a:gdLst>
                  <a:gd name="T0" fmla="*/ 0 w 1728"/>
                  <a:gd name="T1" fmla="*/ 1416 h 1920"/>
                  <a:gd name="T2" fmla="*/ 288 w 1728"/>
                  <a:gd name="T3" fmla="*/ 840 h 1920"/>
                  <a:gd name="T4" fmla="*/ 576 w 1728"/>
                  <a:gd name="T5" fmla="*/ 984 h 1920"/>
                  <a:gd name="T6" fmla="*/ 720 w 1728"/>
                  <a:gd name="T7" fmla="*/ 1560 h 1920"/>
                  <a:gd name="T8" fmla="*/ 1008 w 1728"/>
                  <a:gd name="T9" fmla="*/ 1704 h 1920"/>
                  <a:gd name="T10" fmla="*/ 1296 w 1728"/>
                  <a:gd name="T11" fmla="*/ 264 h 1920"/>
                  <a:gd name="T12" fmla="*/ 1584 w 1728"/>
                  <a:gd name="T13" fmla="*/ 120 h 1920"/>
                  <a:gd name="T14" fmla="*/ 1728 w 1728"/>
                  <a:gd name="T15" fmla="*/ 984 h 19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8" h="1920">
                    <a:moveTo>
                      <a:pt x="0" y="1416"/>
                    </a:moveTo>
                    <a:cubicBezTo>
                      <a:pt x="96" y="1164"/>
                      <a:pt x="192" y="912"/>
                      <a:pt x="288" y="840"/>
                    </a:cubicBezTo>
                    <a:cubicBezTo>
                      <a:pt x="384" y="768"/>
                      <a:pt x="504" y="864"/>
                      <a:pt x="576" y="984"/>
                    </a:cubicBezTo>
                    <a:cubicBezTo>
                      <a:pt x="648" y="1104"/>
                      <a:pt x="648" y="1440"/>
                      <a:pt x="720" y="1560"/>
                    </a:cubicBezTo>
                    <a:cubicBezTo>
                      <a:pt x="792" y="1680"/>
                      <a:pt x="912" y="1920"/>
                      <a:pt x="1008" y="1704"/>
                    </a:cubicBezTo>
                    <a:cubicBezTo>
                      <a:pt x="1104" y="1488"/>
                      <a:pt x="1200" y="528"/>
                      <a:pt x="1296" y="264"/>
                    </a:cubicBezTo>
                    <a:cubicBezTo>
                      <a:pt x="1392" y="0"/>
                      <a:pt x="1512" y="0"/>
                      <a:pt x="1584" y="120"/>
                    </a:cubicBezTo>
                    <a:cubicBezTo>
                      <a:pt x="1656" y="240"/>
                      <a:pt x="1704" y="840"/>
                      <a:pt x="1728" y="98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9232" name="Line 16"/>
              <p:cNvSpPr>
                <a:spLocks noChangeShapeType="1"/>
              </p:cNvSpPr>
              <p:nvPr/>
            </p:nvSpPr>
            <p:spPr bwMode="auto">
              <a:xfrm>
                <a:off x="2160" y="1411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9233" name="Line 17"/>
              <p:cNvSpPr>
                <a:spLocks noChangeShapeType="1"/>
              </p:cNvSpPr>
              <p:nvPr/>
            </p:nvSpPr>
            <p:spPr bwMode="auto">
              <a:xfrm>
                <a:off x="3888" y="1411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9234" name="Text Box 18"/>
              <p:cNvSpPr txBox="1">
                <a:spLocks noChangeArrowheads="1"/>
              </p:cNvSpPr>
              <p:nvPr/>
            </p:nvSpPr>
            <p:spPr bwMode="auto">
              <a:xfrm>
                <a:off x="2016" y="1411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a</a:t>
                </a:r>
              </a:p>
            </p:txBody>
          </p:sp>
          <p:sp>
            <p:nvSpPr>
              <p:cNvPr id="9235" name="Text Box 19"/>
              <p:cNvSpPr txBox="1">
                <a:spLocks noChangeArrowheads="1"/>
              </p:cNvSpPr>
              <p:nvPr/>
            </p:nvSpPr>
            <p:spPr bwMode="auto">
              <a:xfrm>
                <a:off x="3744" y="1411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b</a:t>
                </a:r>
              </a:p>
            </p:txBody>
          </p:sp>
        </p:grpSp>
        <p:sp>
          <p:nvSpPr>
            <p:cNvPr id="9236" name="Line 20"/>
            <p:cNvSpPr>
              <a:spLocks noChangeShapeType="1"/>
            </p:cNvSpPr>
            <p:nvPr/>
          </p:nvSpPr>
          <p:spPr bwMode="auto">
            <a:xfrm flipV="1">
              <a:off x="5616" y="11952"/>
              <a:ext cx="0" cy="27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9237" name="Line 21"/>
            <p:cNvSpPr>
              <a:spLocks noChangeShapeType="1"/>
            </p:cNvSpPr>
            <p:nvPr/>
          </p:nvSpPr>
          <p:spPr bwMode="auto">
            <a:xfrm>
              <a:off x="5328" y="14112"/>
              <a:ext cx="30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9238" name="Freeform 22"/>
            <p:cNvSpPr>
              <a:spLocks/>
            </p:cNvSpPr>
            <p:nvPr/>
          </p:nvSpPr>
          <p:spPr bwMode="auto">
            <a:xfrm>
              <a:off x="5904" y="12240"/>
              <a:ext cx="1728" cy="1920"/>
            </a:xfrm>
            <a:custGeom>
              <a:avLst/>
              <a:gdLst>
                <a:gd name="T0" fmla="*/ 0 w 1728"/>
                <a:gd name="T1" fmla="*/ 1416 h 1920"/>
                <a:gd name="T2" fmla="*/ 288 w 1728"/>
                <a:gd name="T3" fmla="*/ 840 h 1920"/>
                <a:gd name="T4" fmla="*/ 576 w 1728"/>
                <a:gd name="T5" fmla="*/ 984 h 1920"/>
                <a:gd name="T6" fmla="*/ 720 w 1728"/>
                <a:gd name="T7" fmla="*/ 1560 h 1920"/>
                <a:gd name="T8" fmla="*/ 1008 w 1728"/>
                <a:gd name="T9" fmla="*/ 1704 h 1920"/>
                <a:gd name="T10" fmla="*/ 1296 w 1728"/>
                <a:gd name="T11" fmla="*/ 264 h 1920"/>
                <a:gd name="T12" fmla="*/ 1584 w 1728"/>
                <a:gd name="T13" fmla="*/ 120 h 1920"/>
                <a:gd name="T14" fmla="*/ 1728 w 1728"/>
                <a:gd name="T15" fmla="*/ 984 h 19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8" h="1920">
                  <a:moveTo>
                    <a:pt x="0" y="1416"/>
                  </a:moveTo>
                  <a:cubicBezTo>
                    <a:pt x="96" y="1164"/>
                    <a:pt x="192" y="912"/>
                    <a:pt x="288" y="840"/>
                  </a:cubicBezTo>
                  <a:cubicBezTo>
                    <a:pt x="384" y="768"/>
                    <a:pt x="504" y="864"/>
                    <a:pt x="576" y="984"/>
                  </a:cubicBezTo>
                  <a:cubicBezTo>
                    <a:pt x="648" y="1104"/>
                    <a:pt x="648" y="1440"/>
                    <a:pt x="720" y="1560"/>
                  </a:cubicBezTo>
                  <a:cubicBezTo>
                    <a:pt x="792" y="1680"/>
                    <a:pt x="912" y="1920"/>
                    <a:pt x="1008" y="1704"/>
                  </a:cubicBezTo>
                  <a:cubicBezTo>
                    <a:pt x="1104" y="1488"/>
                    <a:pt x="1200" y="528"/>
                    <a:pt x="1296" y="264"/>
                  </a:cubicBezTo>
                  <a:cubicBezTo>
                    <a:pt x="1392" y="0"/>
                    <a:pt x="1512" y="0"/>
                    <a:pt x="1584" y="120"/>
                  </a:cubicBezTo>
                  <a:cubicBezTo>
                    <a:pt x="1656" y="240"/>
                    <a:pt x="1704" y="840"/>
                    <a:pt x="1728" y="98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9239" name="Line 23"/>
            <p:cNvSpPr>
              <a:spLocks noChangeShapeType="1"/>
            </p:cNvSpPr>
            <p:nvPr/>
          </p:nvSpPr>
          <p:spPr bwMode="auto">
            <a:xfrm>
              <a:off x="5904" y="1411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9240" name="Line 24"/>
            <p:cNvSpPr>
              <a:spLocks noChangeShapeType="1"/>
            </p:cNvSpPr>
            <p:nvPr/>
          </p:nvSpPr>
          <p:spPr bwMode="auto">
            <a:xfrm>
              <a:off x="7632" y="14112"/>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9241" name="Text Box 25"/>
            <p:cNvSpPr txBox="1">
              <a:spLocks noChangeArrowheads="1"/>
            </p:cNvSpPr>
            <p:nvPr/>
          </p:nvSpPr>
          <p:spPr bwMode="auto">
            <a:xfrm>
              <a:off x="5760" y="1411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a</a:t>
              </a:r>
            </a:p>
          </p:txBody>
        </p:sp>
        <p:sp>
          <p:nvSpPr>
            <p:cNvPr id="9242" name="Text Box 26"/>
            <p:cNvSpPr txBox="1">
              <a:spLocks noChangeArrowheads="1"/>
            </p:cNvSpPr>
            <p:nvPr/>
          </p:nvSpPr>
          <p:spPr bwMode="auto">
            <a:xfrm>
              <a:off x="7488" y="1411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randombar(vertical)">
                                      <p:cBhvr>
                                        <p:cTn id="7" dur="500"/>
                                        <p:tgtEl>
                                          <p:spTgt spid="9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randombar(vertical)">
                                      <p:cBhvr>
                                        <p:cTn id="12" dur="500"/>
                                        <p:tgtEl>
                                          <p:spTgt spid="92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Effect transition="in" filter="randombar(vertical)">
                                      <p:cBhvr>
                                        <p:cTn id="17" dur="500"/>
                                        <p:tgtEl>
                                          <p:spTgt spid="92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9218">
                                            <p:txEl>
                                              <p:pRg st="3" end="3"/>
                                            </p:txEl>
                                          </p:spTgt>
                                        </p:tgtEl>
                                        <p:attrNameLst>
                                          <p:attrName>style.visibility</p:attrName>
                                        </p:attrNameLst>
                                      </p:cBhvr>
                                      <p:to>
                                        <p:strVal val="visible"/>
                                      </p:to>
                                    </p:set>
                                    <p:animEffect transition="in" filter="randombar(vertical)">
                                      <p:cBhvr>
                                        <p:cTn id="22" dur="500"/>
                                        <p:tgtEl>
                                          <p:spTgt spid="92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9218">
                                            <p:txEl>
                                              <p:pRg st="4" end="4"/>
                                            </p:txEl>
                                          </p:spTgt>
                                        </p:tgtEl>
                                        <p:attrNameLst>
                                          <p:attrName>style.visibility</p:attrName>
                                        </p:attrNameLst>
                                      </p:cBhvr>
                                      <p:to>
                                        <p:strVal val="visible"/>
                                      </p:to>
                                    </p:set>
                                    <p:animEffect transition="in" filter="randombar(vertical)">
                                      <p:cBhvr>
                                        <p:cTn id="27" dur="500"/>
                                        <p:tgtEl>
                                          <p:spTgt spid="92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9218">
                                            <p:txEl>
                                              <p:pRg st="5" end="5"/>
                                            </p:txEl>
                                          </p:spTgt>
                                        </p:tgtEl>
                                        <p:attrNameLst>
                                          <p:attrName>style.visibility</p:attrName>
                                        </p:attrNameLst>
                                      </p:cBhvr>
                                      <p:to>
                                        <p:strVal val="visible"/>
                                      </p:to>
                                    </p:set>
                                    <p:animEffect transition="in" filter="randombar(vertical)">
                                      <p:cBhvr>
                                        <p:cTn id="32" dur="500"/>
                                        <p:tgtEl>
                                          <p:spTgt spid="92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9218">
                                            <p:txEl>
                                              <p:pRg st="6" end="6"/>
                                            </p:txEl>
                                          </p:spTgt>
                                        </p:tgtEl>
                                        <p:attrNameLst>
                                          <p:attrName>style.visibility</p:attrName>
                                        </p:attrNameLst>
                                      </p:cBhvr>
                                      <p:to>
                                        <p:strVal val="visible"/>
                                      </p:to>
                                    </p:set>
                                    <p:animEffect transition="in" filter="randombar(vertical)">
                                      <p:cBhvr>
                                        <p:cTn id="37" dur="500"/>
                                        <p:tgtEl>
                                          <p:spTgt spid="92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9218">
                                            <p:txEl>
                                              <p:pRg st="7" end="7"/>
                                            </p:txEl>
                                          </p:spTgt>
                                        </p:tgtEl>
                                        <p:attrNameLst>
                                          <p:attrName>style.visibility</p:attrName>
                                        </p:attrNameLst>
                                      </p:cBhvr>
                                      <p:to>
                                        <p:strVal val="visible"/>
                                      </p:to>
                                    </p:set>
                                    <p:animEffect transition="in" filter="randombar(vertical)">
                                      <p:cBhvr>
                                        <p:cTn id="42" dur="500"/>
                                        <p:tgtEl>
                                          <p:spTgt spid="921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9218">
                                            <p:txEl>
                                              <p:pRg st="8" end="8"/>
                                            </p:txEl>
                                          </p:spTgt>
                                        </p:tgtEl>
                                        <p:attrNameLst>
                                          <p:attrName>style.visibility</p:attrName>
                                        </p:attrNameLst>
                                      </p:cBhvr>
                                      <p:to>
                                        <p:strVal val="visible"/>
                                      </p:to>
                                    </p:set>
                                    <p:animEffect transition="in" filter="randombar(vertical)">
                                      <p:cBhvr>
                                        <p:cTn id="47" dur="500"/>
                                        <p:tgtEl>
                                          <p:spTgt spid="921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9218">
                                            <p:txEl>
                                              <p:pRg st="10" end="10"/>
                                            </p:txEl>
                                          </p:spTgt>
                                        </p:tgtEl>
                                        <p:attrNameLst>
                                          <p:attrName>style.visibility</p:attrName>
                                        </p:attrNameLst>
                                      </p:cBhvr>
                                      <p:to>
                                        <p:strVal val="visible"/>
                                      </p:to>
                                    </p:set>
                                    <p:animEffect transition="in" filter="randombar(vertical)">
                                      <p:cBhvr>
                                        <p:cTn id="52" dur="500"/>
                                        <p:tgtEl>
                                          <p:spTgt spid="9218">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5" fill="hold" nodeType="clickEffect">
                                  <p:stCondLst>
                                    <p:cond delay="0"/>
                                  </p:stCondLst>
                                  <p:childTnLst>
                                    <p:set>
                                      <p:cBhvr>
                                        <p:cTn id="56" dur="1" fill="hold">
                                          <p:stCondLst>
                                            <p:cond delay="0"/>
                                          </p:stCondLst>
                                        </p:cTn>
                                        <p:tgtEl>
                                          <p:spTgt spid="9227"/>
                                        </p:tgtEl>
                                        <p:attrNameLst>
                                          <p:attrName>style.visibility</p:attrName>
                                        </p:attrNameLst>
                                      </p:cBhvr>
                                      <p:to>
                                        <p:strVal val="visible"/>
                                      </p:to>
                                    </p:set>
                                    <p:animEffect transition="in" filter="randombar(vertical)">
                                      <p:cBhvr>
                                        <p:cTn id="57"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04800" y="3048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u="sng">
                <a:solidFill>
                  <a:srgbClr val="FF0066"/>
                </a:solidFill>
              </a:rPr>
              <a:t>Minimización</a:t>
            </a:r>
            <a:endParaRPr lang="es-ES_tradnl" altLang="es-PE"/>
          </a:p>
        </p:txBody>
      </p:sp>
      <p:grpSp>
        <p:nvGrpSpPr>
          <p:cNvPr id="10261" name="Group 21"/>
          <p:cNvGrpSpPr>
            <a:grpSpLocks/>
          </p:cNvGrpSpPr>
          <p:nvPr/>
        </p:nvGrpSpPr>
        <p:grpSpPr bwMode="auto">
          <a:xfrm>
            <a:off x="2576513" y="1006475"/>
            <a:ext cx="3109912" cy="2286000"/>
            <a:chOff x="1296" y="10224"/>
            <a:chExt cx="4896" cy="3600"/>
          </a:xfrm>
        </p:grpSpPr>
        <p:sp>
          <p:nvSpPr>
            <p:cNvPr id="10262" name="Line 22"/>
            <p:cNvSpPr>
              <a:spLocks noChangeShapeType="1"/>
            </p:cNvSpPr>
            <p:nvPr/>
          </p:nvSpPr>
          <p:spPr bwMode="auto">
            <a:xfrm flipH="1" flipV="1">
              <a:off x="2016" y="10224"/>
              <a:ext cx="0" cy="3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0263" name="Line 23"/>
            <p:cNvSpPr>
              <a:spLocks noChangeShapeType="1"/>
            </p:cNvSpPr>
            <p:nvPr/>
          </p:nvSpPr>
          <p:spPr bwMode="auto">
            <a:xfrm>
              <a:off x="1728" y="13248"/>
              <a:ext cx="44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0264" name="Line 24"/>
            <p:cNvSpPr>
              <a:spLocks noChangeShapeType="1"/>
            </p:cNvSpPr>
            <p:nvPr/>
          </p:nvSpPr>
          <p:spPr bwMode="auto">
            <a:xfrm>
              <a:off x="2400" y="13227"/>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0265" name="Line 25"/>
            <p:cNvSpPr>
              <a:spLocks noChangeShapeType="1"/>
            </p:cNvSpPr>
            <p:nvPr/>
          </p:nvSpPr>
          <p:spPr bwMode="auto">
            <a:xfrm>
              <a:off x="5472" y="13248"/>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0266" name="Text Box 26"/>
            <p:cNvSpPr txBox="1">
              <a:spLocks noChangeArrowheads="1"/>
            </p:cNvSpPr>
            <p:nvPr/>
          </p:nvSpPr>
          <p:spPr bwMode="auto">
            <a:xfrm>
              <a:off x="2160" y="1339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a</a:t>
              </a:r>
            </a:p>
          </p:txBody>
        </p:sp>
        <p:sp>
          <p:nvSpPr>
            <p:cNvPr id="10267" name="Text Box 27"/>
            <p:cNvSpPr txBox="1">
              <a:spLocks noChangeArrowheads="1"/>
            </p:cNvSpPr>
            <p:nvPr/>
          </p:nvSpPr>
          <p:spPr bwMode="auto">
            <a:xfrm>
              <a:off x="5328" y="1339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b</a:t>
              </a:r>
            </a:p>
          </p:txBody>
        </p:sp>
        <p:sp>
          <p:nvSpPr>
            <p:cNvPr id="10268" name="Freeform 28"/>
            <p:cNvSpPr>
              <a:spLocks/>
            </p:cNvSpPr>
            <p:nvPr/>
          </p:nvSpPr>
          <p:spPr bwMode="auto">
            <a:xfrm>
              <a:off x="2448" y="11376"/>
              <a:ext cx="2880" cy="1704"/>
            </a:xfrm>
            <a:custGeom>
              <a:avLst/>
              <a:gdLst>
                <a:gd name="T0" fmla="*/ 0 w 2880"/>
                <a:gd name="T1" fmla="*/ 0 h 1704"/>
                <a:gd name="T2" fmla="*/ 288 w 2880"/>
                <a:gd name="T3" fmla="*/ 144 h 1704"/>
                <a:gd name="T4" fmla="*/ 576 w 2880"/>
                <a:gd name="T5" fmla="*/ 864 h 1704"/>
                <a:gd name="T6" fmla="*/ 864 w 2880"/>
                <a:gd name="T7" fmla="*/ 1584 h 1704"/>
                <a:gd name="T8" fmla="*/ 1008 w 2880"/>
                <a:gd name="T9" fmla="*/ 1584 h 1704"/>
                <a:gd name="T10" fmla="*/ 1152 w 2880"/>
                <a:gd name="T11" fmla="*/ 1152 h 1704"/>
                <a:gd name="T12" fmla="*/ 1296 w 2880"/>
                <a:gd name="T13" fmla="*/ 720 h 1704"/>
                <a:gd name="T14" fmla="*/ 1584 w 2880"/>
                <a:gd name="T15" fmla="*/ 576 h 1704"/>
                <a:gd name="T16" fmla="*/ 1872 w 2880"/>
                <a:gd name="T17" fmla="*/ 1008 h 1704"/>
                <a:gd name="T18" fmla="*/ 2160 w 2880"/>
                <a:gd name="T19" fmla="*/ 1152 h 1704"/>
                <a:gd name="T20" fmla="*/ 2592 w 2880"/>
                <a:gd name="T21" fmla="*/ 288 h 1704"/>
                <a:gd name="T22" fmla="*/ 2880 w 2880"/>
                <a:gd name="T23" fmla="*/ 0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0" h="1704">
                  <a:moveTo>
                    <a:pt x="0" y="0"/>
                  </a:moveTo>
                  <a:cubicBezTo>
                    <a:pt x="96" y="0"/>
                    <a:pt x="192" y="0"/>
                    <a:pt x="288" y="144"/>
                  </a:cubicBezTo>
                  <a:cubicBezTo>
                    <a:pt x="384" y="288"/>
                    <a:pt x="480" y="624"/>
                    <a:pt x="576" y="864"/>
                  </a:cubicBezTo>
                  <a:cubicBezTo>
                    <a:pt x="672" y="1104"/>
                    <a:pt x="792" y="1464"/>
                    <a:pt x="864" y="1584"/>
                  </a:cubicBezTo>
                  <a:cubicBezTo>
                    <a:pt x="936" y="1704"/>
                    <a:pt x="960" y="1656"/>
                    <a:pt x="1008" y="1584"/>
                  </a:cubicBezTo>
                  <a:cubicBezTo>
                    <a:pt x="1056" y="1512"/>
                    <a:pt x="1104" y="1296"/>
                    <a:pt x="1152" y="1152"/>
                  </a:cubicBezTo>
                  <a:cubicBezTo>
                    <a:pt x="1200" y="1008"/>
                    <a:pt x="1224" y="816"/>
                    <a:pt x="1296" y="720"/>
                  </a:cubicBezTo>
                  <a:cubicBezTo>
                    <a:pt x="1368" y="624"/>
                    <a:pt x="1488" y="528"/>
                    <a:pt x="1584" y="576"/>
                  </a:cubicBezTo>
                  <a:cubicBezTo>
                    <a:pt x="1680" y="624"/>
                    <a:pt x="1776" y="912"/>
                    <a:pt x="1872" y="1008"/>
                  </a:cubicBezTo>
                  <a:cubicBezTo>
                    <a:pt x="1968" y="1104"/>
                    <a:pt x="2040" y="1272"/>
                    <a:pt x="2160" y="1152"/>
                  </a:cubicBezTo>
                  <a:cubicBezTo>
                    <a:pt x="2280" y="1032"/>
                    <a:pt x="2472" y="480"/>
                    <a:pt x="2592" y="288"/>
                  </a:cubicBezTo>
                  <a:cubicBezTo>
                    <a:pt x="2712" y="96"/>
                    <a:pt x="2832" y="48"/>
                    <a:pt x="288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10269" name="Line 29"/>
            <p:cNvSpPr>
              <a:spLocks noChangeShapeType="1"/>
            </p:cNvSpPr>
            <p:nvPr/>
          </p:nvSpPr>
          <p:spPr bwMode="auto">
            <a:xfrm flipV="1">
              <a:off x="2016" y="10944"/>
              <a:ext cx="3888"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s-PE"/>
            </a:p>
          </p:txBody>
        </p:sp>
        <p:sp>
          <p:nvSpPr>
            <p:cNvPr id="10270" name="Text Box 30"/>
            <p:cNvSpPr txBox="1">
              <a:spLocks noChangeArrowheads="1"/>
            </p:cNvSpPr>
            <p:nvPr/>
          </p:nvSpPr>
          <p:spPr bwMode="auto">
            <a:xfrm>
              <a:off x="1296" y="1080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Cmax</a:t>
              </a:r>
            </a:p>
          </p:txBody>
        </p:sp>
        <p:sp>
          <p:nvSpPr>
            <p:cNvPr id="10271" name="Line 31"/>
            <p:cNvSpPr>
              <a:spLocks noChangeShapeType="1"/>
            </p:cNvSpPr>
            <p:nvPr/>
          </p:nvSpPr>
          <p:spPr bwMode="auto">
            <a:xfrm flipV="1">
              <a:off x="3312" y="10944"/>
              <a:ext cx="0" cy="2016"/>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es-PE"/>
            </a:p>
          </p:txBody>
        </p:sp>
        <p:sp>
          <p:nvSpPr>
            <p:cNvPr id="10272" name="Line 32"/>
            <p:cNvSpPr>
              <a:spLocks noChangeShapeType="1"/>
            </p:cNvSpPr>
            <p:nvPr/>
          </p:nvSpPr>
          <p:spPr bwMode="auto">
            <a:xfrm flipV="1">
              <a:off x="4464" y="10944"/>
              <a:ext cx="0" cy="1584"/>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es-PE"/>
            </a:p>
          </p:txBody>
        </p:sp>
        <p:sp>
          <p:nvSpPr>
            <p:cNvPr id="10273" name="Line 33"/>
            <p:cNvSpPr>
              <a:spLocks noChangeShapeType="1"/>
            </p:cNvSpPr>
            <p:nvPr/>
          </p:nvSpPr>
          <p:spPr bwMode="auto">
            <a:xfrm>
              <a:off x="3312" y="12960"/>
              <a:ext cx="0" cy="43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s-PE"/>
            </a:p>
          </p:txBody>
        </p:sp>
        <p:sp>
          <p:nvSpPr>
            <p:cNvPr id="10274" name="Line 34"/>
            <p:cNvSpPr>
              <a:spLocks noChangeShapeType="1"/>
            </p:cNvSpPr>
            <p:nvPr/>
          </p:nvSpPr>
          <p:spPr bwMode="auto">
            <a:xfrm>
              <a:off x="4464" y="12528"/>
              <a:ext cx="0" cy="86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s-PE"/>
            </a:p>
          </p:txBody>
        </p:sp>
        <p:sp>
          <p:nvSpPr>
            <p:cNvPr id="10275" name="Text Box 35"/>
            <p:cNvSpPr txBox="1">
              <a:spLocks noChangeArrowheads="1"/>
            </p:cNvSpPr>
            <p:nvPr/>
          </p:nvSpPr>
          <p:spPr bwMode="auto">
            <a:xfrm>
              <a:off x="3024" y="1339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x1</a:t>
              </a:r>
            </a:p>
          </p:txBody>
        </p:sp>
        <p:sp>
          <p:nvSpPr>
            <p:cNvPr id="10276" name="Text Box 36"/>
            <p:cNvSpPr txBox="1">
              <a:spLocks noChangeArrowheads="1"/>
            </p:cNvSpPr>
            <p:nvPr/>
          </p:nvSpPr>
          <p:spPr bwMode="auto">
            <a:xfrm>
              <a:off x="4176" y="13392"/>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x2</a:t>
              </a:r>
            </a:p>
          </p:txBody>
        </p:sp>
        <p:sp>
          <p:nvSpPr>
            <p:cNvPr id="10277" name="Text Box 37"/>
            <p:cNvSpPr txBox="1">
              <a:spLocks noChangeArrowheads="1"/>
            </p:cNvSpPr>
            <p:nvPr/>
          </p:nvSpPr>
          <p:spPr bwMode="auto">
            <a:xfrm>
              <a:off x="3168" y="11376"/>
              <a:ext cx="817"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 g(x1)</a:t>
              </a:r>
            </a:p>
          </p:txBody>
        </p:sp>
        <p:sp>
          <p:nvSpPr>
            <p:cNvPr id="10278" name="Text Box 38"/>
            <p:cNvSpPr txBox="1">
              <a:spLocks noChangeArrowheads="1"/>
            </p:cNvSpPr>
            <p:nvPr/>
          </p:nvSpPr>
          <p:spPr bwMode="auto">
            <a:xfrm>
              <a:off x="4320" y="11376"/>
              <a:ext cx="817"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 g(x2)</a:t>
              </a:r>
            </a:p>
          </p:txBody>
        </p:sp>
      </p:grpSp>
      <p:sp>
        <p:nvSpPr>
          <p:cNvPr id="10279" name="Text Box 39"/>
          <p:cNvSpPr txBox="1">
            <a:spLocks noChangeArrowheads="1"/>
          </p:cNvSpPr>
          <p:nvPr/>
        </p:nvSpPr>
        <p:spPr bwMode="auto">
          <a:xfrm>
            <a:off x="655638" y="3695700"/>
            <a:ext cx="4876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a:t>Para calcular el fitness de cada individuo, estimamos Cmax tal que </a:t>
            </a:r>
            <a:r>
              <a:rPr lang="es-ES_tradnl" altLang="es-PE" noProof="1"/>
              <a:t>Cmax </a:t>
            </a:r>
            <a:r>
              <a:rPr lang="es-ES_tradnl" altLang="es-PE">
                <a:sym typeface="Symbol" panose="05050102010706020507" pitchFamily="18" charset="2"/>
              </a:rPr>
              <a:t> |</a:t>
            </a:r>
            <a:r>
              <a:rPr lang="es-ES_tradnl" altLang="es-PE" i="1">
                <a:sym typeface="Symbol" panose="05050102010706020507" pitchFamily="18" charset="2"/>
              </a:rPr>
              <a:t>max f(x)|</a:t>
            </a:r>
            <a:r>
              <a:rPr lang="es-ES_tradnl" altLang="es-PE">
                <a:sym typeface="Symbol" panose="05050102010706020507" pitchFamily="18" charset="2"/>
              </a:rPr>
              <a:t> en D = [a,b] y definimos:</a:t>
            </a:r>
          </a:p>
          <a:p>
            <a:pPr algn="ctr">
              <a:spcBef>
                <a:spcPct val="50000"/>
              </a:spcBef>
            </a:pPr>
            <a:r>
              <a:rPr lang="es-ES_tradnl" altLang="es-PE" i="1">
                <a:sym typeface="Symbol" panose="05050102010706020507" pitchFamily="18" charset="2"/>
              </a:rPr>
              <a:t>g(x)</a:t>
            </a:r>
            <a:r>
              <a:rPr lang="es-ES_tradnl" altLang="es-PE">
                <a:sym typeface="Symbol" panose="05050102010706020507" pitchFamily="18" charset="2"/>
              </a:rPr>
              <a:t> = Cmax - </a:t>
            </a:r>
            <a:r>
              <a:rPr lang="es-ES_tradnl" altLang="es-PE" i="1">
                <a:sym typeface="Symbol" panose="05050102010706020507" pitchFamily="18" charset="2"/>
              </a:rPr>
              <a:t>f(x)</a:t>
            </a:r>
            <a:endParaRPr lang="es-ES_tradnl" altLang="es-PE">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randombar(vertic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nodeType="clickEffect">
                                  <p:stCondLst>
                                    <p:cond delay="0"/>
                                  </p:stCondLst>
                                  <p:childTnLst>
                                    <p:set>
                                      <p:cBhvr>
                                        <p:cTn id="11" dur="1" fill="hold">
                                          <p:stCondLst>
                                            <p:cond delay="0"/>
                                          </p:stCondLst>
                                        </p:cTn>
                                        <p:tgtEl>
                                          <p:spTgt spid="10261"/>
                                        </p:tgtEl>
                                        <p:attrNameLst>
                                          <p:attrName>style.visibility</p:attrName>
                                        </p:attrNameLst>
                                      </p:cBhvr>
                                      <p:to>
                                        <p:strVal val="visible"/>
                                      </p:to>
                                    </p:set>
                                    <p:animEffect transition="in" filter="randombar(vertical)">
                                      <p:cBhvr>
                                        <p:cTn id="12" dur="500"/>
                                        <p:tgtEl>
                                          <p:spTgt spid="102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279">
                                            <p:txEl>
                                              <p:pRg st="0" end="0"/>
                                            </p:txEl>
                                          </p:spTgt>
                                        </p:tgtEl>
                                        <p:attrNameLst>
                                          <p:attrName>style.visibility</p:attrName>
                                        </p:attrNameLst>
                                      </p:cBhvr>
                                      <p:to>
                                        <p:strVal val="visible"/>
                                      </p:to>
                                    </p:set>
                                    <p:animEffect transition="in" filter="randombar(vertical)">
                                      <p:cBhvr>
                                        <p:cTn id="17" dur="500"/>
                                        <p:tgtEl>
                                          <p:spTgt spid="102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0279">
                                            <p:txEl>
                                              <p:pRg st="1" end="1"/>
                                            </p:txEl>
                                          </p:spTgt>
                                        </p:tgtEl>
                                        <p:attrNameLst>
                                          <p:attrName>style.visibility</p:attrName>
                                        </p:attrNameLst>
                                      </p:cBhvr>
                                      <p:to>
                                        <p:strVal val="visible"/>
                                      </p:to>
                                    </p:set>
                                    <p:animEffect transition="in" filter="randombar(vertical)">
                                      <p:cBhvr>
                                        <p:cTn id="22" dur="500"/>
                                        <p:tgtEl>
                                          <p:spTgt spid="102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7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533400" y="1371600"/>
          <a:ext cx="3886200" cy="3733800"/>
        </p:xfrm>
        <a:graphic>
          <a:graphicData uri="http://schemas.openxmlformats.org/presentationml/2006/ole">
            <mc:AlternateContent xmlns:mc="http://schemas.openxmlformats.org/markup-compatibility/2006">
              <mc:Choice xmlns:v="urn:schemas-microsoft-com:vml" Requires="v">
                <p:oleObj spid="_x0000_s107570" name="Imagen" r:id="rId4" imgW="2917080" imgH="3532680" progId="Word.Picture.8">
                  <p:embed/>
                </p:oleObj>
              </mc:Choice>
              <mc:Fallback>
                <p:oleObj name="Imagen" r:id="rId4" imgW="2917080" imgH="353268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371600"/>
                        <a:ext cx="3886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533400" y="914400"/>
          <a:ext cx="2590800" cy="322263"/>
        </p:xfrm>
        <a:graphic>
          <a:graphicData uri="http://schemas.openxmlformats.org/presentationml/2006/ole">
            <mc:AlternateContent xmlns:mc="http://schemas.openxmlformats.org/markup-compatibility/2006">
              <mc:Choice xmlns:v="urn:schemas-microsoft-com:vml" Requires="v">
                <p:oleObj spid="_x0000_s107571" name="Ecuación" r:id="rId6" imgW="1625400" imgH="203040" progId="Equation.3">
                  <p:embed/>
                </p:oleObj>
              </mc:Choice>
              <mc:Fallback>
                <p:oleObj name="Ecuación" r:id="rId6" imgW="1625400" imgH="203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914400"/>
                        <a:ext cx="25908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3276600" y="762000"/>
            <a:ext cx="5486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noProof="1"/>
              <a:t>Debemos hallar </a:t>
            </a:r>
            <a:r>
              <a:rPr lang="es-PE" altLang="es-PE" i="1" noProof="1"/>
              <a:t>x</a:t>
            </a:r>
            <a:r>
              <a:rPr lang="es-PE" altLang="es-PE" i="1" baseline="-25000" noProof="1"/>
              <a:t>o</a:t>
            </a:r>
            <a:r>
              <a:rPr lang="es-PE" altLang="es-PE" noProof="1"/>
              <a:t>  tal que   </a:t>
            </a:r>
            <a:r>
              <a:rPr lang="es-PE" altLang="es-PE" i="1" noProof="1"/>
              <a:t>f(x</a:t>
            </a:r>
            <a:r>
              <a:rPr lang="es-PE" altLang="es-PE" i="1" baseline="-25000" noProof="1"/>
              <a:t>o</a:t>
            </a:r>
            <a:r>
              <a:rPr lang="es-PE" altLang="es-PE" i="1" noProof="1"/>
              <a:t> ) </a:t>
            </a:r>
            <a:r>
              <a:rPr lang="es-PE" altLang="es-PE" i="1" noProof="1">
                <a:sym typeface="Symbol" panose="05050102010706020507" pitchFamily="18" charset="2"/>
              </a:rPr>
              <a:t></a:t>
            </a:r>
            <a:r>
              <a:rPr lang="es-PE" altLang="es-PE" i="1" noProof="1"/>
              <a:t> f(x)  </a:t>
            </a:r>
            <a:r>
              <a:rPr lang="es-PE" altLang="es-PE" noProof="1">
                <a:sym typeface="Symbol" panose="05050102010706020507" pitchFamily="18" charset="2"/>
              </a:rPr>
              <a:t></a:t>
            </a:r>
            <a:r>
              <a:rPr lang="es-PE" altLang="es-PE" noProof="1"/>
              <a:t> </a:t>
            </a:r>
            <a:r>
              <a:rPr lang="es-PE" altLang="es-PE" i="1" noProof="1"/>
              <a:t>x</a:t>
            </a:r>
            <a:r>
              <a:rPr lang="es-PE" altLang="es-PE" noProof="1">
                <a:sym typeface="Symbol" panose="05050102010706020507" pitchFamily="18" charset="2"/>
              </a:rPr>
              <a:t></a:t>
            </a:r>
            <a:r>
              <a:rPr lang="es-PE" altLang="es-PE" noProof="1"/>
              <a:t> D</a:t>
            </a:r>
          </a:p>
          <a:p>
            <a:pPr algn="just"/>
            <a:r>
              <a:rPr lang="es-PE" altLang="es-PE" noProof="1"/>
              <a:t>con D=[-1,2]</a:t>
            </a:r>
            <a:endParaRPr lang="es-ES_tradnl" altLang="es-PE" b="0"/>
          </a:p>
        </p:txBody>
      </p:sp>
      <p:sp>
        <p:nvSpPr>
          <p:cNvPr id="6149" name="Text Box 5"/>
          <p:cNvSpPr txBox="1">
            <a:spLocks noChangeArrowheads="1"/>
          </p:cNvSpPr>
          <p:nvPr/>
        </p:nvSpPr>
        <p:spPr bwMode="auto">
          <a:xfrm>
            <a:off x="4495800" y="1676400"/>
            <a:ext cx="434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a:t>Los ceros para la derivada de esta función</a:t>
            </a:r>
          </a:p>
        </p:txBody>
      </p:sp>
      <p:graphicFrame>
        <p:nvGraphicFramePr>
          <p:cNvPr id="6150" name="Object 6"/>
          <p:cNvGraphicFramePr>
            <a:graphicFrameLocks noChangeAspect="1"/>
          </p:cNvGraphicFramePr>
          <p:nvPr/>
        </p:nvGraphicFramePr>
        <p:xfrm>
          <a:off x="4495800" y="2438400"/>
          <a:ext cx="4267200" cy="328613"/>
        </p:xfrm>
        <a:graphic>
          <a:graphicData uri="http://schemas.openxmlformats.org/presentationml/2006/ole">
            <mc:AlternateContent xmlns:mc="http://schemas.openxmlformats.org/markup-compatibility/2006">
              <mc:Choice xmlns:v="urn:schemas-microsoft-com:vml" Requires="v">
                <p:oleObj spid="_x0000_s107572" name="Ecuación" r:id="rId8" imgW="2755800" imgH="203040" progId="Equation.3">
                  <p:embed/>
                </p:oleObj>
              </mc:Choice>
              <mc:Fallback>
                <p:oleObj name="Ecuación" r:id="rId8" imgW="2755800" imgH="2030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438400"/>
                        <a:ext cx="4267200"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Text Box 7"/>
          <p:cNvSpPr txBox="1">
            <a:spLocks noChangeArrowheads="1"/>
          </p:cNvSpPr>
          <p:nvPr/>
        </p:nvSpPr>
        <p:spPr bwMode="auto">
          <a:xfrm>
            <a:off x="4419600" y="2895600"/>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a:t>se encuentran en puntos de la forma </a:t>
            </a:r>
          </a:p>
        </p:txBody>
      </p:sp>
      <p:graphicFrame>
        <p:nvGraphicFramePr>
          <p:cNvPr id="6152" name="Object 8"/>
          <p:cNvGraphicFramePr>
            <a:graphicFrameLocks noChangeAspect="1"/>
          </p:cNvGraphicFramePr>
          <p:nvPr/>
        </p:nvGraphicFramePr>
        <p:xfrm>
          <a:off x="4419600" y="3429000"/>
          <a:ext cx="4419600" cy="1371600"/>
        </p:xfrm>
        <a:graphic>
          <a:graphicData uri="http://schemas.openxmlformats.org/presentationml/2006/ole">
            <mc:AlternateContent xmlns:mc="http://schemas.openxmlformats.org/markup-compatibility/2006">
              <mc:Choice xmlns:v="urn:schemas-microsoft-com:vml" Requires="v">
                <p:oleObj spid="_x0000_s107573" name="Ecuación" r:id="rId10" imgW="2641320" imgH="850680" progId="Equation.3">
                  <p:embed/>
                </p:oleObj>
              </mc:Choice>
              <mc:Fallback>
                <p:oleObj name="Ecuación" r:id="rId10" imgW="2641320" imgH="85068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429000"/>
                        <a:ext cx="441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9"/>
          <p:cNvSpPr txBox="1">
            <a:spLocks noChangeArrowheads="1"/>
          </p:cNvSpPr>
          <p:nvPr/>
        </p:nvSpPr>
        <p:spPr bwMode="auto">
          <a:xfrm>
            <a:off x="381000" y="5029200"/>
            <a:ext cx="8458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PE"/>
              <a:t>Los máximos locales se alcanzan cuando </a:t>
            </a:r>
            <a:r>
              <a:rPr lang="es-ES_tradnl" altLang="es-PE" i="1"/>
              <a:t>i</a:t>
            </a:r>
            <a:r>
              <a:rPr lang="es-ES_tradnl" altLang="es-PE"/>
              <a:t> es impar y los mínimos cuando i es par. Como el dominio del problema es D, la función alcanza su máximo en </a:t>
            </a:r>
          </a:p>
        </p:txBody>
      </p:sp>
      <p:graphicFrame>
        <p:nvGraphicFramePr>
          <p:cNvPr id="6154" name="Object 10"/>
          <p:cNvGraphicFramePr>
            <a:graphicFrameLocks noChangeAspect="1"/>
          </p:cNvGraphicFramePr>
          <p:nvPr/>
        </p:nvGraphicFramePr>
        <p:xfrm>
          <a:off x="304800" y="5943600"/>
          <a:ext cx="2209800" cy="577850"/>
        </p:xfrm>
        <a:graphic>
          <a:graphicData uri="http://schemas.openxmlformats.org/presentationml/2006/ole">
            <mc:AlternateContent xmlns:mc="http://schemas.openxmlformats.org/markup-compatibility/2006">
              <mc:Choice xmlns:v="urn:schemas-microsoft-com:vml" Requires="v">
                <p:oleObj spid="_x0000_s107574" name="Ecuación" r:id="rId12" imgW="1549080" imgH="393480" progId="Equation.3">
                  <p:embed/>
                </p:oleObj>
              </mc:Choice>
              <mc:Fallback>
                <p:oleObj name="Ecuación" r:id="rId12" imgW="1549080" imgH="39348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5943600"/>
                        <a:ext cx="2209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Text Box 11"/>
          <p:cNvSpPr txBox="1">
            <a:spLocks noChangeArrowheads="1"/>
          </p:cNvSpPr>
          <p:nvPr/>
        </p:nvSpPr>
        <p:spPr bwMode="auto">
          <a:xfrm>
            <a:off x="2819400" y="5943600"/>
            <a:ext cx="586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noProof="1"/>
              <a:t>Son ligeramente mayores que </a:t>
            </a:r>
            <a:r>
              <a:rPr lang="es-PE" altLang="es-PE" i="1" noProof="1"/>
              <a:t>f</a:t>
            </a:r>
            <a:r>
              <a:rPr lang="es-PE" altLang="es-PE" noProof="1"/>
              <a:t>(1.85)=2.85.</a:t>
            </a:r>
            <a:endParaRPr lang="es-ES_tradnl" altLang="es-PE" b="0"/>
          </a:p>
        </p:txBody>
      </p:sp>
      <p:sp>
        <p:nvSpPr>
          <p:cNvPr id="6156" name="Text Box 12"/>
          <p:cNvSpPr txBox="1">
            <a:spLocks noChangeArrowheads="1"/>
          </p:cNvSpPr>
          <p:nvPr/>
        </p:nvSpPr>
        <p:spPr bwMode="auto">
          <a:xfrm>
            <a:off x="381000" y="228600"/>
            <a:ext cx="396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u="sng">
                <a:solidFill>
                  <a:srgbClr val="FF0066"/>
                </a:solidFill>
              </a:rPr>
              <a:t>OTRO EJEMPLO</a:t>
            </a:r>
            <a:endParaRPr lang="es-ES_tradnl" alt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randombar(vertical)">
                                      <p:cBhvr>
                                        <p:cTn id="7" dur="500"/>
                                        <p:tgtEl>
                                          <p:spTgt spid="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randombar(vertical)">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randombar(vertical)">
                                      <p:cBhvr>
                                        <p:cTn id="17" dur="500"/>
                                        <p:tgtEl>
                                          <p:spTgt spid="6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randombar(vertical)">
                                      <p:cBhvr>
                                        <p:cTn id="22" dur="500"/>
                                        <p:tgtEl>
                                          <p:spTgt spid="61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nodeType="clickEffect">
                                  <p:stCondLst>
                                    <p:cond delay="0"/>
                                  </p:stCondLst>
                                  <p:childTnLst>
                                    <p:set>
                                      <p:cBhvr>
                                        <p:cTn id="26" dur="1" fill="hold">
                                          <p:stCondLst>
                                            <p:cond delay="0"/>
                                          </p:stCondLst>
                                        </p:cTn>
                                        <p:tgtEl>
                                          <p:spTgt spid="6150"/>
                                        </p:tgtEl>
                                        <p:attrNameLst>
                                          <p:attrName>style.visibility</p:attrName>
                                        </p:attrNameLst>
                                      </p:cBhvr>
                                      <p:to>
                                        <p:strVal val="visible"/>
                                      </p:to>
                                    </p:set>
                                    <p:animEffect transition="in" filter="randombar(vertical)">
                                      <p:cBhvr>
                                        <p:cTn id="27" dur="500"/>
                                        <p:tgtEl>
                                          <p:spTgt spid="6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randombar(vertical)">
                                      <p:cBhvr>
                                        <p:cTn id="32" dur="500"/>
                                        <p:tgtEl>
                                          <p:spTgt spid="61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nodeType="click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randombar(vertical)">
                                      <p:cBhvr>
                                        <p:cTn id="37" dur="500"/>
                                        <p:tgtEl>
                                          <p:spTgt spid="61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6153"/>
                                        </p:tgtEl>
                                        <p:attrNameLst>
                                          <p:attrName>style.visibility</p:attrName>
                                        </p:attrNameLst>
                                      </p:cBhvr>
                                      <p:to>
                                        <p:strVal val="visible"/>
                                      </p:to>
                                    </p:set>
                                    <p:animEffect transition="in" filter="randombar(vertical)">
                                      <p:cBhvr>
                                        <p:cTn id="42" dur="500"/>
                                        <p:tgtEl>
                                          <p:spTgt spid="61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nodeType="clickEffect">
                                  <p:stCondLst>
                                    <p:cond delay="0"/>
                                  </p:stCondLst>
                                  <p:childTnLst>
                                    <p:set>
                                      <p:cBhvr>
                                        <p:cTn id="46" dur="1" fill="hold">
                                          <p:stCondLst>
                                            <p:cond delay="0"/>
                                          </p:stCondLst>
                                        </p:cTn>
                                        <p:tgtEl>
                                          <p:spTgt spid="6154"/>
                                        </p:tgtEl>
                                        <p:attrNameLst>
                                          <p:attrName>style.visibility</p:attrName>
                                        </p:attrNameLst>
                                      </p:cBhvr>
                                      <p:to>
                                        <p:strVal val="visible"/>
                                      </p:to>
                                    </p:set>
                                    <p:animEffect transition="in" filter="randombar(vertical)">
                                      <p:cBhvr>
                                        <p:cTn id="47" dur="500"/>
                                        <p:tgtEl>
                                          <p:spTgt spid="6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6155"/>
                                        </p:tgtEl>
                                        <p:attrNameLst>
                                          <p:attrName>style.visibility</p:attrName>
                                        </p:attrNameLst>
                                      </p:cBhvr>
                                      <p:to>
                                        <p:strVal val="visible"/>
                                      </p:to>
                                    </p:set>
                                    <p:animEffect transition="in" filter="randombar(vertical)">
                                      <p:cBhvr>
                                        <p:cTn id="52"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P spid="6151" grpId="0" autoUpdateAnimBg="0"/>
      <p:bldP spid="6153" grpId="0" autoUpdateAnimBg="0"/>
      <p:bldP spid="615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304800" y="304800"/>
            <a:ext cx="8534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u="sng" noProof="1">
                <a:solidFill>
                  <a:srgbClr val="FF0066"/>
                </a:solidFill>
              </a:rPr>
              <a:t>Representación</a:t>
            </a:r>
            <a:endParaRPr lang="es-PE" altLang="es-PE" u="sng" noProof="1"/>
          </a:p>
          <a:p>
            <a:pPr algn="just"/>
            <a:endParaRPr lang="es-PE" altLang="es-PE" noProof="1"/>
          </a:p>
          <a:p>
            <a:pPr algn="just"/>
            <a:r>
              <a:rPr lang="es-PE" altLang="es-PE" noProof="1"/>
              <a:t>String binario representa un valor de la variable real x, con aproximación al 6to dígito decimal. El dominio de x tiene longitud 3 y los requerimientos de precisión indican que D debe dividirse en al menos 3 x 10</a:t>
            </a:r>
            <a:r>
              <a:rPr lang="es-PE" altLang="es-PE" baseline="30000" noProof="1"/>
              <a:t>6</a:t>
            </a:r>
            <a:r>
              <a:rPr lang="es-PE" altLang="es-PE" noProof="1"/>
              <a:t> intervalos iguales.</a:t>
            </a:r>
          </a:p>
          <a:p>
            <a:pPr algn="just"/>
            <a:endParaRPr lang="es-PE" altLang="es-PE" noProof="1"/>
          </a:p>
          <a:p>
            <a:pPr algn="just"/>
            <a:r>
              <a:rPr lang="es-PE" altLang="es-PE" noProof="1"/>
              <a:t>Entonces 22 bits son suficientes pues, </a:t>
            </a:r>
          </a:p>
          <a:p>
            <a:pPr algn="ctr"/>
            <a:r>
              <a:rPr lang="es-PE" altLang="es-PE" noProof="1"/>
              <a:t>2097152 = 2</a:t>
            </a:r>
            <a:r>
              <a:rPr lang="es-PE" altLang="es-PE" baseline="30000" noProof="1"/>
              <a:t>21</a:t>
            </a:r>
            <a:r>
              <a:rPr lang="es-PE" altLang="es-PE" noProof="1"/>
              <a:t> &lt; 3000000 &lt; 2</a:t>
            </a:r>
            <a:r>
              <a:rPr lang="es-PE" altLang="es-PE" baseline="30000" noProof="1"/>
              <a:t>22</a:t>
            </a:r>
            <a:r>
              <a:rPr lang="es-PE" altLang="es-PE" noProof="1"/>
              <a:t> = 4194304.</a:t>
            </a:r>
          </a:p>
          <a:p>
            <a:pPr algn="just"/>
            <a:r>
              <a:rPr lang="es-PE" altLang="es-PE" noProof="1"/>
              <a:t>Mapping del string binario en un real x </a:t>
            </a:r>
            <a:r>
              <a:rPr lang="es-PE" altLang="es-PE" noProof="1">
                <a:sym typeface="Symbol" panose="05050102010706020507" pitchFamily="18" charset="2"/>
              </a:rPr>
              <a:t></a:t>
            </a:r>
            <a:r>
              <a:rPr lang="es-PE" altLang="es-PE" noProof="1"/>
              <a:t>D </a:t>
            </a:r>
          </a:p>
          <a:p>
            <a:pPr algn="just">
              <a:buFontTx/>
              <a:buChar char="•"/>
            </a:pPr>
            <a:r>
              <a:rPr lang="es-PE" altLang="es-PE" noProof="1"/>
              <a:t>Convertir el string binario  a base 10, obteniendo x’</a:t>
            </a:r>
          </a:p>
          <a:p>
            <a:pPr algn="just">
              <a:buFontTx/>
              <a:buChar char="•"/>
            </a:pPr>
            <a:r>
              <a:rPr lang="es-PE" altLang="es-PE" noProof="1"/>
              <a:t>A partir de x’ obtener x por medio de la expresión  , </a:t>
            </a:r>
            <a:endParaRPr lang="es-ES_tradnl" altLang="es-PE"/>
          </a:p>
        </p:txBody>
      </p:sp>
      <p:graphicFrame>
        <p:nvGraphicFramePr>
          <p:cNvPr id="18437" name="Object 5"/>
          <p:cNvGraphicFramePr>
            <a:graphicFrameLocks noChangeAspect="1"/>
          </p:cNvGraphicFramePr>
          <p:nvPr/>
        </p:nvGraphicFramePr>
        <p:xfrm>
          <a:off x="6172200" y="3276600"/>
          <a:ext cx="2057400" cy="609600"/>
        </p:xfrm>
        <a:graphic>
          <a:graphicData uri="http://schemas.openxmlformats.org/presentationml/2006/ole">
            <mc:AlternateContent xmlns:mc="http://schemas.openxmlformats.org/markup-compatibility/2006">
              <mc:Choice xmlns:v="urn:schemas-microsoft-com:vml" Requires="v">
                <p:oleObj spid="_x0000_s18494" name="Equation" r:id="rId4" imgW="1015920" imgH="393480" progId="Equation.3">
                  <p:embed/>
                </p:oleObj>
              </mc:Choice>
              <mc:Fallback>
                <p:oleObj name="Equation" r:id="rId4" imgW="1015920" imgH="3934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276600"/>
                        <a:ext cx="2057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Text Box 6"/>
          <p:cNvSpPr txBox="1">
            <a:spLocks noChangeArrowheads="1"/>
          </p:cNvSpPr>
          <p:nvPr/>
        </p:nvSpPr>
        <p:spPr bwMode="auto">
          <a:xfrm>
            <a:off x="381000" y="3886200"/>
            <a:ext cx="80168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PE" altLang="es-PE" noProof="1"/>
              <a:t>donde  a = -1 y  b = 2</a:t>
            </a:r>
          </a:p>
          <a:p>
            <a:r>
              <a:rPr lang="es-PE" altLang="es-PE" noProof="1"/>
              <a:t>Por ejemplo el string (1000101110110101000111) representa el número                    x = 0.637197 porque</a:t>
            </a:r>
          </a:p>
          <a:p>
            <a:r>
              <a:rPr lang="es-PE" altLang="es-PE" noProof="1"/>
              <a:t>x’= (1000101110110101000111)</a:t>
            </a:r>
            <a:r>
              <a:rPr lang="es-PE" altLang="es-PE" baseline="-25000" noProof="1"/>
              <a:t>2</a:t>
            </a:r>
            <a:r>
              <a:rPr lang="es-PE" altLang="es-PE" noProof="1"/>
              <a:t>  = 2288967 y</a:t>
            </a:r>
          </a:p>
          <a:p>
            <a:r>
              <a:rPr lang="es-PE" altLang="es-PE" noProof="1"/>
              <a:t>x = -1.0 + 2288967 (3/4194303) = 0.637197</a:t>
            </a:r>
            <a:endParaRPr lang="es-ES_tradnl" altLang="es-PE"/>
          </a:p>
        </p:txBody>
      </p:sp>
      <p:grpSp>
        <p:nvGrpSpPr>
          <p:cNvPr id="18483" name="Group 51"/>
          <p:cNvGrpSpPr>
            <a:grpSpLocks/>
          </p:cNvGrpSpPr>
          <p:nvPr/>
        </p:nvGrpSpPr>
        <p:grpSpPr bwMode="auto">
          <a:xfrm>
            <a:off x="2752725" y="5486400"/>
            <a:ext cx="5019675" cy="1066800"/>
            <a:chOff x="1734" y="3456"/>
            <a:chExt cx="3162" cy="672"/>
          </a:xfrm>
        </p:grpSpPr>
        <p:grpSp>
          <p:nvGrpSpPr>
            <p:cNvPr id="18446" name="Group 14"/>
            <p:cNvGrpSpPr>
              <a:grpSpLocks/>
            </p:cNvGrpSpPr>
            <p:nvPr/>
          </p:nvGrpSpPr>
          <p:grpSpPr bwMode="auto">
            <a:xfrm>
              <a:off x="1904" y="3841"/>
              <a:ext cx="2123" cy="72"/>
              <a:chOff x="2160" y="1296"/>
              <a:chExt cx="3600" cy="288"/>
            </a:xfrm>
          </p:grpSpPr>
          <p:grpSp>
            <p:nvGrpSpPr>
              <p:cNvPr id="18447" name="Group 15"/>
              <p:cNvGrpSpPr>
                <a:grpSpLocks/>
              </p:cNvGrpSpPr>
              <p:nvPr/>
            </p:nvGrpSpPr>
            <p:grpSpPr bwMode="auto">
              <a:xfrm>
                <a:off x="2160" y="1296"/>
                <a:ext cx="1728" cy="288"/>
                <a:chOff x="2160" y="1296"/>
                <a:chExt cx="1728" cy="288"/>
              </a:xfrm>
            </p:grpSpPr>
            <p:sp>
              <p:nvSpPr>
                <p:cNvPr id="18448" name="Line 16"/>
                <p:cNvSpPr>
                  <a:spLocks noChangeShapeType="1"/>
                </p:cNvSpPr>
                <p:nvPr/>
              </p:nvSpPr>
              <p:spPr bwMode="auto">
                <a:xfrm>
                  <a:off x="2160" y="1440"/>
                  <a:ext cx="17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49" name="Line 17"/>
                <p:cNvSpPr>
                  <a:spLocks noChangeShapeType="1"/>
                </p:cNvSpPr>
                <p:nvPr/>
              </p:nvSpPr>
              <p:spPr bwMode="auto">
                <a:xfrm>
                  <a:off x="2160"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0" name="Line 18"/>
                <p:cNvSpPr>
                  <a:spLocks noChangeShapeType="1"/>
                </p:cNvSpPr>
                <p:nvPr/>
              </p:nvSpPr>
              <p:spPr bwMode="auto">
                <a:xfrm>
                  <a:off x="2304"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1" name="Line 19"/>
                <p:cNvSpPr>
                  <a:spLocks noChangeShapeType="1"/>
                </p:cNvSpPr>
                <p:nvPr/>
              </p:nvSpPr>
              <p:spPr bwMode="auto">
                <a:xfrm>
                  <a:off x="2448"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2" name="Line 20"/>
                <p:cNvSpPr>
                  <a:spLocks noChangeShapeType="1"/>
                </p:cNvSpPr>
                <p:nvPr/>
              </p:nvSpPr>
              <p:spPr bwMode="auto">
                <a:xfrm>
                  <a:off x="2592"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3" name="Line 21"/>
                <p:cNvSpPr>
                  <a:spLocks noChangeShapeType="1"/>
                </p:cNvSpPr>
                <p:nvPr/>
              </p:nvSpPr>
              <p:spPr bwMode="auto">
                <a:xfrm>
                  <a:off x="2736"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4" name="Line 22"/>
                <p:cNvSpPr>
                  <a:spLocks noChangeShapeType="1"/>
                </p:cNvSpPr>
                <p:nvPr/>
              </p:nvSpPr>
              <p:spPr bwMode="auto">
                <a:xfrm>
                  <a:off x="2880"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5" name="Line 23"/>
                <p:cNvSpPr>
                  <a:spLocks noChangeShapeType="1"/>
                </p:cNvSpPr>
                <p:nvPr/>
              </p:nvSpPr>
              <p:spPr bwMode="auto">
                <a:xfrm>
                  <a:off x="3024"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6" name="Line 24"/>
                <p:cNvSpPr>
                  <a:spLocks noChangeShapeType="1"/>
                </p:cNvSpPr>
                <p:nvPr/>
              </p:nvSpPr>
              <p:spPr bwMode="auto">
                <a:xfrm>
                  <a:off x="3168"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7" name="Line 25"/>
                <p:cNvSpPr>
                  <a:spLocks noChangeShapeType="1"/>
                </p:cNvSpPr>
                <p:nvPr/>
              </p:nvSpPr>
              <p:spPr bwMode="auto">
                <a:xfrm>
                  <a:off x="3312"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8" name="Line 26"/>
                <p:cNvSpPr>
                  <a:spLocks noChangeShapeType="1"/>
                </p:cNvSpPr>
                <p:nvPr/>
              </p:nvSpPr>
              <p:spPr bwMode="auto">
                <a:xfrm>
                  <a:off x="3456"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59" name="Line 27"/>
                <p:cNvSpPr>
                  <a:spLocks noChangeShapeType="1"/>
                </p:cNvSpPr>
                <p:nvPr/>
              </p:nvSpPr>
              <p:spPr bwMode="auto">
                <a:xfrm>
                  <a:off x="3600"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0" name="Line 28"/>
                <p:cNvSpPr>
                  <a:spLocks noChangeShapeType="1"/>
                </p:cNvSpPr>
                <p:nvPr/>
              </p:nvSpPr>
              <p:spPr bwMode="auto">
                <a:xfrm>
                  <a:off x="3744"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18461" name="Line 29"/>
              <p:cNvSpPr>
                <a:spLocks noChangeShapeType="1"/>
              </p:cNvSpPr>
              <p:nvPr/>
            </p:nvSpPr>
            <p:spPr bwMode="auto">
              <a:xfrm>
                <a:off x="4032" y="1440"/>
                <a:ext cx="17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2" name="Line 30"/>
              <p:cNvSpPr>
                <a:spLocks noChangeShapeType="1"/>
              </p:cNvSpPr>
              <p:nvPr/>
            </p:nvSpPr>
            <p:spPr bwMode="auto">
              <a:xfrm>
                <a:off x="4176"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3" name="Line 31"/>
              <p:cNvSpPr>
                <a:spLocks noChangeShapeType="1"/>
              </p:cNvSpPr>
              <p:nvPr/>
            </p:nvSpPr>
            <p:spPr bwMode="auto">
              <a:xfrm>
                <a:off x="4320"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4" name="Line 32"/>
              <p:cNvSpPr>
                <a:spLocks noChangeShapeType="1"/>
              </p:cNvSpPr>
              <p:nvPr/>
            </p:nvSpPr>
            <p:spPr bwMode="auto">
              <a:xfrm>
                <a:off x="4464"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5" name="Line 33"/>
              <p:cNvSpPr>
                <a:spLocks noChangeShapeType="1"/>
              </p:cNvSpPr>
              <p:nvPr/>
            </p:nvSpPr>
            <p:spPr bwMode="auto">
              <a:xfrm>
                <a:off x="4608"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6" name="Line 34"/>
              <p:cNvSpPr>
                <a:spLocks noChangeShapeType="1"/>
              </p:cNvSpPr>
              <p:nvPr/>
            </p:nvSpPr>
            <p:spPr bwMode="auto">
              <a:xfrm>
                <a:off x="4752"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7" name="Line 35"/>
              <p:cNvSpPr>
                <a:spLocks noChangeShapeType="1"/>
              </p:cNvSpPr>
              <p:nvPr/>
            </p:nvSpPr>
            <p:spPr bwMode="auto">
              <a:xfrm>
                <a:off x="4896"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8" name="Line 36"/>
              <p:cNvSpPr>
                <a:spLocks noChangeShapeType="1"/>
              </p:cNvSpPr>
              <p:nvPr/>
            </p:nvSpPr>
            <p:spPr bwMode="auto">
              <a:xfrm>
                <a:off x="5040"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69" name="Line 37"/>
              <p:cNvSpPr>
                <a:spLocks noChangeShapeType="1"/>
              </p:cNvSpPr>
              <p:nvPr/>
            </p:nvSpPr>
            <p:spPr bwMode="auto">
              <a:xfrm>
                <a:off x="5184"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70" name="Line 38"/>
              <p:cNvSpPr>
                <a:spLocks noChangeShapeType="1"/>
              </p:cNvSpPr>
              <p:nvPr/>
            </p:nvSpPr>
            <p:spPr bwMode="auto">
              <a:xfrm>
                <a:off x="5328"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71" name="Line 39"/>
              <p:cNvSpPr>
                <a:spLocks noChangeShapeType="1"/>
              </p:cNvSpPr>
              <p:nvPr/>
            </p:nvSpPr>
            <p:spPr bwMode="auto">
              <a:xfrm>
                <a:off x="5472"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72" name="Line 40"/>
              <p:cNvSpPr>
                <a:spLocks noChangeShapeType="1"/>
              </p:cNvSpPr>
              <p:nvPr/>
            </p:nvSpPr>
            <p:spPr bwMode="auto">
              <a:xfrm>
                <a:off x="5616"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8473" name="Line 41"/>
              <p:cNvSpPr>
                <a:spLocks noChangeShapeType="1"/>
              </p:cNvSpPr>
              <p:nvPr/>
            </p:nvSpPr>
            <p:spPr bwMode="auto">
              <a:xfrm>
                <a:off x="5760" y="129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18474" name="Text Box 42"/>
            <p:cNvSpPr txBox="1">
              <a:spLocks noChangeArrowheads="1"/>
            </p:cNvSpPr>
            <p:nvPr/>
          </p:nvSpPr>
          <p:spPr bwMode="auto">
            <a:xfrm>
              <a:off x="1734" y="3913"/>
              <a:ext cx="52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PE" sz="1200" b="0">
                  <a:solidFill>
                    <a:schemeClr val="tx1"/>
                  </a:solidFill>
                </a:rPr>
                <a:t> </a:t>
              </a:r>
              <a:r>
                <a:rPr lang="es-MX" altLang="es-PE" sz="1400" b="0">
                  <a:solidFill>
                    <a:schemeClr val="tx1"/>
                  </a:solidFill>
                </a:rPr>
                <a:t>a = -1</a:t>
              </a:r>
            </a:p>
          </p:txBody>
        </p:sp>
        <p:sp>
          <p:nvSpPr>
            <p:cNvPr id="18475" name="Text Box 43"/>
            <p:cNvSpPr txBox="1">
              <a:spLocks noChangeArrowheads="1"/>
            </p:cNvSpPr>
            <p:nvPr/>
          </p:nvSpPr>
          <p:spPr bwMode="auto">
            <a:xfrm>
              <a:off x="3942" y="3913"/>
              <a:ext cx="66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PE" sz="1400" b="0">
                  <a:solidFill>
                    <a:schemeClr val="tx1"/>
                  </a:solidFill>
                </a:rPr>
                <a:t>b = 2 </a:t>
              </a:r>
              <a:endParaRPr lang="es-MX" altLang="es-PE" sz="1200" b="0">
                <a:solidFill>
                  <a:schemeClr val="tx1"/>
                </a:solidFill>
              </a:endParaRPr>
            </a:p>
          </p:txBody>
        </p:sp>
        <p:grpSp>
          <p:nvGrpSpPr>
            <p:cNvPr id="18476" name="Group 44"/>
            <p:cNvGrpSpPr>
              <a:grpSpLocks/>
            </p:cNvGrpSpPr>
            <p:nvPr/>
          </p:nvGrpSpPr>
          <p:grpSpPr bwMode="auto">
            <a:xfrm rot="5400000">
              <a:off x="2894" y="2636"/>
              <a:ext cx="143" cy="2123"/>
              <a:chOff x="0" y="0"/>
              <a:chExt cx="20001" cy="19999"/>
            </a:xfrm>
          </p:grpSpPr>
          <p:sp>
            <p:nvSpPr>
              <p:cNvPr id="18477" name="Arc 45"/>
              <p:cNvSpPr>
                <a:spLocks/>
              </p:cNvSpPr>
              <p:nvPr/>
            </p:nvSpPr>
            <p:spPr bwMode="auto">
              <a:xfrm flipV="1">
                <a:off x="0" y="2214"/>
                <a:ext cx="10035" cy="667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PE"/>
              </a:p>
            </p:txBody>
          </p:sp>
          <p:sp>
            <p:nvSpPr>
              <p:cNvPr id="18478" name="Arc 46"/>
              <p:cNvSpPr>
                <a:spLocks/>
              </p:cNvSpPr>
              <p:nvPr/>
            </p:nvSpPr>
            <p:spPr bwMode="auto">
              <a:xfrm>
                <a:off x="0" y="8878"/>
                <a:ext cx="10035" cy="8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PE"/>
              </a:p>
            </p:txBody>
          </p:sp>
          <p:sp>
            <p:nvSpPr>
              <p:cNvPr id="18479" name="Arc 47"/>
              <p:cNvSpPr>
                <a:spLocks/>
              </p:cNvSpPr>
              <p:nvPr/>
            </p:nvSpPr>
            <p:spPr bwMode="auto">
              <a:xfrm flipH="1">
                <a:off x="9966" y="0"/>
                <a:ext cx="10035" cy="222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PE"/>
              </a:p>
            </p:txBody>
          </p:sp>
          <p:sp>
            <p:nvSpPr>
              <p:cNvPr id="18480" name="Arc 48"/>
              <p:cNvSpPr>
                <a:spLocks/>
              </p:cNvSpPr>
              <p:nvPr/>
            </p:nvSpPr>
            <p:spPr bwMode="auto">
              <a:xfrm flipH="1" flipV="1">
                <a:off x="9966" y="17770"/>
                <a:ext cx="10035" cy="222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PE"/>
              </a:p>
            </p:txBody>
          </p:sp>
        </p:grpSp>
        <p:sp>
          <p:nvSpPr>
            <p:cNvPr id="18481" name="Text Box 49"/>
            <p:cNvSpPr txBox="1">
              <a:spLocks noChangeArrowheads="1"/>
            </p:cNvSpPr>
            <p:nvPr/>
          </p:nvSpPr>
          <p:spPr bwMode="auto">
            <a:xfrm>
              <a:off x="1776" y="3456"/>
              <a:ext cx="31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PE" sz="1400" b="0">
                  <a:solidFill>
                    <a:schemeClr val="tx1"/>
                  </a:solidFill>
                </a:rPr>
                <a:t>4.194.303 intervalitos de longitud igual a 0.000007152559...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randombar(vertic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randombar(vertical)">
                                      <p:cBhvr>
                                        <p:cTn id="12" dur="500"/>
                                        <p:tgtEl>
                                          <p:spTgt spid="1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animEffect transition="in" filter="randombar(vertical)">
                                      <p:cBhvr>
                                        <p:cTn id="17" dur="500"/>
                                        <p:tgtEl>
                                          <p:spTgt spid="184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randombar(vertical)">
                                      <p:cBhvr>
                                        <p:cTn id="22" dur="500"/>
                                        <p:tgtEl>
                                          <p:spTgt spid="1843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8435">
                                            <p:txEl>
                                              <p:pRg st="6" end="6"/>
                                            </p:txEl>
                                          </p:spTgt>
                                        </p:tgtEl>
                                        <p:attrNameLst>
                                          <p:attrName>style.visibility</p:attrName>
                                        </p:attrNameLst>
                                      </p:cBhvr>
                                      <p:to>
                                        <p:strVal val="visible"/>
                                      </p:to>
                                    </p:set>
                                    <p:animEffect transition="in" filter="randombar(vertical)">
                                      <p:cBhvr>
                                        <p:cTn id="27" dur="500"/>
                                        <p:tgtEl>
                                          <p:spTgt spid="1843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randombar(vertical)">
                                      <p:cBhvr>
                                        <p:cTn id="32" dur="500"/>
                                        <p:tgtEl>
                                          <p:spTgt spid="1843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18435">
                                            <p:txEl>
                                              <p:pRg st="8" end="8"/>
                                            </p:txEl>
                                          </p:spTgt>
                                        </p:tgtEl>
                                        <p:attrNameLst>
                                          <p:attrName>style.visibility</p:attrName>
                                        </p:attrNameLst>
                                      </p:cBhvr>
                                      <p:to>
                                        <p:strVal val="visible"/>
                                      </p:to>
                                    </p:set>
                                    <p:animEffect transition="in" filter="randombar(vertical)">
                                      <p:cBhvr>
                                        <p:cTn id="37" dur="500"/>
                                        <p:tgtEl>
                                          <p:spTgt spid="1843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nodeType="clickEffect">
                                  <p:stCondLst>
                                    <p:cond delay="0"/>
                                  </p:stCondLst>
                                  <p:childTnLst>
                                    <p:set>
                                      <p:cBhvr>
                                        <p:cTn id="41" dur="1" fill="hold">
                                          <p:stCondLst>
                                            <p:cond delay="0"/>
                                          </p:stCondLst>
                                        </p:cTn>
                                        <p:tgtEl>
                                          <p:spTgt spid="18437"/>
                                        </p:tgtEl>
                                        <p:attrNameLst>
                                          <p:attrName>style.visibility</p:attrName>
                                        </p:attrNameLst>
                                      </p:cBhvr>
                                      <p:to>
                                        <p:strVal val="visible"/>
                                      </p:to>
                                    </p:set>
                                    <p:animEffect transition="in" filter="randombar(vertical)">
                                      <p:cBhvr>
                                        <p:cTn id="42" dur="500"/>
                                        <p:tgtEl>
                                          <p:spTgt spid="184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18438">
                                            <p:txEl>
                                              <p:pRg st="0" end="0"/>
                                            </p:txEl>
                                          </p:spTgt>
                                        </p:tgtEl>
                                        <p:attrNameLst>
                                          <p:attrName>style.visibility</p:attrName>
                                        </p:attrNameLst>
                                      </p:cBhvr>
                                      <p:to>
                                        <p:strVal val="visible"/>
                                      </p:to>
                                    </p:set>
                                    <p:animEffect transition="in" filter="randombar(vertical)">
                                      <p:cBhvr>
                                        <p:cTn id="47" dur="500"/>
                                        <p:tgtEl>
                                          <p:spTgt spid="1843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18438">
                                            <p:txEl>
                                              <p:pRg st="1" end="1"/>
                                            </p:txEl>
                                          </p:spTgt>
                                        </p:tgtEl>
                                        <p:attrNameLst>
                                          <p:attrName>style.visibility</p:attrName>
                                        </p:attrNameLst>
                                      </p:cBhvr>
                                      <p:to>
                                        <p:strVal val="visible"/>
                                      </p:to>
                                    </p:set>
                                    <p:animEffect transition="in" filter="randombar(vertical)">
                                      <p:cBhvr>
                                        <p:cTn id="52" dur="500"/>
                                        <p:tgtEl>
                                          <p:spTgt spid="18438">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5" fill="hold" grpId="0" nodeType="clickEffect">
                                  <p:stCondLst>
                                    <p:cond delay="0"/>
                                  </p:stCondLst>
                                  <p:childTnLst>
                                    <p:set>
                                      <p:cBhvr>
                                        <p:cTn id="56" dur="1" fill="hold">
                                          <p:stCondLst>
                                            <p:cond delay="0"/>
                                          </p:stCondLst>
                                        </p:cTn>
                                        <p:tgtEl>
                                          <p:spTgt spid="18438">
                                            <p:txEl>
                                              <p:pRg st="2" end="2"/>
                                            </p:txEl>
                                          </p:spTgt>
                                        </p:tgtEl>
                                        <p:attrNameLst>
                                          <p:attrName>style.visibility</p:attrName>
                                        </p:attrNameLst>
                                      </p:cBhvr>
                                      <p:to>
                                        <p:strVal val="visible"/>
                                      </p:to>
                                    </p:set>
                                    <p:animEffect transition="in" filter="randombar(vertical)">
                                      <p:cBhvr>
                                        <p:cTn id="57" dur="500"/>
                                        <p:tgtEl>
                                          <p:spTgt spid="18438">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5" fill="hold" grpId="0" nodeType="clickEffect">
                                  <p:stCondLst>
                                    <p:cond delay="0"/>
                                  </p:stCondLst>
                                  <p:childTnLst>
                                    <p:set>
                                      <p:cBhvr>
                                        <p:cTn id="61" dur="1" fill="hold">
                                          <p:stCondLst>
                                            <p:cond delay="0"/>
                                          </p:stCondLst>
                                        </p:cTn>
                                        <p:tgtEl>
                                          <p:spTgt spid="18438">
                                            <p:txEl>
                                              <p:pRg st="3" end="3"/>
                                            </p:txEl>
                                          </p:spTgt>
                                        </p:tgtEl>
                                        <p:attrNameLst>
                                          <p:attrName>style.visibility</p:attrName>
                                        </p:attrNameLst>
                                      </p:cBhvr>
                                      <p:to>
                                        <p:strVal val="visible"/>
                                      </p:to>
                                    </p:set>
                                    <p:animEffect transition="in" filter="randombar(vertical)">
                                      <p:cBhvr>
                                        <p:cTn id="62" dur="500"/>
                                        <p:tgtEl>
                                          <p:spTgt spid="18438">
                                            <p:txEl>
                                              <p:pRg st="3" end="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5" fill="hold" nodeType="clickEffect">
                                  <p:stCondLst>
                                    <p:cond delay="0"/>
                                  </p:stCondLst>
                                  <p:childTnLst>
                                    <p:set>
                                      <p:cBhvr>
                                        <p:cTn id="66" dur="1" fill="hold">
                                          <p:stCondLst>
                                            <p:cond delay="0"/>
                                          </p:stCondLst>
                                        </p:cTn>
                                        <p:tgtEl>
                                          <p:spTgt spid="18483"/>
                                        </p:tgtEl>
                                        <p:attrNameLst>
                                          <p:attrName>style.visibility</p:attrName>
                                        </p:attrNameLst>
                                      </p:cBhvr>
                                      <p:to>
                                        <p:strVal val="visible"/>
                                      </p:to>
                                    </p:set>
                                    <p:animEffect transition="in" filter="randombar(vertical)">
                                      <p:cBhvr>
                                        <p:cTn id="67"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28600" y="304800"/>
            <a:ext cx="8610600" cy="618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u="sng" noProof="1">
                <a:solidFill>
                  <a:srgbClr val="FF0066"/>
                </a:solidFill>
              </a:rPr>
              <a:t>Población Inicial</a:t>
            </a:r>
            <a:endParaRPr lang="es-PE" altLang="es-PE" noProof="1">
              <a:solidFill>
                <a:srgbClr val="FF0066"/>
              </a:solidFill>
            </a:endParaRPr>
          </a:p>
          <a:p>
            <a:pPr algn="just"/>
            <a:endParaRPr lang="es-PE" altLang="es-PE" noProof="1"/>
          </a:p>
          <a:p>
            <a:pPr algn="just"/>
            <a:r>
              <a:rPr lang="es-PE" altLang="es-PE" noProof="1"/>
              <a:t>El proceso de inicialización  creará una población de cromosomas donde cada cromosoma es un string binario de 22 bits y cada bit es  generado aleatoriamente.</a:t>
            </a:r>
          </a:p>
          <a:p>
            <a:pPr algn="just"/>
            <a:endParaRPr lang="es-PE" altLang="es-PE" noProof="1"/>
          </a:p>
          <a:p>
            <a:pPr algn="just"/>
            <a:r>
              <a:rPr lang="es-PE" altLang="es-PE" u="sng" noProof="1">
                <a:solidFill>
                  <a:srgbClr val="FF0066"/>
                </a:solidFill>
              </a:rPr>
              <a:t>Función de evaluación</a:t>
            </a:r>
          </a:p>
          <a:p>
            <a:pPr algn="just"/>
            <a:endParaRPr lang="es-PE" altLang="es-PE" noProof="1"/>
          </a:p>
          <a:p>
            <a:pPr algn="just"/>
            <a:r>
              <a:rPr lang="es-PE" altLang="es-PE" noProof="1"/>
              <a:t>La función </a:t>
            </a:r>
            <a:r>
              <a:rPr lang="es-PE" altLang="es-PE" i="1" noProof="1"/>
              <a:t>eval</a:t>
            </a:r>
            <a:r>
              <a:rPr lang="es-PE" altLang="es-PE" noProof="1"/>
              <a:t>, para un string binario </a:t>
            </a:r>
            <a:r>
              <a:rPr lang="es-PE" altLang="es-PE" i="1" noProof="1"/>
              <a:t>s</a:t>
            </a:r>
            <a:r>
              <a:rPr lang="es-PE" altLang="es-PE" noProof="1"/>
              <a:t>  es equivalente a la función </a:t>
            </a:r>
            <a:r>
              <a:rPr lang="es-PE" altLang="es-PE" i="1" noProof="1"/>
              <a:t>f</a:t>
            </a:r>
            <a:r>
              <a:rPr lang="es-PE" altLang="es-PE" noProof="1"/>
              <a:t> :</a:t>
            </a:r>
            <a:endParaRPr lang="es-PE" altLang="es-PE" i="1" noProof="1"/>
          </a:p>
          <a:p>
            <a:pPr algn="just"/>
            <a:r>
              <a:rPr lang="es-PE" altLang="es-PE" i="1" noProof="1"/>
              <a:t>eval (s) = f(x),</a:t>
            </a:r>
            <a:r>
              <a:rPr lang="es-PE" altLang="es-PE" noProof="1"/>
              <a:t> donde cada cromosoma </a:t>
            </a:r>
            <a:r>
              <a:rPr lang="es-PE" altLang="es-PE" i="1" noProof="1"/>
              <a:t>s</a:t>
            </a:r>
            <a:r>
              <a:rPr lang="es-PE" altLang="es-PE" noProof="1"/>
              <a:t> representa un valor real </a:t>
            </a:r>
            <a:r>
              <a:rPr lang="es-PE" altLang="es-PE" i="1" noProof="1"/>
              <a:t>x</a:t>
            </a:r>
            <a:r>
              <a:rPr lang="es-PE" altLang="es-PE" noProof="1"/>
              <a:t>.</a:t>
            </a:r>
          </a:p>
          <a:p>
            <a:pPr algn="just"/>
            <a:r>
              <a:rPr lang="es-PE" altLang="es-PE" noProof="1"/>
              <a:t>Por ejemplo dados tres cromosomas:</a:t>
            </a:r>
          </a:p>
          <a:p>
            <a:pPr algn="just"/>
            <a:endParaRPr lang="es-PE" altLang="es-PE" noProof="1"/>
          </a:p>
          <a:p>
            <a:pPr algn="ctr"/>
            <a:r>
              <a:rPr lang="es-PE" altLang="es-PE" noProof="1"/>
              <a:t>s</a:t>
            </a:r>
            <a:r>
              <a:rPr lang="es-PE" altLang="es-PE" baseline="-25000" noProof="1"/>
              <a:t>1</a:t>
            </a:r>
            <a:r>
              <a:rPr lang="es-PE" altLang="es-PE" noProof="1"/>
              <a:t> = (1000101110110101000111)	con	x</a:t>
            </a:r>
            <a:r>
              <a:rPr lang="es-PE" altLang="es-PE" baseline="-25000" noProof="1"/>
              <a:t>1</a:t>
            </a:r>
            <a:r>
              <a:rPr lang="es-PE" altLang="es-PE" noProof="1"/>
              <a:t> =  0.637197,</a:t>
            </a:r>
          </a:p>
          <a:p>
            <a:pPr algn="ctr"/>
            <a:r>
              <a:rPr lang="es-PE" altLang="es-PE" noProof="1"/>
              <a:t>s</a:t>
            </a:r>
            <a:r>
              <a:rPr lang="es-PE" altLang="es-PE" baseline="-25000" noProof="1"/>
              <a:t>2</a:t>
            </a:r>
            <a:r>
              <a:rPr lang="es-PE" altLang="es-PE" noProof="1"/>
              <a:t> = (0000001110000000010000)	con 	x</a:t>
            </a:r>
            <a:r>
              <a:rPr lang="es-PE" altLang="es-PE" baseline="-25000" noProof="1"/>
              <a:t>2</a:t>
            </a:r>
            <a:r>
              <a:rPr lang="es-PE" altLang="es-PE" noProof="1"/>
              <a:t> = -0.958973,</a:t>
            </a:r>
          </a:p>
          <a:p>
            <a:pPr algn="ctr"/>
            <a:r>
              <a:rPr lang="es-PE" altLang="es-PE" noProof="1"/>
              <a:t>s</a:t>
            </a:r>
            <a:r>
              <a:rPr lang="es-PE" altLang="es-PE" baseline="-25000" noProof="1"/>
              <a:t>3</a:t>
            </a:r>
            <a:r>
              <a:rPr lang="es-PE" altLang="es-PE" noProof="1"/>
              <a:t> = (1110000000111111000101)	con	x</a:t>
            </a:r>
            <a:r>
              <a:rPr lang="es-PE" altLang="es-PE" baseline="-25000" noProof="1"/>
              <a:t>3</a:t>
            </a:r>
            <a:r>
              <a:rPr lang="es-PE" altLang="es-PE" noProof="1"/>
              <a:t> =  1.627888,</a:t>
            </a:r>
          </a:p>
          <a:p>
            <a:pPr algn="just"/>
            <a:endParaRPr lang="es-PE" altLang="es-PE" noProof="1"/>
          </a:p>
          <a:p>
            <a:pPr algn="just"/>
            <a:r>
              <a:rPr lang="es-PE" altLang="es-PE" noProof="1"/>
              <a:t>y sus fitness dados por</a:t>
            </a:r>
          </a:p>
          <a:p>
            <a:pPr algn="ctr"/>
            <a:r>
              <a:rPr lang="es-PE" altLang="es-PE" noProof="1"/>
              <a:t>eval(s</a:t>
            </a:r>
            <a:r>
              <a:rPr lang="es-PE" altLang="es-PE" baseline="-25000" noProof="1"/>
              <a:t>1</a:t>
            </a:r>
            <a:r>
              <a:rPr lang="es-PE" altLang="es-PE" noProof="1"/>
              <a:t>) = f (x</a:t>
            </a:r>
            <a:r>
              <a:rPr lang="es-PE" altLang="es-PE" baseline="-25000" noProof="1"/>
              <a:t>1</a:t>
            </a:r>
            <a:r>
              <a:rPr lang="es-PE" altLang="es-PE" noProof="1"/>
              <a:t>) = 1.586345,</a:t>
            </a:r>
          </a:p>
          <a:p>
            <a:pPr algn="ctr"/>
            <a:r>
              <a:rPr lang="es-PE" altLang="es-PE" noProof="1"/>
              <a:t>eval(s</a:t>
            </a:r>
            <a:r>
              <a:rPr lang="es-PE" altLang="es-PE" baseline="-25000" noProof="1"/>
              <a:t>2</a:t>
            </a:r>
            <a:r>
              <a:rPr lang="es-PE" altLang="es-PE" noProof="1"/>
              <a:t>) = f (x</a:t>
            </a:r>
            <a:r>
              <a:rPr lang="es-PE" altLang="es-PE" baseline="-25000" noProof="1"/>
              <a:t>2</a:t>
            </a:r>
            <a:r>
              <a:rPr lang="es-PE" altLang="es-PE" noProof="1"/>
              <a:t>) = 0.078878 </a:t>
            </a:r>
          </a:p>
          <a:p>
            <a:pPr algn="ctr"/>
            <a:r>
              <a:rPr lang="es-PE" altLang="es-PE" noProof="1"/>
              <a:t>eval(s</a:t>
            </a:r>
            <a:r>
              <a:rPr lang="es-PE" altLang="es-PE" baseline="-25000" noProof="1"/>
              <a:t>3</a:t>
            </a:r>
            <a:r>
              <a:rPr lang="es-PE" altLang="es-PE" noProof="1"/>
              <a:t>) = f (x</a:t>
            </a:r>
            <a:r>
              <a:rPr lang="es-PE" altLang="es-PE" baseline="-25000" noProof="1"/>
              <a:t>3</a:t>
            </a:r>
            <a:r>
              <a:rPr lang="es-PE" altLang="es-PE" noProof="1"/>
              <a:t>) = </a:t>
            </a:r>
            <a:r>
              <a:rPr lang="es-ES_tradnl" altLang="es-PE"/>
              <a:t>0</a:t>
            </a:r>
            <a:r>
              <a:rPr lang="es-ES_tradnl" altLang="es-PE" noProof="1"/>
              <a:t>.250650</a:t>
            </a:r>
            <a:endParaRPr lang="es-ES_tradnl" alt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randombar(vertical)">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9458">
                                            <p:txEl>
                                              <p:pRg st="2" end="2"/>
                                            </p:txEl>
                                          </p:spTgt>
                                        </p:tgtEl>
                                        <p:attrNameLst>
                                          <p:attrName>style.visibility</p:attrName>
                                        </p:attrNameLst>
                                      </p:cBhvr>
                                      <p:to>
                                        <p:strVal val="visible"/>
                                      </p:to>
                                    </p:set>
                                    <p:animEffect transition="in" filter="randombar(vertical)">
                                      <p:cBhvr>
                                        <p:cTn id="12" dur="500"/>
                                        <p:tgtEl>
                                          <p:spTgt spid="194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9458">
                                            <p:txEl>
                                              <p:pRg st="4" end="4"/>
                                            </p:txEl>
                                          </p:spTgt>
                                        </p:tgtEl>
                                        <p:attrNameLst>
                                          <p:attrName>style.visibility</p:attrName>
                                        </p:attrNameLst>
                                      </p:cBhvr>
                                      <p:to>
                                        <p:strVal val="visible"/>
                                      </p:to>
                                    </p:set>
                                    <p:animEffect transition="in" filter="randombar(vertical)">
                                      <p:cBhvr>
                                        <p:cTn id="17" dur="500"/>
                                        <p:tgtEl>
                                          <p:spTgt spid="1945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9458">
                                            <p:txEl>
                                              <p:pRg st="6" end="6"/>
                                            </p:txEl>
                                          </p:spTgt>
                                        </p:tgtEl>
                                        <p:attrNameLst>
                                          <p:attrName>style.visibility</p:attrName>
                                        </p:attrNameLst>
                                      </p:cBhvr>
                                      <p:to>
                                        <p:strVal val="visible"/>
                                      </p:to>
                                    </p:set>
                                    <p:animEffect transition="in" filter="randombar(vertical)">
                                      <p:cBhvr>
                                        <p:cTn id="22" dur="500"/>
                                        <p:tgtEl>
                                          <p:spTgt spid="1945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9458">
                                            <p:txEl>
                                              <p:pRg st="7" end="7"/>
                                            </p:txEl>
                                          </p:spTgt>
                                        </p:tgtEl>
                                        <p:attrNameLst>
                                          <p:attrName>style.visibility</p:attrName>
                                        </p:attrNameLst>
                                      </p:cBhvr>
                                      <p:to>
                                        <p:strVal val="visible"/>
                                      </p:to>
                                    </p:set>
                                    <p:animEffect transition="in" filter="randombar(vertical)">
                                      <p:cBhvr>
                                        <p:cTn id="27" dur="500"/>
                                        <p:tgtEl>
                                          <p:spTgt spid="19458">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19458">
                                            <p:txEl>
                                              <p:pRg st="8" end="8"/>
                                            </p:txEl>
                                          </p:spTgt>
                                        </p:tgtEl>
                                        <p:attrNameLst>
                                          <p:attrName>style.visibility</p:attrName>
                                        </p:attrNameLst>
                                      </p:cBhvr>
                                      <p:to>
                                        <p:strVal val="visible"/>
                                      </p:to>
                                    </p:set>
                                    <p:animEffect transition="in" filter="randombar(vertical)">
                                      <p:cBhvr>
                                        <p:cTn id="32" dur="500"/>
                                        <p:tgtEl>
                                          <p:spTgt spid="19458">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19458">
                                            <p:txEl>
                                              <p:pRg st="10" end="10"/>
                                            </p:txEl>
                                          </p:spTgt>
                                        </p:tgtEl>
                                        <p:attrNameLst>
                                          <p:attrName>style.visibility</p:attrName>
                                        </p:attrNameLst>
                                      </p:cBhvr>
                                      <p:to>
                                        <p:strVal val="visible"/>
                                      </p:to>
                                    </p:set>
                                    <p:animEffect transition="in" filter="randombar(vertical)">
                                      <p:cBhvr>
                                        <p:cTn id="37" dur="500"/>
                                        <p:tgtEl>
                                          <p:spTgt spid="19458">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19458">
                                            <p:txEl>
                                              <p:pRg st="11" end="11"/>
                                            </p:txEl>
                                          </p:spTgt>
                                        </p:tgtEl>
                                        <p:attrNameLst>
                                          <p:attrName>style.visibility</p:attrName>
                                        </p:attrNameLst>
                                      </p:cBhvr>
                                      <p:to>
                                        <p:strVal val="visible"/>
                                      </p:to>
                                    </p:set>
                                    <p:animEffect transition="in" filter="randombar(vertical)">
                                      <p:cBhvr>
                                        <p:cTn id="42" dur="500"/>
                                        <p:tgtEl>
                                          <p:spTgt spid="19458">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19458">
                                            <p:txEl>
                                              <p:pRg st="12" end="12"/>
                                            </p:txEl>
                                          </p:spTgt>
                                        </p:tgtEl>
                                        <p:attrNameLst>
                                          <p:attrName>style.visibility</p:attrName>
                                        </p:attrNameLst>
                                      </p:cBhvr>
                                      <p:to>
                                        <p:strVal val="visible"/>
                                      </p:to>
                                    </p:set>
                                    <p:animEffect transition="in" filter="randombar(vertical)">
                                      <p:cBhvr>
                                        <p:cTn id="47" dur="500"/>
                                        <p:tgtEl>
                                          <p:spTgt spid="19458">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19458">
                                            <p:txEl>
                                              <p:pRg st="14" end="14"/>
                                            </p:txEl>
                                          </p:spTgt>
                                        </p:tgtEl>
                                        <p:attrNameLst>
                                          <p:attrName>style.visibility</p:attrName>
                                        </p:attrNameLst>
                                      </p:cBhvr>
                                      <p:to>
                                        <p:strVal val="visible"/>
                                      </p:to>
                                    </p:set>
                                    <p:animEffect transition="in" filter="randombar(vertical)">
                                      <p:cBhvr>
                                        <p:cTn id="52" dur="500"/>
                                        <p:tgtEl>
                                          <p:spTgt spid="19458">
                                            <p:txEl>
                                              <p:pRg st="14" end="1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5" fill="hold" grpId="0" nodeType="clickEffect">
                                  <p:stCondLst>
                                    <p:cond delay="0"/>
                                  </p:stCondLst>
                                  <p:childTnLst>
                                    <p:set>
                                      <p:cBhvr>
                                        <p:cTn id="56" dur="1" fill="hold">
                                          <p:stCondLst>
                                            <p:cond delay="0"/>
                                          </p:stCondLst>
                                        </p:cTn>
                                        <p:tgtEl>
                                          <p:spTgt spid="19458">
                                            <p:txEl>
                                              <p:pRg st="15" end="15"/>
                                            </p:txEl>
                                          </p:spTgt>
                                        </p:tgtEl>
                                        <p:attrNameLst>
                                          <p:attrName>style.visibility</p:attrName>
                                        </p:attrNameLst>
                                      </p:cBhvr>
                                      <p:to>
                                        <p:strVal val="visible"/>
                                      </p:to>
                                    </p:set>
                                    <p:animEffect transition="in" filter="randombar(vertical)">
                                      <p:cBhvr>
                                        <p:cTn id="57" dur="500"/>
                                        <p:tgtEl>
                                          <p:spTgt spid="19458">
                                            <p:txEl>
                                              <p:pRg st="15" end="15"/>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5" fill="hold" grpId="0" nodeType="clickEffect">
                                  <p:stCondLst>
                                    <p:cond delay="0"/>
                                  </p:stCondLst>
                                  <p:childTnLst>
                                    <p:set>
                                      <p:cBhvr>
                                        <p:cTn id="61" dur="1" fill="hold">
                                          <p:stCondLst>
                                            <p:cond delay="0"/>
                                          </p:stCondLst>
                                        </p:cTn>
                                        <p:tgtEl>
                                          <p:spTgt spid="19458">
                                            <p:txEl>
                                              <p:pRg st="16" end="16"/>
                                            </p:txEl>
                                          </p:spTgt>
                                        </p:tgtEl>
                                        <p:attrNameLst>
                                          <p:attrName>style.visibility</p:attrName>
                                        </p:attrNameLst>
                                      </p:cBhvr>
                                      <p:to>
                                        <p:strVal val="visible"/>
                                      </p:to>
                                    </p:set>
                                    <p:animEffect transition="in" filter="randombar(vertical)">
                                      <p:cBhvr>
                                        <p:cTn id="62" dur="500"/>
                                        <p:tgtEl>
                                          <p:spTgt spid="19458">
                                            <p:txEl>
                                              <p:pRg st="16" end="1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5" fill="hold" grpId="0" nodeType="clickEffect">
                                  <p:stCondLst>
                                    <p:cond delay="0"/>
                                  </p:stCondLst>
                                  <p:childTnLst>
                                    <p:set>
                                      <p:cBhvr>
                                        <p:cTn id="66" dur="1" fill="hold">
                                          <p:stCondLst>
                                            <p:cond delay="0"/>
                                          </p:stCondLst>
                                        </p:cTn>
                                        <p:tgtEl>
                                          <p:spTgt spid="19458">
                                            <p:txEl>
                                              <p:pRg st="17" end="17"/>
                                            </p:txEl>
                                          </p:spTgt>
                                        </p:tgtEl>
                                        <p:attrNameLst>
                                          <p:attrName>style.visibility</p:attrName>
                                        </p:attrNameLst>
                                      </p:cBhvr>
                                      <p:to>
                                        <p:strVal val="visible"/>
                                      </p:to>
                                    </p:set>
                                    <p:animEffect transition="in" filter="randombar(vertical)">
                                      <p:cBhvr>
                                        <p:cTn id="67" dur="500"/>
                                        <p:tgtEl>
                                          <p:spTgt spid="1945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304800"/>
            <a:ext cx="86868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u="sng" noProof="1">
                <a:solidFill>
                  <a:srgbClr val="FF0066"/>
                </a:solidFill>
              </a:rPr>
              <a:t>Operadores Genéticos</a:t>
            </a:r>
            <a:endParaRPr lang="es-PE" altLang="es-PE" u="sng" noProof="1"/>
          </a:p>
          <a:p>
            <a:pPr algn="just"/>
            <a:endParaRPr lang="es-PE" altLang="es-PE" noProof="1"/>
          </a:p>
          <a:p>
            <a:pPr algn="just"/>
            <a:r>
              <a:rPr lang="es-PE" altLang="es-PE" i="1" noProof="1">
                <a:solidFill>
                  <a:srgbClr val="FF0066"/>
                </a:solidFill>
              </a:rPr>
              <a:t>mutación</a:t>
            </a:r>
            <a:endParaRPr lang="es-PE" altLang="es-PE" noProof="1">
              <a:solidFill>
                <a:srgbClr val="FF0066"/>
              </a:solidFill>
            </a:endParaRPr>
          </a:p>
          <a:p>
            <a:pPr algn="just"/>
            <a:endParaRPr lang="es-PE" altLang="es-PE" noProof="1"/>
          </a:p>
          <a:p>
            <a:pPr algn="just"/>
            <a:r>
              <a:rPr lang="es-PE" altLang="es-PE" noProof="1"/>
              <a:t>Supongamos que el quinto gen de s</a:t>
            </a:r>
            <a:r>
              <a:rPr lang="es-PE" altLang="es-PE" baseline="-25000" noProof="1"/>
              <a:t>3</a:t>
            </a:r>
            <a:r>
              <a:rPr lang="es-PE" altLang="es-PE" noProof="1"/>
              <a:t> sufre una mutación entonces obtenemos:</a:t>
            </a:r>
          </a:p>
          <a:p>
            <a:pPr algn="just"/>
            <a:endParaRPr lang="es-PE" altLang="es-PE" noProof="1"/>
          </a:p>
          <a:p>
            <a:pPr algn="just"/>
            <a:r>
              <a:rPr lang="es-PE" altLang="es-PE" noProof="1"/>
              <a:t>s’</a:t>
            </a:r>
            <a:r>
              <a:rPr lang="es-PE" altLang="es-PE" baseline="-25000" noProof="1"/>
              <a:t>3</a:t>
            </a:r>
            <a:r>
              <a:rPr lang="es-PE" altLang="es-PE" noProof="1"/>
              <a:t> = (1110</a:t>
            </a:r>
            <a:r>
              <a:rPr lang="es-PE" altLang="es-PE" b="0" noProof="1"/>
              <a:t>1</a:t>
            </a:r>
            <a:r>
              <a:rPr lang="es-PE" altLang="es-PE" noProof="1"/>
              <a:t>00000111111000101), que representa a x’</a:t>
            </a:r>
            <a:r>
              <a:rPr lang="es-PE" altLang="es-PE" baseline="-25000" noProof="1"/>
              <a:t>3</a:t>
            </a:r>
            <a:r>
              <a:rPr lang="es-PE" altLang="es-PE" noProof="1"/>
              <a:t> =  1.721638 con el correspondiente valor f(x’</a:t>
            </a:r>
            <a:r>
              <a:rPr lang="es-PE" altLang="es-PE" baseline="-25000" noProof="1"/>
              <a:t>3</a:t>
            </a:r>
            <a:r>
              <a:rPr lang="es-PE" altLang="es-PE" noProof="1"/>
              <a:t>) = -0.082257. Una caída en el valor del cromosoma </a:t>
            </a:r>
            <a:r>
              <a:rPr lang="es-PE" altLang="es-PE" noProof="1">
                <a:solidFill>
                  <a:srgbClr val="FF33CC"/>
                </a:solidFill>
              </a:rPr>
              <a:t>(Fitness negativo ?)</a:t>
            </a:r>
          </a:p>
          <a:p>
            <a:pPr algn="just"/>
            <a:endParaRPr lang="es-PE" altLang="es-PE" noProof="1"/>
          </a:p>
          <a:p>
            <a:pPr algn="just"/>
            <a:endParaRPr lang="es-PE" altLang="es-PE" noProof="1"/>
          </a:p>
          <a:p>
            <a:pPr algn="just"/>
            <a:r>
              <a:rPr lang="es-PE" altLang="es-PE" noProof="1"/>
              <a:t>Pero si el décimo gen de s</a:t>
            </a:r>
            <a:r>
              <a:rPr lang="es-PE" altLang="es-PE" baseline="-25000" noProof="1"/>
              <a:t>3</a:t>
            </a:r>
            <a:r>
              <a:rPr lang="es-PE" altLang="es-PE" noProof="1"/>
              <a:t> sufre una mutación entonces obtenemos :</a:t>
            </a:r>
          </a:p>
          <a:p>
            <a:pPr algn="just"/>
            <a:endParaRPr lang="es-PE" altLang="es-PE" noProof="1"/>
          </a:p>
          <a:p>
            <a:pPr algn="just"/>
            <a:r>
              <a:rPr lang="es-PE" altLang="es-PE" noProof="1"/>
              <a:t>s’</a:t>
            </a:r>
            <a:r>
              <a:rPr lang="es-PE" altLang="es-PE" baseline="-25000" noProof="1"/>
              <a:t>3</a:t>
            </a:r>
            <a:r>
              <a:rPr lang="es-PE" altLang="es-PE" noProof="1"/>
              <a:t> = (111000000</a:t>
            </a:r>
            <a:r>
              <a:rPr lang="es-PE" altLang="es-PE" b="0" noProof="1"/>
              <a:t>1</a:t>
            </a:r>
            <a:r>
              <a:rPr lang="es-PE" altLang="es-PE" noProof="1"/>
              <a:t>111111000101), que representa a x”</a:t>
            </a:r>
            <a:r>
              <a:rPr lang="es-PE" altLang="es-PE" baseline="-25000" noProof="1"/>
              <a:t>3</a:t>
            </a:r>
            <a:r>
              <a:rPr lang="es-PE" altLang="es-PE" noProof="1"/>
              <a:t> =  1.630818 con el correspondiente valor f(x”</a:t>
            </a:r>
            <a:r>
              <a:rPr lang="es-PE" altLang="es-PE" baseline="-25000" noProof="1"/>
              <a:t>3</a:t>
            </a:r>
            <a:r>
              <a:rPr lang="es-PE" altLang="es-PE" noProof="1"/>
              <a:t>) = 2.50650. Una mejora en el valor del cromosoma.</a:t>
            </a:r>
          </a:p>
          <a:p>
            <a:pPr algn="just"/>
            <a:endParaRPr lang="es-PE" altLang="es-PE" noProof="1"/>
          </a:p>
          <a:p>
            <a:pPr>
              <a:spcBef>
                <a:spcPct val="50000"/>
              </a:spcBef>
            </a:pPr>
            <a:endParaRPr lang="es-ES_tradnl" alt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randombar(vertical)">
                                      <p:cBhvr>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0482">
                                            <p:txEl>
                                              <p:pRg st="2" end="2"/>
                                            </p:txEl>
                                          </p:spTgt>
                                        </p:tgtEl>
                                        <p:attrNameLst>
                                          <p:attrName>style.visibility</p:attrName>
                                        </p:attrNameLst>
                                      </p:cBhvr>
                                      <p:to>
                                        <p:strVal val="visible"/>
                                      </p:to>
                                    </p:set>
                                    <p:animEffect transition="in" filter="randombar(vertical)">
                                      <p:cBhvr>
                                        <p:cTn id="12" dur="500"/>
                                        <p:tgtEl>
                                          <p:spTgt spid="204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0482">
                                            <p:txEl>
                                              <p:pRg st="4" end="4"/>
                                            </p:txEl>
                                          </p:spTgt>
                                        </p:tgtEl>
                                        <p:attrNameLst>
                                          <p:attrName>style.visibility</p:attrName>
                                        </p:attrNameLst>
                                      </p:cBhvr>
                                      <p:to>
                                        <p:strVal val="visible"/>
                                      </p:to>
                                    </p:set>
                                    <p:animEffect transition="in" filter="randombar(vertical)">
                                      <p:cBhvr>
                                        <p:cTn id="17" dur="500"/>
                                        <p:tgtEl>
                                          <p:spTgt spid="2048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0482">
                                            <p:txEl>
                                              <p:pRg st="6" end="6"/>
                                            </p:txEl>
                                          </p:spTgt>
                                        </p:tgtEl>
                                        <p:attrNameLst>
                                          <p:attrName>style.visibility</p:attrName>
                                        </p:attrNameLst>
                                      </p:cBhvr>
                                      <p:to>
                                        <p:strVal val="visible"/>
                                      </p:to>
                                    </p:set>
                                    <p:animEffect transition="in" filter="randombar(vertical)">
                                      <p:cBhvr>
                                        <p:cTn id="22" dur="500"/>
                                        <p:tgtEl>
                                          <p:spTgt spid="20482">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20482">
                                            <p:txEl>
                                              <p:pRg st="9" end="9"/>
                                            </p:txEl>
                                          </p:spTgt>
                                        </p:tgtEl>
                                        <p:attrNameLst>
                                          <p:attrName>style.visibility</p:attrName>
                                        </p:attrNameLst>
                                      </p:cBhvr>
                                      <p:to>
                                        <p:strVal val="visible"/>
                                      </p:to>
                                    </p:set>
                                    <p:animEffect transition="in" filter="randombar(vertical)">
                                      <p:cBhvr>
                                        <p:cTn id="27" dur="500"/>
                                        <p:tgtEl>
                                          <p:spTgt spid="20482">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20482">
                                            <p:txEl>
                                              <p:pRg st="11" end="11"/>
                                            </p:txEl>
                                          </p:spTgt>
                                        </p:tgtEl>
                                        <p:attrNameLst>
                                          <p:attrName>style.visibility</p:attrName>
                                        </p:attrNameLst>
                                      </p:cBhvr>
                                      <p:to>
                                        <p:strVal val="visible"/>
                                      </p:to>
                                    </p:set>
                                    <p:animEffect transition="in" filter="randombar(vertical)">
                                      <p:cBhvr>
                                        <p:cTn id="32" dur="500"/>
                                        <p:tgtEl>
                                          <p:spTgt spid="2048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4800" y="533400"/>
            <a:ext cx="84582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i="1" noProof="1">
                <a:solidFill>
                  <a:srgbClr val="FF0066"/>
                </a:solidFill>
              </a:rPr>
              <a:t>Crossover</a:t>
            </a:r>
            <a:endParaRPr lang="es-PE" altLang="es-PE" b="0" i="1" noProof="1">
              <a:solidFill>
                <a:srgbClr val="FF0066"/>
              </a:solidFill>
            </a:endParaRPr>
          </a:p>
          <a:p>
            <a:pPr algn="just"/>
            <a:endParaRPr lang="es-PE" altLang="es-PE" noProof="1"/>
          </a:p>
          <a:p>
            <a:pPr algn="just"/>
            <a:r>
              <a:rPr lang="es-PE" altLang="es-PE" noProof="1"/>
              <a:t>Sean los cromosomas s</a:t>
            </a:r>
            <a:r>
              <a:rPr lang="es-PE" altLang="es-PE" baseline="-25000" noProof="1"/>
              <a:t>1</a:t>
            </a:r>
            <a:r>
              <a:rPr lang="es-PE" altLang="es-PE" noProof="1"/>
              <a:t> y s</a:t>
            </a:r>
            <a:r>
              <a:rPr lang="es-PE" altLang="es-PE" baseline="-25000" noProof="1"/>
              <a:t>3</a:t>
            </a:r>
            <a:r>
              <a:rPr lang="es-PE" altLang="es-PE" noProof="1"/>
              <a:t>  y el punto de corte  luego del 5to gen:</a:t>
            </a:r>
          </a:p>
          <a:p>
            <a:pPr algn="just"/>
            <a:r>
              <a:rPr lang="es-PE" altLang="es-PE" noProof="1"/>
              <a:t>  </a:t>
            </a:r>
          </a:p>
          <a:p>
            <a:pPr algn="ctr"/>
            <a:r>
              <a:rPr lang="es-PE" altLang="es-PE" noProof="1"/>
              <a:t>s</a:t>
            </a:r>
            <a:r>
              <a:rPr lang="es-PE" altLang="es-PE" baseline="-25000" noProof="1"/>
              <a:t>2</a:t>
            </a:r>
            <a:r>
              <a:rPr lang="es-PE" altLang="es-PE" noProof="1"/>
              <a:t> = (00000|01110000000010000)</a:t>
            </a:r>
          </a:p>
          <a:p>
            <a:pPr algn="ctr"/>
            <a:r>
              <a:rPr lang="es-PE" altLang="es-PE" noProof="1"/>
              <a:t>s</a:t>
            </a:r>
            <a:r>
              <a:rPr lang="es-PE" altLang="es-PE" baseline="-25000" noProof="1"/>
              <a:t>3</a:t>
            </a:r>
            <a:r>
              <a:rPr lang="es-PE" altLang="es-PE" noProof="1"/>
              <a:t> = (11100|00000111111000101)</a:t>
            </a:r>
          </a:p>
          <a:p>
            <a:pPr algn="just"/>
            <a:endParaRPr lang="es-PE" altLang="es-PE" noProof="1"/>
          </a:p>
          <a:p>
            <a:pPr algn="just"/>
            <a:r>
              <a:rPr lang="es-PE" altLang="es-PE" noProof="1"/>
              <a:t>resultando los siguientes vástagos:</a:t>
            </a:r>
          </a:p>
          <a:p>
            <a:pPr algn="just"/>
            <a:endParaRPr lang="es-PE" altLang="es-PE" noProof="1"/>
          </a:p>
          <a:p>
            <a:pPr algn="ctr"/>
            <a:r>
              <a:rPr lang="es-PE" altLang="es-PE" noProof="1"/>
              <a:t>s’</a:t>
            </a:r>
            <a:r>
              <a:rPr lang="es-PE" altLang="es-PE" baseline="-25000" noProof="1"/>
              <a:t>2</a:t>
            </a:r>
            <a:r>
              <a:rPr lang="es-PE" altLang="es-PE" noProof="1"/>
              <a:t> = (00000|00000111111000101)</a:t>
            </a:r>
          </a:p>
          <a:p>
            <a:pPr algn="ctr"/>
            <a:r>
              <a:rPr lang="es-PE" altLang="es-PE" noProof="1"/>
              <a:t>s’</a:t>
            </a:r>
            <a:r>
              <a:rPr lang="es-PE" altLang="es-PE" baseline="-25000" noProof="1"/>
              <a:t>3</a:t>
            </a:r>
            <a:r>
              <a:rPr lang="es-PE" altLang="es-PE" noProof="1"/>
              <a:t> = (11100|01110000000010000)</a:t>
            </a:r>
          </a:p>
          <a:p>
            <a:pPr algn="just"/>
            <a:endParaRPr lang="es-PE" altLang="es-PE" noProof="1"/>
          </a:p>
          <a:p>
            <a:pPr algn="ctr"/>
            <a:r>
              <a:rPr lang="es-PE" altLang="es-PE" noProof="1"/>
              <a:t>eval(s’</a:t>
            </a:r>
            <a:r>
              <a:rPr lang="es-PE" altLang="es-PE" baseline="-25000" noProof="1"/>
              <a:t>2</a:t>
            </a:r>
            <a:r>
              <a:rPr lang="es-PE" altLang="es-PE" noProof="1"/>
              <a:t>) = f (x’</a:t>
            </a:r>
            <a:r>
              <a:rPr lang="es-PE" altLang="es-PE" baseline="-25000" noProof="1"/>
              <a:t>2</a:t>
            </a:r>
            <a:r>
              <a:rPr lang="es-PE" altLang="es-PE" noProof="1"/>
              <a:t>) = f(-0.998113) = 0.940865</a:t>
            </a:r>
          </a:p>
          <a:p>
            <a:pPr algn="ctr"/>
            <a:r>
              <a:rPr lang="es-PE" altLang="es-PE" noProof="1"/>
              <a:t>eval(s’</a:t>
            </a:r>
            <a:r>
              <a:rPr lang="es-PE" altLang="es-PE" baseline="-25000" noProof="1"/>
              <a:t>3</a:t>
            </a:r>
            <a:r>
              <a:rPr lang="es-PE" altLang="es-PE" noProof="1"/>
              <a:t>) = f (x’</a:t>
            </a:r>
            <a:r>
              <a:rPr lang="es-PE" altLang="es-PE" baseline="-25000" noProof="1"/>
              <a:t>3</a:t>
            </a:r>
            <a:r>
              <a:rPr lang="es-PE" altLang="es-PE" noProof="1"/>
              <a:t>) = f(1.666028) = 2.459245</a:t>
            </a:r>
          </a:p>
          <a:p>
            <a:pPr algn="just"/>
            <a:endParaRPr lang="es-PE" altLang="es-PE" noProof="1"/>
          </a:p>
          <a:p>
            <a:pPr algn="just"/>
            <a:r>
              <a:rPr lang="es-PE" altLang="es-PE" noProof="1"/>
              <a:t>El 2do vástago tiene mejor evaluación que sus padres.</a:t>
            </a:r>
          </a:p>
          <a:p>
            <a:pPr>
              <a:spcBef>
                <a:spcPct val="50000"/>
              </a:spcBef>
            </a:pPr>
            <a:endParaRPr lang="es-ES_tradnl" alt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randombar(vertical)">
                                      <p:cBhvr>
                                        <p:cTn id="7" dur="5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1506">
                                            <p:txEl>
                                              <p:pRg st="2" end="2"/>
                                            </p:txEl>
                                          </p:spTgt>
                                        </p:tgtEl>
                                        <p:attrNameLst>
                                          <p:attrName>style.visibility</p:attrName>
                                        </p:attrNameLst>
                                      </p:cBhvr>
                                      <p:to>
                                        <p:strVal val="visible"/>
                                      </p:to>
                                    </p:set>
                                    <p:animEffect transition="in" filter="randombar(vertical)">
                                      <p:cBhvr>
                                        <p:cTn id="12" dur="500"/>
                                        <p:tgtEl>
                                          <p:spTgt spid="2150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1506">
                                            <p:txEl>
                                              <p:pRg st="3" end="3"/>
                                            </p:txEl>
                                          </p:spTgt>
                                        </p:tgtEl>
                                        <p:attrNameLst>
                                          <p:attrName>style.visibility</p:attrName>
                                        </p:attrNameLst>
                                      </p:cBhvr>
                                      <p:to>
                                        <p:strVal val="visible"/>
                                      </p:to>
                                    </p:set>
                                    <p:animEffect transition="in" filter="randombar(vertical)">
                                      <p:cBhvr>
                                        <p:cTn id="17" dur="500"/>
                                        <p:tgtEl>
                                          <p:spTgt spid="2150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1506">
                                            <p:txEl>
                                              <p:pRg st="4" end="4"/>
                                            </p:txEl>
                                          </p:spTgt>
                                        </p:tgtEl>
                                        <p:attrNameLst>
                                          <p:attrName>style.visibility</p:attrName>
                                        </p:attrNameLst>
                                      </p:cBhvr>
                                      <p:to>
                                        <p:strVal val="visible"/>
                                      </p:to>
                                    </p:set>
                                    <p:animEffect transition="in" filter="randombar(vertical)">
                                      <p:cBhvr>
                                        <p:cTn id="22" dur="500"/>
                                        <p:tgtEl>
                                          <p:spTgt spid="2150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animEffect transition="in" filter="randombar(vertical)">
                                      <p:cBhvr>
                                        <p:cTn id="27" dur="500"/>
                                        <p:tgtEl>
                                          <p:spTgt spid="2150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21506">
                                            <p:txEl>
                                              <p:pRg st="7" end="7"/>
                                            </p:txEl>
                                          </p:spTgt>
                                        </p:tgtEl>
                                        <p:attrNameLst>
                                          <p:attrName>style.visibility</p:attrName>
                                        </p:attrNameLst>
                                      </p:cBhvr>
                                      <p:to>
                                        <p:strVal val="visible"/>
                                      </p:to>
                                    </p:set>
                                    <p:animEffect transition="in" filter="randombar(vertical)">
                                      <p:cBhvr>
                                        <p:cTn id="32" dur="500"/>
                                        <p:tgtEl>
                                          <p:spTgt spid="21506">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21506">
                                            <p:txEl>
                                              <p:pRg st="9" end="9"/>
                                            </p:txEl>
                                          </p:spTgt>
                                        </p:tgtEl>
                                        <p:attrNameLst>
                                          <p:attrName>style.visibility</p:attrName>
                                        </p:attrNameLst>
                                      </p:cBhvr>
                                      <p:to>
                                        <p:strVal val="visible"/>
                                      </p:to>
                                    </p:set>
                                    <p:animEffect transition="in" filter="randombar(vertical)">
                                      <p:cBhvr>
                                        <p:cTn id="37" dur="500"/>
                                        <p:tgtEl>
                                          <p:spTgt spid="21506">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21506">
                                            <p:txEl>
                                              <p:pRg st="10" end="10"/>
                                            </p:txEl>
                                          </p:spTgt>
                                        </p:tgtEl>
                                        <p:attrNameLst>
                                          <p:attrName>style.visibility</p:attrName>
                                        </p:attrNameLst>
                                      </p:cBhvr>
                                      <p:to>
                                        <p:strVal val="visible"/>
                                      </p:to>
                                    </p:set>
                                    <p:animEffect transition="in" filter="randombar(vertical)">
                                      <p:cBhvr>
                                        <p:cTn id="42" dur="500"/>
                                        <p:tgtEl>
                                          <p:spTgt spid="21506">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21506">
                                            <p:txEl>
                                              <p:pRg st="12" end="12"/>
                                            </p:txEl>
                                          </p:spTgt>
                                        </p:tgtEl>
                                        <p:attrNameLst>
                                          <p:attrName>style.visibility</p:attrName>
                                        </p:attrNameLst>
                                      </p:cBhvr>
                                      <p:to>
                                        <p:strVal val="visible"/>
                                      </p:to>
                                    </p:set>
                                    <p:animEffect transition="in" filter="randombar(vertical)">
                                      <p:cBhvr>
                                        <p:cTn id="47" dur="500"/>
                                        <p:tgtEl>
                                          <p:spTgt spid="21506">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21506">
                                            <p:txEl>
                                              <p:pRg st="13" end="13"/>
                                            </p:txEl>
                                          </p:spTgt>
                                        </p:tgtEl>
                                        <p:attrNameLst>
                                          <p:attrName>style.visibility</p:attrName>
                                        </p:attrNameLst>
                                      </p:cBhvr>
                                      <p:to>
                                        <p:strVal val="visible"/>
                                      </p:to>
                                    </p:set>
                                    <p:animEffect transition="in" filter="randombar(vertical)">
                                      <p:cBhvr>
                                        <p:cTn id="52" dur="500"/>
                                        <p:tgtEl>
                                          <p:spTgt spid="21506">
                                            <p:txEl>
                                              <p:pRg st="13" end="1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5" fill="hold" grpId="0" nodeType="clickEffect">
                                  <p:stCondLst>
                                    <p:cond delay="0"/>
                                  </p:stCondLst>
                                  <p:childTnLst>
                                    <p:set>
                                      <p:cBhvr>
                                        <p:cTn id="56" dur="1" fill="hold">
                                          <p:stCondLst>
                                            <p:cond delay="0"/>
                                          </p:stCondLst>
                                        </p:cTn>
                                        <p:tgtEl>
                                          <p:spTgt spid="21506">
                                            <p:txEl>
                                              <p:pRg st="15" end="15"/>
                                            </p:txEl>
                                          </p:spTgt>
                                        </p:tgtEl>
                                        <p:attrNameLst>
                                          <p:attrName>style.visibility</p:attrName>
                                        </p:attrNameLst>
                                      </p:cBhvr>
                                      <p:to>
                                        <p:strVal val="visible"/>
                                      </p:to>
                                    </p:set>
                                    <p:animEffect transition="in" filter="randombar(vertical)">
                                      <p:cBhvr>
                                        <p:cTn id="57" dur="500"/>
                                        <p:tgtEl>
                                          <p:spTgt spid="2150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28600" y="381000"/>
            <a:ext cx="8610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u="sng" noProof="1">
                <a:solidFill>
                  <a:srgbClr val="FF0066"/>
                </a:solidFill>
              </a:rPr>
              <a:t>Parámetros y Resultados</a:t>
            </a:r>
            <a:endParaRPr lang="es-PE" altLang="es-PE" noProof="1"/>
          </a:p>
          <a:p>
            <a:pPr algn="just"/>
            <a:endParaRPr lang="es-PE" altLang="es-PE" noProof="1"/>
          </a:p>
          <a:p>
            <a:pPr algn="just"/>
            <a:r>
              <a:rPr lang="es-PE" altLang="es-PE" noProof="1"/>
              <a:t>Habiendo elegido, pop_size = 50, Pc = 0.25, Pm = 0.01 se obtuvieron los siguientes resultados:</a:t>
            </a:r>
          </a:p>
        </p:txBody>
      </p:sp>
      <p:graphicFrame>
        <p:nvGraphicFramePr>
          <p:cNvPr id="22532" name="Object 4"/>
          <p:cNvGraphicFramePr>
            <a:graphicFrameLocks noChangeAspect="1"/>
          </p:cNvGraphicFramePr>
          <p:nvPr/>
        </p:nvGraphicFramePr>
        <p:xfrm>
          <a:off x="762000" y="2895600"/>
          <a:ext cx="7734300" cy="2114550"/>
        </p:xfrm>
        <a:graphic>
          <a:graphicData uri="http://schemas.openxmlformats.org/presentationml/2006/ole">
            <mc:AlternateContent xmlns:mc="http://schemas.openxmlformats.org/markup-compatibility/2006">
              <mc:Choice xmlns:v="urn:schemas-microsoft-com:vml" Requires="v">
                <p:oleObj spid="_x0000_s108554" name="Documento" r:id="rId4" imgW="7031880" imgH="1924920" progId="Word.Document.8">
                  <p:embed/>
                </p:oleObj>
              </mc:Choice>
              <mc:Fallback>
                <p:oleObj name="Documento" r:id="rId4" imgW="7031880" imgH="19249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895600"/>
                        <a:ext cx="77343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Text Box 5"/>
          <p:cNvSpPr txBox="1">
            <a:spLocks noChangeArrowheads="1"/>
          </p:cNvSpPr>
          <p:nvPr/>
        </p:nvSpPr>
        <p:spPr bwMode="auto">
          <a:xfrm>
            <a:off x="3581400" y="2819400"/>
            <a:ext cx="44196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PE"/>
              <a:t>El mejor cromosoma  luego de 150 generaciones fue</a:t>
            </a:r>
          </a:p>
          <a:p>
            <a:r>
              <a:rPr lang="es-ES_tradnl" altLang="es-PE"/>
              <a:t>s</a:t>
            </a:r>
            <a:r>
              <a:rPr lang="es-ES_tradnl" altLang="es-PE" baseline="-25000"/>
              <a:t>max</a:t>
            </a:r>
            <a:r>
              <a:rPr lang="es-ES_tradnl" altLang="es-PE"/>
              <a:t> = (1111001101000100000101)</a:t>
            </a:r>
          </a:p>
          <a:p>
            <a:endParaRPr lang="es-ES_tradnl" altLang="es-PE"/>
          </a:p>
          <a:p>
            <a:r>
              <a:rPr lang="es-ES_tradnl" altLang="es-PE"/>
              <a:t>que corresponde a  x</a:t>
            </a:r>
            <a:r>
              <a:rPr lang="es-ES_tradnl" altLang="es-PE" baseline="-25000"/>
              <a:t>max</a:t>
            </a:r>
            <a:r>
              <a:rPr lang="es-ES_tradnl" altLang="es-PE"/>
              <a:t> = 2.850773</a:t>
            </a:r>
          </a:p>
          <a:p>
            <a:pPr>
              <a:spcBef>
                <a:spcPct val="50000"/>
              </a:spcBef>
            </a:pPr>
            <a:endParaRPr lang="es-ES_tradnl" alt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randombar(vertical)">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randombar(vertical)">
                                      <p:cBhvr>
                                        <p:cTn id="12" dur="5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transition="in" filter="randombar(vertical)">
                                      <p:cBhvr>
                                        <p:cTn id="1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57200" y="1676400"/>
            <a:ext cx="8382000" cy="41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15000"/>
              </a:spcAft>
              <a:buFontTx/>
              <a:buChar char="•"/>
            </a:pPr>
            <a:r>
              <a:rPr lang="en-GB" altLang="es-PE" sz="1600"/>
              <a:t> DEFINICION DE  ALGORITMOS GENETICOS </a:t>
            </a:r>
          </a:p>
          <a:p>
            <a:pPr>
              <a:spcAft>
                <a:spcPct val="15000"/>
              </a:spcAft>
            </a:pPr>
            <a:endParaRPr lang="en-GB" altLang="es-PE"/>
          </a:p>
          <a:p>
            <a:pPr>
              <a:spcAft>
                <a:spcPct val="15000"/>
              </a:spcAft>
              <a:buFontTx/>
              <a:buChar char="•"/>
            </a:pPr>
            <a:r>
              <a:rPr lang="en-GB" altLang="es-PE" sz="1600"/>
              <a:t>ESTRUCTURA DE UN ALGORITMO GENETICO</a:t>
            </a:r>
          </a:p>
          <a:p>
            <a:pPr>
              <a:spcAft>
                <a:spcPct val="15000"/>
              </a:spcAft>
            </a:pPr>
            <a:endParaRPr lang="en-GB" altLang="es-PE" sz="800"/>
          </a:p>
          <a:p>
            <a:pPr>
              <a:spcAft>
                <a:spcPct val="15000"/>
              </a:spcAft>
            </a:pPr>
            <a:endParaRPr lang="en-GB" altLang="es-PE" sz="800"/>
          </a:p>
          <a:p>
            <a:pPr>
              <a:spcAft>
                <a:spcPct val="15000"/>
              </a:spcAft>
              <a:buFontTx/>
              <a:buChar char="•"/>
            </a:pPr>
            <a:r>
              <a:rPr lang="en-GB" altLang="es-PE" sz="1600"/>
              <a:t>UN EJEMPLO INTRODUCTORIO</a:t>
            </a:r>
          </a:p>
          <a:p>
            <a:pPr>
              <a:spcAft>
                <a:spcPct val="15000"/>
              </a:spcAft>
              <a:buFontTx/>
              <a:buChar char="•"/>
            </a:pPr>
            <a:endParaRPr lang="en-GB" altLang="es-PE" sz="800"/>
          </a:p>
          <a:p>
            <a:pPr>
              <a:spcAft>
                <a:spcPct val="15000"/>
              </a:spcAft>
              <a:buFontTx/>
              <a:buChar char="•"/>
            </a:pPr>
            <a:r>
              <a:rPr lang="en-GB" altLang="es-PE" sz="1600"/>
              <a:t>CONCEPTOS  BIOLOGICOS Y NOMENCLATURA</a:t>
            </a:r>
          </a:p>
          <a:p>
            <a:pPr>
              <a:spcAft>
                <a:spcPct val="15000"/>
              </a:spcAft>
              <a:buFontTx/>
              <a:buChar char="•"/>
            </a:pPr>
            <a:endParaRPr lang="en-GB" altLang="es-PE" sz="800"/>
          </a:p>
          <a:p>
            <a:pPr>
              <a:spcAft>
                <a:spcPct val="15000"/>
              </a:spcAft>
            </a:pPr>
            <a:endParaRPr lang="en-GB" altLang="es-PE" sz="800"/>
          </a:p>
          <a:p>
            <a:pPr>
              <a:spcAft>
                <a:spcPct val="15000"/>
              </a:spcAft>
              <a:buFontTx/>
              <a:buChar char="•"/>
            </a:pPr>
            <a:r>
              <a:rPr lang="en-GB" altLang="es-PE" sz="1600"/>
              <a:t>MAPPING ENTRE FUNCION OB JETIVO  </a:t>
            </a:r>
            <a:r>
              <a:rPr lang="en-GB" altLang="es-PE" sz="1600">
                <a:sym typeface="Symbol" panose="05050102010706020507" pitchFamily="18" charset="2"/>
              </a:rPr>
              <a:t> FUNCION DE FITNESS</a:t>
            </a:r>
          </a:p>
          <a:p>
            <a:pPr>
              <a:spcAft>
                <a:spcPct val="15000"/>
              </a:spcAft>
              <a:buFontTx/>
              <a:buChar char="•"/>
            </a:pPr>
            <a:endParaRPr lang="en-GB" altLang="es-PE" sz="800">
              <a:sym typeface="Symbol" panose="05050102010706020507" pitchFamily="18" charset="2"/>
            </a:endParaRPr>
          </a:p>
          <a:p>
            <a:pPr>
              <a:spcAft>
                <a:spcPct val="15000"/>
              </a:spcAft>
              <a:buFontTx/>
              <a:buChar char="•"/>
            </a:pPr>
            <a:r>
              <a:rPr lang="en-GB" altLang="es-PE" sz="1600">
                <a:sym typeface="Symbol" panose="05050102010706020507" pitchFamily="18" charset="2"/>
              </a:rPr>
              <a:t>OTRO EJEMPLO</a:t>
            </a:r>
          </a:p>
          <a:p>
            <a:pPr>
              <a:spcAft>
                <a:spcPct val="15000"/>
              </a:spcAft>
              <a:buFontTx/>
              <a:buChar char="•"/>
            </a:pPr>
            <a:endParaRPr lang="en-GB" altLang="es-PE" sz="800">
              <a:sym typeface="Symbol" panose="05050102010706020507" pitchFamily="18" charset="2"/>
            </a:endParaRPr>
          </a:p>
          <a:p>
            <a:pPr>
              <a:spcAft>
                <a:spcPct val="15000"/>
              </a:spcAft>
              <a:buFontTx/>
              <a:buChar char="•"/>
            </a:pPr>
            <a:r>
              <a:rPr lang="en-GB" altLang="es-PE" sz="1600">
                <a:sym typeface="Symbol" panose="05050102010706020507" pitchFamily="18" charset="2"/>
              </a:rPr>
              <a:t>OPERADORES GENETICOS</a:t>
            </a:r>
          </a:p>
          <a:p>
            <a:pPr>
              <a:spcAft>
                <a:spcPct val="15000"/>
              </a:spcAft>
              <a:buFontTx/>
              <a:buChar char="•"/>
            </a:pPr>
            <a:endParaRPr lang="en-GB" altLang="es-PE" sz="800">
              <a:sym typeface="Symbol" panose="05050102010706020507" pitchFamily="18" charset="2"/>
            </a:endParaRPr>
          </a:p>
          <a:p>
            <a:pPr>
              <a:spcAft>
                <a:spcPct val="15000"/>
              </a:spcAft>
              <a:buFontTx/>
              <a:buChar char="•"/>
            </a:pPr>
            <a:r>
              <a:rPr lang="en-GB" altLang="es-PE" sz="1600">
                <a:sym typeface="Symbol" panose="05050102010706020507" pitchFamily="18" charset="2"/>
              </a:rPr>
              <a:t>REPRESENTACION</a:t>
            </a:r>
          </a:p>
          <a:p>
            <a:pPr>
              <a:spcAft>
                <a:spcPct val="15000"/>
              </a:spcAft>
              <a:buFontTx/>
              <a:buChar char="•"/>
            </a:pPr>
            <a:endParaRPr lang="en-GB" altLang="es-PE"/>
          </a:p>
        </p:txBody>
      </p:sp>
      <p:sp>
        <p:nvSpPr>
          <p:cNvPr id="3077" name="Rectangle 5"/>
          <p:cNvSpPr>
            <a:spLocks noChangeArrowheads="1"/>
          </p:cNvSpPr>
          <p:nvPr/>
        </p:nvSpPr>
        <p:spPr bwMode="auto">
          <a:xfrm>
            <a:off x="-73025" y="3227388"/>
            <a:ext cx="219075"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15000"/>
              </a:spcAft>
              <a:buFontTx/>
              <a:buChar char="•"/>
            </a:pPr>
            <a:endParaRPr lang="en-GB" altLang="es-PE" sz="800"/>
          </a:p>
        </p:txBody>
      </p:sp>
      <p:sp>
        <p:nvSpPr>
          <p:cNvPr id="3078" name="Text Box 6"/>
          <p:cNvSpPr txBox="1">
            <a:spLocks noChangeArrowheads="1"/>
          </p:cNvSpPr>
          <p:nvPr/>
        </p:nvSpPr>
        <p:spPr bwMode="auto">
          <a:xfrm>
            <a:off x="457200" y="457200"/>
            <a:ext cx="83820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Aft>
                <a:spcPct val="15000"/>
              </a:spcAft>
            </a:pPr>
            <a:r>
              <a:rPr lang="en-GB" altLang="es-PE" sz="2400">
                <a:solidFill>
                  <a:srgbClr val="FF0066"/>
                </a:solidFill>
              </a:rPr>
              <a:t>ALGORITMOS GENETICOS</a:t>
            </a:r>
          </a:p>
          <a:p>
            <a:pPr algn="ctr">
              <a:spcAft>
                <a:spcPct val="15000"/>
              </a:spcAft>
            </a:pPr>
            <a:endParaRPr lang="en-GB" altLang="es-PE" sz="800">
              <a:solidFill>
                <a:srgbClr val="FF0066"/>
              </a:solidFill>
            </a:endParaRPr>
          </a:p>
          <a:p>
            <a:pPr algn="ctr">
              <a:spcAft>
                <a:spcPct val="15000"/>
              </a:spcAft>
            </a:pPr>
            <a:r>
              <a:rPr lang="en-GB" altLang="es-PE" sz="2400">
                <a:solidFill>
                  <a:srgbClr val="FF0066"/>
                </a:solidFill>
              </a:rPr>
              <a:t>NOCIONES BASICAS</a:t>
            </a:r>
            <a:endParaRPr lang="en-GB" altLang="es-PE">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randombar(vertical)">
                                      <p:cBhvr>
                                        <p:cTn id="7" dur="500"/>
                                        <p:tgtEl>
                                          <p:spTgt spid="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074">
                                            <p:txEl>
                                              <p:pRg st="2" end="2"/>
                                            </p:txEl>
                                          </p:spTgt>
                                        </p:tgtEl>
                                        <p:attrNameLst>
                                          <p:attrName>style.visibility</p:attrName>
                                        </p:attrNameLst>
                                      </p:cBhvr>
                                      <p:to>
                                        <p:strVal val="visible"/>
                                      </p:to>
                                    </p:set>
                                    <p:animEffect transition="in" filter="randombar(vertical)">
                                      <p:cBhvr>
                                        <p:cTn id="12" dur="500"/>
                                        <p:tgtEl>
                                          <p:spTgt spid="307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074">
                                            <p:txEl>
                                              <p:pRg st="5" end="5"/>
                                            </p:txEl>
                                          </p:spTgt>
                                        </p:tgtEl>
                                        <p:attrNameLst>
                                          <p:attrName>style.visibility</p:attrName>
                                        </p:attrNameLst>
                                      </p:cBhvr>
                                      <p:to>
                                        <p:strVal val="visible"/>
                                      </p:to>
                                    </p:set>
                                    <p:animEffect transition="in" filter="randombar(vertical)">
                                      <p:cBhvr>
                                        <p:cTn id="17" dur="500"/>
                                        <p:tgtEl>
                                          <p:spTgt spid="307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074">
                                            <p:txEl>
                                              <p:pRg st="7" end="7"/>
                                            </p:txEl>
                                          </p:spTgt>
                                        </p:tgtEl>
                                        <p:attrNameLst>
                                          <p:attrName>style.visibility</p:attrName>
                                        </p:attrNameLst>
                                      </p:cBhvr>
                                      <p:to>
                                        <p:strVal val="visible"/>
                                      </p:to>
                                    </p:set>
                                    <p:animEffect transition="in" filter="randombar(vertical)">
                                      <p:cBhvr>
                                        <p:cTn id="22" dur="500"/>
                                        <p:tgtEl>
                                          <p:spTgt spid="3074">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074">
                                            <p:txEl>
                                              <p:pRg st="10" end="10"/>
                                            </p:txEl>
                                          </p:spTgt>
                                        </p:tgtEl>
                                        <p:attrNameLst>
                                          <p:attrName>style.visibility</p:attrName>
                                        </p:attrNameLst>
                                      </p:cBhvr>
                                      <p:to>
                                        <p:strVal val="visible"/>
                                      </p:to>
                                    </p:set>
                                    <p:animEffect transition="in" filter="randombar(vertical)">
                                      <p:cBhvr>
                                        <p:cTn id="27" dur="500"/>
                                        <p:tgtEl>
                                          <p:spTgt spid="3074">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3074">
                                            <p:txEl>
                                              <p:pRg st="12" end="12"/>
                                            </p:txEl>
                                          </p:spTgt>
                                        </p:tgtEl>
                                        <p:attrNameLst>
                                          <p:attrName>style.visibility</p:attrName>
                                        </p:attrNameLst>
                                      </p:cBhvr>
                                      <p:to>
                                        <p:strVal val="visible"/>
                                      </p:to>
                                    </p:set>
                                    <p:animEffect transition="in" filter="randombar(vertical)">
                                      <p:cBhvr>
                                        <p:cTn id="32" dur="500"/>
                                        <p:tgtEl>
                                          <p:spTgt spid="3074">
                                            <p:txEl>
                                              <p:pRg st="12" end="1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3074">
                                            <p:txEl>
                                              <p:pRg st="14" end="14"/>
                                            </p:txEl>
                                          </p:spTgt>
                                        </p:tgtEl>
                                        <p:attrNameLst>
                                          <p:attrName>style.visibility</p:attrName>
                                        </p:attrNameLst>
                                      </p:cBhvr>
                                      <p:to>
                                        <p:strVal val="visible"/>
                                      </p:to>
                                    </p:set>
                                    <p:animEffect transition="in" filter="randombar(vertical)">
                                      <p:cBhvr>
                                        <p:cTn id="37" dur="500"/>
                                        <p:tgtEl>
                                          <p:spTgt spid="3074">
                                            <p:txEl>
                                              <p:pRg st="14" end="1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3074">
                                            <p:txEl>
                                              <p:pRg st="16" end="16"/>
                                            </p:txEl>
                                          </p:spTgt>
                                        </p:tgtEl>
                                        <p:attrNameLst>
                                          <p:attrName>style.visibility</p:attrName>
                                        </p:attrNameLst>
                                      </p:cBhvr>
                                      <p:to>
                                        <p:strVal val="visible"/>
                                      </p:to>
                                    </p:set>
                                    <p:animEffect transition="in" filter="randombar(vertical)">
                                      <p:cBhvr>
                                        <p:cTn id="42" dur="500"/>
                                        <p:tgtEl>
                                          <p:spTgt spid="307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04800" y="304800"/>
            <a:ext cx="84582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u="sng">
                <a:solidFill>
                  <a:srgbClr val="FF0066"/>
                </a:solidFill>
              </a:rPr>
              <a:t>OPERADORES GENÉTICOS: </a:t>
            </a:r>
            <a:r>
              <a:rPr lang="es-ES_tradnl" altLang="es-PE" u="sng" noProof="1">
                <a:solidFill>
                  <a:srgbClr val="FF0066"/>
                </a:solidFill>
              </a:rPr>
              <a:t>MUTACIÓN Y CROSSOVER</a:t>
            </a:r>
            <a:endParaRPr lang="es-ES_tradnl" altLang="es-PE" u="sng">
              <a:solidFill>
                <a:srgbClr val="FF0066"/>
              </a:solidFill>
            </a:endParaRPr>
          </a:p>
          <a:p>
            <a:pPr algn="just"/>
            <a:endParaRPr lang="es-ES_tradnl" altLang="es-PE" noProof="1"/>
          </a:p>
          <a:p>
            <a:pPr algn="just"/>
            <a:r>
              <a:rPr lang="es-ES_tradnl" altLang="es-PE" noProof="1"/>
              <a:t>La </a:t>
            </a:r>
            <a:r>
              <a:rPr lang="es-ES_tradnl" altLang="es-PE" i="1" noProof="1">
                <a:solidFill>
                  <a:srgbClr val="FF0066"/>
                </a:solidFill>
              </a:rPr>
              <a:t>mutación</a:t>
            </a:r>
            <a:r>
              <a:rPr lang="es-ES_tradnl" altLang="es-PE" noProof="1"/>
              <a:t>, reemplaza aleatoriamente el alelo de un gen. Es decir, se crean nuevas soluciones tentativas haciendo pequeños cambios aleatorios en la representación de soluciones tentativas previas. </a:t>
            </a:r>
          </a:p>
          <a:p>
            <a:pPr algn="just"/>
            <a:endParaRPr lang="es-ES_tradnl" altLang="es-PE" noProof="1"/>
          </a:p>
          <a:p>
            <a:pPr algn="just"/>
            <a:r>
              <a:rPr lang="es-ES_tradnl" altLang="es-PE" noProof="1"/>
              <a:t>Aunque la mayoría de los AEs, basados en AGs,  usan la mutación combinada con el </a:t>
            </a:r>
            <a:r>
              <a:rPr lang="es-ES_tradnl" altLang="es-PE" i="1" noProof="1"/>
              <a:t>crossover</a:t>
            </a:r>
            <a:r>
              <a:rPr lang="es-ES_tradnl" altLang="es-PE" noProof="1"/>
              <a:t>, aquella se usa como un operador secundario asegurando que la población consista de un </a:t>
            </a:r>
            <a:r>
              <a:rPr lang="es-ES_tradnl" altLang="es-PE" i="1" noProof="1"/>
              <a:t>pool</a:t>
            </a:r>
            <a:r>
              <a:rPr lang="es-ES_tradnl" altLang="es-PE" noProof="1"/>
              <a:t> diverso de alelos que pueden ser explotados por el </a:t>
            </a:r>
            <a:r>
              <a:rPr lang="es-ES_tradnl" altLang="es-PE" i="1" noProof="1"/>
              <a:t>crossover</a:t>
            </a:r>
            <a:r>
              <a:rPr lang="es-ES_tradnl" altLang="es-PE" noProof="1"/>
              <a:t>.</a:t>
            </a:r>
          </a:p>
          <a:p>
            <a:pPr algn="just"/>
            <a:endParaRPr lang="es-ES_tradnl" altLang="es-PE" noProof="1"/>
          </a:p>
          <a:p>
            <a:pPr algn="just"/>
            <a:r>
              <a:rPr lang="es-ES_tradnl" altLang="es-PE" noProof="1"/>
              <a:t>La idea para la aplicación del </a:t>
            </a:r>
            <a:r>
              <a:rPr lang="es-ES_tradnl" altLang="es-PE" i="1" noProof="1">
                <a:solidFill>
                  <a:srgbClr val="FF0066"/>
                </a:solidFill>
              </a:rPr>
              <a:t>crossover</a:t>
            </a:r>
            <a:r>
              <a:rPr lang="es-ES_tradnl" altLang="es-PE" noProof="1"/>
              <a:t> radica en que teniendo dos individuos con alto valor de </a:t>
            </a:r>
            <a:r>
              <a:rPr lang="es-ES_tradnl" altLang="es-PE" i="1" noProof="1"/>
              <a:t>fitness</a:t>
            </a:r>
            <a:r>
              <a:rPr lang="es-ES_tradnl" altLang="es-PE" noProof="1"/>
              <a:t> deseamos combinar las mejores características de cada uno.</a:t>
            </a:r>
          </a:p>
          <a:p>
            <a:pPr algn="just"/>
            <a:endParaRPr lang="es-ES_tradnl" altLang="es-PE" noProof="1"/>
          </a:p>
          <a:p>
            <a:pPr algn="just"/>
            <a:r>
              <a:rPr lang="es-ES_tradnl" altLang="es-PE" noProof="1"/>
              <a:t>Como no sabemos que características cuentan para una buena </a:t>
            </a:r>
            <a:r>
              <a:rPr lang="es-ES_tradnl" altLang="es-PE" i="1" noProof="1"/>
              <a:t>performance</a:t>
            </a:r>
            <a:r>
              <a:rPr lang="es-ES_tradnl" altLang="es-PE" noProof="1"/>
              <a:t> (en caso contrario no estaríamos haciendo una búsqueda), lo mejor que podemos hacer es recombinar esas características aleatoriamente.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randombar(vertical)">
                                      <p:cBhvr>
                                        <p:cTn id="7" dur="500"/>
                                        <p:tgtEl>
                                          <p:spTgt spid="2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7650">
                                            <p:txEl>
                                              <p:pRg st="2" end="2"/>
                                            </p:txEl>
                                          </p:spTgt>
                                        </p:tgtEl>
                                        <p:attrNameLst>
                                          <p:attrName>style.visibility</p:attrName>
                                        </p:attrNameLst>
                                      </p:cBhvr>
                                      <p:to>
                                        <p:strVal val="visible"/>
                                      </p:to>
                                    </p:set>
                                    <p:animEffect transition="in" filter="randombar(vertical)">
                                      <p:cBhvr>
                                        <p:cTn id="12" dur="500"/>
                                        <p:tgtEl>
                                          <p:spTgt spid="276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animEffect transition="in" filter="randombar(vertical)">
                                      <p:cBhvr>
                                        <p:cTn id="17" dur="500"/>
                                        <p:tgtEl>
                                          <p:spTgt spid="2765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7650">
                                            <p:txEl>
                                              <p:pRg st="6" end="6"/>
                                            </p:txEl>
                                          </p:spTgt>
                                        </p:tgtEl>
                                        <p:attrNameLst>
                                          <p:attrName>style.visibility</p:attrName>
                                        </p:attrNameLst>
                                      </p:cBhvr>
                                      <p:to>
                                        <p:strVal val="visible"/>
                                      </p:to>
                                    </p:set>
                                    <p:animEffect transition="in" filter="randombar(vertical)">
                                      <p:cBhvr>
                                        <p:cTn id="22" dur="500"/>
                                        <p:tgtEl>
                                          <p:spTgt spid="27650">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27650">
                                            <p:txEl>
                                              <p:pRg st="8" end="8"/>
                                            </p:txEl>
                                          </p:spTgt>
                                        </p:tgtEl>
                                        <p:attrNameLst>
                                          <p:attrName>style.visibility</p:attrName>
                                        </p:attrNameLst>
                                      </p:cBhvr>
                                      <p:to>
                                        <p:strVal val="visible"/>
                                      </p:to>
                                    </p:set>
                                    <p:animEffect transition="in" filter="randombar(vertical)">
                                      <p:cBhvr>
                                        <p:cTn id="27" dur="500"/>
                                        <p:tgtEl>
                                          <p:spTgt spid="276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7200" y="914400"/>
            <a:ext cx="84582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u="sng">
                <a:solidFill>
                  <a:srgbClr val="FF0066"/>
                </a:solidFill>
              </a:rPr>
              <a:t>REPRESENTACIÓN</a:t>
            </a:r>
          </a:p>
          <a:p>
            <a:pPr>
              <a:spcBef>
                <a:spcPct val="50000"/>
              </a:spcBef>
            </a:pPr>
            <a:r>
              <a:rPr lang="es-ES_tradnl" altLang="es-PE"/>
              <a:t>Cual será la estructura asociada a un individuo en la población?</a:t>
            </a:r>
          </a:p>
          <a:p>
            <a:pPr>
              <a:spcBef>
                <a:spcPct val="50000"/>
              </a:spcBef>
            </a:pPr>
            <a:endParaRPr lang="es-ES_tradnl" altLang="es-PE"/>
          </a:p>
          <a:p>
            <a:pPr>
              <a:spcBef>
                <a:spcPct val="50000"/>
              </a:spcBef>
            </a:pPr>
            <a:r>
              <a:rPr lang="es-ES_tradnl" altLang="es-PE"/>
              <a:t>String Binario, string de enteros, vectores de componentes reales, permutaciones de enteros, secuencias de vectores de componentes enteras, matrices, otras estructuras ?</a:t>
            </a:r>
          </a:p>
          <a:p>
            <a:pPr>
              <a:spcBef>
                <a:spcPct val="50000"/>
              </a:spcBef>
            </a:pPr>
            <a:endParaRPr lang="es-ES_tradnl" altLang="es-PE"/>
          </a:p>
          <a:p>
            <a:pPr>
              <a:spcBef>
                <a:spcPct val="50000"/>
              </a:spcBef>
            </a:pPr>
            <a:r>
              <a:rPr lang="es-ES_tradnl" altLang="es-PE"/>
              <a:t>La decisión depende del problema a tratar.</a:t>
            </a:r>
          </a:p>
          <a:p>
            <a:pPr>
              <a:spcBef>
                <a:spcPct val="50000"/>
              </a:spcBef>
            </a:pPr>
            <a:endParaRPr lang="es-ES_tradnl" altLang="es-PE"/>
          </a:p>
          <a:p>
            <a:pPr>
              <a:spcBef>
                <a:spcPct val="50000"/>
              </a:spcBef>
            </a:pPr>
            <a:r>
              <a:rPr lang="es-ES_tradnl" altLang="es-PE"/>
              <a:t>Los operadores genéticos deberán adecuarse a la representación usada, o si se hacen demasiado complejos deberemos revisar la representación.</a:t>
            </a:r>
          </a:p>
          <a:p>
            <a:pPr>
              <a:spcBef>
                <a:spcPct val="50000"/>
              </a:spcBef>
            </a:pPr>
            <a:endParaRPr lang="es-ES_tradnl" altLang="es-PE"/>
          </a:p>
          <a:p>
            <a:pPr>
              <a:spcBef>
                <a:spcPct val="50000"/>
              </a:spcBef>
            </a:pPr>
            <a:r>
              <a:rPr lang="es-ES_tradnl" altLang="es-PE"/>
              <a:t>Discutamos algunos ejemplos en clase….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randombar(vertical)">
                                      <p:cBhvr>
                                        <p:cTn id="7" dur="500"/>
                                        <p:tgtEl>
                                          <p:spTgt spid="26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randombar(vertical)">
                                      <p:cBhvr>
                                        <p:cTn id="12" dur="500"/>
                                        <p:tgtEl>
                                          <p:spTgt spid="266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6626">
                                            <p:txEl>
                                              <p:pRg st="3" end="3"/>
                                            </p:txEl>
                                          </p:spTgt>
                                        </p:tgtEl>
                                        <p:attrNameLst>
                                          <p:attrName>style.visibility</p:attrName>
                                        </p:attrNameLst>
                                      </p:cBhvr>
                                      <p:to>
                                        <p:strVal val="visible"/>
                                      </p:to>
                                    </p:set>
                                    <p:animEffect transition="in" filter="randombar(vertical)">
                                      <p:cBhvr>
                                        <p:cTn id="17" dur="500"/>
                                        <p:tgtEl>
                                          <p:spTgt spid="2662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6626">
                                            <p:txEl>
                                              <p:pRg st="5" end="5"/>
                                            </p:txEl>
                                          </p:spTgt>
                                        </p:tgtEl>
                                        <p:attrNameLst>
                                          <p:attrName>style.visibility</p:attrName>
                                        </p:attrNameLst>
                                      </p:cBhvr>
                                      <p:to>
                                        <p:strVal val="visible"/>
                                      </p:to>
                                    </p:set>
                                    <p:animEffect transition="in" filter="randombar(vertical)">
                                      <p:cBhvr>
                                        <p:cTn id="22" dur="500"/>
                                        <p:tgtEl>
                                          <p:spTgt spid="26626">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26626">
                                            <p:txEl>
                                              <p:pRg st="7" end="7"/>
                                            </p:txEl>
                                          </p:spTgt>
                                        </p:tgtEl>
                                        <p:attrNameLst>
                                          <p:attrName>style.visibility</p:attrName>
                                        </p:attrNameLst>
                                      </p:cBhvr>
                                      <p:to>
                                        <p:strVal val="visible"/>
                                      </p:to>
                                    </p:set>
                                    <p:animEffect transition="in" filter="randombar(vertical)">
                                      <p:cBhvr>
                                        <p:cTn id="27" dur="500"/>
                                        <p:tgtEl>
                                          <p:spTgt spid="26626">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26626">
                                            <p:txEl>
                                              <p:pRg st="9" end="9"/>
                                            </p:txEl>
                                          </p:spTgt>
                                        </p:tgtEl>
                                        <p:attrNameLst>
                                          <p:attrName>style.visibility</p:attrName>
                                        </p:attrNameLst>
                                      </p:cBhvr>
                                      <p:to>
                                        <p:strVal val="visible"/>
                                      </p:to>
                                    </p:set>
                                    <p:animEffect transition="in" filter="randombar(vertical)">
                                      <p:cBhvr>
                                        <p:cTn id="32" dur="500"/>
                                        <p:tgtEl>
                                          <p:spTgt spid="266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14166" t="1563"/>
          <a:stretch>
            <a:fillRect/>
          </a:stretch>
        </p:blipFill>
        <p:spPr bwMode="auto">
          <a:xfrm>
            <a:off x="95250" y="4841875"/>
            <a:ext cx="2165350"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7" name="Rectangle 3"/>
          <p:cNvSpPr>
            <a:spLocks noRot="1" noChangeArrowheads="1"/>
          </p:cNvSpPr>
          <p:nvPr/>
        </p:nvSpPr>
        <p:spPr bwMode="auto">
          <a:xfrm>
            <a:off x="900113" y="1773238"/>
            <a:ext cx="7704137" cy="359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MX" altLang="es-PE" sz="2800" b="0" dirty="0">
                <a:solidFill>
                  <a:srgbClr val="006699"/>
                </a:solidFill>
              </a:rPr>
              <a:t>Puede ser que la mente humana sea demasiado compleja para ser comprendida por la misma mente humana. Pero el deseo de intentar lo imposible parece ser una de sus características más persistentes. </a:t>
            </a:r>
            <a:br>
              <a:rPr lang="es-MX" altLang="es-PE" sz="2800" b="0" dirty="0">
                <a:solidFill>
                  <a:srgbClr val="006699"/>
                </a:solidFill>
              </a:rPr>
            </a:br>
            <a:r>
              <a:rPr lang="es-MX" altLang="es-PE" sz="2800" b="0" dirty="0">
                <a:solidFill>
                  <a:srgbClr val="006600"/>
                </a:solidFill>
              </a:rPr>
              <a:t>(</a:t>
            </a:r>
            <a:r>
              <a:rPr lang="es-MX" altLang="es-PE" sz="2800" b="0" dirty="0" err="1">
                <a:solidFill>
                  <a:srgbClr val="006600"/>
                </a:solidFill>
              </a:rPr>
              <a:t>Sloman</a:t>
            </a:r>
            <a:r>
              <a:rPr lang="es-MX" altLang="es-PE" sz="2800" b="0" dirty="0">
                <a:solidFill>
                  <a:srgbClr val="006600"/>
                </a:solidFill>
              </a:rPr>
              <a:t>, </a:t>
            </a:r>
            <a:r>
              <a:rPr lang="es-MX" altLang="es-PE" sz="2800" b="0" dirty="0" smtClean="0">
                <a:solidFill>
                  <a:srgbClr val="006600"/>
                </a:solidFill>
              </a:rPr>
              <a:t>1978)</a:t>
            </a:r>
            <a:r>
              <a:rPr lang="es-MX" altLang="es-PE" sz="4000" b="0" dirty="0" smtClean="0">
                <a:solidFill>
                  <a:srgbClr val="006600"/>
                </a:solidFill>
              </a:rPr>
              <a:t> </a:t>
            </a:r>
            <a:endParaRPr lang="es-MX" altLang="es-PE" sz="4000" b="0" dirty="0">
              <a:solidFill>
                <a:srgbClr val="006600"/>
              </a:solidFill>
            </a:endParaRPr>
          </a:p>
        </p:txBody>
      </p:sp>
      <p:sp>
        <p:nvSpPr>
          <p:cNvPr id="82948" name="Text Box 4"/>
          <p:cNvSpPr txBox="1">
            <a:spLocks noChangeArrowheads="1"/>
          </p:cNvSpPr>
          <p:nvPr/>
        </p:nvSpPr>
        <p:spPr bwMode="auto">
          <a:xfrm>
            <a:off x="539750" y="620713"/>
            <a:ext cx="3455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MX" altLang="es-PE" sz="4000" b="0" u="sng">
                <a:solidFill>
                  <a:schemeClr val="hlink"/>
                </a:solidFill>
                <a:effectLst>
                  <a:outerShdw blurRad="38100" dist="38100" dir="2700000" algn="tl">
                    <a:srgbClr val="C0C0C0"/>
                  </a:outerShdw>
                </a:effectLst>
                <a:latin typeface="Tahoma" panose="020B0604030504040204" pitchFamily="34" charset="0"/>
              </a:rPr>
              <a:t>Pensamiento:</a:t>
            </a:r>
            <a:r>
              <a:rPr lang="es-MX" altLang="es-PE" sz="4000" b="0">
                <a:solidFill>
                  <a:schemeClr val="tx1"/>
                </a:solidFill>
                <a:latin typeface="Tahoma" panose="020B0604030504040204" pitchFamily="34" charset="0"/>
              </a:rPr>
              <a:t> </a:t>
            </a:r>
          </a:p>
        </p:txBody>
      </p:sp>
    </p:spTree>
  </p:cSld>
  <p:clrMapOvr>
    <a:overrideClrMapping bg1="lt1" tx1="dk1" bg2="lt2" tx2="dk2" accent1="accent1" accent2="accent2" accent3="accent3" accent4="accent4" accent5="accent5" accent6="accent6" hlink="hlink" folHlink="folHlink"/>
  </p:clrMapOvr>
  <p:transition>
    <p:checke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A:\59_archivos\5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3971" name="WordArt 3"/>
          <p:cNvSpPr>
            <a:spLocks noChangeArrowheads="1" noChangeShapeType="1" noTextEdit="1"/>
          </p:cNvSpPr>
          <p:nvPr/>
        </p:nvSpPr>
        <p:spPr bwMode="auto">
          <a:xfrm>
            <a:off x="1038225" y="3114675"/>
            <a:ext cx="7162800" cy="197961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s-PE" sz="3600" kern="10">
                <a:ln w="9525">
                  <a:round/>
                  <a:headEnd/>
                  <a:tailEnd/>
                </a:ln>
                <a:gradFill rotWithShape="0">
                  <a:gsLst>
                    <a:gs pos="0">
                      <a:srgbClr val="FFE701"/>
                    </a:gs>
                    <a:gs pos="100000">
                      <a:srgbClr val="FE3E02"/>
                    </a:gs>
                  </a:gsLst>
                  <a:lin ang="5400000" scaled="1"/>
                </a:gradFill>
                <a:latin typeface="Impact" panose="020B0806030902050204" pitchFamily="34" charset="0"/>
              </a:rPr>
              <a:t>MUCHAS GRACIAS.........</a:t>
            </a:r>
          </a:p>
        </p:txBody>
      </p:sp>
    </p:spTree>
  </p:cSld>
  <p:clrMapOvr>
    <a:overrideClrMapping bg1="lt1" tx1="dk1" bg2="lt2" tx2="dk2" accent1="accent1" accent2="accent2" accent3="accent3" accent4="accent4" accent5="accent5" accent6="accent6" hlink="hlink" folHlink="folHlink"/>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04800" y="381000"/>
            <a:ext cx="8534400" cy="570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sz="2800" noProof="1">
                <a:solidFill>
                  <a:srgbClr val="FF0066"/>
                </a:solidFill>
              </a:rPr>
              <a:t>Algoritmos Genéticos (AGs)</a:t>
            </a:r>
          </a:p>
          <a:p>
            <a:pPr algn="just"/>
            <a:r>
              <a:rPr lang="es-ES_tradnl" altLang="es-PE">
                <a:cs typeface="Times New Roman" panose="02020603050405020304" pitchFamily="18" charset="0"/>
              </a:rPr>
              <a:t>P</a:t>
            </a:r>
            <a:r>
              <a:rPr lang="es-ES" altLang="es-PE">
                <a:cs typeface="Times New Roman" panose="02020603050405020304" pitchFamily="18" charset="0"/>
              </a:rPr>
              <a:t>rocedimientos de búsqueda basados en los principios de la evolución y la selección natural. </a:t>
            </a:r>
            <a:r>
              <a:rPr lang="es-ES_tradnl" altLang="es-PE">
                <a:cs typeface="Times New Roman" panose="02020603050405020304" pitchFamily="18" charset="0"/>
              </a:rPr>
              <a:t>P</a:t>
            </a:r>
            <a:r>
              <a:rPr lang="es-ES" altLang="es-PE">
                <a:cs typeface="Times New Roman" panose="02020603050405020304" pitchFamily="18" charset="0"/>
              </a:rPr>
              <a:t>ueden ser utilizados en problemas de optimización donde la búsqueda de soluciones optimas se lleva a cabo en un espacio de soluciones codificadas mediante cadenas de longitud finita. Esta codificación es lo que se conoce como “representación genética” de cada posible solución.</a:t>
            </a:r>
            <a:endParaRPr lang="es-ES_tradnl" altLang="es-PE">
              <a:cs typeface="Times New Roman" panose="02020603050405020304" pitchFamily="18" charset="0"/>
            </a:endParaRPr>
          </a:p>
          <a:p>
            <a:pPr algn="just"/>
            <a:endParaRPr lang="es-ES_tradnl" altLang="es-PE">
              <a:cs typeface="Times New Roman" panose="02020603050405020304" pitchFamily="18" charset="0"/>
            </a:endParaRPr>
          </a:p>
          <a:p>
            <a:pPr algn="just"/>
            <a:endParaRPr lang="es-ES_tradnl" altLang="es-PE">
              <a:cs typeface="Times New Roman" panose="02020603050405020304" pitchFamily="18" charset="0"/>
            </a:endParaRPr>
          </a:p>
          <a:p>
            <a:pPr algn="just"/>
            <a:r>
              <a:rPr lang="es-ES" altLang="es-PE">
                <a:cs typeface="Times New Roman" panose="02020603050405020304" pitchFamily="18" charset="0"/>
              </a:rPr>
              <a:t> Los orígenes de los </a:t>
            </a:r>
            <a:r>
              <a:rPr lang="es-ES_tradnl" altLang="es-PE">
                <a:cs typeface="Times New Roman" panose="02020603050405020304" pitchFamily="18" charset="0"/>
              </a:rPr>
              <a:t>AG</a:t>
            </a:r>
            <a:r>
              <a:rPr lang="es-ES" altLang="es-PE">
                <a:cs typeface="Times New Roman" panose="02020603050405020304" pitchFamily="18" charset="0"/>
              </a:rPr>
              <a:t> pueden situarse a comienzos de los años 50, con los trabajos sobre simulaciones por computador de sistemas biológicos. el concepto de algoritmo genético tal como se conoce hoy en día es debido a los trabajos de Joh Holland de la Univesidad de Michigan a comienzos de de los 70. </a:t>
            </a:r>
            <a:endParaRPr lang="es-ES_tradnl" altLang="es-PE">
              <a:cs typeface="Times New Roman" panose="02020603050405020304" pitchFamily="18" charset="0"/>
            </a:endParaRPr>
          </a:p>
          <a:p>
            <a:pPr algn="just"/>
            <a:endParaRPr lang="es-ES_tradnl" altLang="es-PE">
              <a:cs typeface="Times New Roman" panose="02020603050405020304" pitchFamily="18" charset="0"/>
            </a:endParaRPr>
          </a:p>
          <a:p>
            <a:pPr algn="just"/>
            <a:r>
              <a:rPr lang="es-ES" altLang="es-PE">
                <a:cs typeface="Times New Roman" panose="02020603050405020304" pitchFamily="18" charset="0"/>
              </a:rPr>
              <a:t>Los operadores básicos que componen todo algoritmo genetico son: </a:t>
            </a:r>
          </a:p>
          <a:p>
            <a:pPr algn="just"/>
            <a:r>
              <a:rPr lang="es-ES" altLang="es-PE">
                <a:cs typeface="Times New Roman" panose="02020603050405020304" pitchFamily="18" charset="0"/>
              </a:rPr>
              <a:t>Reproducción, cruce y mutación  </a:t>
            </a:r>
          </a:p>
          <a:p>
            <a:pPr algn="just"/>
            <a:r>
              <a:rPr lang="es-ES" altLang="es-PE">
                <a:cs typeface="Times New Roman" panose="02020603050405020304" pitchFamily="18" charset="0"/>
              </a:rPr>
              <a:t> </a:t>
            </a:r>
          </a:p>
          <a:p>
            <a:pPr algn="just"/>
            <a:endParaRPr lang="es-ES" altLang="es-PE"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randombar(vertical)">
                                      <p:cBhvr>
                                        <p:cTn id="7" dur="500"/>
                                        <p:tgtEl>
                                          <p:spTgt spid="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randombar(vertical)">
                                      <p:cBhvr>
                                        <p:cTn id="12" dur="500"/>
                                        <p:tgtEl>
                                          <p:spTgt spid="4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098">
                                            <p:txEl>
                                              <p:pRg st="4" end="4"/>
                                            </p:txEl>
                                          </p:spTgt>
                                        </p:tgtEl>
                                        <p:attrNameLst>
                                          <p:attrName>style.visibility</p:attrName>
                                        </p:attrNameLst>
                                      </p:cBhvr>
                                      <p:to>
                                        <p:strVal val="visible"/>
                                      </p:to>
                                    </p:set>
                                    <p:animEffect transition="in" filter="randombar(vertical)">
                                      <p:cBhvr>
                                        <p:cTn id="17" dur="500"/>
                                        <p:tgtEl>
                                          <p:spTgt spid="409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4098">
                                            <p:txEl>
                                              <p:pRg st="6" end="6"/>
                                            </p:txEl>
                                          </p:spTgt>
                                        </p:tgtEl>
                                        <p:attrNameLst>
                                          <p:attrName>style.visibility</p:attrName>
                                        </p:attrNameLst>
                                      </p:cBhvr>
                                      <p:to>
                                        <p:strVal val="visible"/>
                                      </p:to>
                                    </p:set>
                                    <p:animEffect transition="in" filter="randombar(vertical)">
                                      <p:cBhvr>
                                        <p:cTn id="22" dur="500"/>
                                        <p:tgtEl>
                                          <p:spTgt spid="409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4098">
                                            <p:txEl>
                                              <p:pRg st="7" end="7"/>
                                            </p:txEl>
                                          </p:spTgt>
                                        </p:tgtEl>
                                        <p:attrNameLst>
                                          <p:attrName>style.visibility</p:attrName>
                                        </p:attrNameLst>
                                      </p:cBhvr>
                                      <p:to>
                                        <p:strVal val="visible"/>
                                      </p:to>
                                    </p:set>
                                    <p:animEffect transition="in" filter="randombar(vertical)">
                                      <p:cBhvr>
                                        <p:cTn id="27" dur="500"/>
                                        <p:tgtEl>
                                          <p:spTgt spid="4098">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4098">
                                            <p:txEl>
                                              <p:pRg st="8" end="8"/>
                                            </p:txEl>
                                          </p:spTgt>
                                        </p:tgtEl>
                                        <p:attrNameLst>
                                          <p:attrName>style.visibility</p:attrName>
                                        </p:attrNameLst>
                                      </p:cBhvr>
                                      <p:to>
                                        <p:strVal val="visible"/>
                                      </p:to>
                                    </p:set>
                                    <p:animEffect transition="in" filter="randombar(vertical)">
                                      <p:cBhvr>
                                        <p:cTn id="32" dur="500"/>
                                        <p:tgtEl>
                                          <p:spTgt spid="40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04800" y="381000"/>
            <a:ext cx="853440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s-PE" altLang="es-PE" sz="2800" noProof="1">
                <a:solidFill>
                  <a:srgbClr val="FF0066"/>
                </a:solidFill>
              </a:rPr>
              <a:t>Algoritmos Genéticos (AGs)</a:t>
            </a:r>
          </a:p>
          <a:p>
            <a:pPr algn="just"/>
            <a:r>
              <a:rPr lang="es-ES" altLang="es-PE">
                <a:cs typeface="Times New Roman" panose="02020603050405020304" pitchFamily="18" charset="0"/>
              </a:rPr>
              <a:t> </a:t>
            </a:r>
          </a:p>
          <a:p>
            <a:pPr algn="just"/>
            <a:r>
              <a:rPr lang="es-ES" altLang="es-PE" u="sng">
                <a:cs typeface="Times New Roman" panose="02020603050405020304" pitchFamily="18" charset="0"/>
              </a:rPr>
              <a:t>Campos de Aplicación</a:t>
            </a:r>
            <a:endParaRPr lang="es-ES" altLang="es-PE">
              <a:cs typeface="Times New Roman" panose="02020603050405020304" pitchFamily="18" charset="0"/>
            </a:endParaRPr>
          </a:p>
          <a:p>
            <a:pPr algn="just"/>
            <a:r>
              <a:rPr lang="es-ES" altLang="es-PE">
                <a:cs typeface="Times New Roman" panose="02020603050405020304" pitchFamily="18" charset="0"/>
              </a:rPr>
              <a:t>Aplicaciones Industriales</a:t>
            </a:r>
          </a:p>
          <a:p>
            <a:pPr algn="just"/>
            <a:r>
              <a:rPr lang="es-ES" altLang="es-PE">
                <a:cs typeface="Times New Roman" panose="02020603050405020304" pitchFamily="18" charset="0"/>
              </a:rPr>
              <a:t>Gestión Empresarial</a:t>
            </a:r>
          </a:p>
          <a:p>
            <a:pPr algn="just"/>
            <a:r>
              <a:rPr lang="es-ES" altLang="es-PE">
                <a:cs typeface="Times New Roman" panose="02020603050405020304" pitchFamily="18" charset="0"/>
              </a:rPr>
              <a:t>Finanzas</a:t>
            </a:r>
          </a:p>
          <a:p>
            <a:pPr algn="just"/>
            <a:r>
              <a:rPr lang="es-ES" altLang="es-PE">
                <a:cs typeface="Times New Roman" panose="02020603050405020304" pitchFamily="18" charset="0"/>
              </a:rPr>
              <a:t>Logística</a:t>
            </a:r>
          </a:p>
          <a:p>
            <a:pPr algn="just"/>
            <a:r>
              <a:rPr lang="es-ES" altLang="es-PE">
                <a:cs typeface="Times New Roman" panose="02020603050405020304" pitchFamily="18" charset="0"/>
              </a:rPr>
              <a:t>Investigación de Operaciones</a:t>
            </a:r>
          </a:p>
          <a:p>
            <a:pPr algn="just"/>
            <a:endParaRPr lang="es-ES" altLang="es-PE"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animEffect transition="in" filter="randombar(vertical)">
                                      <p:cBhvr>
                                        <p:cTn id="7" dur="500"/>
                                        <p:tgtEl>
                                          <p:spTgt spid="102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02402">
                                            <p:txEl>
                                              <p:pRg st="1" end="1"/>
                                            </p:txEl>
                                          </p:spTgt>
                                        </p:tgtEl>
                                        <p:attrNameLst>
                                          <p:attrName>style.visibility</p:attrName>
                                        </p:attrNameLst>
                                      </p:cBhvr>
                                      <p:to>
                                        <p:strVal val="visible"/>
                                      </p:to>
                                    </p:set>
                                    <p:animEffect transition="in" filter="randombar(vertical)">
                                      <p:cBhvr>
                                        <p:cTn id="12" dur="500"/>
                                        <p:tgtEl>
                                          <p:spTgt spid="1024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2402">
                                            <p:txEl>
                                              <p:pRg st="2" end="2"/>
                                            </p:txEl>
                                          </p:spTgt>
                                        </p:tgtEl>
                                        <p:attrNameLst>
                                          <p:attrName>style.visibility</p:attrName>
                                        </p:attrNameLst>
                                      </p:cBhvr>
                                      <p:to>
                                        <p:strVal val="visible"/>
                                      </p:to>
                                    </p:set>
                                    <p:animEffect transition="in" filter="randombar(vertical)">
                                      <p:cBhvr>
                                        <p:cTn id="17" dur="500"/>
                                        <p:tgtEl>
                                          <p:spTgt spid="1024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02402">
                                            <p:txEl>
                                              <p:pRg st="3" end="3"/>
                                            </p:txEl>
                                          </p:spTgt>
                                        </p:tgtEl>
                                        <p:attrNameLst>
                                          <p:attrName>style.visibility</p:attrName>
                                        </p:attrNameLst>
                                      </p:cBhvr>
                                      <p:to>
                                        <p:strVal val="visible"/>
                                      </p:to>
                                    </p:set>
                                    <p:animEffect transition="in" filter="randombar(vertical)">
                                      <p:cBhvr>
                                        <p:cTn id="22" dur="500"/>
                                        <p:tgtEl>
                                          <p:spTgt spid="1024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02402">
                                            <p:txEl>
                                              <p:pRg st="4" end="4"/>
                                            </p:txEl>
                                          </p:spTgt>
                                        </p:tgtEl>
                                        <p:attrNameLst>
                                          <p:attrName>style.visibility</p:attrName>
                                        </p:attrNameLst>
                                      </p:cBhvr>
                                      <p:to>
                                        <p:strVal val="visible"/>
                                      </p:to>
                                    </p:set>
                                    <p:animEffect transition="in" filter="randombar(vertical)">
                                      <p:cBhvr>
                                        <p:cTn id="27" dur="500"/>
                                        <p:tgtEl>
                                          <p:spTgt spid="1024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102402">
                                            <p:txEl>
                                              <p:pRg st="5" end="5"/>
                                            </p:txEl>
                                          </p:spTgt>
                                        </p:tgtEl>
                                        <p:attrNameLst>
                                          <p:attrName>style.visibility</p:attrName>
                                        </p:attrNameLst>
                                      </p:cBhvr>
                                      <p:to>
                                        <p:strVal val="visible"/>
                                      </p:to>
                                    </p:set>
                                    <p:animEffect transition="in" filter="randombar(vertical)">
                                      <p:cBhvr>
                                        <p:cTn id="32" dur="500"/>
                                        <p:tgtEl>
                                          <p:spTgt spid="10240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102402">
                                            <p:txEl>
                                              <p:pRg st="6" end="6"/>
                                            </p:txEl>
                                          </p:spTgt>
                                        </p:tgtEl>
                                        <p:attrNameLst>
                                          <p:attrName>style.visibility</p:attrName>
                                        </p:attrNameLst>
                                      </p:cBhvr>
                                      <p:to>
                                        <p:strVal val="visible"/>
                                      </p:to>
                                    </p:set>
                                    <p:animEffect transition="in" filter="randombar(vertical)">
                                      <p:cBhvr>
                                        <p:cTn id="37" dur="500"/>
                                        <p:tgtEl>
                                          <p:spTgt spid="10240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102402">
                                            <p:txEl>
                                              <p:pRg st="7" end="7"/>
                                            </p:txEl>
                                          </p:spTgt>
                                        </p:tgtEl>
                                        <p:attrNameLst>
                                          <p:attrName>style.visibility</p:attrName>
                                        </p:attrNameLst>
                                      </p:cBhvr>
                                      <p:to>
                                        <p:strVal val="visible"/>
                                      </p:to>
                                    </p:set>
                                    <p:animEffect transition="in" filter="randombar(vertical)">
                                      <p:cBhvr>
                                        <p:cTn id="42" dur="500"/>
                                        <p:tgtEl>
                                          <p:spTgt spid="1024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p:cNvGrpSpPr>
          <p:nvPr/>
        </p:nvGrpSpPr>
        <p:grpSpPr bwMode="auto">
          <a:xfrm>
            <a:off x="609600" y="1447800"/>
            <a:ext cx="7772400" cy="3113088"/>
            <a:chOff x="384" y="336"/>
            <a:chExt cx="4896" cy="1961"/>
          </a:xfrm>
        </p:grpSpPr>
        <p:sp>
          <p:nvSpPr>
            <p:cNvPr id="100355" name="Oval 3"/>
            <p:cNvSpPr>
              <a:spLocks noChangeArrowheads="1"/>
            </p:cNvSpPr>
            <p:nvPr/>
          </p:nvSpPr>
          <p:spPr bwMode="auto">
            <a:xfrm>
              <a:off x="384" y="1192"/>
              <a:ext cx="859" cy="850"/>
            </a:xfrm>
            <a:prstGeom prst="ellipse">
              <a:avLst/>
            </a:prstGeom>
            <a:solidFill>
              <a:schemeClr val="bg1"/>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a:solidFill>
                    <a:schemeClr val="tx1"/>
                  </a:solidFill>
                </a:rPr>
                <a:t>Pob(t)</a:t>
              </a:r>
              <a:endParaRPr lang="es-AR" altLang="es-PE" sz="1200" b="0">
                <a:solidFill>
                  <a:schemeClr val="tx1"/>
                </a:solidFill>
              </a:endParaRPr>
            </a:p>
          </p:txBody>
        </p:sp>
        <p:sp>
          <p:nvSpPr>
            <p:cNvPr id="100356" name="Oval 4"/>
            <p:cNvSpPr>
              <a:spLocks noChangeArrowheads="1"/>
            </p:cNvSpPr>
            <p:nvPr/>
          </p:nvSpPr>
          <p:spPr bwMode="auto">
            <a:xfrm>
              <a:off x="4421" y="1192"/>
              <a:ext cx="859" cy="857"/>
            </a:xfrm>
            <a:prstGeom prst="ellipse">
              <a:avLst/>
            </a:prstGeom>
            <a:solidFill>
              <a:schemeClr val="bg1"/>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a:solidFill>
                    <a:schemeClr val="tx1"/>
                  </a:solidFill>
                </a:rPr>
                <a:t>Pob(t+1</a:t>
              </a:r>
              <a:r>
                <a:rPr lang="es-AR" altLang="es-PE" b="0">
                  <a:solidFill>
                    <a:schemeClr val="tx1"/>
                  </a:solidFill>
                </a:rPr>
                <a:t>)</a:t>
              </a:r>
              <a:endParaRPr lang="es-AR" altLang="es-PE" sz="2400" b="0">
                <a:solidFill>
                  <a:schemeClr val="tx1"/>
                </a:solidFill>
              </a:endParaRPr>
            </a:p>
          </p:txBody>
        </p:sp>
        <p:sp>
          <p:nvSpPr>
            <p:cNvPr id="100357" name="Oval 5"/>
            <p:cNvSpPr>
              <a:spLocks noChangeArrowheads="1"/>
            </p:cNvSpPr>
            <p:nvPr/>
          </p:nvSpPr>
          <p:spPr bwMode="auto">
            <a:xfrm>
              <a:off x="2445" y="336"/>
              <a:ext cx="859" cy="424"/>
            </a:xfrm>
            <a:prstGeom prst="ellipse">
              <a:avLst/>
            </a:prstGeom>
            <a:solidFill>
              <a:schemeClr val="bg1"/>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a:solidFill>
                    <a:schemeClr val="tx1"/>
                  </a:solidFill>
                </a:rPr>
                <a:t>stop</a:t>
              </a:r>
              <a:endParaRPr lang="es-AR" altLang="es-PE" sz="2400" b="0">
                <a:solidFill>
                  <a:schemeClr val="tx1"/>
                </a:solidFill>
              </a:endParaRPr>
            </a:p>
          </p:txBody>
        </p:sp>
        <p:sp>
          <p:nvSpPr>
            <p:cNvPr id="100358" name="Rectangle 6"/>
            <p:cNvSpPr>
              <a:spLocks noChangeArrowheads="1"/>
            </p:cNvSpPr>
            <p:nvPr/>
          </p:nvSpPr>
          <p:spPr bwMode="auto">
            <a:xfrm>
              <a:off x="2016" y="938"/>
              <a:ext cx="1718" cy="1359"/>
            </a:xfrm>
            <a:prstGeom prst="rect">
              <a:avLst/>
            </a:prstGeom>
            <a:solidFill>
              <a:schemeClr val="bg1"/>
            </a:solidFill>
            <a:ln w="28575">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a:solidFill>
                    <a:schemeClr val="tx1"/>
                  </a:solidFill>
                </a:rPr>
                <a:t>EVOLUTION</a:t>
              </a:r>
            </a:p>
            <a:p>
              <a:pPr algn="ctr"/>
              <a:endParaRPr lang="es-AR" altLang="es-PE">
                <a:solidFill>
                  <a:schemeClr val="tx1"/>
                </a:solidFill>
              </a:endParaRPr>
            </a:p>
            <a:p>
              <a:pPr algn="ctr"/>
              <a:r>
                <a:rPr lang="es-AR" altLang="es-PE">
                  <a:solidFill>
                    <a:schemeClr val="tx1"/>
                  </a:solidFill>
                </a:rPr>
                <a:t>evaluation + </a:t>
              </a:r>
            </a:p>
            <a:p>
              <a:pPr algn="ctr"/>
              <a:r>
                <a:rPr lang="es-AR" altLang="es-PE">
                  <a:solidFill>
                    <a:schemeClr val="tx1"/>
                  </a:solidFill>
                </a:rPr>
                <a:t>alter + select </a:t>
              </a:r>
            </a:p>
            <a:p>
              <a:pPr algn="ctr"/>
              <a:r>
                <a:rPr lang="es-AR" altLang="es-PE">
                  <a:solidFill>
                    <a:schemeClr val="tx1"/>
                  </a:solidFill>
                </a:rPr>
                <a:t>Steps </a:t>
              </a:r>
            </a:p>
          </p:txBody>
        </p:sp>
        <p:cxnSp>
          <p:nvCxnSpPr>
            <p:cNvPr id="100359" name="AutoShape 7"/>
            <p:cNvCxnSpPr>
              <a:cxnSpLocks noChangeShapeType="1"/>
              <a:stCxn id="100355" idx="6"/>
              <a:endCxn id="100358" idx="1"/>
            </p:cNvCxnSpPr>
            <p:nvPr/>
          </p:nvCxnSpPr>
          <p:spPr bwMode="auto">
            <a:xfrm>
              <a:off x="1252" y="1617"/>
              <a:ext cx="755" cy="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360" name="AutoShape 8"/>
            <p:cNvCxnSpPr>
              <a:cxnSpLocks noChangeShapeType="1"/>
              <a:stCxn id="100358" idx="3"/>
              <a:endCxn id="100356" idx="2"/>
            </p:cNvCxnSpPr>
            <p:nvPr/>
          </p:nvCxnSpPr>
          <p:spPr bwMode="auto">
            <a:xfrm>
              <a:off x="3743" y="1618"/>
              <a:ext cx="669" cy="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361" name="AutoShape 9"/>
            <p:cNvCxnSpPr>
              <a:cxnSpLocks noChangeShapeType="1"/>
              <a:stCxn id="100356" idx="4"/>
              <a:endCxn id="100355" idx="4"/>
            </p:cNvCxnSpPr>
            <p:nvPr/>
          </p:nvCxnSpPr>
          <p:spPr bwMode="auto">
            <a:xfrm rot="16200000" flipV="1">
              <a:off x="2829" y="36"/>
              <a:ext cx="7" cy="4037"/>
            </a:xfrm>
            <a:prstGeom prst="bentConnector3">
              <a:avLst>
                <a:gd name="adj1" fmla="val -11042861"/>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362" name="AutoShape 10"/>
            <p:cNvCxnSpPr>
              <a:cxnSpLocks noChangeShapeType="1"/>
              <a:stCxn id="100358" idx="0"/>
              <a:endCxn id="100357" idx="4"/>
            </p:cNvCxnSpPr>
            <p:nvPr/>
          </p:nvCxnSpPr>
          <p:spPr bwMode="auto">
            <a:xfrm flipV="1">
              <a:off x="2875" y="769"/>
              <a:ext cx="0" cy="16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0364" name="Rectangle 12"/>
          <p:cNvSpPr>
            <a:spLocks noChangeArrowheads="1"/>
          </p:cNvSpPr>
          <p:nvPr/>
        </p:nvSpPr>
        <p:spPr bwMode="auto">
          <a:xfrm>
            <a:off x="2133600" y="304800"/>
            <a:ext cx="482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15000"/>
              </a:spcAft>
              <a:buFontTx/>
              <a:buChar char="•"/>
            </a:pPr>
            <a:r>
              <a:rPr lang="en-GB" altLang="es-PE" sz="1600"/>
              <a:t>ESTRUCTURA DE UN ALGORITMO GENETICO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2"/>
          <p:cNvSpPr>
            <a:spLocks noChangeArrowheads="1"/>
          </p:cNvSpPr>
          <p:nvPr/>
        </p:nvSpPr>
        <p:spPr bwMode="auto">
          <a:xfrm rot="-21600000">
            <a:off x="4916488" y="1295400"/>
            <a:ext cx="1428750" cy="566738"/>
          </a:xfrm>
          <a:prstGeom prst="triangle">
            <a:avLst>
              <a:gd name="adj" fmla="val 51667"/>
            </a:avLst>
          </a:prstGeom>
          <a:solidFill>
            <a:schemeClr val="bg1"/>
          </a:solidFill>
          <a:ln w="28575">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 Inic</a:t>
            </a:r>
            <a:endParaRPr lang="es-AR" altLang="es-PE" sz="800" b="0">
              <a:solidFill>
                <a:schemeClr val="tx1"/>
              </a:solidFill>
            </a:endParaRPr>
          </a:p>
        </p:txBody>
      </p:sp>
      <p:sp>
        <p:nvSpPr>
          <p:cNvPr id="101379" name="Rectangle 3"/>
          <p:cNvSpPr>
            <a:spLocks noChangeArrowheads="1"/>
          </p:cNvSpPr>
          <p:nvPr/>
        </p:nvSpPr>
        <p:spPr bwMode="auto">
          <a:xfrm>
            <a:off x="4916488" y="2619375"/>
            <a:ext cx="1428750" cy="566738"/>
          </a:xfrm>
          <a:prstGeom prst="rect">
            <a:avLst/>
          </a:prstGeom>
          <a:solidFill>
            <a:schemeClr val="bg1"/>
          </a:solidFill>
          <a:ln w="28575">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fitness</a:t>
            </a:r>
            <a:r>
              <a:rPr lang="es-AR" altLang="es-PE" sz="800" b="0">
                <a:solidFill>
                  <a:schemeClr val="tx1"/>
                </a:solidFill>
              </a:rPr>
              <a:t> </a:t>
            </a:r>
          </a:p>
        </p:txBody>
      </p:sp>
      <p:sp>
        <p:nvSpPr>
          <p:cNvPr id="101380" name="AutoShape 4"/>
          <p:cNvSpPr>
            <a:spLocks noChangeArrowheads="1"/>
          </p:cNvSpPr>
          <p:nvPr/>
        </p:nvSpPr>
        <p:spPr bwMode="auto">
          <a:xfrm>
            <a:off x="4610100" y="3563938"/>
            <a:ext cx="2041525" cy="614362"/>
          </a:xfrm>
          <a:prstGeom prst="diamond">
            <a:avLst/>
          </a:prstGeom>
          <a:solidFill>
            <a:schemeClr val="bg1"/>
          </a:solidFill>
          <a:ln w="28575">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satisface?</a:t>
            </a:r>
            <a:endParaRPr lang="es-AR" altLang="es-PE" sz="800" b="0">
              <a:solidFill>
                <a:schemeClr val="tx1"/>
              </a:solidFill>
            </a:endParaRPr>
          </a:p>
        </p:txBody>
      </p:sp>
      <p:sp>
        <p:nvSpPr>
          <p:cNvPr id="101381" name="Rectangle 5"/>
          <p:cNvSpPr>
            <a:spLocks noChangeArrowheads="1"/>
          </p:cNvSpPr>
          <p:nvPr/>
        </p:nvSpPr>
        <p:spPr bwMode="auto">
          <a:xfrm>
            <a:off x="4405313" y="4510088"/>
            <a:ext cx="2449512" cy="566737"/>
          </a:xfrm>
          <a:prstGeom prst="rect">
            <a:avLst/>
          </a:prstGeom>
          <a:solidFill>
            <a:schemeClr val="bg1"/>
          </a:solidFill>
          <a:ln w="28575">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Selecc/reprod</a:t>
            </a:r>
            <a:endParaRPr lang="es-AR" altLang="es-PE" sz="800" b="0">
              <a:solidFill>
                <a:schemeClr val="tx1"/>
              </a:solidFill>
            </a:endParaRPr>
          </a:p>
        </p:txBody>
      </p:sp>
      <p:sp>
        <p:nvSpPr>
          <p:cNvPr id="101382" name="Rectangle 6"/>
          <p:cNvSpPr>
            <a:spLocks noChangeArrowheads="1"/>
          </p:cNvSpPr>
          <p:nvPr/>
        </p:nvSpPr>
        <p:spPr bwMode="auto">
          <a:xfrm>
            <a:off x="4202113" y="5454650"/>
            <a:ext cx="2857500" cy="568325"/>
          </a:xfrm>
          <a:prstGeom prst="rect">
            <a:avLst/>
          </a:prstGeom>
          <a:solidFill>
            <a:schemeClr val="bg1"/>
          </a:solidFill>
          <a:ln w="28575">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Operadores Genéticos</a:t>
            </a:r>
            <a:endParaRPr lang="es-AR" altLang="es-PE" sz="800" b="0">
              <a:solidFill>
                <a:schemeClr val="tx1"/>
              </a:solidFill>
            </a:endParaRPr>
          </a:p>
        </p:txBody>
      </p:sp>
      <p:sp>
        <p:nvSpPr>
          <p:cNvPr id="101383" name="Line 7"/>
          <p:cNvSpPr>
            <a:spLocks noChangeShapeType="1"/>
          </p:cNvSpPr>
          <p:nvPr/>
        </p:nvSpPr>
        <p:spPr bwMode="auto">
          <a:xfrm>
            <a:off x="1752600" y="12954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01384" name="AutoShape 8"/>
          <p:cNvSpPr>
            <a:spLocks noChangeArrowheads="1"/>
          </p:cNvSpPr>
          <p:nvPr/>
        </p:nvSpPr>
        <p:spPr bwMode="auto">
          <a:xfrm>
            <a:off x="1752600" y="1484313"/>
            <a:ext cx="815975" cy="377825"/>
          </a:xfrm>
          <a:prstGeom prst="homePlate">
            <a:avLst>
              <a:gd name="adj" fmla="val 5399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t = 0</a:t>
            </a:r>
            <a:endParaRPr lang="es-AR" altLang="es-PE" sz="800" b="0">
              <a:solidFill>
                <a:schemeClr val="tx1"/>
              </a:solidFill>
            </a:endParaRPr>
          </a:p>
        </p:txBody>
      </p:sp>
      <p:sp>
        <p:nvSpPr>
          <p:cNvPr id="101385" name="AutoShape 9"/>
          <p:cNvSpPr>
            <a:spLocks noChangeArrowheads="1"/>
          </p:cNvSpPr>
          <p:nvPr/>
        </p:nvSpPr>
        <p:spPr bwMode="auto">
          <a:xfrm>
            <a:off x="1752600" y="2051050"/>
            <a:ext cx="815975" cy="379413"/>
          </a:xfrm>
          <a:prstGeom prst="homePlate">
            <a:avLst>
              <a:gd name="adj" fmla="val 5376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t</a:t>
            </a:r>
          </a:p>
        </p:txBody>
      </p:sp>
      <p:sp>
        <p:nvSpPr>
          <p:cNvPr id="101386" name="AutoShape 10"/>
          <p:cNvSpPr>
            <a:spLocks noChangeArrowheads="1"/>
          </p:cNvSpPr>
          <p:nvPr/>
        </p:nvSpPr>
        <p:spPr bwMode="auto">
          <a:xfrm>
            <a:off x="1752600" y="6022975"/>
            <a:ext cx="815975" cy="377825"/>
          </a:xfrm>
          <a:prstGeom prst="homePlate">
            <a:avLst>
              <a:gd name="adj" fmla="val 5399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t + 1</a:t>
            </a:r>
            <a:endParaRPr lang="es-AR" altLang="es-PE" sz="800" b="0">
              <a:solidFill>
                <a:schemeClr val="tx1"/>
              </a:solidFill>
            </a:endParaRPr>
          </a:p>
        </p:txBody>
      </p:sp>
      <p:sp>
        <p:nvSpPr>
          <p:cNvPr id="101387" name="AutoShape 11"/>
          <p:cNvSpPr>
            <a:spLocks noChangeArrowheads="1"/>
          </p:cNvSpPr>
          <p:nvPr/>
        </p:nvSpPr>
        <p:spPr bwMode="auto">
          <a:xfrm>
            <a:off x="1752600" y="2619375"/>
            <a:ext cx="2449513" cy="590550"/>
          </a:xfrm>
          <a:prstGeom prst="leftRightArrow">
            <a:avLst>
              <a:gd name="adj1" fmla="val 50000"/>
              <a:gd name="adj2" fmla="val 8295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fenotype- genotype</a:t>
            </a:r>
            <a:endParaRPr lang="es-AR" altLang="es-PE" sz="800" b="0">
              <a:solidFill>
                <a:schemeClr val="tx1"/>
              </a:solidFill>
            </a:endParaRPr>
          </a:p>
        </p:txBody>
      </p:sp>
      <p:sp>
        <p:nvSpPr>
          <p:cNvPr id="101388" name="AutoShape 12"/>
          <p:cNvSpPr>
            <a:spLocks noChangeArrowheads="1"/>
          </p:cNvSpPr>
          <p:nvPr/>
        </p:nvSpPr>
        <p:spPr bwMode="auto">
          <a:xfrm>
            <a:off x="3386138" y="3563938"/>
            <a:ext cx="611187" cy="614362"/>
          </a:xfrm>
          <a:prstGeom prst="flowChartConnector">
            <a:avLst/>
          </a:prstGeom>
          <a:solidFill>
            <a:schemeClr val="bg1"/>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soluc</a:t>
            </a:r>
            <a:endParaRPr lang="es-AR" altLang="es-PE" sz="800" b="0">
              <a:solidFill>
                <a:schemeClr val="tx1"/>
              </a:solidFill>
            </a:endParaRPr>
          </a:p>
        </p:txBody>
      </p:sp>
      <p:sp>
        <p:nvSpPr>
          <p:cNvPr id="101389" name="AutoShape 13"/>
          <p:cNvSpPr>
            <a:spLocks noChangeArrowheads="1"/>
          </p:cNvSpPr>
          <p:nvPr/>
        </p:nvSpPr>
        <p:spPr bwMode="auto">
          <a:xfrm>
            <a:off x="1752600" y="3683000"/>
            <a:ext cx="1428750" cy="495300"/>
          </a:xfrm>
          <a:prstGeom prst="leftArrow">
            <a:avLst>
              <a:gd name="adj1" fmla="val 50000"/>
              <a:gd name="adj2" fmla="val 7211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AR" altLang="es-PE" b="0">
                <a:solidFill>
                  <a:schemeClr val="tx1"/>
                </a:solidFill>
              </a:rPr>
              <a:t>fenotype</a:t>
            </a:r>
            <a:endParaRPr lang="es-AR" altLang="es-PE" sz="800" b="0">
              <a:solidFill>
                <a:schemeClr val="tx1"/>
              </a:solidFill>
            </a:endParaRPr>
          </a:p>
        </p:txBody>
      </p:sp>
      <p:cxnSp>
        <p:nvCxnSpPr>
          <p:cNvPr id="101390" name="AutoShape 14"/>
          <p:cNvCxnSpPr>
            <a:cxnSpLocks noChangeShapeType="1"/>
            <a:stCxn id="101378" idx="3"/>
            <a:endCxn id="101379" idx="0"/>
          </p:cNvCxnSpPr>
          <p:nvPr/>
        </p:nvCxnSpPr>
        <p:spPr bwMode="auto">
          <a:xfrm>
            <a:off x="5629275" y="1874838"/>
            <a:ext cx="1588" cy="730250"/>
          </a:xfrm>
          <a:prstGeom prst="straightConnector1">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1" name="AutoShape 15"/>
          <p:cNvCxnSpPr>
            <a:cxnSpLocks noChangeShapeType="1"/>
            <a:stCxn id="101379" idx="2"/>
            <a:endCxn id="101380" idx="0"/>
          </p:cNvCxnSpPr>
          <p:nvPr/>
        </p:nvCxnSpPr>
        <p:spPr bwMode="auto">
          <a:xfrm>
            <a:off x="5630863" y="3200400"/>
            <a:ext cx="0" cy="349250"/>
          </a:xfrm>
          <a:prstGeom prst="straightConnector1">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2" name="AutoShape 16"/>
          <p:cNvCxnSpPr>
            <a:cxnSpLocks noChangeShapeType="1"/>
            <a:stCxn id="101380" idx="2"/>
            <a:endCxn id="101381" idx="0"/>
          </p:cNvCxnSpPr>
          <p:nvPr/>
        </p:nvCxnSpPr>
        <p:spPr bwMode="auto">
          <a:xfrm>
            <a:off x="5630863" y="4192588"/>
            <a:ext cx="0" cy="303212"/>
          </a:xfrm>
          <a:prstGeom prst="straightConnector1">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3" name="AutoShape 17"/>
          <p:cNvCxnSpPr>
            <a:cxnSpLocks noChangeShapeType="1"/>
            <a:stCxn id="101381" idx="2"/>
            <a:endCxn id="101382" idx="0"/>
          </p:cNvCxnSpPr>
          <p:nvPr/>
        </p:nvCxnSpPr>
        <p:spPr bwMode="auto">
          <a:xfrm>
            <a:off x="5630863" y="5091113"/>
            <a:ext cx="0" cy="349250"/>
          </a:xfrm>
          <a:prstGeom prst="straightConnector1">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4" name="AutoShape 18"/>
          <p:cNvCxnSpPr>
            <a:cxnSpLocks noChangeShapeType="1"/>
            <a:stCxn id="101382" idx="2"/>
          </p:cNvCxnSpPr>
          <p:nvPr/>
        </p:nvCxnSpPr>
        <p:spPr bwMode="auto">
          <a:xfrm rot="5400000" flipH="1" flipV="1">
            <a:off x="4658519" y="3228182"/>
            <a:ext cx="3781425" cy="1836737"/>
          </a:xfrm>
          <a:prstGeom prst="bentConnector3">
            <a:avLst>
              <a:gd name="adj1" fmla="val -15000"/>
            </a:avLst>
          </a:prstGeom>
          <a:noFill/>
          <a:ln w="28575">
            <a:solidFill>
              <a:srgbClr val="FF7C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5" name="AutoShape 19"/>
          <p:cNvCxnSpPr>
            <a:cxnSpLocks noChangeShapeType="1"/>
          </p:cNvCxnSpPr>
          <p:nvPr/>
        </p:nvCxnSpPr>
        <p:spPr bwMode="auto">
          <a:xfrm flipH="1">
            <a:off x="5630863" y="2241550"/>
            <a:ext cx="1836737" cy="0"/>
          </a:xfrm>
          <a:prstGeom prst="straightConnector1">
            <a:avLst/>
          </a:prstGeom>
          <a:noFill/>
          <a:ln w="28575">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6" name="AutoShape 20"/>
          <p:cNvCxnSpPr>
            <a:cxnSpLocks noChangeShapeType="1"/>
            <a:stCxn id="101380" idx="1"/>
            <a:endCxn id="101388" idx="6"/>
          </p:cNvCxnSpPr>
          <p:nvPr/>
        </p:nvCxnSpPr>
        <p:spPr bwMode="auto">
          <a:xfrm flipH="1">
            <a:off x="4011613" y="3871913"/>
            <a:ext cx="584200" cy="0"/>
          </a:xfrm>
          <a:prstGeom prst="straightConnector1">
            <a:avLst/>
          </a:prstGeom>
          <a:noFill/>
          <a:ln w="28575">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76200"/>
            <a:ext cx="85344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u="sng">
                <a:solidFill>
                  <a:srgbClr val="FF0066"/>
                </a:solidFill>
              </a:rPr>
              <a:t>UN EJEMPLO</a:t>
            </a:r>
          </a:p>
          <a:p>
            <a:pPr>
              <a:spcBef>
                <a:spcPct val="50000"/>
              </a:spcBef>
            </a:pPr>
            <a:r>
              <a:rPr lang="es-ES_tradnl" altLang="es-PE"/>
              <a:t>Sea el problema de maximizar y=f(x)=x</a:t>
            </a:r>
            <a:r>
              <a:rPr lang="es-ES_tradnl" altLang="es-PE" baseline="30000"/>
              <a:t>2 </a:t>
            </a:r>
            <a:r>
              <a:rPr lang="es-ES_tradnl" altLang="es-PE"/>
              <a:t>en D=[0,15]</a:t>
            </a:r>
            <a:r>
              <a:rPr lang="es-ES_tradnl" altLang="es-PE">
                <a:sym typeface="Symbol" panose="05050102010706020507" pitchFamily="18" charset="2"/>
              </a:rPr>
              <a:t> Z</a:t>
            </a:r>
            <a:r>
              <a:rPr lang="es-ES_tradnl" altLang="es-PE" baseline="30000">
                <a:sym typeface="Symbol" panose="05050102010706020507" pitchFamily="18" charset="2"/>
              </a:rPr>
              <a:t>+</a:t>
            </a:r>
            <a:r>
              <a:rPr lang="es-ES_tradnl" altLang="es-PE">
                <a:sym typeface="Symbol" panose="05050102010706020507" pitchFamily="18" charset="2"/>
              </a:rPr>
              <a:t>.</a:t>
            </a:r>
            <a:endParaRPr lang="es-ES_tradnl" altLang="es-PE"/>
          </a:p>
          <a:p>
            <a:pPr>
              <a:spcBef>
                <a:spcPct val="50000"/>
              </a:spcBef>
            </a:pPr>
            <a:r>
              <a:rPr lang="es-ES_tradnl" altLang="es-PE" u="sng"/>
              <a:t>Representación</a:t>
            </a:r>
            <a:endParaRPr lang="es-ES_tradnl" altLang="es-PE"/>
          </a:p>
          <a:p>
            <a:pPr>
              <a:spcBef>
                <a:spcPct val="50000"/>
              </a:spcBef>
            </a:pPr>
            <a:r>
              <a:rPr lang="es-ES_tradnl" altLang="es-PE"/>
              <a:t>Optamos por una representación binaria. 4 dígitos son suficientes para representar un entero de 0 a 15 [ (0000) a (1111) ].</a:t>
            </a:r>
          </a:p>
          <a:p>
            <a:pPr>
              <a:spcBef>
                <a:spcPct val="50000"/>
              </a:spcBef>
            </a:pPr>
            <a:r>
              <a:rPr lang="es-ES_tradnl" altLang="es-PE" u="sng"/>
              <a:t>Generación de la población inicial</a:t>
            </a:r>
            <a:endParaRPr lang="es-ES_tradnl" altLang="es-PE"/>
          </a:p>
          <a:p>
            <a:pPr>
              <a:spcBef>
                <a:spcPct val="50000"/>
              </a:spcBef>
            </a:pPr>
            <a:r>
              <a:rPr lang="es-ES_tradnl" altLang="es-PE"/>
              <a:t>decidimos Pop_size = 4 y aleatoriamente resulta:</a:t>
            </a:r>
          </a:p>
          <a:p>
            <a:pPr algn="ctr">
              <a:spcBef>
                <a:spcPct val="50000"/>
              </a:spcBef>
            </a:pPr>
            <a:r>
              <a:rPr lang="es-ES_tradnl" altLang="es-PE"/>
              <a:t>P(0) = { 0101, 1000, 1100, 0011 } </a:t>
            </a:r>
          </a:p>
          <a:p>
            <a:pPr>
              <a:spcBef>
                <a:spcPct val="50000"/>
              </a:spcBef>
            </a:pPr>
            <a:r>
              <a:rPr lang="es-ES_tradnl" altLang="es-PE" u="sng"/>
              <a:t>Evaluar</a:t>
            </a:r>
            <a:endParaRPr lang="es-ES_tradnl" altLang="es-PE"/>
          </a:p>
        </p:txBody>
      </p:sp>
      <p:grpSp>
        <p:nvGrpSpPr>
          <p:cNvPr id="7172" name="Group 4"/>
          <p:cNvGrpSpPr>
            <a:grpSpLocks/>
          </p:cNvGrpSpPr>
          <p:nvPr/>
        </p:nvGrpSpPr>
        <p:grpSpPr bwMode="auto">
          <a:xfrm>
            <a:off x="7162800" y="2133600"/>
            <a:ext cx="1371600" cy="1371600"/>
            <a:chOff x="2736" y="5616"/>
            <a:chExt cx="2160" cy="2160"/>
          </a:xfrm>
        </p:grpSpPr>
        <p:sp>
          <p:nvSpPr>
            <p:cNvPr id="7173" name="Oval 5"/>
            <p:cNvSpPr>
              <a:spLocks noChangeArrowheads="1"/>
            </p:cNvSpPr>
            <p:nvPr/>
          </p:nvSpPr>
          <p:spPr bwMode="auto">
            <a:xfrm>
              <a:off x="2736" y="5616"/>
              <a:ext cx="2160" cy="2160"/>
            </a:xfrm>
            <a:prstGeom prst="ellipse">
              <a:avLst/>
            </a:prstGeom>
            <a:solidFill>
              <a:srgbClr val="FFFFFF"/>
            </a:solidFill>
            <a:ln w="9525">
              <a:solidFill>
                <a:srgbClr val="000000"/>
              </a:solidFill>
              <a:round/>
              <a:headEnd/>
              <a:tailEnd/>
            </a:ln>
          </p:spPr>
          <p:txBody>
            <a:bodyPr/>
            <a:lstStyle/>
            <a:p>
              <a:endParaRPr lang="es-PE"/>
            </a:p>
          </p:txBody>
        </p:sp>
        <p:sp>
          <p:nvSpPr>
            <p:cNvPr id="7174" name="Line 6"/>
            <p:cNvSpPr>
              <a:spLocks noChangeShapeType="1"/>
            </p:cNvSpPr>
            <p:nvPr/>
          </p:nvSpPr>
          <p:spPr bwMode="auto">
            <a:xfrm>
              <a:off x="3888" y="5616"/>
              <a:ext cx="0" cy="1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7175" name="Line 7"/>
            <p:cNvSpPr>
              <a:spLocks noChangeShapeType="1"/>
            </p:cNvSpPr>
            <p:nvPr/>
          </p:nvSpPr>
          <p:spPr bwMode="auto">
            <a:xfrm flipV="1">
              <a:off x="3888" y="5904"/>
              <a:ext cx="72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7176" name="Line 8"/>
            <p:cNvSpPr>
              <a:spLocks noChangeShapeType="1"/>
            </p:cNvSpPr>
            <p:nvPr/>
          </p:nvSpPr>
          <p:spPr bwMode="auto">
            <a:xfrm>
              <a:off x="3888" y="6768"/>
              <a:ext cx="72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7177" name="Line 9"/>
            <p:cNvSpPr>
              <a:spLocks noChangeShapeType="1"/>
            </p:cNvSpPr>
            <p:nvPr/>
          </p:nvSpPr>
          <p:spPr bwMode="auto">
            <a:xfrm flipH="1" flipV="1">
              <a:off x="3456" y="5616"/>
              <a:ext cx="432" cy="1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7178" name="Text Box 10"/>
            <p:cNvSpPr txBox="1">
              <a:spLocks noChangeArrowheads="1"/>
            </p:cNvSpPr>
            <p:nvPr/>
          </p:nvSpPr>
          <p:spPr bwMode="auto">
            <a:xfrm>
              <a:off x="3888" y="5760"/>
              <a:ext cx="57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x1</a:t>
              </a:r>
            </a:p>
          </p:txBody>
        </p:sp>
        <p:sp>
          <p:nvSpPr>
            <p:cNvPr id="7179" name="Text Box 11"/>
            <p:cNvSpPr txBox="1">
              <a:spLocks noChangeArrowheads="1"/>
            </p:cNvSpPr>
            <p:nvPr/>
          </p:nvSpPr>
          <p:spPr bwMode="auto">
            <a:xfrm>
              <a:off x="4176" y="6480"/>
              <a:ext cx="57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x2</a:t>
              </a:r>
            </a:p>
          </p:txBody>
        </p:sp>
        <p:sp>
          <p:nvSpPr>
            <p:cNvPr id="7180" name="Text Box 12"/>
            <p:cNvSpPr txBox="1">
              <a:spLocks noChangeArrowheads="1"/>
            </p:cNvSpPr>
            <p:nvPr/>
          </p:nvSpPr>
          <p:spPr bwMode="auto">
            <a:xfrm>
              <a:off x="3312" y="6912"/>
              <a:ext cx="57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x3</a:t>
              </a:r>
            </a:p>
          </p:txBody>
        </p:sp>
        <p:sp>
          <p:nvSpPr>
            <p:cNvPr id="7181" name="Text Box 13"/>
            <p:cNvSpPr txBox="1">
              <a:spLocks noChangeArrowheads="1"/>
            </p:cNvSpPr>
            <p:nvPr/>
          </p:nvSpPr>
          <p:spPr bwMode="auto">
            <a:xfrm>
              <a:off x="3456" y="5616"/>
              <a:ext cx="57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PE" sz="1000" b="0">
                  <a:solidFill>
                    <a:schemeClr val="tx1"/>
                  </a:solidFill>
                </a:rPr>
                <a:t>x4</a:t>
              </a:r>
            </a:p>
          </p:txBody>
        </p:sp>
      </p:grpSp>
      <p:graphicFrame>
        <p:nvGraphicFramePr>
          <p:cNvPr id="7319" name="Object 151"/>
          <p:cNvGraphicFramePr>
            <a:graphicFrameLocks noChangeAspect="1"/>
          </p:cNvGraphicFramePr>
          <p:nvPr/>
        </p:nvGraphicFramePr>
        <p:xfrm>
          <a:off x="838200" y="3810000"/>
          <a:ext cx="6934200" cy="2792413"/>
        </p:xfrm>
        <a:graphic>
          <a:graphicData uri="http://schemas.openxmlformats.org/presentationml/2006/ole">
            <mc:AlternateContent xmlns:mc="http://schemas.openxmlformats.org/markup-compatibility/2006">
              <mc:Choice xmlns:v="urn:schemas-microsoft-com:vml" Requires="v">
                <p:oleObj spid="_x0000_s106506" name="Documento" r:id="rId4" imgW="5753160" imgH="2315880" progId="Word.Document.8">
                  <p:link updateAutomatic="1"/>
                </p:oleObj>
              </mc:Choice>
              <mc:Fallback>
                <p:oleObj name="Documento" r:id="rId4" imgW="5753160" imgH="2315880" progId="Word.Document.8">
                  <p:link updateAutomatic="1"/>
                  <p:pic>
                    <p:nvPicPr>
                      <p:cNvPr id="0" name="Object 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810000"/>
                        <a:ext cx="6934200" cy="279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randombar(vertical)">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randombar(vertical)">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randombar(vertical)">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randombar(vertical)">
                                      <p:cBhvr>
                                        <p:cTn id="22" dur="500"/>
                                        <p:tgtEl>
                                          <p:spTgt spid="7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randombar(vertical)">
                                      <p:cBhvr>
                                        <p:cTn id="27" dur="500"/>
                                        <p:tgtEl>
                                          <p:spTgt spid="7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7170">
                                            <p:txEl>
                                              <p:pRg st="5" end="5"/>
                                            </p:txEl>
                                          </p:spTgt>
                                        </p:tgtEl>
                                        <p:attrNameLst>
                                          <p:attrName>style.visibility</p:attrName>
                                        </p:attrNameLst>
                                      </p:cBhvr>
                                      <p:to>
                                        <p:strVal val="visible"/>
                                      </p:to>
                                    </p:set>
                                    <p:animEffect transition="in" filter="randombar(vertical)">
                                      <p:cBhvr>
                                        <p:cTn id="32" dur="500"/>
                                        <p:tgtEl>
                                          <p:spTgt spid="71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7170">
                                            <p:txEl>
                                              <p:pRg st="6" end="6"/>
                                            </p:txEl>
                                          </p:spTgt>
                                        </p:tgtEl>
                                        <p:attrNameLst>
                                          <p:attrName>style.visibility</p:attrName>
                                        </p:attrNameLst>
                                      </p:cBhvr>
                                      <p:to>
                                        <p:strVal val="visible"/>
                                      </p:to>
                                    </p:set>
                                    <p:animEffect transition="in" filter="randombar(vertical)">
                                      <p:cBhvr>
                                        <p:cTn id="37" dur="500"/>
                                        <p:tgtEl>
                                          <p:spTgt spid="71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7170">
                                            <p:txEl>
                                              <p:pRg st="7" end="7"/>
                                            </p:txEl>
                                          </p:spTgt>
                                        </p:tgtEl>
                                        <p:attrNameLst>
                                          <p:attrName>style.visibility</p:attrName>
                                        </p:attrNameLst>
                                      </p:cBhvr>
                                      <p:to>
                                        <p:strVal val="visible"/>
                                      </p:to>
                                    </p:set>
                                    <p:animEffect transition="in" filter="randombar(vertical)">
                                      <p:cBhvr>
                                        <p:cTn id="42" dur="500"/>
                                        <p:tgtEl>
                                          <p:spTgt spid="71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nodeType="clickEffect">
                                  <p:stCondLst>
                                    <p:cond delay="0"/>
                                  </p:stCondLst>
                                  <p:childTnLst>
                                    <p:set>
                                      <p:cBhvr>
                                        <p:cTn id="46" dur="1" fill="hold">
                                          <p:stCondLst>
                                            <p:cond delay="0"/>
                                          </p:stCondLst>
                                        </p:cTn>
                                        <p:tgtEl>
                                          <p:spTgt spid="7172"/>
                                        </p:tgtEl>
                                        <p:attrNameLst>
                                          <p:attrName>style.visibility</p:attrName>
                                        </p:attrNameLst>
                                      </p:cBhvr>
                                      <p:to>
                                        <p:strVal val="visible"/>
                                      </p:to>
                                    </p:set>
                                    <p:animEffect transition="in" filter="randombar(vertical)">
                                      <p:cBhvr>
                                        <p:cTn id="47" dur="500"/>
                                        <p:tgtEl>
                                          <p:spTgt spid="71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7319"/>
                                        </p:tgtEl>
                                        <p:attrNameLst>
                                          <p:attrName>style.visibility</p:attrName>
                                        </p:attrNameLst>
                                      </p:cBhvr>
                                      <p:to>
                                        <p:strVal val="visible"/>
                                      </p:to>
                                    </p:set>
                                    <p:anim calcmode="lin" valueType="num">
                                      <p:cBhvr additive="base">
                                        <p:cTn id="52" dur="500" fill="hold"/>
                                        <p:tgtEl>
                                          <p:spTgt spid="7319"/>
                                        </p:tgtEl>
                                        <p:attrNameLst>
                                          <p:attrName>ppt_x</p:attrName>
                                        </p:attrNameLst>
                                      </p:cBhvr>
                                      <p:tavLst>
                                        <p:tav tm="0">
                                          <p:val>
                                            <p:strVal val="0-#ppt_w/2"/>
                                          </p:val>
                                        </p:tav>
                                        <p:tav tm="100000">
                                          <p:val>
                                            <p:strVal val="#ppt_x"/>
                                          </p:val>
                                        </p:tav>
                                      </p:tavLst>
                                    </p:anim>
                                    <p:anim calcmode="lin" valueType="num">
                                      <p:cBhvr additive="base">
                                        <p:cTn id="53" dur="500" fill="hold"/>
                                        <p:tgtEl>
                                          <p:spTgt spid="7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3" name="Text Box 41"/>
          <p:cNvSpPr txBox="1">
            <a:spLocks noChangeArrowheads="1"/>
          </p:cNvSpPr>
          <p:nvPr/>
        </p:nvSpPr>
        <p:spPr bwMode="auto">
          <a:xfrm>
            <a:off x="304800" y="-76200"/>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a:t>Generamos el conjunto de apareamiento y aplicamos los operadores genéticos con Pc = 1 y Pm = 0.001</a:t>
            </a:r>
          </a:p>
        </p:txBody>
      </p:sp>
      <p:sp>
        <p:nvSpPr>
          <p:cNvPr id="8240" name="Text Box 48"/>
          <p:cNvSpPr txBox="1">
            <a:spLocks noChangeArrowheads="1"/>
          </p:cNvSpPr>
          <p:nvPr/>
        </p:nvSpPr>
        <p:spPr bwMode="auto">
          <a:xfrm>
            <a:off x="304800" y="6003925"/>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altLang="es-PE"/>
              <a:t>A través de las generaciones el AE tiende a converger (mayor fitness medio poblacional y agrupamiento cercano al óptimo).</a:t>
            </a:r>
          </a:p>
        </p:txBody>
      </p:sp>
      <p:grpSp>
        <p:nvGrpSpPr>
          <p:cNvPr id="8373" name="Group 181"/>
          <p:cNvGrpSpPr>
            <a:grpSpLocks/>
          </p:cNvGrpSpPr>
          <p:nvPr/>
        </p:nvGrpSpPr>
        <p:grpSpPr bwMode="auto">
          <a:xfrm>
            <a:off x="685800" y="3124200"/>
            <a:ext cx="7467600" cy="2660650"/>
            <a:chOff x="760" y="4300"/>
            <a:chExt cx="10140" cy="3737"/>
          </a:xfrm>
        </p:grpSpPr>
        <p:sp>
          <p:nvSpPr>
            <p:cNvPr id="8374" name="Arc 182"/>
            <p:cNvSpPr>
              <a:spLocks/>
            </p:cNvSpPr>
            <p:nvPr/>
          </p:nvSpPr>
          <p:spPr bwMode="auto">
            <a:xfrm flipV="1">
              <a:off x="7250" y="4808"/>
              <a:ext cx="3129" cy="20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grpSp>
          <p:nvGrpSpPr>
            <p:cNvPr id="8375" name="Group 183"/>
            <p:cNvGrpSpPr>
              <a:grpSpLocks/>
            </p:cNvGrpSpPr>
            <p:nvPr/>
          </p:nvGrpSpPr>
          <p:grpSpPr bwMode="auto">
            <a:xfrm>
              <a:off x="760" y="4300"/>
              <a:ext cx="3823" cy="3358"/>
              <a:chOff x="820" y="4520"/>
              <a:chExt cx="3823" cy="3358"/>
            </a:xfrm>
          </p:grpSpPr>
          <p:sp>
            <p:nvSpPr>
              <p:cNvPr id="8376" name="Line 184"/>
              <p:cNvSpPr>
                <a:spLocks noChangeShapeType="1"/>
              </p:cNvSpPr>
              <p:nvPr/>
            </p:nvSpPr>
            <p:spPr bwMode="auto">
              <a:xfrm flipV="1">
                <a:off x="994" y="4520"/>
                <a:ext cx="0" cy="24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8377" name="Line 185"/>
              <p:cNvSpPr>
                <a:spLocks noChangeShapeType="1"/>
              </p:cNvSpPr>
              <p:nvPr/>
            </p:nvSpPr>
            <p:spPr bwMode="auto">
              <a:xfrm>
                <a:off x="820" y="6824"/>
                <a:ext cx="382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8378" name="Arc 186"/>
              <p:cNvSpPr>
                <a:spLocks/>
              </p:cNvSpPr>
              <p:nvPr/>
            </p:nvSpPr>
            <p:spPr bwMode="auto">
              <a:xfrm flipV="1">
                <a:off x="994" y="4808"/>
                <a:ext cx="3128" cy="20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8379" name="AutoShape 187"/>
              <p:cNvSpPr>
                <a:spLocks noChangeArrowheads="1"/>
              </p:cNvSpPr>
              <p:nvPr/>
            </p:nvSpPr>
            <p:spPr bwMode="auto">
              <a:xfrm>
                <a:off x="3597" y="6824"/>
                <a:ext cx="102" cy="85"/>
              </a:xfrm>
              <a:prstGeom prst="flowChartConnector">
                <a:avLst/>
              </a:prstGeom>
              <a:solidFill>
                <a:srgbClr val="FF0000"/>
              </a:solidFill>
              <a:ln w="9525">
                <a:solidFill>
                  <a:srgbClr val="000000"/>
                </a:solidFill>
                <a:round/>
                <a:headEnd/>
                <a:tailEnd/>
              </a:ln>
            </p:spPr>
            <p:txBody>
              <a:bodyPr/>
              <a:lstStyle/>
              <a:p>
                <a:endParaRPr lang="es-PE"/>
              </a:p>
            </p:txBody>
          </p:sp>
          <p:sp>
            <p:nvSpPr>
              <p:cNvPr id="8380" name="AutoShape 188"/>
              <p:cNvSpPr>
                <a:spLocks noChangeArrowheads="1"/>
              </p:cNvSpPr>
              <p:nvPr/>
            </p:nvSpPr>
            <p:spPr bwMode="auto">
              <a:xfrm>
                <a:off x="1515" y="6824"/>
                <a:ext cx="103" cy="85"/>
              </a:xfrm>
              <a:prstGeom prst="flowChartConnector">
                <a:avLst/>
              </a:prstGeom>
              <a:solidFill>
                <a:srgbClr val="FF0000"/>
              </a:solidFill>
              <a:ln w="9525">
                <a:solidFill>
                  <a:srgbClr val="000000"/>
                </a:solidFill>
                <a:round/>
                <a:headEnd/>
                <a:tailEnd/>
              </a:ln>
            </p:spPr>
            <p:txBody>
              <a:bodyPr/>
              <a:lstStyle/>
              <a:p>
                <a:endParaRPr lang="es-PE"/>
              </a:p>
            </p:txBody>
          </p:sp>
          <p:sp>
            <p:nvSpPr>
              <p:cNvPr id="8381" name="AutoShape 189"/>
              <p:cNvSpPr>
                <a:spLocks noChangeArrowheads="1"/>
              </p:cNvSpPr>
              <p:nvPr/>
            </p:nvSpPr>
            <p:spPr bwMode="auto">
              <a:xfrm>
                <a:off x="2103" y="6804"/>
                <a:ext cx="102" cy="85"/>
              </a:xfrm>
              <a:prstGeom prst="flowChartConnector">
                <a:avLst/>
              </a:prstGeom>
              <a:solidFill>
                <a:srgbClr val="FF0000"/>
              </a:solidFill>
              <a:ln w="9525">
                <a:solidFill>
                  <a:srgbClr val="000000"/>
                </a:solidFill>
                <a:round/>
                <a:headEnd/>
                <a:tailEnd/>
              </a:ln>
            </p:spPr>
            <p:txBody>
              <a:bodyPr/>
              <a:lstStyle/>
              <a:p>
                <a:endParaRPr lang="es-PE"/>
              </a:p>
            </p:txBody>
          </p:sp>
          <p:sp>
            <p:nvSpPr>
              <p:cNvPr id="8382" name="AutoShape 190"/>
              <p:cNvSpPr>
                <a:spLocks noChangeArrowheads="1"/>
              </p:cNvSpPr>
              <p:nvPr/>
            </p:nvSpPr>
            <p:spPr bwMode="auto">
              <a:xfrm>
                <a:off x="2558" y="6824"/>
                <a:ext cx="102" cy="85"/>
              </a:xfrm>
              <a:prstGeom prst="flowChartConnector">
                <a:avLst/>
              </a:prstGeom>
              <a:solidFill>
                <a:srgbClr val="FF0000"/>
              </a:solidFill>
              <a:ln w="9525">
                <a:solidFill>
                  <a:srgbClr val="000000"/>
                </a:solidFill>
                <a:round/>
                <a:headEnd/>
                <a:tailEnd/>
              </a:ln>
            </p:spPr>
            <p:txBody>
              <a:bodyPr/>
              <a:lstStyle/>
              <a:p>
                <a:endParaRPr lang="es-PE"/>
              </a:p>
            </p:txBody>
          </p:sp>
          <p:grpSp>
            <p:nvGrpSpPr>
              <p:cNvPr id="8383" name="Group 191"/>
              <p:cNvGrpSpPr>
                <a:grpSpLocks/>
              </p:cNvGrpSpPr>
              <p:nvPr/>
            </p:nvGrpSpPr>
            <p:grpSpPr bwMode="auto">
              <a:xfrm>
                <a:off x="1042" y="7321"/>
                <a:ext cx="3018" cy="557"/>
                <a:chOff x="3902" y="7541"/>
                <a:chExt cx="3018" cy="557"/>
              </a:xfrm>
            </p:grpSpPr>
            <p:graphicFrame>
              <p:nvGraphicFramePr>
                <p:cNvPr id="8384" name="Object 192"/>
                <p:cNvGraphicFramePr>
                  <a:graphicFrameLocks noChangeAspect="1"/>
                </p:cNvGraphicFramePr>
                <p:nvPr/>
              </p:nvGraphicFramePr>
              <p:xfrm>
                <a:off x="5940" y="7660"/>
                <a:ext cx="980" cy="360"/>
              </p:xfrm>
              <a:graphic>
                <a:graphicData uri="http://schemas.openxmlformats.org/presentationml/2006/ole">
                  <mc:AlternateContent xmlns:mc="http://schemas.openxmlformats.org/markup-compatibility/2006">
                    <mc:Choice xmlns:v="urn:schemas-microsoft-com:vml" Requires="v">
                      <p:oleObj spid="_x0000_s8431" name="Ecuación" r:id="rId4" imgW="622080" imgH="228600" progId="Equation.3">
                        <p:embed/>
                      </p:oleObj>
                    </mc:Choice>
                    <mc:Fallback>
                      <p:oleObj name="Ecuación" r:id="rId4" imgW="622080" imgH="228600" progId="Equation.3">
                        <p:embed/>
                        <p:pic>
                          <p:nvPicPr>
                            <p:cNvPr id="0" name="Object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 y="7660"/>
                              <a:ext cx="98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85" name="Text Box 193"/>
                <p:cNvSpPr txBox="1">
                  <a:spLocks noChangeArrowheads="1"/>
                </p:cNvSpPr>
                <p:nvPr/>
              </p:nvSpPr>
              <p:spPr bwMode="auto">
                <a:xfrm>
                  <a:off x="3902" y="7541"/>
                  <a:ext cx="1800" cy="55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ltLang="es-PE" b="0">
                      <a:solidFill>
                        <a:srgbClr val="000000"/>
                      </a:solidFill>
                    </a:rPr>
                    <a:t>P(0) con </a:t>
                  </a:r>
                </a:p>
              </p:txBody>
            </p:sp>
          </p:grpSp>
        </p:grpSp>
        <p:grpSp>
          <p:nvGrpSpPr>
            <p:cNvPr id="8386" name="Group 194"/>
            <p:cNvGrpSpPr>
              <a:grpSpLocks/>
            </p:cNvGrpSpPr>
            <p:nvPr/>
          </p:nvGrpSpPr>
          <p:grpSpPr bwMode="auto">
            <a:xfrm>
              <a:off x="7077" y="4520"/>
              <a:ext cx="3823" cy="3517"/>
              <a:chOff x="7077" y="4520"/>
              <a:chExt cx="3823" cy="3517"/>
            </a:xfrm>
          </p:grpSpPr>
          <p:sp>
            <p:nvSpPr>
              <p:cNvPr id="8387" name="Line 195"/>
              <p:cNvSpPr>
                <a:spLocks noChangeShapeType="1"/>
              </p:cNvSpPr>
              <p:nvPr/>
            </p:nvSpPr>
            <p:spPr bwMode="auto">
              <a:xfrm flipV="1">
                <a:off x="7250" y="4520"/>
                <a:ext cx="0" cy="24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8388" name="Line 196"/>
              <p:cNvSpPr>
                <a:spLocks noChangeShapeType="1"/>
              </p:cNvSpPr>
              <p:nvPr/>
            </p:nvSpPr>
            <p:spPr bwMode="auto">
              <a:xfrm>
                <a:off x="7077" y="6824"/>
                <a:ext cx="382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8389" name="AutoShape 197"/>
              <p:cNvSpPr>
                <a:spLocks noChangeArrowheads="1"/>
              </p:cNvSpPr>
              <p:nvPr/>
            </p:nvSpPr>
            <p:spPr bwMode="auto">
              <a:xfrm>
                <a:off x="9854" y="6824"/>
                <a:ext cx="102" cy="85"/>
              </a:xfrm>
              <a:prstGeom prst="flowChartConnector">
                <a:avLst/>
              </a:prstGeom>
              <a:solidFill>
                <a:srgbClr val="FF0000"/>
              </a:solidFill>
              <a:ln w="9525">
                <a:solidFill>
                  <a:srgbClr val="000000"/>
                </a:solidFill>
                <a:round/>
                <a:headEnd/>
                <a:tailEnd/>
              </a:ln>
            </p:spPr>
            <p:txBody>
              <a:bodyPr/>
              <a:lstStyle/>
              <a:p>
                <a:endParaRPr lang="es-PE"/>
              </a:p>
            </p:txBody>
          </p:sp>
          <p:sp>
            <p:nvSpPr>
              <p:cNvPr id="8390" name="AutoShape 198"/>
              <p:cNvSpPr>
                <a:spLocks noChangeArrowheads="1"/>
              </p:cNvSpPr>
              <p:nvPr/>
            </p:nvSpPr>
            <p:spPr bwMode="auto">
              <a:xfrm>
                <a:off x="10291" y="6824"/>
                <a:ext cx="103" cy="85"/>
              </a:xfrm>
              <a:prstGeom prst="flowChartConnector">
                <a:avLst/>
              </a:prstGeom>
              <a:solidFill>
                <a:srgbClr val="FF0000"/>
              </a:solidFill>
              <a:ln w="9525">
                <a:solidFill>
                  <a:srgbClr val="000000"/>
                </a:solidFill>
                <a:round/>
                <a:headEnd/>
                <a:tailEnd/>
              </a:ln>
            </p:spPr>
            <p:txBody>
              <a:bodyPr/>
              <a:lstStyle/>
              <a:p>
                <a:endParaRPr lang="es-PE"/>
              </a:p>
            </p:txBody>
          </p:sp>
          <p:sp>
            <p:nvSpPr>
              <p:cNvPr id="8391" name="AutoShape 199"/>
              <p:cNvSpPr>
                <a:spLocks noChangeArrowheads="1"/>
              </p:cNvSpPr>
              <p:nvPr/>
            </p:nvSpPr>
            <p:spPr bwMode="auto">
              <a:xfrm>
                <a:off x="7946" y="6824"/>
                <a:ext cx="102" cy="85"/>
              </a:xfrm>
              <a:prstGeom prst="flowChartConnector">
                <a:avLst/>
              </a:prstGeom>
              <a:solidFill>
                <a:srgbClr val="FF0000"/>
              </a:solidFill>
              <a:ln w="9525">
                <a:solidFill>
                  <a:srgbClr val="000000"/>
                </a:solidFill>
                <a:round/>
                <a:headEnd/>
                <a:tailEnd/>
              </a:ln>
            </p:spPr>
            <p:txBody>
              <a:bodyPr/>
              <a:lstStyle/>
              <a:p>
                <a:endParaRPr lang="es-PE"/>
              </a:p>
            </p:txBody>
          </p:sp>
          <p:sp>
            <p:nvSpPr>
              <p:cNvPr id="8392" name="AutoShape 200"/>
              <p:cNvSpPr>
                <a:spLocks noChangeArrowheads="1"/>
              </p:cNvSpPr>
              <p:nvPr/>
            </p:nvSpPr>
            <p:spPr bwMode="auto">
              <a:xfrm>
                <a:off x="8814" y="6824"/>
                <a:ext cx="103" cy="85"/>
              </a:xfrm>
              <a:prstGeom prst="flowChartConnector">
                <a:avLst/>
              </a:prstGeom>
              <a:solidFill>
                <a:srgbClr val="FF0000"/>
              </a:solidFill>
              <a:ln w="9525">
                <a:solidFill>
                  <a:srgbClr val="000000"/>
                </a:solidFill>
                <a:round/>
                <a:headEnd/>
                <a:tailEnd/>
              </a:ln>
            </p:spPr>
            <p:txBody>
              <a:bodyPr/>
              <a:lstStyle/>
              <a:p>
                <a:endParaRPr lang="es-PE"/>
              </a:p>
            </p:txBody>
          </p:sp>
          <p:grpSp>
            <p:nvGrpSpPr>
              <p:cNvPr id="8393" name="Group 201"/>
              <p:cNvGrpSpPr>
                <a:grpSpLocks/>
              </p:cNvGrpSpPr>
              <p:nvPr/>
            </p:nvGrpSpPr>
            <p:grpSpPr bwMode="auto">
              <a:xfrm>
                <a:off x="7697" y="7480"/>
                <a:ext cx="2583" cy="557"/>
                <a:chOff x="7697" y="7480"/>
                <a:chExt cx="2583" cy="557"/>
              </a:xfrm>
            </p:grpSpPr>
            <p:graphicFrame>
              <p:nvGraphicFramePr>
                <p:cNvPr id="8394" name="Object 202"/>
                <p:cNvGraphicFramePr>
                  <a:graphicFrameLocks noChangeAspect="1"/>
                </p:cNvGraphicFramePr>
                <p:nvPr/>
              </p:nvGraphicFramePr>
              <p:xfrm>
                <a:off x="9500" y="7600"/>
                <a:ext cx="780" cy="300"/>
              </p:xfrm>
              <a:graphic>
                <a:graphicData uri="http://schemas.openxmlformats.org/presentationml/2006/ole">
                  <mc:AlternateContent xmlns:mc="http://schemas.openxmlformats.org/markup-compatibility/2006">
                    <mc:Choice xmlns:v="urn:schemas-microsoft-com:vml" Requires="v">
                      <p:oleObj spid="_x0000_s8432" name="Ecuación" r:id="rId6" imgW="495000" imgH="190440" progId="Equation.3">
                        <p:embed/>
                      </p:oleObj>
                    </mc:Choice>
                    <mc:Fallback>
                      <p:oleObj name="Ecuación" r:id="rId6" imgW="495000" imgH="190440" progId="Equation.3">
                        <p:embed/>
                        <p:pic>
                          <p:nvPicPr>
                            <p:cNvPr id="0" name="Object 2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 y="7600"/>
                              <a:ext cx="78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5" name="Text Box 203"/>
                <p:cNvSpPr txBox="1">
                  <a:spLocks noChangeArrowheads="1"/>
                </p:cNvSpPr>
                <p:nvPr/>
              </p:nvSpPr>
              <p:spPr bwMode="auto">
                <a:xfrm>
                  <a:off x="7697" y="7480"/>
                  <a:ext cx="1802" cy="55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ltLang="es-PE" b="0">
                      <a:solidFill>
                        <a:srgbClr val="000000"/>
                      </a:solidFill>
                    </a:rPr>
                    <a:t>P(1) con</a:t>
                  </a:r>
                </a:p>
              </p:txBody>
            </p:sp>
          </p:grpSp>
        </p:grpSp>
      </p:grpSp>
      <p:grpSp>
        <p:nvGrpSpPr>
          <p:cNvPr id="8399" name="Group 207"/>
          <p:cNvGrpSpPr>
            <a:grpSpLocks/>
          </p:cNvGrpSpPr>
          <p:nvPr/>
        </p:nvGrpSpPr>
        <p:grpSpPr bwMode="auto">
          <a:xfrm>
            <a:off x="609600" y="685800"/>
            <a:ext cx="6934200" cy="2112963"/>
            <a:chOff x="384" y="432"/>
            <a:chExt cx="4368" cy="1331"/>
          </a:xfrm>
        </p:grpSpPr>
        <p:graphicFrame>
          <p:nvGraphicFramePr>
            <p:cNvPr id="8372" name="Object 180"/>
            <p:cNvGraphicFramePr>
              <a:graphicFrameLocks noChangeAspect="1"/>
            </p:cNvGraphicFramePr>
            <p:nvPr/>
          </p:nvGraphicFramePr>
          <p:xfrm>
            <a:off x="384" y="432"/>
            <a:ext cx="4368" cy="1331"/>
          </p:xfrm>
          <a:graphic>
            <a:graphicData uri="http://schemas.openxmlformats.org/presentationml/2006/ole">
              <mc:AlternateContent xmlns:mc="http://schemas.openxmlformats.org/markup-compatibility/2006">
                <mc:Choice xmlns:v="urn:schemas-microsoft-com:vml" Requires="v">
                  <p:oleObj spid="_x0000_s8433" name="Documento" r:id="rId8" imgW="5700960" imgH="1736640" progId="Word.Document.8">
                    <p:embed/>
                  </p:oleObj>
                </mc:Choice>
                <mc:Fallback>
                  <p:oleObj name="Documento" r:id="rId8" imgW="5700960" imgH="1736640" progId="Word.Document.8">
                    <p:embed/>
                    <p:pic>
                      <p:nvPicPr>
                        <p:cNvPr id="0" name="Object 1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432"/>
                          <a:ext cx="4368" cy="13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 name="Line 205"/>
            <p:cNvSpPr>
              <a:spLocks noChangeShapeType="1"/>
            </p:cNvSpPr>
            <p:nvPr/>
          </p:nvSpPr>
          <p:spPr bwMode="auto">
            <a:xfrm>
              <a:off x="1320"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sp>
          <p:nvSpPr>
            <p:cNvPr id="8398" name="Line 206"/>
            <p:cNvSpPr>
              <a:spLocks noChangeShapeType="1"/>
            </p:cNvSpPr>
            <p:nvPr/>
          </p:nvSpPr>
          <p:spPr bwMode="auto">
            <a:xfrm>
              <a:off x="1200" y="110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P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233"/>
                                        </p:tgtEl>
                                        <p:attrNameLst>
                                          <p:attrName>style.visibility</p:attrName>
                                        </p:attrNameLst>
                                      </p:cBhvr>
                                      <p:to>
                                        <p:strVal val="visible"/>
                                      </p:to>
                                    </p:set>
                                    <p:animEffect transition="in" filter="randombar(vertical)">
                                      <p:cBhvr>
                                        <p:cTn id="7" dur="500"/>
                                        <p:tgtEl>
                                          <p:spTgt spid="8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399"/>
                                        </p:tgtEl>
                                        <p:attrNameLst>
                                          <p:attrName>style.visibility</p:attrName>
                                        </p:attrNameLst>
                                      </p:cBhvr>
                                      <p:to>
                                        <p:strVal val="visible"/>
                                      </p:to>
                                    </p:set>
                                    <p:anim calcmode="lin" valueType="num">
                                      <p:cBhvr additive="base">
                                        <p:cTn id="12" dur="500" fill="hold"/>
                                        <p:tgtEl>
                                          <p:spTgt spid="8399"/>
                                        </p:tgtEl>
                                        <p:attrNameLst>
                                          <p:attrName>ppt_x</p:attrName>
                                        </p:attrNameLst>
                                      </p:cBhvr>
                                      <p:tavLst>
                                        <p:tav tm="0">
                                          <p:val>
                                            <p:strVal val="0-#ppt_w/2"/>
                                          </p:val>
                                        </p:tav>
                                        <p:tav tm="100000">
                                          <p:val>
                                            <p:strVal val="#ppt_x"/>
                                          </p:val>
                                        </p:tav>
                                      </p:tavLst>
                                    </p:anim>
                                    <p:anim calcmode="lin" valueType="num">
                                      <p:cBhvr additive="base">
                                        <p:cTn id="13" dur="500" fill="hold"/>
                                        <p:tgtEl>
                                          <p:spTgt spid="83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8373"/>
                                        </p:tgtEl>
                                        <p:attrNameLst>
                                          <p:attrName>style.visibility</p:attrName>
                                        </p:attrNameLst>
                                      </p:cBhvr>
                                      <p:to>
                                        <p:strVal val="visible"/>
                                      </p:to>
                                    </p:set>
                                    <p:anim calcmode="lin" valueType="num">
                                      <p:cBhvr additive="base">
                                        <p:cTn id="18" dur="500" fill="hold"/>
                                        <p:tgtEl>
                                          <p:spTgt spid="8373"/>
                                        </p:tgtEl>
                                        <p:attrNameLst>
                                          <p:attrName>ppt_x</p:attrName>
                                        </p:attrNameLst>
                                      </p:cBhvr>
                                      <p:tavLst>
                                        <p:tav tm="0">
                                          <p:val>
                                            <p:strVal val="0-#ppt_w/2"/>
                                          </p:val>
                                        </p:tav>
                                        <p:tav tm="100000">
                                          <p:val>
                                            <p:strVal val="#ppt_x"/>
                                          </p:val>
                                        </p:tav>
                                      </p:tavLst>
                                    </p:anim>
                                    <p:anim calcmode="lin" valueType="num">
                                      <p:cBhvr additive="base">
                                        <p:cTn id="19" dur="500" fill="hold"/>
                                        <p:tgtEl>
                                          <p:spTgt spid="837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8240"/>
                                        </p:tgtEl>
                                        <p:attrNameLst>
                                          <p:attrName>style.visibility</p:attrName>
                                        </p:attrNameLst>
                                      </p:cBhvr>
                                      <p:to>
                                        <p:strVal val="visible"/>
                                      </p:to>
                                    </p:set>
                                    <p:animEffect transition="in" filter="randombar(vertical)">
                                      <p:cBhvr>
                                        <p:cTn id="24" dur="500"/>
                                        <p:tgtEl>
                                          <p:spTgt spid="8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 grpId="0" autoUpdateAnimBg="0"/>
      <p:bldP spid="824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04800" y="381000"/>
            <a:ext cx="8458200" cy="387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PE" sz="2400" u="sng">
                <a:solidFill>
                  <a:srgbClr val="FF0066"/>
                </a:solidFill>
              </a:rPr>
              <a:t>CONCEPTOS Y NOMENCLATURA</a:t>
            </a:r>
            <a:endParaRPr lang="es-ES_tradnl" altLang="es-PE" sz="2400">
              <a:solidFill>
                <a:srgbClr val="FF0066"/>
              </a:solidFill>
            </a:endParaRPr>
          </a:p>
          <a:p>
            <a:endParaRPr lang="es-ES_tradnl" altLang="es-PE" sz="2400"/>
          </a:p>
          <a:p>
            <a:r>
              <a:rPr lang="es-ES_tradnl" altLang="es-PE"/>
              <a:t>El ejemplo anterior nos sirve para introducir algunos conceptos;</a:t>
            </a:r>
          </a:p>
          <a:p>
            <a:endParaRPr lang="es-ES_tradnl" altLang="es-PE"/>
          </a:p>
          <a:p>
            <a:r>
              <a:rPr lang="es-ES_tradnl" altLang="es-PE" i="1">
                <a:solidFill>
                  <a:srgbClr val="FF0066"/>
                </a:solidFill>
              </a:rPr>
              <a:t>Cromosoma</a:t>
            </a:r>
            <a:r>
              <a:rPr lang="es-ES_tradnl" altLang="es-PE"/>
              <a:t> o </a:t>
            </a:r>
            <a:r>
              <a:rPr lang="es-ES_tradnl" altLang="es-PE" i="1">
                <a:solidFill>
                  <a:srgbClr val="FF0066"/>
                </a:solidFill>
              </a:rPr>
              <a:t>individuo</a:t>
            </a:r>
            <a:r>
              <a:rPr lang="es-ES_tradnl" altLang="es-PE"/>
              <a:t>, es una solución potencial del problema.</a:t>
            </a:r>
          </a:p>
          <a:p>
            <a:endParaRPr lang="es-ES_tradnl" altLang="es-PE"/>
          </a:p>
          <a:p>
            <a:r>
              <a:rPr lang="es-ES_tradnl" altLang="es-PE" i="1">
                <a:solidFill>
                  <a:srgbClr val="FF0066"/>
                </a:solidFill>
              </a:rPr>
              <a:t>Gen</a:t>
            </a:r>
            <a:r>
              <a:rPr lang="es-ES_tradnl" altLang="es-PE"/>
              <a:t>, elemento constitutivo de un cromosoma, identifica una posición del mismo. su valor se denomina </a:t>
            </a:r>
            <a:r>
              <a:rPr lang="es-ES_tradnl" altLang="es-PE" i="1">
                <a:solidFill>
                  <a:srgbClr val="FF0066"/>
                </a:solidFill>
              </a:rPr>
              <a:t>alelo</a:t>
            </a:r>
            <a:r>
              <a:rPr lang="es-ES_tradnl" altLang="es-PE"/>
              <a:t>.</a:t>
            </a:r>
          </a:p>
          <a:p>
            <a:pPr algn="just"/>
            <a:endParaRPr lang="es-ES_tradnl" altLang="es-PE" noProof="1"/>
          </a:p>
          <a:p>
            <a:pPr algn="just"/>
            <a:r>
              <a:rPr lang="es-ES_tradnl" altLang="es-PE" noProof="1"/>
              <a:t>Los individuos pueden verse como el </a:t>
            </a:r>
            <a:r>
              <a:rPr lang="es-ES_tradnl" altLang="es-PE" i="1" noProof="1">
                <a:solidFill>
                  <a:srgbClr val="FF0066"/>
                </a:solidFill>
              </a:rPr>
              <a:t>genotipo</a:t>
            </a:r>
            <a:r>
              <a:rPr lang="es-ES_tradnl" altLang="es-PE" noProof="1"/>
              <a:t> (su programa genético) y el </a:t>
            </a:r>
            <a:r>
              <a:rPr lang="es-ES_tradnl" altLang="es-PE" i="1" noProof="1">
                <a:solidFill>
                  <a:srgbClr val="FF0066"/>
                </a:solidFill>
              </a:rPr>
              <a:t>fenotipo</a:t>
            </a:r>
            <a:r>
              <a:rPr lang="es-ES_tradnl" altLang="es-PE" noProof="1"/>
              <a:t> (rasgos de comportamiento expresado).</a:t>
            </a:r>
          </a:p>
          <a:p>
            <a:endParaRPr lang="es-ES_tradnl" altLang="es-PE"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randombar(vertical)">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1266">
                                            <p:txEl>
                                              <p:pRg st="2" end="2"/>
                                            </p:txEl>
                                          </p:spTgt>
                                        </p:tgtEl>
                                        <p:attrNameLst>
                                          <p:attrName>style.visibility</p:attrName>
                                        </p:attrNameLst>
                                      </p:cBhvr>
                                      <p:to>
                                        <p:strVal val="visible"/>
                                      </p:to>
                                    </p:set>
                                    <p:animEffect transition="in" filter="randombar(vertical)">
                                      <p:cBhvr>
                                        <p:cTn id="12" dur="500"/>
                                        <p:tgtEl>
                                          <p:spTgt spid="112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1266">
                                            <p:txEl>
                                              <p:pRg st="4" end="4"/>
                                            </p:txEl>
                                          </p:spTgt>
                                        </p:tgtEl>
                                        <p:attrNameLst>
                                          <p:attrName>style.visibility</p:attrName>
                                        </p:attrNameLst>
                                      </p:cBhvr>
                                      <p:to>
                                        <p:strVal val="visible"/>
                                      </p:to>
                                    </p:set>
                                    <p:animEffect transition="in" filter="randombar(vertical)">
                                      <p:cBhvr>
                                        <p:cTn id="17" dur="500"/>
                                        <p:tgtEl>
                                          <p:spTgt spid="11266">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1266">
                                            <p:txEl>
                                              <p:pRg st="6" end="6"/>
                                            </p:txEl>
                                          </p:spTgt>
                                        </p:tgtEl>
                                        <p:attrNameLst>
                                          <p:attrName>style.visibility</p:attrName>
                                        </p:attrNameLst>
                                      </p:cBhvr>
                                      <p:to>
                                        <p:strVal val="visible"/>
                                      </p:to>
                                    </p:set>
                                    <p:animEffect transition="in" filter="randombar(vertical)">
                                      <p:cBhvr>
                                        <p:cTn id="22" dur="500"/>
                                        <p:tgtEl>
                                          <p:spTgt spid="11266">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1266">
                                            <p:txEl>
                                              <p:pRg st="8" end="8"/>
                                            </p:txEl>
                                          </p:spTgt>
                                        </p:tgtEl>
                                        <p:attrNameLst>
                                          <p:attrName>style.visibility</p:attrName>
                                        </p:attrNameLst>
                                      </p:cBhvr>
                                      <p:to>
                                        <p:strVal val="visible"/>
                                      </p:to>
                                    </p:set>
                                    <p:animEffect transition="in" filter="randombar(vertical)">
                                      <p:cBhvr>
                                        <p:cTn id="27" dur="500"/>
                                        <p:tgtEl>
                                          <p:spTgt spid="112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PE" sz="2000" b="1" i="0" u="none" strike="noStrike" cap="none" normalizeH="0" baseline="0" smtClean="0">
            <a:ln>
              <a:noFill/>
            </a:ln>
            <a:solidFill>
              <a:srgbClr val="6600FF"/>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PE" sz="2000" b="1" i="0" u="none" strike="noStrike" cap="none" normalizeH="0" baseline="0" smtClean="0">
            <a:ln>
              <a:noFill/>
            </a:ln>
            <a:solidFill>
              <a:srgbClr val="6600FF"/>
            </a:solidFill>
            <a:effectLst/>
            <a:latin typeface="Times New Roman" panose="02020603050405020304" pitchFamily="18"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FFFFFF"/>
    </a:lt1>
    <a:dk2>
      <a:srgbClr val="F8F8F8"/>
    </a:dk2>
    <a:lt2>
      <a:srgbClr val="FFCC66"/>
    </a:lt2>
    <a:accent1>
      <a:srgbClr val="00FFFF"/>
    </a:accent1>
    <a:accent2>
      <a:srgbClr val="A7B5FB"/>
    </a:accent2>
    <a:accent3>
      <a:srgbClr val="FBFBFB"/>
    </a:accent3>
    <a:accent4>
      <a:srgbClr val="DADADA"/>
    </a:accent4>
    <a:accent5>
      <a:srgbClr val="AAFFFF"/>
    </a:accent5>
    <a:accent6>
      <a:srgbClr val="97A4E3"/>
    </a:accent6>
    <a:hlink>
      <a:srgbClr val="FF0033"/>
    </a:hlink>
    <a:folHlink>
      <a:srgbClr val="FFFF00"/>
    </a:folHlink>
  </a:clrScheme>
</a:themeOverride>
</file>

<file path=ppt/theme/themeOverride2.xml><?xml version="1.0" encoding="utf-8"?>
<a:themeOverride xmlns:a="http://schemas.openxmlformats.org/drawingml/2006/main">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themeOverride>
</file>

<file path=ppt/theme/themeOverride3.xml><?xml version="1.0" encoding="utf-8"?>
<a:themeOverride xmlns:a="http://schemas.openxmlformats.org/drawingml/2006/main">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2097</TotalTime>
  <Words>1550</Words>
  <Application>Microsoft Office PowerPoint</Application>
  <PresentationFormat>Presentación en pantalla (4:3)</PresentationFormat>
  <Paragraphs>243</Paragraphs>
  <Slides>23</Slides>
  <Notes>21</Notes>
  <HiddenSlides>0</HiddenSlides>
  <MMClips>0</MMClips>
  <ScaleCrop>false</ScaleCrop>
  <HeadingPairs>
    <vt:vector size="10" baseType="variant">
      <vt:variant>
        <vt:lpstr>Fuentes usadas</vt:lpstr>
      </vt:variant>
      <vt:variant>
        <vt:i4>8</vt:i4>
      </vt:variant>
      <vt:variant>
        <vt:lpstr>Tema</vt:lpstr>
      </vt:variant>
      <vt:variant>
        <vt:i4>1</vt:i4>
      </vt:variant>
      <vt:variant>
        <vt:lpstr>Vínculos</vt:lpstr>
      </vt:variant>
      <vt:variant>
        <vt:i4>1</vt:i4>
      </vt:variant>
      <vt:variant>
        <vt:lpstr>Servidores OLE incrustados</vt:lpstr>
      </vt:variant>
      <vt:variant>
        <vt:i4>5</vt:i4>
      </vt:variant>
      <vt:variant>
        <vt:lpstr>Títulos de diapositiva</vt:lpstr>
      </vt:variant>
      <vt:variant>
        <vt:i4>23</vt:i4>
      </vt:variant>
    </vt:vector>
  </HeadingPairs>
  <TitlesOfParts>
    <vt:vector size="38" baseType="lpstr">
      <vt:lpstr>Times New Roman</vt:lpstr>
      <vt:lpstr>Comic Sans MS</vt:lpstr>
      <vt:lpstr>Arial</vt:lpstr>
      <vt:lpstr>Arial Unicode MS</vt:lpstr>
      <vt:lpstr>Century Gothic</vt:lpstr>
      <vt:lpstr>Tahoma</vt:lpstr>
      <vt:lpstr>Wingdings</vt:lpstr>
      <vt:lpstr>Symbol</vt:lpstr>
      <vt:lpstr>Presentación en blanco</vt:lpstr>
      <vt:lpstr>E:\CarpetaTrabajo2019\MaterialParaCursos2019\Pregrado\Metaheuristicas\AlgoritmosGeneticos\Documento1!_1158710796!OLE_LINK1</vt:lpstr>
      <vt:lpstr>Documento de Microsoft Word</vt:lpstr>
      <vt:lpstr>Microsoft Editor de ecuaciones 3.0</vt:lpstr>
      <vt:lpstr>Imagen de Microsoft Word</vt:lpstr>
      <vt:lpstr>Ecuación de MS Editor de ecuaciones 3.0</vt:lpstr>
      <vt:lpstr>Microsoft Equation 3.0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 título de diapositiva</dc:title>
  <dc:creator>Raul Gallard</dc:creator>
  <cp:lastModifiedBy>FLABIO GUTIERREZ</cp:lastModifiedBy>
  <cp:revision>81</cp:revision>
  <dcterms:created xsi:type="dcterms:W3CDTF">2000-09-12T21:05:28Z</dcterms:created>
  <dcterms:modified xsi:type="dcterms:W3CDTF">2019-06-28T10:37:35Z</dcterms:modified>
</cp:coreProperties>
</file>