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3" r:id="rId9"/>
    <p:sldId id="274" r:id="rId10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defTabSz="457200">
      <a:defRPr>
        <a:latin typeface="Calibri"/>
        <a:ea typeface="Calibri"/>
        <a:cs typeface="Calibri"/>
        <a:sym typeface="Calibri"/>
      </a:defRPr>
    </a:lvl6pPr>
    <a:lvl7pPr defTabSz="457200">
      <a:defRPr>
        <a:latin typeface="Calibri"/>
        <a:ea typeface="Calibri"/>
        <a:cs typeface="Calibri"/>
        <a:sym typeface="Calibri"/>
      </a:defRPr>
    </a:lvl7pPr>
    <a:lvl8pPr defTabSz="457200">
      <a:defRPr>
        <a:latin typeface="Calibri"/>
        <a:ea typeface="Calibri"/>
        <a:cs typeface="Calibri"/>
        <a:sym typeface="Calibri"/>
      </a:defRPr>
    </a:lvl8pPr>
    <a:lvl9pPr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540321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indent="457200" algn="ctr" defTabSz="457200">
        <a:defRPr sz="4400">
          <a:latin typeface="Calibri"/>
          <a:ea typeface="Calibri"/>
          <a:cs typeface="Calibri"/>
          <a:sym typeface="Calibri"/>
        </a:defRPr>
      </a:lvl6pPr>
      <a:lvl7pPr indent="914400" algn="ctr" defTabSz="457200">
        <a:defRPr sz="4400">
          <a:latin typeface="Calibri"/>
          <a:ea typeface="Calibri"/>
          <a:cs typeface="Calibri"/>
          <a:sym typeface="Calibri"/>
        </a:defRPr>
      </a:lvl7pPr>
      <a:lvl8pPr indent="1371600" algn="ctr" defTabSz="457200">
        <a:defRPr sz="4400">
          <a:latin typeface="Calibri"/>
          <a:ea typeface="Calibri"/>
          <a:cs typeface="Calibri"/>
          <a:sym typeface="Calibri"/>
        </a:defRPr>
      </a:lvl8pPr>
      <a:lvl9pPr indent="1828800"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235200" indent="-40640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924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496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6068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640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hcrc.org/bioc/Coding_Standar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gillespie.wordpress.com/2010/11/23/r-style-guide/" TargetMode="External"/><Relationship Id="rId5" Type="http://schemas.openxmlformats.org/officeDocument/2006/relationships/hyperlink" Target="http://google-styleguide.googlecode.com/svn/trunk/google-r-style.html" TargetMode="External"/><Relationship Id="rId4" Type="http://schemas.openxmlformats.org/officeDocument/2006/relationships/hyperlink" Target="http://stat405.had.co.nz/r-sty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hester/lint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ihui.name/format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tests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2313886/r-code-coverage-for-the-testthat-packag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hester/lint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imhester/cov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85800" y="1989137"/>
            <a:ext cx="7772400" cy="14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s-MX" sz="4400" dirty="0" smtClean="0"/>
              <a:t>Lenguaje de programación </a:t>
            </a:r>
            <a:br>
              <a:rPr lang="es-MX" sz="4400" dirty="0" smtClean="0"/>
            </a:br>
            <a:r>
              <a:rPr lang="es-MX" sz="4400" dirty="0" smtClean="0"/>
              <a:t>“R”</a:t>
            </a:r>
            <a:endParaRPr sz="4400" dirty="0"/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3459162"/>
            <a:ext cx="6400800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  <a:defRPr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98989"/>
                </a:solidFill>
              </a:rPr>
              <a:t>Erick Alberto Cecilio Ayala</a:t>
            </a:r>
          </a:p>
        </p:txBody>
      </p:sp>
      <p:pic>
        <p:nvPicPr>
          <p:cNvPr id="10" name="image.jpeg"/>
          <p:cNvPicPr/>
          <p:nvPr/>
        </p:nvPicPr>
        <p:blipFill>
          <a:blip r:embed="rId3">
            <a:extLst/>
          </a:blip>
          <a:srcRect l="50398" t="20060" r="6289" b="14958"/>
          <a:stretch>
            <a:fillRect/>
          </a:stretch>
        </p:blipFill>
        <p:spPr>
          <a:xfrm>
            <a:off x="3779837" y="5445125"/>
            <a:ext cx="1196976" cy="587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s-MX" sz="4400" dirty="0" smtClean="0"/>
              <a:t>Estándar de código de R</a:t>
            </a:r>
            <a:endParaRPr sz="4400" dirty="0"/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457200" y="1673224"/>
            <a:ext cx="8229600" cy="422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400"/>
              </a:spcBef>
              <a:buSzTx/>
              <a:defRPr sz="1800"/>
            </a:pPr>
            <a:r>
              <a:rPr lang="es-MX" sz="1800" dirty="0"/>
              <a:t>N</a:t>
            </a:r>
            <a:r>
              <a:rPr lang="es-MX" sz="1800" dirty="0" smtClean="0"/>
              <a:t>o existen estándares oficiales para el código.</a:t>
            </a:r>
          </a:p>
          <a:p>
            <a:pPr>
              <a:spcBef>
                <a:spcPts val="400"/>
              </a:spcBef>
              <a:buSzTx/>
              <a:defRPr sz="1800"/>
            </a:pPr>
            <a:endParaRPr lang="es-MX" sz="1800" dirty="0" smtClean="0"/>
          </a:p>
          <a:p>
            <a:pPr>
              <a:spcBef>
                <a:spcPts val="400"/>
              </a:spcBef>
              <a:buSzTx/>
              <a:defRPr sz="1800"/>
            </a:pPr>
            <a:r>
              <a:rPr lang="es-MX" sz="1800" dirty="0" smtClean="0"/>
              <a:t>Pero existen guías de estilo que incluyen lineamientos para convenios de nomenclaturas:</a:t>
            </a:r>
          </a:p>
          <a:p>
            <a:pPr>
              <a:spcBef>
                <a:spcPts val="400"/>
              </a:spcBef>
              <a:buSzTx/>
              <a:defRPr sz="1800"/>
            </a:pPr>
            <a:endParaRPr lang="es-MX" sz="1800" dirty="0" smtClean="0"/>
          </a:p>
          <a:p>
            <a:pPr lvl="1">
              <a:spcBef>
                <a:spcPts val="400"/>
              </a:spcBef>
              <a:buSzTx/>
              <a:defRPr sz="1800"/>
            </a:pPr>
            <a:r>
              <a:rPr lang="es-MX" sz="1800" dirty="0"/>
              <a:t>Normas de codificación de </a:t>
            </a:r>
            <a:r>
              <a:rPr lang="es-MX" sz="1800" dirty="0" err="1" smtClean="0"/>
              <a:t>Bioconductor</a:t>
            </a:r>
            <a:endParaRPr lang="es-MX" sz="1800" dirty="0" smtClean="0"/>
          </a:p>
          <a:p>
            <a:pPr marL="457200" lvl="1" indent="0">
              <a:spcBef>
                <a:spcPts val="400"/>
              </a:spcBef>
              <a:buSzTx/>
              <a:buNone/>
              <a:defRPr sz="1800"/>
            </a:pPr>
            <a:r>
              <a:rPr lang="es-MX" sz="1800" dirty="0"/>
              <a:t> </a:t>
            </a:r>
            <a:r>
              <a:rPr lang="es-MX" sz="1800" dirty="0"/>
              <a:t>     </a:t>
            </a:r>
            <a:r>
              <a:rPr lang="es-MX" sz="1800" dirty="0">
                <a:hlinkClick r:id="rId3"/>
              </a:rPr>
              <a:t>http://</a:t>
            </a:r>
            <a:r>
              <a:rPr lang="es-MX" sz="1800" dirty="0" smtClean="0">
                <a:hlinkClick r:id="rId3"/>
              </a:rPr>
              <a:t>wiki.fhcrc.org/bioc/Coding_Standards</a:t>
            </a:r>
            <a:endParaRPr lang="es-MX" sz="1800" dirty="0" smtClean="0"/>
          </a:p>
          <a:p>
            <a:pPr lvl="1">
              <a:spcBef>
                <a:spcPts val="400"/>
              </a:spcBef>
              <a:buSzTx/>
              <a:defRPr sz="1800"/>
            </a:pPr>
            <a:r>
              <a:rPr lang="es-MX" sz="1800" dirty="0"/>
              <a:t>Guía de estilo de </a:t>
            </a:r>
            <a:r>
              <a:rPr lang="es-MX" sz="1800" dirty="0" err="1"/>
              <a:t>Hadley</a:t>
            </a:r>
            <a:r>
              <a:rPr lang="es-MX" sz="1800" dirty="0"/>
              <a:t> </a:t>
            </a:r>
            <a:r>
              <a:rPr lang="es-MX" sz="1800" dirty="0" err="1" smtClean="0"/>
              <a:t>Wickham</a:t>
            </a:r>
            <a:endParaRPr lang="es-MX" sz="1800" dirty="0" smtClean="0"/>
          </a:p>
          <a:p>
            <a:pPr marL="457200" lvl="1" indent="0">
              <a:spcBef>
                <a:spcPts val="400"/>
              </a:spcBef>
              <a:buSzTx/>
              <a:buNone/>
              <a:defRPr sz="1800"/>
            </a:pPr>
            <a:r>
              <a:rPr lang="es-MX" sz="1800" dirty="0" smtClean="0"/>
              <a:t>      </a:t>
            </a:r>
            <a:r>
              <a:rPr lang="es-MX" sz="1800" dirty="0" smtClean="0">
                <a:hlinkClick r:id="rId4"/>
              </a:rPr>
              <a:t>http</a:t>
            </a:r>
            <a:r>
              <a:rPr lang="es-MX" sz="1800" dirty="0">
                <a:hlinkClick r:id="rId4"/>
              </a:rPr>
              <a:t>://</a:t>
            </a:r>
            <a:r>
              <a:rPr lang="es-MX" sz="1800" dirty="0" smtClean="0">
                <a:hlinkClick r:id="rId4"/>
              </a:rPr>
              <a:t>stat405.had.co.nz/r-style.html</a:t>
            </a:r>
            <a:endParaRPr lang="es-MX" sz="1800" dirty="0" smtClean="0"/>
          </a:p>
          <a:p>
            <a:pPr lvl="1">
              <a:spcBef>
                <a:spcPts val="400"/>
              </a:spcBef>
              <a:buSzTx/>
              <a:defRPr sz="1800"/>
            </a:pPr>
            <a:r>
              <a:rPr lang="es-MX" sz="1800" dirty="0"/>
              <a:t>Guía de estilo R de </a:t>
            </a:r>
            <a:r>
              <a:rPr lang="es-MX" sz="1800" dirty="0" smtClean="0"/>
              <a:t>Google</a:t>
            </a:r>
          </a:p>
          <a:p>
            <a:pPr marL="457200" lvl="1" indent="0">
              <a:spcBef>
                <a:spcPts val="400"/>
              </a:spcBef>
              <a:buSzTx/>
              <a:buNone/>
              <a:defRPr sz="1800"/>
            </a:pPr>
            <a:r>
              <a:rPr lang="es-MX" sz="1800" dirty="0" smtClean="0"/>
              <a:t>      </a:t>
            </a:r>
            <a:r>
              <a:rPr lang="es-MX" sz="1800" dirty="0" smtClean="0">
                <a:hlinkClick r:id="rId5"/>
              </a:rPr>
              <a:t>http</a:t>
            </a:r>
            <a:r>
              <a:rPr lang="es-MX" sz="1800" dirty="0">
                <a:hlinkClick r:id="rId5"/>
              </a:rPr>
              <a:t>://</a:t>
            </a:r>
            <a:r>
              <a:rPr lang="es-MX" sz="1800" dirty="0" smtClean="0">
                <a:hlinkClick r:id="rId5"/>
              </a:rPr>
              <a:t>google-styleguide.googlecode.com/svn/trunk/google-r-style.html</a:t>
            </a:r>
            <a:endParaRPr lang="es-MX" sz="1800" dirty="0" smtClean="0"/>
          </a:p>
          <a:p>
            <a:pPr lvl="1">
              <a:spcBef>
                <a:spcPts val="400"/>
              </a:spcBef>
              <a:buSzTx/>
              <a:defRPr sz="1800"/>
            </a:pPr>
            <a:r>
              <a:rPr lang="es-MX" sz="1800" dirty="0"/>
              <a:t>Guía de estilo R de </a:t>
            </a:r>
            <a:r>
              <a:rPr lang="es-MX" sz="1800" dirty="0" err="1"/>
              <a:t>Colin</a:t>
            </a:r>
            <a:r>
              <a:rPr lang="es-MX" sz="1800" dirty="0"/>
              <a:t> </a:t>
            </a:r>
            <a:r>
              <a:rPr lang="es-MX" sz="1800" dirty="0" smtClean="0"/>
              <a:t>Gillespie</a:t>
            </a:r>
          </a:p>
          <a:p>
            <a:pPr marL="457200" lvl="1" indent="0">
              <a:spcBef>
                <a:spcPts val="400"/>
              </a:spcBef>
              <a:buSzTx/>
              <a:buNone/>
              <a:defRPr sz="1800"/>
            </a:pPr>
            <a:r>
              <a:rPr lang="es-MX" sz="1800" dirty="0"/>
              <a:t>      </a:t>
            </a:r>
            <a:r>
              <a:rPr lang="es-MX" sz="1800" dirty="0">
                <a:hlinkClick r:id="rId6"/>
              </a:rPr>
              <a:t>http://</a:t>
            </a:r>
            <a:r>
              <a:rPr lang="es-MX" sz="1800" dirty="0" smtClean="0">
                <a:hlinkClick r:id="rId6"/>
              </a:rPr>
              <a:t>csgillespie.wordpress.com/2010/11/23/r-style-guide/</a:t>
            </a:r>
            <a:endParaRPr lang="es-MX" sz="1800" dirty="0" smtClean="0"/>
          </a:p>
          <a:p>
            <a:pPr marL="457200" lvl="1" indent="0">
              <a:spcBef>
                <a:spcPts val="400"/>
              </a:spcBef>
              <a:buSzTx/>
              <a:buNone/>
              <a:defRPr sz="1800"/>
            </a:pPr>
            <a:endParaRPr sz="17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 txBox="1">
            <a:spLocks/>
          </p:cNvSpPr>
          <p:nvPr/>
        </p:nvSpPr>
        <p:spPr>
          <a:xfrm>
            <a:off x="457200" y="1673224"/>
            <a:ext cx="8229600" cy="422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 defTabSz="4572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924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496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6068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640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400"/>
              </a:spcBef>
              <a:buSzTx/>
              <a:buNone/>
              <a:defRPr sz="1800"/>
            </a:pPr>
            <a:r>
              <a:rPr lang="es-MX" sz="1800" dirty="0"/>
              <a:t>Los estándares de codificación del proyecto </a:t>
            </a:r>
            <a:r>
              <a:rPr lang="es-MX" sz="1800" dirty="0" err="1"/>
              <a:t>Bioconductor</a:t>
            </a:r>
            <a:r>
              <a:rPr lang="es-MX" sz="1800" dirty="0"/>
              <a:t> recomiendan que los nombres tanto de funciones y variables están escritos en </a:t>
            </a:r>
            <a:r>
              <a:rPr lang="es-MX" sz="1800" dirty="0" err="1"/>
              <a:t>lowerCamelCase</a:t>
            </a:r>
            <a:r>
              <a:rPr lang="es-MX" sz="1800" dirty="0"/>
              <a:t> mientras la guía de estilo de </a:t>
            </a:r>
            <a:r>
              <a:rPr lang="es-MX" sz="1800" dirty="0" err="1"/>
              <a:t>Hadley</a:t>
            </a:r>
            <a:r>
              <a:rPr lang="es-MX" sz="1800" dirty="0"/>
              <a:t> </a:t>
            </a:r>
            <a:r>
              <a:rPr lang="es-MX" sz="1800" dirty="0" err="1"/>
              <a:t>Wickham</a:t>
            </a:r>
            <a:r>
              <a:rPr lang="es-MX" sz="1800" dirty="0"/>
              <a:t> recomienda utilizar nombres </a:t>
            </a:r>
            <a:r>
              <a:rPr lang="es-MX" sz="1800" dirty="0" err="1"/>
              <a:t>underscore_separated</a:t>
            </a:r>
            <a:r>
              <a:rPr lang="es-MX" sz="1800" dirty="0"/>
              <a:t>. </a:t>
            </a:r>
            <a:endParaRPr lang="es-MX" sz="1800" dirty="0" smtClean="0"/>
          </a:p>
          <a:p>
            <a:pPr marL="0" indent="0" algn="just">
              <a:spcBef>
                <a:spcPts val="400"/>
              </a:spcBef>
              <a:buSzTx/>
              <a:buNone/>
              <a:defRPr sz="1800"/>
            </a:pPr>
            <a:endParaRPr lang="es-MX" sz="1800" dirty="0"/>
          </a:p>
          <a:p>
            <a:pPr marL="0" indent="0" algn="just">
              <a:spcBef>
                <a:spcPts val="400"/>
              </a:spcBef>
              <a:buSzTx/>
              <a:buNone/>
              <a:defRPr sz="1800"/>
            </a:pPr>
            <a:r>
              <a:rPr lang="es-MX" sz="1800" dirty="0" smtClean="0"/>
              <a:t>La guía </a:t>
            </a:r>
            <a:r>
              <a:rPr lang="es-MX" sz="1800" dirty="0"/>
              <a:t>de estilo R de Google propone </a:t>
            </a:r>
            <a:r>
              <a:rPr lang="es-MX" sz="1800" dirty="0" err="1"/>
              <a:t>UpperCamelCase</a:t>
            </a:r>
            <a:r>
              <a:rPr lang="es-MX" sz="1800" dirty="0"/>
              <a:t> de nombres de funciones y nombres de variables </a:t>
            </a:r>
            <a:r>
              <a:rPr lang="es-MX" sz="1800" dirty="0" err="1"/>
              <a:t>period.separated</a:t>
            </a:r>
            <a:r>
              <a:rPr lang="es-MX" sz="1800" dirty="0"/>
              <a:t>. </a:t>
            </a:r>
            <a:endParaRPr lang="es-MX" sz="1800" dirty="0" smtClean="0"/>
          </a:p>
          <a:p>
            <a:pPr marL="0" indent="0" algn="just">
              <a:spcBef>
                <a:spcPts val="400"/>
              </a:spcBef>
              <a:buSzTx/>
              <a:buNone/>
              <a:defRPr sz="1800"/>
            </a:pPr>
            <a:endParaRPr lang="es-MX" sz="1800" dirty="0" smtClean="0"/>
          </a:p>
          <a:p>
            <a:pPr marL="0" indent="0" algn="just">
              <a:spcBef>
                <a:spcPts val="400"/>
              </a:spcBef>
              <a:buSzTx/>
              <a:buNone/>
              <a:defRPr sz="1800"/>
            </a:pPr>
            <a:r>
              <a:rPr lang="es-MX" sz="1800" dirty="0" smtClean="0"/>
              <a:t>La guía </a:t>
            </a:r>
            <a:r>
              <a:rPr lang="es-MX" sz="1800" dirty="0"/>
              <a:t>de estilo R de </a:t>
            </a:r>
            <a:r>
              <a:rPr lang="es-MX" sz="1800" dirty="0" err="1"/>
              <a:t>Colin</a:t>
            </a:r>
            <a:r>
              <a:rPr lang="es-MX" sz="1800" dirty="0"/>
              <a:t> Gillespie está de acuerdo con la de Google en la del nombramiento de funciones pero recomienda nombres de variables </a:t>
            </a:r>
            <a:r>
              <a:rPr lang="es-MX" sz="1800" dirty="0" err="1"/>
              <a:t>underscore_separated</a:t>
            </a:r>
            <a:r>
              <a:rPr lang="es-MX" sz="1800" dirty="0"/>
              <a:t>.</a:t>
            </a:r>
          </a:p>
          <a:p>
            <a:pPr marL="457200" lvl="1" indent="0">
              <a:spcBef>
                <a:spcPts val="400"/>
              </a:spcBef>
              <a:buSzTx/>
              <a:buFont typeface="Arial"/>
              <a:buNone/>
              <a:defRPr sz="1800"/>
            </a:pPr>
            <a:endParaRPr lang="es-MX" sz="1700" dirty="0"/>
          </a:p>
        </p:txBody>
      </p:sp>
      <p:sp>
        <p:nvSpPr>
          <p:cNvPr id="5" name="Shape 12"/>
          <p:cNvSpPr txBox="1">
            <a:spLocks/>
          </p:cNvSpPr>
          <p:nvPr/>
        </p:nvSpPr>
        <p:spPr>
          <a:xfrm>
            <a:off x="219204" y="125260"/>
            <a:ext cx="8229600" cy="139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pt-BR" sz="4000" dirty="0" err="1" smtClean="0"/>
              <a:t>Estándar</a:t>
            </a:r>
            <a:r>
              <a:rPr lang="pt-BR" sz="4000" dirty="0" smtClean="0"/>
              <a:t> de código de R</a:t>
            </a:r>
            <a:endParaRPr lang="pt-BR" sz="4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4294967295"/>
          </p:nvPr>
        </p:nvSpPr>
        <p:spPr>
          <a:xfrm>
            <a:off x="457200" y="1609724"/>
            <a:ext cx="8229600" cy="375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</a:lstStyle>
          <a:p>
            <a:pPr lvl="0" algn="just">
              <a:defRPr sz="1800"/>
            </a:pPr>
            <a:r>
              <a:rPr lang="es-MX" sz="2000" dirty="0" smtClean="0"/>
              <a:t>Existe otro paquete “</a:t>
            </a:r>
            <a:r>
              <a:rPr lang="es-MX" sz="2000" dirty="0" err="1" smtClean="0"/>
              <a:t>lintr</a:t>
            </a:r>
            <a:r>
              <a:rPr lang="es-MX" sz="2000" dirty="0" smtClean="0"/>
              <a:t>” creado por </a:t>
            </a:r>
            <a:r>
              <a:rPr lang="es-MX" sz="2000" dirty="0" err="1" smtClean="0"/>
              <a:t>Jim</a:t>
            </a:r>
            <a:r>
              <a:rPr lang="es-MX" sz="2000" dirty="0" smtClean="0"/>
              <a:t> </a:t>
            </a:r>
            <a:r>
              <a:rPr lang="es-MX" sz="2000" dirty="0" err="1" smtClean="0"/>
              <a:t>Hester</a:t>
            </a:r>
            <a:r>
              <a:rPr lang="es-MX" sz="2000" dirty="0" smtClean="0"/>
              <a:t>.</a:t>
            </a:r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r>
              <a:rPr lang="es-MX" sz="2000" dirty="0"/>
              <a:t>Comprueba la </a:t>
            </a:r>
            <a:r>
              <a:rPr lang="es-MX" sz="2000" dirty="0" smtClean="0"/>
              <a:t>correlación </a:t>
            </a:r>
            <a:r>
              <a:rPr lang="es-MX" sz="2000" dirty="0"/>
              <a:t>a un estilo determinado, errores de sintaxis y los posibles problemas </a:t>
            </a:r>
            <a:r>
              <a:rPr lang="es-MX" sz="2000" dirty="0" smtClean="0"/>
              <a:t>semánticos.</a:t>
            </a:r>
          </a:p>
          <a:p>
            <a:pPr lvl="0" algn="just">
              <a:defRPr sz="1800"/>
            </a:pPr>
            <a:r>
              <a:rPr lang="es-MX" sz="2000" dirty="0" smtClean="0"/>
              <a:t> </a:t>
            </a:r>
          </a:p>
          <a:p>
            <a:pPr lvl="0" algn="just">
              <a:defRPr sz="1800"/>
            </a:pPr>
            <a:endParaRPr lang="es-MX" sz="2000" dirty="0"/>
          </a:p>
          <a:p>
            <a:pPr lvl="0" algn="just">
              <a:defRPr sz="1800"/>
            </a:pPr>
            <a:r>
              <a:rPr lang="es-MX" sz="2000" dirty="0"/>
              <a:t>                                        </a:t>
            </a:r>
            <a:r>
              <a:rPr lang="es-MX" sz="2000" dirty="0">
                <a:hlinkClick r:id="rId3"/>
              </a:rPr>
              <a:t>https://</a:t>
            </a:r>
            <a:r>
              <a:rPr lang="es-MX" sz="2000" dirty="0" smtClean="0">
                <a:hlinkClick r:id="rId3"/>
              </a:rPr>
              <a:t>github.com/jimhester/lintr</a:t>
            </a:r>
            <a:endParaRPr lang="es-MX" sz="2000" dirty="0" smtClean="0"/>
          </a:p>
          <a:p>
            <a:pPr lvl="0" algn="just">
              <a:defRPr sz="1800"/>
            </a:pPr>
            <a:r>
              <a:rPr lang="es-MX" sz="2000" dirty="0" smtClean="0"/>
              <a:t>  </a:t>
            </a:r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sz="2000" dirty="0"/>
          </a:p>
        </p:txBody>
      </p:sp>
      <p:sp>
        <p:nvSpPr>
          <p:cNvPr id="6" name="Shape 12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pt-BR" sz="4000" dirty="0" err="1" smtClean="0"/>
              <a:t>Herramienta</a:t>
            </a:r>
            <a:r>
              <a:rPr lang="pt-BR" sz="4000" dirty="0" smtClean="0"/>
              <a:t> de R</a:t>
            </a:r>
            <a:endParaRPr lang="pt-BR" sz="4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4294967295"/>
          </p:nvPr>
        </p:nvSpPr>
        <p:spPr>
          <a:xfrm>
            <a:off x="457200" y="1609724"/>
            <a:ext cx="8229600" cy="375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</a:lstStyle>
          <a:p>
            <a:pPr lvl="0" algn="just">
              <a:defRPr sz="1800"/>
            </a:pPr>
            <a:r>
              <a:rPr lang="es-MX" sz="2000" dirty="0" smtClean="0"/>
              <a:t>Existe el paquete “</a:t>
            </a:r>
            <a:r>
              <a:rPr lang="es-MX" sz="2000" dirty="0" err="1" smtClean="0"/>
              <a:t>formatR</a:t>
            </a:r>
            <a:r>
              <a:rPr lang="es-MX" sz="2000" dirty="0" smtClean="0"/>
              <a:t>” creado por </a:t>
            </a:r>
            <a:r>
              <a:rPr lang="es-MX" sz="2000" dirty="0" err="1" smtClean="0"/>
              <a:t>Yihui</a:t>
            </a:r>
            <a:r>
              <a:rPr lang="es-MX" sz="2000" dirty="0" smtClean="0"/>
              <a:t> </a:t>
            </a:r>
            <a:r>
              <a:rPr lang="es-MX" sz="2000" dirty="0" err="1" smtClean="0"/>
              <a:t>Xie</a:t>
            </a:r>
            <a:r>
              <a:rPr lang="es-MX" sz="2000" dirty="0" smtClean="0"/>
              <a:t> es similar al “autopep8”, </a:t>
            </a:r>
            <a:r>
              <a:rPr lang="es-MX" sz="2000" dirty="0" smtClean="0"/>
              <a:t>porque tiene la función </a:t>
            </a:r>
            <a:r>
              <a:rPr lang="es-MX" sz="2000" dirty="0" err="1" smtClean="0"/>
              <a:t>tidy_source</a:t>
            </a:r>
            <a:r>
              <a:rPr lang="es-MX" sz="2000" dirty="0" smtClean="0"/>
              <a:t>() para formatear el código R.</a:t>
            </a:r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r>
              <a:rPr lang="es-MX" sz="2000" dirty="0"/>
              <a:t>Espacios y </a:t>
            </a:r>
            <a:r>
              <a:rPr lang="es-MX" sz="2000" dirty="0" smtClean="0"/>
              <a:t>sangrías </a:t>
            </a:r>
            <a:r>
              <a:rPr lang="es-MX" sz="2000" dirty="0"/>
              <a:t>se añadirán al código de forma automática, y los comentarios serán preservados bajo ciertas condiciones, por lo que el código R será más legible y </a:t>
            </a:r>
            <a:r>
              <a:rPr lang="es-MX" sz="2000" dirty="0" smtClean="0"/>
              <a:t>ordenado.</a:t>
            </a:r>
          </a:p>
          <a:p>
            <a:pPr lvl="0" algn="just">
              <a:defRPr sz="1800"/>
            </a:pPr>
            <a:r>
              <a:rPr lang="es-MX" sz="2000" dirty="0" smtClean="0"/>
              <a:t> </a:t>
            </a:r>
          </a:p>
          <a:p>
            <a:pPr lvl="0" algn="just">
              <a:defRPr sz="1800"/>
            </a:pPr>
            <a:endParaRPr lang="es-MX" sz="2000" dirty="0"/>
          </a:p>
          <a:p>
            <a:pPr lvl="0" algn="just">
              <a:defRPr sz="1800"/>
            </a:pPr>
            <a:r>
              <a:rPr lang="es-MX" sz="2000" dirty="0"/>
              <a:t>            </a:t>
            </a:r>
            <a:r>
              <a:rPr lang="es-MX" sz="2000" dirty="0" smtClean="0"/>
              <a:t>                             </a:t>
            </a:r>
            <a:r>
              <a:rPr lang="es-MX" sz="2000" dirty="0" smtClean="0">
                <a:hlinkClick r:id="rId3"/>
              </a:rPr>
              <a:t>http</a:t>
            </a:r>
            <a:r>
              <a:rPr lang="es-MX" sz="2000" dirty="0">
                <a:hlinkClick r:id="rId3"/>
              </a:rPr>
              <a:t>://</a:t>
            </a:r>
            <a:r>
              <a:rPr lang="es-MX" sz="2000" dirty="0" smtClean="0">
                <a:hlinkClick r:id="rId3"/>
              </a:rPr>
              <a:t>yihui.name/formatR</a:t>
            </a: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sz="2000" dirty="0"/>
          </a:p>
        </p:txBody>
      </p:sp>
      <p:sp>
        <p:nvSpPr>
          <p:cNvPr id="6" name="Shape 12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pt-BR" sz="4000" dirty="0" err="1" smtClean="0"/>
              <a:t>Herramienta</a:t>
            </a:r>
            <a:r>
              <a:rPr lang="pt-BR" sz="4000" dirty="0" smtClean="0"/>
              <a:t> de 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939456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4294967295"/>
          </p:nvPr>
        </p:nvSpPr>
        <p:spPr>
          <a:xfrm>
            <a:off x="457200" y="1609724"/>
            <a:ext cx="8229600" cy="375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</a:lstStyle>
          <a:p>
            <a:pPr lvl="0" algn="just">
              <a:defRPr sz="1800"/>
            </a:pPr>
            <a:r>
              <a:rPr lang="es-MX" sz="2000" dirty="0" smtClean="0"/>
              <a:t>Dentro del paquete “</a:t>
            </a:r>
            <a:r>
              <a:rPr lang="es-MX" sz="2000" dirty="0" err="1" smtClean="0"/>
              <a:t>devtools</a:t>
            </a:r>
            <a:r>
              <a:rPr lang="es-MX" sz="2000" dirty="0" smtClean="0"/>
              <a:t>” se encuentra la función </a:t>
            </a:r>
            <a:r>
              <a:rPr lang="es-MX" sz="2000" dirty="0" err="1" smtClean="0"/>
              <a:t>testthat</a:t>
            </a:r>
            <a:r>
              <a:rPr lang="es-MX" sz="2000" dirty="0" smtClean="0"/>
              <a:t>:</a:t>
            </a:r>
            <a:endParaRPr lang="es-MX" sz="2000" dirty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/>
          </a:p>
          <a:p>
            <a:pPr lvl="0">
              <a:defRPr sz="1800"/>
            </a:pPr>
            <a:r>
              <a:rPr lang="es-MX" sz="2000" dirty="0"/>
              <a:t>            </a:t>
            </a:r>
            <a:r>
              <a:rPr lang="es-MX" sz="2000" dirty="0">
                <a:hlinkClick r:id="rId3"/>
              </a:rPr>
              <a:t>http://</a:t>
            </a:r>
            <a:r>
              <a:rPr lang="es-MX" sz="2000" dirty="0" smtClean="0">
                <a:hlinkClick r:id="rId3"/>
              </a:rPr>
              <a:t>r-pkgs.had.co.nz/tests.html</a:t>
            </a: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sz="2000" dirty="0"/>
          </a:p>
        </p:txBody>
      </p:sp>
      <p:sp>
        <p:nvSpPr>
          <p:cNvPr id="6" name="Shape 12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pt-BR" sz="4000" dirty="0" err="1" smtClean="0"/>
              <a:t>Pruebas</a:t>
            </a:r>
            <a:r>
              <a:rPr lang="pt-BR" sz="4000" dirty="0" smtClean="0"/>
              <a:t> </a:t>
            </a:r>
            <a:r>
              <a:rPr lang="pt-BR" sz="4000" dirty="0" err="1" smtClean="0"/>
              <a:t>unitarias</a:t>
            </a:r>
            <a:r>
              <a:rPr lang="pt-BR" sz="4000" dirty="0" smtClean="0"/>
              <a:t> de 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854960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4294967295"/>
          </p:nvPr>
        </p:nvSpPr>
        <p:spPr>
          <a:xfrm>
            <a:off x="457200" y="1609724"/>
            <a:ext cx="8229600" cy="375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</a:lstStyle>
          <a:p>
            <a:pPr lvl="0" algn="just">
              <a:defRPr sz="1800"/>
            </a:pPr>
            <a:r>
              <a:rPr lang="es-MX" sz="2000" dirty="0" smtClean="0"/>
              <a:t>El paquete “</a:t>
            </a:r>
            <a:r>
              <a:rPr lang="es-MX" sz="2000" dirty="0" err="1" smtClean="0"/>
              <a:t>covr</a:t>
            </a:r>
            <a:r>
              <a:rPr lang="es-MX" sz="2000" dirty="0" smtClean="0"/>
              <a:t>”  junto con “</a:t>
            </a:r>
            <a:r>
              <a:rPr lang="es-MX" sz="2000" dirty="0" err="1" smtClean="0"/>
              <a:t>devtools</a:t>
            </a:r>
            <a:r>
              <a:rPr lang="es-MX" sz="2000" dirty="0" smtClean="0"/>
              <a:t>”:</a:t>
            </a:r>
            <a:endParaRPr lang="es-MX" sz="2000" dirty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/>
          </a:p>
          <a:p>
            <a:pPr lvl="0" algn="just">
              <a:defRPr sz="1800"/>
            </a:pPr>
            <a:r>
              <a:rPr lang="es-MX" sz="2000" dirty="0"/>
              <a:t>            </a:t>
            </a: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endParaRPr lang="es-MX" sz="2000" dirty="0" smtClean="0"/>
          </a:p>
          <a:p>
            <a:pPr lvl="0" algn="just">
              <a:defRPr sz="1800"/>
            </a:pPr>
            <a:r>
              <a:rPr lang="es-MX" sz="2000" dirty="0">
                <a:hlinkClick r:id="rId3"/>
              </a:rPr>
              <a:t>http://</a:t>
            </a:r>
            <a:r>
              <a:rPr lang="es-MX" sz="2000" dirty="0" smtClean="0">
                <a:hlinkClick r:id="rId3"/>
              </a:rPr>
              <a:t>stackoverflow.com/questions/12313886/r-code-coverage-for-the-testthat-package</a:t>
            </a:r>
            <a:endParaRPr lang="es-MX" sz="2000" dirty="0" smtClean="0"/>
          </a:p>
          <a:p>
            <a:pPr lvl="0" algn="just">
              <a:defRPr sz="1800"/>
            </a:pPr>
            <a:endParaRPr sz="2000" dirty="0"/>
          </a:p>
        </p:txBody>
      </p:sp>
      <p:sp>
        <p:nvSpPr>
          <p:cNvPr id="6" name="Shape 12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pt-BR" sz="4000" dirty="0" err="1" smtClean="0"/>
              <a:t>Code</a:t>
            </a:r>
            <a:r>
              <a:rPr lang="pt-BR" sz="4000" dirty="0" smtClean="0"/>
              <a:t> </a:t>
            </a:r>
            <a:r>
              <a:rPr lang="pt-BR" sz="4000" dirty="0" err="1" smtClean="0"/>
              <a:t>coverage</a:t>
            </a:r>
            <a:r>
              <a:rPr lang="pt-BR" sz="4000" dirty="0" smtClean="0"/>
              <a:t> de 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976115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s-MX" sz="3600" dirty="0" smtClean="0"/>
              <a:t>Servidor de integración continua</a:t>
            </a:r>
            <a:endParaRPr sz="3600" dirty="0"/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457199" y="1724025"/>
            <a:ext cx="8229601" cy="278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just">
              <a:lnSpc>
                <a:spcPct val="80000"/>
              </a:lnSpc>
              <a:buSzTx/>
              <a:buNone/>
              <a:defRPr sz="1800"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El servidor que integra la herramienta “</a:t>
            </a:r>
            <a:r>
              <a:rPr lang="es-MX" sz="2000" dirty="0" err="1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lintr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” y “</a:t>
            </a:r>
            <a:r>
              <a:rPr lang="es-MX" sz="2000" dirty="0" err="1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codecov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” (que es similar al </a:t>
            </a:r>
            <a:r>
              <a:rPr lang="es-MX" sz="2000" dirty="0" err="1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covr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) es </a:t>
            </a:r>
            <a:r>
              <a:rPr lang="es-MX" sz="2000" dirty="0" err="1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Travis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</a:rPr>
              <a:t> CI.</a:t>
            </a: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lang="es-MX" sz="2000" dirty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lang="es-MX" sz="2000" dirty="0" smtClean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lang="es-MX" sz="2000" dirty="0">
                <a:latin typeface="Calibri" panose="020F0502020204030204" pitchFamily="34" charset="0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  <a:hlinkClick r:id="rId3"/>
              </a:rPr>
              <a:t>github.com/jimhester/lintr</a:t>
            </a:r>
            <a:endParaRPr lang="es-MX" sz="2000" dirty="0" smtClean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lang="es-MX" sz="2000" dirty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lang="es-MX" sz="2000" dirty="0">
                <a:latin typeface="Calibri" panose="020F0502020204030204" pitchFamily="34" charset="0"/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lang="es-MX" sz="2000" dirty="0" smtClean="0">
                <a:latin typeface="Calibri" panose="020F0502020204030204" pitchFamily="34" charset="0"/>
                <a:ea typeface="Arial"/>
                <a:cs typeface="Arial"/>
                <a:sym typeface="Arial"/>
                <a:hlinkClick r:id="rId4"/>
              </a:rPr>
              <a:t>github.com/jimhester/covr</a:t>
            </a:r>
            <a:endParaRPr lang="es-MX" sz="2000" dirty="0" smtClean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lang="es-MX" sz="2000" dirty="0" smtClean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lang="es-MX" sz="2000" dirty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000" dirty="0"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336</Words>
  <Application>Microsoft Office PowerPoint</Application>
  <PresentationFormat>Presentación en pantalla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Default</vt:lpstr>
      <vt:lpstr>Lenguaje de programación  “R”</vt:lpstr>
      <vt:lpstr>Estándar de código de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Servidor de integración continua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 “R”</dc:title>
  <dc:creator>erick cecilio</dc:creator>
  <cp:lastModifiedBy>erick cecilio</cp:lastModifiedBy>
  <cp:revision>15</cp:revision>
  <dcterms:modified xsi:type="dcterms:W3CDTF">2015-07-31T00:13:54Z</dcterms:modified>
</cp:coreProperties>
</file>