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5" r:id="rId3"/>
    <p:sldId id="257" r:id="rId4"/>
    <p:sldId id="258" r:id="rId5"/>
    <p:sldId id="259" r:id="rId6"/>
    <p:sldId id="260" r:id="rId7"/>
    <p:sldId id="261" r:id="rId8"/>
    <p:sldId id="262" r:id="rId9"/>
    <p:sldId id="265" r:id="rId10"/>
    <p:sldId id="266" r:id="rId11"/>
    <p:sldId id="286" r:id="rId12"/>
    <p:sldId id="287" r:id="rId13"/>
    <p:sldId id="284" r:id="rId14"/>
  </p:sldIdLst>
  <p:sldSz cx="9144000" cy="5143500" type="screen16x9"/>
  <p:notesSz cx="9144000" cy="51435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49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074826" y="210438"/>
            <a:ext cx="6994347" cy="33083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1" i="0">
                <a:solidFill>
                  <a:srgbClr val="7E7E7E"/>
                </a:solidFill>
                <a:latin typeface="Calibri"/>
                <a:cs typeface="Calibri"/>
              </a:defRPr>
            </a:lvl1pPr>
          </a:lstStyle>
          <a:p>
            <a:pPr marL="12700">
              <a:lnSpc>
                <a:spcPts val="865"/>
              </a:lnSpc>
            </a:pPr>
            <a:r>
              <a:rPr dirty="0"/>
              <a:t>GC-F-004</a:t>
            </a:r>
            <a:r>
              <a:rPr spc="-80" dirty="0"/>
              <a:t> </a:t>
            </a:r>
            <a:r>
              <a:rPr spc="-5" dirty="0"/>
              <a:t>V.01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49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1" i="0">
                <a:solidFill>
                  <a:srgbClr val="7E7E7E"/>
                </a:solidFill>
                <a:latin typeface="Calibri"/>
                <a:cs typeface="Calibri"/>
              </a:defRPr>
            </a:lvl1pPr>
          </a:lstStyle>
          <a:p>
            <a:pPr marL="12700">
              <a:lnSpc>
                <a:spcPts val="865"/>
              </a:lnSpc>
            </a:pPr>
            <a:r>
              <a:rPr dirty="0"/>
              <a:t>GC-F-004</a:t>
            </a:r>
            <a:r>
              <a:rPr spc="-80" dirty="0"/>
              <a:t> </a:t>
            </a:r>
            <a:r>
              <a:rPr spc="-5" dirty="0"/>
              <a:t>V.01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1" i="0">
                <a:solidFill>
                  <a:srgbClr val="7E7E7E"/>
                </a:solidFill>
                <a:latin typeface="Calibri"/>
                <a:cs typeface="Calibri"/>
              </a:defRPr>
            </a:lvl1pPr>
          </a:lstStyle>
          <a:p>
            <a:pPr marL="12700">
              <a:lnSpc>
                <a:spcPts val="865"/>
              </a:lnSpc>
            </a:pPr>
            <a:r>
              <a:rPr dirty="0"/>
              <a:t>GC-F-004</a:t>
            </a:r>
            <a:r>
              <a:rPr spc="-80" dirty="0"/>
              <a:t> </a:t>
            </a:r>
            <a:r>
              <a:rPr spc="-5" dirty="0"/>
              <a:t>V.01</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514349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800" b="1" i="0">
                <a:solidFill>
                  <a:srgbClr val="7E7E7E"/>
                </a:solidFill>
                <a:latin typeface="Calibri"/>
                <a:cs typeface="Calibri"/>
              </a:defRPr>
            </a:lvl1pPr>
          </a:lstStyle>
          <a:p>
            <a:pPr marL="12700">
              <a:lnSpc>
                <a:spcPts val="865"/>
              </a:lnSpc>
            </a:pPr>
            <a:r>
              <a:rPr dirty="0"/>
              <a:t>GC-F-004</a:t>
            </a:r>
            <a:r>
              <a:rPr spc="-80" dirty="0"/>
              <a:t> </a:t>
            </a:r>
            <a:r>
              <a:rPr spc="-5" dirty="0"/>
              <a:t>V.01</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1" i="0">
                <a:solidFill>
                  <a:srgbClr val="7E7E7E"/>
                </a:solidFill>
                <a:latin typeface="Calibri"/>
                <a:cs typeface="Calibri"/>
              </a:defRPr>
            </a:lvl1pPr>
          </a:lstStyle>
          <a:p>
            <a:pPr marL="12700">
              <a:lnSpc>
                <a:spcPts val="865"/>
              </a:lnSpc>
            </a:pPr>
            <a:r>
              <a:rPr dirty="0"/>
              <a:t>GC-F-004</a:t>
            </a:r>
            <a:r>
              <a:rPr spc="-80" dirty="0"/>
              <a:t> </a:t>
            </a:r>
            <a:r>
              <a:rPr spc="-5" dirty="0"/>
              <a:t>V.01</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71294" y="1703654"/>
            <a:ext cx="5201411" cy="1666239"/>
          </a:xfrm>
          <a:prstGeom prst="rect">
            <a:avLst/>
          </a:prstGeom>
        </p:spPr>
        <p:txBody>
          <a:bodyPr wrap="square" lIns="0" tIns="0" rIns="0" bIns="0">
            <a:spAutoFit/>
          </a:bodyPr>
          <a:lstStyle>
            <a:lvl1pPr>
              <a:defRPr sz="4800" b="1" i="0">
                <a:solidFill>
                  <a:schemeClr val="bg1"/>
                </a:solidFill>
                <a:latin typeface="Calibri"/>
                <a:cs typeface="Calibri"/>
              </a:defRPr>
            </a:lvl1pPr>
          </a:lstStyle>
          <a:p>
            <a:endParaRPr/>
          </a:p>
        </p:txBody>
      </p:sp>
      <p:sp>
        <p:nvSpPr>
          <p:cNvPr id="3" name="Holder 3"/>
          <p:cNvSpPr>
            <a:spLocks noGrp="1"/>
          </p:cNvSpPr>
          <p:nvPr>
            <p:ph type="body" idx="1"/>
          </p:nvPr>
        </p:nvSpPr>
        <p:spPr>
          <a:xfrm>
            <a:off x="483209" y="1450289"/>
            <a:ext cx="8177580" cy="19469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8445500" y="4984115"/>
            <a:ext cx="621029" cy="127635"/>
          </a:xfrm>
          <a:prstGeom prst="rect">
            <a:avLst/>
          </a:prstGeom>
        </p:spPr>
        <p:txBody>
          <a:bodyPr wrap="square" lIns="0" tIns="0" rIns="0" bIns="0">
            <a:spAutoFit/>
          </a:bodyPr>
          <a:lstStyle>
            <a:lvl1pPr>
              <a:defRPr sz="800" b="1" i="0">
                <a:solidFill>
                  <a:srgbClr val="7E7E7E"/>
                </a:solidFill>
                <a:latin typeface="Calibri"/>
                <a:cs typeface="Calibri"/>
              </a:defRPr>
            </a:lvl1pPr>
          </a:lstStyle>
          <a:p>
            <a:pPr marL="12700">
              <a:lnSpc>
                <a:spcPts val="865"/>
              </a:lnSpc>
            </a:pPr>
            <a:r>
              <a:rPr dirty="0"/>
              <a:t>GC-F-004</a:t>
            </a:r>
            <a:r>
              <a:rPr spc="-80" dirty="0"/>
              <a:t> </a:t>
            </a:r>
            <a:r>
              <a:rPr spc="-5" dirty="0"/>
              <a:t>V.01</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10/3/2020</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567"/>
            <a:ext cx="9143999" cy="5143499"/>
          </a:xfrm>
          <a:prstGeom prst="rect">
            <a:avLst/>
          </a:prstGeom>
          <a:blipFill>
            <a:blip r:embed="rId2" cstate="print"/>
            <a:stretch>
              <a:fillRect/>
            </a:stretch>
          </a:blipFill>
        </p:spPr>
        <p:txBody>
          <a:bodyPr wrap="square" lIns="0" tIns="0" rIns="0" bIns="0" rtlCol="0"/>
          <a:lstStyle/>
          <a:p>
            <a:pPr marL="12700" marR="5080" algn="just">
              <a:lnSpc>
                <a:spcPct val="100200"/>
              </a:lnSpc>
              <a:spcBef>
                <a:spcPts val="95"/>
              </a:spcBef>
            </a:pPr>
            <a:r>
              <a:rPr lang="es-CO" b="1" spc="-5" dirty="0" smtClean="0">
                <a:solidFill>
                  <a:srgbClr val="F1F1F1"/>
                </a:solidFill>
                <a:latin typeface="Arial" panose="020B0604020202020204" pitchFamily="34" charset="0"/>
                <a:cs typeface="Arial" panose="020B0604020202020204" pitchFamily="34" charset="0"/>
              </a:rPr>
              <a:t>                      </a:t>
            </a:r>
          </a:p>
          <a:p>
            <a:pPr marL="12700" marR="5080" algn="just">
              <a:lnSpc>
                <a:spcPct val="100200"/>
              </a:lnSpc>
              <a:spcBef>
                <a:spcPts val="95"/>
              </a:spcBef>
            </a:pPr>
            <a:r>
              <a:rPr lang="es-CO" b="1" spc="-5" dirty="0" smtClean="0">
                <a:solidFill>
                  <a:srgbClr val="F1F1F1"/>
                </a:solidFill>
                <a:latin typeface="Arial" panose="020B0604020202020204" pitchFamily="34" charset="0"/>
                <a:cs typeface="Arial" panose="020B0604020202020204" pitchFamily="34" charset="0"/>
              </a:rPr>
              <a:t>             </a:t>
            </a:r>
            <a:r>
              <a:rPr lang="es-CO" b="1" spc="-5" dirty="0" smtClean="0">
                <a:solidFill>
                  <a:srgbClr val="F1F1F1"/>
                </a:solidFill>
                <a:cs typeface="Arial" panose="020B0604020202020204" pitchFamily="34" charset="0"/>
              </a:rPr>
              <a:t>MARIO HECTOR SANCHEZ GOMEZ</a:t>
            </a:r>
          </a:p>
          <a:p>
            <a:pPr marL="12700" marR="5080" algn="just">
              <a:lnSpc>
                <a:spcPct val="100200"/>
              </a:lnSpc>
              <a:spcBef>
                <a:spcPts val="95"/>
              </a:spcBef>
            </a:pPr>
            <a:r>
              <a:rPr lang="es-CO" b="1" spc="-5" dirty="0">
                <a:solidFill>
                  <a:srgbClr val="F1F1F1"/>
                </a:solidFill>
                <a:cs typeface="Arial" panose="020B0604020202020204" pitchFamily="34" charset="0"/>
              </a:rPr>
              <a:t> </a:t>
            </a:r>
            <a:r>
              <a:rPr lang="es-CO" b="1" spc="-5" dirty="0" smtClean="0">
                <a:solidFill>
                  <a:srgbClr val="F1F1F1"/>
                </a:solidFill>
                <a:cs typeface="Arial" panose="020B0604020202020204" pitchFamily="34" charset="0"/>
              </a:rPr>
              <a:t>               CESAR LUIS RIZO ZABALETA</a:t>
            </a:r>
          </a:p>
          <a:p>
            <a:pPr marL="12700" marR="5080" algn="just">
              <a:lnSpc>
                <a:spcPct val="100200"/>
              </a:lnSpc>
              <a:spcBef>
                <a:spcPts val="95"/>
              </a:spcBef>
            </a:pPr>
            <a:r>
              <a:rPr lang="es-CO" b="1" spc="-5" dirty="0">
                <a:solidFill>
                  <a:srgbClr val="F1F1F1"/>
                </a:solidFill>
                <a:cs typeface="Arial" panose="020B0604020202020204" pitchFamily="34" charset="0"/>
              </a:rPr>
              <a:t> </a:t>
            </a:r>
            <a:r>
              <a:rPr lang="es-CO" b="1" spc="-5" dirty="0" smtClean="0">
                <a:solidFill>
                  <a:srgbClr val="F1F1F1"/>
                </a:solidFill>
                <a:cs typeface="Arial" panose="020B0604020202020204" pitchFamily="34" charset="0"/>
              </a:rPr>
              <a:t>               CAMILO MARTINEZ SUAREZ</a:t>
            </a:r>
          </a:p>
          <a:p>
            <a:pPr marL="12700" marR="5080" algn="just">
              <a:lnSpc>
                <a:spcPct val="100200"/>
              </a:lnSpc>
              <a:spcBef>
                <a:spcPts val="95"/>
              </a:spcBef>
            </a:pPr>
            <a:r>
              <a:rPr lang="es-CO" b="1" spc="-5" dirty="0" smtClean="0">
                <a:solidFill>
                  <a:srgbClr val="F1F1F1"/>
                </a:solidFill>
                <a:cs typeface="Calibri"/>
              </a:rPr>
              <a:t>  </a:t>
            </a:r>
            <a:endParaRPr lang="es-CO" dirty="0">
              <a:cs typeface="Calibri"/>
            </a:endParaRPr>
          </a:p>
          <a:p>
            <a:pPr marL="12700" marR="5080" algn="just">
              <a:lnSpc>
                <a:spcPct val="100200"/>
              </a:lnSpc>
              <a:spcBef>
                <a:spcPts val="95"/>
              </a:spcBef>
            </a:pPr>
            <a:r>
              <a:rPr lang="es-CO" b="1" spc="-5" dirty="0" smtClean="0">
                <a:solidFill>
                  <a:srgbClr val="F1F1F1"/>
                </a:solidFill>
                <a:latin typeface="Arial" panose="020B0604020202020204" pitchFamily="34" charset="0"/>
                <a:cs typeface="Arial" panose="020B0604020202020204" pitchFamily="34" charset="0"/>
              </a:rPr>
              <a:t> </a:t>
            </a:r>
          </a:p>
          <a:p>
            <a:pPr marL="12700" marR="5080" algn="just">
              <a:lnSpc>
                <a:spcPct val="100200"/>
              </a:lnSpc>
              <a:spcBef>
                <a:spcPts val="95"/>
              </a:spcBef>
            </a:pPr>
            <a:r>
              <a:rPr lang="es-CO" b="1" spc="-5" dirty="0" smtClean="0">
                <a:solidFill>
                  <a:srgbClr val="F1F1F1"/>
                </a:solidFill>
                <a:latin typeface="Arial" panose="020B0604020202020204" pitchFamily="34" charset="0"/>
                <a:cs typeface="Arial" panose="020B0604020202020204" pitchFamily="34" charset="0"/>
              </a:rPr>
              <a:t>                    </a:t>
            </a:r>
          </a:p>
          <a:p>
            <a:pPr marL="12700" marR="5080" algn="just">
              <a:lnSpc>
                <a:spcPct val="100200"/>
              </a:lnSpc>
              <a:spcBef>
                <a:spcPts val="95"/>
              </a:spcBef>
            </a:pPr>
            <a:r>
              <a:rPr lang="es-CO" b="1" spc="-5" smtClean="0">
                <a:solidFill>
                  <a:srgbClr val="F1F1F1"/>
                </a:solidFill>
                <a:latin typeface="Arial" panose="020B0604020202020204" pitchFamily="34" charset="0"/>
                <a:cs typeface="Arial" panose="020B0604020202020204" pitchFamily="34" charset="0"/>
              </a:rPr>
              <a:t>                     </a:t>
            </a:r>
            <a:r>
              <a:rPr lang="es-CO" sz="2400" b="1" spc="-5" dirty="0" smtClean="0">
                <a:solidFill>
                  <a:srgbClr val="F1F1F1"/>
                </a:solidFill>
                <a:latin typeface="Arial" panose="020B0604020202020204" pitchFamily="34" charset="0"/>
                <a:cs typeface="Arial" panose="020B0604020202020204" pitchFamily="34" charset="0"/>
              </a:rPr>
              <a:t>PROYECTO SUPERCAN ON-LINE   </a:t>
            </a:r>
            <a:endParaRPr lang="es-CO" sz="2400" dirty="0">
              <a:latin typeface="Arial" panose="020B0604020202020204" pitchFamily="34" charset="0"/>
              <a:cs typeface="Arial" panose="020B0604020202020204" pitchFamily="34" charset="0"/>
            </a:endParaRPr>
          </a:p>
        </p:txBody>
      </p:sp>
      <p:sp>
        <p:nvSpPr>
          <p:cNvPr id="3" name="object 3"/>
          <p:cNvSpPr txBox="1"/>
          <p:nvPr/>
        </p:nvSpPr>
        <p:spPr>
          <a:xfrm>
            <a:off x="2076894" y="4486579"/>
            <a:ext cx="4275113" cy="689291"/>
          </a:xfrm>
          <a:prstGeom prst="rect">
            <a:avLst/>
          </a:prstGeom>
        </p:spPr>
        <p:txBody>
          <a:bodyPr vert="horz" wrap="square" lIns="0" tIns="12065" rIns="0" bIns="0" rtlCol="0">
            <a:spAutoFit/>
          </a:bodyPr>
          <a:lstStyle/>
          <a:p>
            <a:pPr marL="12700" marR="5080" algn="just">
              <a:lnSpc>
                <a:spcPct val="100200"/>
              </a:lnSpc>
              <a:spcBef>
                <a:spcPts val="95"/>
              </a:spcBef>
            </a:pPr>
            <a:r>
              <a:rPr lang="es-CO" sz="2800" dirty="0" smtClean="0">
                <a:solidFill>
                  <a:schemeClr val="tx1">
                    <a:lumMod val="50000"/>
                    <a:lumOff val="50000"/>
                  </a:schemeClr>
                </a:solidFill>
                <a:latin typeface="Calibri"/>
                <a:cs typeface="Calibri"/>
              </a:rPr>
              <a:t>         </a:t>
            </a:r>
            <a:r>
              <a:rPr lang="es-CO" sz="4400" dirty="0" smtClean="0">
                <a:solidFill>
                  <a:schemeClr val="bg1"/>
                </a:solidFill>
                <a:latin typeface="Calibri"/>
                <a:cs typeface="Calibri"/>
              </a:rPr>
              <a:t>SLOGAN</a:t>
            </a:r>
            <a:endParaRPr sz="4400" dirty="0">
              <a:solidFill>
                <a:schemeClr val="bg1"/>
              </a:solidFill>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pic>
        <p:nvPicPr>
          <p:cNvPr id="5" name="Imagen 4">
            <a:extLst>
              <a:ext uri="{FF2B5EF4-FFF2-40B4-BE49-F238E27FC236}">
                <a16:creationId xmlns:a16="http://schemas.microsoft.com/office/drawing/2014/main" id="{A7A29281-59CF-45D8-83AC-4604FA7B8EE3}"/>
              </a:ext>
            </a:extLst>
          </p:cNvPr>
          <p:cNvPicPr>
            <a:picLocks noChangeAspect="1"/>
          </p:cNvPicPr>
          <p:nvPr/>
        </p:nvPicPr>
        <p:blipFill>
          <a:blip r:embed="rId3"/>
          <a:stretch>
            <a:fillRect/>
          </a:stretch>
        </p:blipFill>
        <p:spPr>
          <a:xfrm>
            <a:off x="2209800" y="2596720"/>
            <a:ext cx="3148173" cy="17485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8834" y="201549"/>
            <a:ext cx="1607820"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E8E6E8"/>
                </a:solidFill>
              </a:rPr>
              <a:t>JUSTI</a:t>
            </a:r>
            <a:r>
              <a:rPr sz="2000" spc="5" dirty="0">
                <a:solidFill>
                  <a:srgbClr val="E8E6E8"/>
                </a:solidFill>
              </a:rPr>
              <a:t>F</a:t>
            </a:r>
            <a:r>
              <a:rPr sz="2000" dirty="0">
                <a:solidFill>
                  <a:srgbClr val="E8E6E8"/>
                </a:solidFill>
              </a:rPr>
              <a:t>ICACIÓN</a:t>
            </a:r>
            <a:endParaRPr sz="2000" dirty="0"/>
          </a:p>
        </p:txBody>
      </p:sp>
      <p:sp>
        <p:nvSpPr>
          <p:cNvPr id="3" name="object 3"/>
          <p:cNvSpPr txBox="1"/>
          <p:nvPr/>
        </p:nvSpPr>
        <p:spPr>
          <a:xfrm>
            <a:off x="632256" y="183641"/>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E8E6E8"/>
                </a:solidFill>
                <a:latin typeface="Calibri"/>
                <a:cs typeface="Calibri"/>
              </a:rPr>
              <a:t>5</a:t>
            </a:r>
            <a:endParaRPr sz="1800" dirty="0">
              <a:latin typeface="Calibri"/>
              <a:cs typeface="Calibri"/>
            </a:endParaRPr>
          </a:p>
        </p:txBody>
      </p:sp>
      <p:sp>
        <p:nvSpPr>
          <p:cNvPr id="5" name="object 5"/>
          <p:cNvSpPr/>
          <p:nvPr/>
        </p:nvSpPr>
        <p:spPr>
          <a:xfrm>
            <a:off x="594780" y="510479"/>
            <a:ext cx="179082" cy="4571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sp>
        <p:nvSpPr>
          <p:cNvPr id="9" name="Rectángulo 8"/>
          <p:cNvSpPr/>
          <p:nvPr/>
        </p:nvSpPr>
        <p:spPr>
          <a:xfrm>
            <a:off x="76200" y="1885950"/>
            <a:ext cx="6571361" cy="2585323"/>
          </a:xfrm>
          <a:prstGeom prst="rect">
            <a:avLst/>
          </a:prstGeom>
        </p:spPr>
        <p:txBody>
          <a:bodyPr wrap="square">
            <a:spAutoFit/>
          </a:bodyPr>
          <a:lstStyle/>
          <a:p>
            <a:r>
              <a:rPr lang="es-ES" dirty="0">
                <a:solidFill>
                  <a:schemeClr val="tx1">
                    <a:lumMod val="50000"/>
                    <a:lumOff val="50000"/>
                  </a:schemeClr>
                </a:solidFill>
                <a:latin typeface="Arial" panose="020B0604020202020204" pitchFamily="34" charset="0"/>
                <a:ea typeface="Times New Roman" panose="02020603050405020304" pitchFamily="18" charset="0"/>
              </a:rPr>
              <a:t>Teniendo en cuenta las actividades cotidianas que se realizan a través de Internet, nació la idea de crear un sistema multinivel, que permitiera a los diferentes usuarios realizar pedidos y consultas por medio de los servicios que allí se prestan. </a:t>
            </a:r>
            <a:endParaRPr lang="es-ES" dirty="0" smtClean="0">
              <a:solidFill>
                <a:schemeClr val="tx1">
                  <a:lumMod val="50000"/>
                  <a:lumOff val="50000"/>
                </a:schemeClr>
              </a:solidFill>
              <a:latin typeface="Arial" panose="020B0604020202020204" pitchFamily="34" charset="0"/>
              <a:ea typeface="Times New Roman" panose="02020603050405020304" pitchFamily="18" charset="0"/>
            </a:endParaRPr>
          </a:p>
          <a:p>
            <a:endParaRPr lang="es-ES" dirty="0">
              <a:solidFill>
                <a:schemeClr val="tx1">
                  <a:lumMod val="50000"/>
                  <a:lumOff val="50000"/>
                </a:schemeClr>
              </a:solidFill>
              <a:latin typeface="Arial" panose="020B0604020202020204" pitchFamily="34" charset="0"/>
            </a:endParaRPr>
          </a:p>
          <a:p>
            <a:r>
              <a:rPr lang="es-ES" dirty="0">
                <a:solidFill>
                  <a:schemeClr val="tx1">
                    <a:lumMod val="50000"/>
                    <a:lumOff val="50000"/>
                  </a:schemeClr>
                </a:solidFill>
                <a:latin typeface="Arial" panose="020B0604020202020204" pitchFamily="34" charset="0"/>
                <a:ea typeface="Times New Roman" panose="02020603050405020304" pitchFamily="18" charset="0"/>
              </a:rPr>
              <a:t>La realización del proyecto, es importante ya que resulta más eficiente y eficaz la comercialización por medio de una página virtual</a:t>
            </a:r>
            <a:r>
              <a:rPr lang="es-ES" dirty="0">
                <a:latin typeface="Arial" panose="020B0604020202020204" pitchFamily="34" charset="0"/>
                <a:ea typeface="Times New Roman" panose="02020603050405020304" pitchFamily="18" charset="0"/>
              </a:rPr>
              <a:t>. </a:t>
            </a:r>
            <a:endParaRPr lang="es-CO" dirty="0"/>
          </a:p>
        </p:txBody>
      </p:sp>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8139" y="2064186"/>
            <a:ext cx="2047875" cy="22288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400" y="1276350"/>
            <a:ext cx="6705600" cy="3657599"/>
          </a:xfrm>
        </p:spPr>
        <p:txBody>
          <a:bodyPr/>
          <a:lstStyle/>
          <a:p>
            <a:r>
              <a:rPr lang="es-ES" sz="1800" dirty="0">
                <a:solidFill>
                  <a:schemeClr val="tx1">
                    <a:lumMod val="50000"/>
                    <a:lumOff val="50000"/>
                  </a:schemeClr>
                </a:solidFill>
                <a:latin typeface="Arial" panose="020B0604020202020204" pitchFamily="34" charset="0"/>
                <a:cs typeface="Arial" panose="020B0604020202020204" pitchFamily="34" charset="0"/>
              </a:rPr>
              <a:t>En primera instancia el cliente se sentirá a gusto con el buen servicio y la </a:t>
            </a:r>
            <a:r>
              <a:rPr lang="es-ES" sz="1800" dirty="0" smtClean="0">
                <a:solidFill>
                  <a:schemeClr val="tx1">
                    <a:lumMod val="50000"/>
                    <a:lumOff val="50000"/>
                  </a:schemeClr>
                </a:solidFill>
                <a:latin typeface="Arial" panose="020B0604020202020204" pitchFamily="34" charset="0"/>
                <a:cs typeface="Arial" panose="020B0604020202020204" pitchFamily="34" charset="0"/>
              </a:rPr>
              <a:t>agilidad.</a:t>
            </a:r>
            <a:br>
              <a:rPr lang="es-ES" sz="1800" dirty="0" smtClean="0">
                <a:solidFill>
                  <a:schemeClr val="tx1">
                    <a:lumMod val="50000"/>
                    <a:lumOff val="50000"/>
                  </a:schemeClr>
                </a:solidFill>
                <a:latin typeface="Arial" panose="020B0604020202020204" pitchFamily="34" charset="0"/>
                <a:cs typeface="Arial" panose="020B0604020202020204" pitchFamily="34" charset="0"/>
              </a:rPr>
            </a:br>
            <a:r>
              <a:rPr lang="es-ES" sz="1800" dirty="0" smtClean="0">
                <a:solidFill>
                  <a:schemeClr val="tx1">
                    <a:lumMod val="50000"/>
                    <a:lumOff val="50000"/>
                  </a:schemeClr>
                </a:solidFill>
                <a:latin typeface="Arial" panose="020B0604020202020204" pitchFamily="34" charset="0"/>
                <a:cs typeface="Arial" panose="020B0604020202020204" pitchFamily="34" charset="0"/>
              </a:rPr>
              <a:t> </a:t>
            </a:r>
            <a:r>
              <a:rPr lang="es-ES" sz="1800" dirty="0">
                <a:solidFill>
                  <a:schemeClr val="tx1">
                    <a:lumMod val="50000"/>
                    <a:lumOff val="50000"/>
                  </a:schemeClr>
                </a:solidFill>
                <a:latin typeface="Arial" panose="020B0604020202020204" pitchFamily="34" charset="0"/>
                <a:cs typeface="Arial" panose="020B0604020202020204" pitchFamily="34" charset="0"/>
              </a:rPr>
              <a:t>S</a:t>
            </a:r>
            <a:r>
              <a:rPr lang="es-ES" sz="1800" dirty="0" smtClean="0">
                <a:solidFill>
                  <a:schemeClr val="tx1">
                    <a:lumMod val="50000"/>
                    <a:lumOff val="50000"/>
                  </a:schemeClr>
                </a:solidFill>
                <a:latin typeface="Arial" panose="020B0604020202020204" pitchFamily="34" charset="0"/>
                <a:cs typeface="Arial" panose="020B0604020202020204" pitchFamily="34" charset="0"/>
              </a:rPr>
              <a:t>egundo </a:t>
            </a:r>
            <a:r>
              <a:rPr lang="es-ES" sz="1800" dirty="0">
                <a:solidFill>
                  <a:schemeClr val="tx1">
                    <a:lumMod val="50000"/>
                    <a:lumOff val="50000"/>
                  </a:schemeClr>
                </a:solidFill>
                <a:latin typeface="Arial" panose="020B0604020202020204" pitchFamily="34" charset="0"/>
                <a:cs typeface="Arial" panose="020B0604020202020204" pitchFamily="34" charset="0"/>
              </a:rPr>
              <a:t>con una agradable muestra de los productos, que le dará el espacio suficiente para tomar una decisión que cumpla con sus </a:t>
            </a:r>
            <a:r>
              <a:rPr lang="es-ES" sz="1800" dirty="0" smtClean="0">
                <a:solidFill>
                  <a:schemeClr val="tx1">
                    <a:lumMod val="50000"/>
                    <a:lumOff val="50000"/>
                  </a:schemeClr>
                </a:solidFill>
                <a:latin typeface="Arial" panose="020B0604020202020204" pitchFamily="34" charset="0"/>
                <a:cs typeface="Arial" panose="020B0604020202020204" pitchFamily="34" charset="0"/>
              </a:rPr>
              <a:t>expectativas Por </a:t>
            </a:r>
            <a:r>
              <a:rPr lang="es-ES" sz="1800" dirty="0">
                <a:solidFill>
                  <a:schemeClr val="tx1">
                    <a:lumMod val="50000"/>
                    <a:lumOff val="50000"/>
                  </a:schemeClr>
                </a:solidFill>
                <a:latin typeface="Arial" panose="020B0604020202020204" pitchFamily="34" charset="0"/>
                <a:cs typeface="Arial" panose="020B0604020202020204" pitchFamily="34" charset="0"/>
              </a:rPr>
              <a:t>lo ya </a:t>
            </a:r>
            <a:r>
              <a:rPr lang="es-ES" sz="1800" dirty="0" smtClean="0">
                <a:solidFill>
                  <a:schemeClr val="tx1">
                    <a:lumMod val="50000"/>
                    <a:lumOff val="50000"/>
                  </a:schemeClr>
                </a:solidFill>
                <a:latin typeface="Arial" panose="020B0604020202020204" pitchFamily="34" charset="0"/>
                <a:cs typeface="Arial" panose="020B0604020202020204" pitchFamily="34" charset="0"/>
              </a:rPr>
              <a:t>mencionado.</a:t>
            </a:r>
            <a:br>
              <a:rPr lang="es-ES" sz="1800" dirty="0" smtClean="0">
                <a:solidFill>
                  <a:schemeClr val="tx1">
                    <a:lumMod val="50000"/>
                    <a:lumOff val="50000"/>
                  </a:schemeClr>
                </a:solidFill>
                <a:latin typeface="Arial" panose="020B0604020202020204" pitchFamily="34" charset="0"/>
                <a:cs typeface="Arial" panose="020B0604020202020204" pitchFamily="34" charset="0"/>
              </a:rPr>
            </a:br>
            <a:r>
              <a:rPr lang="es-ES" sz="1800" dirty="0" smtClean="0">
                <a:solidFill>
                  <a:schemeClr val="tx1">
                    <a:lumMod val="50000"/>
                    <a:lumOff val="50000"/>
                  </a:schemeClr>
                </a:solidFill>
                <a:latin typeface="Arial" panose="020B0604020202020204" pitchFamily="34" charset="0"/>
                <a:cs typeface="Arial" panose="020B0604020202020204" pitchFamily="34" charset="0"/>
              </a:rPr>
              <a:t/>
            </a:r>
            <a:br>
              <a:rPr lang="es-ES" sz="1800" dirty="0" smtClean="0">
                <a:solidFill>
                  <a:schemeClr val="tx1">
                    <a:lumMod val="50000"/>
                    <a:lumOff val="50000"/>
                  </a:schemeClr>
                </a:solidFill>
                <a:latin typeface="Arial" panose="020B0604020202020204" pitchFamily="34" charset="0"/>
                <a:cs typeface="Arial" panose="020B0604020202020204" pitchFamily="34" charset="0"/>
              </a:rPr>
            </a:br>
            <a:r>
              <a:rPr lang="es-ES" sz="1800" dirty="0" smtClean="0">
                <a:solidFill>
                  <a:schemeClr val="tx1">
                    <a:lumMod val="50000"/>
                    <a:lumOff val="50000"/>
                  </a:schemeClr>
                </a:solidFill>
                <a:latin typeface="Arial" panose="020B0604020202020204" pitchFamily="34" charset="0"/>
                <a:cs typeface="Arial" panose="020B0604020202020204" pitchFamily="34" charset="0"/>
              </a:rPr>
              <a:t> </a:t>
            </a:r>
            <a:r>
              <a:rPr lang="es-ES" sz="1800" dirty="0">
                <a:solidFill>
                  <a:schemeClr val="tx1">
                    <a:lumMod val="50000"/>
                    <a:lumOff val="50000"/>
                  </a:schemeClr>
                </a:solidFill>
                <a:latin typeface="Arial" panose="020B0604020202020204" pitchFamily="34" charset="0"/>
                <a:cs typeface="Arial" panose="020B0604020202020204" pitchFamily="34" charset="0"/>
              </a:rPr>
              <a:t>S</a:t>
            </a:r>
            <a:r>
              <a:rPr lang="es-ES" sz="1800" dirty="0" smtClean="0">
                <a:solidFill>
                  <a:schemeClr val="tx1">
                    <a:lumMod val="50000"/>
                    <a:lumOff val="50000"/>
                  </a:schemeClr>
                </a:solidFill>
                <a:latin typeface="Arial" panose="020B0604020202020204" pitchFamily="34" charset="0"/>
                <a:cs typeface="Arial" panose="020B0604020202020204" pitchFamily="34" charset="0"/>
              </a:rPr>
              <a:t>e </a:t>
            </a:r>
            <a:r>
              <a:rPr lang="es-ES" sz="1800" dirty="0">
                <a:solidFill>
                  <a:schemeClr val="tx1">
                    <a:lumMod val="50000"/>
                    <a:lumOff val="50000"/>
                  </a:schemeClr>
                </a:solidFill>
                <a:latin typeface="Arial" panose="020B0604020202020204" pitchFamily="34" charset="0"/>
                <a:cs typeface="Arial" panose="020B0604020202020204" pitchFamily="34" charset="0"/>
              </a:rPr>
              <a:t>plantea el desarrollo y la implementación de una </a:t>
            </a:r>
            <a:r>
              <a:rPr lang="es-ES" sz="1800" dirty="0" smtClean="0">
                <a:solidFill>
                  <a:schemeClr val="tx1">
                    <a:lumMod val="50000"/>
                    <a:lumOff val="50000"/>
                  </a:schemeClr>
                </a:solidFill>
                <a:latin typeface="Arial" panose="020B0604020202020204" pitchFamily="34" charset="0"/>
                <a:cs typeface="Arial" panose="020B0604020202020204" pitchFamily="34" charset="0"/>
              </a:rPr>
              <a:t>Tienda virtual para </a:t>
            </a:r>
            <a:r>
              <a:rPr lang="es-ES" sz="1800" dirty="0" err="1" smtClean="0">
                <a:solidFill>
                  <a:schemeClr val="tx1">
                    <a:lumMod val="50000"/>
                    <a:lumOff val="50000"/>
                  </a:schemeClr>
                </a:solidFill>
                <a:latin typeface="Arial" panose="020B0604020202020204" pitchFamily="34" charset="0"/>
                <a:cs typeface="Arial" panose="020B0604020202020204" pitchFamily="34" charset="0"/>
              </a:rPr>
              <a:t>Supercán</a:t>
            </a:r>
            <a:r>
              <a:rPr lang="es-ES" sz="1800" dirty="0" smtClean="0">
                <a:solidFill>
                  <a:schemeClr val="tx1">
                    <a:lumMod val="50000"/>
                    <a:lumOff val="50000"/>
                  </a:schemeClr>
                </a:solidFill>
                <a:latin typeface="Arial" panose="020B0604020202020204" pitchFamily="34" charset="0"/>
                <a:cs typeface="Arial" panose="020B0604020202020204" pitchFamily="34" charset="0"/>
              </a:rPr>
              <a:t> on-line, </a:t>
            </a:r>
            <a:r>
              <a:rPr lang="es-ES" sz="1800" dirty="0">
                <a:solidFill>
                  <a:schemeClr val="tx1">
                    <a:lumMod val="50000"/>
                    <a:lumOff val="50000"/>
                  </a:schemeClr>
                </a:solidFill>
                <a:latin typeface="Arial" panose="020B0604020202020204" pitchFamily="34" charset="0"/>
                <a:cs typeface="Arial" panose="020B0604020202020204" pitchFamily="34" charset="0"/>
              </a:rPr>
              <a:t>debido a que en el ámbito nacional existe un motivo muy poderoso que obliga a cualquier persona a estar a la vanguardia de procesos y desarrollos tecnológicos, y que nunca deje de pensar en el bienestar propio y el de la empresa. </a:t>
            </a:r>
            <a:r>
              <a:rPr lang="es-CO" dirty="0"/>
              <a:t/>
            </a:r>
            <a:br>
              <a:rPr lang="es-CO" dirty="0"/>
            </a:br>
            <a:endParaRPr lang="es-CO"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1581150"/>
            <a:ext cx="1907141" cy="2209800"/>
          </a:xfrm>
          <a:prstGeom prst="rect">
            <a:avLst/>
          </a:prstGeom>
        </p:spPr>
      </p:pic>
      <p:sp>
        <p:nvSpPr>
          <p:cNvPr id="6" name="object 3"/>
          <p:cNvSpPr txBox="1"/>
          <p:nvPr/>
        </p:nvSpPr>
        <p:spPr>
          <a:xfrm>
            <a:off x="632257" y="209550"/>
            <a:ext cx="141605" cy="289823"/>
          </a:xfrm>
          <a:prstGeom prst="rect">
            <a:avLst/>
          </a:prstGeom>
        </p:spPr>
        <p:txBody>
          <a:bodyPr vert="horz" wrap="square" lIns="0" tIns="12700" rIns="0" bIns="0" rtlCol="0">
            <a:spAutoFit/>
          </a:bodyPr>
          <a:lstStyle/>
          <a:p>
            <a:pPr marL="12700">
              <a:lnSpc>
                <a:spcPct val="100000"/>
              </a:lnSpc>
              <a:spcBef>
                <a:spcPts val="100"/>
              </a:spcBef>
            </a:pPr>
            <a:r>
              <a:rPr lang="es-CO" sz="1800" b="1" dirty="0" smtClean="0">
                <a:solidFill>
                  <a:srgbClr val="E8E6E8"/>
                </a:solidFill>
                <a:latin typeface="Calibri"/>
                <a:cs typeface="Calibri"/>
              </a:rPr>
              <a:t>6</a:t>
            </a:r>
            <a:endParaRPr sz="1800" dirty="0">
              <a:latin typeface="Calibri"/>
              <a:cs typeface="Calibri"/>
            </a:endParaRPr>
          </a:p>
        </p:txBody>
      </p:sp>
      <p:sp>
        <p:nvSpPr>
          <p:cNvPr id="7" name="object 5"/>
          <p:cNvSpPr/>
          <p:nvPr/>
        </p:nvSpPr>
        <p:spPr>
          <a:xfrm>
            <a:off x="594780" y="510479"/>
            <a:ext cx="179082" cy="45719"/>
          </a:xfrm>
          <a:prstGeom prst="rect">
            <a:avLst/>
          </a:prstGeom>
          <a:blipFill>
            <a:blip r:embed="rId3" cstate="print"/>
            <a:stretch>
              <a:fillRect/>
            </a:stretch>
          </a:blipFill>
        </p:spPr>
        <p:txBody>
          <a:bodyPr wrap="square" lIns="0" tIns="0" rIns="0" bIns="0" rtlCol="0"/>
          <a:lstStyle/>
          <a:p>
            <a:endParaRPr/>
          </a:p>
        </p:txBody>
      </p:sp>
      <p:sp>
        <p:nvSpPr>
          <p:cNvPr id="8" name="object 2"/>
          <p:cNvSpPr txBox="1">
            <a:spLocks/>
          </p:cNvSpPr>
          <p:nvPr/>
        </p:nvSpPr>
        <p:spPr>
          <a:xfrm>
            <a:off x="914400" y="225363"/>
            <a:ext cx="1607820" cy="330835"/>
          </a:xfrm>
          <a:prstGeom prst="rect">
            <a:avLst/>
          </a:prstGeom>
        </p:spPr>
        <p:txBody>
          <a:bodyPr vert="horz" wrap="square" lIns="0" tIns="13335" rIns="0" bIns="0" rtlCol="0">
            <a:spAutoFit/>
          </a:bodyPr>
          <a:lstStyle>
            <a:lvl1pPr>
              <a:defRPr sz="4800" b="1" i="0">
                <a:solidFill>
                  <a:schemeClr val="bg1"/>
                </a:solidFill>
                <a:latin typeface="Calibri"/>
                <a:ea typeface="+mj-ea"/>
                <a:cs typeface="Calibri"/>
              </a:defRPr>
            </a:lvl1pPr>
          </a:lstStyle>
          <a:p>
            <a:pPr marL="12700">
              <a:spcBef>
                <a:spcPts val="105"/>
              </a:spcBef>
            </a:pPr>
            <a:r>
              <a:rPr lang="es-CO" sz="2000" kern="0" spc="-5" smtClean="0">
                <a:solidFill>
                  <a:srgbClr val="E8E6E8"/>
                </a:solidFill>
              </a:rPr>
              <a:t>JUSTI</a:t>
            </a:r>
            <a:r>
              <a:rPr lang="es-CO" sz="2000" kern="0" spc="5" smtClean="0">
                <a:solidFill>
                  <a:srgbClr val="E8E6E8"/>
                </a:solidFill>
              </a:rPr>
              <a:t>F</a:t>
            </a:r>
            <a:r>
              <a:rPr lang="es-CO" sz="2000" kern="0" smtClean="0">
                <a:solidFill>
                  <a:srgbClr val="E8E6E8"/>
                </a:solidFill>
              </a:rPr>
              <a:t>ICACIÓN</a:t>
            </a:r>
            <a:endParaRPr lang="es-CO" sz="2000" kern="0" dirty="0"/>
          </a:p>
        </p:txBody>
      </p:sp>
    </p:spTree>
    <p:extLst>
      <p:ext uri="{BB962C8B-B14F-4D97-AF65-F5344CB8AC3E}">
        <p14:creationId xmlns:p14="http://schemas.microsoft.com/office/powerpoint/2010/main" val="292319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483209" y="1276350"/>
            <a:ext cx="8177580" cy="1661993"/>
          </a:xfrm>
        </p:spPr>
        <p:txBody>
          <a:bodyPr/>
          <a:lstStyle/>
          <a:p>
            <a:pPr algn="ctr"/>
            <a:r>
              <a:rPr lang="es-ES" b="1" dirty="0" smtClean="0">
                <a:solidFill>
                  <a:schemeClr val="tx1">
                    <a:lumMod val="50000"/>
                    <a:lumOff val="50000"/>
                  </a:schemeClr>
                </a:solidFill>
                <a:latin typeface="Arial" panose="020B0604020202020204" pitchFamily="34" charset="0"/>
                <a:cs typeface="Arial" panose="020B0604020202020204" pitchFamily="34" charset="0"/>
              </a:rPr>
              <a:t>ALCANCE DEL PROYECTO.</a:t>
            </a:r>
          </a:p>
          <a:p>
            <a:pPr algn="ctr"/>
            <a:endParaRPr lang="es-ES" dirty="0">
              <a:solidFill>
                <a:schemeClr val="tx1">
                  <a:lumMod val="50000"/>
                  <a:lumOff val="50000"/>
                </a:schemeClr>
              </a:solidFill>
              <a:latin typeface="Arial" panose="020B0604020202020204" pitchFamily="34" charset="0"/>
              <a:cs typeface="Arial" panose="020B0604020202020204" pitchFamily="34" charset="0"/>
            </a:endParaRPr>
          </a:p>
          <a:p>
            <a:pPr algn="ctr"/>
            <a:r>
              <a:rPr lang="es-ES" dirty="0" smtClean="0">
                <a:solidFill>
                  <a:schemeClr val="tx1">
                    <a:lumMod val="50000"/>
                    <a:lumOff val="50000"/>
                  </a:schemeClr>
                </a:solidFill>
                <a:latin typeface="Arial" panose="020B0604020202020204" pitchFamily="34" charset="0"/>
                <a:cs typeface="Arial" panose="020B0604020202020204" pitchFamily="34" charset="0"/>
              </a:rPr>
              <a:t>El presente proyecto como objetivo mejorara la productividad del negocio atreves de la utilización del aplicativo web que permitan expandir el negocio.</a:t>
            </a:r>
          </a:p>
          <a:p>
            <a:pPr algn="ctr"/>
            <a:endParaRPr lang="es-ES" dirty="0">
              <a:solidFill>
                <a:schemeClr val="tx1">
                  <a:lumMod val="50000"/>
                  <a:lumOff val="50000"/>
                </a:schemeClr>
              </a:solidFill>
            </a:endParaRPr>
          </a:p>
          <a:p>
            <a:pPr algn="ctr"/>
            <a:endParaRPr lang="es-ES" dirty="0"/>
          </a:p>
        </p:txBody>
      </p:sp>
      <p:sp>
        <p:nvSpPr>
          <p:cNvPr id="4" name="object 3"/>
          <p:cNvSpPr txBox="1"/>
          <p:nvPr/>
        </p:nvSpPr>
        <p:spPr>
          <a:xfrm>
            <a:off x="632257" y="209550"/>
            <a:ext cx="141605" cy="289823"/>
          </a:xfrm>
          <a:prstGeom prst="rect">
            <a:avLst/>
          </a:prstGeom>
        </p:spPr>
        <p:txBody>
          <a:bodyPr vert="horz" wrap="square" lIns="0" tIns="12700" rIns="0" bIns="0" rtlCol="0">
            <a:spAutoFit/>
          </a:bodyPr>
          <a:lstStyle/>
          <a:p>
            <a:pPr marL="12700">
              <a:lnSpc>
                <a:spcPct val="100000"/>
              </a:lnSpc>
              <a:spcBef>
                <a:spcPts val="100"/>
              </a:spcBef>
            </a:pPr>
            <a:r>
              <a:rPr lang="es-CO" sz="1800" b="1" dirty="0" smtClean="0">
                <a:solidFill>
                  <a:srgbClr val="E8E6E8"/>
                </a:solidFill>
                <a:latin typeface="Calibri"/>
                <a:cs typeface="Calibri"/>
              </a:rPr>
              <a:t>7</a:t>
            </a:r>
            <a:endParaRPr sz="1800" dirty="0">
              <a:latin typeface="Calibri"/>
              <a:cs typeface="Calibri"/>
            </a:endParaRPr>
          </a:p>
        </p:txBody>
      </p:sp>
      <p:sp>
        <p:nvSpPr>
          <p:cNvPr id="5" name="object 5"/>
          <p:cNvSpPr/>
          <p:nvPr/>
        </p:nvSpPr>
        <p:spPr>
          <a:xfrm>
            <a:off x="594780" y="510479"/>
            <a:ext cx="179082" cy="45719"/>
          </a:xfrm>
          <a:prstGeom prst="rect">
            <a:avLst/>
          </a:prstGeom>
          <a:blipFill>
            <a:blip r:embed="rId2" cstate="print"/>
            <a:stretch>
              <a:fillRect/>
            </a:stretch>
          </a:blipFill>
        </p:spPr>
        <p:txBody>
          <a:bodyPr wrap="square" lIns="0" tIns="0" rIns="0" bIns="0" rtlCol="0"/>
          <a:lstStyle/>
          <a:p>
            <a:endParaRPr/>
          </a:p>
        </p:txBody>
      </p:sp>
      <p:sp>
        <p:nvSpPr>
          <p:cNvPr id="6" name="object 2"/>
          <p:cNvSpPr txBox="1">
            <a:spLocks noGrp="1"/>
          </p:cNvSpPr>
          <p:nvPr>
            <p:ph type="title"/>
          </p:nvPr>
        </p:nvSpPr>
        <p:spPr>
          <a:xfrm>
            <a:off x="1138834" y="201549"/>
            <a:ext cx="3509366" cy="321242"/>
          </a:xfrm>
          <a:prstGeom prst="rect">
            <a:avLst/>
          </a:prstGeom>
        </p:spPr>
        <p:txBody>
          <a:bodyPr vert="horz" wrap="square" lIns="0" tIns="13335" rIns="0" bIns="0" rtlCol="0">
            <a:spAutoFit/>
          </a:bodyPr>
          <a:lstStyle/>
          <a:p>
            <a:pPr marL="12700">
              <a:lnSpc>
                <a:spcPct val="100000"/>
              </a:lnSpc>
              <a:spcBef>
                <a:spcPts val="105"/>
              </a:spcBef>
            </a:pPr>
            <a:r>
              <a:rPr lang="es-CO" sz="2000" spc="-5" dirty="0" smtClean="0">
                <a:solidFill>
                  <a:srgbClr val="E8E6E8"/>
                </a:solidFill>
              </a:rPr>
              <a:t>ALCANCE DEL PROYECTO</a:t>
            </a:r>
            <a:endParaRPr sz="2000" dirty="0"/>
          </a:p>
        </p:txBody>
      </p:sp>
    </p:spTree>
    <p:extLst>
      <p:ext uri="{BB962C8B-B14F-4D97-AF65-F5344CB8AC3E}">
        <p14:creationId xmlns:p14="http://schemas.microsoft.com/office/powerpoint/2010/main" val="2585064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9052"/>
            <a:ext cx="9143999" cy="51434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4800" y="1950104"/>
            <a:ext cx="5810885" cy="1563890"/>
          </a:xfrm>
          <a:prstGeom prst="rect">
            <a:avLst/>
          </a:prstGeom>
        </p:spPr>
        <p:txBody>
          <a:bodyPr vert="horz" wrap="square" lIns="0" tIns="12065" rIns="0" bIns="0" rtlCol="0">
            <a:spAutoFit/>
          </a:bodyPr>
          <a:lstStyle/>
          <a:p>
            <a:pPr marL="12700" marR="5080" algn="just">
              <a:lnSpc>
                <a:spcPct val="100200"/>
              </a:lnSpc>
              <a:spcBef>
                <a:spcPts val="95"/>
              </a:spcBef>
            </a:pPr>
            <a:r>
              <a:rPr lang="es-CO" sz="2000" b="1" spc="-5" dirty="0" smtClean="0">
                <a:solidFill>
                  <a:schemeClr val="bg1"/>
                </a:solidFill>
                <a:latin typeface="+mj-lt"/>
                <a:cs typeface="Calibri"/>
              </a:rPr>
              <a:t>ANALISIS Y </a:t>
            </a:r>
            <a:r>
              <a:rPr sz="2000" b="1" spc="-5" dirty="0" smtClean="0">
                <a:solidFill>
                  <a:schemeClr val="bg1"/>
                </a:solidFill>
                <a:latin typeface="+mj-lt"/>
                <a:cs typeface="Calibri"/>
              </a:rPr>
              <a:t>SISTEMA </a:t>
            </a:r>
            <a:r>
              <a:rPr sz="2000" b="1" spc="-5" dirty="0">
                <a:solidFill>
                  <a:schemeClr val="bg1"/>
                </a:solidFill>
                <a:latin typeface="+mj-lt"/>
                <a:cs typeface="Calibri"/>
              </a:rPr>
              <a:t>DE </a:t>
            </a:r>
            <a:r>
              <a:rPr lang="es-CO" sz="2000" b="1" spc="-5" dirty="0" smtClean="0">
                <a:solidFill>
                  <a:schemeClr val="bg1"/>
                </a:solidFill>
                <a:latin typeface="+mj-lt"/>
                <a:cs typeface="Calibri"/>
              </a:rPr>
              <a:t>LA </a:t>
            </a:r>
            <a:r>
              <a:rPr sz="2000" b="1" spc="-5" dirty="0" smtClean="0">
                <a:solidFill>
                  <a:schemeClr val="bg1"/>
                </a:solidFill>
                <a:latin typeface="+mj-lt"/>
                <a:cs typeface="Calibri"/>
              </a:rPr>
              <a:t>INFORMACIÓN  </a:t>
            </a:r>
            <a:r>
              <a:rPr sz="2000" b="1" spc="-5" dirty="0">
                <a:solidFill>
                  <a:schemeClr val="bg1"/>
                </a:solidFill>
                <a:latin typeface="+mj-lt"/>
                <a:cs typeface="Calibri"/>
              </a:rPr>
              <a:t>QUE</a:t>
            </a:r>
            <a:r>
              <a:rPr sz="2000" b="1" spc="530" dirty="0">
                <a:solidFill>
                  <a:schemeClr val="bg1"/>
                </a:solidFill>
                <a:latin typeface="+mj-lt"/>
                <a:cs typeface="Calibri"/>
              </a:rPr>
              <a:t> </a:t>
            </a:r>
            <a:r>
              <a:rPr lang="es-CO" sz="2000" b="1" spc="530" dirty="0" smtClean="0">
                <a:solidFill>
                  <a:schemeClr val="bg1"/>
                </a:solidFill>
                <a:latin typeface="+mj-lt"/>
                <a:cs typeface="Calibri"/>
              </a:rPr>
              <a:t>VAMOS A </a:t>
            </a:r>
            <a:r>
              <a:rPr sz="2000" b="1" spc="-5" dirty="0" smtClean="0">
                <a:solidFill>
                  <a:schemeClr val="bg1"/>
                </a:solidFill>
                <a:latin typeface="+mj-lt"/>
                <a:cs typeface="Calibri"/>
              </a:rPr>
              <a:t>MEJORA</a:t>
            </a:r>
            <a:r>
              <a:rPr lang="es-CO" sz="2000" b="1" spc="-5" dirty="0" smtClean="0">
                <a:solidFill>
                  <a:schemeClr val="bg1"/>
                </a:solidFill>
                <a:latin typeface="+mj-lt"/>
                <a:cs typeface="Calibri"/>
              </a:rPr>
              <a:t>R, EN LA TIENDA SUPERCAN ON-LINE</a:t>
            </a:r>
            <a:r>
              <a:rPr sz="2000" b="1" spc="-5" dirty="0" smtClean="0">
                <a:solidFill>
                  <a:schemeClr val="bg1"/>
                </a:solidFill>
                <a:latin typeface="+mj-lt"/>
                <a:cs typeface="Calibri"/>
              </a:rPr>
              <a:t>  </a:t>
            </a:r>
            <a:r>
              <a:rPr sz="2000" b="1" spc="-5" dirty="0">
                <a:solidFill>
                  <a:schemeClr val="bg1"/>
                </a:solidFill>
                <a:latin typeface="+mj-lt"/>
                <a:cs typeface="Calibri"/>
              </a:rPr>
              <a:t>DE  </a:t>
            </a:r>
            <a:r>
              <a:rPr sz="2000" b="1" spc="-10" dirty="0" smtClean="0">
                <a:solidFill>
                  <a:schemeClr val="bg1"/>
                </a:solidFill>
                <a:latin typeface="+mj-lt"/>
                <a:cs typeface="Calibri"/>
              </a:rPr>
              <a:t>PROGRAMAS</a:t>
            </a:r>
            <a:r>
              <a:rPr sz="2000" b="1" dirty="0" smtClean="0">
                <a:solidFill>
                  <a:schemeClr val="bg1"/>
                </a:solidFill>
                <a:latin typeface="+mj-lt"/>
                <a:cs typeface="Calibri"/>
              </a:rPr>
              <a:t> </a:t>
            </a:r>
            <a:r>
              <a:rPr sz="2000" b="1" dirty="0">
                <a:solidFill>
                  <a:schemeClr val="bg1"/>
                </a:solidFill>
                <a:latin typeface="+mj-lt"/>
                <a:cs typeface="Calibri"/>
              </a:rPr>
              <a:t>Y </a:t>
            </a:r>
            <a:r>
              <a:rPr sz="2000" b="1" spc="-5" dirty="0" smtClean="0">
                <a:solidFill>
                  <a:schemeClr val="bg1"/>
                </a:solidFill>
                <a:latin typeface="+mj-lt"/>
                <a:cs typeface="Calibri"/>
              </a:rPr>
              <a:t>RESULTADO</a:t>
            </a:r>
            <a:r>
              <a:rPr lang="es-CO" sz="2000" b="1" spc="-5" dirty="0">
                <a:solidFill>
                  <a:schemeClr val="bg1"/>
                </a:solidFill>
                <a:latin typeface="+mj-lt"/>
                <a:cs typeface="Calibri"/>
              </a:rPr>
              <a:t>S</a:t>
            </a:r>
            <a:r>
              <a:rPr sz="2000" b="1" dirty="0" smtClean="0">
                <a:solidFill>
                  <a:schemeClr val="bg1"/>
                </a:solidFill>
                <a:latin typeface="+mj-lt"/>
                <a:cs typeface="Calibri"/>
              </a:rPr>
              <a:t>, </a:t>
            </a:r>
            <a:r>
              <a:rPr sz="2000" b="1" spc="-5" dirty="0" smtClean="0">
                <a:solidFill>
                  <a:schemeClr val="bg1"/>
                </a:solidFill>
                <a:latin typeface="+mj-lt"/>
                <a:cs typeface="Calibri"/>
              </a:rPr>
              <a:t> </a:t>
            </a:r>
            <a:r>
              <a:rPr sz="2000" b="1" spc="-5" dirty="0">
                <a:solidFill>
                  <a:schemeClr val="bg1"/>
                </a:solidFill>
                <a:latin typeface="+mj-lt"/>
                <a:cs typeface="Calibri"/>
              </a:rPr>
              <a:t>CORRESPONDIENTE  AL </a:t>
            </a:r>
            <a:r>
              <a:rPr sz="2000" b="1" dirty="0">
                <a:solidFill>
                  <a:schemeClr val="bg1"/>
                </a:solidFill>
                <a:latin typeface="+mj-lt"/>
                <a:cs typeface="Calibri"/>
              </a:rPr>
              <a:t>ÁREA </a:t>
            </a:r>
            <a:r>
              <a:rPr sz="2000" b="1" spc="-5" dirty="0">
                <a:solidFill>
                  <a:schemeClr val="bg1"/>
                </a:solidFill>
                <a:latin typeface="+mj-lt"/>
                <a:cs typeface="Calibri"/>
              </a:rPr>
              <a:t>DE</a:t>
            </a:r>
            <a:r>
              <a:rPr sz="2000" b="1" spc="235" dirty="0">
                <a:solidFill>
                  <a:schemeClr val="bg1"/>
                </a:solidFill>
                <a:latin typeface="+mj-lt"/>
                <a:cs typeface="Calibri"/>
              </a:rPr>
              <a:t> </a:t>
            </a:r>
            <a:r>
              <a:rPr lang="es-CO" sz="2000" b="1" spc="235" dirty="0" smtClean="0">
                <a:solidFill>
                  <a:schemeClr val="bg1"/>
                </a:solidFill>
                <a:latin typeface="+mj-lt"/>
                <a:cs typeface="Calibri"/>
              </a:rPr>
              <a:t>ADSI 2141042</a:t>
            </a:r>
            <a:r>
              <a:rPr lang="es-CO" sz="2000" b="1" spc="-5" dirty="0">
                <a:solidFill>
                  <a:schemeClr val="bg1"/>
                </a:solidFill>
                <a:latin typeface="+mj-lt"/>
                <a:cs typeface="Calibri"/>
              </a:rPr>
              <a:t>.</a:t>
            </a:r>
            <a:endParaRPr lang="es-CO" sz="2000" dirty="0">
              <a:solidFill>
                <a:schemeClr val="bg1"/>
              </a:solidFill>
              <a:latin typeface="+mj-lt"/>
            </a:endParaRPr>
          </a:p>
          <a:p>
            <a:pPr marL="12700" marR="5080" algn="just">
              <a:lnSpc>
                <a:spcPct val="100200"/>
              </a:lnSpc>
              <a:spcBef>
                <a:spcPts val="95"/>
              </a:spcBef>
            </a:pPr>
            <a:endParaRPr sz="2000" dirty="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spTree>
    <p:extLst>
      <p:ext uri="{BB962C8B-B14F-4D97-AF65-F5344CB8AC3E}">
        <p14:creationId xmlns:p14="http://schemas.microsoft.com/office/powerpoint/2010/main" val="350709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62477" y="1703654"/>
            <a:ext cx="2825750" cy="1671955"/>
          </a:xfrm>
          <a:prstGeom prst="rect">
            <a:avLst/>
          </a:prstGeom>
        </p:spPr>
        <p:txBody>
          <a:bodyPr vert="horz" wrap="square" lIns="0" tIns="12700" rIns="0" bIns="0" rtlCol="0">
            <a:spAutoFit/>
          </a:bodyPr>
          <a:lstStyle/>
          <a:p>
            <a:pPr marL="88900" marR="5080" indent="-76200">
              <a:lnSpc>
                <a:spcPct val="100000"/>
              </a:lnSpc>
              <a:spcBef>
                <a:spcPts val="100"/>
              </a:spcBef>
            </a:pPr>
            <a:r>
              <a:rPr sz="5400" spc="-5" dirty="0"/>
              <a:t>OBJETIVO  GENERAL</a:t>
            </a:r>
            <a:endParaRPr sz="5400" dirty="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7250"/>
            <a:ext cx="9293122" cy="5143498"/>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p:nvPr/>
        </p:nvSpPr>
        <p:spPr>
          <a:xfrm>
            <a:off x="1138834" y="201549"/>
            <a:ext cx="2101850" cy="33083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E8E6E8"/>
                </a:solidFill>
                <a:latin typeface="Calibri"/>
                <a:cs typeface="Calibri"/>
              </a:rPr>
              <a:t>OBJETIVO</a:t>
            </a:r>
            <a:r>
              <a:rPr sz="2000" b="1" spc="-65" dirty="0">
                <a:solidFill>
                  <a:srgbClr val="E8E6E8"/>
                </a:solidFill>
                <a:latin typeface="Calibri"/>
                <a:cs typeface="Calibri"/>
              </a:rPr>
              <a:t> </a:t>
            </a:r>
            <a:r>
              <a:rPr sz="2000" b="1" spc="-5" dirty="0">
                <a:solidFill>
                  <a:srgbClr val="E8E6E8"/>
                </a:solidFill>
                <a:latin typeface="Calibri"/>
                <a:cs typeface="Calibri"/>
              </a:rPr>
              <a:t>GENERAL</a:t>
            </a:r>
            <a:endParaRPr sz="2000">
              <a:latin typeface="Calibri"/>
              <a:cs typeface="Calibri"/>
            </a:endParaRPr>
          </a:p>
        </p:txBody>
      </p:sp>
      <p:sp>
        <p:nvSpPr>
          <p:cNvPr id="4" name="object 4"/>
          <p:cNvSpPr txBox="1"/>
          <p:nvPr/>
        </p:nvSpPr>
        <p:spPr>
          <a:xfrm>
            <a:off x="632256" y="183641"/>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E8E6E8"/>
                </a:solidFill>
                <a:latin typeface="Calibri"/>
                <a:cs typeface="Calibri"/>
              </a:rPr>
              <a:t>1</a:t>
            </a:r>
            <a:endParaRPr sz="1800">
              <a:latin typeface="Calibri"/>
              <a:cs typeface="Calibri"/>
            </a:endParaRPr>
          </a:p>
        </p:txBody>
      </p:sp>
      <p:sp>
        <p:nvSpPr>
          <p:cNvPr id="6" name="object 6"/>
          <p:cNvSpPr/>
          <p:nvPr/>
        </p:nvSpPr>
        <p:spPr>
          <a:xfrm>
            <a:off x="381000" y="-169659"/>
            <a:ext cx="217893" cy="36000"/>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632256" y="1670050"/>
            <a:ext cx="1242060" cy="382156"/>
          </a:xfrm>
          <a:prstGeom prst="rect">
            <a:avLst/>
          </a:prstGeom>
        </p:spPr>
        <p:txBody>
          <a:bodyPr vert="horz" wrap="square" lIns="0" tIns="12700" rIns="0" bIns="0" rtlCol="0">
            <a:spAutoFit/>
          </a:bodyPr>
          <a:lstStyle/>
          <a:p>
            <a:pPr marL="12700" marR="5080">
              <a:lnSpc>
                <a:spcPct val="100000"/>
              </a:lnSpc>
              <a:spcBef>
                <a:spcPts val="100"/>
              </a:spcBef>
            </a:pPr>
            <a:endParaRPr sz="2400" dirty="0">
              <a:latin typeface="Calibri"/>
              <a:cs typeface="Calibri"/>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sp>
        <p:nvSpPr>
          <p:cNvPr id="9" name="object 9"/>
          <p:cNvSpPr txBox="1"/>
          <p:nvPr/>
        </p:nvSpPr>
        <p:spPr>
          <a:xfrm>
            <a:off x="2035810" y="1670050"/>
            <a:ext cx="4189729" cy="382156"/>
          </a:xfrm>
          <a:prstGeom prst="rect">
            <a:avLst/>
          </a:prstGeom>
        </p:spPr>
        <p:txBody>
          <a:bodyPr vert="horz" wrap="square" lIns="0" tIns="12700" rIns="0" bIns="0" rtlCol="0">
            <a:spAutoFit/>
          </a:bodyPr>
          <a:lstStyle/>
          <a:p>
            <a:pPr marL="12700" marR="5080" indent="65405">
              <a:lnSpc>
                <a:spcPct val="100000"/>
              </a:lnSpc>
              <a:spcBef>
                <a:spcPts val="100"/>
              </a:spcBef>
              <a:tabLst>
                <a:tab pos="486409" algn="l"/>
                <a:tab pos="509270" algn="l"/>
                <a:tab pos="1042669" algn="l"/>
                <a:tab pos="1626870" algn="l"/>
                <a:tab pos="2118995" algn="l"/>
                <a:tab pos="2442210" algn="l"/>
                <a:tab pos="2938780" algn="l"/>
                <a:tab pos="3376295" algn="l"/>
                <a:tab pos="3458845" algn="l"/>
                <a:tab pos="3958590" algn="l"/>
              </a:tabLst>
            </a:pPr>
            <a:endParaRPr sz="2400" dirty="0">
              <a:latin typeface="Calibri"/>
              <a:cs typeface="Calibri"/>
            </a:endParaRPr>
          </a:p>
        </p:txBody>
      </p:sp>
      <p:sp>
        <p:nvSpPr>
          <p:cNvPr id="10" name="object 10"/>
          <p:cNvSpPr txBox="1"/>
          <p:nvPr/>
        </p:nvSpPr>
        <p:spPr>
          <a:xfrm>
            <a:off x="586131" y="1402346"/>
            <a:ext cx="5556885" cy="1859483"/>
          </a:xfrm>
          <a:prstGeom prst="rect">
            <a:avLst/>
          </a:prstGeom>
        </p:spPr>
        <p:txBody>
          <a:bodyPr vert="horz" wrap="square" lIns="0" tIns="12700" rIns="0" bIns="0" rtlCol="0">
            <a:spAutoFit/>
          </a:bodyPr>
          <a:lstStyle/>
          <a:p>
            <a:pPr marL="12700">
              <a:lnSpc>
                <a:spcPct val="100000"/>
              </a:lnSpc>
              <a:spcBef>
                <a:spcPts val="100"/>
              </a:spcBef>
            </a:pPr>
            <a:r>
              <a:rPr lang="es-CO" sz="2400" spc="-5" dirty="0" smtClean="0">
                <a:solidFill>
                  <a:schemeClr val="tx1">
                    <a:lumMod val="50000"/>
                    <a:lumOff val="50000"/>
                  </a:schemeClr>
                </a:solidFill>
                <a:latin typeface="Calibri"/>
                <a:cs typeface="Calibri"/>
              </a:rPr>
              <a:t>Diseñar una Aplicación Web para la administración de los servicios y actividades de </a:t>
            </a:r>
            <a:r>
              <a:rPr lang="es-CO" sz="2400" spc="-5" dirty="0" err="1" smtClean="0">
                <a:solidFill>
                  <a:schemeClr val="tx1">
                    <a:lumMod val="50000"/>
                    <a:lumOff val="50000"/>
                  </a:schemeClr>
                </a:solidFill>
                <a:latin typeface="Calibri"/>
                <a:cs typeface="Calibri"/>
              </a:rPr>
              <a:t>Supercán</a:t>
            </a:r>
            <a:r>
              <a:rPr lang="es-CO" sz="2400" spc="-5" dirty="0" smtClean="0">
                <a:solidFill>
                  <a:schemeClr val="tx1">
                    <a:lumMod val="50000"/>
                    <a:lumOff val="50000"/>
                  </a:schemeClr>
                </a:solidFill>
                <a:latin typeface="Calibri"/>
                <a:cs typeface="Calibri"/>
              </a:rPr>
              <a:t> on-line, que ayude a realizar de manera eficiente los procesos de creación, consultas y actualización de la información.</a:t>
            </a:r>
            <a:endParaRPr sz="2400" dirty="0">
              <a:solidFill>
                <a:schemeClr val="tx1">
                  <a:lumMod val="50000"/>
                  <a:lumOff val="50000"/>
                </a:schemeClr>
              </a:solidFill>
              <a:latin typeface="Calibri"/>
              <a:cs typeface="Calibri"/>
            </a:endParaRPr>
          </a:p>
        </p:txBody>
      </p:sp>
      <p:sp>
        <p:nvSpPr>
          <p:cNvPr id="12" name="object 8">
            <a:extLst>
              <a:ext uri="{FF2B5EF4-FFF2-40B4-BE49-F238E27FC236}">
                <a16:creationId xmlns:a16="http://schemas.microsoft.com/office/drawing/2014/main" id="{F01C2EF5-CE65-4DD8-B983-F727F15D2139}"/>
              </a:ext>
            </a:extLst>
          </p:cNvPr>
          <p:cNvSpPr txBox="1"/>
          <p:nvPr/>
        </p:nvSpPr>
        <p:spPr>
          <a:xfrm>
            <a:off x="632255" y="1357686"/>
            <a:ext cx="5593283" cy="382156"/>
          </a:xfrm>
          <a:prstGeom prst="rect">
            <a:avLst/>
          </a:prstGeom>
        </p:spPr>
        <p:txBody>
          <a:bodyPr vert="horz" wrap="square" lIns="0" tIns="12700" rIns="0" bIns="0" rtlCol="0">
            <a:spAutoFit/>
          </a:bodyPr>
          <a:lstStyle/>
          <a:p>
            <a:pPr marL="12700" marR="5080">
              <a:lnSpc>
                <a:spcPct val="100000"/>
              </a:lnSpc>
              <a:spcBef>
                <a:spcPts val="100"/>
              </a:spcBef>
            </a:pPr>
            <a:endParaRPr sz="2400" dirty="0">
              <a:latin typeface="Calibri"/>
              <a:cs typeface="Calibri"/>
            </a:endParaRPr>
          </a:p>
        </p:txBody>
      </p:sp>
      <p:pic>
        <p:nvPicPr>
          <p:cNvPr id="13" name="Imagen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800" y="2394325"/>
            <a:ext cx="2005083" cy="21088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6050" y="1703654"/>
            <a:ext cx="3580129" cy="1666239"/>
          </a:xfrm>
          <a:prstGeom prst="rect">
            <a:avLst/>
          </a:prstGeom>
        </p:spPr>
        <p:txBody>
          <a:bodyPr vert="horz" wrap="square" lIns="0" tIns="45085" rIns="0" bIns="0" rtlCol="0">
            <a:spAutoFit/>
          </a:bodyPr>
          <a:lstStyle/>
          <a:p>
            <a:pPr marL="12700" marR="5080" indent="214629">
              <a:lnSpc>
                <a:spcPts val="6430"/>
              </a:lnSpc>
              <a:spcBef>
                <a:spcPts val="355"/>
              </a:spcBef>
            </a:pPr>
            <a:r>
              <a:rPr sz="5400" spc="-5" dirty="0"/>
              <a:t>OBJETIVOS  </a:t>
            </a:r>
            <a:r>
              <a:rPr sz="5400" dirty="0"/>
              <a:t>ESP</a:t>
            </a:r>
            <a:r>
              <a:rPr sz="5400" spc="10" dirty="0"/>
              <a:t>E</a:t>
            </a:r>
            <a:r>
              <a:rPr sz="5400" spc="-5" dirty="0"/>
              <a:t>CÍFICOS</a:t>
            </a:r>
            <a:endParaRPr sz="540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8834" y="201549"/>
            <a:ext cx="2558415"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E8E6E8"/>
                </a:solidFill>
              </a:rPr>
              <a:t>OBJETIVOS</a:t>
            </a:r>
            <a:r>
              <a:rPr sz="2000" spc="-45" dirty="0">
                <a:solidFill>
                  <a:srgbClr val="E8E6E8"/>
                </a:solidFill>
              </a:rPr>
              <a:t> </a:t>
            </a:r>
            <a:r>
              <a:rPr sz="2000" spc="-5" dirty="0">
                <a:solidFill>
                  <a:srgbClr val="E8E6E8"/>
                </a:solidFill>
              </a:rPr>
              <a:t>ESPECÍFICOS</a:t>
            </a:r>
            <a:endParaRPr sz="2000"/>
          </a:p>
        </p:txBody>
      </p:sp>
      <p:sp>
        <p:nvSpPr>
          <p:cNvPr id="3" name="object 3"/>
          <p:cNvSpPr txBox="1"/>
          <p:nvPr/>
        </p:nvSpPr>
        <p:spPr>
          <a:xfrm>
            <a:off x="632256" y="183641"/>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E8E6E8"/>
                </a:solidFill>
                <a:latin typeface="Calibri"/>
                <a:cs typeface="Calibri"/>
              </a:rPr>
              <a:t>2</a:t>
            </a:r>
            <a:endParaRPr sz="1800">
              <a:latin typeface="Calibri"/>
              <a:cs typeface="Calibri"/>
            </a:endParaRPr>
          </a:p>
        </p:txBody>
      </p:sp>
      <p:sp>
        <p:nvSpPr>
          <p:cNvPr id="5" name="object 5"/>
          <p:cNvSpPr/>
          <p:nvPr/>
        </p:nvSpPr>
        <p:spPr>
          <a:xfrm>
            <a:off x="228600" y="510480"/>
            <a:ext cx="244154" cy="36000"/>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301874" y="1144591"/>
            <a:ext cx="6556125" cy="3329116"/>
          </a:xfrm>
          <a:prstGeom prst="rect">
            <a:avLst/>
          </a:prstGeom>
        </p:spPr>
        <p:txBody>
          <a:bodyPr vert="horz" wrap="square" lIns="0" tIns="12700" rIns="0" bIns="0" rtlCol="0">
            <a:spAutoFit/>
          </a:bodyPr>
          <a:lstStyle/>
          <a:p>
            <a:pPr marL="353695" lvl="1" indent="-341630">
              <a:lnSpc>
                <a:spcPct val="100000"/>
              </a:lnSpc>
              <a:spcBef>
                <a:spcPts val="100"/>
              </a:spcBef>
              <a:buClr>
                <a:srgbClr val="999999"/>
              </a:buClr>
              <a:buAutoNum type="arabicPeriod"/>
              <a:tabLst>
                <a:tab pos="354330" algn="l"/>
              </a:tabLst>
            </a:pPr>
            <a:r>
              <a:rPr lang="es-CO" spc="-5" dirty="0" smtClean="0">
                <a:solidFill>
                  <a:srgbClr val="A4A4A4"/>
                </a:solidFill>
                <a:latin typeface="Calibri"/>
                <a:cs typeface="Calibri"/>
              </a:rPr>
              <a:t>Crear interfaces amigables que facilite a los usuarios el manejo y utilidad de la Aplicación Web</a:t>
            </a:r>
            <a:r>
              <a:rPr sz="1800" spc="-5" dirty="0" smtClean="0">
                <a:solidFill>
                  <a:srgbClr val="A4A4A4"/>
                </a:solidFill>
                <a:latin typeface="Calibri"/>
                <a:cs typeface="Calibri"/>
              </a:rPr>
              <a:t>.</a:t>
            </a:r>
            <a:endParaRPr sz="1800" dirty="0">
              <a:latin typeface="Calibri"/>
              <a:cs typeface="Calibri"/>
            </a:endParaRPr>
          </a:p>
          <a:p>
            <a:pPr lvl="1">
              <a:lnSpc>
                <a:spcPct val="100000"/>
              </a:lnSpc>
              <a:spcBef>
                <a:spcPts val="25"/>
              </a:spcBef>
              <a:buClr>
                <a:srgbClr val="999999"/>
              </a:buClr>
              <a:buFont typeface="Calibri"/>
              <a:buAutoNum type="arabicPeriod"/>
            </a:pPr>
            <a:endParaRPr sz="1750" dirty="0">
              <a:latin typeface="Calibri"/>
              <a:cs typeface="Calibri"/>
            </a:endParaRPr>
          </a:p>
          <a:p>
            <a:pPr marL="353695" lvl="1" indent="-341630">
              <a:lnSpc>
                <a:spcPct val="100000"/>
              </a:lnSpc>
              <a:buAutoNum type="arabicPeriod"/>
              <a:tabLst>
                <a:tab pos="354330" algn="l"/>
              </a:tabLst>
            </a:pPr>
            <a:r>
              <a:rPr lang="es-CO" dirty="0" smtClean="0">
                <a:solidFill>
                  <a:srgbClr val="999999"/>
                </a:solidFill>
                <a:latin typeface="Calibri"/>
                <a:cs typeface="Calibri"/>
              </a:rPr>
              <a:t>Ofrecer a los programas de servicios de </a:t>
            </a:r>
            <a:r>
              <a:rPr lang="es-CO" dirty="0" err="1" smtClean="0">
                <a:solidFill>
                  <a:srgbClr val="999999"/>
                </a:solidFill>
                <a:latin typeface="Calibri"/>
                <a:cs typeface="Calibri"/>
              </a:rPr>
              <a:t>Supercán</a:t>
            </a:r>
            <a:r>
              <a:rPr lang="es-CO" dirty="0" smtClean="0">
                <a:solidFill>
                  <a:srgbClr val="999999"/>
                </a:solidFill>
                <a:latin typeface="Calibri"/>
                <a:cs typeface="Calibri"/>
              </a:rPr>
              <a:t> on-line, una herramienta  que les ayude a ejecutar los procesos de control y manejo de la información de forma ágil y oportuna</a:t>
            </a:r>
            <a:r>
              <a:rPr sz="1800" spc="-5" dirty="0" smtClean="0">
                <a:solidFill>
                  <a:srgbClr val="999999"/>
                </a:solidFill>
                <a:latin typeface="Calibri"/>
                <a:cs typeface="Calibri"/>
              </a:rPr>
              <a:t>.</a:t>
            </a:r>
            <a:endParaRPr lang="es-ES" dirty="0">
              <a:latin typeface="Calibri"/>
              <a:cs typeface="Calibri"/>
            </a:endParaRPr>
          </a:p>
          <a:p>
            <a:pPr marL="353695" lvl="1" indent="-341630">
              <a:lnSpc>
                <a:spcPct val="100000"/>
              </a:lnSpc>
              <a:buAutoNum type="arabicPeriod"/>
              <a:tabLst>
                <a:tab pos="354330" algn="l"/>
              </a:tabLst>
            </a:pPr>
            <a:r>
              <a:rPr lang="es-CO" spc="-5" dirty="0" smtClean="0">
                <a:solidFill>
                  <a:srgbClr val="999999"/>
                </a:solidFill>
                <a:latin typeface="Calibri"/>
                <a:cs typeface="Calibri"/>
              </a:rPr>
              <a:t>P</a:t>
            </a:r>
            <a:r>
              <a:rPr lang="es-CO" sz="1800" spc="-5" dirty="0" smtClean="0">
                <a:solidFill>
                  <a:srgbClr val="999999"/>
                </a:solidFill>
                <a:latin typeface="Calibri"/>
                <a:cs typeface="Calibri"/>
              </a:rPr>
              <a:t>roporcionar una herramienta que genere reportes, que sean          útiles para el análisis y control de la información de </a:t>
            </a:r>
            <a:r>
              <a:rPr lang="es-CO" sz="1800" spc="-5" dirty="0" err="1" smtClean="0">
                <a:solidFill>
                  <a:srgbClr val="999999"/>
                </a:solidFill>
                <a:latin typeface="Calibri"/>
                <a:cs typeface="Calibri"/>
              </a:rPr>
              <a:t>Supercan</a:t>
            </a:r>
            <a:r>
              <a:rPr lang="es-CO" sz="1800" spc="-5" dirty="0" smtClean="0">
                <a:solidFill>
                  <a:srgbClr val="999999"/>
                </a:solidFill>
                <a:latin typeface="Calibri"/>
                <a:cs typeface="Calibri"/>
              </a:rPr>
              <a:t> on</a:t>
            </a:r>
            <a:r>
              <a:rPr lang="es-CO" spc="-5" dirty="0" smtClean="0">
                <a:solidFill>
                  <a:srgbClr val="999999"/>
                </a:solidFill>
                <a:latin typeface="Calibri"/>
                <a:cs typeface="Calibri"/>
              </a:rPr>
              <a:t>-line</a:t>
            </a:r>
            <a:r>
              <a:rPr sz="1800" spc="-5" dirty="0" smtClean="0">
                <a:solidFill>
                  <a:srgbClr val="999999"/>
                </a:solidFill>
                <a:latin typeface="Calibri"/>
                <a:cs typeface="Calibri"/>
              </a:rPr>
              <a:t>.</a:t>
            </a:r>
            <a:endParaRPr lang="es-ES" spc="-5" dirty="0">
              <a:solidFill>
                <a:srgbClr val="999999"/>
              </a:solidFill>
              <a:latin typeface="Calibri"/>
              <a:cs typeface="Calibri"/>
            </a:endParaRPr>
          </a:p>
          <a:p>
            <a:pPr marL="353695" lvl="1" indent="-341630">
              <a:lnSpc>
                <a:spcPct val="100000"/>
              </a:lnSpc>
              <a:buAutoNum type="arabicPeriod"/>
              <a:tabLst>
                <a:tab pos="354330" algn="l"/>
              </a:tabLst>
            </a:pPr>
            <a:r>
              <a:rPr lang="es-CO" spc="-5" dirty="0" smtClean="0">
                <a:solidFill>
                  <a:srgbClr val="999999"/>
                </a:solidFill>
                <a:latin typeface="Calibri"/>
                <a:cs typeface="Calibri"/>
              </a:rPr>
              <a:t>Estructurar una base de datos que se adecuada para almacenar de forma eficiente la información que sea procesada por </a:t>
            </a:r>
            <a:r>
              <a:rPr lang="es-CO" spc="-5" dirty="0" err="1" smtClean="0">
                <a:solidFill>
                  <a:srgbClr val="999999"/>
                </a:solidFill>
                <a:latin typeface="Calibri"/>
                <a:cs typeface="Calibri"/>
              </a:rPr>
              <a:t>Supercan</a:t>
            </a:r>
            <a:r>
              <a:rPr lang="es-CO" spc="-5" dirty="0" smtClean="0">
                <a:solidFill>
                  <a:srgbClr val="999999"/>
                </a:solidFill>
                <a:latin typeface="Calibri"/>
                <a:cs typeface="Calibri"/>
              </a:rPr>
              <a:t> on-line en sus servicios y actividades</a:t>
            </a:r>
            <a:r>
              <a:rPr spc="-5" dirty="0" smtClean="0">
                <a:solidFill>
                  <a:srgbClr val="999999"/>
                </a:solidFill>
                <a:latin typeface="Calibri"/>
                <a:cs typeface="Calibri"/>
              </a:rPr>
              <a:t>.</a:t>
            </a:r>
            <a:endParaRPr dirty="0">
              <a:latin typeface="Calibri"/>
              <a:cs typeface="Calibri"/>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2800350"/>
            <a:ext cx="1866900" cy="1866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1294" y="1703654"/>
            <a:ext cx="5009515" cy="1666239"/>
          </a:xfrm>
          <a:prstGeom prst="rect">
            <a:avLst/>
          </a:prstGeom>
        </p:spPr>
        <p:txBody>
          <a:bodyPr vert="horz" wrap="square" lIns="0" tIns="45085" rIns="0" bIns="0" rtlCol="0">
            <a:spAutoFit/>
          </a:bodyPr>
          <a:lstStyle/>
          <a:p>
            <a:pPr marL="279400" marR="5080" indent="-266700">
              <a:lnSpc>
                <a:spcPts val="6430"/>
              </a:lnSpc>
              <a:spcBef>
                <a:spcPts val="355"/>
              </a:spcBef>
            </a:pPr>
            <a:r>
              <a:rPr sz="5400" spc="-5" dirty="0"/>
              <a:t>PLANTEAMIENTO  DEL</a:t>
            </a:r>
            <a:r>
              <a:rPr sz="5400" spc="-35" dirty="0"/>
              <a:t> </a:t>
            </a:r>
            <a:r>
              <a:rPr sz="5400" dirty="0"/>
              <a:t>PROBLEMA</a:t>
            </a:r>
            <a:endParaRPr sz="540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8834" y="201549"/>
            <a:ext cx="357886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E8E6E8"/>
                </a:solidFill>
              </a:rPr>
              <a:t>PLANTEAMIENTO </a:t>
            </a:r>
            <a:r>
              <a:rPr sz="2000" spc="-5" dirty="0">
                <a:solidFill>
                  <a:srgbClr val="E8E6E8"/>
                </a:solidFill>
              </a:rPr>
              <a:t>DEL</a:t>
            </a:r>
            <a:r>
              <a:rPr sz="2000" spc="-105" dirty="0">
                <a:solidFill>
                  <a:srgbClr val="E8E6E8"/>
                </a:solidFill>
              </a:rPr>
              <a:t> </a:t>
            </a:r>
            <a:r>
              <a:rPr sz="2000" dirty="0">
                <a:solidFill>
                  <a:srgbClr val="E8E6E8"/>
                </a:solidFill>
              </a:rPr>
              <a:t>PROBLEMA</a:t>
            </a:r>
            <a:endParaRPr sz="2000"/>
          </a:p>
        </p:txBody>
      </p:sp>
      <p:sp>
        <p:nvSpPr>
          <p:cNvPr id="3" name="object 3"/>
          <p:cNvSpPr txBox="1"/>
          <p:nvPr/>
        </p:nvSpPr>
        <p:spPr>
          <a:xfrm>
            <a:off x="632256" y="183641"/>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E8E6E8"/>
                </a:solidFill>
                <a:latin typeface="Calibri"/>
                <a:cs typeface="Calibri"/>
              </a:rPr>
              <a:t>3</a:t>
            </a:r>
            <a:endParaRPr sz="1800">
              <a:latin typeface="Calibri"/>
              <a:cs typeface="Calibri"/>
            </a:endParaRPr>
          </a:p>
        </p:txBody>
      </p:sp>
      <p:grpSp>
        <p:nvGrpSpPr>
          <p:cNvPr id="4" name="object 4"/>
          <p:cNvGrpSpPr/>
          <p:nvPr/>
        </p:nvGrpSpPr>
        <p:grpSpPr>
          <a:xfrm>
            <a:off x="594779" y="510480"/>
            <a:ext cx="8284209" cy="4412615"/>
            <a:chOff x="594779" y="510480"/>
            <a:chExt cx="8284209" cy="4412615"/>
          </a:xfrm>
        </p:grpSpPr>
        <p:sp>
          <p:nvSpPr>
            <p:cNvPr id="5" name="object 5"/>
            <p:cNvSpPr/>
            <p:nvPr/>
          </p:nvSpPr>
          <p:spPr>
            <a:xfrm>
              <a:off x="594779" y="510480"/>
              <a:ext cx="217893" cy="360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352157" y="2338552"/>
              <a:ext cx="1526285" cy="2584323"/>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sp>
        <p:nvSpPr>
          <p:cNvPr id="9" name="Rectángulo 8"/>
          <p:cNvSpPr/>
          <p:nvPr/>
        </p:nvSpPr>
        <p:spPr>
          <a:xfrm>
            <a:off x="0" y="1200270"/>
            <a:ext cx="6934200" cy="3693319"/>
          </a:xfrm>
          <a:prstGeom prst="rect">
            <a:avLst/>
          </a:prstGeom>
        </p:spPr>
        <p:txBody>
          <a:bodyPr wrap="square">
            <a:spAutoFit/>
          </a:bodyPr>
          <a:lstStyle/>
          <a:p>
            <a:pPr marL="238760">
              <a:spcAft>
                <a:spcPts val="0"/>
              </a:spcAft>
              <a:tabLst>
                <a:tab pos="239395" algn="l"/>
              </a:tabLst>
            </a:pPr>
            <a:r>
              <a:rPr lang="es-ES" dirty="0">
                <a:solidFill>
                  <a:schemeClr val="tx1">
                    <a:lumMod val="50000"/>
                    <a:lumOff val="50000"/>
                  </a:schemeClr>
                </a:solidFill>
                <a:latin typeface="Arial" panose="020B0604020202020204" pitchFamily="34" charset="0"/>
                <a:ea typeface="Times New Roman" panose="02020603050405020304" pitchFamily="18" charset="0"/>
              </a:rPr>
              <a:t>En la actualidad tanto las Grandes, Medianas y Pequeñas empresas se ven en la necesidad de cumplir las necesidades del consumidor, para ello requieren estar a la vanguardia del cambio manteniendo el negocio en </a:t>
            </a:r>
            <a:r>
              <a:rPr lang="es-ES" dirty="0" smtClean="0">
                <a:solidFill>
                  <a:schemeClr val="tx1">
                    <a:lumMod val="50000"/>
                    <a:lumOff val="50000"/>
                  </a:schemeClr>
                </a:solidFill>
                <a:latin typeface="Arial" panose="020B0604020202020204" pitchFamily="34" charset="0"/>
                <a:ea typeface="Times New Roman" panose="02020603050405020304" pitchFamily="18" charset="0"/>
              </a:rPr>
              <a:t>línea </a:t>
            </a:r>
            <a:r>
              <a:rPr lang="es-ES" dirty="0">
                <a:solidFill>
                  <a:schemeClr val="tx1">
                    <a:lumMod val="50000"/>
                    <a:lumOff val="50000"/>
                  </a:schemeClr>
                </a:solidFill>
                <a:latin typeface="Arial" panose="020B0604020202020204" pitchFamily="34" charset="0"/>
                <a:ea typeface="Times New Roman" panose="02020603050405020304" pitchFamily="18" charset="0"/>
              </a:rPr>
              <a:t>y de la mano con los cambios tecnológicos. </a:t>
            </a:r>
            <a:endParaRPr lang="es-CO" sz="1600" dirty="0">
              <a:solidFill>
                <a:schemeClr val="tx1">
                  <a:lumMod val="50000"/>
                  <a:lumOff val="50000"/>
                </a:schemeClr>
              </a:solidFill>
              <a:latin typeface="Times New Roman" panose="02020603050405020304" pitchFamily="18" charset="0"/>
              <a:ea typeface="Times New Roman" panose="02020603050405020304" pitchFamily="18" charset="0"/>
            </a:endParaRPr>
          </a:p>
          <a:p>
            <a:pPr marL="238760">
              <a:spcAft>
                <a:spcPts val="0"/>
              </a:spcAft>
              <a:tabLst>
                <a:tab pos="239395" algn="l"/>
              </a:tabLst>
            </a:pPr>
            <a:r>
              <a:rPr lang="es-ES" dirty="0">
                <a:solidFill>
                  <a:schemeClr val="tx1">
                    <a:lumMod val="50000"/>
                    <a:lumOff val="50000"/>
                  </a:schemeClr>
                </a:solidFill>
                <a:latin typeface="Arial" panose="020B0604020202020204" pitchFamily="34" charset="0"/>
                <a:ea typeface="Times New Roman" panose="02020603050405020304" pitchFamily="18" charset="0"/>
              </a:rPr>
              <a:t>Para la Tienda  </a:t>
            </a:r>
            <a:r>
              <a:rPr lang="es-ES" dirty="0" err="1" smtClean="0">
                <a:solidFill>
                  <a:schemeClr val="tx1">
                    <a:lumMod val="50000"/>
                    <a:lumOff val="50000"/>
                  </a:schemeClr>
                </a:solidFill>
                <a:latin typeface="Arial" panose="020B0604020202020204" pitchFamily="34" charset="0"/>
                <a:ea typeface="Times New Roman" panose="02020603050405020304" pitchFamily="18" charset="0"/>
              </a:rPr>
              <a:t>Supercan</a:t>
            </a:r>
            <a:r>
              <a:rPr lang="es-ES" dirty="0" smtClean="0">
                <a:solidFill>
                  <a:schemeClr val="tx1">
                    <a:lumMod val="50000"/>
                    <a:lumOff val="50000"/>
                  </a:schemeClr>
                </a:solidFill>
                <a:latin typeface="Arial" panose="020B0604020202020204" pitchFamily="34" charset="0"/>
                <a:ea typeface="Times New Roman" panose="02020603050405020304" pitchFamily="18" charset="0"/>
              </a:rPr>
              <a:t> on-line, </a:t>
            </a:r>
            <a:r>
              <a:rPr lang="es-ES" dirty="0">
                <a:solidFill>
                  <a:schemeClr val="tx1">
                    <a:lumMod val="50000"/>
                    <a:lumOff val="50000"/>
                  </a:schemeClr>
                </a:solidFill>
                <a:latin typeface="Arial" panose="020B0604020202020204" pitchFamily="34" charset="0"/>
                <a:ea typeface="Times New Roman" panose="02020603050405020304" pitchFamily="18" charset="0"/>
              </a:rPr>
              <a:t>este ha sido su mayor problema, ya que en el momento no cuenta con un sistema que cubra las necesidades del cliente interno y externo.</a:t>
            </a:r>
            <a:endParaRPr lang="es-CO" sz="1600" dirty="0">
              <a:solidFill>
                <a:schemeClr val="tx1">
                  <a:lumMod val="50000"/>
                  <a:lumOff val="50000"/>
                </a:schemeClr>
              </a:solidFill>
              <a:latin typeface="Times New Roman" panose="02020603050405020304" pitchFamily="18" charset="0"/>
              <a:ea typeface="Times New Roman" panose="02020603050405020304" pitchFamily="18" charset="0"/>
            </a:endParaRPr>
          </a:p>
          <a:p>
            <a:pPr marL="238760">
              <a:spcAft>
                <a:spcPts val="0"/>
              </a:spcAft>
              <a:tabLst>
                <a:tab pos="239395" algn="l"/>
              </a:tabLst>
            </a:pPr>
            <a:r>
              <a:rPr lang="es-ES" dirty="0">
                <a:solidFill>
                  <a:schemeClr val="tx1">
                    <a:lumMod val="50000"/>
                    <a:lumOff val="50000"/>
                  </a:schemeClr>
                </a:solidFill>
                <a:latin typeface="Arial" panose="020B0604020202020204" pitchFamily="34" charset="0"/>
                <a:ea typeface="Times New Roman" panose="02020603050405020304" pitchFamily="18" charset="0"/>
              </a:rPr>
              <a:t> </a:t>
            </a:r>
            <a:endParaRPr lang="es-CO" sz="1600" dirty="0">
              <a:solidFill>
                <a:schemeClr val="tx1">
                  <a:lumMod val="50000"/>
                  <a:lumOff val="50000"/>
                </a:schemeClr>
              </a:solidFill>
              <a:latin typeface="Times New Roman" panose="02020603050405020304" pitchFamily="18" charset="0"/>
              <a:ea typeface="Times New Roman" panose="02020603050405020304" pitchFamily="18" charset="0"/>
            </a:endParaRPr>
          </a:p>
          <a:p>
            <a:pPr marL="238760">
              <a:spcAft>
                <a:spcPts val="0"/>
              </a:spcAft>
              <a:tabLst>
                <a:tab pos="239395" algn="l"/>
              </a:tabLst>
            </a:pPr>
            <a:r>
              <a:rPr lang="es-ES" dirty="0">
                <a:solidFill>
                  <a:schemeClr val="tx1">
                    <a:lumMod val="50000"/>
                    <a:lumOff val="50000"/>
                  </a:schemeClr>
                </a:solidFill>
                <a:latin typeface="Arial" panose="020B0604020202020204" pitchFamily="34" charset="0"/>
                <a:ea typeface="Times New Roman" panose="02020603050405020304" pitchFamily="18" charset="0"/>
              </a:rPr>
              <a:t>Los requerimientos son tomados </a:t>
            </a:r>
            <a:r>
              <a:rPr lang="es-ES" dirty="0" smtClean="0">
                <a:solidFill>
                  <a:schemeClr val="tx1">
                    <a:lumMod val="50000"/>
                    <a:lumOff val="50000"/>
                  </a:schemeClr>
                </a:solidFill>
                <a:latin typeface="Arial" panose="020B0604020202020204" pitchFamily="34" charset="0"/>
                <a:ea typeface="Times New Roman" panose="02020603050405020304" pitchFamily="18" charset="0"/>
              </a:rPr>
              <a:t>vía telefónica, </a:t>
            </a:r>
            <a:r>
              <a:rPr lang="es-ES" dirty="0">
                <a:solidFill>
                  <a:schemeClr val="tx1">
                    <a:lumMod val="50000"/>
                    <a:lumOff val="50000"/>
                  </a:schemeClr>
                </a:solidFill>
                <a:latin typeface="Arial" panose="020B0604020202020204" pitchFamily="34" charset="0"/>
                <a:ea typeface="Times New Roman" panose="02020603050405020304" pitchFamily="18" charset="0"/>
              </a:rPr>
              <a:t>por </a:t>
            </a:r>
            <a:r>
              <a:rPr lang="es-ES" dirty="0" smtClean="0">
                <a:solidFill>
                  <a:schemeClr val="tx1">
                    <a:lumMod val="50000"/>
                    <a:lumOff val="50000"/>
                  </a:schemeClr>
                </a:solidFill>
                <a:latin typeface="Arial" panose="020B0604020202020204" pitchFamily="34" charset="0"/>
                <a:ea typeface="Times New Roman" panose="02020603050405020304" pitchFamily="18" charset="0"/>
              </a:rPr>
              <a:t>lo tanto </a:t>
            </a:r>
            <a:r>
              <a:rPr lang="es-ES" dirty="0">
                <a:solidFill>
                  <a:schemeClr val="tx1">
                    <a:lumMod val="50000"/>
                    <a:lumOff val="50000"/>
                  </a:schemeClr>
                </a:solidFill>
                <a:latin typeface="Arial" panose="020B0604020202020204" pitchFamily="34" charset="0"/>
                <a:ea typeface="Times New Roman" panose="02020603050405020304" pitchFamily="18" charset="0"/>
              </a:rPr>
              <a:t>el cliente no tiene la </a:t>
            </a:r>
            <a:r>
              <a:rPr lang="es-ES" dirty="0" smtClean="0">
                <a:solidFill>
                  <a:schemeClr val="tx1">
                    <a:lumMod val="50000"/>
                    <a:lumOff val="50000"/>
                  </a:schemeClr>
                </a:solidFill>
                <a:latin typeface="Arial" panose="020B0604020202020204" pitchFamily="34" charset="0"/>
                <a:ea typeface="Times New Roman" panose="02020603050405020304" pitchFamily="18" charset="0"/>
              </a:rPr>
              <a:t>oportunidad </a:t>
            </a:r>
            <a:r>
              <a:rPr lang="es-ES" dirty="0">
                <a:solidFill>
                  <a:schemeClr val="tx1">
                    <a:lumMod val="50000"/>
                    <a:lumOff val="50000"/>
                  </a:schemeClr>
                </a:solidFill>
                <a:latin typeface="Arial" panose="020B0604020202020204" pitchFamily="34" charset="0"/>
                <a:ea typeface="Times New Roman" panose="02020603050405020304" pitchFamily="18" charset="0"/>
              </a:rPr>
              <a:t>de ver los productos solicitados, de </a:t>
            </a:r>
            <a:r>
              <a:rPr lang="es-ES" dirty="0" smtClean="0">
                <a:solidFill>
                  <a:schemeClr val="tx1">
                    <a:lumMod val="50000"/>
                    <a:lumOff val="50000"/>
                  </a:schemeClr>
                </a:solidFill>
                <a:latin typeface="Arial" panose="020B0604020202020204" pitchFamily="34" charset="0"/>
                <a:ea typeface="Times New Roman" panose="02020603050405020304" pitchFamily="18" charset="0"/>
              </a:rPr>
              <a:t>allí </a:t>
            </a:r>
            <a:r>
              <a:rPr lang="es-ES" dirty="0">
                <a:solidFill>
                  <a:schemeClr val="tx1">
                    <a:lumMod val="50000"/>
                    <a:lumOff val="50000"/>
                  </a:schemeClr>
                </a:solidFill>
                <a:latin typeface="Arial" panose="020B0604020202020204" pitchFamily="34" charset="0"/>
                <a:ea typeface="Times New Roman" panose="02020603050405020304" pitchFamily="18" charset="0"/>
              </a:rPr>
              <a:t>nace la inconformidad por el servicio prestado, lo cual perjudica el nivel de </a:t>
            </a:r>
            <a:r>
              <a:rPr lang="es-ES" dirty="0" smtClean="0">
                <a:solidFill>
                  <a:schemeClr val="tx1">
                    <a:lumMod val="50000"/>
                    <a:lumOff val="50000"/>
                  </a:schemeClr>
                </a:solidFill>
                <a:latin typeface="Arial" panose="020B0604020202020204" pitchFamily="34" charset="0"/>
                <a:ea typeface="Times New Roman" panose="02020603050405020304" pitchFamily="18" charset="0"/>
              </a:rPr>
              <a:t>atención </a:t>
            </a:r>
            <a:r>
              <a:rPr lang="es-ES" dirty="0">
                <a:solidFill>
                  <a:schemeClr val="tx1">
                    <a:lumMod val="50000"/>
                    <a:lumOff val="50000"/>
                  </a:schemeClr>
                </a:solidFill>
                <a:latin typeface="Arial" panose="020B0604020202020204" pitchFamily="34" charset="0"/>
                <a:ea typeface="Times New Roman" panose="02020603050405020304" pitchFamily="18" charset="0"/>
              </a:rPr>
              <a:t>al usuario.</a:t>
            </a:r>
            <a:endParaRPr lang="es-CO" sz="1600" dirty="0">
              <a:solidFill>
                <a:schemeClr val="tx1">
                  <a:lumMod val="50000"/>
                  <a:lumOff val="50000"/>
                </a:schemeClr>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3777" y="2008708"/>
            <a:ext cx="4759325" cy="940435"/>
          </a:xfrm>
          <a:prstGeom prst="rect">
            <a:avLst/>
          </a:prstGeom>
        </p:spPr>
        <p:txBody>
          <a:bodyPr vert="horz" wrap="square" lIns="0" tIns="12700" rIns="0" bIns="0" rtlCol="0">
            <a:spAutoFit/>
          </a:bodyPr>
          <a:lstStyle/>
          <a:p>
            <a:pPr marL="12700">
              <a:lnSpc>
                <a:spcPct val="100000"/>
              </a:lnSpc>
              <a:spcBef>
                <a:spcPts val="100"/>
              </a:spcBef>
            </a:pPr>
            <a:r>
              <a:rPr sz="6000" spc="-5" dirty="0"/>
              <a:t>JUSTIFICACIÓN</a:t>
            </a:r>
            <a:endParaRPr sz="600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865"/>
              </a:lnSpc>
            </a:pPr>
            <a:r>
              <a:rPr dirty="0"/>
              <a:t>GC-F-004</a:t>
            </a:r>
            <a:r>
              <a:rPr spc="-80" dirty="0"/>
              <a:t> </a:t>
            </a:r>
            <a:r>
              <a:rPr spc="-5" dirty="0"/>
              <a:t>V.01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1447</TotalTime>
  <Words>424</Words>
  <Application>Microsoft Office PowerPoint</Application>
  <PresentationFormat>Presentación en pantalla (16:9)</PresentationFormat>
  <Paragraphs>54</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Times New Roman</vt:lpstr>
      <vt:lpstr>Office Theme</vt:lpstr>
      <vt:lpstr>Presentación de PowerPoint</vt:lpstr>
      <vt:lpstr>Presentación de PowerPoint</vt:lpstr>
      <vt:lpstr>OBJETIVO  GENERAL</vt:lpstr>
      <vt:lpstr>Presentación de PowerPoint</vt:lpstr>
      <vt:lpstr>OBJETIVOS  ESPECÍFICOS</vt:lpstr>
      <vt:lpstr>OBJETIVOS ESPECÍFICOS</vt:lpstr>
      <vt:lpstr>PLANTEAMIENTO  DEL PROBLEMA</vt:lpstr>
      <vt:lpstr>PLANTEAMIENTO DEL PROBLEMA</vt:lpstr>
      <vt:lpstr>JUSTIFICACIÓN</vt:lpstr>
      <vt:lpstr>JUSTIFICACIÓN</vt:lpstr>
      <vt:lpstr>En primera instancia el cliente se sentirá a gusto con el buen servicio y la agilidad.  Segundo con una agradable muestra de los productos, que le dará el espacio suficiente para tomar una decisión que cumpla con sus expectativas Por lo ya mencionado.   Se plantea el desarrollo y la implementación de una Tienda virtual para Supercán on-line, debido a que en el ámbito nacional existe un motivo muy poderoso que obliga a cualquier persona a estar a la vanguardia de procesos y desarrollos tecnológicos, y que nunca deje de pensar en el bienestar propio y el de la empresa.  </vt:lpstr>
      <vt:lpstr>ALCANCE DEL PROYECTO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Mario Sanchez</cp:lastModifiedBy>
  <cp:revision>20</cp:revision>
  <dcterms:created xsi:type="dcterms:W3CDTF">2020-09-15T22:10:28Z</dcterms:created>
  <dcterms:modified xsi:type="dcterms:W3CDTF">2020-10-03T16:45:38Z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2020-05-11T00:00:00Z</vt:filetime>
  </property>
  <property fmtid="{D5CDD505-2E9C-101B-9397-08002B2CF9AE}" pid="3" name="Creator">
    <vt:lpwstr>Microsoft® PowerPoint® 2010</vt:lpwstr>
  </property>
  <property fmtid="{D5CDD505-2E9C-101B-9397-08002B2CF9AE}" pid="4" name="LastSaved">
    <vt:filetime>2020-09-15T00:00:00Z</vt:filetime>
  </property>
</Properties>
</file>