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8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24DBC-4D0F-C420-EC22-3E7F46B2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4" b="14386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43FD7-C727-0330-7F38-76F85858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000">
                <a:solidFill>
                  <a:schemeClr val="accent1">
                    <a:lumMod val="60000"/>
                    <a:lumOff val="40000"/>
                  </a:schemeClr>
                </a:solidFill>
              </a:rPr>
              <a:t>An Adventure with the Ensemble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905A-CACC-612D-34A9-045DDB5C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Mario Shontz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E3A6-D322-2060-A8F4-C3AFEE30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ACFA-7E8F-ADF1-A45E-0CC1D62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this was a toy example, the </a:t>
            </a:r>
            <a:r>
              <a:rPr lang="en-US" dirty="0" err="1"/>
              <a:t>EnKF</a:t>
            </a:r>
            <a:r>
              <a:rPr lang="en-US" dirty="0"/>
              <a:t> seems to be a viable tool for GPS navigation, particularly when paired with other data sources such as local sensors and </a:t>
            </a:r>
            <a:r>
              <a:rPr lang="en-US"/>
              <a:t>more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A74A-1B1C-E91F-C875-3CEAE59B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626391"/>
            <a:ext cx="8977511" cy="1073825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FB9C-FC04-9021-A653-6AC6EFDC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980084"/>
            <a:ext cx="8977509" cy="31417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go through the full process of obtaining real-world data, preprocessing it, preparing it for use, and implementing an actual Data Assimilation method.</a:t>
            </a:r>
          </a:p>
        </p:txBody>
      </p:sp>
    </p:spTree>
    <p:extLst>
      <p:ext uri="{BB962C8B-B14F-4D97-AF65-F5344CB8AC3E}">
        <p14:creationId xmlns:p14="http://schemas.microsoft.com/office/powerpoint/2010/main" val="22609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3A69-7AA7-B5C5-1A29-E5C43BA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8535-98FC-D741-DA81-544CE996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3141785"/>
          </a:xfrm>
        </p:spPr>
        <p:txBody>
          <a:bodyPr/>
          <a:lstStyle/>
          <a:p>
            <a:r>
              <a:rPr lang="en-US" dirty="0"/>
              <a:t>GPS Localization is imperfect and can be especially inaccurate under conditions that increase interference.</a:t>
            </a:r>
          </a:p>
          <a:p>
            <a:r>
              <a:rPr lang="en-US" dirty="0"/>
              <a:t>The accuracy of road navigation is somewhat illusory – given movement patterns it can be quite easy to determine which road a car is heading down, which makes up for the inaccuracies of GPS in this scenario.</a:t>
            </a:r>
          </a:p>
          <a:p>
            <a:r>
              <a:rPr lang="en-US" dirty="0"/>
              <a:t>For GPS navigation for walking directions, pure accuracy is much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5331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47E-A043-1538-C775-CC3F40D0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proof of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291A2C-0A1A-CE44-52BE-45919E79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Ensemble Kalman filter to assimilate the data of two GPS tracking devices as a person walks around an area. This is a common scenario when someone has a wearable device and a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steps are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Record GPS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and run the </a:t>
            </a:r>
            <a:r>
              <a:rPr lang="en-US" dirty="0" err="1"/>
              <a:t>EnKF</a:t>
            </a:r>
            <a:endParaRPr lang="en-US" dirty="0"/>
          </a:p>
          <a:p>
            <a:r>
              <a:rPr lang="en-US" dirty="0"/>
              <a:t>I will go through each of these steps</a:t>
            </a:r>
          </a:p>
        </p:txBody>
      </p:sp>
      <p:pic>
        <p:nvPicPr>
          <p:cNvPr id="13" name="Picture 12" descr="A aerial view of a parking lot&#10;&#10;Description automatically generated">
            <a:extLst>
              <a:ext uri="{FF2B5EF4-FFF2-40B4-BE49-F238E27FC236}">
                <a16:creationId xmlns:a16="http://schemas.microsoft.com/office/drawing/2014/main" id="{B871901C-6059-7A2F-F1C4-68471024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8" y="3206018"/>
            <a:ext cx="2397373" cy="2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1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6980-ED62-2251-DE5A-46119044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66F7-D1E2-D0B7-2A8C-B2C8230A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419639"/>
            <a:ext cx="4475556" cy="3141785"/>
          </a:xfrm>
        </p:spPr>
        <p:txBody>
          <a:bodyPr/>
          <a:lstStyle/>
          <a:p>
            <a:r>
              <a:rPr lang="en-US" dirty="0"/>
              <a:t>I downloaded an app, recorded my walk on two devices, and exported the data to csv.</a:t>
            </a:r>
          </a:p>
          <a:p>
            <a:r>
              <a:rPr lang="en-US" dirty="0"/>
              <a:t>I also recorded my position without moving for some time to establish a baseline variance (R matrix) for both devices.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2E4320-EB34-54B7-4044-D0B3DCC94E4B}"/>
              </a:ext>
            </a:extLst>
          </p:cNvPr>
          <p:cNvGrpSpPr/>
          <p:nvPr/>
        </p:nvGrpSpPr>
        <p:grpSpPr>
          <a:xfrm>
            <a:off x="6663259" y="1025229"/>
            <a:ext cx="3934694" cy="4807542"/>
            <a:chOff x="6866457" y="1128229"/>
            <a:chExt cx="3934694" cy="4807542"/>
          </a:xfrm>
        </p:grpSpPr>
        <p:pic>
          <p:nvPicPr>
            <p:cNvPr id="17" name="Picture 16" descr="A graph with blue dots&#10;&#10;Description automatically generated">
              <a:extLst>
                <a:ext uri="{FF2B5EF4-FFF2-40B4-BE49-F238E27FC236}">
                  <a16:creationId xmlns:a16="http://schemas.microsoft.com/office/drawing/2014/main" id="{C9E55D83-2434-4CA6-2703-B80DBA13D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10690" r="9495"/>
            <a:stretch/>
          </p:blipFill>
          <p:spPr>
            <a:xfrm>
              <a:off x="6866457" y="3485819"/>
              <a:ext cx="3934694" cy="2449952"/>
            </a:xfrm>
            <a:prstGeom prst="rect">
              <a:avLst/>
            </a:prstGeom>
          </p:spPr>
        </p:pic>
        <p:pic>
          <p:nvPicPr>
            <p:cNvPr id="15" name="Picture 14" descr="A graph with blue dots&#10;&#10;Description automatically generated">
              <a:extLst>
                <a:ext uri="{FF2B5EF4-FFF2-40B4-BE49-F238E27FC236}">
                  <a16:creationId xmlns:a16="http://schemas.microsoft.com/office/drawing/2014/main" id="{C69F3BC9-F554-D1AD-9C9C-90C397ED7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10691" r="9495" b="3367"/>
            <a:stretch/>
          </p:blipFill>
          <p:spPr>
            <a:xfrm>
              <a:off x="6866457" y="1128229"/>
              <a:ext cx="3934694" cy="2357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6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2F11-3921-2CA5-C99D-4E624DA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6FA6-1F2D-94A8-C3AA-97B4691D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419639"/>
            <a:ext cx="5932500" cy="3205162"/>
          </a:xfrm>
        </p:spPr>
        <p:txBody>
          <a:bodyPr/>
          <a:lstStyle/>
          <a:p>
            <a:r>
              <a:rPr lang="en-US" dirty="0"/>
              <a:t>Cleaned route data and removed unnecessary columns</a:t>
            </a:r>
          </a:p>
          <a:p>
            <a:r>
              <a:rPr lang="en-US" dirty="0"/>
              <a:t>Interpolated the routes to allow for synchronization of observation times.</a:t>
            </a:r>
          </a:p>
          <a:p>
            <a:r>
              <a:rPr lang="en-US" dirty="0"/>
              <a:t>Created the R matrix by finding the variance and covariances for each sensor using the stationary data. Included covariances on the off-diagonals as I believed in this case the errors in Latitude and Longitude would be correlated.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7BB124-564A-582D-E1B7-FA8001621509}"/>
              </a:ext>
            </a:extLst>
          </p:cNvPr>
          <p:cNvGrpSpPr/>
          <p:nvPr/>
        </p:nvGrpSpPr>
        <p:grpSpPr>
          <a:xfrm>
            <a:off x="8277594" y="1096170"/>
            <a:ext cx="2799397" cy="4665661"/>
            <a:chOff x="7838937" y="1049341"/>
            <a:chExt cx="3283381" cy="5481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6B338F-28EA-116C-18B0-53024B20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38938" y="3789937"/>
              <a:ext cx="3283380" cy="27405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D56631-FE04-FF4B-98E9-1AC07057E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38937" y="1049341"/>
              <a:ext cx="3283380" cy="274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14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5E5B-43B6-9EAB-48A7-DD4DA77F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74" y="1233199"/>
            <a:ext cx="9303234" cy="1073825"/>
          </a:xfrm>
        </p:spPr>
        <p:txBody>
          <a:bodyPr/>
          <a:lstStyle/>
          <a:p>
            <a:r>
              <a:rPr lang="en-US" dirty="0"/>
              <a:t>Formulating </a:t>
            </a:r>
            <a:r>
              <a:rPr lang="en-US" dirty="0" err="1"/>
              <a:t>EnKF</a:t>
            </a:r>
            <a:r>
              <a:rPr lang="en-US" dirty="0"/>
              <a:t>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4C55-5973-4E6A-E8A1-CD71DABA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73" y="2419639"/>
            <a:ext cx="9303235" cy="3141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– Matrix: The latitude</a:t>
            </a:r>
          </a:p>
          <a:p>
            <a:pPr marL="0" indent="0">
              <a:buNone/>
            </a:pPr>
            <a:r>
              <a:rPr lang="en-US" dirty="0"/>
              <a:t>and longitude errors must be correlated given</a:t>
            </a:r>
          </a:p>
          <a:p>
            <a:pPr marL="0" indent="0">
              <a:buNone/>
            </a:pPr>
            <a:r>
              <a:rPr lang="en-US" dirty="0"/>
              <a:t>that I am using satellite data which is affected by satellite position and interference, which both affect the longitude and latitude readings. included covariances on the off-diagonals for each sensor.</a:t>
            </a:r>
          </a:p>
          <a:p>
            <a:r>
              <a:rPr lang="en-US" dirty="0"/>
              <a:t>Q – Initialized with a diagonally matrix of 0.1s</a:t>
            </a:r>
          </a:p>
          <a:p>
            <a:r>
              <a:rPr lang="en-US" dirty="0"/>
              <a:t>H – Maps the observations (4x1) to the state (2x1), so I used 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]]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6FFCE-1A68-B422-2AC9-1913AEE9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4"/>
          <a:stretch/>
        </p:blipFill>
        <p:spPr>
          <a:xfrm>
            <a:off x="6228074" y="2419639"/>
            <a:ext cx="4458953" cy="7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79CC-1F4C-CD16-78E4-605F9AD5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14911"/>
            <a:ext cx="8977511" cy="1073825"/>
          </a:xfrm>
        </p:spPr>
        <p:txBody>
          <a:bodyPr anchor="t"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 descr="A diagram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DE695BFA-2D35-C572-9DD5-F08EB9A21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5" y="2014416"/>
            <a:ext cx="2733867" cy="1640321"/>
          </a:xfr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B421DA3-8D6A-1C41-FDB8-33E5BF81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63" y="2014417"/>
            <a:ext cx="2733867" cy="1640320"/>
          </a:xfrm>
          <a:prstGeom prst="rect">
            <a:avLst/>
          </a:prstGeom>
        </p:spPr>
      </p:pic>
      <p:pic>
        <p:nvPicPr>
          <p:cNvPr id="9" name="Picture 8" descr="A diagram of a path&#10;&#10;Description automatically generated with medium confidence">
            <a:extLst>
              <a:ext uri="{FF2B5EF4-FFF2-40B4-BE49-F238E27FC236}">
                <a16:creationId xmlns:a16="http://schemas.microsoft.com/office/drawing/2014/main" id="{EED206C6-C079-E101-9E47-9E98FA590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14" y="2014417"/>
            <a:ext cx="2733866" cy="1640320"/>
          </a:xfrm>
          <a:prstGeom prst="rect">
            <a:avLst/>
          </a:prstGeom>
        </p:spPr>
      </p:pic>
      <p:pic>
        <p:nvPicPr>
          <p:cNvPr id="11" name="Picture 10" descr="A map of a path&#10;&#10;Description automatically generated with medium confidence">
            <a:extLst>
              <a:ext uri="{FF2B5EF4-FFF2-40B4-BE49-F238E27FC236}">
                <a16:creationId xmlns:a16="http://schemas.microsoft.com/office/drawing/2014/main" id="{1BF3034D-26CA-F20E-7094-E628883CC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6" y="4002769"/>
            <a:ext cx="2733866" cy="1640320"/>
          </a:xfrm>
          <a:prstGeom prst="rect">
            <a:avLst/>
          </a:prstGeom>
        </p:spPr>
      </p:pic>
      <p:pic>
        <p:nvPicPr>
          <p:cNvPr id="13" name="Picture 12" descr="A map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8D57B66A-5923-C349-D7EA-E704CB463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64" y="4002769"/>
            <a:ext cx="2733866" cy="1640320"/>
          </a:xfrm>
          <a:prstGeom prst="rect">
            <a:avLst/>
          </a:prstGeom>
        </p:spPr>
      </p:pic>
      <p:pic>
        <p:nvPicPr>
          <p:cNvPr id="15" name="Picture 14" descr="A map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BD6A95EE-1068-D478-DDCD-4300D769A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14" y="4002769"/>
            <a:ext cx="2733866" cy="16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3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2E5-ACBB-DFCB-45E7-06C9B769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a river&#10;&#10;Description automatically generated with medium confidence">
            <a:extLst>
              <a:ext uri="{FF2B5EF4-FFF2-40B4-BE49-F238E27FC236}">
                <a16:creationId xmlns:a16="http://schemas.microsoft.com/office/drawing/2014/main" id="{9590B13B-E6E1-0A2A-5CCF-78974677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1" y="1225766"/>
            <a:ext cx="7344112" cy="4406468"/>
          </a:xfrm>
        </p:spPr>
      </p:pic>
    </p:spTree>
    <p:extLst>
      <p:ext uri="{BB962C8B-B14F-4D97-AF65-F5344CB8AC3E}">
        <p14:creationId xmlns:p14="http://schemas.microsoft.com/office/powerpoint/2010/main" val="313203886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Trade Gothic Next Cond</vt:lpstr>
      <vt:lpstr>Trade Gothic Next Light</vt:lpstr>
      <vt:lpstr>LimelightVTI</vt:lpstr>
      <vt:lpstr>An Adventure with the Ensemble Kalman Filter</vt:lpstr>
      <vt:lpstr>Objective</vt:lpstr>
      <vt:lpstr>Problem Setup</vt:lpstr>
      <vt:lpstr>A proof of concept</vt:lpstr>
      <vt:lpstr>Recording GPS</vt:lpstr>
      <vt:lpstr>Preprocessing</vt:lpstr>
      <vt:lpstr>Formulating EnKF Inputs</vt:lpstr>
      <vt:lpstr>Results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Joy Ride with the Ensemble Kalman Filter</dc:title>
  <dc:creator>Mario Shontz</dc:creator>
  <cp:lastModifiedBy>Mario Shontz</cp:lastModifiedBy>
  <cp:revision>48</cp:revision>
  <dcterms:created xsi:type="dcterms:W3CDTF">2024-04-25T10:39:20Z</dcterms:created>
  <dcterms:modified xsi:type="dcterms:W3CDTF">2024-04-25T12:47:33Z</dcterms:modified>
</cp:coreProperties>
</file>