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8" r:id="rId3"/>
    <p:sldId id="269" r:id="rId4"/>
    <p:sldId id="259" r:id="rId5"/>
    <p:sldId id="260" r:id="rId6"/>
    <p:sldId id="268" r:id="rId7"/>
    <p:sldId id="270" r:id="rId8"/>
    <p:sldId id="271" r:id="rId9"/>
    <p:sldId id="272" r:id="rId10"/>
    <p:sldId id="275" r:id="rId11"/>
    <p:sldId id="291" r:id="rId12"/>
    <p:sldId id="281" r:id="rId13"/>
    <p:sldId id="265" r:id="rId14"/>
    <p:sldId id="279" r:id="rId15"/>
    <p:sldId id="280" r:id="rId16"/>
    <p:sldId id="282" r:id="rId17"/>
    <p:sldId id="283" r:id="rId18"/>
    <p:sldId id="285" r:id="rId19"/>
    <p:sldId id="284" r:id="rId20"/>
    <p:sldId id="294" r:id="rId21"/>
    <p:sldId id="293" r:id="rId22"/>
    <p:sldId id="295" r:id="rId23"/>
    <p:sldId id="29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7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85" y="732888"/>
            <a:ext cx="10572000" cy="218925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– The Functional 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15EE4B-D3D3-8F4A-991B-CA385CDC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53" y="1811320"/>
            <a:ext cx="10572000" cy="945499"/>
          </a:xfrm>
          <a:effectLst/>
        </p:spPr>
        <p:txBody>
          <a:bodyPr anchor="b">
            <a:normAutofit/>
          </a:bodyPr>
          <a:lstStyle/>
          <a:p>
            <a:r>
              <a:rPr lang="en-US" sz="2000" dirty="0" err="1"/>
              <a:t>Marios</a:t>
            </a:r>
            <a:r>
              <a:rPr lang="en-US" sz="2000" dirty="0"/>
              <a:t> </a:t>
            </a:r>
            <a:r>
              <a:rPr lang="en-US" sz="2000" dirty="0" err="1"/>
              <a:t>Simou</a:t>
            </a:r>
            <a:endParaRPr lang="en-US" sz="2000" dirty="0"/>
          </a:p>
          <a:p>
            <a:r>
              <a:rPr lang="en-US" sz="2000" dirty="0"/>
              <a:t>Software Engineer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E078B00-3D09-4D44-9F3C-1E8A8ADE9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846" y="2377344"/>
            <a:ext cx="620397" cy="3794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Partial Application and Currying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2" y="446088"/>
            <a:ext cx="6586321" cy="56773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curry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addition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b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(addition)</a:t>
            </a: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60 - Partial Application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– Currying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Rather than passing </a:t>
            </a:r>
            <a:r>
              <a:rPr lang="en-US" sz="1300" b="1" dirty="0"/>
              <a:t>all the arguments of a function in a single call, we pass them incrementally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Currying is a </a:t>
            </a:r>
            <a:r>
              <a:rPr lang="en-US" sz="1300" b="1" dirty="0"/>
              <a:t>subset</a:t>
            </a:r>
            <a:r>
              <a:rPr lang="en-US" sz="1300" dirty="0"/>
              <a:t> of partial applications, where we</a:t>
            </a:r>
            <a:r>
              <a:rPr lang="en-US" sz="1300" b="1" dirty="0"/>
              <a:t> pass a single argument at a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Great way for creating a chain of scopes and preloading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209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Declarative Programming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3" y="446088"/>
            <a:ext cx="4471662" cy="6015672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filtering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if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mapping 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map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Focus on the result of a code snippet rather than the implementation details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FP provides utility functions to work with data structures with a declarative way</a:t>
            </a:r>
          </a:p>
        </p:txBody>
      </p:sp>
    </p:spTree>
    <p:extLst>
      <p:ext uri="{BB962C8B-B14F-4D97-AF65-F5344CB8AC3E}">
        <p14:creationId xmlns:p14="http://schemas.microsoft.com/office/powerpoint/2010/main" val="299689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28F-B027-5244-A78B-B70CDE6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FP – Others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886-1197-A04C-A721-D3439C3D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0593"/>
            <a:ext cx="10554574" cy="4552122"/>
          </a:xfrm>
        </p:spPr>
        <p:txBody>
          <a:bodyPr anchor="t">
            <a:noAutofit/>
          </a:bodyPr>
          <a:lstStyle/>
          <a:p>
            <a:r>
              <a:rPr lang="en-US" sz="1300" dirty="0"/>
              <a:t>Recursion</a:t>
            </a:r>
          </a:p>
          <a:p>
            <a:pPr lvl="1"/>
            <a:r>
              <a:rPr lang="en-US" sz="1300" dirty="0"/>
              <a:t>A function call itself again and again until it meets a condition</a:t>
            </a:r>
          </a:p>
          <a:p>
            <a:r>
              <a:rPr lang="en-US" sz="1300" dirty="0" err="1"/>
              <a:t>Thunks</a:t>
            </a:r>
            <a:r>
              <a:rPr lang="en-US" sz="1300" dirty="0"/>
              <a:t>/Lazy Loading</a:t>
            </a:r>
          </a:p>
          <a:p>
            <a:pPr lvl="1"/>
            <a:r>
              <a:rPr lang="en-US" sz="1300" dirty="0"/>
              <a:t>Delays the evaluation of an expression until its value is needed</a:t>
            </a:r>
          </a:p>
          <a:p>
            <a:r>
              <a:rPr lang="en-US" sz="1300" dirty="0" err="1"/>
              <a:t>Memoization</a:t>
            </a:r>
            <a:endParaRPr lang="en-US" sz="1300" dirty="0"/>
          </a:p>
          <a:p>
            <a:pPr lvl="1"/>
            <a:r>
              <a:rPr lang="en-US" sz="1300" dirty="0"/>
              <a:t>The technique of introducing a storage unit, which stores values that have already been calculated</a:t>
            </a:r>
          </a:p>
          <a:p>
            <a:r>
              <a:rPr lang="en-US" sz="1300" dirty="0"/>
              <a:t>Pipelining</a:t>
            </a:r>
          </a:p>
          <a:p>
            <a:pPr lvl="1"/>
            <a:r>
              <a:rPr lang="en-US" sz="1300" dirty="0"/>
              <a:t>Executes a sequence of functions, with each function’s output used as the input of the following one. It is moved from </a:t>
            </a:r>
            <a:r>
              <a:rPr lang="en-US" sz="1300" b="1" dirty="0"/>
              <a:t>left to right</a:t>
            </a:r>
            <a:r>
              <a:rPr lang="en-US" sz="1300" dirty="0"/>
              <a:t>.</a:t>
            </a:r>
          </a:p>
          <a:p>
            <a:r>
              <a:rPr lang="en-US" sz="1300" dirty="0"/>
              <a:t>Composing</a:t>
            </a:r>
          </a:p>
          <a:p>
            <a:pPr lvl="1"/>
            <a:r>
              <a:rPr lang="en-US" sz="1300" dirty="0"/>
              <a:t>Similar to pipeline with the exception that it is moved from </a:t>
            </a:r>
            <a:r>
              <a:rPr lang="en-US" sz="1300" b="1" dirty="0"/>
              <a:t>right to left</a:t>
            </a:r>
            <a:endParaRPr lang="en-US" sz="1300" dirty="0"/>
          </a:p>
          <a:p>
            <a:r>
              <a:rPr lang="en-US" sz="1300" dirty="0"/>
              <a:t>Monads</a:t>
            </a:r>
          </a:p>
          <a:p>
            <a:r>
              <a:rPr lang="en-US" sz="1300" dirty="0"/>
              <a:t>Functors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044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25465"/>
            <a:ext cx="4907386" cy="4434079"/>
          </a:xfrm>
        </p:spPr>
        <p:txBody>
          <a:bodyPr anchor="t">
            <a:noAutofit/>
          </a:bodyPr>
          <a:lstStyle/>
          <a:p>
            <a:r>
              <a:rPr lang="en-US" sz="1300" b="1" dirty="0"/>
              <a:t>Advantages:</a:t>
            </a:r>
          </a:p>
          <a:p>
            <a:pPr lvl="1"/>
            <a:r>
              <a:rPr lang="en-US" sz="1300" dirty="0"/>
              <a:t>Easy to maintain and preserve over time</a:t>
            </a:r>
          </a:p>
          <a:p>
            <a:pPr lvl="2"/>
            <a:r>
              <a:rPr lang="en-US" sz="1300" dirty="0"/>
              <a:t>The signature of a function provides all the information a developer needs to understand the logic </a:t>
            </a:r>
          </a:p>
          <a:p>
            <a:pPr lvl="1"/>
            <a:r>
              <a:rPr lang="en-US" sz="1300" dirty="0"/>
              <a:t>Testing becomes much easier</a:t>
            </a:r>
          </a:p>
          <a:p>
            <a:pPr lvl="2"/>
            <a:r>
              <a:rPr lang="en-US" sz="1300" dirty="0"/>
              <a:t> No needs for extended </a:t>
            </a:r>
            <a:r>
              <a:rPr lang="en-US" sz="1300" b="1" dirty="0"/>
              <a:t>stubbing</a:t>
            </a:r>
            <a:r>
              <a:rPr lang="en-US" sz="1300" dirty="0"/>
              <a:t>, </a:t>
            </a:r>
            <a:r>
              <a:rPr lang="en-US" sz="1300" b="1" dirty="0"/>
              <a:t>mocking</a:t>
            </a:r>
            <a:r>
              <a:rPr lang="en-US" sz="1300" dirty="0"/>
              <a:t> since you are writing code with </a:t>
            </a:r>
            <a:r>
              <a:rPr lang="en-US" sz="1300" b="1" dirty="0"/>
              <a:t>dependency injection</a:t>
            </a:r>
            <a:r>
              <a:rPr lang="en-US" sz="1300" dirty="0"/>
              <a:t> in mind (DI)</a:t>
            </a:r>
          </a:p>
          <a:p>
            <a:pPr lvl="1"/>
            <a:r>
              <a:rPr lang="en-US" sz="1300" dirty="0"/>
              <a:t>Less buggy code</a:t>
            </a:r>
          </a:p>
          <a:p>
            <a:pPr lvl="2"/>
            <a:r>
              <a:rPr lang="en-US" sz="1300" dirty="0"/>
              <a:t>Each unit of your application works on its own, without relying on outside effects</a:t>
            </a:r>
          </a:p>
          <a:p>
            <a:pPr lvl="2"/>
            <a:r>
              <a:rPr lang="en-US" sz="1300" dirty="0"/>
              <a:t>Rise of multithread environments since threads are decoupled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309DCF-966D-6E47-9EE0-AECACB053ABF}"/>
              </a:ext>
            </a:extLst>
          </p:cNvPr>
          <p:cNvSpPr txBox="1">
            <a:spLocks/>
          </p:cNvSpPr>
          <p:nvPr/>
        </p:nvSpPr>
        <p:spPr>
          <a:xfrm>
            <a:off x="6465901" y="2425465"/>
            <a:ext cx="4907386" cy="44340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Disadvantages:</a:t>
            </a:r>
          </a:p>
          <a:p>
            <a:pPr lvl="1"/>
            <a:r>
              <a:rPr lang="en-US" sz="1300" dirty="0"/>
              <a:t>Steeper learning curve</a:t>
            </a:r>
          </a:p>
          <a:p>
            <a:pPr lvl="2"/>
            <a:r>
              <a:rPr lang="en-US" sz="1300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sz="1300" dirty="0"/>
              <a:t>May introduce performance issues</a:t>
            </a:r>
          </a:p>
          <a:p>
            <a:pPr lvl="2"/>
            <a:r>
              <a:rPr lang="en-US" sz="1300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sz="1300" dirty="0"/>
              <a:t>Less intuitive compared to other programming paradigms</a:t>
            </a:r>
          </a:p>
          <a:p>
            <a:pPr lvl="2"/>
            <a:r>
              <a:rPr lang="en-US" sz="1300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A1D-DE99-E447-B9B1-043F4F3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E34-20E0-A14D-B2F2-A41160B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39034"/>
            <a:ext cx="10554574" cy="3955876"/>
          </a:xfrm>
        </p:spPr>
        <p:txBody>
          <a:bodyPr anchor="t">
            <a:noAutofit/>
          </a:bodyPr>
          <a:lstStyle/>
          <a:p>
            <a:r>
              <a:rPr lang="en-US" sz="1300" dirty="0"/>
              <a:t>According to its official website, React is </a:t>
            </a:r>
            <a:r>
              <a:rPr lang="en-US" sz="1300" i="1" dirty="0"/>
              <a:t>“A JavaScript library for building user interfaces”</a:t>
            </a:r>
          </a:p>
          <a:p>
            <a:r>
              <a:rPr lang="en-US" sz="1300" dirty="0"/>
              <a:t>Features:</a:t>
            </a:r>
          </a:p>
          <a:p>
            <a:pPr lvl="1"/>
            <a:r>
              <a:rPr lang="en-US" sz="1300" b="1" dirty="0"/>
              <a:t>Component-Based</a:t>
            </a:r>
          </a:p>
          <a:p>
            <a:pPr lvl="2"/>
            <a:r>
              <a:rPr lang="en-US" sz="1300" dirty="0"/>
              <a:t>The basic unit of React is a component, which is a container of JSX/JavaScript code</a:t>
            </a:r>
          </a:p>
          <a:p>
            <a:pPr lvl="2"/>
            <a:r>
              <a:rPr lang="en-US" sz="1300" dirty="0"/>
              <a:t>The idea is to split the UI into small, reusable components and then combine them to create the whole application</a:t>
            </a:r>
          </a:p>
          <a:p>
            <a:pPr lvl="1"/>
            <a:r>
              <a:rPr lang="en-US" sz="1300" b="1" dirty="0"/>
              <a:t>JSX syntax</a:t>
            </a:r>
          </a:p>
          <a:p>
            <a:pPr lvl="2"/>
            <a:r>
              <a:rPr lang="en-US" sz="1300" dirty="0"/>
              <a:t>HTML-like syntax used to create components</a:t>
            </a:r>
          </a:p>
          <a:p>
            <a:pPr lvl="2"/>
            <a:r>
              <a:rPr lang="en-US" sz="1300" dirty="0"/>
              <a:t>Its not necessary but it makes development more efficient and removes complexity</a:t>
            </a:r>
          </a:p>
          <a:p>
            <a:pPr lvl="1"/>
            <a:r>
              <a:rPr lang="en-US" sz="1300" b="1" dirty="0"/>
              <a:t>Declarative</a:t>
            </a:r>
          </a:p>
          <a:p>
            <a:pPr lvl="2"/>
            <a:r>
              <a:rPr lang="en-US" sz="1300" dirty="0"/>
              <a:t>React abstracts away the details on managing the DOM, allowing us to focus on building the UI</a:t>
            </a:r>
          </a:p>
          <a:p>
            <a:pPr lvl="2"/>
            <a:r>
              <a:rPr lang="en-US" sz="1300" dirty="0"/>
              <a:t>Listens on state changes and reacts to them</a:t>
            </a:r>
          </a:p>
        </p:txBody>
      </p:sp>
    </p:spTree>
    <p:extLst>
      <p:ext uri="{BB962C8B-B14F-4D97-AF65-F5344CB8AC3E}">
        <p14:creationId xmlns:p14="http://schemas.microsoft.com/office/powerpoint/2010/main" val="108379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96A7-A264-084D-8BEB-712411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646720-AFD1-784C-8295-8E2E3F00E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867854"/>
            <a:ext cx="4732853" cy="2343150"/>
          </a:xfrm>
        </p:spPr>
      </p:pic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1C037B33-83E0-2F4A-92F9-189ADFCB1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867853"/>
            <a:ext cx="5057462" cy="169619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B1CC6B-3B6E-4E4B-BD7A-79D673D83477}"/>
              </a:ext>
            </a:extLst>
          </p:cNvPr>
          <p:cNvSpPr txBox="1"/>
          <p:nvPr/>
        </p:nvSpPr>
        <p:spPr>
          <a:xfrm>
            <a:off x="2389247" y="2409246"/>
            <a:ext cx="15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 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5ACFF-63F3-4F4B-A50D-BEAABAF0BAC8}"/>
              </a:ext>
            </a:extLst>
          </p:cNvPr>
          <p:cNvSpPr txBox="1"/>
          <p:nvPr/>
        </p:nvSpPr>
        <p:spPr>
          <a:xfrm>
            <a:off x="7446719" y="2409246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React Syntax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5D6D263B-BDC1-6E49-A23B-8FDB8F9782B3}"/>
              </a:ext>
            </a:extLst>
          </p:cNvPr>
          <p:cNvSpPr/>
          <p:nvPr/>
        </p:nvSpPr>
        <p:spPr>
          <a:xfrm>
            <a:off x="5572935" y="3515531"/>
            <a:ext cx="492981" cy="4008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6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AB1-B64E-F04E-8F6F-E751644C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107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Traditional approach:</a:t>
            </a:r>
          </a:p>
          <a:p>
            <a:pPr lvl="1"/>
            <a:r>
              <a:rPr lang="en-US" sz="1300" dirty="0"/>
              <a:t>Access the DOM (Document Object Model) and update the attributes of an element</a:t>
            </a:r>
          </a:p>
          <a:p>
            <a:r>
              <a:rPr lang="en-US" sz="1300" dirty="0"/>
              <a:t>React approach:</a:t>
            </a:r>
          </a:p>
          <a:p>
            <a:pPr lvl="1"/>
            <a:r>
              <a:rPr lang="en-US" sz="1300" dirty="0"/>
              <a:t>React creates a </a:t>
            </a:r>
            <a:r>
              <a:rPr lang="en-US" sz="1300" b="1" dirty="0"/>
              <a:t>virtual DOM</a:t>
            </a:r>
            <a:r>
              <a:rPr lang="en-US" sz="1300" dirty="0"/>
              <a:t> in the background, which keeps track of the changes within the components</a:t>
            </a:r>
          </a:p>
          <a:p>
            <a:pPr lvl="1"/>
            <a:r>
              <a:rPr lang="en-US" sz="1300" dirty="0"/>
              <a:t>It uses an efficient algorithm to compare the actual DOM with the Virtual DOM (diffing) </a:t>
            </a:r>
          </a:p>
          <a:p>
            <a:pPr lvl="1"/>
            <a:r>
              <a:rPr lang="en-US" sz="1300" dirty="0"/>
              <a:t>When there is a change in the state of a component it updates the actual DOM, but </a:t>
            </a:r>
            <a:r>
              <a:rPr lang="en-US" sz="1300" b="1" dirty="0"/>
              <a:t>only </a:t>
            </a:r>
            <a:r>
              <a:rPr lang="en-US" sz="1300" dirty="0"/>
              <a:t>for those nodes related to the change. </a:t>
            </a:r>
          </a:p>
          <a:p>
            <a:pPr lvl="2"/>
            <a:r>
              <a:rPr lang="en-US" sz="1300" dirty="0"/>
              <a:t>Improves performance since it avoids to re-render and re-paint the UI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7488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Class-based vs Functional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30544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is a </a:t>
            </a:r>
            <a:r>
              <a:rPr lang="en-US" sz="1300" b="1" dirty="0"/>
              <a:t>function</a:t>
            </a:r>
            <a:r>
              <a:rPr lang="en-US" sz="1300" dirty="0"/>
              <a:t> that returns </a:t>
            </a:r>
            <a:r>
              <a:rPr lang="en-US" sz="1300" b="1" dirty="0"/>
              <a:t>JSX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Class-based: initialized using ES6 </a:t>
            </a:r>
            <a:r>
              <a:rPr lang="en-US" sz="1300" b="1" dirty="0"/>
              <a:t>class</a:t>
            </a:r>
            <a:r>
              <a:rPr lang="en-US" sz="1300" dirty="0"/>
              <a:t> keyword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Functional: initialized using a function declaration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Prior version 16.8, using a class-based component was the only way to handle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From version 16.8 and afterwards, </a:t>
            </a:r>
            <a:r>
              <a:rPr lang="en-US" sz="1300" b="1" dirty="0"/>
              <a:t>React hooks </a:t>
            </a:r>
            <a:r>
              <a:rPr lang="en-US" sz="1300" dirty="0"/>
              <a:t>allow to Functional components to manage state</a:t>
            </a:r>
          </a:p>
          <a:p>
            <a:endParaRPr lang="en-US" sz="13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3109-E80A-E646-B314-CE246CCB81E2}"/>
              </a:ext>
            </a:extLst>
          </p:cNvPr>
          <p:cNvGrpSpPr/>
          <p:nvPr/>
        </p:nvGrpSpPr>
        <p:grpSpPr>
          <a:xfrm>
            <a:off x="5698379" y="848730"/>
            <a:ext cx="5816600" cy="5321884"/>
            <a:chOff x="5674525" y="734002"/>
            <a:chExt cx="5816600" cy="532188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8AA35C7A-DC61-E942-988F-D004E102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525" y="1255286"/>
              <a:ext cx="5816600" cy="4800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C511-6002-7D4A-B9AC-22B4D75A7C58}"/>
                </a:ext>
              </a:extLst>
            </p:cNvPr>
            <p:cNvSpPr txBox="1"/>
            <p:nvPr/>
          </p:nvSpPr>
          <p:spPr>
            <a:xfrm>
              <a:off x="7173753" y="734002"/>
              <a:ext cx="324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Class-based Component</a:t>
              </a:r>
            </a:p>
          </p:txBody>
        </p:sp>
      </p:grp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71A3145-5C33-EA4F-AAAF-36408BCA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79" y="1370014"/>
            <a:ext cx="6096000" cy="3162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CEAE8-2CAD-564A-A25E-CF99F769B6F0}"/>
              </a:ext>
            </a:extLst>
          </p:cNvPr>
          <p:cNvSpPr txBox="1"/>
          <p:nvPr/>
        </p:nvSpPr>
        <p:spPr>
          <a:xfrm>
            <a:off x="7187371" y="848730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5172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Communicating Between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131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accepts arguments which are known as </a:t>
            </a:r>
            <a:r>
              <a:rPr lang="en-US" sz="1300" b="1" dirty="0"/>
              <a:t>properties (props)</a:t>
            </a:r>
            <a:endParaRPr lang="en-US" sz="13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only be passed from a </a:t>
            </a:r>
            <a:r>
              <a:rPr lang="en-US" sz="1300" b="1" dirty="0"/>
              <a:t>parent to a child component</a:t>
            </a:r>
            <a:r>
              <a:rPr lang="en-US" sz="1300" dirty="0"/>
              <a:t>, not vice-versa</a:t>
            </a:r>
            <a:endParaRPr lang="en-US" sz="13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either be </a:t>
            </a:r>
            <a:r>
              <a:rPr lang="en-US" sz="1300" b="1" dirty="0"/>
              <a:t>plain objects </a:t>
            </a:r>
            <a:r>
              <a:rPr lang="en-US" sz="1300" dirty="0"/>
              <a:t>or </a:t>
            </a:r>
            <a:r>
              <a:rPr lang="en-US" sz="1300" b="1" dirty="0"/>
              <a:t>functions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idiomatic way is to pass new props when you want to re-render the component. Not to update them (immutability)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Components that accept other Components/Functions as inputs are known as </a:t>
            </a:r>
            <a:r>
              <a:rPr lang="en-US" sz="1300" b="1" dirty="0"/>
              <a:t>Higher Order Components (HOC)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300" b="1" dirty="0"/>
          </a:p>
        </p:txBody>
      </p:sp>
      <p:pic>
        <p:nvPicPr>
          <p:cNvPr id="6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6C183A2-483F-5E44-8ADE-01111229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17" y="890472"/>
            <a:ext cx="5452618" cy="50770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5FF243-CD69-DE44-81EF-AB50FB42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17" y="1255286"/>
            <a:ext cx="545261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Stateful vs Stateless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stateful component is </a:t>
            </a:r>
            <a:r>
              <a:rPr lang="en-US" b="1" dirty="0"/>
              <a:t>any component that manages state</a:t>
            </a:r>
            <a:endParaRPr lang="en-US" sz="13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can either be </a:t>
            </a:r>
            <a:r>
              <a:rPr lang="en-US" sz="1400" b="1" dirty="0"/>
              <a:t>external </a:t>
            </a:r>
            <a:r>
              <a:rPr lang="en-US" sz="1400" dirty="0"/>
              <a:t>or </a:t>
            </a:r>
            <a:r>
              <a:rPr lang="en-US" sz="1400" b="1" dirty="0"/>
              <a:t>local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 be passed down as a property to child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cannot be shared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stateless component is any </a:t>
            </a:r>
            <a:r>
              <a:rPr lang="en-US" b="1" dirty="0"/>
              <a:t>component independent of state (pure)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Also known as Containers vs Presentational components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853A3E9-D06C-934D-ABEF-70CA31BC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554" y="661359"/>
            <a:ext cx="4947777" cy="2449555"/>
          </a:xfrm>
        </p:spPr>
      </p:pic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917F01-AC16-6B44-A518-754D5A1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07" y="3762158"/>
            <a:ext cx="5459470" cy="2832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AF625-0CA5-9646-9374-54F85851AB23}"/>
              </a:ext>
            </a:extLst>
          </p:cNvPr>
          <p:cNvSpPr txBox="1"/>
          <p:nvPr/>
        </p:nvSpPr>
        <p:spPr>
          <a:xfrm>
            <a:off x="7261716" y="240736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6DE06-43FB-8446-A57E-B14BE75CF47E}"/>
              </a:ext>
            </a:extLst>
          </p:cNvPr>
          <p:cNvSpPr txBox="1"/>
          <p:nvPr/>
        </p:nvSpPr>
        <p:spPr>
          <a:xfrm>
            <a:off x="7420243" y="3341535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Stateful Component</a:t>
            </a:r>
          </a:p>
        </p:txBody>
      </p:sp>
    </p:spTree>
    <p:extLst>
      <p:ext uri="{BB962C8B-B14F-4D97-AF65-F5344CB8AC3E}">
        <p14:creationId xmlns:p14="http://schemas.microsoft.com/office/powerpoint/2010/main" val="41049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5179"/>
            <a:ext cx="10554574" cy="3995633"/>
          </a:xfrm>
        </p:spPr>
        <p:txBody>
          <a:bodyPr anchor="t">
            <a:normAutofit/>
          </a:bodyPr>
          <a:lstStyle/>
          <a:p>
            <a:r>
              <a:rPr lang="en-US" sz="1300" dirty="0"/>
              <a:t>Functional Programming (FP)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Core Principles</a:t>
            </a:r>
          </a:p>
          <a:p>
            <a:pPr lvl="1"/>
            <a:r>
              <a:rPr lang="en-US" sz="1300" dirty="0"/>
              <a:t>Design Patterns</a:t>
            </a:r>
          </a:p>
          <a:p>
            <a:r>
              <a:rPr lang="en-US" sz="1300" dirty="0"/>
              <a:t>React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JSX syntax</a:t>
            </a:r>
          </a:p>
          <a:p>
            <a:pPr lvl="1"/>
            <a:r>
              <a:rPr lang="en-US" sz="1300" dirty="0"/>
              <a:t>Components (class-based vs functional)</a:t>
            </a:r>
          </a:p>
          <a:p>
            <a:pPr lvl="1"/>
            <a:r>
              <a:rPr lang="en-US" sz="1300" dirty="0"/>
              <a:t>Communication between components</a:t>
            </a:r>
          </a:p>
          <a:p>
            <a:pPr lvl="1"/>
            <a:r>
              <a:rPr lang="en-US" sz="1300" dirty="0"/>
              <a:t>Stateful vs Stateless components</a:t>
            </a:r>
          </a:p>
          <a:p>
            <a:pPr lvl="1"/>
            <a:r>
              <a:rPr lang="en-US" sz="1300" dirty="0"/>
              <a:t>Side-effects – React Hooks</a:t>
            </a:r>
          </a:p>
          <a:p>
            <a:r>
              <a:rPr lang="en-US" sz="1300" dirty="0"/>
              <a:t>Functional React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8D4D1-6198-F54E-8FCE-5199114DA2EE}"/>
              </a:ext>
            </a:extLst>
          </p:cNvPr>
          <p:cNvSpPr txBox="1"/>
          <p:nvPr/>
        </p:nvSpPr>
        <p:spPr>
          <a:xfrm>
            <a:off x="1545770" y="1441902"/>
            <a:ext cx="94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Wait a minute… </a:t>
            </a:r>
          </a:p>
          <a:p>
            <a:r>
              <a:rPr lang="en-US" sz="3600" b="1" dirty="0"/>
              <a:t>Show me how can I set an external state!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E81066A-47BD-CC44-8C77-31F365EC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7" y="3539853"/>
            <a:ext cx="2473778" cy="2473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96C43-DE8B-424D-8079-1DE86C26BB51}"/>
              </a:ext>
            </a:extLst>
          </p:cNvPr>
          <p:cNvSpPr txBox="1"/>
          <p:nvPr/>
        </p:nvSpPr>
        <p:spPr>
          <a:xfrm>
            <a:off x="2379614" y="4484354"/>
            <a:ext cx="389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Side-effects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B26D7-56BD-BD40-AEA3-3C30D147C133}"/>
              </a:ext>
            </a:extLst>
          </p:cNvPr>
          <p:cNvCxnSpPr/>
          <p:nvPr/>
        </p:nvCxnSpPr>
        <p:spPr>
          <a:xfrm>
            <a:off x="5631038" y="4778555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8F7B6C-3E9E-EB4D-8433-1EDE93253B1D}"/>
              </a:ext>
            </a:extLst>
          </p:cNvPr>
          <p:cNvCxnSpPr>
            <a:cxnSpLocks/>
          </p:cNvCxnSpPr>
          <p:nvPr/>
        </p:nvCxnSpPr>
        <p:spPr>
          <a:xfrm>
            <a:off x="3484375" y="2867023"/>
            <a:ext cx="0" cy="135663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Side-Effects - </a:t>
            </a:r>
            <a:br>
              <a:rPr lang="en-US" dirty="0"/>
            </a:br>
            <a:r>
              <a:rPr lang="en-US" dirty="0"/>
              <a:t>React 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use React hooks to handle side-effects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React hooks is a bridge between a stateful and a functional world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useState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useEffect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useContext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useReducer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useMemo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useRef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AAF92-CB75-EC4C-AF94-0014808924E0}"/>
              </a:ext>
            </a:extLst>
          </p:cNvPr>
          <p:cNvSpPr txBox="1"/>
          <p:nvPr/>
        </p:nvSpPr>
        <p:spPr>
          <a:xfrm>
            <a:off x="3216820" y="6042580"/>
            <a:ext cx="677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App component won’t be pure anymore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9C892-9857-C749-8F60-22B03C7C48F1}"/>
              </a:ext>
            </a:extLst>
          </p:cNvPr>
          <p:cNvCxnSpPr/>
          <p:nvPr/>
        </p:nvCxnSpPr>
        <p:spPr>
          <a:xfrm>
            <a:off x="1591775" y="6289303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1B6F71D-F460-4D48-9D9F-A5286132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5" y="957943"/>
            <a:ext cx="6232600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5DC5D3-D7AE-3F4F-B92C-B18DB94C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8" y="0"/>
            <a:ext cx="8504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F7D84-2F2E-3D4C-BA65-7D38A7541885}"/>
              </a:ext>
            </a:extLst>
          </p:cNvPr>
          <p:cNvSpPr/>
          <p:nvPr/>
        </p:nvSpPr>
        <p:spPr>
          <a:xfrm>
            <a:off x="3622766" y="269965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Pure/Impure Functions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1AFC0-D5F7-384D-877F-93CE1F1A33A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34149" y="2414493"/>
            <a:ext cx="1036319" cy="2764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D422A-7559-3742-9967-0CBA126DEEE2}"/>
              </a:ext>
            </a:extLst>
          </p:cNvPr>
          <p:cNvSpPr/>
          <p:nvPr/>
        </p:nvSpPr>
        <p:spPr>
          <a:xfrm>
            <a:off x="6470468" y="2191293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 are Functions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B82E6-B472-8542-B534-F49FED9E1D0B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434149" y="3042557"/>
            <a:ext cx="1319348" cy="442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E5AEA-3589-B94E-9E4E-718DF5016B1F}"/>
              </a:ext>
            </a:extLst>
          </p:cNvPr>
          <p:cNvSpPr/>
          <p:nvPr/>
        </p:nvSpPr>
        <p:spPr>
          <a:xfrm>
            <a:off x="6753497" y="2863637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 stateless component is pure</a:t>
            </a:r>
          </a:p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93E302-6574-3146-BF0D-790738B64C8D}"/>
              </a:ext>
            </a:extLst>
          </p:cNvPr>
          <p:cNvSpPr/>
          <p:nvPr/>
        </p:nvSpPr>
        <p:spPr>
          <a:xfrm>
            <a:off x="6453052" y="3522844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React Hooks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66108C-AC94-1B44-AE13-047C8DE0C8C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34149" y="3379311"/>
            <a:ext cx="1018903" cy="3667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93C0C3-5B73-DA4F-B6D6-78267653208D}"/>
              </a:ext>
            </a:extLst>
          </p:cNvPr>
          <p:cNvSpPr/>
          <p:nvPr/>
        </p:nvSpPr>
        <p:spPr>
          <a:xfrm>
            <a:off x="3622766" y="386793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B445B2-5303-B940-A4F1-273337D53BC6}"/>
              </a:ext>
            </a:extLst>
          </p:cNvPr>
          <p:cNvSpPr/>
          <p:nvPr/>
        </p:nvSpPr>
        <p:spPr>
          <a:xfrm>
            <a:off x="687978" y="3987633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B08132-CCA7-6643-9CBD-ABB6F045884F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2603863" y="4210833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A32C7-FEEB-654D-B8B6-11FF88B03E8F}"/>
              </a:ext>
            </a:extLst>
          </p:cNvPr>
          <p:cNvSpPr/>
          <p:nvPr/>
        </p:nvSpPr>
        <p:spPr>
          <a:xfrm>
            <a:off x="3622766" y="5017911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Order Components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997C9-D958-EF41-BBBC-F5ADF95ABA59}"/>
              </a:ext>
            </a:extLst>
          </p:cNvPr>
          <p:cNvSpPr/>
          <p:nvPr/>
        </p:nvSpPr>
        <p:spPr>
          <a:xfrm>
            <a:off x="687978" y="5137611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0CD57-FC15-4847-899E-4ADE58E229CD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2603863" y="5360811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D19D5-AD17-5E46-89F9-FF4C000597A2}"/>
              </a:ext>
            </a:extLst>
          </p:cNvPr>
          <p:cNvSpPr/>
          <p:nvPr/>
        </p:nvSpPr>
        <p:spPr>
          <a:xfrm>
            <a:off x="9588137" y="241449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AF60F-6E2D-E444-95EC-B7F20AD654BE}"/>
              </a:ext>
            </a:extLst>
          </p:cNvPr>
          <p:cNvSpPr/>
          <p:nvPr/>
        </p:nvSpPr>
        <p:spPr>
          <a:xfrm>
            <a:off x="9588137" y="3230688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51106-BB83-D94D-8A2E-F5E5536EC586}"/>
              </a:ext>
            </a:extLst>
          </p:cNvPr>
          <p:cNvSpPr/>
          <p:nvPr/>
        </p:nvSpPr>
        <p:spPr>
          <a:xfrm>
            <a:off x="9588136" y="412236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Currying/Partial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5040C-C0FB-2D43-9CEB-78DF9FCC6681}"/>
              </a:ext>
            </a:extLst>
          </p:cNvPr>
          <p:cNvSpPr/>
          <p:nvPr/>
        </p:nvSpPr>
        <p:spPr>
          <a:xfrm>
            <a:off x="9570615" y="5014046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Programming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9F436-E981-314F-B81E-E6FD95F8D23A}"/>
              </a:ext>
            </a:extLst>
          </p:cNvPr>
          <p:cNvSpPr/>
          <p:nvPr/>
        </p:nvSpPr>
        <p:spPr>
          <a:xfrm>
            <a:off x="9570614" y="587509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77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  <p:bldP spid="28" grpId="0" animBg="1"/>
      <p:bldP spid="34" grpId="0" animBg="1"/>
      <p:bldP spid="37" grpId="0" animBg="1"/>
      <p:bldP spid="44" grpId="0" animBg="1"/>
      <p:bldP spid="45" grpId="0" animBg="1"/>
      <p:bldP spid="16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0090" y="2944018"/>
            <a:ext cx="8011819" cy="969963"/>
          </a:xfrm>
        </p:spPr>
        <p:txBody>
          <a:bodyPr anchor="ctr"/>
          <a:lstStyle/>
          <a:p>
            <a:pPr algn="ctr"/>
            <a:r>
              <a:rPr lang="en-US" dirty="0"/>
              <a:t>Thank you for listening!!!</a:t>
            </a:r>
          </a:p>
        </p:txBody>
      </p:sp>
    </p:spTree>
    <p:extLst>
      <p:ext uri="{BB962C8B-B14F-4D97-AF65-F5344CB8AC3E}">
        <p14:creationId xmlns:p14="http://schemas.microsoft.com/office/powerpoint/2010/main" val="11618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9F6-7589-C742-AF0D-C8CF6FA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bother learning FP?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7AA-A3A9-A54C-BD39-35505A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028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What a good application means to you?</a:t>
            </a:r>
          </a:p>
          <a:p>
            <a:pPr lvl="1"/>
            <a:r>
              <a:rPr lang="en-US" sz="1300" dirty="0"/>
              <a:t>Good architecture - small, reusable units of code</a:t>
            </a:r>
          </a:p>
          <a:p>
            <a:pPr lvl="1"/>
            <a:r>
              <a:rPr lang="en-US" sz="1300" dirty="0"/>
              <a:t>Testing (unit, functional, integration, smoke, non-functional tests)</a:t>
            </a:r>
          </a:p>
          <a:p>
            <a:pPr lvl="1"/>
            <a:r>
              <a:rPr lang="en-US" sz="1300" dirty="0"/>
              <a:t>Can easily add new features</a:t>
            </a:r>
          </a:p>
          <a:p>
            <a:pPr lvl="1"/>
            <a:r>
              <a:rPr lang="en-US" sz="1300" dirty="0"/>
              <a:t>performance and acceptable limits</a:t>
            </a:r>
          </a:p>
          <a:p>
            <a:pPr lvl="1"/>
            <a:r>
              <a:rPr lang="en-US" sz="1300" dirty="0"/>
              <a:t>automation and deployment tools (CI/CD)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5CD98-BC64-674E-ADA0-F719316DD859}"/>
              </a:ext>
            </a:extLst>
          </p:cNvPr>
          <p:cNvSpPr txBox="1"/>
          <p:nvPr/>
        </p:nvSpPr>
        <p:spPr>
          <a:xfrm>
            <a:off x="3831865" y="4899527"/>
            <a:ext cx="56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 programming helps you to mitigate most of these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A7A6B-1AC8-CF41-A7E3-832267625EA1}"/>
              </a:ext>
            </a:extLst>
          </p:cNvPr>
          <p:cNvCxnSpPr/>
          <p:nvPr/>
        </p:nvCxnSpPr>
        <p:spPr>
          <a:xfrm>
            <a:off x="2138901" y="5222692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7"/>
            <a:ext cx="10554574" cy="3382712"/>
          </a:xfrm>
        </p:spPr>
        <p:txBody>
          <a:bodyPr anchor="t">
            <a:noAutofit/>
          </a:bodyPr>
          <a:lstStyle/>
          <a:p>
            <a:r>
              <a:rPr lang="en-US" sz="1300" dirty="0"/>
              <a:t>Definition:</a:t>
            </a:r>
          </a:p>
          <a:p>
            <a:pPr lvl="1"/>
            <a:r>
              <a:rPr lang="en-US" sz="1300" dirty="0"/>
              <a:t>Opinionated way on how you structure your code</a:t>
            </a:r>
          </a:p>
          <a:p>
            <a:pPr lvl="1"/>
            <a:r>
              <a:rPr lang="en-US" sz="1300" dirty="0"/>
              <a:t>Aims to </a:t>
            </a:r>
            <a:r>
              <a:rPr lang="en-US" sz="1300" b="1" dirty="0"/>
              <a:t>organize our code in functions</a:t>
            </a:r>
            <a:endParaRPr lang="en-US" sz="1300" dirty="0"/>
          </a:p>
          <a:p>
            <a:pPr lvl="1"/>
            <a:r>
              <a:rPr lang="en-US" sz="1300" dirty="0"/>
              <a:t>Solves the same problem as any other programming paradigm</a:t>
            </a:r>
          </a:p>
          <a:p>
            <a:r>
              <a:rPr lang="en-US" sz="1300" dirty="0"/>
              <a:t>Function:</a:t>
            </a:r>
          </a:p>
          <a:p>
            <a:pPr lvl="1"/>
            <a:r>
              <a:rPr lang="en-US" sz="1300" dirty="0"/>
              <a:t>Computer Science: </a:t>
            </a:r>
          </a:p>
          <a:p>
            <a:pPr lvl="2"/>
            <a:r>
              <a:rPr lang="en-US" sz="1300" dirty="0"/>
              <a:t>Accepts arguments and </a:t>
            </a:r>
            <a:r>
              <a:rPr lang="en-US" sz="1300" b="1" dirty="0"/>
              <a:t>may</a:t>
            </a:r>
            <a:r>
              <a:rPr lang="en-US" sz="1300" dirty="0"/>
              <a:t> return a result (routines/procedures/methods)</a:t>
            </a:r>
          </a:p>
          <a:p>
            <a:pPr lvl="2"/>
            <a:r>
              <a:rPr lang="en-US" sz="1300" dirty="0"/>
              <a:t>Allows multiple invocations and executions of the same logic</a:t>
            </a:r>
          </a:p>
          <a:p>
            <a:pPr lvl="1"/>
            <a:r>
              <a:rPr lang="en-US" sz="1300" dirty="0"/>
              <a:t>Calculus:  </a:t>
            </a:r>
          </a:p>
          <a:p>
            <a:pPr lvl="2"/>
            <a:r>
              <a:rPr lang="en-US" sz="1300" dirty="0"/>
              <a:t>A relation between a dependent and independents variables –  </a:t>
            </a:r>
            <a:r>
              <a:rPr lang="en-US" sz="1300" b="1" dirty="0"/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6"/>
            <a:ext cx="10554574" cy="3051787"/>
          </a:xfrm>
        </p:spPr>
        <p:txBody>
          <a:bodyPr anchor="t">
            <a:normAutofit/>
          </a:bodyPr>
          <a:lstStyle/>
          <a:p>
            <a:r>
              <a:rPr lang="en-US" sz="1300" dirty="0"/>
              <a:t>Pure vs Impure Functions</a:t>
            </a:r>
          </a:p>
          <a:p>
            <a:pPr lvl="1"/>
            <a:r>
              <a:rPr lang="en-US" sz="1300" b="1" dirty="0"/>
              <a:t>Pure: </a:t>
            </a:r>
            <a:r>
              <a:rPr lang="en-US" sz="1300" dirty="0"/>
              <a:t>a function independent of side-effects</a:t>
            </a:r>
          </a:p>
          <a:p>
            <a:pPr lvl="1"/>
            <a:r>
              <a:rPr lang="en-US" sz="1300" b="1" dirty="0"/>
              <a:t>Impure: </a:t>
            </a:r>
            <a:r>
              <a:rPr lang="en-US" sz="1300" dirty="0"/>
              <a:t>a function affected by side effects</a:t>
            </a:r>
          </a:p>
          <a:p>
            <a:pPr lvl="1"/>
            <a:r>
              <a:rPr lang="en-US" sz="1300" b="1" dirty="0"/>
              <a:t>Side-effects: </a:t>
            </a:r>
            <a:r>
              <a:rPr lang="en-US" sz="1300" dirty="0"/>
              <a:t>any change in the code that is not controlled by the  invoked function</a:t>
            </a:r>
          </a:p>
          <a:p>
            <a:r>
              <a:rPr lang="en-US" sz="1300" dirty="0"/>
              <a:t>Common Side Effects:</a:t>
            </a:r>
          </a:p>
          <a:p>
            <a:pPr lvl="1"/>
            <a:r>
              <a:rPr lang="en-US" sz="1300" dirty="0"/>
              <a:t>Sharing scope with other functions (e.g. global scope)</a:t>
            </a:r>
          </a:p>
          <a:p>
            <a:pPr lvl="1"/>
            <a:r>
              <a:rPr lang="en-US" sz="1300" dirty="0"/>
              <a:t>Any kind of Input/Output (I/O) (e.g. XHR calls, Filesystem access, DB request, DOM etc.)</a:t>
            </a:r>
          </a:p>
          <a:p>
            <a:pPr lvl="1"/>
            <a:r>
              <a:rPr lang="en-US" sz="1300" dirty="0"/>
              <a:t>Mutating objects received as arguments</a:t>
            </a:r>
          </a:p>
          <a:p>
            <a:pPr lvl="1"/>
            <a:r>
              <a:rPr lang="en-US" sz="1300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Immutability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Product: orange, Product: banana, Product: apple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fruits])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recreating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mutating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0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Once a variable is created, you cannot update it. The only option is to recreate it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If the variable is passed by reference, it’s recommended to recreate it when you pass it in a function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Methods that mutate variables should be avoided</a:t>
            </a:r>
          </a:p>
          <a:p>
            <a:pPr marL="8572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 push, pop, splice, shift, unshift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3461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Higher Order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wrap="square"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language </a:t>
            </a:r>
            <a:r>
              <a:rPr lang="en-US" sz="1300" b="1" dirty="0"/>
              <a:t>treats functions like any other data type</a:t>
            </a:r>
            <a:r>
              <a:rPr lang="en-US" sz="1300" dirty="0"/>
              <a:t>. This means that it can be passed as a variable or even returned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142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Closures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counter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Any </a:t>
            </a:r>
            <a:r>
              <a:rPr lang="en-US" sz="1300" b="1" dirty="0"/>
              <a:t>nested function that can access the scope of its parent function</a:t>
            </a:r>
            <a:r>
              <a:rPr lang="en-US" sz="1300" dirty="0"/>
              <a:t>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function invocation usually creates a scope, meaning that nested functions can access the scope of their already invoked parent functions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“Private variable” in functional terms</a:t>
            </a:r>
          </a:p>
        </p:txBody>
      </p:sp>
    </p:spTree>
    <p:extLst>
      <p:ext uri="{BB962C8B-B14F-4D97-AF65-F5344CB8AC3E}">
        <p14:creationId xmlns:p14="http://schemas.microsoft.com/office/powerpoint/2010/main" val="24530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–Callbacks/Injection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error-first 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callback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 style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return 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Error: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message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Processing data: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Error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The number is lower than 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null,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name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foo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email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C3E88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'}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Processing data: { name: 'foo', email: '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’ 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Error: The number is lower than 10 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pass a function as an argument and we </a:t>
            </a:r>
            <a:r>
              <a:rPr lang="en-US" sz="1300" b="1" dirty="0"/>
              <a:t>expect to execute at some point in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May execute </a:t>
            </a:r>
            <a:r>
              <a:rPr lang="en-US" sz="1300" b="1" dirty="0"/>
              <a:t>synchronously</a:t>
            </a:r>
            <a:r>
              <a:rPr lang="en-US" sz="1300" dirty="0"/>
              <a:t> or </a:t>
            </a:r>
            <a:r>
              <a:rPr lang="en-US" sz="1300" b="1" dirty="0"/>
              <a:t>asynchronously</a:t>
            </a:r>
            <a:endParaRPr lang="en-US" sz="1300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Passing callbacks to a function is the traditional way for executing asynchronous code in JavaScript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This has changed with the introduction of constructs such as </a:t>
            </a:r>
            <a:r>
              <a:rPr lang="en-US" sz="1300" b="1" dirty="0"/>
              <a:t>Promises </a:t>
            </a:r>
            <a:r>
              <a:rPr lang="en-US" sz="1300" dirty="0"/>
              <a:t>and </a:t>
            </a:r>
            <a:r>
              <a:rPr lang="en-US" sz="1300" b="1" dirty="0"/>
              <a:t>async/await</a:t>
            </a:r>
            <a:r>
              <a:rPr lang="en-US" sz="1300" dirty="0"/>
              <a:t>, however, internally they still use callbacks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3317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2048</Words>
  <Application>Microsoft Macintosh PowerPoint</Application>
  <PresentationFormat>Widescreen</PresentationFormat>
  <Paragraphs>277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Agenda</vt:lpstr>
      <vt:lpstr>Why should I bother learning FP?</vt:lpstr>
      <vt:lpstr>Introduction to Functional Programming</vt:lpstr>
      <vt:lpstr>Core Principles in FP – Pure Functions (1)</vt:lpstr>
      <vt:lpstr>Core Principles in FP – Immutability (2)</vt:lpstr>
      <vt:lpstr>Core Principles in FP – Higher Order Functions (3)</vt:lpstr>
      <vt:lpstr>Design Patterns in FP – Closures (1)</vt:lpstr>
      <vt:lpstr>Design Patterns in FP –Callbacks/Injection (2)</vt:lpstr>
      <vt:lpstr>Design Patterns in FP – Partial Application and Currying (3)</vt:lpstr>
      <vt:lpstr>Design Patterns in FP – Declarative Programming (4)</vt:lpstr>
      <vt:lpstr>Design Patterns in FP – Others (5)</vt:lpstr>
      <vt:lpstr>Pros and Cons of FP</vt:lpstr>
      <vt:lpstr>Introduction to React</vt:lpstr>
      <vt:lpstr>How it looks like?</vt:lpstr>
      <vt:lpstr>How it works?</vt:lpstr>
      <vt:lpstr>Class-based vs Functional Components</vt:lpstr>
      <vt:lpstr>Communicating Between Components</vt:lpstr>
      <vt:lpstr>Stateful vs Stateless Components</vt:lpstr>
      <vt:lpstr>PowerPoint Presentation</vt:lpstr>
      <vt:lpstr>Side-Effects -  React Hooks</vt:lpstr>
      <vt:lpstr>PowerPoint Presentation</vt:lpstr>
      <vt:lpstr>Functional React</vt:lpstr>
      <vt:lpstr>Thank you for listening!!!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81</cp:revision>
  <dcterms:created xsi:type="dcterms:W3CDTF">2020-11-09T21:57:59Z</dcterms:created>
  <dcterms:modified xsi:type="dcterms:W3CDTF">2020-11-14T19:26:32Z</dcterms:modified>
</cp:coreProperties>
</file>