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42" r:id="rId1"/>
  </p:sldMasterIdLst>
  <p:sldIdLst>
    <p:sldId id="256" r:id="rId2"/>
    <p:sldId id="258" r:id="rId3"/>
    <p:sldId id="269" r:id="rId4"/>
    <p:sldId id="259" r:id="rId5"/>
    <p:sldId id="260" r:id="rId6"/>
    <p:sldId id="261" r:id="rId7"/>
    <p:sldId id="264" r:id="rId8"/>
    <p:sldId id="267" r:id="rId9"/>
    <p:sldId id="268" r:id="rId10"/>
    <p:sldId id="270" r:id="rId11"/>
    <p:sldId id="271" r:id="rId12"/>
    <p:sldId id="272" r:id="rId13"/>
    <p:sldId id="275" r:id="rId14"/>
    <p:sldId id="277" r:id="rId15"/>
    <p:sldId id="281" r:id="rId16"/>
    <p:sldId id="265" r:id="rId17"/>
    <p:sldId id="279" r:id="rId18"/>
    <p:sldId id="282" r:id="rId19"/>
    <p:sldId id="280" r:id="rId20"/>
    <p:sldId id="283" r:id="rId21"/>
    <p:sldId id="284" r:id="rId22"/>
    <p:sldId id="285" r:id="rId23"/>
    <p:sldId id="288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8"/>
    <p:restoredTop sz="94694"/>
  </p:normalViewPr>
  <p:slideViewPr>
    <p:cSldViewPr snapToGrid="0" snapToObjects="1">
      <p:cViewPr varScale="1">
        <p:scale>
          <a:sx n="160" d="100"/>
          <a:sy n="160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7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6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5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1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9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8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1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1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0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4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14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5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60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3" r:id="rId1"/>
    <p:sldLayoutId id="2147484444" r:id="rId2"/>
    <p:sldLayoutId id="2147484445" r:id="rId3"/>
    <p:sldLayoutId id="2147484446" r:id="rId4"/>
    <p:sldLayoutId id="2147484447" r:id="rId5"/>
    <p:sldLayoutId id="2147484448" r:id="rId6"/>
    <p:sldLayoutId id="2147484449" r:id="rId7"/>
    <p:sldLayoutId id="2147484450" r:id="rId8"/>
    <p:sldLayoutId id="2147484451" r:id="rId9"/>
    <p:sldLayoutId id="2147484452" r:id="rId10"/>
    <p:sldLayoutId id="2147484453" r:id="rId11"/>
    <p:sldLayoutId id="2147484454" r:id="rId12"/>
    <p:sldLayoutId id="2147484455" r:id="rId13"/>
    <p:sldLayoutId id="214748445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EAA21-6983-7047-8D55-44D6E93CB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585" y="732888"/>
            <a:ext cx="10572000" cy="2189254"/>
          </a:xfrm>
          <a:effectLst/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React – The Functional Way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15EE4B-D3D3-8F4A-991B-CA385CDC2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653" y="1811320"/>
            <a:ext cx="10572000" cy="945499"/>
          </a:xfrm>
          <a:effectLst/>
        </p:spPr>
        <p:txBody>
          <a:bodyPr anchor="b">
            <a:normAutofit/>
          </a:bodyPr>
          <a:lstStyle/>
          <a:p>
            <a:r>
              <a:rPr lang="en-US" sz="2000" dirty="0" err="1"/>
              <a:t>Marios</a:t>
            </a:r>
            <a:r>
              <a:rPr lang="en-US" sz="2000" dirty="0"/>
              <a:t> </a:t>
            </a:r>
            <a:r>
              <a:rPr lang="en-US" sz="2000" dirty="0" err="1"/>
              <a:t>Simou</a:t>
            </a:r>
            <a:endParaRPr lang="en-US" sz="2000" dirty="0"/>
          </a:p>
          <a:p>
            <a:r>
              <a:rPr lang="en-US" sz="2000" dirty="0"/>
              <a:t>Software Engineer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picture containing ax, vector graphics&#10;&#10;Description automatically generated">
            <a:extLst>
              <a:ext uri="{FF2B5EF4-FFF2-40B4-BE49-F238E27FC236}">
                <a16:creationId xmlns:a16="http://schemas.microsoft.com/office/drawing/2014/main" id="{51205437-D025-0542-AE03-9975EF69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98" y="5010239"/>
            <a:ext cx="266009" cy="21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729263-BC1D-A24D-B453-14EF1A98ACB1}"/>
              </a:ext>
            </a:extLst>
          </p:cNvPr>
          <p:cNvSpPr txBox="1"/>
          <p:nvPr/>
        </p:nvSpPr>
        <p:spPr>
          <a:xfrm>
            <a:off x="1263407" y="5003371"/>
            <a:ext cx="1585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@masimou2</a:t>
            </a:r>
            <a:endParaRPr lang="en-US" sz="9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4964492-2F7B-0444-B2A9-673A37F80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519" y="4974240"/>
            <a:ext cx="251999" cy="251999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4C61CBC6-A02E-D24E-82E6-1F57BF348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695" y="4978222"/>
            <a:ext cx="251999" cy="2519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7F6C4B-B83B-C546-B2F8-A7059EE34D28}"/>
              </a:ext>
            </a:extLst>
          </p:cNvPr>
          <p:cNvSpPr txBox="1"/>
          <p:nvPr/>
        </p:nvSpPr>
        <p:spPr>
          <a:xfrm>
            <a:off x="2690882" y="4986410"/>
            <a:ext cx="3067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marios.simou.184</a:t>
            </a:r>
            <a:endParaRPr 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807C40-72C4-714E-8F34-8BB2EB841198}"/>
              </a:ext>
            </a:extLst>
          </p:cNvPr>
          <p:cNvSpPr txBox="1"/>
          <p:nvPr/>
        </p:nvSpPr>
        <p:spPr>
          <a:xfrm>
            <a:off x="4290101" y="4990909"/>
            <a:ext cx="15857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MarioSimou</a:t>
            </a:r>
            <a:endParaRPr lang="en-US" sz="900" dirty="0"/>
          </a:p>
        </p:txBody>
      </p:sp>
      <p:pic>
        <p:nvPicPr>
          <p:cNvPr id="29" name="Picture 28" descr="A picture containing icon&#10;&#10;Description automatically generated">
            <a:extLst>
              <a:ext uri="{FF2B5EF4-FFF2-40B4-BE49-F238E27FC236}">
                <a16:creationId xmlns:a16="http://schemas.microsoft.com/office/drawing/2014/main" id="{8E078B00-3D09-4D44-9F3C-1E8A8ADE9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846" y="2377344"/>
            <a:ext cx="620397" cy="37947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56A658-B2C9-D546-9834-60AD74F46682}"/>
              </a:ext>
            </a:extLst>
          </p:cNvPr>
          <p:cNvSpPr txBox="1"/>
          <p:nvPr/>
        </p:nvSpPr>
        <p:spPr>
          <a:xfrm>
            <a:off x="7883120" y="4524597"/>
            <a:ext cx="501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Portfolio: </a:t>
            </a:r>
            <a:r>
              <a:rPr lang="en-US" sz="1400" dirty="0"/>
              <a:t>https://www.mariossimou.dev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CAF7E9-7AF4-D243-AF07-F090894B7F31}"/>
              </a:ext>
            </a:extLst>
          </p:cNvPr>
          <p:cNvSpPr txBox="1"/>
          <p:nvPr/>
        </p:nvSpPr>
        <p:spPr>
          <a:xfrm>
            <a:off x="7883121" y="4909465"/>
            <a:ext cx="501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Blog: </a:t>
            </a:r>
            <a:r>
              <a:rPr lang="en-US" sz="1400" dirty="0"/>
              <a:t>https://</a:t>
            </a:r>
            <a:r>
              <a:rPr lang="en-US" sz="1400" dirty="0" err="1"/>
              <a:t>www.blog.mariossimou.dev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546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Core Principles in FP – 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listFruits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fruits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[]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	while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fruits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length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		const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fruit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fruits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pop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			// Product: orange, Product: banana, Product: apple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FFCB6B"/>
                </a:solidFill>
                <a:latin typeface="Menlo" panose="020B0609030804020204" pitchFamily="49" charset="0"/>
              </a:rPr>
              <a:t>		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Product: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fruit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 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fruits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[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apple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banana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orange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’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]</a:t>
            </a:r>
            <a:endParaRPr lang="en-GB" sz="1100" dirty="0">
              <a:solidFill>
                <a:srgbClr val="82AA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	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listFruits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(fruits)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(fruits)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[]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anchor="t">
            <a:normAutofit/>
          </a:bodyPr>
          <a:lstStyle/>
          <a:p>
            <a:pPr marL="228600">
              <a:buFont typeface="Courier New" panose="02070309020205020404" pitchFamily="49" charset="0"/>
              <a:buChar char="o"/>
            </a:pPr>
            <a:endParaRPr lang="en-US" dirty="0"/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dirty="0"/>
              <a:t>The language </a:t>
            </a:r>
            <a:r>
              <a:rPr lang="en-US" b="1" dirty="0"/>
              <a:t>treats functions like any other data type</a:t>
            </a:r>
            <a:r>
              <a:rPr lang="en-US" dirty="0"/>
              <a:t>. This means that it can be passed as a variable or even returned from a function</a:t>
            </a:r>
          </a:p>
        </p:txBody>
      </p:sp>
    </p:spTree>
    <p:extLst>
      <p:ext uri="{BB962C8B-B14F-4D97-AF65-F5344CB8AC3E}">
        <p14:creationId xmlns:p14="http://schemas.microsoft.com/office/powerpoint/2010/main" val="51426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Design Patterns in FP – 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getCounter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	let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i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	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++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i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	}</a:t>
            </a: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counter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getCounter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1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2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3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newCounter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getCounter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1</a:t>
            </a:r>
            <a:endParaRPr lang="en-GB" sz="1100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counter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2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anchor="t">
            <a:normAutofit/>
          </a:bodyPr>
          <a:lstStyle/>
          <a:p>
            <a:pPr marL="228600">
              <a:buFont typeface="Courier New" panose="02070309020205020404" pitchFamily="49" charset="0"/>
              <a:buChar char="o"/>
            </a:pPr>
            <a:endParaRPr lang="en-US" dirty="0"/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dirty="0"/>
              <a:t>Any </a:t>
            </a:r>
            <a:r>
              <a:rPr lang="en-US" b="1" dirty="0"/>
              <a:t>nested function that can access the scope of its parent function</a:t>
            </a:r>
            <a:r>
              <a:rPr lang="en-US" dirty="0"/>
              <a:t>.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dirty="0"/>
              <a:t>A function invocation usually creates a scope, meaning that nested functions can access the scope of their already invoked parent functions.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dirty="0"/>
              <a:t>JavaScript manages scopes through </a:t>
            </a:r>
            <a:r>
              <a:rPr lang="en-US" b="1" dirty="0"/>
              <a:t>Lexical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245303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Design Patterns in FP –Callbacks/Injection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processData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data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if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e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FFCB6B"/>
                </a:solidFill>
                <a:latin typeface="Menlo" panose="020B0609030804020204" pitchFamily="49" charset="0"/>
              </a:rPr>
              <a:t>	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Error: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message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Processing data: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data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fetchData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delay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cb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number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setTimeout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cb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delay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new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FCB6B"/>
                </a:solidFill>
                <a:latin typeface="Menlo" panose="020B0609030804020204" pitchFamily="49" charset="0"/>
              </a:rPr>
              <a:t>Error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The number is lower than 10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’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	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setTimeout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cb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delay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null,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name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foo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email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 err="1">
                <a:solidFill>
                  <a:srgbClr val="C3E88D"/>
                </a:solidFill>
                <a:latin typeface="Menlo" panose="020B0609030804020204" pitchFamily="49" charset="0"/>
              </a:rPr>
              <a:t>foo@gmail.com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'}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fetchData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1000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processData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Processing data: { name: 'foo', email: '</a:t>
            </a:r>
            <a:r>
              <a:rPr lang="en-GB" sz="1100" i="1" dirty="0" err="1">
                <a:solidFill>
                  <a:srgbClr val="464B5D"/>
                </a:solidFill>
                <a:latin typeface="Menlo" panose="020B0609030804020204" pitchFamily="49" charset="0"/>
              </a:rPr>
              <a:t>foo@gmail.com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’ 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fetchData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1000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processData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Error: The number is lower than 10 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anchor="t">
            <a:normAutofit/>
          </a:bodyPr>
          <a:lstStyle/>
          <a:p>
            <a:pPr marL="228600">
              <a:buFont typeface="Courier New" panose="02070309020205020404" pitchFamily="49" charset="0"/>
              <a:buChar char="o"/>
            </a:pPr>
            <a:endParaRPr lang="en-US" dirty="0"/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dirty="0"/>
              <a:t>We pass a function as an argument and we </a:t>
            </a:r>
            <a:r>
              <a:rPr lang="en-US" b="1" dirty="0"/>
              <a:t>expect to execute at some point in time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dirty="0"/>
              <a:t>May execute </a:t>
            </a:r>
            <a:r>
              <a:rPr lang="en-US" b="1" dirty="0"/>
              <a:t>synchronously</a:t>
            </a:r>
            <a:r>
              <a:rPr lang="en-US" dirty="0"/>
              <a:t> or </a:t>
            </a:r>
            <a:r>
              <a:rPr lang="en-US" b="1" dirty="0"/>
              <a:t>asynchronously</a:t>
            </a:r>
            <a:endParaRPr lang="en-US" dirty="0"/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dirty="0"/>
              <a:t>Passing callbacks to a function is the traditional way for executing asynchronous code in JavaScript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dirty="0"/>
              <a:t>This has changed with the introduction of constructs such as </a:t>
            </a:r>
            <a:r>
              <a:rPr lang="en-US" b="1" dirty="0"/>
              <a:t>Promises </a:t>
            </a:r>
            <a:r>
              <a:rPr lang="en-US" dirty="0"/>
              <a:t>and </a:t>
            </a:r>
            <a:r>
              <a:rPr lang="en-US" b="1" dirty="0"/>
              <a:t>async/await</a:t>
            </a:r>
            <a:r>
              <a:rPr lang="en-US" dirty="0"/>
              <a:t>, however, internally they still use callbacks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317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Design Patterns in FP – Partial Application and 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812" y="446088"/>
            <a:ext cx="6586321" cy="56773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100" dirty="0">
              <a:solidFill>
                <a:srgbClr val="C792EA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curry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(...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args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if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args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length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fn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length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(...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other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curry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...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args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...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other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fn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...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args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addition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a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b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c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a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+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b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+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c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curry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(addition)</a:t>
            </a:r>
          </a:p>
          <a:p>
            <a:pPr marL="0" indent="0">
              <a:buNone/>
            </a:pPr>
            <a:endParaRPr lang="en-GB" sz="1100" dirty="0">
              <a:solidFill>
                <a:srgbClr val="82AA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60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82AA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60 - Partial Application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60 – Currying</a:t>
            </a: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firstStep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curriedAddition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secondStep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firstStep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secondStep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60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anchor="t">
            <a:normAutofit/>
          </a:bodyPr>
          <a:lstStyle/>
          <a:p>
            <a:pPr marL="228600">
              <a:buFont typeface="Courier New" panose="02070309020205020404" pitchFamily="49" charset="0"/>
              <a:buChar char="o"/>
            </a:pPr>
            <a:endParaRPr lang="en-US" dirty="0"/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dirty="0"/>
              <a:t>Rather than passing </a:t>
            </a:r>
            <a:r>
              <a:rPr lang="en-US" b="1" dirty="0"/>
              <a:t>all the arguments of a function in a single call, we pass them incrementally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dirty="0"/>
              <a:t>Currying is a </a:t>
            </a:r>
            <a:r>
              <a:rPr lang="en-US" b="1" dirty="0"/>
              <a:t>subset</a:t>
            </a:r>
            <a:r>
              <a:rPr lang="en-US" dirty="0"/>
              <a:t> of partial applications, where we</a:t>
            </a:r>
            <a:r>
              <a:rPr lang="en-US" b="1" dirty="0"/>
              <a:t> pass a single argument at a time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dirty="0"/>
              <a:t>Great way for creating a chain of scopes and preloading functions.</a:t>
            </a:r>
          </a:p>
        </p:txBody>
      </p:sp>
    </p:spTree>
    <p:extLst>
      <p:ext uri="{BB962C8B-B14F-4D97-AF65-F5344CB8AC3E}">
        <p14:creationId xmlns:p14="http://schemas.microsoft.com/office/powerpoint/2010/main" val="322091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Design Patterns in FP –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007" y="446088"/>
            <a:ext cx="6618126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100" dirty="0">
              <a:solidFill>
                <a:srgbClr val="C792EA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factorial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	// edge case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if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&lt;=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  	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undefined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base of recursion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if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===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	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	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return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*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factorial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num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-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Recursion depth: 5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factorial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120 </a:t>
            </a: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84592"/>
            <a:ext cx="3547533" cy="3600311"/>
          </a:xfrm>
        </p:spPr>
        <p:txBody>
          <a:bodyPr anchor="t">
            <a:normAutofit/>
          </a:bodyPr>
          <a:lstStyle/>
          <a:p>
            <a:pPr marL="228600">
              <a:buFont typeface="Courier New" panose="02070309020205020404" pitchFamily="49" charset="0"/>
              <a:buChar char="o"/>
            </a:pPr>
            <a:endParaRPr lang="en-US" dirty="0"/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dirty="0"/>
              <a:t>A function </a:t>
            </a:r>
            <a:r>
              <a:rPr lang="en-US" b="1" dirty="0"/>
              <a:t>call itself again and again until it meets a condition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b="1" dirty="0"/>
              <a:t>Base of recursion </a:t>
            </a:r>
            <a:r>
              <a:rPr lang="en-US" dirty="0"/>
              <a:t>is the point in code that recursion returns</a:t>
            </a:r>
            <a:endParaRPr lang="en-US" b="1" dirty="0"/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dirty="0"/>
              <a:t>When a function calls itself, that’s called a </a:t>
            </a:r>
            <a:r>
              <a:rPr lang="en-US" b="1" dirty="0"/>
              <a:t>recursion step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b="1" dirty="0"/>
              <a:t>Recursion depth </a:t>
            </a:r>
            <a:r>
              <a:rPr lang="en-US" dirty="0"/>
              <a:t>is the number of invocations</a:t>
            </a:r>
            <a:endParaRPr lang="en-US" b="1" dirty="0"/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dirty="0"/>
              <a:t>The functional version of traditional loop</a:t>
            </a:r>
          </a:p>
        </p:txBody>
      </p:sp>
    </p:spTree>
    <p:extLst>
      <p:ext uri="{BB962C8B-B14F-4D97-AF65-F5344CB8AC3E}">
        <p14:creationId xmlns:p14="http://schemas.microsoft.com/office/powerpoint/2010/main" val="4240602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D28F-B027-5244-A78B-B70CDE6A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in FP -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6886-1197-A04C-A721-D3439C3D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10462"/>
            <a:ext cx="10554574" cy="4552122"/>
          </a:xfrm>
        </p:spPr>
        <p:txBody>
          <a:bodyPr>
            <a:noAutofit/>
          </a:bodyPr>
          <a:lstStyle/>
          <a:p>
            <a:r>
              <a:rPr lang="en-US" sz="1500" dirty="0" err="1"/>
              <a:t>Thunks</a:t>
            </a:r>
            <a:r>
              <a:rPr lang="en-US" sz="1500" dirty="0"/>
              <a:t>/Lazy Loading</a:t>
            </a:r>
          </a:p>
          <a:p>
            <a:pPr lvl="1"/>
            <a:r>
              <a:rPr lang="en-US" sz="1500" dirty="0"/>
              <a:t>delays the evaluation of an expression until its value is needed</a:t>
            </a:r>
          </a:p>
          <a:p>
            <a:r>
              <a:rPr lang="en-US" sz="1500" dirty="0" err="1"/>
              <a:t>Memoization</a:t>
            </a:r>
            <a:endParaRPr lang="en-US" sz="1500" dirty="0"/>
          </a:p>
          <a:p>
            <a:pPr lvl="1"/>
            <a:r>
              <a:rPr lang="en-US" sz="1500" dirty="0"/>
              <a:t>the technique of introducing a storage unit, which stores values that have already been calculated</a:t>
            </a:r>
          </a:p>
          <a:p>
            <a:r>
              <a:rPr lang="en-US" sz="1500" dirty="0"/>
              <a:t>Pipelining</a:t>
            </a:r>
          </a:p>
          <a:p>
            <a:pPr lvl="1"/>
            <a:r>
              <a:rPr lang="en-US" sz="1500" dirty="0"/>
              <a:t>executes a sequence of functions, with each function’s output used as the input of the following one. It is moved from </a:t>
            </a:r>
            <a:r>
              <a:rPr lang="en-US" sz="1500" b="1" dirty="0"/>
              <a:t>left to right</a:t>
            </a:r>
            <a:r>
              <a:rPr lang="en-US" sz="1500" dirty="0"/>
              <a:t>.</a:t>
            </a:r>
          </a:p>
          <a:p>
            <a:r>
              <a:rPr lang="en-US" sz="1500" dirty="0"/>
              <a:t>Composing</a:t>
            </a:r>
          </a:p>
          <a:p>
            <a:pPr lvl="1"/>
            <a:r>
              <a:rPr lang="en-US" sz="1500" dirty="0"/>
              <a:t>similar to pipeline with the exception that it is moved from </a:t>
            </a:r>
            <a:r>
              <a:rPr lang="en-US" sz="1500" b="1" dirty="0"/>
              <a:t>right to left</a:t>
            </a:r>
            <a:endParaRPr lang="en-US" sz="1500" dirty="0"/>
          </a:p>
          <a:p>
            <a:r>
              <a:rPr lang="en-US" sz="1500" dirty="0"/>
              <a:t>Monads</a:t>
            </a:r>
          </a:p>
          <a:p>
            <a:r>
              <a:rPr lang="en-US" sz="1500" dirty="0"/>
              <a:t>Functors</a:t>
            </a:r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0441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B68F-1F6D-684D-B8D5-BE4E28B1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FF2C-8E53-C643-8A28-C18A9E27C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6365"/>
            <a:ext cx="10554574" cy="4434079"/>
          </a:xfrm>
        </p:spPr>
        <p:txBody>
          <a:bodyPr>
            <a:noAutofit/>
          </a:bodyPr>
          <a:lstStyle/>
          <a:p>
            <a:r>
              <a:rPr lang="en-US" sz="1200" dirty="0"/>
              <a:t>Advantages:</a:t>
            </a:r>
          </a:p>
          <a:p>
            <a:pPr lvl="1"/>
            <a:r>
              <a:rPr lang="en-US" sz="1200" dirty="0"/>
              <a:t>Easy to maintain and preserve over time</a:t>
            </a:r>
          </a:p>
          <a:p>
            <a:pPr lvl="2"/>
            <a:r>
              <a:rPr lang="en-US" sz="1200" dirty="0"/>
              <a:t>The signature of a function provides all the information a developer needs to understand the logic </a:t>
            </a:r>
          </a:p>
          <a:p>
            <a:pPr lvl="1"/>
            <a:r>
              <a:rPr lang="en-US" sz="1200" dirty="0"/>
              <a:t>Testing becomes much easier</a:t>
            </a:r>
          </a:p>
          <a:p>
            <a:pPr lvl="2"/>
            <a:r>
              <a:rPr lang="en-US" sz="1200" dirty="0"/>
              <a:t> No needs for extended </a:t>
            </a:r>
            <a:r>
              <a:rPr lang="en-US" sz="1200" b="1" dirty="0"/>
              <a:t>stubbing</a:t>
            </a:r>
            <a:r>
              <a:rPr lang="en-US" sz="1200" dirty="0"/>
              <a:t>, </a:t>
            </a:r>
            <a:r>
              <a:rPr lang="en-US" sz="1200" b="1" dirty="0"/>
              <a:t>mocking</a:t>
            </a:r>
            <a:r>
              <a:rPr lang="en-US" sz="1200" dirty="0"/>
              <a:t> since you are writing code with </a:t>
            </a:r>
            <a:r>
              <a:rPr lang="en-US" sz="1200" b="1" dirty="0"/>
              <a:t>dependency injection</a:t>
            </a:r>
            <a:r>
              <a:rPr lang="en-US" sz="1200" dirty="0"/>
              <a:t> in mind (DI)</a:t>
            </a:r>
          </a:p>
          <a:p>
            <a:pPr lvl="1"/>
            <a:r>
              <a:rPr lang="en-US" sz="1200" dirty="0"/>
              <a:t>Less buggy code</a:t>
            </a:r>
          </a:p>
          <a:p>
            <a:pPr lvl="2"/>
            <a:r>
              <a:rPr lang="en-US" sz="1200" dirty="0"/>
              <a:t>Each unit of your application works on its own, without relying on outside effects</a:t>
            </a:r>
          </a:p>
          <a:p>
            <a:pPr lvl="2"/>
            <a:r>
              <a:rPr lang="en-US" sz="1200" dirty="0"/>
              <a:t>Rise of multithread environments since threads are decoupled</a:t>
            </a:r>
          </a:p>
          <a:p>
            <a:r>
              <a:rPr lang="en-US" sz="1200" dirty="0"/>
              <a:t>Disadvantages:</a:t>
            </a:r>
          </a:p>
          <a:p>
            <a:pPr lvl="1"/>
            <a:r>
              <a:rPr lang="en-US" sz="1200" dirty="0"/>
              <a:t>Steeper learning curve</a:t>
            </a:r>
          </a:p>
          <a:p>
            <a:pPr lvl="2"/>
            <a:r>
              <a:rPr lang="en-US" sz="1200" dirty="0"/>
              <a:t>It includes concepts that developers are not familiar with and may require a bit of time until they grasp them</a:t>
            </a:r>
          </a:p>
          <a:p>
            <a:pPr lvl="1"/>
            <a:r>
              <a:rPr lang="en-US" sz="1200" dirty="0"/>
              <a:t>May introduce performance issues</a:t>
            </a:r>
          </a:p>
          <a:p>
            <a:pPr lvl="2"/>
            <a:r>
              <a:rPr lang="en-US" sz="1200" dirty="0"/>
              <a:t>Immutability suggests the recreation of variables, which also includes more CPU and memory (immutable data structures)</a:t>
            </a:r>
          </a:p>
          <a:p>
            <a:pPr lvl="1"/>
            <a:r>
              <a:rPr lang="en-US" sz="1200" dirty="0"/>
              <a:t>Less intuitive compared to other programming paradigms</a:t>
            </a:r>
          </a:p>
          <a:p>
            <a:pPr lvl="2"/>
            <a:r>
              <a:rPr lang="en-US" sz="1200" dirty="0"/>
              <a:t>A developer is more likely to solve a problem with an OOP rather than a FP approach</a:t>
            </a:r>
          </a:p>
        </p:txBody>
      </p:sp>
    </p:spTree>
    <p:extLst>
      <p:ext uri="{BB962C8B-B14F-4D97-AF65-F5344CB8AC3E}">
        <p14:creationId xmlns:p14="http://schemas.microsoft.com/office/powerpoint/2010/main" val="279307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6A1D-DE99-E447-B9B1-043F4F3A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4E34-20E0-A14D-B2F2-A41160B8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54936"/>
            <a:ext cx="10554574" cy="3955876"/>
          </a:xfrm>
        </p:spPr>
        <p:txBody>
          <a:bodyPr>
            <a:noAutofit/>
          </a:bodyPr>
          <a:lstStyle/>
          <a:p>
            <a:r>
              <a:rPr lang="en-US" sz="1300" dirty="0"/>
              <a:t>According to its official website, React is </a:t>
            </a:r>
            <a:r>
              <a:rPr lang="en-US" sz="1300" i="1" dirty="0"/>
              <a:t>“A JavaScript library for building user interfaces”</a:t>
            </a:r>
          </a:p>
          <a:p>
            <a:r>
              <a:rPr lang="en-US" sz="1300" dirty="0"/>
              <a:t>Features:</a:t>
            </a:r>
          </a:p>
          <a:p>
            <a:pPr lvl="1"/>
            <a:r>
              <a:rPr lang="en-US" sz="1300" b="1" dirty="0"/>
              <a:t>Component-Based</a:t>
            </a:r>
          </a:p>
          <a:p>
            <a:pPr lvl="2"/>
            <a:r>
              <a:rPr lang="en-US" sz="1300" dirty="0"/>
              <a:t>The basic unit of React is a component, which is a container of JSX/JavaScript code</a:t>
            </a:r>
          </a:p>
          <a:p>
            <a:pPr lvl="2"/>
            <a:r>
              <a:rPr lang="en-US" sz="1300" dirty="0"/>
              <a:t>The idea is to split the UI into small, reusable components and then combine them to create the whole application</a:t>
            </a:r>
          </a:p>
          <a:p>
            <a:pPr lvl="1"/>
            <a:r>
              <a:rPr lang="en-US" sz="1300" b="1" dirty="0"/>
              <a:t>JSX syntax</a:t>
            </a:r>
          </a:p>
          <a:p>
            <a:pPr lvl="2"/>
            <a:r>
              <a:rPr lang="en-US" sz="1300" dirty="0"/>
              <a:t>HTML-like syntax used to create components</a:t>
            </a:r>
          </a:p>
          <a:p>
            <a:pPr lvl="2"/>
            <a:r>
              <a:rPr lang="en-US" sz="1300" dirty="0"/>
              <a:t>Its not necessary but it makes development more efficient and removes complexity</a:t>
            </a:r>
          </a:p>
          <a:p>
            <a:pPr lvl="1"/>
            <a:r>
              <a:rPr lang="en-US" sz="1300" b="1" dirty="0"/>
              <a:t>Declarative</a:t>
            </a:r>
          </a:p>
          <a:p>
            <a:pPr lvl="2"/>
            <a:r>
              <a:rPr lang="en-US" sz="1300" dirty="0"/>
              <a:t>React abstracts away the details on managing the DOM, allowing us to focus on building the UI</a:t>
            </a:r>
          </a:p>
          <a:p>
            <a:pPr lvl="2"/>
            <a:r>
              <a:rPr lang="en-US" sz="1300" dirty="0"/>
              <a:t>Listens on state changes and reacts to them</a:t>
            </a:r>
          </a:p>
        </p:txBody>
      </p:sp>
    </p:spTree>
    <p:extLst>
      <p:ext uri="{BB962C8B-B14F-4D97-AF65-F5344CB8AC3E}">
        <p14:creationId xmlns:p14="http://schemas.microsoft.com/office/powerpoint/2010/main" val="1083796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1AB1-B64E-F04E-8F6F-E751644C8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Traditional approach:</a:t>
            </a:r>
          </a:p>
          <a:p>
            <a:pPr lvl="1"/>
            <a:r>
              <a:rPr lang="en-US" dirty="0"/>
              <a:t>Libraries provide utility functions to access the DOM (Document Object Model) and update its content</a:t>
            </a:r>
          </a:p>
          <a:p>
            <a:pPr lvl="1"/>
            <a:r>
              <a:rPr lang="en-US" dirty="0"/>
              <a:t>Changes in the DOM lead to a complete re-render and re-paint of the page</a:t>
            </a:r>
          </a:p>
          <a:p>
            <a:r>
              <a:rPr lang="en-US" dirty="0"/>
              <a:t>React approach:</a:t>
            </a:r>
          </a:p>
          <a:p>
            <a:pPr lvl="1"/>
            <a:r>
              <a:rPr lang="en-US" dirty="0"/>
              <a:t>React creates a </a:t>
            </a:r>
            <a:r>
              <a:rPr lang="en-US" b="1" dirty="0"/>
              <a:t>virtual DOM</a:t>
            </a:r>
            <a:r>
              <a:rPr lang="en-US" dirty="0"/>
              <a:t> in the background, which keeps track of the changes within the components</a:t>
            </a:r>
          </a:p>
          <a:p>
            <a:pPr lvl="1"/>
            <a:r>
              <a:rPr lang="en-US" dirty="0"/>
              <a:t>It uses an efficient algorithm to compare the actual DOM with the Virtual DOM (diffing) </a:t>
            </a:r>
          </a:p>
          <a:p>
            <a:pPr lvl="1"/>
            <a:r>
              <a:rPr lang="en-US" dirty="0"/>
              <a:t>When there is a change in the state of a component it updates the actual DOM, but </a:t>
            </a:r>
            <a:r>
              <a:rPr lang="en-US" b="1" dirty="0"/>
              <a:t>only </a:t>
            </a:r>
            <a:r>
              <a:rPr lang="en-US" dirty="0"/>
              <a:t>for those nodes related to the change. </a:t>
            </a:r>
          </a:p>
          <a:p>
            <a:pPr lvl="2"/>
            <a:r>
              <a:rPr lang="en-US" dirty="0"/>
              <a:t>Improves performance since it avoids to re-render and re-paint the whole UI</a:t>
            </a:r>
          </a:p>
        </p:txBody>
      </p:sp>
    </p:spTree>
    <p:extLst>
      <p:ext uri="{BB962C8B-B14F-4D97-AF65-F5344CB8AC3E}">
        <p14:creationId xmlns:p14="http://schemas.microsoft.com/office/powerpoint/2010/main" val="274889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1396A7-A264-084D-8BEB-712411AC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looks like?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9C646720-AFD1-784C-8295-8E2E3F00E9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0000" y="2867854"/>
            <a:ext cx="4732853" cy="2343150"/>
          </a:xfrm>
        </p:spPr>
      </p:pic>
      <p:pic>
        <p:nvPicPr>
          <p:cNvPr id="27" name="Content Placeholder 26" descr="Text&#10;&#10;Description automatically generated">
            <a:extLst>
              <a:ext uri="{FF2B5EF4-FFF2-40B4-BE49-F238E27FC236}">
                <a16:creationId xmlns:a16="http://schemas.microsoft.com/office/drawing/2014/main" id="{1C037B33-83E0-2F4A-92F9-189ADFCB15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2867853"/>
            <a:ext cx="5057462" cy="1696195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DB1CC6B-3B6E-4E4B-BD7A-79D673D83477}"/>
              </a:ext>
            </a:extLst>
          </p:cNvPr>
          <p:cNvSpPr txBox="1"/>
          <p:nvPr/>
        </p:nvSpPr>
        <p:spPr>
          <a:xfrm>
            <a:off x="2389247" y="2409246"/>
            <a:ext cx="157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JSX Syntax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65ACFF-63F3-4F4B-A50D-BEAABAF0BAC8}"/>
              </a:ext>
            </a:extLst>
          </p:cNvPr>
          <p:cNvSpPr txBox="1"/>
          <p:nvPr/>
        </p:nvSpPr>
        <p:spPr>
          <a:xfrm>
            <a:off x="7446719" y="2409246"/>
            <a:ext cx="23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 React Syntax</a:t>
            </a:r>
          </a:p>
        </p:txBody>
      </p:sp>
    </p:spTree>
    <p:extLst>
      <p:ext uri="{BB962C8B-B14F-4D97-AF65-F5344CB8AC3E}">
        <p14:creationId xmlns:p14="http://schemas.microsoft.com/office/powerpoint/2010/main" val="230766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FA33-6848-C341-BE39-5EB67757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C80B6-D577-F34B-AC50-D7D78C85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95633"/>
          </a:xfrm>
        </p:spPr>
        <p:txBody>
          <a:bodyPr>
            <a:normAutofit/>
          </a:bodyPr>
          <a:lstStyle/>
          <a:p>
            <a:r>
              <a:rPr lang="en-US" sz="1400" dirty="0"/>
              <a:t>Functional Programming (FP)</a:t>
            </a:r>
          </a:p>
          <a:p>
            <a:pPr lvl="1"/>
            <a:r>
              <a:rPr lang="en-US" sz="1400" dirty="0"/>
              <a:t>Definition</a:t>
            </a:r>
          </a:p>
          <a:p>
            <a:pPr lvl="1"/>
            <a:r>
              <a:rPr lang="en-US" sz="1400" dirty="0"/>
              <a:t>Core Principles</a:t>
            </a:r>
          </a:p>
          <a:p>
            <a:pPr lvl="1"/>
            <a:r>
              <a:rPr lang="en-US" sz="1400" dirty="0"/>
              <a:t>Design Patterns</a:t>
            </a:r>
          </a:p>
          <a:p>
            <a:r>
              <a:rPr lang="en-US" sz="1400" dirty="0"/>
              <a:t>React</a:t>
            </a:r>
          </a:p>
          <a:p>
            <a:pPr lvl="1"/>
            <a:r>
              <a:rPr lang="en-US" sz="1400" dirty="0"/>
              <a:t>Definition</a:t>
            </a:r>
          </a:p>
          <a:p>
            <a:pPr lvl="1"/>
            <a:r>
              <a:rPr lang="en-US" sz="1400" dirty="0"/>
              <a:t>JSX syntax</a:t>
            </a:r>
          </a:p>
          <a:p>
            <a:pPr lvl="1"/>
            <a:r>
              <a:rPr lang="en-US" sz="1400" dirty="0"/>
              <a:t>Components (class-based vs functional)</a:t>
            </a:r>
          </a:p>
          <a:p>
            <a:pPr lvl="1"/>
            <a:r>
              <a:rPr lang="en-US" sz="1400" dirty="0"/>
              <a:t>Stateful vs Stateless components</a:t>
            </a:r>
          </a:p>
          <a:p>
            <a:pPr lvl="1"/>
            <a:r>
              <a:rPr lang="en-US" sz="1400" dirty="0"/>
              <a:t>Communication between components</a:t>
            </a:r>
          </a:p>
          <a:p>
            <a:r>
              <a:rPr lang="en-US" sz="1400" dirty="0"/>
              <a:t>Code examples</a:t>
            </a:r>
          </a:p>
        </p:txBody>
      </p:sp>
    </p:spTree>
    <p:extLst>
      <p:ext uri="{BB962C8B-B14F-4D97-AF65-F5344CB8AC3E}">
        <p14:creationId xmlns:p14="http://schemas.microsoft.com/office/powerpoint/2010/main" val="1605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Class-based vs Functional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9FC9-54C9-E74F-A733-55AFC73B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0" y="2411277"/>
            <a:ext cx="3547533" cy="3600311"/>
          </a:xfrm>
        </p:spPr>
        <p:txBody>
          <a:bodyPr anchor="t"/>
          <a:lstStyle/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 component is a </a:t>
            </a:r>
            <a:r>
              <a:rPr lang="en-US" b="1" dirty="0"/>
              <a:t>function</a:t>
            </a:r>
            <a:r>
              <a:rPr lang="en-US" dirty="0"/>
              <a:t> that returns </a:t>
            </a:r>
            <a:r>
              <a:rPr lang="en-US" b="1" dirty="0"/>
              <a:t>JSX code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Class-based: initialized using ES6 </a:t>
            </a:r>
            <a:r>
              <a:rPr lang="en-US" b="1" dirty="0"/>
              <a:t>class</a:t>
            </a:r>
            <a:r>
              <a:rPr lang="en-US" dirty="0"/>
              <a:t> syntax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Functional: initialized using a function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Prior version16.8, using a class-based component was the only way to handle state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React hooks </a:t>
            </a:r>
            <a:r>
              <a:rPr lang="en-US" dirty="0"/>
              <a:t>allowed to Functional components to manage state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43109-E80A-E646-B314-CE246CCB81E2}"/>
              </a:ext>
            </a:extLst>
          </p:cNvPr>
          <p:cNvGrpSpPr/>
          <p:nvPr/>
        </p:nvGrpSpPr>
        <p:grpSpPr>
          <a:xfrm>
            <a:off x="5698379" y="848730"/>
            <a:ext cx="5816600" cy="5321884"/>
            <a:chOff x="5674525" y="734002"/>
            <a:chExt cx="5816600" cy="5321884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8AA35C7A-DC61-E942-988F-D004E1020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74525" y="1255286"/>
              <a:ext cx="5816600" cy="4800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24C511-6002-7D4A-B9AC-22B4D75A7C58}"/>
                </a:ext>
              </a:extLst>
            </p:cNvPr>
            <p:cNvSpPr txBox="1"/>
            <p:nvPr/>
          </p:nvSpPr>
          <p:spPr>
            <a:xfrm>
              <a:off x="7173753" y="734002"/>
              <a:ext cx="3242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Class-based Component</a:t>
              </a:r>
            </a:p>
          </p:txBody>
        </p:sp>
      </p:grp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971A3145-5C33-EA4F-AAAF-36408BCAF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58679" y="1370014"/>
            <a:ext cx="6096000" cy="31623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4CEAE8-2CAD-564A-A25E-CF99F769B6F0}"/>
              </a:ext>
            </a:extLst>
          </p:cNvPr>
          <p:cNvSpPr txBox="1"/>
          <p:nvPr/>
        </p:nvSpPr>
        <p:spPr>
          <a:xfrm>
            <a:off x="7187371" y="848730"/>
            <a:ext cx="283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 Component</a:t>
            </a:r>
          </a:p>
        </p:txBody>
      </p:sp>
    </p:spTree>
    <p:extLst>
      <p:ext uri="{BB962C8B-B14F-4D97-AF65-F5344CB8AC3E}">
        <p14:creationId xmlns:p14="http://schemas.microsoft.com/office/powerpoint/2010/main" val="51725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Stateful vs Stateless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9FC9-54C9-E74F-A733-55AFC73B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401294"/>
            <a:ext cx="3547533" cy="3459755"/>
          </a:xfrm>
        </p:spPr>
        <p:txBody>
          <a:bodyPr anchor="t"/>
          <a:lstStyle/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 stateful component is </a:t>
            </a:r>
            <a:r>
              <a:rPr lang="en-US" b="1" dirty="0"/>
              <a:t>any component that manages state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 stateless component </a:t>
            </a:r>
            <a:r>
              <a:rPr lang="en-US" b="1" dirty="0"/>
              <a:t>is any component independent of state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since they don’t handle state, they are </a:t>
            </a:r>
            <a:r>
              <a:rPr lang="en-US" b="1" dirty="0"/>
              <a:t>pure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Also known as Containers vs Presentational components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Parent nodes tend to manage state and update child nodes (stateless) passing properties to them.</a:t>
            </a:r>
          </a:p>
        </p:txBody>
      </p:sp>
      <p:pic>
        <p:nvPicPr>
          <p:cNvPr id="5" name="Content Placeholder 22">
            <a:extLst>
              <a:ext uri="{FF2B5EF4-FFF2-40B4-BE49-F238E27FC236}">
                <a16:creationId xmlns:a16="http://schemas.microsoft.com/office/drawing/2014/main" id="{6853A3E9-D06C-934D-ABEF-70CA31BCA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6554" y="661359"/>
            <a:ext cx="4947777" cy="2449555"/>
          </a:xfrm>
        </p:spPr>
      </p:pic>
      <p:pic>
        <p:nvPicPr>
          <p:cNvPr id="9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7B917F01-AC16-6B44-A518-754D5A12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707" y="3762158"/>
            <a:ext cx="5459470" cy="28321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1AF625-0CA5-9646-9374-54F85851AB23}"/>
              </a:ext>
            </a:extLst>
          </p:cNvPr>
          <p:cNvSpPr txBox="1"/>
          <p:nvPr/>
        </p:nvSpPr>
        <p:spPr>
          <a:xfrm>
            <a:off x="7261716" y="240736"/>
            <a:ext cx="275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Stateless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6DE06-43FB-8446-A57E-B14BE75CF47E}"/>
              </a:ext>
            </a:extLst>
          </p:cNvPr>
          <p:cNvSpPr txBox="1"/>
          <p:nvPr/>
        </p:nvSpPr>
        <p:spPr>
          <a:xfrm>
            <a:off x="7420243" y="3341535"/>
            <a:ext cx="275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Stateful Component</a:t>
            </a:r>
          </a:p>
        </p:txBody>
      </p:sp>
    </p:spTree>
    <p:extLst>
      <p:ext uri="{BB962C8B-B14F-4D97-AF65-F5344CB8AC3E}">
        <p14:creationId xmlns:p14="http://schemas.microsoft.com/office/powerpoint/2010/main" val="4104929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/>
              <a:t>Communication Between Components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9FC9-54C9-E74F-A733-55AFC73B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 component accepts arguments which are known as </a:t>
            </a:r>
            <a:r>
              <a:rPr lang="en-US" b="1" dirty="0"/>
              <a:t>properties (props)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We can only pass properties from a parent to a children component.</a:t>
            </a:r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AEC868DB-D24B-7E46-B743-69BE82EA8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7718" y="1261073"/>
            <a:ext cx="5521131" cy="4523142"/>
          </a:xfrm>
        </p:spPr>
      </p:pic>
    </p:spTree>
    <p:extLst>
      <p:ext uri="{BB962C8B-B14F-4D97-AF65-F5344CB8AC3E}">
        <p14:creationId xmlns:p14="http://schemas.microsoft.com/office/powerpoint/2010/main" val="3471116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1E6-845A-904D-96D5-7ABA449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Passing Components as Properties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9FC9-54C9-E74F-A733-55AFC73B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 parent component may pass a component as prop to its child element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These type of components are called Higher Order Components (HOC)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A8510EA2-54B1-B646-A79D-238F74F6A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6231" y="890472"/>
            <a:ext cx="5452618" cy="5077055"/>
          </a:xfr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628172A3-81A3-9949-A048-724DE9037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840" y="1149349"/>
            <a:ext cx="61214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0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BC1C-E50A-F444-A5C6-38B25B64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86AF3F-FAAE-FA40-8C25-366DE1CA4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11536"/>
          </a:xfrm>
        </p:spPr>
        <p:txBody>
          <a:bodyPr/>
          <a:lstStyle/>
          <a:p>
            <a:r>
              <a:rPr lang="en-US" dirty="0"/>
              <a:t>A React component is a function that accepts </a:t>
            </a:r>
            <a:r>
              <a:rPr lang="en-US" b="1" dirty="0"/>
              <a:t>properties </a:t>
            </a:r>
            <a:r>
              <a:rPr lang="en-US" dirty="0"/>
              <a:t>(arguments)</a:t>
            </a:r>
          </a:p>
          <a:p>
            <a:r>
              <a:rPr lang="en-US" dirty="0"/>
              <a:t>The properties may be of any type, including Functions/Components (HOC)</a:t>
            </a:r>
          </a:p>
          <a:p>
            <a:r>
              <a:rPr lang="en-US" dirty="0"/>
              <a:t>Components that don’t manage state are </a:t>
            </a:r>
            <a:r>
              <a:rPr lang="en-US" b="1" dirty="0"/>
              <a:t>pure</a:t>
            </a:r>
          </a:p>
          <a:p>
            <a:r>
              <a:rPr lang="en-US" dirty="0"/>
              <a:t>Passing all the dependencies of a component as properties, we make it pure and easily testable</a:t>
            </a:r>
          </a:p>
          <a:p>
            <a:pPr lvl="1"/>
            <a:r>
              <a:rPr lang="en-US" dirty="0"/>
              <a:t>Most side-effects will be pushed outside the component and can be tested separately</a:t>
            </a:r>
          </a:p>
          <a:p>
            <a:r>
              <a:rPr lang="en-US" dirty="0"/>
              <a:t>The idea of a component returning a component it’s similar of a function returning a function (closure)</a:t>
            </a:r>
          </a:p>
        </p:txBody>
      </p:sp>
    </p:spTree>
    <p:extLst>
      <p:ext uri="{BB962C8B-B14F-4D97-AF65-F5344CB8AC3E}">
        <p14:creationId xmlns:p14="http://schemas.microsoft.com/office/powerpoint/2010/main" val="90565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E9F6-7589-C742-AF0D-C8CF6FA2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bother learning FP? </a:t>
            </a:r>
            <a:r>
              <a:rPr lang="en-US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F7AA-A3A9-A54C-BD39-35505A67D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Building an application is easy, however, building a </a:t>
            </a:r>
            <a:r>
              <a:rPr lang="en-US" sz="1400" b="1" dirty="0"/>
              <a:t>good application is damn hard</a:t>
            </a:r>
            <a:r>
              <a:rPr lang="en-US" sz="1400" dirty="0"/>
              <a:t>!</a:t>
            </a:r>
          </a:p>
          <a:p>
            <a:r>
              <a:rPr lang="en-US" sz="1400" dirty="0"/>
              <a:t>Why?</a:t>
            </a:r>
          </a:p>
          <a:p>
            <a:pPr lvl="1"/>
            <a:r>
              <a:rPr lang="en-US" sz="1400" dirty="0"/>
              <a:t>build a good architecture - small, reusable units of code</a:t>
            </a:r>
          </a:p>
          <a:p>
            <a:pPr lvl="1"/>
            <a:r>
              <a:rPr lang="en-US" sz="1400" dirty="0"/>
              <a:t>testing (unit, functional, integration, smoke, non-functional tests)</a:t>
            </a:r>
          </a:p>
          <a:p>
            <a:pPr lvl="1"/>
            <a:r>
              <a:rPr lang="en-US" sz="1400" dirty="0"/>
              <a:t>adding new features with the least amount of changes</a:t>
            </a:r>
          </a:p>
          <a:p>
            <a:pPr lvl="1"/>
            <a:r>
              <a:rPr lang="en-US" sz="1400" dirty="0"/>
              <a:t>multiple developers working on the same repository</a:t>
            </a:r>
          </a:p>
          <a:p>
            <a:pPr lvl="1"/>
            <a:r>
              <a:rPr lang="en-US" sz="1400" dirty="0"/>
              <a:t>performance and acceptable limits</a:t>
            </a:r>
          </a:p>
          <a:p>
            <a:pPr lvl="1"/>
            <a:r>
              <a:rPr lang="en-US" sz="1400" dirty="0"/>
              <a:t>automation and deployment tools (CI/CD)</a:t>
            </a:r>
          </a:p>
          <a:p>
            <a:r>
              <a:rPr lang="en-US" sz="1400" dirty="0"/>
              <a:t>Functional programming helps to mitigate most of these issues</a:t>
            </a:r>
          </a:p>
        </p:txBody>
      </p:sp>
    </p:spTree>
    <p:extLst>
      <p:ext uri="{BB962C8B-B14F-4D97-AF65-F5344CB8AC3E}">
        <p14:creationId xmlns:p14="http://schemas.microsoft.com/office/powerpoint/2010/main" val="402198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27C2-C4A6-364F-8194-76370228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Functional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0CF9-100D-E74B-AB23-237299FE8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28800"/>
            <a:ext cx="10554574" cy="475262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300" dirty="0"/>
          </a:p>
          <a:p>
            <a:r>
              <a:rPr lang="en-US" sz="1300" dirty="0"/>
              <a:t>Definition:</a:t>
            </a:r>
          </a:p>
          <a:p>
            <a:pPr lvl="1"/>
            <a:r>
              <a:rPr lang="en-US" sz="1300" dirty="0"/>
              <a:t>Is a programming paradigm</a:t>
            </a:r>
          </a:p>
          <a:p>
            <a:pPr lvl="1"/>
            <a:r>
              <a:rPr lang="en-US" sz="1300" dirty="0"/>
              <a:t>Aims to </a:t>
            </a:r>
            <a:r>
              <a:rPr lang="en-US" sz="1300" b="1" dirty="0"/>
              <a:t>organize our code in functions</a:t>
            </a:r>
            <a:r>
              <a:rPr lang="en-US" sz="1300" dirty="0"/>
              <a:t>, with each function to solve a single task</a:t>
            </a:r>
          </a:p>
          <a:p>
            <a:pPr lvl="1"/>
            <a:r>
              <a:rPr lang="en-US" sz="1300" dirty="0"/>
              <a:t>Aggregating those functions should result in a compact application</a:t>
            </a:r>
          </a:p>
          <a:p>
            <a:pPr lvl="1"/>
            <a:r>
              <a:rPr lang="en-US" sz="1300" dirty="0"/>
              <a:t>The result should solve the same problem as any other programming paradigm</a:t>
            </a:r>
          </a:p>
          <a:p>
            <a:pPr lvl="1"/>
            <a:r>
              <a:rPr lang="en-US" sz="1300" dirty="0"/>
              <a:t>FP has its roots in academia and </a:t>
            </a:r>
            <a:r>
              <a:rPr lang="en-US" sz="1300" b="1" dirty="0"/>
              <a:t>lambda calculus</a:t>
            </a:r>
            <a:endParaRPr lang="en-US" sz="1300" dirty="0"/>
          </a:p>
          <a:p>
            <a:r>
              <a:rPr lang="en-US" sz="1300" dirty="0"/>
              <a:t>Function:</a:t>
            </a:r>
          </a:p>
          <a:p>
            <a:pPr lvl="1"/>
            <a:r>
              <a:rPr lang="en-US" sz="1300" dirty="0"/>
              <a:t>Computer Science: </a:t>
            </a:r>
          </a:p>
          <a:p>
            <a:pPr lvl="2"/>
            <a:r>
              <a:rPr lang="en-US" sz="1300" dirty="0"/>
              <a:t>A type that assists programmers to modularize their code</a:t>
            </a:r>
          </a:p>
          <a:p>
            <a:pPr lvl="2"/>
            <a:r>
              <a:rPr lang="en-US" sz="1300" dirty="0"/>
              <a:t>Accepts arguments and </a:t>
            </a:r>
            <a:r>
              <a:rPr lang="en-US" sz="1300" b="1" dirty="0"/>
              <a:t>may</a:t>
            </a:r>
            <a:r>
              <a:rPr lang="en-US" sz="1300" dirty="0"/>
              <a:t> return a result (routines/procedures/methods)</a:t>
            </a:r>
          </a:p>
          <a:p>
            <a:pPr lvl="2"/>
            <a:r>
              <a:rPr lang="en-US" sz="1300" dirty="0"/>
              <a:t>Allows multiple invocations and executions of the same logic</a:t>
            </a:r>
          </a:p>
          <a:p>
            <a:pPr lvl="1"/>
            <a:r>
              <a:rPr lang="en-US" sz="1300" dirty="0"/>
              <a:t>Calculus:  </a:t>
            </a:r>
          </a:p>
          <a:p>
            <a:pPr lvl="2"/>
            <a:r>
              <a:rPr lang="en-US" sz="1300" dirty="0"/>
              <a:t>A relation between a dependent and independents variables –  </a:t>
            </a:r>
            <a:r>
              <a:rPr lang="en-US" sz="1300" b="1" dirty="0"/>
              <a:t>y = f(x)</a:t>
            </a:r>
          </a:p>
          <a:p>
            <a:pPr lvl="2"/>
            <a:r>
              <a:rPr lang="en-US" sz="1300" dirty="0"/>
              <a:t>The same input always returns the same output</a:t>
            </a:r>
          </a:p>
        </p:txBody>
      </p:sp>
    </p:spTree>
    <p:extLst>
      <p:ext uri="{BB962C8B-B14F-4D97-AF65-F5344CB8AC3E}">
        <p14:creationId xmlns:p14="http://schemas.microsoft.com/office/powerpoint/2010/main" val="262366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4143-A4BF-7346-B086-2B505902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 in FP – Pure Functions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05C1-B540-6D4F-BE3D-D74C46E0C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94560"/>
            <a:ext cx="10554574" cy="3913906"/>
          </a:xfrm>
        </p:spPr>
        <p:txBody>
          <a:bodyPr>
            <a:normAutofit/>
          </a:bodyPr>
          <a:lstStyle/>
          <a:p>
            <a:r>
              <a:rPr lang="en-US" sz="1500" dirty="0"/>
              <a:t>Pure vs Impure Functions</a:t>
            </a:r>
          </a:p>
          <a:p>
            <a:pPr lvl="1"/>
            <a:r>
              <a:rPr lang="en-US" sz="1500" b="1" dirty="0"/>
              <a:t>Side-effects: </a:t>
            </a:r>
            <a:r>
              <a:rPr lang="en-US" sz="1500" dirty="0"/>
              <a:t>any change in the code that is not controlled by the  invoked function</a:t>
            </a:r>
          </a:p>
          <a:p>
            <a:pPr lvl="1"/>
            <a:r>
              <a:rPr lang="en-US" sz="1500" b="1" dirty="0"/>
              <a:t>Pure: </a:t>
            </a:r>
            <a:r>
              <a:rPr lang="en-US" sz="1500" dirty="0"/>
              <a:t>a function independent of side-effects</a:t>
            </a:r>
          </a:p>
          <a:p>
            <a:pPr lvl="1"/>
            <a:r>
              <a:rPr lang="en-US" sz="1500" b="1" dirty="0"/>
              <a:t>Impure: </a:t>
            </a:r>
            <a:r>
              <a:rPr lang="en-US" sz="1500" dirty="0"/>
              <a:t>a function affected by side effects</a:t>
            </a:r>
          </a:p>
          <a:p>
            <a:r>
              <a:rPr lang="en-US" sz="1500" dirty="0"/>
              <a:t>Common Side Effects:</a:t>
            </a:r>
          </a:p>
          <a:p>
            <a:pPr lvl="1"/>
            <a:r>
              <a:rPr lang="en-US" sz="1500" dirty="0"/>
              <a:t>Sharing scope with other functions (e.g. global scope)</a:t>
            </a:r>
          </a:p>
          <a:p>
            <a:pPr lvl="1"/>
            <a:r>
              <a:rPr lang="en-US" sz="1500" dirty="0"/>
              <a:t>Any kind of Input/Output (I/O) (e.g. XHR calls, Filesystem access, DB request, DOM etc.)</a:t>
            </a:r>
          </a:p>
          <a:p>
            <a:pPr lvl="1"/>
            <a:r>
              <a:rPr lang="en-US" sz="1500" dirty="0"/>
              <a:t>Mutating objects received as arguments</a:t>
            </a:r>
          </a:p>
          <a:p>
            <a:pPr lvl="1"/>
            <a:r>
              <a:rPr lang="en-US" sz="1500" dirty="0"/>
              <a:t>Calling a function that is already impure</a:t>
            </a:r>
          </a:p>
        </p:txBody>
      </p:sp>
    </p:spTree>
    <p:extLst>
      <p:ext uri="{BB962C8B-B14F-4D97-AF65-F5344CB8AC3E}">
        <p14:creationId xmlns:p14="http://schemas.microsoft.com/office/powerpoint/2010/main" val="119872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27E3-949B-7841-96F3-506BDFB5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Core Principles in FP – Pure Functions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2FB6-9299-654F-BF8A-603C69E9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1100" i="1" dirty="0">
              <a:solidFill>
                <a:srgbClr val="464B5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global variable</a:t>
            </a:r>
          </a:p>
          <a:p>
            <a:pPr marL="400050" lvl="1" indent="0">
              <a:buNone/>
            </a:pPr>
            <a:b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let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PI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3.141519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endParaRPr lang="en-GB" sz="1100" dirty="0">
              <a:solidFill>
                <a:srgbClr val="C792EA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calculateArea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radius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PI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*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(radius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**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2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</a:p>
          <a:p>
            <a:pPr marL="400050" lvl="1" indent="0">
              <a:buNone/>
            </a:pPr>
            <a:endParaRPr lang="en-GB" sz="1100" dirty="0">
              <a:solidFill>
                <a:srgbClr val="82AAFF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calculateArea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78.5379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PI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3.03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side-effect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endParaRPr lang="en-GB" sz="1100" dirty="0">
              <a:solidFill>
                <a:srgbClr val="82AAFF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calculateArea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5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75.75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endParaRPr lang="en-US" sz="1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80778-2BCF-BB47-BED7-8EB5155B4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/>
          <a:lstStyle/>
          <a:p>
            <a:pPr marL="171450" indent="-171450">
              <a:buFont typeface="Courier New" panose="02070309020205020404" pitchFamily="49" charset="0"/>
              <a:buChar char="o"/>
            </a:pP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Scope: the </a:t>
            </a:r>
            <a:r>
              <a:rPr lang="en-US" b="1" dirty="0"/>
              <a:t>area within the code that a variable is visible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Functions </a:t>
            </a:r>
            <a:r>
              <a:rPr lang="en-US" b="1" dirty="0"/>
              <a:t>use scope to access variables when they are invoked</a:t>
            </a:r>
            <a:r>
              <a:rPr lang="en-US" dirty="0"/>
              <a:t>. May result on a chain of scopes, including </a:t>
            </a:r>
            <a:r>
              <a:rPr lang="en-US" b="1" dirty="0"/>
              <a:t>global scope</a:t>
            </a:r>
            <a:endParaRPr lang="en-US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dirty="0"/>
              <a:t>If multiple functions use global scope to access a variable, a change on the variable will propagate to other functions as well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9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Core Principles in FP – Pure Functions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0"/>
            <a:ext cx="7022689" cy="61233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i="1" dirty="0">
              <a:solidFill>
                <a:srgbClr val="464B5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simulates an XHR call - I/O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fetchResource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milli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isNetworkConnectionOk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new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FCB6B"/>
                </a:solidFill>
                <a:latin typeface="Menlo" panose="020B0609030804020204" pitchFamily="49" charset="0"/>
              </a:rPr>
              <a:t>Promise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resolve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reject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	const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cb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2AAFF"/>
                </a:solidFill>
                <a:latin typeface="Menlo" panose="020B0609030804020204" pitchFamily="49" charset="0"/>
              </a:rPr>
              <a:t>isNetworkConnectionOk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()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?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2AAFF"/>
                </a:solidFill>
                <a:latin typeface="Menlo" panose="020B0609030804020204" pitchFamily="49" charset="0"/>
              </a:rPr>
              <a:t>resolve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()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: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2AAFF"/>
                </a:solidFill>
                <a:latin typeface="Menlo" panose="020B0609030804020204" pitchFamily="49" charset="0"/>
              </a:rPr>
              <a:t>reject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()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	setTimeout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cb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milli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)</a:t>
            </a:r>
            <a:b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simulates a network failure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isNetworkConnectionOk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Math</a:t>
            </a:r>
            <a:r>
              <a:rPr lang="en-GB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random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0.8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async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()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let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nSuccesses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		const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nRetries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b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</a:b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for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C792EA"/>
                </a:solidFill>
                <a:latin typeface="Menlo" panose="020B0609030804020204" pitchFamily="49" charset="0"/>
              </a:rPr>
              <a:t>let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retries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0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retries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&lt;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nRetries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;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retries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++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		try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			await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2AAFF"/>
                </a:solidFill>
                <a:latin typeface="Menlo" panose="020B0609030804020204" pitchFamily="49" charset="0"/>
              </a:rPr>
              <a:t>fetchResource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F78C6C"/>
                </a:solidFill>
                <a:latin typeface="Menlo" panose="020B0609030804020204" pitchFamily="49" charset="0"/>
              </a:rPr>
              <a:t>300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,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isNetworkConnectionOk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			++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nSuccesses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		}</a:t>
            </a: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catch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e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i="1" dirty="0">
                <a:solidFill>
                  <a:srgbClr val="89DDFF"/>
                </a:solidFill>
                <a:latin typeface="Menlo" panose="020B0609030804020204" pitchFamily="49" charset="0"/>
              </a:rPr>
              <a:t>			continue</a:t>
            </a:r>
            <a:endParaRPr lang="en-GB" i="1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i="1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FFCB6B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dirty="0">
                <a:solidFill>
                  <a:srgbClr val="C3E88D"/>
                </a:solidFill>
                <a:latin typeface="Menlo" panose="020B0609030804020204" pitchFamily="49" charset="0"/>
              </a:rPr>
              <a:t>Successes: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nSuccesses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 </a:t>
            </a: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7-9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FFCB6B"/>
                </a:solidFill>
                <a:latin typeface="Menlo" panose="020B0609030804020204" pitchFamily="49" charset="0"/>
              </a:rPr>
              <a:t>		</a:t>
            </a:r>
            <a:r>
              <a:rPr lang="en-GB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dirty="0">
                <a:solidFill>
                  <a:srgbClr val="C3E88D"/>
                </a:solidFill>
                <a:latin typeface="Menlo" panose="020B0609030804020204" pitchFamily="49" charset="0"/>
              </a:rPr>
              <a:t>Failures: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nRetries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-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dirty="0" err="1">
                <a:solidFill>
                  <a:srgbClr val="A6ACCD"/>
                </a:solidFill>
                <a:latin typeface="Menlo" panose="020B0609030804020204" pitchFamily="49" charset="0"/>
              </a:rPr>
              <a:t>nSuccesses</a:t>
            </a:r>
            <a:r>
              <a:rPr lang="en-GB" dirty="0">
                <a:solidFill>
                  <a:srgbClr val="F07178"/>
                </a:solidFill>
                <a:latin typeface="Menlo" panose="020B0609030804020204" pitchFamily="49" charset="0"/>
              </a:rPr>
              <a:t>) </a:t>
            </a:r>
            <a:r>
              <a:rPr lang="en-GB" i="1" dirty="0">
                <a:solidFill>
                  <a:srgbClr val="464B5D"/>
                </a:solidFill>
                <a:latin typeface="Menlo" panose="020B0609030804020204" pitchFamily="49" charset="0"/>
              </a:rPr>
              <a:t>// 1-3</a:t>
            </a:r>
            <a:endParaRPr lang="en-GB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400050" lvl="1" indent="0">
              <a:buNone/>
            </a:pPr>
            <a:r>
              <a:rPr lang="en-GB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r>
              <a:rPr lang="en-GB" dirty="0">
                <a:solidFill>
                  <a:srgbClr val="A6ACCD"/>
                </a:solidFill>
                <a:latin typeface="Menlo" panose="020B0609030804020204" pitchFamily="49" charset="0"/>
              </a:rPr>
              <a:t>)()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/>
          </a:bodyPr>
          <a:lstStyle/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When you perform an I/O, its likely to get a response that is outside of the area of your control.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Network bandwidth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The external resource to be irresponsive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Etc.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Aim to isolate this kind of behavior</a:t>
            </a:r>
          </a:p>
        </p:txBody>
      </p:sp>
    </p:spTree>
    <p:extLst>
      <p:ext uri="{BB962C8B-B14F-4D97-AF65-F5344CB8AC3E}">
        <p14:creationId xmlns:p14="http://schemas.microsoft.com/office/powerpoint/2010/main" val="270119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Core Principles in FP – Pure Functions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multiplier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value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Math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random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()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*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value</a:t>
            </a: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multiplier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8.5415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	multiplier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F78C6C"/>
                </a:solidFill>
                <a:latin typeface="Menlo" panose="020B0609030804020204" pitchFamily="49" charset="0"/>
              </a:rPr>
              <a:t>10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4.2474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/>
          </a:bodyPr>
          <a:lstStyle/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Functions that use impure functions, they inherit the impure behavior</a:t>
            </a:r>
          </a:p>
        </p:txBody>
      </p:sp>
    </p:spTree>
    <p:extLst>
      <p:ext uri="{BB962C8B-B14F-4D97-AF65-F5344CB8AC3E}">
        <p14:creationId xmlns:p14="http://schemas.microsoft.com/office/powerpoint/2010/main" val="163074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EFA-D028-D54B-93B7-719267B4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Core Principles in FP – 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E30-0245-544D-AFD8-DA24ED96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44" y="446088"/>
            <a:ext cx="7022689" cy="5677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listFruits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fruits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[]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=&gt;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89DDFF"/>
                </a:solidFill>
                <a:latin typeface="Menlo" panose="020B0609030804020204" pitchFamily="49" charset="0"/>
              </a:rPr>
              <a:t>		while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fruits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length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{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			const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fruit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A6ACCD"/>
                </a:solidFill>
                <a:latin typeface="Menlo" panose="020B0609030804020204" pitchFamily="49" charset="0"/>
              </a:rPr>
              <a:t>fruits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pop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()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			// Product: orange, Product: banana, Product: apple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FFCB6B"/>
                </a:solidFill>
                <a:latin typeface="Menlo" panose="020B0609030804020204" pitchFamily="49" charset="0"/>
              </a:rPr>
              <a:t>		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Product: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fruit</a:t>
            </a:r>
            <a:r>
              <a:rPr lang="en-GB" sz="1100" dirty="0">
                <a:solidFill>
                  <a:srgbClr val="F07178"/>
                </a:solidFill>
                <a:latin typeface="Menlo" panose="020B0609030804020204" pitchFamily="49" charset="0"/>
              </a:rPr>
              <a:t>) 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}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>
                <a:solidFill>
                  <a:srgbClr val="C792EA"/>
                </a:solidFill>
                <a:latin typeface="Menlo" panose="020B0609030804020204" pitchFamily="49" charset="0"/>
              </a:rPr>
              <a:t>const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fruits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=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[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apple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banana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',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'</a:t>
            </a:r>
            <a:r>
              <a:rPr lang="en-GB" sz="1100" dirty="0">
                <a:solidFill>
                  <a:srgbClr val="C3E88D"/>
                </a:solidFill>
                <a:latin typeface="Menlo" panose="020B0609030804020204" pitchFamily="49" charset="0"/>
              </a:rPr>
              <a:t>orange</a:t>
            </a:r>
            <a:r>
              <a:rPr lang="en-GB" sz="1100" dirty="0">
                <a:solidFill>
                  <a:srgbClr val="89DDFF"/>
                </a:solidFill>
                <a:latin typeface="Menlo" panose="020B0609030804020204" pitchFamily="49" charset="0"/>
              </a:rPr>
              <a:t>’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]</a:t>
            </a:r>
            <a:endParaRPr lang="en-GB" sz="1100" dirty="0">
              <a:solidFill>
                <a:srgbClr val="82AA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	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82AAFF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listFruits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(fruits)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	</a:t>
            </a:r>
            <a:r>
              <a:rPr lang="en-GB" sz="1100" dirty="0" err="1">
                <a:solidFill>
                  <a:srgbClr val="FFCB6B"/>
                </a:solidFill>
                <a:latin typeface="Menlo" panose="020B0609030804020204" pitchFamily="49" charset="0"/>
              </a:rPr>
              <a:t>console</a:t>
            </a:r>
            <a:r>
              <a:rPr lang="en-GB" sz="1100" dirty="0" err="1">
                <a:solidFill>
                  <a:srgbClr val="89DDFF"/>
                </a:solidFill>
                <a:latin typeface="Menlo" panose="020B0609030804020204" pitchFamily="49" charset="0"/>
              </a:rPr>
              <a:t>.</a:t>
            </a:r>
            <a:r>
              <a:rPr lang="en-GB" sz="1100" dirty="0" err="1">
                <a:solidFill>
                  <a:srgbClr val="82AAFF"/>
                </a:solidFill>
                <a:latin typeface="Menlo" panose="020B0609030804020204" pitchFamily="49" charset="0"/>
              </a:rPr>
              <a:t>log</a:t>
            </a:r>
            <a:r>
              <a:rPr lang="en-GB" sz="1100" dirty="0">
                <a:solidFill>
                  <a:srgbClr val="A6ACCD"/>
                </a:solidFill>
                <a:latin typeface="Menlo" panose="020B0609030804020204" pitchFamily="49" charset="0"/>
              </a:rPr>
              <a:t>(fruits) </a:t>
            </a:r>
            <a:r>
              <a:rPr lang="en-GB" sz="1100" i="1" dirty="0">
                <a:solidFill>
                  <a:srgbClr val="464B5D"/>
                </a:solidFill>
                <a:latin typeface="Menlo" panose="020B0609030804020204" pitchFamily="49" charset="0"/>
              </a:rPr>
              <a:t>// []</a:t>
            </a:r>
            <a:endParaRPr lang="en-GB" sz="1100" dirty="0">
              <a:solidFill>
                <a:srgbClr val="A6ACCD"/>
              </a:solidFill>
              <a:latin typeface="Menlo" panose="020B06090308040202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A9128-8C92-AD4A-9901-BB303442D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anchor="t">
            <a:normAutofit/>
          </a:bodyPr>
          <a:lstStyle/>
          <a:p>
            <a:pPr marL="228600">
              <a:buFont typeface="Courier New" panose="02070309020205020404" pitchFamily="49" charset="0"/>
              <a:buChar char="o"/>
            </a:pPr>
            <a:endParaRPr lang="en-US" dirty="0"/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dirty="0"/>
              <a:t> Once a variable is created, you cannot update it. The only option is to recreate it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dirty="0"/>
              <a:t>If the variable is passed by reference, it’s recommended to recreate it when you pass it in a function</a:t>
            </a:r>
          </a:p>
          <a:p>
            <a:pPr marL="514350" indent="-285750">
              <a:buFont typeface="Courier New" panose="02070309020205020404" pitchFamily="49" charset="0"/>
              <a:buChar char="o"/>
            </a:pPr>
            <a:r>
              <a:rPr lang="en-US" dirty="0"/>
              <a:t> Methods that mutate variables should be avoided</a:t>
            </a:r>
          </a:p>
          <a:p>
            <a:pPr marL="857250" lvl="1" indent="-171450">
              <a:buFont typeface="Courier New" panose="02070309020205020404" pitchFamily="49" charset="0"/>
              <a:buChar char="o"/>
            </a:pPr>
            <a:r>
              <a:rPr lang="en-US" dirty="0"/>
              <a:t>e.g. push, pop, splice, shift, unshift and many others</a:t>
            </a:r>
          </a:p>
        </p:txBody>
      </p:sp>
    </p:spTree>
    <p:extLst>
      <p:ext uri="{BB962C8B-B14F-4D97-AF65-F5344CB8AC3E}">
        <p14:creationId xmlns:p14="http://schemas.microsoft.com/office/powerpoint/2010/main" val="2346197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2370</Words>
  <Application>Microsoft Macintosh PowerPoint</Application>
  <PresentationFormat>Widescreen</PresentationFormat>
  <Paragraphs>309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Century Gothic</vt:lpstr>
      <vt:lpstr>Courier New</vt:lpstr>
      <vt:lpstr>Menlo</vt:lpstr>
      <vt:lpstr>Wingdings 2</vt:lpstr>
      <vt:lpstr>Quotable</vt:lpstr>
      <vt:lpstr>React – The Functional Way</vt:lpstr>
      <vt:lpstr>Agenda</vt:lpstr>
      <vt:lpstr>Why should I bother learning FP? ???</vt:lpstr>
      <vt:lpstr>What is Functional Programming?</vt:lpstr>
      <vt:lpstr>Core Principles in FP – Pure Functions (1)</vt:lpstr>
      <vt:lpstr>Core Principles in FP – Pure Functions (2)</vt:lpstr>
      <vt:lpstr>Core Principles in FP – Pure Functions (3)</vt:lpstr>
      <vt:lpstr>Core Principles in FP – Pure Functions (4)</vt:lpstr>
      <vt:lpstr>Core Principles in FP – Immutability</vt:lpstr>
      <vt:lpstr>Core Principles in FP – Higher Order Functions</vt:lpstr>
      <vt:lpstr>Design Patterns in FP – Closures</vt:lpstr>
      <vt:lpstr>Design Patterns in FP –Callbacks/Injection</vt:lpstr>
      <vt:lpstr>Design Patterns in FP – Partial Application and Currying</vt:lpstr>
      <vt:lpstr>Design Patterns in FP – Recursion</vt:lpstr>
      <vt:lpstr>Design Patterns in FP - Others</vt:lpstr>
      <vt:lpstr>Advantages and Disadvantages of FP</vt:lpstr>
      <vt:lpstr>What is React?</vt:lpstr>
      <vt:lpstr>How it works?</vt:lpstr>
      <vt:lpstr>How it looks like?</vt:lpstr>
      <vt:lpstr>Class-based vs Functional Components</vt:lpstr>
      <vt:lpstr>Stateful vs Stateless Components</vt:lpstr>
      <vt:lpstr>Communication Between Components</vt:lpstr>
      <vt:lpstr>Passing Components as Properties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– The Functional Way</dc:title>
  <dc:creator>Simou, Marios (Developer)</dc:creator>
  <cp:lastModifiedBy>Simou, Marios (Developer)</cp:lastModifiedBy>
  <cp:revision>21</cp:revision>
  <dcterms:created xsi:type="dcterms:W3CDTF">2020-11-09T21:57:59Z</dcterms:created>
  <dcterms:modified xsi:type="dcterms:W3CDTF">2020-11-10T00:58:31Z</dcterms:modified>
</cp:coreProperties>
</file>