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7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6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5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1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9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8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1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0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14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5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60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3" r:id="rId1"/>
    <p:sldLayoutId id="2147484444" r:id="rId2"/>
    <p:sldLayoutId id="2147484445" r:id="rId3"/>
    <p:sldLayoutId id="2147484446" r:id="rId4"/>
    <p:sldLayoutId id="2147484447" r:id="rId5"/>
    <p:sldLayoutId id="2147484448" r:id="rId6"/>
    <p:sldLayoutId id="2147484449" r:id="rId7"/>
    <p:sldLayoutId id="2147484450" r:id="rId8"/>
    <p:sldLayoutId id="2147484451" r:id="rId9"/>
    <p:sldLayoutId id="2147484452" r:id="rId10"/>
    <p:sldLayoutId id="2147484453" r:id="rId11"/>
    <p:sldLayoutId id="2147484454" r:id="rId12"/>
    <p:sldLayoutId id="2147484455" r:id="rId13"/>
    <p:sldLayoutId id="214748445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AA21-6983-7047-8D55-44D6E93CB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React – The Functional 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E504C-ACE4-6240-BDDB-EFC8089D8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6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5275-B785-3643-ABFE-6FBA4E7E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avoid application’s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D288-A4D4-BF4E-8B36-E35138D16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3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B68F-1F6D-684D-B8D5-BE4E28B1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FF2C-8E53-C643-8A28-C18A9E27C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051677"/>
            <a:ext cx="10554574" cy="46087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Easy to maintain and preserve over time</a:t>
            </a:r>
          </a:p>
          <a:p>
            <a:pPr lvl="2"/>
            <a:r>
              <a:rPr lang="en-US" dirty="0"/>
              <a:t>The signature of a function provides all the information a developer needs to understand the logic </a:t>
            </a:r>
          </a:p>
          <a:p>
            <a:pPr lvl="1"/>
            <a:r>
              <a:rPr lang="en-US" dirty="0"/>
              <a:t>Testing becomes much easier</a:t>
            </a:r>
          </a:p>
          <a:p>
            <a:pPr lvl="2"/>
            <a:r>
              <a:rPr lang="en-US" dirty="0"/>
              <a:t> No needs for extended </a:t>
            </a:r>
            <a:r>
              <a:rPr lang="en-US" b="1" dirty="0"/>
              <a:t>stubbing</a:t>
            </a:r>
            <a:r>
              <a:rPr lang="en-US" dirty="0"/>
              <a:t>, </a:t>
            </a:r>
            <a:r>
              <a:rPr lang="en-US" b="1" dirty="0"/>
              <a:t>mocking</a:t>
            </a:r>
            <a:r>
              <a:rPr lang="en-US" dirty="0"/>
              <a:t> since you are writing code with </a:t>
            </a:r>
            <a:r>
              <a:rPr lang="en-US" b="1" dirty="0"/>
              <a:t>dependency injection</a:t>
            </a:r>
            <a:r>
              <a:rPr lang="en-US" dirty="0"/>
              <a:t> in mind (DI)</a:t>
            </a:r>
          </a:p>
          <a:p>
            <a:pPr lvl="1"/>
            <a:r>
              <a:rPr lang="en-US" dirty="0"/>
              <a:t>Less buggy code</a:t>
            </a:r>
          </a:p>
          <a:p>
            <a:pPr lvl="2"/>
            <a:r>
              <a:rPr lang="en-US" dirty="0"/>
              <a:t>Each unit of your application works on its own, without relying on outside effects</a:t>
            </a:r>
          </a:p>
          <a:p>
            <a:pPr lvl="2"/>
            <a:r>
              <a:rPr lang="en-US" dirty="0"/>
              <a:t>Rise of multithread environments since threads are decoupled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Steeper learning curve</a:t>
            </a:r>
          </a:p>
          <a:p>
            <a:pPr lvl="2"/>
            <a:r>
              <a:rPr lang="en-US" dirty="0"/>
              <a:t>It includes concepts that developers are not familiar with and may require a bit of time until they grasp them</a:t>
            </a:r>
          </a:p>
          <a:p>
            <a:pPr lvl="1"/>
            <a:r>
              <a:rPr lang="en-US" dirty="0"/>
              <a:t>May introduce performance issues</a:t>
            </a:r>
          </a:p>
          <a:p>
            <a:pPr lvl="2"/>
            <a:r>
              <a:rPr lang="en-US" dirty="0"/>
              <a:t>Immutability suggests the recreation of variables, which also includes more CPU and memory (immutable data structures)</a:t>
            </a:r>
          </a:p>
          <a:p>
            <a:pPr lvl="1"/>
            <a:r>
              <a:rPr lang="en-US" dirty="0"/>
              <a:t>Less intuitive compared to other programming paradigms</a:t>
            </a:r>
          </a:p>
          <a:p>
            <a:pPr lvl="2"/>
            <a:r>
              <a:rPr lang="en-US" dirty="0"/>
              <a:t>A developer is more likely to solve a problem with an OOP rather than a FP approach</a:t>
            </a:r>
          </a:p>
        </p:txBody>
      </p:sp>
    </p:spTree>
    <p:extLst>
      <p:ext uri="{BB962C8B-B14F-4D97-AF65-F5344CB8AC3E}">
        <p14:creationId xmlns:p14="http://schemas.microsoft.com/office/powerpoint/2010/main" val="279307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9BA6-F47C-354E-900B-E45736D7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622E9-1742-C047-B115-679192A12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9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FA33-6848-C341-BE39-5EB67757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80B6-D577-F34B-AC50-D7D78C85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Functional Programming (FP)?</a:t>
            </a:r>
          </a:p>
          <a:p>
            <a:r>
              <a:rPr lang="en-US" dirty="0"/>
              <a:t>Core Principles around FP</a:t>
            </a:r>
          </a:p>
          <a:p>
            <a:r>
              <a:rPr lang="en-US" dirty="0"/>
              <a:t>Design Patterns in FP</a:t>
            </a:r>
          </a:p>
          <a:p>
            <a:r>
              <a:rPr lang="en-US" dirty="0"/>
              <a:t>Introduction to React library</a:t>
            </a:r>
          </a:p>
          <a:p>
            <a:r>
              <a:rPr lang="en-US" dirty="0"/>
              <a:t>Core Principles around React</a:t>
            </a:r>
          </a:p>
          <a:p>
            <a:r>
              <a:rPr lang="en-US" dirty="0"/>
              <a:t>Using FP in React (examples)</a:t>
            </a:r>
          </a:p>
        </p:txBody>
      </p:sp>
    </p:spTree>
    <p:extLst>
      <p:ext uri="{BB962C8B-B14F-4D97-AF65-F5344CB8AC3E}">
        <p14:creationId xmlns:p14="http://schemas.microsoft.com/office/powerpoint/2010/main" val="160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27C2-C4A6-364F-8194-76370228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Functional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0CF9-100D-E74B-AB23-237299FE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28800"/>
            <a:ext cx="10554574" cy="4752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Functional Programming is a programming paradigm</a:t>
            </a:r>
          </a:p>
          <a:p>
            <a:pPr lvl="1"/>
            <a:r>
              <a:rPr lang="en-US" dirty="0"/>
              <a:t>Aims to </a:t>
            </a:r>
            <a:r>
              <a:rPr lang="en-US" b="1" dirty="0"/>
              <a:t>organize our code in functions</a:t>
            </a:r>
            <a:r>
              <a:rPr lang="en-US" dirty="0"/>
              <a:t>, with each function to solve a single task</a:t>
            </a:r>
          </a:p>
          <a:p>
            <a:pPr lvl="1"/>
            <a:r>
              <a:rPr lang="en-US" dirty="0"/>
              <a:t>Aggregating those functions should result in a compact application</a:t>
            </a:r>
          </a:p>
          <a:p>
            <a:pPr lvl="1"/>
            <a:r>
              <a:rPr lang="en-US" dirty="0"/>
              <a:t>The result should solve the same problem as any other programming paradigm</a:t>
            </a:r>
          </a:p>
          <a:p>
            <a:pPr lvl="1"/>
            <a:r>
              <a:rPr lang="en-US" dirty="0"/>
              <a:t>FP has its roots in academia and </a:t>
            </a:r>
            <a:r>
              <a:rPr lang="en-US" b="1" dirty="0"/>
              <a:t>lambda calculus</a:t>
            </a:r>
            <a:endParaRPr lang="en-US" dirty="0"/>
          </a:p>
          <a:p>
            <a:r>
              <a:rPr lang="en-US" dirty="0"/>
              <a:t>Function:</a:t>
            </a:r>
          </a:p>
          <a:p>
            <a:pPr lvl="1"/>
            <a:r>
              <a:rPr lang="en-US" dirty="0"/>
              <a:t>Computer Science: </a:t>
            </a:r>
          </a:p>
          <a:p>
            <a:pPr lvl="2"/>
            <a:r>
              <a:rPr lang="en-US" dirty="0"/>
              <a:t>A type that assists programmers to modularize their code</a:t>
            </a:r>
          </a:p>
          <a:p>
            <a:pPr lvl="2"/>
            <a:r>
              <a:rPr lang="en-US" dirty="0"/>
              <a:t>Accepts arguments and </a:t>
            </a:r>
            <a:r>
              <a:rPr lang="en-US" b="1" dirty="0"/>
              <a:t>may</a:t>
            </a:r>
            <a:r>
              <a:rPr lang="en-US" dirty="0"/>
              <a:t> return a result (routines/procedures/methods)</a:t>
            </a:r>
          </a:p>
          <a:p>
            <a:pPr lvl="2"/>
            <a:r>
              <a:rPr lang="en-US" dirty="0"/>
              <a:t>Allows multiple invocations and executions of the same logic</a:t>
            </a:r>
          </a:p>
          <a:p>
            <a:pPr lvl="1"/>
            <a:r>
              <a:rPr lang="en-US" dirty="0"/>
              <a:t>Calculus:  </a:t>
            </a:r>
          </a:p>
          <a:p>
            <a:pPr lvl="2"/>
            <a:r>
              <a:rPr lang="en-US" dirty="0"/>
              <a:t>A relation between a dependent and independents variables –  </a:t>
            </a:r>
            <a:r>
              <a:rPr lang="en-US" b="1" dirty="0"/>
              <a:t>y = f(x)</a:t>
            </a:r>
          </a:p>
          <a:p>
            <a:pPr lvl="2"/>
            <a:r>
              <a:rPr lang="en-US" dirty="0"/>
              <a:t>The same input always returns the same output</a:t>
            </a:r>
          </a:p>
        </p:txBody>
      </p:sp>
    </p:spTree>
    <p:extLst>
      <p:ext uri="{BB962C8B-B14F-4D97-AF65-F5344CB8AC3E}">
        <p14:creationId xmlns:p14="http://schemas.microsoft.com/office/powerpoint/2010/main" val="262366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4143-A4BF-7346-B086-2B505902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 in FP – Pure Functions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05C1-B540-6D4F-BE3D-D74C46E0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6869"/>
          </a:xfrm>
        </p:spPr>
        <p:txBody>
          <a:bodyPr>
            <a:normAutofit/>
          </a:bodyPr>
          <a:lstStyle/>
          <a:p>
            <a:r>
              <a:rPr lang="en-US" dirty="0"/>
              <a:t>Pure vs Impure Functions</a:t>
            </a:r>
          </a:p>
          <a:p>
            <a:pPr lvl="1"/>
            <a:r>
              <a:rPr lang="en-US" b="1" dirty="0"/>
              <a:t>Side-effects: </a:t>
            </a:r>
            <a:r>
              <a:rPr lang="en-US" dirty="0"/>
              <a:t>any change in the code that is not controlled by the  invoked function</a:t>
            </a:r>
          </a:p>
          <a:p>
            <a:pPr lvl="1"/>
            <a:r>
              <a:rPr lang="en-US" b="1" dirty="0"/>
              <a:t>Pure: </a:t>
            </a:r>
            <a:r>
              <a:rPr lang="en-US" dirty="0"/>
              <a:t>a function independent of side-effects</a:t>
            </a:r>
          </a:p>
          <a:p>
            <a:pPr lvl="1"/>
            <a:r>
              <a:rPr lang="en-US" b="1" dirty="0"/>
              <a:t>Impure: </a:t>
            </a:r>
            <a:r>
              <a:rPr lang="en-US" dirty="0"/>
              <a:t>a function affected by side effects</a:t>
            </a:r>
          </a:p>
          <a:p>
            <a:r>
              <a:rPr lang="en-US" dirty="0"/>
              <a:t>Common Side Effects:</a:t>
            </a:r>
          </a:p>
          <a:p>
            <a:pPr lvl="1"/>
            <a:r>
              <a:rPr lang="en-US" dirty="0"/>
              <a:t>Sharing scope with other functions (e.g. global scope)</a:t>
            </a:r>
          </a:p>
          <a:p>
            <a:pPr lvl="1"/>
            <a:r>
              <a:rPr lang="en-US" dirty="0"/>
              <a:t>Any kind of Input/Output (I/O) (e.g. XHR calls, Filesystem access, DB request, DOM etc.)</a:t>
            </a:r>
          </a:p>
          <a:p>
            <a:pPr lvl="1"/>
            <a:r>
              <a:rPr lang="en-US" dirty="0"/>
              <a:t>Mutating objects received as arguments</a:t>
            </a:r>
          </a:p>
          <a:p>
            <a:pPr lvl="1"/>
            <a:r>
              <a:rPr lang="en-US" dirty="0"/>
              <a:t>Calling a function that is already impure</a:t>
            </a:r>
          </a:p>
        </p:txBody>
      </p:sp>
    </p:spTree>
    <p:extLst>
      <p:ext uri="{BB962C8B-B14F-4D97-AF65-F5344CB8AC3E}">
        <p14:creationId xmlns:p14="http://schemas.microsoft.com/office/powerpoint/2010/main" val="119872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27E3-949B-7841-96F3-506BDFB5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Core Principles in FP – Pure Functions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2FB6-9299-654F-BF8A-603C69E9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100" i="1" dirty="0">
              <a:solidFill>
                <a:srgbClr val="464B5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global variable</a:t>
            </a:r>
          </a:p>
          <a:p>
            <a:pPr marL="400050" lvl="1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let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PI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3.141519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endParaRPr lang="en-GB" sz="1100" dirty="0">
              <a:solidFill>
                <a:srgbClr val="C792EA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calculateArea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radius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PI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*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(radius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**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</a:p>
          <a:p>
            <a:pPr marL="400050" lvl="1" indent="0">
              <a:buNone/>
            </a:pPr>
            <a:endParaRPr lang="en-GB" sz="1100" dirty="0">
              <a:solidFill>
                <a:srgbClr val="82AAFF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calculateArea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78.5379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PI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3.03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side-effect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endParaRPr lang="en-GB" sz="1100" dirty="0">
              <a:solidFill>
                <a:srgbClr val="82AAFF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calculateArea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75.75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endParaRPr lang="en-US" sz="1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80778-2BCF-BB47-BED7-8EB5155B4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Scope: the </a:t>
            </a:r>
            <a:r>
              <a:rPr lang="en-US" b="1" dirty="0"/>
              <a:t>area within the code that a variable is visible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Functions </a:t>
            </a:r>
            <a:r>
              <a:rPr lang="en-US" b="1" dirty="0"/>
              <a:t>use scope to access variables when they are invoked</a:t>
            </a:r>
            <a:r>
              <a:rPr lang="en-US" dirty="0"/>
              <a:t>. May result on a chain of scopes, including </a:t>
            </a:r>
            <a:r>
              <a:rPr lang="en-US" b="1" dirty="0"/>
              <a:t>global scope</a:t>
            </a: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If multiple functions use global scope to access a variable, a change on the variable will propagate to other functions as well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9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Core Principles in FP – Pure Functions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0"/>
            <a:ext cx="7022689" cy="61233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i="1" dirty="0">
              <a:solidFill>
                <a:srgbClr val="464B5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simulates an XHR call - I/O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fetchResource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milli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isNetworkConnectionOk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new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FCB6B"/>
                </a:solidFill>
                <a:latin typeface="Menlo" panose="020B0609030804020204" pitchFamily="49" charset="0"/>
              </a:rPr>
              <a:t>Promise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resolve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reject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	const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cb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2AAFF"/>
                </a:solidFill>
                <a:latin typeface="Menlo" panose="020B0609030804020204" pitchFamily="49" charset="0"/>
              </a:rPr>
              <a:t>isNetworkConnectionOk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()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?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2AAFF"/>
                </a:solidFill>
                <a:latin typeface="Menlo" panose="020B0609030804020204" pitchFamily="49" charset="0"/>
              </a:rPr>
              <a:t>resolve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()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2AAFF"/>
                </a:solidFill>
                <a:latin typeface="Menlo" panose="020B0609030804020204" pitchFamily="49" charset="0"/>
              </a:rPr>
              <a:t>reject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()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	setTimeout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cb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milli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)</a:t>
            </a:r>
            <a:b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simulates a network failure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isNetworkConnectionOk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Math</a:t>
            </a:r>
            <a:r>
              <a:rPr lang="en-GB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random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0.8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async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let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nSuccesses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		const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nRetries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b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for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let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retries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retries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nRetries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retries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++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		try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			await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2AAFF"/>
                </a:solidFill>
                <a:latin typeface="Menlo" panose="020B0609030804020204" pitchFamily="49" charset="0"/>
              </a:rPr>
              <a:t>fetchResource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300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isNetworkConnectionOk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			++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nSuccesses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		}</a:t>
            </a: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catch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e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			continue</a:t>
            </a:r>
            <a:endParaRPr lang="en-GB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i="1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FFCB6B"/>
                </a:solidFill>
                <a:latin typeface="Menlo" panose="020B0609030804020204" pitchFamily="49" charset="0"/>
              </a:rPr>
              <a:t>		</a:t>
            </a:r>
            <a:r>
              <a:rPr lang="en-GB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dirty="0">
                <a:solidFill>
                  <a:srgbClr val="C3E88D"/>
                </a:solidFill>
                <a:latin typeface="Menlo" panose="020B0609030804020204" pitchFamily="49" charset="0"/>
              </a:rPr>
              <a:t>Successes: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nSuccesses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 </a:t>
            </a: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7-9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FFCB6B"/>
                </a:solidFill>
                <a:latin typeface="Menlo" panose="020B0609030804020204" pitchFamily="49" charset="0"/>
              </a:rPr>
              <a:t>		</a:t>
            </a:r>
            <a:r>
              <a:rPr lang="en-GB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dirty="0">
                <a:solidFill>
                  <a:srgbClr val="C3E88D"/>
                </a:solidFill>
                <a:latin typeface="Menlo" panose="020B0609030804020204" pitchFamily="49" charset="0"/>
              </a:rPr>
              <a:t>Failures: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nRetries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-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nSuccesses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 </a:t>
            </a: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1-3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)()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>
            <a:normAutofit/>
          </a:bodyPr>
          <a:lstStyle/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When you perform an I/O, its likely to get a response that is outside of the area of your control.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Network bandwidth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The external resource to be irresponsive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Etc.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Aim to isolate this kind of behavior</a:t>
            </a:r>
          </a:p>
        </p:txBody>
      </p:sp>
    </p:spTree>
    <p:extLst>
      <p:ext uri="{BB962C8B-B14F-4D97-AF65-F5344CB8AC3E}">
        <p14:creationId xmlns:p14="http://schemas.microsoft.com/office/powerpoint/2010/main" val="270119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Core Principles in FP – Pure Functions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446088"/>
            <a:ext cx="7022689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multiplier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value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Math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random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*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value</a:t>
            </a: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multiplier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8.5415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	multiplier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4.2474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>
            <a:normAutofit/>
          </a:bodyPr>
          <a:lstStyle/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Functions that use impure functions, they inherit the impure behavior</a:t>
            </a:r>
          </a:p>
        </p:txBody>
      </p:sp>
    </p:spTree>
    <p:extLst>
      <p:ext uri="{BB962C8B-B14F-4D97-AF65-F5344CB8AC3E}">
        <p14:creationId xmlns:p14="http://schemas.microsoft.com/office/powerpoint/2010/main" val="163074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F4DD-9332-E845-A42D-ADCBFC0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 in FP -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4EE1-096B-EE4E-9DB6-49ADF129A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Immutability: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US" dirty="0"/>
              <a:t>Once a variable is created, you cannot update it. The only option is to recreate it.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44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{34680D84-D20A-8A40-A9D9-7F874CFEF44D}tf10001121</Template>
  <TotalTime>1025</TotalTime>
  <Words>817</Words>
  <Application>Microsoft Macintosh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Courier New</vt:lpstr>
      <vt:lpstr>Menlo</vt:lpstr>
      <vt:lpstr>Wingdings 2</vt:lpstr>
      <vt:lpstr>Quotable</vt:lpstr>
      <vt:lpstr>React – The Functional Way</vt:lpstr>
      <vt:lpstr>Who am I?</vt:lpstr>
      <vt:lpstr>Agenda</vt:lpstr>
      <vt:lpstr>What is Functional Programming?</vt:lpstr>
      <vt:lpstr>Core Principles in FP – Pure Functions (1)</vt:lpstr>
      <vt:lpstr>Core Principles in FP – Pure Functions (2)</vt:lpstr>
      <vt:lpstr>Core Principles in FP – Pure Functions (3)</vt:lpstr>
      <vt:lpstr>Core Principles in FP – Pure Functions (4)</vt:lpstr>
      <vt:lpstr>Core Principles in FP - Immutability</vt:lpstr>
      <vt:lpstr>How you avoid application’s state?</vt:lpstr>
      <vt:lpstr>Advantages and Disadvantages of FP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– The Functional Way</dc:title>
  <dc:creator>Simou, Marios (Developer)</dc:creator>
  <cp:lastModifiedBy>Simou, Marios (Developer)</cp:lastModifiedBy>
  <cp:revision>21</cp:revision>
  <dcterms:created xsi:type="dcterms:W3CDTF">2020-10-31T20:20:13Z</dcterms:created>
  <dcterms:modified xsi:type="dcterms:W3CDTF">2020-11-01T13:36:17Z</dcterms:modified>
</cp:coreProperties>
</file>