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6FC265-76C0-4B12-AD3D-F42D66D46892}">
  <a:tblStyle styleId="{4E6FC265-76C0-4B12-AD3D-F42D66D4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7d88bc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7d88bc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f0f66e82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f0f66e8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7d88bc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7d88bc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0f66e82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0f66e8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7d88bc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7d88bc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7d88bc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7d88bc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0f66e82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0f66e82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7d88bc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7d88bc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7d88bc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7d88bc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0f66e8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0f66e8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7d88bc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7d88bc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0f66e82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0f66e8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0f66e8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0f66e8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gob.mx/cms/uploads/attachment/file/528627/Llamadas_de_emergencia_9-1-1_Ene-dic_240120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750" y="106925"/>
            <a:ext cx="9245500" cy="492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523400" y="76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dataset esta masomenos bien balanceado entre sus clases, como se ve a continuación:</a:t>
            </a:r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1450725" y="188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{4E6FC265-76C0-4B12-AD3D-F42D66D46892}</a:tableStyleId>
              </a:tblPr>
              <a:tblGrid>
                <a:gridCol w="1630025"/>
                <a:gridCol w="845425"/>
              </a:tblGrid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male_happy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male_fear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male_sad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male_angry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male_disgust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male_neutral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575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" name="Google Shape;117;p22"/>
          <p:cNvGraphicFramePr/>
          <p:nvPr/>
        </p:nvGraphicFramePr>
        <p:xfrm>
          <a:off x="4648450" y="188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{4E6FC265-76C0-4B12-AD3D-F42D66D46892}</a:tableStyleId>
              </a:tblPr>
              <a:tblGrid>
                <a:gridCol w="1630025"/>
                <a:gridCol w="820525"/>
              </a:tblGrid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female_happy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female_fear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female_sad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female_angry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female_disgust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female_neutral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512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00" y="1347788"/>
            <a:ext cx="33005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613" y="1352538"/>
            <a:ext cx="36480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con mejores resultados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1244638"/>
            <a:ext cx="4800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38" y="1687850"/>
            <a:ext cx="37433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resultados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687850"/>
            <a:ext cx="37528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Los servicios de emergencia alrededor del mundo existen para auxiliar a las personas ante </a:t>
            </a:r>
            <a:r>
              <a:rPr lang="es-419" sz="2400"/>
              <a:t>situaciones</a:t>
            </a:r>
            <a:r>
              <a:rPr lang="es-419" sz="2400"/>
              <a:t> que </a:t>
            </a:r>
            <a:r>
              <a:rPr lang="es-419" sz="2400"/>
              <a:t>amenacen</a:t>
            </a:r>
            <a:r>
              <a:rPr lang="es-419" sz="2400"/>
              <a:t> su integridad </a:t>
            </a:r>
            <a:r>
              <a:rPr lang="es-419" sz="2400"/>
              <a:t>física</a:t>
            </a:r>
            <a:r>
              <a:rPr lang="es-419" sz="2400"/>
              <a:t> y mental, entre muchos de estos servicios se encuentran las </a:t>
            </a:r>
            <a:r>
              <a:rPr lang="es-419" sz="2400"/>
              <a:t>líneas</a:t>
            </a:r>
            <a:r>
              <a:rPr lang="es-419" sz="2400"/>
              <a:t> </a:t>
            </a:r>
            <a:r>
              <a:rPr lang="es-419" sz="2400"/>
              <a:t>telefónicas</a:t>
            </a:r>
            <a:r>
              <a:rPr lang="es-419" sz="2400"/>
              <a:t> de emergencia, las cuales atienden miles de llamadas por año de personas que requieren asistencia.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85800"/>
            <a:ext cx="91059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17800" y="4848300"/>
            <a:ext cx="825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4"/>
              </a:rPr>
              <a:t>https://www.gob.mx/cms/uploads/attachment/file/528627/Llamadas_de_emergencia_9-1-1_Ene-dic_240120.pdf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Ayudar a hacer un descarte </a:t>
            </a:r>
            <a:r>
              <a:rPr lang="es-419" sz="2400"/>
              <a:t>rápido</a:t>
            </a:r>
            <a:r>
              <a:rPr lang="es-419" sz="2400"/>
              <a:t> de llamadas falsas basado en la </a:t>
            </a:r>
            <a:r>
              <a:rPr lang="es-419" sz="2400"/>
              <a:t>emoción</a:t>
            </a:r>
            <a:r>
              <a:rPr lang="es-419" sz="2400"/>
              <a:t> relacionada a la tonalidad de la voz del audio de la llamada. </a:t>
            </a:r>
            <a:endParaRPr sz="2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498325"/>
            <a:ext cx="4876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Identificación de emociones humanas </a:t>
            </a:r>
            <a:r>
              <a:rPr lang="es-419" sz="2400"/>
              <a:t>a partir</a:t>
            </a:r>
            <a:r>
              <a:rPr lang="es-419" sz="2400"/>
              <a:t> de grabaciones de voz.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Exploración</a:t>
            </a:r>
            <a:r>
              <a:rPr lang="es-419" sz="2400"/>
              <a:t> de </a:t>
            </a:r>
            <a:r>
              <a:rPr lang="es-419" sz="2400"/>
              <a:t>métodos</a:t>
            </a:r>
            <a:r>
              <a:rPr lang="es-419" sz="2400"/>
              <a:t> y </a:t>
            </a:r>
            <a:r>
              <a:rPr lang="es-419" sz="2400"/>
              <a:t>metodologías</a:t>
            </a:r>
            <a:r>
              <a:rPr lang="es-419" sz="2400"/>
              <a:t> sobre el </a:t>
            </a:r>
            <a:r>
              <a:rPr lang="es-419" sz="2400"/>
              <a:t>tratamiento</a:t>
            </a:r>
            <a:r>
              <a:rPr lang="es-419" sz="2400"/>
              <a:t> de audio.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Implementación</a:t>
            </a:r>
            <a:r>
              <a:rPr lang="es-419" sz="2400"/>
              <a:t> de una red neuronal o metodos de </a:t>
            </a:r>
            <a:r>
              <a:rPr lang="es-419" sz="2400"/>
              <a:t>aprendizaje</a:t>
            </a:r>
            <a:r>
              <a:rPr lang="es-419" sz="2400"/>
              <a:t> de </a:t>
            </a:r>
            <a:r>
              <a:rPr lang="es-419" sz="2400"/>
              <a:t>máquina</a:t>
            </a:r>
            <a:r>
              <a:rPr lang="es-419" sz="2400"/>
              <a:t> que </a:t>
            </a:r>
            <a:r>
              <a:rPr lang="es-419" sz="2400"/>
              <a:t>realizan</a:t>
            </a:r>
            <a:r>
              <a:rPr lang="es-419" sz="2400"/>
              <a:t> una buena </a:t>
            </a:r>
            <a:r>
              <a:rPr lang="es-419" sz="2400"/>
              <a:t>predicción</a:t>
            </a:r>
            <a:r>
              <a:rPr lang="es-419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Planteamiento del problema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</a:rPr>
              <a:t>El reconocimiento de las emociones humanas por medios computacionales siempre ha sido un gran desafío, esto con el fin de que la interacción humano-máquina sea lo más humana posible, la interpretación de las diferentes señales humanas que denotan una emoción y que pueden ayudar a detectar, en este caso la validez de las llamadas de emergencia.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5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Desafíos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</a:t>
            </a:r>
            <a:r>
              <a:rPr lang="es-419" sz="2400"/>
              <a:t>ncontrar los puntos de inicio y fin de palabra es fundamental en procesamiento de voz.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Filtrar el ruido proveniente del dispositivo que graba el audio y el ambiente.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Subjetividad en definir </a:t>
            </a:r>
            <a:r>
              <a:rPr lang="es-419" sz="2400"/>
              <a:t>qué</a:t>
            </a:r>
            <a:r>
              <a:rPr lang="es-419" sz="2400"/>
              <a:t> rasgos del audio definen una emoción u otra.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00300" y="117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</a:rPr>
              <a:t>MFCCs se calculan comúnmente de la siguiente forma: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s-419" sz="1900">
                <a:solidFill>
                  <a:srgbClr val="FFFFFF"/>
                </a:solidFill>
              </a:rPr>
              <a:t>Separar la señal en pequeños tramos.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s-419" sz="1900">
                <a:solidFill>
                  <a:srgbClr val="FFFFFF"/>
                </a:solidFill>
              </a:rPr>
              <a:t>A cada tramo aplicarle la Transformada de Fourier discreta y obtener la potencia espectral de la señal.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s-419" sz="1900">
                <a:solidFill>
                  <a:srgbClr val="FFFFFF"/>
                </a:solidFill>
              </a:rPr>
              <a:t>Aplicar el banco de filtros correspondientes a la Escala Mel al espectro obtenido en el paso anterior y sumar las energías en cada uno de ellos.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s-419" sz="1900">
                <a:solidFill>
                  <a:srgbClr val="FFFFFF"/>
                </a:solidFill>
              </a:rPr>
              <a:t>Tomar el logaritmo de todas las energías de cada frecuencia mel Aplicarle la transformada de coseno discreta a estos logaritmos.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88900" y="459225"/>
            <a:ext cx="8543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Coeficientes Cepstrales de Mel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Dataset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65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Para reconocer emociones en la tonalidad de la voz humana se </a:t>
            </a:r>
            <a:r>
              <a:rPr lang="es-419">
                <a:solidFill>
                  <a:srgbClr val="FFFFFF"/>
                </a:solidFill>
              </a:rPr>
              <a:t>usó</a:t>
            </a:r>
            <a:r>
              <a:rPr lang="es-419">
                <a:solidFill>
                  <a:srgbClr val="FFFFFF"/>
                </a:solidFill>
              </a:rPr>
              <a:t> el dataset CREMAD4 en el que se tienen audios de 7442 actores de voz (aparentemente tomados de </a:t>
            </a:r>
            <a:r>
              <a:rPr lang="es-419">
                <a:solidFill>
                  <a:srgbClr val="FFFFFF"/>
                </a:solidFill>
              </a:rPr>
              <a:t>películas</a:t>
            </a:r>
            <a:r>
              <a:rPr lang="es-419">
                <a:solidFill>
                  <a:srgbClr val="FFFFFF"/>
                </a:solidFill>
              </a:rPr>
              <a:t>) y 6 emociones para hombres y mujeres.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Consta de 7442 archivos de audio en formato .wav, el cual es muy usado para este tipo de audios.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No tiene un archivo asociado donde se puedan hallar las etiquetas a los audios, viene </a:t>
            </a:r>
            <a:r>
              <a:rPr lang="es-419">
                <a:solidFill>
                  <a:srgbClr val="FFFFFF"/>
                </a:solidFill>
              </a:rPr>
              <a:t>implícito</a:t>
            </a:r>
            <a:r>
              <a:rPr lang="es-419">
                <a:solidFill>
                  <a:srgbClr val="FFFFFF"/>
                </a:solidFill>
              </a:rPr>
              <a:t> en el nombre de cada archivo.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