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Caveat"/>
      <p:regular r:id="rId21"/>
      <p:bold r:id="rId22"/>
    </p:embeddedFont>
    <p:embeddedFont>
      <p:font typeface="Amatic SC"/>
      <p:regular r:id="rId23"/>
      <p:bold r:id="rId24"/>
    </p:embeddedFont>
    <p:embeddedFont>
      <p:font typeface="Source Code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Caveat-bold.fntdata"/><Relationship Id="rId21" Type="http://schemas.openxmlformats.org/officeDocument/2006/relationships/font" Target="fonts/Caveat-regular.fntdata"/><Relationship Id="rId24" Type="http://schemas.openxmlformats.org/officeDocument/2006/relationships/font" Target="fonts/AmaticSC-bold.fntdata"/><Relationship Id="rId23" Type="http://schemas.openxmlformats.org/officeDocument/2006/relationships/font" Target="fonts/AmaticSC-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ourceCodePro-bold.fntdata"/><Relationship Id="rId25" Type="http://schemas.openxmlformats.org/officeDocument/2006/relationships/font" Target="fonts/SourceCodePr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dc27ae9a8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dc27ae9a8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dc27ae9a8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dc27ae9a8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dc27ae9a8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dc27ae9a8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dc27ae9a8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dc27ae9a8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dc27ae9a8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dc27ae9a8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dc27ae9a8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dc27ae9a8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dc27ae9a8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dc27ae9a8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dc27ae9a8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dc27ae9a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dc27ae9a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dc27ae9a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dc27ae9a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dc27ae9a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800"/>
              <a:t>Cloning an Existing Repository:</a:t>
            </a:r>
            <a:r>
              <a:rPr lang="en" sz="800"/>
              <a:t> If you want to get a copy of an existing Git repository — for example, a project you’d like to contribute to — the command you need is git clone. Instead of getting just a working copy, Git receives a full copy of nearly all data that the server has. Every version of every file for the history of the project is pulled down by default when you run git clone. For example, if you want to clone the Git linkable library called libgit2, you can do so like this: $ git clone https://github.com/libgit2/libgit2 That creates a directory named libgit2, initializes a .git directory inside it, pulls down all the data for that repository, and checks out a working copy of the latest version. Git has a number of different transfer protocols you can use. The previous example uses the https:// protocol, but you may also see git:// or user@server:path/to/repo.git, which uses the SSH transfer protocol. </a:t>
            </a:r>
            <a:endParaRPr sz="8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dc27ae9a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dc27ae9a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At this point, you should have a bona fide Git repository on your local machine, and a checkout or working copy of all of its files in front of you. Typically, you’ll want to start making changes and committing snapshots of those changes into your repository each time the project reaches a state you want to record. Remember that each file in your working directory can be in one of two states: tracked or untracked. Tracked files are files that were in the last snapshot; they can be unmodified, modified, or staged. In short, tracked files are files that Git knows about. Untracked files are everything else — any files in your working directory that were not in your last snapshot and are not in your staging area. When you first clone a repository, all of your files will be tracked and unmodified because Git just checked them out and you haven’t edited anything. As you edit files, Git sees them as modified, because you’ve changed them since your last commit. As you work, you selectively stage these modified files and then commit all those staged changes, and the cycle repeats.</a:t>
            </a:r>
            <a:endParaRPr sz="8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dc27ae9a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dc27ae9a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dc27ae9a8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dc27ae9a8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What have you changed but not yet staged? And what have you staged that you are about to commit? Although git status answers those questions very generally by listing the file names, git diff shows you the exact lines added and removed — the patch, as it were. </a:t>
            </a:r>
            <a:endParaRPr sz="8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dc27ae9a8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dc27ae9a8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dc27ae9a8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dc27ae9a8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lgn="ctr">
              <a:spcBef>
                <a:spcPts val="0"/>
              </a:spcBef>
              <a:spcAft>
                <a:spcPts val="0"/>
              </a:spcAft>
              <a:buSzPts val="4800"/>
              <a:buFont typeface="Amatic SC"/>
              <a:buNone/>
              <a:defRPr b="1" sz="4800">
                <a:latin typeface="Amatic SC"/>
                <a:ea typeface="Amatic SC"/>
                <a:cs typeface="Amatic SC"/>
                <a:sym typeface="Amatic SC"/>
              </a:defRPr>
            </a:lvl1pPr>
            <a:lvl2pPr lvl="1" algn="ctr">
              <a:spcBef>
                <a:spcPts val="0"/>
              </a:spcBef>
              <a:spcAft>
                <a:spcPts val="0"/>
              </a:spcAft>
              <a:buSzPts val="4800"/>
              <a:buFont typeface="Amatic SC"/>
              <a:buNone/>
              <a:defRPr b="1" sz="4800">
                <a:latin typeface="Amatic SC"/>
                <a:ea typeface="Amatic SC"/>
                <a:cs typeface="Amatic SC"/>
                <a:sym typeface="Amatic SC"/>
              </a:defRPr>
            </a:lvl2pPr>
            <a:lvl3pPr lvl="2" algn="ctr">
              <a:spcBef>
                <a:spcPts val="0"/>
              </a:spcBef>
              <a:spcAft>
                <a:spcPts val="0"/>
              </a:spcAft>
              <a:buSzPts val="4800"/>
              <a:buFont typeface="Amatic SC"/>
              <a:buNone/>
              <a:defRPr b="1" sz="4800">
                <a:latin typeface="Amatic SC"/>
                <a:ea typeface="Amatic SC"/>
                <a:cs typeface="Amatic SC"/>
                <a:sym typeface="Amatic SC"/>
              </a:defRPr>
            </a:lvl3pPr>
            <a:lvl4pPr lvl="3" algn="ctr">
              <a:spcBef>
                <a:spcPts val="0"/>
              </a:spcBef>
              <a:spcAft>
                <a:spcPts val="0"/>
              </a:spcAft>
              <a:buSzPts val="4800"/>
              <a:buFont typeface="Amatic SC"/>
              <a:buNone/>
              <a:defRPr b="1" sz="4800">
                <a:latin typeface="Amatic SC"/>
                <a:ea typeface="Amatic SC"/>
                <a:cs typeface="Amatic SC"/>
                <a:sym typeface="Amatic SC"/>
              </a:defRPr>
            </a:lvl4pPr>
            <a:lvl5pPr lvl="4" algn="ctr">
              <a:spcBef>
                <a:spcPts val="0"/>
              </a:spcBef>
              <a:spcAft>
                <a:spcPts val="0"/>
              </a:spcAft>
              <a:buSzPts val="4800"/>
              <a:buFont typeface="Amatic SC"/>
              <a:buNone/>
              <a:defRPr b="1" sz="4800">
                <a:latin typeface="Amatic SC"/>
                <a:ea typeface="Amatic SC"/>
                <a:cs typeface="Amatic SC"/>
                <a:sym typeface="Amatic SC"/>
              </a:defRPr>
            </a:lvl5pPr>
            <a:lvl6pPr lvl="5" algn="ctr">
              <a:spcBef>
                <a:spcPts val="0"/>
              </a:spcBef>
              <a:spcAft>
                <a:spcPts val="0"/>
              </a:spcAft>
              <a:buSzPts val="4800"/>
              <a:buFont typeface="Amatic SC"/>
              <a:buNone/>
              <a:defRPr b="1" sz="4800">
                <a:latin typeface="Amatic SC"/>
                <a:ea typeface="Amatic SC"/>
                <a:cs typeface="Amatic SC"/>
                <a:sym typeface="Amatic SC"/>
              </a:defRPr>
            </a:lvl6pPr>
            <a:lvl7pPr lvl="6" algn="ctr">
              <a:spcBef>
                <a:spcPts val="0"/>
              </a:spcBef>
              <a:spcAft>
                <a:spcPts val="0"/>
              </a:spcAft>
              <a:buSzPts val="4800"/>
              <a:buFont typeface="Amatic SC"/>
              <a:buNone/>
              <a:defRPr b="1" sz="4800">
                <a:latin typeface="Amatic SC"/>
                <a:ea typeface="Amatic SC"/>
                <a:cs typeface="Amatic SC"/>
                <a:sym typeface="Amatic SC"/>
              </a:defRPr>
            </a:lvl7pPr>
            <a:lvl8pPr lvl="7" algn="ctr">
              <a:spcBef>
                <a:spcPts val="0"/>
              </a:spcBef>
              <a:spcAft>
                <a:spcPts val="0"/>
              </a:spcAft>
              <a:buSzPts val="4800"/>
              <a:buFont typeface="Amatic SC"/>
              <a:buNone/>
              <a:defRPr b="1" sz="4800">
                <a:latin typeface="Amatic SC"/>
                <a:ea typeface="Amatic SC"/>
                <a:cs typeface="Amatic SC"/>
                <a:sym typeface="Amatic SC"/>
              </a:defRPr>
            </a:lvl8pPr>
            <a:lvl9pPr lvl="8" algn="ctr">
              <a:spcBef>
                <a:spcPts val="0"/>
              </a:spcBef>
              <a:spcAft>
                <a:spcPts val="0"/>
              </a:spcAft>
              <a:buSzPts val="4800"/>
              <a:buFont typeface="Amatic SC"/>
              <a:buNone/>
              <a:defRPr b="1" sz="4800">
                <a:latin typeface="Amatic SC"/>
                <a:ea typeface="Amatic SC"/>
                <a:cs typeface="Amatic SC"/>
                <a:sym typeface="Amatic SC"/>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Font typeface="Source Code Pro"/>
              <a:buChar char="●"/>
              <a:defRPr>
                <a:latin typeface="Source Code Pro"/>
                <a:ea typeface="Source Code Pro"/>
                <a:cs typeface="Source Code Pro"/>
                <a:sym typeface="Source Code Pro"/>
              </a:defRPr>
            </a:lvl1pPr>
            <a:lvl2pPr indent="-317500" lvl="1" marL="914400">
              <a:spcBef>
                <a:spcPts val="1600"/>
              </a:spcBef>
              <a:spcAft>
                <a:spcPts val="0"/>
              </a:spcAft>
              <a:buSzPts val="1400"/>
              <a:buFont typeface="Source Code Pro"/>
              <a:buChar char="○"/>
              <a:defRPr>
                <a:latin typeface="Source Code Pro"/>
                <a:ea typeface="Source Code Pro"/>
                <a:cs typeface="Source Code Pro"/>
                <a:sym typeface="Source Code Pro"/>
              </a:defRPr>
            </a:lvl2pPr>
            <a:lvl3pPr indent="-317500" lvl="2" marL="1371600">
              <a:spcBef>
                <a:spcPts val="1600"/>
              </a:spcBef>
              <a:spcAft>
                <a:spcPts val="0"/>
              </a:spcAft>
              <a:buSzPts val="1400"/>
              <a:buFont typeface="Source Code Pro"/>
              <a:buChar char="■"/>
              <a:defRPr>
                <a:latin typeface="Source Code Pro"/>
                <a:ea typeface="Source Code Pro"/>
                <a:cs typeface="Source Code Pro"/>
                <a:sym typeface="Source Code Pro"/>
              </a:defRPr>
            </a:lvl3pPr>
            <a:lvl4pPr indent="-317500" lvl="3" marL="1828800">
              <a:spcBef>
                <a:spcPts val="1600"/>
              </a:spcBef>
              <a:spcAft>
                <a:spcPts val="0"/>
              </a:spcAft>
              <a:buSzPts val="1400"/>
              <a:buFont typeface="Source Code Pro"/>
              <a:buChar char="●"/>
              <a:defRPr>
                <a:latin typeface="Source Code Pro"/>
                <a:ea typeface="Source Code Pro"/>
                <a:cs typeface="Source Code Pro"/>
                <a:sym typeface="Source Code Pro"/>
              </a:defRPr>
            </a:lvl4pPr>
            <a:lvl5pPr indent="-317500" lvl="4" marL="2286000">
              <a:spcBef>
                <a:spcPts val="1600"/>
              </a:spcBef>
              <a:spcAft>
                <a:spcPts val="0"/>
              </a:spcAft>
              <a:buSzPts val="1400"/>
              <a:buFont typeface="Source Code Pro"/>
              <a:buChar char="○"/>
              <a:defRPr>
                <a:latin typeface="Source Code Pro"/>
                <a:ea typeface="Source Code Pro"/>
                <a:cs typeface="Source Code Pro"/>
                <a:sym typeface="Source Code Pro"/>
              </a:defRPr>
            </a:lvl5pPr>
            <a:lvl6pPr indent="-317500" lvl="5" marL="2743200">
              <a:spcBef>
                <a:spcPts val="1600"/>
              </a:spcBef>
              <a:spcAft>
                <a:spcPts val="0"/>
              </a:spcAft>
              <a:buSzPts val="1400"/>
              <a:buFont typeface="Source Code Pro"/>
              <a:buChar char="■"/>
              <a:defRPr>
                <a:latin typeface="Source Code Pro"/>
                <a:ea typeface="Source Code Pro"/>
                <a:cs typeface="Source Code Pro"/>
                <a:sym typeface="Source Code Pro"/>
              </a:defRPr>
            </a:lvl6pPr>
            <a:lvl7pPr indent="-317500" lvl="6" marL="3200400">
              <a:spcBef>
                <a:spcPts val="1600"/>
              </a:spcBef>
              <a:spcAft>
                <a:spcPts val="0"/>
              </a:spcAft>
              <a:buSzPts val="1400"/>
              <a:buFont typeface="Source Code Pro"/>
              <a:buChar char="●"/>
              <a:defRPr>
                <a:latin typeface="Source Code Pro"/>
                <a:ea typeface="Source Code Pro"/>
                <a:cs typeface="Source Code Pro"/>
                <a:sym typeface="Source Code Pro"/>
              </a:defRPr>
            </a:lvl7pPr>
            <a:lvl8pPr indent="-317500" lvl="7" marL="3657600">
              <a:spcBef>
                <a:spcPts val="1600"/>
              </a:spcBef>
              <a:spcAft>
                <a:spcPts val="0"/>
              </a:spcAft>
              <a:buSzPts val="1400"/>
              <a:buFont typeface="Source Code Pro"/>
              <a:buChar char="○"/>
              <a:defRPr>
                <a:latin typeface="Source Code Pro"/>
                <a:ea typeface="Source Code Pro"/>
                <a:cs typeface="Source Code Pro"/>
                <a:sym typeface="Source Code Pro"/>
              </a:defRPr>
            </a:lvl8pPr>
            <a:lvl9pPr indent="-317500" lvl="8" marL="4114800">
              <a:spcBef>
                <a:spcPts val="1600"/>
              </a:spcBef>
              <a:spcAft>
                <a:spcPts val="1600"/>
              </a:spcAft>
              <a:buSzPts val="1400"/>
              <a:buFont typeface="Source Code Pro"/>
              <a:buChar char="■"/>
              <a:defRPr>
                <a:latin typeface="Source Code Pro"/>
                <a:ea typeface="Source Code Pro"/>
                <a:cs typeface="Source Code Pro"/>
                <a:sym typeface="Source Code Pro"/>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jpg"/><Relationship Id="rId4" Type="http://schemas.openxmlformats.org/officeDocument/2006/relationships/hyperlink" Target="https://git-scm.com/book/en/v2" TargetMode="External"/><Relationship Id="rId5" Type="http://schemas.openxmlformats.org/officeDocument/2006/relationships/hyperlink" Target="https://git-scm.com/doc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42425" y="3403020"/>
            <a:ext cx="2761175" cy="1437855"/>
          </a:xfrm>
          <a:prstGeom prst="rect">
            <a:avLst/>
          </a:prstGeom>
          <a:noFill/>
          <a:ln>
            <a:noFill/>
          </a:ln>
        </p:spPr>
      </p:pic>
      <p:pic>
        <p:nvPicPr>
          <p:cNvPr id="55" name="Google Shape;55;p13"/>
          <p:cNvPicPr preferRelativeResize="0"/>
          <p:nvPr/>
        </p:nvPicPr>
        <p:blipFill>
          <a:blip r:embed="rId4">
            <a:alphaModFix/>
          </a:blip>
          <a:stretch>
            <a:fillRect/>
          </a:stretch>
        </p:blipFill>
        <p:spPr>
          <a:xfrm>
            <a:off x="3853075" y="1060800"/>
            <a:ext cx="1437850" cy="1437850"/>
          </a:xfrm>
          <a:prstGeom prst="rect">
            <a:avLst/>
          </a:prstGeom>
          <a:noFill/>
          <a:ln>
            <a:noFill/>
          </a:ln>
        </p:spPr>
      </p:pic>
      <p:sp>
        <p:nvSpPr>
          <p:cNvPr id="56" name="Google Shape;56;p13"/>
          <p:cNvSpPr txBox="1"/>
          <p:nvPr/>
        </p:nvSpPr>
        <p:spPr>
          <a:xfrm>
            <a:off x="1982400" y="2428175"/>
            <a:ext cx="5179200" cy="85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latin typeface="Amatic SC"/>
                <a:ea typeface="Amatic SC"/>
                <a:cs typeface="Amatic SC"/>
                <a:sym typeface="Amatic SC"/>
              </a:rPr>
              <a:t>GIT FOR DUMMIES</a:t>
            </a:r>
            <a:endParaRPr b="1" sz="4800">
              <a:latin typeface="Amatic SC"/>
              <a:ea typeface="Amatic SC"/>
              <a:cs typeface="Amatic SC"/>
              <a:sym typeface="Amatic S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C1130"/>
        </a:solidFill>
      </p:bgPr>
    </p:bg>
    <p:spTree>
      <p:nvGrpSpPr>
        <p:cNvPr id="168" name="Shape 168"/>
        <p:cNvGrpSpPr/>
        <p:nvPr/>
      </p:nvGrpSpPr>
      <p:grpSpPr>
        <a:xfrm>
          <a:off x="0" y="0"/>
          <a:ext cx="0" cy="0"/>
          <a:chOff x="0" y="0"/>
          <a:chExt cx="0" cy="0"/>
        </a:xfrm>
      </p:grpSpPr>
      <p:sp>
        <p:nvSpPr>
          <p:cNvPr id="169" name="Google Shape;169;p22"/>
          <p:cNvSpPr txBox="1"/>
          <p:nvPr>
            <p:ph type="title"/>
          </p:nvPr>
        </p:nvSpPr>
        <p:spPr>
          <a:xfrm>
            <a:off x="311700" y="673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Undoing Things</a:t>
            </a:r>
            <a:endParaRPr>
              <a:solidFill>
                <a:srgbClr val="FFFFFF"/>
              </a:solidFill>
            </a:endParaRPr>
          </a:p>
        </p:txBody>
      </p:sp>
      <p:sp>
        <p:nvSpPr>
          <p:cNvPr id="170" name="Google Shape;170;p22"/>
          <p:cNvSpPr/>
          <p:nvPr/>
        </p:nvSpPr>
        <p:spPr>
          <a:xfrm>
            <a:off x="3357150" y="3661763"/>
            <a:ext cx="2429700" cy="3708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 git commit --amend</a:t>
            </a:r>
            <a:endParaRPr>
              <a:solidFill>
                <a:srgbClr val="FFFFFF"/>
              </a:solidFill>
              <a:latin typeface="Source Code Pro"/>
              <a:ea typeface="Source Code Pro"/>
              <a:cs typeface="Source Code Pro"/>
              <a:sym typeface="Source Code Pro"/>
            </a:endParaRPr>
          </a:p>
        </p:txBody>
      </p:sp>
      <p:sp>
        <p:nvSpPr>
          <p:cNvPr id="171" name="Google Shape;171;p22"/>
          <p:cNvSpPr/>
          <p:nvPr/>
        </p:nvSpPr>
        <p:spPr>
          <a:xfrm>
            <a:off x="2993250" y="2739825"/>
            <a:ext cx="3157500" cy="3708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 git reset HEAD &lt;filename&gt;</a:t>
            </a:r>
            <a:endParaRPr>
              <a:solidFill>
                <a:srgbClr val="FFFFFF"/>
              </a:solidFill>
              <a:latin typeface="Source Code Pro"/>
              <a:ea typeface="Source Code Pro"/>
              <a:cs typeface="Source Code Pro"/>
              <a:sym typeface="Source Code Pro"/>
            </a:endParaRPr>
          </a:p>
        </p:txBody>
      </p:sp>
      <p:sp>
        <p:nvSpPr>
          <p:cNvPr id="172" name="Google Shape;172;p22"/>
          <p:cNvSpPr txBox="1"/>
          <p:nvPr/>
        </p:nvSpPr>
        <p:spPr>
          <a:xfrm>
            <a:off x="311700" y="3956375"/>
            <a:ext cx="8520600" cy="85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27BA0"/>
                </a:solidFill>
                <a:latin typeface="Source Code Pro"/>
                <a:ea typeface="Source Code Pro"/>
                <a:cs typeface="Source Code Pro"/>
                <a:sym typeface="Source Code Pro"/>
              </a:rPr>
              <a:t> when you commit too early and possibly forget to add some files, or you mess up your commit message</a:t>
            </a:r>
            <a:endParaRPr>
              <a:solidFill>
                <a:srgbClr val="C27BA0"/>
              </a:solidFill>
              <a:latin typeface="Source Code Pro"/>
              <a:ea typeface="Source Code Pro"/>
              <a:cs typeface="Source Code Pro"/>
              <a:sym typeface="Source Code Pro"/>
            </a:endParaRPr>
          </a:p>
        </p:txBody>
      </p:sp>
      <p:sp>
        <p:nvSpPr>
          <p:cNvPr id="173" name="Google Shape;173;p22"/>
          <p:cNvSpPr txBox="1"/>
          <p:nvPr/>
        </p:nvSpPr>
        <p:spPr>
          <a:xfrm>
            <a:off x="3116250" y="3033975"/>
            <a:ext cx="2911500" cy="37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27BA0"/>
                </a:solidFill>
                <a:latin typeface="Source Code Pro"/>
                <a:ea typeface="Source Code Pro"/>
                <a:cs typeface="Source Code Pro"/>
                <a:sym typeface="Source Code Pro"/>
              </a:rPr>
              <a:t>unstaging a staged file</a:t>
            </a:r>
            <a:endParaRPr>
              <a:solidFill>
                <a:srgbClr val="C27BA0"/>
              </a:solidFill>
              <a:latin typeface="Source Code Pro"/>
              <a:ea typeface="Source Code Pro"/>
              <a:cs typeface="Source Code Pro"/>
              <a:sym typeface="Source Code Pro"/>
            </a:endParaRPr>
          </a:p>
        </p:txBody>
      </p:sp>
      <p:sp>
        <p:nvSpPr>
          <p:cNvPr id="174" name="Google Shape;174;p22"/>
          <p:cNvSpPr/>
          <p:nvPr/>
        </p:nvSpPr>
        <p:spPr>
          <a:xfrm>
            <a:off x="2993250" y="1769575"/>
            <a:ext cx="3250200" cy="3708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 git checkout -- &lt;filename&gt;</a:t>
            </a:r>
            <a:endParaRPr>
              <a:solidFill>
                <a:srgbClr val="FFFFFF"/>
              </a:solidFill>
              <a:latin typeface="Source Code Pro"/>
              <a:ea typeface="Source Code Pro"/>
              <a:cs typeface="Source Code Pro"/>
              <a:sym typeface="Source Code Pro"/>
            </a:endParaRPr>
          </a:p>
        </p:txBody>
      </p:sp>
      <p:sp>
        <p:nvSpPr>
          <p:cNvPr id="175" name="Google Shape;175;p22"/>
          <p:cNvSpPr txBox="1"/>
          <p:nvPr/>
        </p:nvSpPr>
        <p:spPr>
          <a:xfrm>
            <a:off x="2993250" y="2111575"/>
            <a:ext cx="3250200" cy="37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27BA0"/>
                </a:solidFill>
                <a:latin typeface="Source Code Pro"/>
                <a:ea typeface="Source Code Pro"/>
                <a:cs typeface="Source Code Pro"/>
                <a:sym typeface="Source Code Pro"/>
              </a:rPr>
              <a:t>unmodifying a modified file</a:t>
            </a:r>
            <a:endParaRPr>
              <a:solidFill>
                <a:srgbClr val="C27BA0"/>
              </a:solidFill>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F9000"/>
        </a:solidFill>
      </p:bgPr>
    </p:bg>
    <p:spTree>
      <p:nvGrpSpPr>
        <p:cNvPr id="179" name="Shape 179"/>
        <p:cNvGrpSpPr/>
        <p:nvPr/>
      </p:nvGrpSpPr>
      <p:grpSpPr>
        <a:xfrm>
          <a:off x="0" y="0"/>
          <a:ext cx="0" cy="0"/>
          <a:chOff x="0" y="0"/>
          <a:chExt cx="0" cy="0"/>
        </a:xfrm>
      </p:grpSpPr>
      <p:sp>
        <p:nvSpPr>
          <p:cNvPr id="180" name="Google Shape;180;p23"/>
          <p:cNvSpPr/>
          <p:nvPr/>
        </p:nvSpPr>
        <p:spPr>
          <a:xfrm>
            <a:off x="207700" y="3617675"/>
            <a:ext cx="4208400" cy="1370400"/>
          </a:xfrm>
          <a:prstGeom prst="roundRect">
            <a:avLst>
              <a:gd fmla="val 16667" name="adj"/>
            </a:avLst>
          </a:prstGeom>
          <a:noFill/>
          <a:ln cap="flat" cmpd="sng" w="28575">
            <a:solidFill>
              <a:srgbClr val="FFFF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4697400" y="3620550"/>
            <a:ext cx="4208400" cy="1370400"/>
          </a:xfrm>
          <a:prstGeom prst="roundRect">
            <a:avLst>
              <a:gd fmla="val 16667" name="adj"/>
            </a:avLst>
          </a:prstGeom>
          <a:noFill/>
          <a:ln cap="flat" cmpd="sng" w="28575">
            <a:solidFill>
              <a:srgbClr val="FFFF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WORKING WITH REMOTES</a:t>
            </a:r>
            <a:endParaRPr>
              <a:solidFill>
                <a:srgbClr val="FFFFFF"/>
              </a:solidFill>
            </a:endParaRPr>
          </a:p>
        </p:txBody>
      </p:sp>
      <p:sp>
        <p:nvSpPr>
          <p:cNvPr id="183" name="Google Shape;183;p23"/>
          <p:cNvSpPr/>
          <p:nvPr/>
        </p:nvSpPr>
        <p:spPr>
          <a:xfrm>
            <a:off x="464250" y="3955825"/>
            <a:ext cx="2424300" cy="370800"/>
          </a:xfrm>
          <a:prstGeom prst="roundRect">
            <a:avLst>
              <a:gd fmla="val 16667" name="adj"/>
            </a:avLst>
          </a:prstGeom>
          <a:solidFill>
            <a:srgbClr val="7F6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 git fetch &lt;remote&gt;</a:t>
            </a:r>
            <a:endParaRPr>
              <a:solidFill>
                <a:srgbClr val="FFFFFF"/>
              </a:solidFill>
              <a:latin typeface="Source Code Pro"/>
              <a:ea typeface="Source Code Pro"/>
              <a:cs typeface="Source Code Pro"/>
              <a:sym typeface="Source Code Pro"/>
            </a:endParaRPr>
          </a:p>
        </p:txBody>
      </p:sp>
      <p:sp>
        <p:nvSpPr>
          <p:cNvPr id="184" name="Google Shape;184;p23"/>
          <p:cNvSpPr/>
          <p:nvPr/>
        </p:nvSpPr>
        <p:spPr>
          <a:xfrm>
            <a:off x="2639550" y="1806213"/>
            <a:ext cx="3864900" cy="370800"/>
          </a:xfrm>
          <a:prstGeom prst="roundRect">
            <a:avLst>
              <a:gd fmla="val 16667" name="adj"/>
            </a:avLst>
          </a:prstGeom>
          <a:solidFill>
            <a:srgbClr val="7F6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 git remote add &lt;shortname&gt; &lt;url&gt;</a:t>
            </a:r>
            <a:endParaRPr>
              <a:solidFill>
                <a:srgbClr val="FFFFFF"/>
              </a:solidFill>
              <a:latin typeface="Source Code Pro"/>
              <a:ea typeface="Source Code Pro"/>
              <a:cs typeface="Source Code Pro"/>
              <a:sym typeface="Source Code Pro"/>
            </a:endParaRPr>
          </a:p>
        </p:txBody>
      </p:sp>
      <p:sp>
        <p:nvSpPr>
          <p:cNvPr id="185" name="Google Shape;185;p23"/>
          <p:cNvSpPr txBox="1"/>
          <p:nvPr/>
        </p:nvSpPr>
        <p:spPr>
          <a:xfrm>
            <a:off x="2946900" y="2148213"/>
            <a:ext cx="3250200" cy="37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Source Code Pro"/>
                <a:ea typeface="Source Code Pro"/>
                <a:cs typeface="Source Code Pro"/>
                <a:sym typeface="Source Code Pro"/>
              </a:rPr>
              <a:t>adding remote repositories</a:t>
            </a:r>
            <a:endParaRPr>
              <a:solidFill>
                <a:srgbClr val="FFFFFF"/>
              </a:solidFill>
              <a:latin typeface="Source Code Pro"/>
              <a:ea typeface="Source Code Pro"/>
              <a:cs typeface="Source Code Pro"/>
              <a:sym typeface="Source Code Pro"/>
            </a:endParaRPr>
          </a:p>
        </p:txBody>
      </p:sp>
      <p:sp>
        <p:nvSpPr>
          <p:cNvPr id="186" name="Google Shape;186;p23"/>
          <p:cNvSpPr/>
          <p:nvPr/>
        </p:nvSpPr>
        <p:spPr>
          <a:xfrm>
            <a:off x="3545250" y="1415888"/>
            <a:ext cx="2053500" cy="370800"/>
          </a:xfrm>
          <a:prstGeom prst="roundRect">
            <a:avLst>
              <a:gd fmla="val 16667" name="adj"/>
            </a:avLst>
          </a:prstGeom>
          <a:solidFill>
            <a:srgbClr val="7F6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 git clone &lt;url&gt;</a:t>
            </a:r>
            <a:endParaRPr>
              <a:solidFill>
                <a:srgbClr val="FFFFFF"/>
              </a:solidFill>
              <a:latin typeface="Source Code Pro"/>
              <a:ea typeface="Source Code Pro"/>
              <a:cs typeface="Source Code Pro"/>
              <a:sym typeface="Source Code Pro"/>
            </a:endParaRPr>
          </a:p>
        </p:txBody>
      </p:sp>
      <p:sp>
        <p:nvSpPr>
          <p:cNvPr id="187" name="Google Shape;187;p23"/>
          <p:cNvSpPr/>
          <p:nvPr/>
        </p:nvSpPr>
        <p:spPr>
          <a:xfrm>
            <a:off x="3617850" y="2671413"/>
            <a:ext cx="1908300" cy="370800"/>
          </a:xfrm>
          <a:prstGeom prst="roundRect">
            <a:avLst>
              <a:gd fmla="val 16667" name="adj"/>
            </a:avLst>
          </a:prstGeom>
          <a:solidFill>
            <a:srgbClr val="7F6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 git remote -v</a:t>
            </a:r>
            <a:endParaRPr>
              <a:solidFill>
                <a:srgbClr val="FFFFFF"/>
              </a:solidFill>
              <a:latin typeface="Source Code Pro"/>
              <a:ea typeface="Source Code Pro"/>
              <a:cs typeface="Source Code Pro"/>
              <a:sym typeface="Source Code Pro"/>
            </a:endParaRPr>
          </a:p>
        </p:txBody>
      </p:sp>
      <p:sp>
        <p:nvSpPr>
          <p:cNvPr id="188" name="Google Shape;188;p23"/>
          <p:cNvSpPr txBox="1"/>
          <p:nvPr/>
        </p:nvSpPr>
        <p:spPr>
          <a:xfrm>
            <a:off x="3029250" y="2975813"/>
            <a:ext cx="3085500" cy="37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Source Code Pro"/>
                <a:ea typeface="Source Code Pro"/>
                <a:cs typeface="Source Code Pro"/>
                <a:sym typeface="Source Code Pro"/>
              </a:rPr>
              <a:t>lists</a:t>
            </a:r>
            <a:r>
              <a:rPr lang="en">
                <a:solidFill>
                  <a:srgbClr val="FFFFFF"/>
                </a:solidFill>
                <a:latin typeface="Source Code Pro"/>
                <a:ea typeface="Source Code Pro"/>
                <a:cs typeface="Source Code Pro"/>
                <a:sym typeface="Source Code Pro"/>
              </a:rPr>
              <a:t> remote repositories</a:t>
            </a:r>
            <a:endParaRPr>
              <a:solidFill>
                <a:srgbClr val="FFFFFF"/>
              </a:solidFill>
              <a:latin typeface="Source Code Pro"/>
              <a:ea typeface="Source Code Pro"/>
              <a:cs typeface="Source Code Pro"/>
              <a:sym typeface="Source Code Pro"/>
            </a:endParaRPr>
          </a:p>
        </p:txBody>
      </p:sp>
      <p:sp>
        <p:nvSpPr>
          <p:cNvPr id="189" name="Google Shape;189;p23"/>
          <p:cNvSpPr/>
          <p:nvPr/>
        </p:nvSpPr>
        <p:spPr>
          <a:xfrm>
            <a:off x="1041850" y="4373475"/>
            <a:ext cx="1344000" cy="370800"/>
          </a:xfrm>
          <a:prstGeom prst="roundRect">
            <a:avLst>
              <a:gd fmla="val 16667" name="adj"/>
            </a:avLst>
          </a:prstGeom>
          <a:solidFill>
            <a:srgbClr val="7F6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 git pull</a:t>
            </a:r>
            <a:endParaRPr>
              <a:solidFill>
                <a:srgbClr val="FFFFFF"/>
              </a:solidFill>
              <a:latin typeface="Source Code Pro"/>
              <a:ea typeface="Source Code Pro"/>
              <a:cs typeface="Source Code Pro"/>
              <a:sym typeface="Source Code Pro"/>
            </a:endParaRPr>
          </a:p>
        </p:txBody>
      </p:sp>
      <p:sp>
        <p:nvSpPr>
          <p:cNvPr id="190" name="Google Shape;190;p23"/>
          <p:cNvSpPr txBox="1"/>
          <p:nvPr/>
        </p:nvSpPr>
        <p:spPr>
          <a:xfrm>
            <a:off x="2957350" y="3879625"/>
            <a:ext cx="1344000" cy="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veat"/>
                <a:ea typeface="Caveat"/>
                <a:cs typeface="Caveat"/>
                <a:sym typeface="Caveat"/>
              </a:rPr>
              <a:t>just downloads</a:t>
            </a:r>
            <a:endParaRPr sz="1800">
              <a:latin typeface="Caveat"/>
              <a:ea typeface="Caveat"/>
              <a:cs typeface="Caveat"/>
              <a:sym typeface="Caveat"/>
            </a:endParaRPr>
          </a:p>
        </p:txBody>
      </p:sp>
      <p:sp>
        <p:nvSpPr>
          <p:cNvPr id="191" name="Google Shape;191;p23"/>
          <p:cNvSpPr txBox="1"/>
          <p:nvPr/>
        </p:nvSpPr>
        <p:spPr>
          <a:xfrm>
            <a:off x="2453075" y="4297825"/>
            <a:ext cx="1344000" cy="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veat"/>
                <a:ea typeface="Caveat"/>
                <a:cs typeface="Caveat"/>
                <a:sym typeface="Caveat"/>
              </a:rPr>
              <a:t>tries to merge</a:t>
            </a:r>
            <a:endParaRPr sz="1800">
              <a:latin typeface="Caveat"/>
              <a:ea typeface="Caveat"/>
              <a:cs typeface="Caveat"/>
              <a:sym typeface="Caveat"/>
            </a:endParaRPr>
          </a:p>
        </p:txBody>
      </p:sp>
      <p:sp>
        <p:nvSpPr>
          <p:cNvPr id="192" name="Google Shape;192;p23"/>
          <p:cNvSpPr/>
          <p:nvPr/>
        </p:nvSpPr>
        <p:spPr>
          <a:xfrm>
            <a:off x="5254225" y="3879625"/>
            <a:ext cx="3085500" cy="370800"/>
          </a:xfrm>
          <a:prstGeom prst="roundRect">
            <a:avLst>
              <a:gd fmla="val 16667" name="adj"/>
            </a:avLst>
          </a:prstGeom>
          <a:solidFill>
            <a:srgbClr val="7F6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git push &lt;remote&gt; &lt;branch&gt;</a:t>
            </a:r>
            <a:endParaRPr>
              <a:solidFill>
                <a:srgbClr val="FFFFFF"/>
              </a:solidFill>
              <a:latin typeface="Source Code Pro"/>
              <a:ea typeface="Source Code Pro"/>
              <a:cs typeface="Source Code Pro"/>
              <a:sym typeface="Source Code Pro"/>
            </a:endParaRPr>
          </a:p>
        </p:txBody>
      </p:sp>
      <p:sp>
        <p:nvSpPr>
          <p:cNvPr id="193" name="Google Shape;193;p23"/>
          <p:cNvSpPr txBox="1"/>
          <p:nvPr/>
        </p:nvSpPr>
        <p:spPr>
          <a:xfrm>
            <a:off x="6265600" y="3404200"/>
            <a:ext cx="1219200" cy="370800"/>
          </a:xfrm>
          <a:prstGeom prst="rect">
            <a:avLst/>
          </a:prstGeom>
          <a:solidFill>
            <a:srgbClr val="BF9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latin typeface="Source Code Pro"/>
                <a:ea typeface="Source Code Pro"/>
                <a:cs typeface="Source Code Pro"/>
                <a:sym typeface="Source Code Pro"/>
              </a:rPr>
              <a:t>pushing</a:t>
            </a:r>
            <a:endParaRPr>
              <a:solidFill>
                <a:srgbClr val="A61C00"/>
              </a:solidFill>
              <a:latin typeface="Source Code Pro"/>
              <a:ea typeface="Source Code Pro"/>
              <a:cs typeface="Source Code Pro"/>
              <a:sym typeface="Source Code Pro"/>
            </a:endParaRPr>
          </a:p>
        </p:txBody>
      </p:sp>
      <p:sp>
        <p:nvSpPr>
          <p:cNvPr id="194" name="Google Shape;194;p23"/>
          <p:cNvSpPr txBox="1"/>
          <p:nvPr/>
        </p:nvSpPr>
        <p:spPr>
          <a:xfrm>
            <a:off x="1575300" y="3385775"/>
            <a:ext cx="1219200" cy="370800"/>
          </a:xfrm>
          <a:prstGeom prst="rect">
            <a:avLst/>
          </a:prstGeom>
          <a:solidFill>
            <a:srgbClr val="BF9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0000"/>
                </a:solidFill>
                <a:latin typeface="Source Code Pro"/>
                <a:ea typeface="Source Code Pro"/>
                <a:cs typeface="Source Code Pro"/>
                <a:sym typeface="Source Code Pro"/>
              </a:rPr>
              <a:t>pulling</a:t>
            </a:r>
            <a:endParaRPr>
              <a:solidFill>
                <a:srgbClr val="990000"/>
              </a:solidFill>
              <a:latin typeface="Source Code Pro"/>
              <a:ea typeface="Source Code Pro"/>
              <a:cs typeface="Source Code Pro"/>
              <a:sym typeface="Source Code Pro"/>
            </a:endParaRPr>
          </a:p>
        </p:txBody>
      </p:sp>
      <p:sp>
        <p:nvSpPr>
          <p:cNvPr id="195" name="Google Shape;195;p23"/>
          <p:cNvSpPr txBox="1"/>
          <p:nvPr/>
        </p:nvSpPr>
        <p:spPr>
          <a:xfrm>
            <a:off x="4877500" y="4221625"/>
            <a:ext cx="3995400" cy="8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Caveat"/>
                <a:ea typeface="Caveat"/>
                <a:cs typeface="Caveat"/>
                <a:sym typeface="Caveat"/>
              </a:rPr>
              <a:t>you’ll have to fetch others work first before you’ll be allowed to push / along with write access</a:t>
            </a:r>
            <a:endParaRPr sz="1800">
              <a:latin typeface="Caveat"/>
              <a:ea typeface="Caveat"/>
              <a:cs typeface="Caveat"/>
              <a:sym typeface="Cave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45F06"/>
        </a:solidFill>
      </p:bgPr>
    </p:bg>
    <p:spTree>
      <p:nvGrpSpPr>
        <p:cNvPr id="199" name="Shape 199"/>
        <p:cNvGrpSpPr/>
        <p:nvPr/>
      </p:nvGrpSpPr>
      <p:grpSpPr>
        <a:xfrm>
          <a:off x="0" y="0"/>
          <a:ext cx="0" cy="0"/>
          <a:chOff x="0" y="0"/>
          <a:chExt cx="0" cy="0"/>
        </a:xfrm>
      </p:grpSpPr>
      <p:sp>
        <p:nvSpPr>
          <p:cNvPr id="200" name="Google Shape;20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R</a:t>
            </a:r>
            <a:r>
              <a:rPr lang="en">
                <a:solidFill>
                  <a:srgbClr val="FFFFFF"/>
                </a:solidFill>
              </a:rPr>
              <a:t>ENAME / </a:t>
            </a:r>
            <a:r>
              <a:rPr lang="en">
                <a:solidFill>
                  <a:srgbClr val="000000"/>
                </a:solidFill>
              </a:rPr>
              <a:t>R</a:t>
            </a:r>
            <a:r>
              <a:rPr lang="en">
                <a:solidFill>
                  <a:srgbClr val="FFFFFF"/>
                </a:solidFill>
              </a:rPr>
              <a:t>EMOVE </a:t>
            </a:r>
            <a:r>
              <a:rPr lang="en">
                <a:solidFill>
                  <a:srgbClr val="000000"/>
                </a:solidFill>
              </a:rPr>
              <a:t>R</a:t>
            </a:r>
            <a:r>
              <a:rPr lang="en">
                <a:solidFill>
                  <a:srgbClr val="FFFFFF"/>
                </a:solidFill>
              </a:rPr>
              <a:t>EMOTE</a:t>
            </a:r>
            <a:endParaRPr>
              <a:solidFill>
                <a:srgbClr val="FFFFFF"/>
              </a:solidFill>
            </a:endParaRPr>
          </a:p>
        </p:txBody>
      </p:sp>
      <p:sp>
        <p:nvSpPr>
          <p:cNvPr id="201" name="Google Shape;201;p24"/>
          <p:cNvSpPr/>
          <p:nvPr/>
        </p:nvSpPr>
        <p:spPr>
          <a:xfrm>
            <a:off x="2729700" y="2929225"/>
            <a:ext cx="3684600" cy="3708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 git remote remove &lt;remotename&gt;</a:t>
            </a:r>
            <a:endParaRPr>
              <a:solidFill>
                <a:srgbClr val="FFFFFF"/>
              </a:solidFill>
              <a:latin typeface="Source Code Pro"/>
              <a:ea typeface="Source Code Pro"/>
              <a:cs typeface="Source Code Pro"/>
              <a:sym typeface="Source Code Pro"/>
            </a:endParaRPr>
          </a:p>
        </p:txBody>
      </p:sp>
      <p:sp>
        <p:nvSpPr>
          <p:cNvPr id="202" name="Google Shape;202;p24"/>
          <p:cNvSpPr/>
          <p:nvPr/>
        </p:nvSpPr>
        <p:spPr>
          <a:xfrm>
            <a:off x="2159550" y="2028125"/>
            <a:ext cx="4824900" cy="3708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 $ git remote rename &lt;remotename&gt; &lt;newname&gt;</a:t>
            </a:r>
            <a:endParaRPr>
              <a:solidFill>
                <a:srgbClr val="FFFFFF"/>
              </a:solidFill>
              <a:latin typeface="Source Code Pro"/>
              <a:ea typeface="Source Code Pro"/>
              <a:cs typeface="Source Code Pro"/>
              <a:sym typeface="Source Code Pro"/>
            </a:endParaRPr>
          </a:p>
        </p:txBody>
      </p:sp>
      <p:sp>
        <p:nvSpPr>
          <p:cNvPr id="203" name="Google Shape;203;p24"/>
          <p:cNvSpPr/>
          <p:nvPr/>
        </p:nvSpPr>
        <p:spPr>
          <a:xfrm>
            <a:off x="2824650" y="4024425"/>
            <a:ext cx="3546000" cy="3708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 </a:t>
            </a:r>
            <a:r>
              <a:rPr lang="en">
                <a:solidFill>
                  <a:srgbClr val="FFFFFF"/>
                </a:solidFill>
                <a:latin typeface="Source Code Pro"/>
                <a:ea typeface="Source Code Pro"/>
                <a:cs typeface="Source Code Pro"/>
                <a:sym typeface="Source Code Pro"/>
              </a:rPr>
              <a:t>git remote show &lt;remotename&gt;</a:t>
            </a:r>
            <a:endParaRPr>
              <a:solidFill>
                <a:srgbClr val="FFFFFF"/>
              </a:solidFill>
              <a:latin typeface="Source Code Pro"/>
              <a:ea typeface="Source Code Pro"/>
              <a:cs typeface="Source Code Pro"/>
              <a:sym typeface="Source Code Pro"/>
            </a:endParaRPr>
          </a:p>
        </p:txBody>
      </p:sp>
      <p:sp>
        <p:nvSpPr>
          <p:cNvPr id="204" name="Google Shape;204;p24"/>
          <p:cNvSpPr txBox="1"/>
          <p:nvPr/>
        </p:nvSpPr>
        <p:spPr>
          <a:xfrm>
            <a:off x="903600" y="4395225"/>
            <a:ext cx="7336800" cy="85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if you want to see more information about a particular remote</a:t>
            </a:r>
            <a:endParaRPr>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208" name="Shape 208"/>
        <p:cNvGrpSpPr/>
        <p:nvPr/>
      </p:nvGrpSpPr>
      <p:grpSpPr>
        <a:xfrm>
          <a:off x="0" y="0"/>
          <a:ext cx="0" cy="0"/>
          <a:chOff x="0" y="0"/>
          <a:chExt cx="0" cy="0"/>
        </a:xfrm>
      </p:grpSpPr>
      <p:sp>
        <p:nvSpPr>
          <p:cNvPr id="209" name="Google Shape;209;p25"/>
          <p:cNvSpPr txBox="1"/>
          <p:nvPr>
            <p:ph type="title"/>
          </p:nvPr>
        </p:nvSpPr>
        <p:spPr>
          <a:xfrm>
            <a:off x="311700" y="673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BRANCHIN’</a:t>
            </a:r>
            <a:endParaRPr>
              <a:solidFill>
                <a:srgbClr val="FFFFFF"/>
              </a:solidFill>
            </a:endParaRPr>
          </a:p>
        </p:txBody>
      </p:sp>
      <p:sp>
        <p:nvSpPr>
          <p:cNvPr id="210" name="Google Shape;210;p25"/>
          <p:cNvSpPr/>
          <p:nvPr/>
        </p:nvSpPr>
        <p:spPr>
          <a:xfrm>
            <a:off x="1568700" y="2348775"/>
            <a:ext cx="2462100" cy="3708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 git checkout &lt;name&gt;</a:t>
            </a:r>
            <a:endParaRPr>
              <a:solidFill>
                <a:srgbClr val="FFFFFF"/>
              </a:solidFill>
              <a:latin typeface="Source Code Pro"/>
              <a:ea typeface="Source Code Pro"/>
              <a:cs typeface="Source Code Pro"/>
              <a:sym typeface="Source Code Pro"/>
            </a:endParaRPr>
          </a:p>
        </p:txBody>
      </p:sp>
      <p:sp>
        <p:nvSpPr>
          <p:cNvPr id="211" name="Google Shape;211;p25"/>
          <p:cNvSpPr/>
          <p:nvPr/>
        </p:nvSpPr>
        <p:spPr>
          <a:xfrm>
            <a:off x="1568700" y="1943100"/>
            <a:ext cx="2371200" cy="3708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 $ git branch &lt;name&gt;</a:t>
            </a:r>
            <a:endParaRPr>
              <a:solidFill>
                <a:srgbClr val="FFFFFF"/>
              </a:solidFill>
              <a:latin typeface="Source Code Pro"/>
              <a:ea typeface="Source Code Pro"/>
              <a:cs typeface="Source Code Pro"/>
              <a:sym typeface="Source Code Pro"/>
            </a:endParaRPr>
          </a:p>
        </p:txBody>
      </p:sp>
      <p:sp>
        <p:nvSpPr>
          <p:cNvPr id="212" name="Google Shape;212;p25"/>
          <p:cNvSpPr txBox="1"/>
          <p:nvPr/>
        </p:nvSpPr>
        <p:spPr>
          <a:xfrm>
            <a:off x="4183350" y="1866900"/>
            <a:ext cx="4677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Caveat"/>
                <a:ea typeface="Caveat"/>
                <a:cs typeface="Caveat"/>
                <a:sym typeface="Caveat"/>
              </a:rPr>
              <a:t>=</a:t>
            </a:r>
            <a:endParaRPr sz="3600">
              <a:solidFill>
                <a:srgbClr val="FFFFFF"/>
              </a:solidFill>
              <a:latin typeface="Caveat"/>
              <a:ea typeface="Caveat"/>
              <a:cs typeface="Caveat"/>
              <a:sym typeface="Caveat"/>
            </a:endParaRPr>
          </a:p>
        </p:txBody>
      </p:sp>
      <p:sp>
        <p:nvSpPr>
          <p:cNvPr id="213" name="Google Shape;213;p25"/>
          <p:cNvSpPr/>
          <p:nvPr/>
        </p:nvSpPr>
        <p:spPr>
          <a:xfrm>
            <a:off x="4803600" y="2109600"/>
            <a:ext cx="2831700" cy="3708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 git checkout -b &lt;name&gt;</a:t>
            </a:r>
            <a:endParaRPr>
              <a:solidFill>
                <a:srgbClr val="FFFFFF"/>
              </a:solidFill>
              <a:latin typeface="Source Code Pro"/>
              <a:ea typeface="Source Code Pro"/>
              <a:cs typeface="Source Code Pro"/>
              <a:sym typeface="Source Code Pro"/>
            </a:endParaRPr>
          </a:p>
        </p:txBody>
      </p:sp>
      <p:sp>
        <p:nvSpPr>
          <p:cNvPr id="214" name="Google Shape;214;p25"/>
          <p:cNvSpPr/>
          <p:nvPr/>
        </p:nvSpPr>
        <p:spPr>
          <a:xfrm>
            <a:off x="3363000" y="4082513"/>
            <a:ext cx="2462100" cy="3708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 git checkout master</a:t>
            </a:r>
            <a:endParaRPr>
              <a:solidFill>
                <a:srgbClr val="FFFFFF"/>
              </a:solidFill>
              <a:latin typeface="Source Code Pro"/>
              <a:ea typeface="Source Code Pro"/>
              <a:cs typeface="Source Code Pro"/>
              <a:sym typeface="Source Code Pro"/>
            </a:endParaRPr>
          </a:p>
        </p:txBody>
      </p:sp>
      <p:sp>
        <p:nvSpPr>
          <p:cNvPr id="215" name="Google Shape;215;p25"/>
          <p:cNvSpPr/>
          <p:nvPr/>
        </p:nvSpPr>
        <p:spPr>
          <a:xfrm>
            <a:off x="3171900" y="4491750"/>
            <a:ext cx="2831700" cy="3708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 git branch -d &lt;branch&gt;</a:t>
            </a:r>
            <a:endParaRPr>
              <a:solidFill>
                <a:srgbClr val="FFFFFF"/>
              </a:solidFill>
              <a:latin typeface="Source Code Pro"/>
              <a:ea typeface="Source Code Pro"/>
              <a:cs typeface="Source Code Pro"/>
              <a:sym typeface="Source Code Pro"/>
            </a:endParaRPr>
          </a:p>
        </p:txBody>
      </p:sp>
      <p:sp>
        <p:nvSpPr>
          <p:cNvPr id="216" name="Google Shape;216;p25"/>
          <p:cNvSpPr/>
          <p:nvPr/>
        </p:nvSpPr>
        <p:spPr>
          <a:xfrm>
            <a:off x="2950650" y="3141225"/>
            <a:ext cx="3525000" cy="3708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 git push -u &lt;remote&gt; &lt;branch&gt;</a:t>
            </a:r>
            <a:endParaRPr>
              <a:solidFill>
                <a:srgbClr val="FFFFFF"/>
              </a:solidFill>
              <a:latin typeface="Source Code Pro"/>
              <a:ea typeface="Source Code Pro"/>
              <a:cs typeface="Source Code Pro"/>
              <a:sym typeface="Source Code Pro"/>
            </a:endParaRPr>
          </a:p>
        </p:txBody>
      </p:sp>
      <p:sp>
        <p:nvSpPr>
          <p:cNvPr id="217" name="Google Shape;217;p25"/>
          <p:cNvSpPr txBox="1"/>
          <p:nvPr/>
        </p:nvSpPr>
        <p:spPr>
          <a:xfrm>
            <a:off x="4327200" y="3359175"/>
            <a:ext cx="533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Caveat"/>
                <a:ea typeface="Caveat"/>
                <a:cs typeface="Caveat"/>
                <a:sym typeface="Caveat"/>
              </a:rPr>
              <a:t>or</a:t>
            </a:r>
            <a:endParaRPr sz="3000">
              <a:solidFill>
                <a:srgbClr val="FFFFFF"/>
              </a:solidFill>
              <a:latin typeface="Caveat"/>
              <a:ea typeface="Caveat"/>
              <a:cs typeface="Caveat"/>
              <a:sym typeface="Caveat"/>
            </a:endParaRPr>
          </a:p>
        </p:txBody>
      </p:sp>
      <p:sp>
        <p:nvSpPr>
          <p:cNvPr id="218" name="Google Shape;218;p25"/>
          <p:cNvSpPr/>
          <p:nvPr/>
        </p:nvSpPr>
        <p:spPr>
          <a:xfrm>
            <a:off x="6599200" y="3306500"/>
            <a:ext cx="2426175" cy="1104550"/>
          </a:xfrm>
          <a:custGeom>
            <a:rect b="b" l="l" r="r" t="t"/>
            <a:pathLst>
              <a:path extrusionOk="0" h="44182" w="97047">
                <a:moveTo>
                  <a:pt x="0" y="0"/>
                </a:moveTo>
                <a:cubicBezTo>
                  <a:pt x="15277" y="0"/>
                  <a:pt x="34874" y="2170"/>
                  <a:pt x="43348" y="14881"/>
                </a:cubicBezTo>
                <a:cubicBezTo>
                  <a:pt x="47696" y="21403"/>
                  <a:pt x="50472" y="31367"/>
                  <a:pt x="46583" y="38172"/>
                </a:cubicBezTo>
                <a:cubicBezTo>
                  <a:pt x="43702" y="43214"/>
                  <a:pt x="34593" y="45922"/>
                  <a:pt x="29761" y="42701"/>
                </a:cubicBezTo>
                <a:cubicBezTo>
                  <a:pt x="21736" y="37351"/>
                  <a:pt x="34209" y="21395"/>
                  <a:pt x="42701" y="16822"/>
                </a:cubicBezTo>
                <a:cubicBezTo>
                  <a:pt x="59342" y="7861"/>
                  <a:pt x="78944" y="6079"/>
                  <a:pt x="97047" y="647"/>
                </a:cubicBezTo>
              </a:path>
            </a:pathLst>
          </a:custGeom>
          <a:noFill/>
          <a:ln cap="flat" cmpd="sng" w="28575">
            <a:solidFill>
              <a:srgbClr val="FFFFFF"/>
            </a:solidFill>
            <a:prstDash val="dash"/>
            <a:round/>
            <a:headEnd len="med" w="med" type="none"/>
            <a:tailEnd len="med" w="med" type="none"/>
          </a:ln>
        </p:spPr>
      </p:sp>
      <p:cxnSp>
        <p:nvCxnSpPr>
          <p:cNvPr id="219" name="Google Shape;219;p25"/>
          <p:cNvCxnSpPr/>
          <p:nvPr/>
        </p:nvCxnSpPr>
        <p:spPr>
          <a:xfrm rot="10800000">
            <a:off x="8878925" y="3271700"/>
            <a:ext cx="145500" cy="34800"/>
          </a:xfrm>
          <a:prstGeom prst="straightConnector1">
            <a:avLst/>
          </a:prstGeom>
          <a:noFill/>
          <a:ln cap="flat" cmpd="sng" w="28575">
            <a:solidFill>
              <a:srgbClr val="FFFFFF"/>
            </a:solidFill>
            <a:prstDash val="solid"/>
            <a:round/>
            <a:headEnd len="med" w="med" type="none"/>
            <a:tailEnd len="med" w="med" type="none"/>
          </a:ln>
        </p:spPr>
      </p:cxnSp>
      <p:cxnSp>
        <p:nvCxnSpPr>
          <p:cNvPr id="220" name="Google Shape;220;p25"/>
          <p:cNvCxnSpPr/>
          <p:nvPr/>
        </p:nvCxnSpPr>
        <p:spPr>
          <a:xfrm flipH="1">
            <a:off x="8907425" y="3306500"/>
            <a:ext cx="117000" cy="146400"/>
          </a:xfrm>
          <a:prstGeom prst="straightConnector1">
            <a:avLst/>
          </a:prstGeom>
          <a:noFill/>
          <a:ln cap="flat" cmpd="sng" w="28575">
            <a:solidFill>
              <a:srgbClr val="FFFFFF"/>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74E13"/>
        </a:solidFill>
      </p:bgPr>
    </p:bg>
    <p:spTree>
      <p:nvGrpSpPr>
        <p:cNvPr id="224" name="Shape 224"/>
        <p:cNvGrpSpPr/>
        <p:nvPr/>
      </p:nvGrpSpPr>
      <p:grpSpPr>
        <a:xfrm>
          <a:off x="0" y="0"/>
          <a:ext cx="0" cy="0"/>
          <a:chOff x="0" y="0"/>
          <a:chExt cx="0" cy="0"/>
        </a:xfrm>
      </p:grpSpPr>
      <p:pic>
        <p:nvPicPr>
          <p:cNvPr id="225" name="Google Shape;225;p26"/>
          <p:cNvPicPr preferRelativeResize="0"/>
          <p:nvPr/>
        </p:nvPicPr>
        <p:blipFill>
          <a:blip r:embed="rId3">
            <a:alphaModFix/>
          </a:blip>
          <a:stretch>
            <a:fillRect/>
          </a:stretch>
        </p:blipFill>
        <p:spPr>
          <a:xfrm>
            <a:off x="1834238" y="1311475"/>
            <a:ext cx="5475525" cy="3066300"/>
          </a:xfrm>
          <a:prstGeom prst="rect">
            <a:avLst/>
          </a:prstGeom>
          <a:noFill/>
          <a:ln>
            <a:noFill/>
          </a:ln>
        </p:spPr>
      </p:pic>
      <p:sp>
        <p:nvSpPr>
          <p:cNvPr id="226" name="Google Shape;226;p26"/>
          <p:cNvSpPr/>
          <p:nvPr/>
        </p:nvSpPr>
        <p:spPr>
          <a:xfrm>
            <a:off x="1002575" y="537225"/>
            <a:ext cx="2992500" cy="370800"/>
          </a:xfrm>
          <a:prstGeom prst="roundRect">
            <a:avLst>
              <a:gd fmla="val 16667" name="adj"/>
            </a:avLst>
          </a:prstGeom>
          <a:solidFill>
            <a:srgbClr val="1737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pull request on Bitbucket </a:t>
            </a:r>
            <a:endParaRPr>
              <a:solidFill>
                <a:srgbClr val="FFFFFF"/>
              </a:solidFill>
              <a:latin typeface="Source Code Pro"/>
              <a:ea typeface="Source Code Pro"/>
              <a:cs typeface="Source Code Pro"/>
              <a:sym typeface="Source Code Pro"/>
            </a:endParaRPr>
          </a:p>
        </p:txBody>
      </p:sp>
      <p:sp>
        <p:nvSpPr>
          <p:cNvPr id="227" name="Google Shape;227;p26"/>
          <p:cNvSpPr/>
          <p:nvPr/>
        </p:nvSpPr>
        <p:spPr>
          <a:xfrm>
            <a:off x="5311825" y="537225"/>
            <a:ext cx="2694600" cy="370800"/>
          </a:xfrm>
          <a:prstGeom prst="roundRect">
            <a:avLst>
              <a:gd fmla="val 16667" name="adj"/>
            </a:avLst>
          </a:prstGeom>
          <a:solidFill>
            <a:srgbClr val="1737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merge</a:t>
            </a:r>
            <a:r>
              <a:rPr lang="en">
                <a:solidFill>
                  <a:srgbClr val="FFFFFF"/>
                </a:solidFill>
                <a:latin typeface="Source Code Pro"/>
                <a:ea typeface="Source Code Pro"/>
                <a:cs typeface="Source Code Pro"/>
                <a:sym typeface="Source Code Pro"/>
              </a:rPr>
              <a:t> request on Github</a:t>
            </a:r>
            <a:endParaRPr>
              <a:solidFill>
                <a:srgbClr val="FFFFFF"/>
              </a:solidFill>
              <a:latin typeface="Source Code Pro"/>
              <a:ea typeface="Source Code Pro"/>
              <a:cs typeface="Source Code Pro"/>
              <a:sym typeface="Source Code Pro"/>
            </a:endParaRPr>
          </a:p>
        </p:txBody>
      </p:sp>
      <p:sp>
        <p:nvSpPr>
          <p:cNvPr id="228" name="Google Shape;228;p26"/>
          <p:cNvSpPr txBox="1"/>
          <p:nvPr/>
        </p:nvSpPr>
        <p:spPr>
          <a:xfrm>
            <a:off x="4386600" y="335325"/>
            <a:ext cx="533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Caveat"/>
                <a:ea typeface="Caveat"/>
                <a:cs typeface="Caveat"/>
                <a:sym typeface="Caveat"/>
              </a:rPr>
              <a:t>or</a:t>
            </a:r>
            <a:endParaRPr sz="3000">
              <a:solidFill>
                <a:srgbClr val="FFFFFF"/>
              </a:solidFill>
              <a:latin typeface="Caveat"/>
              <a:ea typeface="Caveat"/>
              <a:cs typeface="Caveat"/>
              <a:sym typeface="Cave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0000"/>
        </a:solidFill>
      </p:bgPr>
    </p:bg>
    <p:spTree>
      <p:nvGrpSpPr>
        <p:cNvPr id="232" name="Shape 232"/>
        <p:cNvGrpSpPr/>
        <p:nvPr/>
      </p:nvGrpSpPr>
      <p:grpSpPr>
        <a:xfrm>
          <a:off x="0" y="0"/>
          <a:ext cx="0" cy="0"/>
          <a:chOff x="0" y="0"/>
          <a:chExt cx="0" cy="0"/>
        </a:xfrm>
      </p:grpSpPr>
      <p:sp>
        <p:nvSpPr>
          <p:cNvPr id="233" name="Google Shape;23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STASHIN’</a:t>
            </a:r>
            <a:endParaRPr>
              <a:solidFill>
                <a:srgbClr val="FFFFFF"/>
              </a:solidFill>
            </a:endParaRPr>
          </a:p>
        </p:txBody>
      </p:sp>
      <p:sp>
        <p:nvSpPr>
          <p:cNvPr id="234" name="Google Shape;234;p27"/>
          <p:cNvSpPr/>
          <p:nvPr/>
        </p:nvSpPr>
        <p:spPr>
          <a:xfrm>
            <a:off x="3599400" y="2974750"/>
            <a:ext cx="1945200" cy="370800"/>
          </a:xfrm>
          <a:prstGeom prst="roundRect">
            <a:avLst>
              <a:gd fmla="val 16667" name="adj"/>
            </a:avLst>
          </a:prstGeom>
          <a:solidFill>
            <a:srgbClr val="5B0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 git stash list</a:t>
            </a:r>
            <a:endParaRPr>
              <a:solidFill>
                <a:srgbClr val="FFFFFF"/>
              </a:solidFill>
              <a:latin typeface="Source Code Pro"/>
              <a:ea typeface="Source Code Pro"/>
              <a:cs typeface="Source Code Pro"/>
              <a:sym typeface="Source Code Pro"/>
            </a:endParaRPr>
          </a:p>
        </p:txBody>
      </p:sp>
      <p:sp>
        <p:nvSpPr>
          <p:cNvPr id="235" name="Google Shape;235;p27"/>
          <p:cNvSpPr/>
          <p:nvPr/>
        </p:nvSpPr>
        <p:spPr>
          <a:xfrm>
            <a:off x="3340950" y="2509200"/>
            <a:ext cx="2371200" cy="370800"/>
          </a:xfrm>
          <a:prstGeom prst="roundRect">
            <a:avLst>
              <a:gd fmla="val 16667" name="adj"/>
            </a:avLst>
          </a:prstGeom>
          <a:solidFill>
            <a:srgbClr val="5B0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 $ git stash (push)</a:t>
            </a:r>
            <a:endParaRPr>
              <a:solidFill>
                <a:srgbClr val="FFFFFF"/>
              </a:solidFill>
              <a:latin typeface="Source Code Pro"/>
              <a:ea typeface="Source Code Pro"/>
              <a:cs typeface="Source Code Pro"/>
              <a:sym typeface="Source Code Pro"/>
            </a:endParaRPr>
          </a:p>
        </p:txBody>
      </p:sp>
      <p:sp>
        <p:nvSpPr>
          <p:cNvPr id="236" name="Google Shape;236;p27"/>
          <p:cNvSpPr txBox="1"/>
          <p:nvPr/>
        </p:nvSpPr>
        <p:spPr>
          <a:xfrm>
            <a:off x="2220825" y="3440300"/>
            <a:ext cx="1846500" cy="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veat"/>
                <a:ea typeface="Caveat"/>
                <a:cs typeface="Caveat"/>
                <a:sym typeface="Caveat"/>
              </a:rPr>
              <a:t>goes to most recent</a:t>
            </a:r>
            <a:endParaRPr sz="1800">
              <a:latin typeface="Caveat"/>
              <a:ea typeface="Caveat"/>
              <a:cs typeface="Caveat"/>
              <a:sym typeface="Caveat"/>
            </a:endParaRPr>
          </a:p>
        </p:txBody>
      </p:sp>
      <p:sp>
        <p:nvSpPr>
          <p:cNvPr id="237" name="Google Shape;237;p27"/>
          <p:cNvSpPr/>
          <p:nvPr/>
        </p:nvSpPr>
        <p:spPr>
          <a:xfrm>
            <a:off x="3706200" y="2043638"/>
            <a:ext cx="1640700" cy="370800"/>
          </a:xfrm>
          <a:prstGeom prst="roundRect">
            <a:avLst>
              <a:gd fmla="val 16667" name="adj"/>
            </a:avLst>
          </a:prstGeom>
          <a:solidFill>
            <a:srgbClr val="5B0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 $ git status</a:t>
            </a:r>
            <a:endParaRPr>
              <a:solidFill>
                <a:srgbClr val="FFFFFF"/>
              </a:solidFill>
              <a:latin typeface="Source Code Pro"/>
              <a:ea typeface="Source Code Pro"/>
              <a:cs typeface="Source Code Pro"/>
              <a:sym typeface="Source Code Pro"/>
            </a:endParaRPr>
          </a:p>
        </p:txBody>
      </p:sp>
      <p:sp>
        <p:nvSpPr>
          <p:cNvPr id="238" name="Google Shape;238;p27"/>
          <p:cNvSpPr/>
          <p:nvPr/>
        </p:nvSpPr>
        <p:spPr>
          <a:xfrm>
            <a:off x="3386400" y="1578075"/>
            <a:ext cx="2158200" cy="370800"/>
          </a:xfrm>
          <a:prstGeom prst="roundRect">
            <a:avLst>
              <a:gd fmla="val 16667" name="adj"/>
            </a:avLst>
          </a:prstGeom>
          <a:solidFill>
            <a:srgbClr val="5B0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 $ git add &lt;file&gt;</a:t>
            </a:r>
            <a:endParaRPr>
              <a:solidFill>
                <a:srgbClr val="FFFFFF"/>
              </a:solidFill>
              <a:latin typeface="Source Code Pro"/>
              <a:ea typeface="Source Code Pro"/>
              <a:cs typeface="Source Code Pro"/>
              <a:sym typeface="Source Code Pro"/>
            </a:endParaRPr>
          </a:p>
        </p:txBody>
      </p:sp>
      <p:sp>
        <p:nvSpPr>
          <p:cNvPr id="239" name="Google Shape;239;p27"/>
          <p:cNvSpPr/>
          <p:nvPr/>
        </p:nvSpPr>
        <p:spPr>
          <a:xfrm>
            <a:off x="2064975" y="3905850"/>
            <a:ext cx="2158200" cy="370800"/>
          </a:xfrm>
          <a:prstGeom prst="roundRect">
            <a:avLst>
              <a:gd fmla="val 16667" name="adj"/>
            </a:avLst>
          </a:prstGeom>
          <a:solidFill>
            <a:srgbClr val="5B0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 git stash apply</a:t>
            </a:r>
            <a:endParaRPr>
              <a:solidFill>
                <a:srgbClr val="FFFFFF"/>
              </a:solidFill>
              <a:latin typeface="Source Code Pro"/>
              <a:ea typeface="Source Code Pro"/>
              <a:cs typeface="Source Code Pro"/>
              <a:sym typeface="Source Code Pro"/>
            </a:endParaRPr>
          </a:p>
        </p:txBody>
      </p:sp>
      <p:sp>
        <p:nvSpPr>
          <p:cNvPr id="240" name="Google Shape;240;p27"/>
          <p:cNvSpPr/>
          <p:nvPr/>
        </p:nvSpPr>
        <p:spPr>
          <a:xfrm>
            <a:off x="2064975" y="4310225"/>
            <a:ext cx="2158200" cy="370800"/>
          </a:xfrm>
          <a:prstGeom prst="roundRect">
            <a:avLst>
              <a:gd fmla="val 16667" name="adj"/>
            </a:avLst>
          </a:prstGeom>
          <a:solidFill>
            <a:srgbClr val="5B0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 git stash drop</a:t>
            </a:r>
            <a:endParaRPr>
              <a:solidFill>
                <a:srgbClr val="FFFFFF"/>
              </a:solidFill>
              <a:latin typeface="Source Code Pro"/>
              <a:ea typeface="Source Code Pro"/>
              <a:cs typeface="Source Code Pro"/>
              <a:sym typeface="Source Code Pro"/>
            </a:endParaRPr>
          </a:p>
        </p:txBody>
      </p:sp>
      <p:sp>
        <p:nvSpPr>
          <p:cNvPr id="241" name="Google Shape;241;p27"/>
          <p:cNvSpPr/>
          <p:nvPr/>
        </p:nvSpPr>
        <p:spPr>
          <a:xfrm>
            <a:off x="5045750" y="4067525"/>
            <a:ext cx="1846500" cy="370800"/>
          </a:xfrm>
          <a:prstGeom prst="roundRect">
            <a:avLst>
              <a:gd fmla="val 16667" name="adj"/>
            </a:avLst>
          </a:prstGeom>
          <a:solidFill>
            <a:srgbClr val="5B0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 git stash pop</a:t>
            </a:r>
            <a:endParaRPr>
              <a:solidFill>
                <a:srgbClr val="FFFFFF"/>
              </a:solidFill>
              <a:latin typeface="Source Code Pro"/>
              <a:ea typeface="Source Code Pro"/>
              <a:cs typeface="Source Code Pro"/>
              <a:sym typeface="Source Code Pro"/>
            </a:endParaRPr>
          </a:p>
        </p:txBody>
      </p:sp>
      <p:sp>
        <p:nvSpPr>
          <p:cNvPr id="242" name="Google Shape;242;p27"/>
          <p:cNvSpPr txBox="1"/>
          <p:nvPr/>
        </p:nvSpPr>
        <p:spPr>
          <a:xfrm>
            <a:off x="4458300" y="3824825"/>
            <a:ext cx="4677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Caveat"/>
                <a:ea typeface="Caveat"/>
                <a:cs typeface="Caveat"/>
                <a:sym typeface="Caveat"/>
              </a:rPr>
              <a:t>=</a:t>
            </a:r>
            <a:endParaRPr sz="3600">
              <a:solidFill>
                <a:srgbClr val="FFFFFF"/>
              </a:solidFill>
              <a:latin typeface="Caveat"/>
              <a:ea typeface="Caveat"/>
              <a:cs typeface="Caveat"/>
              <a:sym typeface="Cave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8"/>
          <p:cNvSpPr txBox="1"/>
          <p:nvPr>
            <p:ph type="title"/>
          </p:nvPr>
        </p:nvSpPr>
        <p:spPr>
          <a:xfrm>
            <a:off x="-1365200" y="2648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USEFUL HINTS &amp; LINKS</a:t>
            </a:r>
            <a:endParaRPr/>
          </a:p>
        </p:txBody>
      </p:sp>
      <p:pic>
        <p:nvPicPr>
          <p:cNvPr id="248" name="Google Shape;248;p28"/>
          <p:cNvPicPr preferRelativeResize="0"/>
          <p:nvPr/>
        </p:nvPicPr>
        <p:blipFill>
          <a:blip r:embed="rId3">
            <a:alphaModFix/>
          </a:blip>
          <a:stretch>
            <a:fillRect/>
          </a:stretch>
        </p:blipFill>
        <p:spPr>
          <a:xfrm>
            <a:off x="5525402" y="248300"/>
            <a:ext cx="3306900" cy="4646901"/>
          </a:xfrm>
          <a:prstGeom prst="rect">
            <a:avLst/>
          </a:prstGeom>
          <a:noFill/>
          <a:ln>
            <a:noFill/>
          </a:ln>
        </p:spPr>
      </p:pic>
      <p:sp>
        <p:nvSpPr>
          <p:cNvPr id="249" name="Google Shape;249;p28"/>
          <p:cNvSpPr txBox="1"/>
          <p:nvPr/>
        </p:nvSpPr>
        <p:spPr>
          <a:xfrm>
            <a:off x="908150" y="2548025"/>
            <a:ext cx="34020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Source Code Pro"/>
                <a:ea typeface="Source Code Pro"/>
                <a:cs typeface="Source Code Pro"/>
                <a:sym typeface="Source Code Pro"/>
                <a:hlinkClick r:id="rId4"/>
              </a:rPr>
              <a:t>https://git-scm.com/book/en/v2</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en" u="sng">
                <a:solidFill>
                  <a:schemeClr val="hlink"/>
                </a:solidFill>
                <a:latin typeface="Source Code Pro"/>
                <a:ea typeface="Source Code Pro"/>
                <a:cs typeface="Source Code Pro"/>
                <a:sym typeface="Source Code Pro"/>
                <a:hlinkClick r:id="rId5"/>
              </a:rPr>
              <a:t>https://git-scm.com/docs</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250" name="Google Shape;250;p28"/>
          <p:cNvSpPr/>
          <p:nvPr/>
        </p:nvSpPr>
        <p:spPr>
          <a:xfrm>
            <a:off x="972850" y="1867875"/>
            <a:ext cx="919500" cy="370800"/>
          </a:xfrm>
          <a:prstGeom prst="roundRect">
            <a:avLst>
              <a:gd fmla="val 16667" name="adj"/>
            </a:avLst>
          </a:prstGeom>
          <a:solidFill>
            <a:srgbClr val="5B0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 gitk</a:t>
            </a:r>
            <a:endParaRPr>
              <a:solidFill>
                <a:srgbClr val="FFFFFF"/>
              </a:solidFill>
              <a:latin typeface="Source Code Pro"/>
              <a:ea typeface="Source Code Pro"/>
              <a:cs typeface="Source Code Pro"/>
              <a:sym typeface="Source Code Pro"/>
            </a:endParaRPr>
          </a:p>
        </p:txBody>
      </p:sp>
      <p:sp>
        <p:nvSpPr>
          <p:cNvPr id="251" name="Google Shape;251;p28"/>
          <p:cNvSpPr txBox="1"/>
          <p:nvPr/>
        </p:nvSpPr>
        <p:spPr>
          <a:xfrm>
            <a:off x="1971850" y="1827525"/>
            <a:ext cx="826500" cy="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veat"/>
                <a:ea typeface="Caveat"/>
                <a:cs typeface="Caveat"/>
                <a:sym typeface="Caveat"/>
              </a:rPr>
              <a:t>git GUI</a:t>
            </a:r>
            <a:endParaRPr sz="1800">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61C00"/>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902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Amatic SC"/>
                <a:ea typeface="Amatic SC"/>
                <a:cs typeface="Amatic SC"/>
                <a:sym typeface="Amatic SC"/>
              </a:rPr>
              <a:t>SETUP</a:t>
            </a:r>
            <a:endParaRPr b="1" sz="4800">
              <a:solidFill>
                <a:srgbClr val="FFFFFF"/>
              </a:solidFill>
              <a:latin typeface="Amatic SC"/>
              <a:ea typeface="Amatic SC"/>
              <a:cs typeface="Amatic SC"/>
              <a:sym typeface="Amatic SC"/>
            </a:endParaRPr>
          </a:p>
        </p:txBody>
      </p:sp>
      <p:sp>
        <p:nvSpPr>
          <p:cNvPr id="62" name="Google Shape;62;p14"/>
          <p:cNvSpPr/>
          <p:nvPr/>
        </p:nvSpPr>
        <p:spPr>
          <a:xfrm>
            <a:off x="2241200" y="2198575"/>
            <a:ext cx="4772700" cy="572700"/>
          </a:xfrm>
          <a:prstGeom prst="roundRect">
            <a:avLst>
              <a:gd fmla="val 16667" name="adj"/>
            </a:avLst>
          </a:prstGeom>
          <a:solidFill>
            <a:srgbClr val="66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Source Code Pro"/>
                <a:ea typeface="Source Code Pro"/>
                <a:cs typeface="Source Code Pro"/>
                <a:sym typeface="Source Code Pro"/>
              </a:rPr>
              <a:t>Download git for Windows / OSX / Linux</a:t>
            </a:r>
            <a:endParaRPr>
              <a:solidFill>
                <a:srgbClr val="FFFFFF"/>
              </a:solidFill>
              <a:latin typeface="Source Code Pro"/>
              <a:ea typeface="Source Code Pro"/>
              <a:cs typeface="Source Code Pro"/>
              <a:sym typeface="Source Code Pro"/>
            </a:endParaRPr>
          </a:p>
        </p:txBody>
      </p:sp>
      <p:sp>
        <p:nvSpPr>
          <p:cNvPr id="63" name="Google Shape;63;p14"/>
          <p:cNvSpPr/>
          <p:nvPr/>
        </p:nvSpPr>
        <p:spPr>
          <a:xfrm>
            <a:off x="2241200" y="2995925"/>
            <a:ext cx="4772700" cy="572700"/>
          </a:xfrm>
          <a:prstGeom prst="roundRect">
            <a:avLst>
              <a:gd fmla="val 16667" name="adj"/>
            </a:avLst>
          </a:prstGeom>
          <a:solidFill>
            <a:srgbClr val="66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Source Code Pro"/>
                <a:ea typeface="Source Code Pro"/>
                <a:cs typeface="Source Code Pro"/>
                <a:sym typeface="Source Code Pro"/>
              </a:rPr>
              <a:t>Create</a:t>
            </a:r>
            <a:r>
              <a:rPr lang="en">
                <a:solidFill>
                  <a:srgbClr val="FFFFFF"/>
                </a:solidFill>
                <a:latin typeface="Source Code Pro"/>
                <a:ea typeface="Source Code Pro"/>
                <a:cs typeface="Source Code Pro"/>
                <a:sym typeface="Source Code Pro"/>
              </a:rPr>
              <a:t> your account on Github / Bitbucket</a:t>
            </a:r>
            <a:endParaRPr>
              <a:solidFill>
                <a:srgbClr val="FFFFFF"/>
              </a:solidFill>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45F06"/>
        </a:solidFill>
      </p:bgPr>
    </p:bg>
    <p:spTree>
      <p:nvGrpSpPr>
        <p:cNvPr id="67" name="Shape 67"/>
        <p:cNvGrpSpPr/>
        <p:nvPr/>
      </p:nvGrpSpPr>
      <p:grpSpPr>
        <a:xfrm>
          <a:off x="0" y="0"/>
          <a:ext cx="0" cy="0"/>
          <a:chOff x="0" y="0"/>
          <a:chExt cx="0" cy="0"/>
        </a:xfrm>
      </p:grpSpPr>
      <p:cxnSp>
        <p:nvCxnSpPr>
          <p:cNvPr id="68" name="Google Shape;68;p15"/>
          <p:cNvCxnSpPr>
            <a:stCxn id="69" idx="3"/>
            <a:endCxn id="70" idx="1"/>
          </p:cNvCxnSpPr>
          <p:nvPr/>
        </p:nvCxnSpPr>
        <p:spPr>
          <a:xfrm>
            <a:off x="2796950" y="3007050"/>
            <a:ext cx="3586500" cy="36000"/>
          </a:xfrm>
          <a:prstGeom prst="straightConnector1">
            <a:avLst/>
          </a:prstGeom>
          <a:noFill/>
          <a:ln cap="flat" cmpd="sng" w="28575">
            <a:solidFill>
              <a:srgbClr val="BF9000"/>
            </a:solidFill>
            <a:prstDash val="dot"/>
            <a:round/>
            <a:headEnd len="med" w="med" type="none"/>
            <a:tailEnd len="med" w="med" type="none"/>
          </a:ln>
        </p:spPr>
      </p:cxnSp>
      <p:sp>
        <p:nvSpPr>
          <p:cNvPr id="71" name="Google Shape;71;p15"/>
          <p:cNvSpPr txBox="1"/>
          <p:nvPr>
            <p:ph type="title"/>
          </p:nvPr>
        </p:nvSpPr>
        <p:spPr>
          <a:xfrm>
            <a:off x="311700" y="9126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r>
              <a:rPr lang="en">
                <a:solidFill>
                  <a:srgbClr val="FFFFFF"/>
                </a:solidFill>
              </a:rPr>
              <a:t>THREE IMPORTANT STATES</a:t>
            </a:r>
            <a:endParaRPr>
              <a:solidFill>
                <a:srgbClr val="FFFFFF"/>
              </a:solidFill>
            </a:endParaRPr>
          </a:p>
        </p:txBody>
      </p:sp>
      <p:sp>
        <p:nvSpPr>
          <p:cNvPr id="69" name="Google Shape;69;p15"/>
          <p:cNvSpPr/>
          <p:nvPr/>
        </p:nvSpPr>
        <p:spPr>
          <a:xfrm>
            <a:off x="777050" y="2160600"/>
            <a:ext cx="2019900" cy="1692900"/>
          </a:xfrm>
          <a:prstGeom prst="roundRect">
            <a:avLst>
              <a:gd fmla="val 16667" name="adj"/>
            </a:avLst>
          </a:prstGeom>
          <a:solidFill>
            <a:srgbClr val="783F0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a:p>
            <a:pPr indent="0" lvl="0" marL="0" rtl="0" algn="ctr">
              <a:spcBef>
                <a:spcPts val="0"/>
              </a:spcBef>
              <a:spcAft>
                <a:spcPts val="0"/>
              </a:spcAft>
              <a:buNone/>
            </a:pPr>
            <a:r>
              <a:t/>
            </a:r>
            <a:endParaRPr>
              <a:latin typeface="Source Code Pro"/>
              <a:ea typeface="Source Code Pro"/>
              <a:cs typeface="Source Code Pro"/>
              <a:sym typeface="Source Code Pro"/>
            </a:endParaRPr>
          </a:p>
          <a:p>
            <a:pPr indent="0" lvl="0" marL="0" rtl="0" algn="ctr">
              <a:spcBef>
                <a:spcPts val="0"/>
              </a:spcBef>
              <a:spcAft>
                <a:spcPts val="0"/>
              </a:spcAft>
              <a:buNone/>
            </a:pPr>
            <a:r>
              <a:t/>
            </a:r>
            <a:endParaRPr>
              <a:latin typeface="Source Code Pro"/>
              <a:ea typeface="Source Code Pro"/>
              <a:cs typeface="Source Code Pro"/>
              <a:sym typeface="Source Code Pro"/>
            </a:endParaRPr>
          </a:p>
          <a:p>
            <a:pPr indent="0" lvl="0" marL="0" rtl="0" algn="ctr">
              <a:spcBef>
                <a:spcPts val="0"/>
              </a:spcBef>
              <a:spcAft>
                <a:spcPts val="0"/>
              </a:spcAft>
              <a:buNone/>
            </a:pPr>
            <a:r>
              <a:t/>
            </a:r>
            <a:endParaRPr>
              <a:solidFill>
                <a:srgbClr val="FFFFFF"/>
              </a:solidFill>
              <a:latin typeface="Source Code Pro"/>
              <a:ea typeface="Source Code Pro"/>
              <a:cs typeface="Source Code Pro"/>
              <a:sym typeface="Source Code Pro"/>
            </a:endParaRPr>
          </a:p>
          <a:p>
            <a:pPr indent="0" lvl="0" marL="0" rtl="0" algn="ctr">
              <a:spcBef>
                <a:spcPts val="0"/>
              </a:spcBef>
              <a:spcAft>
                <a:spcPts val="0"/>
              </a:spcAft>
              <a:buNone/>
            </a:pPr>
            <a:r>
              <a:rPr lang="en">
                <a:solidFill>
                  <a:srgbClr val="FFF2CC"/>
                </a:solidFill>
                <a:latin typeface="Source Code Pro"/>
                <a:ea typeface="Source Code Pro"/>
                <a:cs typeface="Source Code Pro"/>
                <a:sym typeface="Source Code Pro"/>
              </a:rPr>
              <a:t>working</a:t>
            </a:r>
            <a:endParaRPr>
              <a:solidFill>
                <a:srgbClr val="FFF2CC"/>
              </a:solidFill>
              <a:latin typeface="Source Code Pro"/>
              <a:ea typeface="Source Code Pro"/>
              <a:cs typeface="Source Code Pro"/>
              <a:sym typeface="Source Code Pro"/>
            </a:endParaRPr>
          </a:p>
          <a:p>
            <a:pPr indent="0" lvl="0" marL="0" rtl="0" algn="ctr">
              <a:spcBef>
                <a:spcPts val="0"/>
              </a:spcBef>
              <a:spcAft>
                <a:spcPts val="0"/>
              </a:spcAft>
              <a:buNone/>
            </a:pPr>
            <a:r>
              <a:rPr lang="en">
                <a:solidFill>
                  <a:srgbClr val="FFF2CC"/>
                </a:solidFill>
                <a:latin typeface="Source Code Pro"/>
                <a:ea typeface="Source Code Pro"/>
                <a:cs typeface="Source Code Pro"/>
                <a:sym typeface="Source Code Pro"/>
              </a:rPr>
              <a:t>directory</a:t>
            </a:r>
            <a:endParaRPr>
              <a:solidFill>
                <a:srgbClr val="FFF2CC"/>
              </a:solidFill>
              <a:latin typeface="Source Code Pro"/>
              <a:ea typeface="Source Code Pro"/>
              <a:cs typeface="Source Code Pro"/>
              <a:sym typeface="Source Code Pro"/>
            </a:endParaRPr>
          </a:p>
        </p:txBody>
      </p:sp>
      <p:sp>
        <p:nvSpPr>
          <p:cNvPr id="72" name="Google Shape;72;p15"/>
          <p:cNvSpPr/>
          <p:nvPr/>
        </p:nvSpPr>
        <p:spPr>
          <a:xfrm>
            <a:off x="3600050" y="2160600"/>
            <a:ext cx="2019900" cy="1692900"/>
          </a:xfrm>
          <a:prstGeom prst="roundRect">
            <a:avLst>
              <a:gd fmla="val 16667" name="adj"/>
            </a:avLst>
          </a:prstGeom>
          <a:solidFill>
            <a:srgbClr val="783F0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2CC"/>
              </a:solidFill>
              <a:latin typeface="Source Code Pro"/>
              <a:ea typeface="Source Code Pro"/>
              <a:cs typeface="Source Code Pro"/>
              <a:sym typeface="Source Code Pro"/>
            </a:endParaRPr>
          </a:p>
          <a:p>
            <a:pPr indent="0" lvl="0" marL="0" rtl="0" algn="ctr">
              <a:spcBef>
                <a:spcPts val="0"/>
              </a:spcBef>
              <a:spcAft>
                <a:spcPts val="0"/>
              </a:spcAft>
              <a:buNone/>
            </a:pPr>
            <a:r>
              <a:t/>
            </a:r>
            <a:endParaRPr>
              <a:solidFill>
                <a:srgbClr val="FFF2CC"/>
              </a:solidFill>
              <a:latin typeface="Source Code Pro"/>
              <a:ea typeface="Source Code Pro"/>
              <a:cs typeface="Source Code Pro"/>
              <a:sym typeface="Source Code Pro"/>
            </a:endParaRPr>
          </a:p>
          <a:p>
            <a:pPr indent="0" lvl="0" marL="0" rtl="0" algn="ctr">
              <a:spcBef>
                <a:spcPts val="0"/>
              </a:spcBef>
              <a:spcAft>
                <a:spcPts val="0"/>
              </a:spcAft>
              <a:buNone/>
            </a:pPr>
            <a:r>
              <a:t/>
            </a:r>
            <a:endParaRPr>
              <a:solidFill>
                <a:srgbClr val="FFF2CC"/>
              </a:solidFill>
              <a:latin typeface="Source Code Pro"/>
              <a:ea typeface="Source Code Pro"/>
              <a:cs typeface="Source Code Pro"/>
              <a:sym typeface="Source Code Pro"/>
            </a:endParaRPr>
          </a:p>
          <a:p>
            <a:pPr indent="0" lvl="0" marL="0" rtl="0" algn="ctr">
              <a:spcBef>
                <a:spcPts val="0"/>
              </a:spcBef>
              <a:spcAft>
                <a:spcPts val="0"/>
              </a:spcAft>
              <a:buNone/>
            </a:pPr>
            <a:r>
              <a:t/>
            </a:r>
            <a:endParaRPr>
              <a:solidFill>
                <a:srgbClr val="FFF2CC"/>
              </a:solidFill>
              <a:latin typeface="Source Code Pro"/>
              <a:ea typeface="Source Code Pro"/>
              <a:cs typeface="Source Code Pro"/>
              <a:sym typeface="Source Code Pro"/>
            </a:endParaRPr>
          </a:p>
          <a:p>
            <a:pPr indent="0" lvl="0" marL="0" rtl="0" algn="ctr">
              <a:spcBef>
                <a:spcPts val="0"/>
              </a:spcBef>
              <a:spcAft>
                <a:spcPts val="0"/>
              </a:spcAft>
              <a:buNone/>
            </a:pPr>
            <a:r>
              <a:rPr lang="en">
                <a:solidFill>
                  <a:srgbClr val="FFF2CC"/>
                </a:solidFill>
                <a:latin typeface="Source Code Pro"/>
                <a:ea typeface="Source Code Pro"/>
                <a:cs typeface="Source Code Pro"/>
                <a:sym typeface="Source Code Pro"/>
              </a:rPr>
              <a:t>staging area</a:t>
            </a:r>
            <a:endParaRPr>
              <a:solidFill>
                <a:srgbClr val="FFF2CC"/>
              </a:solidFill>
              <a:latin typeface="Source Code Pro"/>
              <a:ea typeface="Source Code Pro"/>
              <a:cs typeface="Source Code Pro"/>
              <a:sym typeface="Source Code Pro"/>
            </a:endParaRPr>
          </a:p>
          <a:p>
            <a:pPr indent="0" lvl="0" marL="0" rtl="0" algn="ctr">
              <a:spcBef>
                <a:spcPts val="0"/>
              </a:spcBef>
              <a:spcAft>
                <a:spcPts val="0"/>
              </a:spcAft>
              <a:buClr>
                <a:schemeClr val="dk1"/>
              </a:buClr>
              <a:buSzPts val="1100"/>
              <a:buFont typeface="Arial"/>
              <a:buNone/>
            </a:pPr>
            <a:r>
              <a:rPr lang="en">
                <a:solidFill>
                  <a:srgbClr val="FFF2CC"/>
                </a:solidFill>
                <a:latin typeface="Source Code Pro"/>
                <a:ea typeface="Source Code Pro"/>
                <a:cs typeface="Source Code Pro"/>
                <a:sym typeface="Source Code Pro"/>
              </a:rPr>
              <a:t>(index)</a:t>
            </a:r>
            <a:endParaRPr>
              <a:solidFill>
                <a:srgbClr val="FFF2CC"/>
              </a:solidFill>
              <a:latin typeface="Source Code Pro"/>
              <a:ea typeface="Source Code Pro"/>
              <a:cs typeface="Source Code Pro"/>
              <a:sym typeface="Source Code Pro"/>
            </a:endParaRPr>
          </a:p>
        </p:txBody>
      </p:sp>
      <p:sp>
        <p:nvSpPr>
          <p:cNvPr id="70" name="Google Shape;70;p15"/>
          <p:cNvSpPr/>
          <p:nvPr/>
        </p:nvSpPr>
        <p:spPr>
          <a:xfrm>
            <a:off x="6383500" y="2232400"/>
            <a:ext cx="2019900" cy="1621200"/>
          </a:xfrm>
          <a:prstGeom prst="roundRect">
            <a:avLst>
              <a:gd fmla="val 16667" name="adj"/>
            </a:avLst>
          </a:prstGeom>
          <a:solidFill>
            <a:srgbClr val="783F0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ource Code Pro"/>
              <a:ea typeface="Source Code Pro"/>
              <a:cs typeface="Source Code Pro"/>
              <a:sym typeface="Source Code Pro"/>
            </a:endParaRPr>
          </a:p>
          <a:p>
            <a:pPr indent="0" lvl="0" marL="0" rtl="0" algn="ctr">
              <a:spcBef>
                <a:spcPts val="0"/>
              </a:spcBef>
              <a:spcAft>
                <a:spcPts val="0"/>
              </a:spcAft>
              <a:buNone/>
            </a:pPr>
            <a:r>
              <a:t/>
            </a:r>
            <a:endParaRPr>
              <a:solidFill>
                <a:schemeClr val="dk1"/>
              </a:solidFill>
              <a:latin typeface="Source Code Pro"/>
              <a:ea typeface="Source Code Pro"/>
              <a:cs typeface="Source Code Pro"/>
              <a:sym typeface="Source Code Pro"/>
            </a:endParaRPr>
          </a:p>
          <a:p>
            <a:pPr indent="0" lvl="0" marL="0" rtl="0" algn="ctr">
              <a:spcBef>
                <a:spcPts val="0"/>
              </a:spcBef>
              <a:spcAft>
                <a:spcPts val="0"/>
              </a:spcAft>
              <a:buNone/>
            </a:pPr>
            <a:r>
              <a:t/>
            </a:r>
            <a:endParaRPr>
              <a:solidFill>
                <a:schemeClr val="dk1"/>
              </a:solidFill>
              <a:latin typeface="Source Code Pro"/>
              <a:ea typeface="Source Code Pro"/>
              <a:cs typeface="Source Code Pro"/>
              <a:sym typeface="Source Code Pro"/>
            </a:endParaRPr>
          </a:p>
          <a:p>
            <a:pPr indent="0" lvl="0" marL="0" rtl="0" algn="ctr">
              <a:spcBef>
                <a:spcPts val="0"/>
              </a:spcBef>
              <a:spcAft>
                <a:spcPts val="0"/>
              </a:spcAft>
              <a:buNone/>
            </a:pPr>
            <a:r>
              <a:t/>
            </a:r>
            <a:endParaRPr>
              <a:solidFill>
                <a:schemeClr val="dk1"/>
              </a:solidFill>
              <a:highlight>
                <a:srgbClr val="FFFFFF"/>
              </a:highlight>
              <a:latin typeface="Source Code Pro"/>
              <a:ea typeface="Source Code Pro"/>
              <a:cs typeface="Source Code Pro"/>
              <a:sym typeface="Source Code Pro"/>
            </a:endParaRPr>
          </a:p>
          <a:p>
            <a:pPr indent="0" lvl="0" marL="0" rtl="0" algn="ctr">
              <a:spcBef>
                <a:spcPts val="0"/>
              </a:spcBef>
              <a:spcAft>
                <a:spcPts val="0"/>
              </a:spcAft>
              <a:buNone/>
            </a:pPr>
            <a:r>
              <a:rPr lang="en">
                <a:solidFill>
                  <a:srgbClr val="FFF2CC"/>
                </a:solidFill>
                <a:latin typeface="Source Code Pro"/>
                <a:ea typeface="Source Code Pro"/>
                <a:cs typeface="Source Code Pro"/>
                <a:sym typeface="Source Code Pro"/>
              </a:rPr>
              <a:t>.git repository</a:t>
            </a:r>
            <a:endParaRPr>
              <a:solidFill>
                <a:srgbClr val="FFF2CC"/>
              </a:solidFill>
              <a:latin typeface="Source Code Pro"/>
              <a:ea typeface="Source Code Pro"/>
              <a:cs typeface="Source Code Pro"/>
              <a:sym typeface="Source Code Pro"/>
            </a:endParaRPr>
          </a:p>
          <a:p>
            <a:pPr indent="0" lvl="0" marL="0" rtl="0" algn="ctr">
              <a:spcBef>
                <a:spcPts val="0"/>
              </a:spcBef>
              <a:spcAft>
                <a:spcPts val="0"/>
              </a:spcAft>
              <a:buClr>
                <a:schemeClr val="dk1"/>
              </a:buClr>
              <a:buSzPts val="1100"/>
              <a:buFont typeface="Arial"/>
              <a:buNone/>
            </a:pPr>
            <a:r>
              <a:rPr lang="en">
                <a:solidFill>
                  <a:srgbClr val="FFF2CC"/>
                </a:solidFill>
                <a:latin typeface="Source Code Pro"/>
                <a:ea typeface="Source Code Pro"/>
                <a:cs typeface="Source Code Pro"/>
                <a:sym typeface="Source Code Pro"/>
              </a:rPr>
              <a:t>(HEAD)</a:t>
            </a:r>
            <a:endParaRPr>
              <a:solidFill>
                <a:srgbClr val="FFF2CC"/>
              </a:solidFill>
              <a:latin typeface="Source Code Pro"/>
              <a:ea typeface="Source Code Pro"/>
              <a:cs typeface="Source Code Pro"/>
              <a:sym typeface="Source Code Pro"/>
            </a:endParaRPr>
          </a:p>
        </p:txBody>
      </p:sp>
      <p:pic>
        <p:nvPicPr>
          <p:cNvPr id="73" name="Google Shape;73;p15"/>
          <p:cNvPicPr preferRelativeResize="0"/>
          <p:nvPr/>
        </p:nvPicPr>
        <p:blipFill>
          <a:blip r:embed="rId3">
            <a:alphaModFix/>
          </a:blip>
          <a:stretch>
            <a:fillRect/>
          </a:stretch>
        </p:blipFill>
        <p:spPr>
          <a:xfrm>
            <a:off x="1518200" y="2514000"/>
            <a:ext cx="572700" cy="572700"/>
          </a:xfrm>
          <a:prstGeom prst="rect">
            <a:avLst/>
          </a:prstGeom>
          <a:noFill/>
          <a:ln>
            <a:noFill/>
          </a:ln>
        </p:spPr>
      </p:pic>
      <p:pic>
        <p:nvPicPr>
          <p:cNvPr id="74" name="Google Shape;74;p15"/>
          <p:cNvPicPr preferRelativeResize="0"/>
          <p:nvPr/>
        </p:nvPicPr>
        <p:blipFill>
          <a:blip r:embed="rId4">
            <a:alphaModFix/>
          </a:blip>
          <a:stretch>
            <a:fillRect/>
          </a:stretch>
        </p:blipFill>
        <p:spPr>
          <a:xfrm>
            <a:off x="4353575" y="2487500"/>
            <a:ext cx="625701" cy="625701"/>
          </a:xfrm>
          <a:prstGeom prst="rect">
            <a:avLst/>
          </a:prstGeom>
          <a:noFill/>
          <a:ln>
            <a:noFill/>
          </a:ln>
        </p:spPr>
      </p:pic>
      <p:pic>
        <p:nvPicPr>
          <p:cNvPr id="75" name="Google Shape;75;p15"/>
          <p:cNvPicPr preferRelativeResize="0"/>
          <p:nvPr/>
        </p:nvPicPr>
        <p:blipFill>
          <a:blip r:embed="rId5">
            <a:alphaModFix/>
          </a:blip>
          <a:stretch>
            <a:fillRect/>
          </a:stretch>
        </p:blipFill>
        <p:spPr>
          <a:xfrm flipH="1">
            <a:off x="6935601" y="2487500"/>
            <a:ext cx="778099" cy="778099"/>
          </a:xfrm>
          <a:prstGeom prst="rect">
            <a:avLst/>
          </a:prstGeom>
          <a:noFill/>
          <a:ln>
            <a:noFill/>
          </a:ln>
        </p:spPr>
      </p:pic>
      <p:sp>
        <p:nvSpPr>
          <p:cNvPr id="76" name="Google Shape;76;p15"/>
          <p:cNvSpPr txBox="1"/>
          <p:nvPr/>
        </p:nvSpPr>
        <p:spPr>
          <a:xfrm>
            <a:off x="2946463" y="2604000"/>
            <a:ext cx="1257600" cy="8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aveat"/>
                <a:ea typeface="Caveat"/>
                <a:cs typeface="Caveat"/>
                <a:sym typeface="Caveat"/>
              </a:rPr>
              <a:t>add</a:t>
            </a:r>
            <a:endParaRPr sz="1800">
              <a:solidFill>
                <a:srgbClr val="FFFFFF"/>
              </a:solidFill>
              <a:latin typeface="Caveat"/>
              <a:ea typeface="Caveat"/>
              <a:cs typeface="Caveat"/>
              <a:sym typeface="Caveat"/>
            </a:endParaRPr>
          </a:p>
        </p:txBody>
      </p:sp>
      <p:sp>
        <p:nvSpPr>
          <p:cNvPr id="77" name="Google Shape;77;p15"/>
          <p:cNvSpPr txBox="1"/>
          <p:nvPr/>
        </p:nvSpPr>
        <p:spPr>
          <a:xfrm>
            <a:off x="5648963" y="2604000"/>
            <a:ext cx="1257600" cy="8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aveat"/>
                <a:ea typeface="Caveat"/>
                <a:cs typeface="Caveat"/>
                <a:sym typeface="Caveat"/>
              </a:rPr>
              <a:t>commit</a:t>
            </a:r>
            <a:endParaRPr sz="1800">
              <a:solidFill>
                <a:srgbClr val="FFFFFF"/>
              </a:solidFill>
              <a:latin typeface="Caveat"/>
              <a:ea typeface="Caveat"/>
              <a:cs typeface="Caveat"/>
              <a:sym typeface="Cave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64D79"/>
        </a:solidFill>
      </p:bgPr>
    </p:bg>
    <p:spTree>
      <p:nvGrpSpPr>
        <p:cNvPr id="81" name="Shape 81"/>
        <p:cNvGrpSpPr/>
        <p:nvPr/>
      </p:nvGrpSpPr>
      <p:grpSpPr>
        <a:xfrm>
          <a:off x="0" y="0"/>
          <a:ext cx="0" cy="0"/>
          <a:chOff x="0" y="0"/>
          <a:chExt cx="0" cy="0"/>
        </a:xfrm>
      </p:grpSpPr>
      <p:sp>
        <p:nvSpPr>
          <p:cNvPr id="82" name="Google Shape;82;p16"/>
          <p:cNvSpPr txBox="1"/>
          <p:nvPr>
            <p:ph type="title"/>
          </p:nvPr>
        </p:nvSpPr>
        <p:spPr>
          <a:xfrm>
            <a:off x="311700" y="6913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GIT REPOSITORY</a:t>
            </a:r>
            <a:endParaRPr>
              <a:solidFill>
                <a:srgbClr val="FFFFFF"/>
              </a:solidFill>
            </a:endParaRPr>
          </a:p>
        </p:txBody>
      </p:sp>
      <p:sp>
        <p:nvSpPr>
          <p:cNvPr id="83" name="Google Shape;83;p16"/>
          <p:cNvSpPr/>
          <p:nvPr/>
        </p:nvSpPr>
        <p:spPr>
          <a:xfrm>
            <a:off x="3875100" y="2821675"/>
            <a:ext cx="1393800" cy="404700"/>
          </a:xfrm>
          <a:prstGeom prst="roundRect">
            <a:avLst>
              <a:gd fmla="val 16667" name="adj"/>
            </a:avLst>
          </a:prstGeom>
          <a:solidFill>
            <a:srgbClr val="741B4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Source Code Pro"/>
                <a:ea typeface="Source Code Pro"/>
                <a:cs typeface="Source Code Pro"/>
                <a:sym typeface="Source Code Pro"/>
              </a:rPr>
              <a:t>$ </a:t>
            </a:r>
            <a:r>
              <a:rPr lang="en">
                <a:solidFill>
                  <a:srgbClr val="FFFFFF"/>
                </a:solidFill>
                <a:latin typeface="Source Code Pro"/>
                <a:ea typeface="Source Code Pro"/>
                <a:cs typeface="Source Code Pro"/>
                <a:sym typeface="Source Code Pro"/>
              </a:rPr>
              <a:t>git init</a:t>
            </a:r>
            <a:endParaRPr>
              <a:solidFill>
                <a:srgbClr val="FFFFFF"/>
              </a:solidFill>
              <a:latin typeface="Source Code Pro"/>
              <a:ea typeface="Source Code Pro"/>
              <a:cs typeface="Source Code Pro"/>
              <a:sym typeface="Source Code Pro"/>
            </a:endParaRPr>
          </a:p>
        </p:txBody>
      </p:sp>
      <p:sp>
        <p:nvSpPr>
          <p:cNvPr id="84" name="Google Shape;84;p16"/>
          <p:cNvSpPr/>
          <p:nvPr/>
        </p:nvSpPr>
        <p:spPr>
          <a:xfrm>
            <a:off x="3493800" y="4414650"/>
            <a:ext cx="2156400" cy="404700"/>
          </a:xfrm>
          <a:prstGeom prst="roundRect">
            <a:avLst>
              <a:gd fmla="val 16667" name="adj"/>
            </a:avLst>
          </a:prstGeom>
          <a:solidFill>
            <a:srgbClr val="741B4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Source Code Pro"/>
                <a:ea typeface="Source Code Pro"/>
                <a:cs typeface="Source Code Pro"/>
                <a:sym typeface="Source Code Pro"/>
              </a:rPr>
              <a:t> $ git clone &lt;url&gt;</a:t>
            </a:r>
            <a:endParaRPr>
              <a:solidFill>
                <a:srgbClr val="FFFFFF"/>
              </a:solidFill>
              <a:latin typeface="Source Code Pro"/>
              <a:ea typeface="Source Code Pro"/>
              <a:cs typeface="Source Code Pro"/>
              <a:sym typeface="Source Code Pro"/>
            </a:endParaRPr>
          </a:p>
        </p:txBody>
      </p:sp>
      <p:sp>
        <p:nvSpPr>
          <p:cNvPr id="85" name="Google Shape;85;p16"/>
          <p:cNvSpPr txBox="1"/>
          <p:nvPr/>
        </p:nvSpPr>
        <p:spPr>
          <a:xfrm>
            <a:off x="1128725" y="1873500"/>
            <a:ext cx="73395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4CCCC"/>
                </a:solidFill>
                <a:latin typeface="Source Code Pro"/>
                <a:ea typeface="Source Code Pro"/>
                <a:cs typeface="Source Code Pro"/>
                <a:sym typeface="Source Code Pro"/>
              </a:rPr>
              <a:t>initializing a repository in an existing directory</a:t>
            </a:r>
            <a:endParaRPr>
              <a:solidFill>
                <a:srgbClr val="F4CCCC"/>
              </a:solidFill>
              <a:latin typeface="Source Code Pro"/>
              <a:ea typeface="Source Code Pro"/>
              <a:cs typeface="Source Code Pro"/>
              <a:sym typeface="Source Code Pro"/>
            </a:endParaRPr>
          </a:p>
        </p:txBody>
      </p:sp>
      <p:sp>
        <p:nvSpPr>
          <p:cNvPr id="86" name="Google Shape;86;p16"/>
          <p:cNvSpPr/>
          <p:nvPr/>
        </p:nvSpPr>
        <p:spPr>
          <a:xfrm>
            <a:off x="3028650" y="2321050"/>
            <a:ext cx="3086700" cy="404700"/>
          </a:xfrm>
          <a:prstGeom prst="roundRect">
            <a:avLst>
              <a:gd fmla="val 16667" name="adj"/>
            </a:avLst>
          </a:prstGeom>
          <a:solidFill>
            <a:srgbClr val="741B4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Source Code Pro"/>
                <a:ea typeface="Source Code Pro"/>
                <a:cs typeface="Source Code Pro"/>
                <a:sym typeface="Source Code Pro"/>
              </a:rPr>
              <a:t>$ cd /home/user/my_project</a:t>
            </a:r>
            <a:endParaRPr>
              <a:solidFill>
                <a:srgbClr val="FFFFFF"/>
              </a:solidFill>
              <a:latin typeface="Source Code Pro"/>
              <a:ea typeface="Source Code Pro"/>
              <a:cs typeface="Source Code Pro"/>
              <a:sym typeface="Source Code Pro"/>
            </a:endParaRPr>
          </a:p>
        </p:txBody>
      </p:sp>
      <p:sp>
        <p:nvSpPr>
          <p:cNvPr id="87" name="Google Shape;87;p16"/>
          <p:cNvSpPr txBox="1"/>
          <p:nvPr/>
        </p:nvSpPr>
        <p:spPr>
          <a:xfrm>
            <a:off x="902250" y="3951650"/>
            <a:ext cx="73395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4CCCC"/>
                </a:solidFill>
                <a:latin typeface="Source Code Pro"/>
                <a:ea typeface="Source Code Pro"/>
                <a:cs typeface="Source Code Pro"/>
                <a:sym typeface="Source Code Pro"/>
              </a:rPr>
              <a:t>cloning an existing repository</a:t>
            </a:r>
            <a:endParaRPr>
              <a:solidFill>
                <a:srgbClr val="F4CCCC"/>
              </a:solidFill>
              <a:latin typeface="Source Code Pro"/>
              <a:ea typeface="Source Code Pro"/>
              <a:cs typeface="Source Code Pro"/>
              <a:sym typeface="Source Code Pro"/>
            </a:endParaRPr>
          </a:p>
        </p:txBody>
      </p:sp>
      <p:sp>
        <p:nvSpPr>
          <p:cNvPr id="88" name="Google Shape;88;p16"/>
          <p:cNvSpPr txBox="1"/>
          <p:nvPr/>
        </p:nvSpPr>
        <p:spPr>
          <a:xfrm>
            <a:off x="4305150" y="3226375"/>
            <a:ext cx="533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Caveat"/>
                <a:ea typeface="Caveat"/>
                <a:cs typeface="Caveat"/>
                <a:sym typeface="Caveat"/>
              </a:rPr>
              <a:t>or</a:t>
            </a:r>
            <a:endParaRPr sz="3000">
              <a:solidFill>
                <a:srgbClr val="FFFFFF"/>
              </a:solidFill>
              <a:latin typeface="Caveat"/>
              <a:ea typeface="Caveat"/>
              <a:cs typeface="Caveat"/>
              <a:sym typeface="Cave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F9000"/>
        </a:solidFill>
      </p:bgPr>
    </p:bg>
    <p:spTree>
      <p:nvGrpSpPr>
        <p:cNvPr id="92" name="Shape 92"/>
        <p:cNvGrpSpPr/>
        <p:nvPr/>
      </p:nvGrpSpPr>
      <p:grpSpPr>
        <a:xfrm>
          <a:off x="0" y="0"/>
          <a:ext cx="0" cy="0"/>
          <a:chOff x="0" y="0"/>
          <a:chExt cx="0" cy="0"/>
        </a:xfrm>
      </p:grpSpPr>
      <p:sp>
        <p:nvSpPr>
          <p:cNvPr id="93" name="Google Shape;93;p17"/>
          <p:cNvSpPr txBox="1"/>
          <p:nvPr>
            <p:ph type="title"/>
          </p:nvPr>
        </p:nvSpPr>
        <p:spPr>
          <a:xfrm>
            <a:off x="311700" y="6062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RECORDING CHANGES</a:t>
            </a:r>
            <a:endParaRPr>
              <a:solidFill>
                <a:srgbClr val="FFFFFF"/>
              </a:solidFill>
            </a:endParaRPr>
          </a:p>
        </p:txBody>
      </p:sp>
      <p:pic>
        <p:nvPicPr>
          <p:cNvPr id="94" name="Google Shape;94;p17"/>
          <p:cNvPicPr preferRelativeResize="0"/>
          <p:nvPr/>
        </p:nvPicPr>
        <p:blipFill>
          <a:blip r:embed="rId3">
            <a:alphaModFix/>
          </a:blip>
          <a:stretch>
            <a:fillRect/>
          </a:stretch>
        </p:blipFill>
        <p:spPr>
          <a:xfrm>
            <a:off x="921300" y="1916100"/>
            <a:ext cx="572701" cy="572701"/>
          </a:xfrm>
          <a:prstGeom prst="rect">
            <a:avLst/>
          </a:prstGeom>
          <a:noFill/>
          <a:ln>
            <a:noFill/>
          </a:ln>
        </p:spPr>
      </p:pic>
      <p:pic>
        <p:nvPicPr>
          <p:cNvPr id="95" name="Google Shape;95;p17"/>
          <p:cNvPicPr preferRelativeResize="0"/>
          <p:nvPr/>
        </p:nvPicPr>
        <p:blipFill>
          <a:blip r:embed="rId4">
            <a:alphaModFix/>
          </a:blip>
          <a:stretch>
            <a:fillRect/>
          </a:stretch>
        </p:blipFill>
        <p:spPr>
          <a:xfrm>
            <a:off x="2390550" y="1867500"/>
            <a:ext cx="669900" cy="669900"/>
          </a:xfrm>
          <a:prstGeom prst="rect">
            <a:avLst/>
          </a:prstGeom>
          <a:noFill/>
          <a:ln>
            <a:noFill/>
          </a:ln>
        </p:spPr>
      </p:pic>
      <p:sp>
        <p:nvSpPr>
          <p:cNvPr id="96" name="Google Shape;96;p17"/>
          <p:cNvSpPr txBox="1"/>
          <p:nvPr/>
        </p:nvSpPr>
        <p:spPr>
          <a:xfrm>
            <a:off x="635250" y="2412600"/>
            <a:ext cx="11448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untracked</a:t>
            </a:r>
            <a:endParaRPr>
              <a:solidFill>
                <a:srgbClr val="FFFFFF"/>
              </a:solidFill>
              <a:latin typeface="Source Code Pro"/>
              <a:ea typeface="Source Code Pro"/>
              <a:cs typeface="Source Code Pro"/>
              <a:sym typeface="Source Code Pro"/>
            </a:endParaRPr>
          </a:p>
        </p:txBody>
      </p:sp>
      <p:sp>
        <p:nvSpPr>
          <p:cNvPr id="97" name="Google Shape;97;p17"/>
          <p:cNvSpPr txBox="1"/>
          <p:nvPr/>
        </p:nvSpPr>
        <p:spPr>
          <a:xfrm>
            <a:off x="2153100" y="2412600"/>
            <a:ext cx="1144800" cy="38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Source Code Pro"/>
                <a:ea typeface="Source Code Pro"/>
                <a:cs typeface="Source Code Pro"/>
                <a:sym typeface="Source Code Pro"/>
              </a:rPr>
              <a:t>tracked</a:t>
            </a:r>
            <a:endParaRPr>
              <a:solidFill>
                <a:srgbClr val="FFFFFF"/>
              </a:solidFill>
              <a:latin typeface="Source Code Pro"/>
              <a:ea typeface="Source Code Pro"/>
              <a:cs typeface="Source Code Pro"/>
              <a:sym typeface="Source Code Pro"/>
            </a:endParaRPr>
          </a:p>
        </p:txBody>
      </p:sp>
      <p:cxnSp>
        <p:nvCxnSpPr>
          <p:cNvPr id="98" name="Google Shape;98;p17"/>
          <p:cNvCxnSpPr/>
          <p:nvPr/>
        </p:nvCxnSpPr>
        <p:spPr>
          <a:xfrm flipH="1" rot="10800000">
            <a:off x="956700" y="1928400"/>
            <a:ext cx="501900" cy="548100"/>
          </a:xfrm>
          <a:prstGeom prst="straightConnector1">
            <a:avLst/>
          </a:prstGeom>
          <a:noFill/>
          <a:ln cap="flat" cmpd="sng" w="28575">
            <a:solidFill>
              <a:srgbClr val="B7B7B7"/>
            </a:solidFill>
            <a:prstDash val="solid"/>
            <a:round/>
            <a:headEnd len="med" w="med" type="none"/>
            <a:tailEnd len="med" w="med" type="none"/>
          </a:ln>
        </p:spPr>
      </p:cxnSp>
      <p:cxnSp>
        <p:nvCxnSpPr>
          <p:cNvPr id="99" name="Google Shape;99;p17"/>
          <p:cNvCxnSpPr/>
          <p:nvPr/>
        </p:nvCxnSpPr>
        <p:spPr>
          <a:xfrm>
            <a:off x="1935900" y="1700550"/>
            <a:ext cx="9000" cy="3218700"/>
          </a:xfrm>
          <a:prstGeom prst="straightConnector1">
            <a:avLst/>
          </a:prstGeom>
          <a:noFill/>
          <a:ln cap="flat" cmpd="sng" w="28575">
            <a:solidFill>
              <a:srgbClr val="CCCCCC"/>
            </a:solidFill>
            <a:prstDash val="dot"/>
            <a:round/>
            <a:headEnd len="med" w="med" type="none"/>
            <a:tailEnd len="med" w="med" type="none"/>
          </a:ln>
        </p:spPr>
      </p:cxnSp>
      <p:sp>
        <p:nvSpPr>
          <p:cNvPr id="100" name="Google Shape;100;p17"/>
          <p:cNvSpPr/>
          <p:nvPr/>
        </p:nvSpPr>
        <p:spPr>
          <a:xfrm>
            <a:off x="3670950" y="2378250"/>
            <a:ext cx="1386600" cy="387000"/>
          </a:xfrm>
          <a:prstGeom prst="roundRect">
            <a:avLst>
              <a:gd fmla="val 16667" name="adj"/>
            </a:avLst>
          </a:prstGeom>
          <a:solidFill>
            <a:srgbClr val="7F6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unmodified</a:t>
            </a:r>
            <a:endParaRPr>
              <a:solidFill>
                <a:srgbClr val="FFFFFF"/>
              </a:solidFill>
              <a:latin typeface="Source Code Pro"/>
              <a:ea typeface="Source Code Pro"/>
              <a:cs typeface="Source Code Pro"/>
              <a:sym typeface="Source Code Pro"/>
            </a:endParaRPr>
          </a:p>
        </p:txBody>
      </p:sp>
      <p:sp>
        <p:nvSpPr>
          <p:cNvPr id="101" name="Google Shape;101;p17"/>
          <p:cNvSpPr/>
          <p:nvPr/>
        </p:nvSpPr>
        <p:spPr>
          <a:xfrm>
            <a:off x="5358388" y="2378250"/>
            <a:ext cx="1386600" cy="387000"/>
          </a:xfrm>
          <a:prstGeom prst="roundRect">
            <a:avLst>
              <a:gd fmla="val 16667" name="adj"/>
            </a:avLst>
          </a:prstGeom>
          <a:solidFill>
            <a:srgbClr val="7F6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E599"/>
                </a:solidFill>
              </a:rPr>
              <a:t>modified</a:t>
            </a:r>
            <a:endParaRPr>
              <a:solidFill>
                <a:srgbClr val="FFE599"/>
              </a:solidFill>
              <a:latin typeface="Source Code Pro"/>
              <a:ea typeface="Source Code Pro"/>
              <a:cs typeface="Source Code Pro"/>
              <a:sym typeface="Source Code Pro"/>
            </a:endParaRPr>
          </a:p>
        </p:txBody>
      </p:sp>
      <p:sp>
        <p:nvSpPr>
          <p:cNvPr id="102" name="Google Shape;102;p17"/>
          <p:cNvSpPr/>
          <p:nvPr/>
        </p:nvSpPr>
        <p:spPr>
          <a:xfrm>
            <a:off x="7045850" y="2378250"/>
            <a:ext cx="1386600" cy="387000"/>
          </a:xfrm>
          <a:prstGeom prst="roundRect">
            <a:avLst>
              <a:gd fmla="val 16667" name="adj"/>
            </a:avLst>
          </a:prstGeom>
          <a:solidFill>
            <a:srgbClr val="7F6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FA8DC"/>
                </a:solidFill>
              </a:rPr>
              <a:t>staged</a:t>
            </a:r>
            <a:endParaRPr>
              <a:solidFill>
                <a:srgbClr val="6FA8DC"/>
              </a:solidFill>
              <a:latin typeface="Source Code Pro"/>
              <a:ea typeface="Source Code Pro"/>
              <a:cs typeface="Source Code Pro"/>
              <a:sym typeface="Source Code Pro"/>
            </a:endParaRPr>
          </a:p>
        </p:txBody>
      </p:sp>
      <p:sp>
        <p:nvSpPr>
          <p:cNvPr id="103" name="Google Shape;103;p17"/>
          <p:cNvSpPr/>
          <p:nvPr/>
        </p:nvSpPr>
        <p:spPr>
          <a:xfrm>
            <a:off x="1186025" y="2926500"/>
            <a:ext cx="6739500" cy="548100"/>
          </a:xfrm>
          <a:prstGeom prst="rightArrow">
            <a:avLst>
              <a:gd fmla="val 50000" name="adj1"/>
              <a:gd fmla="val 50000" name="adj2"/>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Caveat"/>
                <a:ea typeface="Caveat"/>
                <a:cs typeface="Caveat"/>
                <a:sym typeface="Caveat"/>
              </a:rPr>
              <a:t>add the file</a:t>
            </a:r>
            <a:endParaRPr sz="1800">
              <a:solidFill>
                <a:srgbClr val="666666"/>
              </a:solidFill>
              <a:latin typeface="Caveat"/>
              <a:ea typeface="Caveat"/>
              <a:cs typeface="Caveat"/>
              <a:sym typeface="Caveat"/>
            </a:endParaRPr>
          </a:p>
        </p:txBody>
      </p:sp>
      <p:sp>
        <p:nvSpPr>
          <p:cNvPr id="104" name="Google Shape;104;p17"/>
          <p:cNvSpPr/>
          <p:nvPr/>
        </p:nvSpPr>
        <p:spPr>
          <a:xfrm>
            <a:off x="4555825" y="4057225"/>
            <a:ext cx="1574100" cy="548100"/>
          </a:xfrm>
          <a:prstGeom prst="rightArrow">
            <a:avLst>
              <a:gd fmla="val 50000" name="adj1"/>
              <a:gd fmla="val 50000" name="adj2"/>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Caveat"/>
                <a:ea typeface="Caveat"/>
                <a:cs typeface="Caveat"/>
                <a:sym typeface="Caveat"/>
              </a:rPr>
              <a:t>edit</a:t>
            </a:r>
            <a:r>
              <a:rPr lang="en" sz="1800">
                <a:solidFill>
                  <a:srgbClr val="666666"/>
                </a:solidFill>
                <a:latin typeface="Caveat"/>
                <a:ea typeface="Caveat"/>
                <a:cs typeface="Caveat"/>
                <a:sym typeface="Caveat"/>
              </a:rPr>
              <a:t> the file</a:t>
            </a:r>
            <a:endParaRPr sz="1800">
              <a:solidFill>
                <a:srgbClr val="666666"/>
              </a:solidFill>
              <a:latin typeface="Caveat"/>
              <a:ea typeface="Caveat"/>
              <a:cs typeface="Caveat"/>
              <a:sym typeface="Caveat"/>
            </a:endParaRPr>
          </a:p>
        </p:txBody>
      </p:sp>
      <p:sp>
        <p:nvSpPr>
          <p:cNvPr id="105" name="Google Shape;105;p17"/>
          <p:cNvSpPr/>
          <p:nvPr/>
        </p:nvSpPr>
        <p:spPr>
          <a:xfrm>
            <a:off x="6351375" y="4057225"/>
            <a:ext cx="1574100" cy="548100"/>
          </a:xfrm>
          <a:prstGeom prst="rightArrow">
            <a:avLst>
              <a:gd fmla="val 50000" name="adj1"/>
              <a:gd fmla="val 50000" name="adj2"/>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Caveat"/>
                <a:ea typeface="Caveat"/>
                <a:cs typeface="Caveat"/>
                <a:sym typeface="Caveat"/>
              </a:rPr>
              <a:t>stage</a:t>
            </a:r>
            <a:r>
              <a:rPr lang="en" sz="1800">
                <a:solidFill>
                  <a:srgbClr val="666666"/>
                </a:solidFill>
                <a:latin typeface="Caveat"/>
                <a:ea typeface="Caveat"/>
                <a:cs typeface="Caveat"/>
                <a:sym typeface="Caveat"/>
              </a:rPr>
              <a:t> the file</a:t>
            </a:r>
            <a:endParaRPr sz="1800">
              <a:solidFill>
                <a:srgbClr val="666666"/>
              </a:solidFill>
              <a:latin typeface="Caveat"/>
              <a:ea typeface="Caveat"/>
              <a:cs typeface="Caveat"/>
              <a:sym typeface="Caveat"/>
            </a:endParaRPr>
          </a:p>
        </p:txBody>
      </p:sp>
      <p:sp>
        <p:nvSpPr>
          <p:cNvPr id="106" name="Google Shape;106;p17"/>
          <p:cNvSpPr/>
          <p:nvPr/>
        </p:nvSpPr>
        <p:spPr>
          <a:xfrm>
            <a:off x="4425600" y="3474600"/>
            <a:ext cx="3396600" cy="572700"/>
          </a:xfrm>
          <a:prstGeom prst="leftArrow">
            <a:avLst>
              <a:gd fmla="val 50000" name="adj1"/>
              <a:gd fmla="val 50000" name="adj2"/>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Caveat"/>
                <a:ea typeface="Caveat"/>
                <a:cs typeface="Caveat"/>
                <a:sym typeface="Caveat"/>
              </a:rPr>
              <a:t>commit</a:t>
            </a:r>
            <a:endParaRPr sz="1800">
              <a:solidFill>
                <a:srgbClr val="666666"/>
              </a:solidFill>
              <a:latin typeface="Caveat"/>
              <a:ea typeface="Caveat"/>
              <a:cs typeface="Caveat"/>
              <a:sym typeface="Caveat"/>
            </a:endParaRPr>
          </a:p>
        </p:txBody>
      </p:sp>
      <p:sp>
        <p:nvSpPr>
          <p:cNvPr id="107" name="Google Shape;107;p17"/>
          <p:cNvSpPr/>
          <p:nvPr/>
        </p:nvSpPr>
        <p:spPr>
          <a:xfrm>
            <a:off x="1186025" y="4424225"/>
            <a:ext cx="3396600" cy="572700"/>
          </a:xfrm>
          <a:prstGeom prst="leftArrow">
            <a:avLst>
              <a:gd fmla="val 50000" name="adj1"/>
              <a:gd fmla="val 50000" name="adj2"/>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Caveat"/>
                <a:ea typeface="Caveat"/>
                <a:cs typeface="Caveat"/>
                <a:sym typeface="Caveat"/>
              </a:rPr>
              <a:t>remove the file</a:t>
            </a:r>
            <a:endParaRPr sz="1800">
              <a:solidFill>
                <a:srgbClr val="666666"/>
              </a:solidFill>
              <a:latin typeface="Caveat"/>
              <a:ea typeface="Caveat"/>
              <a:cs typeface="Caveat"/>
              <a:sym typeface="Cave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34F5C"/>
        </a:solidFill>
      </p:bgPr>
    </p:bg>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623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ADD &amp; COMMIT</a:t>
            </a:r>
            <a:endParaRPr>
              <a:solidFill>
                <a:srgbClr val="FFFFFF"/>
              </a:solidFill>
            </a:endParaRPr>
          </a:p>
        </p:txBody>
      </p:sp>
      <p:sp>
        <p:nvSpPr>
          <p:cNvPr id="113" name="Google Shape;113;p18"/>
          <p:cNvSpPr/>
          <p:nvPr/>
        </p:nvSpPr>
        <p:spPr>
          <a:xfrm>
            <a:off x="3732900" y="1869975"/>
            <a:ext cx="1678200" cy="404700"/>
          </a:xfrm>
          <a:prstGeom prst="roundRect">
            <a:avLst>
              <a:gd fmla="val 16667" name="adj"/>
            </a:avLst>
          </a:prstGeom>
          <a:solidFill>
            <a:srgbClr val="0C343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Source Code Pro"/>
                <a:ea typeface="Source Code Pro"/>
                <a:cs typeface="Source Code Pro"/>
                <a:sym typeface="Source Code Pro"/>
              </a:rPr>
              <a:t>$ git add *</a:t>
            </a:r>
            <a:endParaRPr>
              <a:solidFill>
                <a:srgbClr val="FFFFFF"/>
              </a:solidFill>
              <a:latin typeface="Source Code Pro"/>
              <a:ea typeface="Source Code Pro"/>
              <a:cs typeface="Source Code Pro"/>
              <a:sym typeface="Source Code Pro"/>
            </a:endParaRPr>
          </a:p>
        </p:txBody>
      </p:sp>
      <p:sp>
        <p:nvSpPr>
          <p:cNvPr id="114" name="Google Shape;114;p18"/>
          <p:cNvSpPr/>
          <p:nvPr/>
        </p:nvSpPr>
        <p:spPr>
          <a:xfrm>
            <a:off x="2585100" y="3250525"/>
            <a:ext cx="1509900" cy="404700"/>
          </a:xfrm>
          <a:prstGeom prst="roundRect">
            <a:avLst>
              <a:gd fmla="val 16667" name="adj"/>
            </a:avLst>
          </a:prstGeom>
          <a:solidFill>
            <a:srgbClr val="0C343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Source Code Pro"/>
                <a:ea typeface="Source Code Pro"/>
                <a:cs typeface="Source Code Pro"/>
                <a:sym typeface="Source Code Pro"/>
              </a:rPr>
              <a:t>$ git commit</a:t>
            </a:r>
            <a:endParaRPr>
              <a:solidFill>
                <a:srgbClr val="FFFFFF"/>
              </a:solidFill>
              <a:latin typeface="Source Code Pro"/>
              <a:ea typeface="Source Code Pro"/>
              <a:cs typeface="Source Code Pro"/>
              <a:sym typeface="Source Code Pro"/>
            </a:endParaRPr>
          </a:p>
        </p:txBody>
      </p:sp>
      <p:sp>
        <p:nvSpPr>
          <p:cNvPr id="115" name="Google Shape;115;p18"/>
          <p:cNvSpPr/>
          <p:nvPr/>
        </p:nvSpPr>
        <p:spPr>
          <a:xfrm>
            <a:off x="3923550" y="3774600"/>
            <a:ext cx="450600" cy="404700"/>
          </a:xfrm>
          <a:prstGeom prst="roundRect">
            <a:avLst>
              <a:gd fmla="val 16667" name="adj"/>
            </a:avLst>
          </a:pr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-a </a:t>
            </a:r>
            <a:endParaRPr>
              <a:solidFill>
                <a:srgbClr val="FFFFFF"/>
              </a:solidFill>
              <a:latin typeface="Source Code Pro"/>
              <a:ea typeface="Source Code Pro"/>
              <a:cs typeface="Source Code Pro"/>
              <a:sym typeface="Source Code Pro"/>
            </a:endParaRPr>
          </a:p>
        </p:txBody>
      </p:sp>
      <p:sp>
        <p:nvSpPr>
          <p:cNvPr id="116" name="Google Shape;116;p18"/>
          <p:cNvSpPr/>
          <p:nvPr/>
        </p:nvSpPr>
        <p:spPr>
          <a:xfrm>
            <a:off x="3248700" y="2359338"/>
            <a:ext cx="2646600" cy="404700"/>
          </a:xfrm>
          <a:prstGeom prst="roundRect">
            <a:avLst>
              <a:gd fmla="val 16667" name="adj"/>
            </a:avLst>
          </a:prstGeom>
          <a:solidFill>
            <a:srgbClr val="0C343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Source Code Pro"/>
                <a:ea typeface="Source Code Pro"/>
                <a:cs typeface="Source Code Pro"/>
                <a:sym typeface="Source Code Pro"/>
              </a:rPr>
              <a:t>$ git add &lt;filename&gt;</a:t>
            </a:r>
            <a:endParaRPr>
              <a:solidFill>
                <a:srgbClr val="FFFFFF"/>
              </a:solidFill>
              <a:latin typeface="Source Code Pro"/>
              <a:ea typeface="Source Code Pro"/>
              <a:cs typeface="Source Code Pro"/>
              <a:sym typeface="Source Code Pro"/>
            </a:endParaRPr>
          </a:p>
        </p:txBody>
      </p:sp>
      <p:sp>
        <p:nvSpPr>
          <p:cNvPr id="117" name="Google Shape;117;p18"/>
          <p:cNvSpPr/>
          <p:nvPr/>
        </p:nvSpPr>
        <p:spPr>
          <a:xfrm>
            <a:off x="4200900" y="3250525"/>
            <a:ext cx="2383500" cy="404700"/>
          </a:xfrm>
          <a:prstGeom prst="roundRect">
            <a:avLst>
              <a:gd fmla="val 16667" name="adj"/>
            </a:avLst>
          </a:pr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-m “commit message”</a:t>
            </a:r>
            <a:endParaRPr>
              <a:solidFill>
                <a:srgbClr val="FFFFFF"/>
              </a:solidFill>
              <a:latin typeface="Source Code Pro"/>
              <a:ea typeface="Source Code Pro"/>
              <a:cs typeface="Source Code Pro"/>
              <a:sym typeface="Source Code Pro"/>
            </a:endParaRPr>
          </a:p>
        </p:txBody>
      </p:sp>
      <p:cxnSp>
        <p:nvCxnSpPr>
          <p:cNvPr id="118" name="Google Shape;118;p18"/>
          <p:cNvCxnSpPr/>
          <p:nvPr/>
        </p:nvCxnSpPr>
        <p:spPr>
          <a:xfrm>
            <a:off x="4148150" y="3456000"/>
            <a:ext cx="900" cy="343500"/>
          </a:xfrm>
          <a:prstGeom prst="straightConnector1">
            <a:avLst/>
          </a:prstGeom>
          <a:noFill/>
          <a:ln cap="flat" cmpd="sng" w="9525">
            <a:solidFill>
              <a:srgbClr val="FFFFFF"/>
            </a:solidFill>
            <a:prstDash val="solid"/>
            <a:round/>
            <a:headEnd len="med" w="med" type="none"/>
            <a:tailEnd len="med" w="med" type="oval"/>
          </a:ln>
        </p:spPr>
      </p:cxnSp>
      <p:sp>
        <p:nvSpPr>
          <p:cNvPr id="119" name="Google Shape;119;p18"/>
          <p:cNvSpPr txBox="1"/>
          <p:nvPr/>
        </p:nvSpPr>
        <p:spPr>
          <a:xfrm>
            <a:off x="-16500" y="4621950"/>
            <a:ext cx="9329400" cy="8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FE2F3"/>
                </a:solidFill>
                <a:latin typeface="Source Code Pro"/>
                <a:ea typeface="Source Code Pro"/>
                <a:cs typeface="Source Code Pro"/>
                <a:sym typeface="Source Code Pro"/>
              </a:rPr>
              <a:t>Now the file is committed to the </a:t>
            </a:r>
            <a:r>
              <a:rPr b="1" lang="en">
                <a:solidFill>
                  <a:srgbClr val="CFE2F3"/>
                </a:solidFill>
                <a:latin typeface="Source Code Pro"/>
                <a:ea typeface="Source Code Pro"/>
                <a:cs typeface="Source Code Pro"/>
                <a:sym typeface="Source Code Pro"/>
              </a:rPr>
              <a:t>HEAD</a:t>
            </a:r>
            <a:r>
              <a:rPr lang="en">
                <a:solidFill>
                  <a:srgbClr val="CFE2F3"/>
                </a:solidFill>
                <a:latin typeface="Source Code Pro"/>
                <a:ea typeface="Source Code Pro"/>
                <a:cs typeface="Source Code Pro"/>
                <a:sym typeface="Source Code Pro"/>
              </a:rPr>
              <a:t>, but not in your remote repository yet.</a:t>
            </a:r>
            <a:endParaRPr>
              <a:solidFill>
                <a:srgbClr val="CFE2F3"/>
              </a:solidFill>
              <a:latin typeface="Source Code Pro"/>
              <a:ea typeface="Source Code Pro"/>
              <a:cs typeface="Source Code Pro"/>
              <a:sym typeface="Source Code Pro"/>
            </a:endParaRPr>
          </a:p>
        </p:txBody>
      </p:sp>
      <p:sp>
        <p:nvSpPr>
          <p:cNvPr id="120" name="Google Shape;120;p18"/>
          <p:cNvSpPr txBox="1"/>
          <p:nvPr/>
        </p:nvSpPr>
        <p:spPr>
          <a:xfrm>
            <a:off x="4406838" y="3735538"/>
            <a:ext cx="1257600" cy="8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FC5E8"/>
                </a:solidFill>
                <a:latin typeface="Caveat"/>
                <a:ea typeface="Caveat"/>
                <a:cs typeface="Caveat"/>
                <a:sym typeface="Caveat"/>
              </a:rPr>
              <a:t>add shortcut</a:t>
            </a:r>
            <a:endParaRPr sz="1800">
              <a:solidFill>
                <a:srgbClr val="9FC5E8"/>
              </a:solidFill>
              <a:latin typeface="Caveat"/>
              <a:ea typeface="Caveat"/>
              <a:cs typeface="Caveat"/>
              <a:sym typeface="Cave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5818E"/>
        </a:solidFill>
      </p:bgPr>
    </p:bg>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GIT STATUS vs. GIT DIFF</a:t>
            </a:r>
            <a:endParaRPr>
              <a:solidFill>
                <a:srgbClr val="FFFFFF"/>
              </a:solidFill>
            </a:endParaRPr>
          </a:p>
        </p:txBody>
      </p:sp>
      <p:sp>
        <p:nvSpPr>
          <p:cNvPr id="126" name="Google Shape;126;p19"/>
          <p:cNvSpPr/>
          <p:nvPr/>
        </p:nvSpPr>
        <p:spPr>
          <a:xfrm>
            <a:off x="5194225" y="1657900"/>
            <a:ext cx="540600" cy="404700"/>
          </a:xfrm>
          <a:prstGeom prst="roundRect">
            <a:avLst>
              <a:gd fmla="val 16667" name="adj"/>
            </a:avLst>
          </a:pr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-s</a:t>
            </a:r>
            <a:endParaRPr>
              <a:solidFill>
                <a:srgbClr val="FFFFFF"/>
              </a:solidFill>
              <a:latin typeface="Source Code Pro"/>
              <a:ea typeface="Source Code Pro"/>
              <a:cs typeface="Source Code Pro"/>
              <a:sym typeface="Source Code Pro"/>
            </a:endParaRPr>
          </a:p>
        </p:txBody>
      </p:sp>
      <p:sp>
        <p:nvSpPr>
          <p:cNvPr id="127" name="Google Shape;127;p19"/>
          <p:cNvSpPr/>
          <p:nvPr/>
        </p:nvSpPr>
        <p:spPr>
          <a:xfrm>
            <a:off x="3485850" y="1657900"/>
            <a:ext cx="1678200" cy="404700"/>
          </a:xfrm>
          <a:prstGeom prst="roundRect">
            <a:avLst>
              <a:gd fmla="val 16667" name="adj"/>
            </a:avLst>
          </a:prstGeom>
          <a:solidFill>
            <a:srgbClr val="134F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Source Code Pro"/>
                <a:ea typeface="Source Code Pro"/>
                <a:cs typeface="Source Code Pro"/>
                <a:sym typeface="Source Code Pro"/>
              </a:rPr>
              <a:t>$ git status</a:t>
            </a:r>
            <a:endParaRPr>
              <a:solidFill>
                <a:srgbClr val="FFFFFF"/>
              </a:solidFill>
              <a:latin typeface="Source Code Pro"/>
              <a:ea typeface="Source Code Pro"/>
              <a:cs typeface="Source Code Pro"/>
              <a:sym typeface="Source Code Pro"/>
            </a:endParaRPr>
          </a:p>
        </p:txBody>
      </p:sp>
      <p:sp>
        <p:nvSpPr>
          <p:cNvPr id="128" name="Google Shape;128;p19"/>
          <p:cNvSpPr/>
          <p:nvPr/>
        </p:nvSpPr>
        <p:spPr>
          <a:xfrm>
            <a:off x="3795300" y="3573325"/>
            <a:ext cx="1401000" cy="404700"/>
          </a:xfrm>
          <a:prstGeom prst="roundRect">
            <a:avLst>
              <a:gd fmla="val 16667" name="adj"/>
            </a:avLst>
          </a:prstGeom>
          <a:solidFill>
            <a:srgbClr val="134F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Source Code Pro"/>
                <a:ea typeface="Source Code Pro"/>
                <a:cs typeface="Source Code Pro"/>
                <a:sym typeface="Source Code Pro"/>
              </a:rPr>
              <a:t>$ git diff</a:t>
            </a:r>
            <a:endParaRPr>
              <a:solidFill>
                <a:srgbClr val="FFFFFF"/>
              </a:solidFill>
              <a:latin typeface="Source Code Pro"/>
              <a:ea typeface="Source Code Pro"/>
              <a:cs typeface="Source Code Pro"/>
              <a:sym typeface="Source Code Pro"/>
            </a:endParaRPr>
          </a:p>
        </p:txBody>
      </p:sp>
      <p:sp>
        <p:nvSpPr>
          <p:cNvPr id="129" name="Google Shape;129;p19"/>
          <p:cNvSpPr txBox="1"/>
          <p:nvPr/>
        </p:nvSpPr>
        <p:spPr>
          <a:xfrm>
            <a:off x="-2140500" y="2143800"/>
            <a:ext cx="7336800" cy="855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Source Code Pro"/>
                <a:ea typeface="Source Code Pro"/>
                <a:cs typeface="Source Code Pro"/>
                <a:sym typeface="Source Code Pro"/>
              </a:rPr>
              <a:t>“</a:t>
            </a:r>
            <a:r>
              <a:rPr lang="en">
                <a:latin typeface="Source Code Pro"/>
                <a:ea typeface="Source Code Pro"/>
                <a:cs typeface="Source Code Pro"/>
                <a:sym typeface="Source Code Pro"/>
              </a:rPr>
              <a:t>nothing to commit, working directory clean”</a:t>
            </a:r>
            <a:endParaRPr>
              <a:latin typeface="Source Code Pro"/>
              <a:ea typeface="Source Code Pro"/>
              <a:cs typeface="Source Code Pro"/>
              <a:sym typeface="Source Code Pro"/>
            </a:endParaRPr>
          </a:p>
          <a:p>
            <a:pPr indent="0" lvl="0" marL="0" rtl="0" algn="r">
              <a:spcBef>
                <a:spcPts val="0"/>
              </a:spcBef>
              <a:spcAft>
                <a:spcPts val="0"/>
              </a:spcAft>
              <a:buNone/>
            </a:pPr>
            <a:r>
              <a:rPr lang="en">
                <a:latin typeface="Source Code Pro"/>
                <a:ea typeface="Source Code Pro"/>
                <a:cs typeface="Source Code Pro"/>
                <a:sym typeface="Source Code Pro"/>
              </a:rPr>
              <a:t>“untracked files:”</a:t>
            </a:r>
            <a:endParaRPr>
              <a:latin typeface="Source Code Pro"/>
              <a:ea typeface="Source Code Pro"/>
              <a:cs typeface="Source Code Pro"/>
              <a:sym typeface="Source Code Pro"/>
            </a:endParaRPr>
          </a:p>
          <a:p>
            <a:pPr indent="0" lvl="0" marL="0" rtl="0" algn="r">
              <a:spcBef>
                <a:spcPts val="0"/>
              </a:spcBef>
              <a:spcAft>
                <a:spcPts val="0"/>
              </a:spcAft>
              <a:buNone/>
            </a:pPr>
            <a:r>
              <a:rPr lang="en">
                <a:latin typeface="Source Code Pro"/>
                <a:ea typeface="Source Code Pro"/>
                <a:cs typeface="Source Code Pro"/>
                <a:sym typeface="Source Code Pro"/>
              </a:rPr>
              <a:t>“changes to be committed:”</a:t>
            </a:r>
            <a:endParaRPr>
              <a:latin typeface="Source Code Pro"/>
              <a:ea typeface="Source Code Pro"/>
              <a:cs typeface="Source Code Pro"/>
              <a:sym typeface="Source Code Pro"/>
            </a:endParaRPr>
          </a:p>
          <a:p>
            <a:pPr indent="0" lvl="0" marL="0" rtl="0" algn="r">
              <a:spcBef>
                <a:spcPts val="0"/>
              </a:spcBef>
              <a:spcAft>
                <a:spcPts val="0"/>
              </a:spcAft>
              <a:buNone/>
            </a:pPr>
            <a:r>
              <a:rPr lang="en">
                <a:latin typeface="Source Code Pro"/>
                <a:ea typeface="Source Code Pro"/>
                <a:cs typeface="Source Code Pro"/>
                <a:sym typeface="Source Code Pro"/>
              </a:rPr>
              <a:t>“changes not staged for commit:”</a:t>
            </a:r>
            <a:endParaRPr>
              <a:latin typeface="Source Code Pro"/>
              <a:ea typeface="Source Code Pro"/>
              <a:cs typeface="Source Code Pro"/>
              <a:sym typeface="Source Code Pro"/>
            </a:endParaRPr>
          </a:p>
        </p:txBody>
      </p:sp>
      <p:sp>
        <p:nvSpPr>
          <p:cNvPr id="130" name="Google Shape;130;p19"/>
          <p:cNvSpPr txBox="1"/>
          <p:nvPr/>
        </p:nvSpPr>
        <p:spPr>
          <a:xfrm>
            <a:off x="5194225" y="2143800"/>
            <a:ext cx="73368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a:t>
            </a:r>
            <a:r>
              <a:rPr lang="en">
                <a:latin typeface="Source Code Pro"/>
                <a:ea typeface="Source Code Pro"/>
                <a:cs typeface="Source Code Pro"/>
                <a:sym typeface="Source Code Pro"/>
              </a:rPr>
              <a:t>new file:”</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“modified:”</a:t>
            </a:r>
            <a:endParaRPr>
              <a:latin typeface="Source Code Pro"/>
              <a:ea typeface="Source Code Pro"/>
              <a:cs typeface="Source Code Pro"/>
              <a:sym typeface="Source Code Pro"/>
            </a:endParaRPr>
          </a:p>
        </p:txBody>
      </p:sp>
      <p:sp>
        <p:nvSpPr>
          <p:cNvPr id="131" name="Google Shape;131;p19"/>
          <p:cNvSpPr/>
          <p:nvPr/>
        </p:nvSpPr>
        <p:spPr>
          <a:xfrm>
            <a:off x="5210400" y="3573325"/>
            <a:ext cx="1107000" cy="404700"/>
          </a:xfrm>
          <a:prstGeom prst="roundRect">
            <a:avLst>
              <a:gd fmla="val 16667" name="adj"/>
            </a:avLst>
          </a:pr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--staged </a:t>
            </a:r>
            <a:endParaRPr>
              <a:solidFill>
                <a:srgbClr val="FFFFFF"/>
              </a:solidFill>
              <a:latin typeface="Source Code Pro"/>
              <a:ea typeface="Source Code Pro"/>
              <a:cs typeface="Source Code Pro"/>
              <a:sym typeface="Source Code Pro"/>
            </a:endParaRPr>
          </a:p>
        </p:txBody>
      </p:sp>
      <p:sp>
        <p:nvSpPr>
          <p:cNvPr id="132" name="Google Shape;132;p19"/>
          <p:cNvSpPr txBox="1"/>
          <p:nvPr/>
        </p:nvSpPr>
        <p:spPr>
          <a:xfrm>
            <a:off x="2835225" y="4054225"/>
            <a:ext cx="2559900" cy="46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untracked vs. staged</a:t>
            </a:r>
            <a:endParaRPr>
              <a:latin typeface="Source Code Pro"/>
              <a:ea typeface="Source Code Pro"/>
              <a:cs typeface="Source Code Pro"/>
              <a:sym typeface="Source Code Pro"/>
            </a:endParaRPr>
          </a:p>
        </p:txBody>
      </p:sp>
      <p:sp>
        <p:nvSpPr>
          <p:cNvPr id="133" name="Google Shape;133;p19"/>
          <p:cNvSpPr txBox="1"/>
          <p:nvPr/>
        </p:nvSpPr>
        <p:spPr>
          <a:xfrm>
            <a:off x="5134200" y="4272675"/>
            <a:ext cx="2559900" cy="46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staged vs. committed</a:t>
            </a:r>
            <a:endParaRPr>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61C00"/>
        </a:solidFill>
      </p:bgPr>
    </p:bg>
    <p:spTree>
      <p:nvGrpSpPr>
        <p:cNvPr id="137" name="Shape 137"/>
        <p:cNvGrpSpPr/>
        <p:nvPr/>
      </p:nvGrpSpPr>
      <p:grpSpPr>
        <a:xfrm>
          <a:off x="0" y="0"/>
          <a:ext cx="0" cy="0"/>
          <a:chOff x="0" y="0"/>
          <a:chExt cx="0" cy="0"/>
        </a:xfrm>
      </p:grpSpPr>
      <p:sp>
        <p:nvSpPr>
          <p:cNvPr id="138" name="Google Shape;138;p20"/>
          <p:cNvSpPr txBox="1"/>
          <p:nvPr>
            <p:ph type="title"/>
          </p:nvPr>
        </p:nvSpPr>
        <p:spPr>
          <a:xfrm>
            <a:off x="311700" y="5959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(RE)MOVE / IGNORE</a:t>
            </a:r>
            <a:endParaRPr>
              <a:solidFill>
                <a:srgbClr val="FFFFFF"/>
              </a:solidFill>
            </a:endParaRPr>
          </a:p>
        </p:txBody>
      </p:sp>
      <p:sp>
        <p:nvSpPr>
          <p:cNvPr id="139" name="Google Shape;139;p20"/>
          <p:cNvSpPr txBox="1"/>
          <p:nvPr/>
        </p:nvSpPr>
        <p:spPr>
          <a:xfrm>
            <a:off x="509600" y="2666488"/>
            <a:ext cx="4287000" cy="8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if you simply remove the file from your working directory, it shows up under the “Changes not staged for commit” (“deleted:”)</a:t>
            </a:r>
            <a:endParaRPr>
              <a:latin typeface="Source Code Pro"/>
              <a:ea typeface="Source Code Pro"/>
              <a:cs typeface="Source Code Pro"/>
              <a:sym typeface="Source Code Pro"/>
            </a:endParaRPr>
          </a:p>
        </p:txBody>
      </p:sp>
      <p:sp>
        <p:nvSpPr>
          <p:cNvPr id="140" name="Google Shape;140;p20"/>
          <p:cNvSpPr/>
          <p:nvPr/>
        </p:nvSpPr>
        <p:spPr>
          <a:xfrm>
            <a:off x="1343225" y="1739200"/>
            <a:ext cx="2772900" cy="404700"/>
          </a:xfrm>
          <a:prstGeom prst="roundRect">
            <a:avLst>
              <a:gd fmla="val 16667" name="adj"/>
            </a:avLst>
          </a:prstGeom>
          <a:solidFill>
            <a:srgbClr val="5B0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Source Code Pro"/>
                <a:ea typeface="Source Code Pro"/>
                <a:cs typeface="Source Code Pro"/>
                <a:sym typeface="Source Code Pro"/>
              </a:rPr>
              <a:t>$ git rm   &lt;filename&gt;</a:t>
            </a:r>
            <a:endParaRPr>
              <a:solidFill>
                <a:srgbClr val="FFFFFF"/>
              </a:solidFill>
              <a:latin typeface="Source Code Pro"/>
              <a:ea typeface="Source Code Pro"/>
              <a:cs typeface="Source Code Pro"/>
              <a:sym typeface="Source Code Pro"/>
            </a:endParaRPr>
          </a:p>
        </p:txBody>
      </p:sp>
      <p:sp>
        <p:nvSpPr>
          <p:cNvPr id="141" name="Google Shape;141;p20"/>
          <p:cNvSpPr/>
          <p:nvPr/>
        </p:nvSpPr>
        <p:spPr>
          <a:xfrm>
            <a:off x="2047175" y="2281050"/>
            <a:ext cx="1136400" cy="404700"/>
          </a:xfrm>
          <a:prstGeom prst="roundRect">
            <a:avLst>
              <a:gd fmla="val 16667" name="adj"/>
            </a:avLst>
          </a:prstGeom>
          <a:solidFill>
            <a:srgbClr val="5B0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--cached</a:t>
            </a:r>
            <a:r>
              <a:rPr lang="en">
                <a:solidFill>
                  <a:srgbClr val="FFFFFF"/>
                </a:solidFill>
                <a:latin typeface="Source Code Pro"/>
                <a:ea typeface="Source Code Pro"/>
                <a:cs typeface="Source Code Pro"/>
                <a:sym typeface="Source Code Pro"/>
              </a:rPr>
              <a:t> </a:t>
            </a:r>
            <a:endParaRPr>
              <a:solidFill>
                <a:srgbClr val="FFFFFF"/>
              </a:solidFill>
              <a:latin typeface="Source Code Pro"/>
              <a:ea typeface="Source Code Pro"/>
              <a:cs typeface="Source Code Pro"/>
              <a:sym typeface="Source Code Pro"/>
            </a:endParaRPr>
          </a:p>
        </p:txBody>
      </p:sp>
      <p:cxnSp>
        <p:nvCxnSpPr>
          <p:cNvPr id="142" name="Google Shape;142;p20"/>
          <p:cNvCxnSpPr/>
          <p:nvPr/>
        </p:nvCxnSpPr>
        <p:spPr>
          <a:xfrm>
            <a:off x="2652350" y="1948800"/>
            <a:ext cx="1500" cy="356700"/>
          </a:xfrm>
          <a:prstGeom prst="straightConnector1">
            <a:avLst/>
          </a:prstGeom>
          <a:noFill/>
          <a:ln cap="flat" cmpd="sng" w="9525">
            <a:solidFill>
              <a:srgbClr val="FFFFFF"/>
            </a:solidFill>
            <a:prstDash val="solid"/>
            <a:round/>
            <a:headEnd len="med" w="med" type="none"/>
            <a:tailEnd len="med" w="med" type="oval"/>
          </a:ln>
        </p:spPr>
      </p:cxnSp>
      <p:sp>
        <p:nvSpPr>
          <p:cNvPr id="143" name="Google Shape;143;p20"/>
          <p:cNvSpPr/>
          <p:nvPr/>
        </p:nvSpPr>
        <p:spPr>
          <a:xfrm>
            <a:off x="2931900" y="4036075"/>
            <a:ext cx="3280200" cy="404700"/>
          </a:xfrm>
          <a:prstGeom prst="roundRect">
            <a:avLst>
              <a:gd fmla="val 16667" name="adj"/>
            </a:avLst>
          </a:prstGeom>
          <a:solidFill>
            <a:srgbClr val="5B0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Source Code Pro"/>
                <a:ea typeface="Source Code Pro"/>
                <a:cs typeface="Source Code Pro"/>
                <a:sym typeface="Source Code Pro"/>
              </a:rPr>
              <a:t>$ git mv file_from file_to </a:t>
            </a:r>
            <a:endParaRPr>
              <a:solidFill>
                <a:srgbClr val="FFFFFF"/>
              </a:solidFill>
              <a:latin typeface="Source Code Pro"/>
              <a:ea typeface="Source Code Pro"/>
              <a:cs typeface="Source Code Pro"/>
              <a:sym typeface="Source Code Pro"/>
            </a:endParaRPr>
          </a:p>
        </p:txBody>
      </p:sp>
      <p:sp>
        <p:nvSpPr>
          <p:cNvPr id="144" name="Google Shape;144;p20"/>
          <p:cNvSpPr txBox="1"/>
          <p:nvPr/>
        </p:nvSpPr>
        <p:spPr>
          <a:xfrm>
            <a:off x="165825" y="4440100"/>
            <a:ext cx="8642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you can use any tool you like to rename a file, and address the add/rm later, before you commit </a:t>
            </a:r>
            <a:endParaRPr>
              <a:latin typeface="Source Code Pro"/>
              <a:ea typeface="Source Code Pro"/>
              <a:cs typeface="Source Code Pro"/>
              <a:sym typeface="Source Code Pro"/>
            </a:endParaRPr>
          </a:p>
        </p:txBody>
      </p:sp>
      <p:sp>
        <p:nvSpPr>
          <p:cNvPr id="145" name="Google Shape;145;p20"/>
          <p:cNvSpPr/>
          <p:nvPr/>
        </p:nvSpPr>
        <p:spPr>
          <a:xfrm>
            <a:off x="5365350" y="1739200"/>
            <a:ext cx="2358000" cy="404700"/>
          </a:xfrm>
          <a:prstGeom prst="roundRect">
            <a:avLst>
              <a:gd fmla="val 16667" name="adj"/>
            </a:avLst>
          </a:prstGeom>
          <a:solidFill>
            <a:srgbClr val="5B0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Source Code Pro"/>
                <a:ea typeface="Source Code Pro"/>
                <a:cs typeface="Source Code Pro"/>
                <a:sym typeface="Source Code Pro"/>
              </a:rPr>
              <a:t>$ touch .gitignore</a:t>
            </a:r>
            <a:endParaRPr>
              <a:solidFill>
                <a:srgbClr val="FFFFFF"/>
              </a:solidFill>
              <a:latin typeface="Source Code Pro"/>
              <a:ea typeface="Source Code Pro"/>
              <a:cs typeface="Source Code Pro"/>
              <a:sym typeface="Source Code Pro"/>
            </a:endParaRPr>
          </a:p>
        </p:txBody>
      </p:sp>
      <p:sp>
        <p:nvSpPr>
          <p:cNvPr id="146" name="Google Shape;146;p20"/>
          <p:cNvSpPr txBox="1"/>
          <p:nvPr/>
        </p:nvSpPr>
        <p:spPr>
          <a:xfrm>
            <a:off x="5365350" y="2305500"/>
            <a:ext cx="16608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*.xml</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0" name="Shape 150"/>
        <p:cNvGrpSpPr/>
        <p:nvPr/>
      </p:nvGrpSpPr>
      <p:grpSpPr>
        <a:xfrm>
          <a:off x="0" y="0"/>
          <a:ext cx="0" cy="0"/>
          <a:chOff x="0" y="0"/>
          <a:chExt cx="0" cy="0"/>
        </a:xfrm>
      </p:grpSpPr>
      <p:sp>
        <p:nvSpPr>
          <p:cNvPr id="151" name="Google Shape;151;p21"/>
          <p:cNvSpPr txBox="1"/>
          <p:nvPr>
            <p:ph type="title"/>
          </p:nvPr>
        </p:nvSpPr>
        <p:spPr>
          <a:xfrm>
            <a:off x="-1236175" y="501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34343"/>
                </a:solidFill>
              </a:rPr>
              <a:t>Viewing the Commit History</a:t>
            </a:r>
            <a:endParaRPr>
              <a:solidFill>
                <a:srgbClr val="434343"/>
              </a:solidFill>
            </a:endParaRPr>
          </a:p>
        </p:txBody>
      </p:sp>
      <p:pic>
        <p:nvPicPr>
          <p:cNvPr id="152" name="Google Shape;152;p21"/>
          <p:cNvPicPr preferRelativeResize="0"/>
          <p:nvPr/>
        </p:nvPicPr>
        <p:blipFill>
          <a:blip r:embed="rId3">
            <a:alphaModFix/>
          </a:blip>
          <a:stretch>
            <a:fillRect/>
          </a:stretch>
        </p:blipFill>
        <p:spPr>
          <a:xfrm>
            <a:off x="5774225" y="90600"/>
            <a:ext cx="3422575" cy="4846375"/>
          </a:xfrm>
          <a:prstGeom prst="rect">
            <a:avLst/>
          </a:prstGeom>
          <a:noFill/>
          <a:ln>
            <a:noFill/>
          </a:ln>
        </p:spPr>
      </p:pic>
      <p:sp>
        <p:nvSpPr>
          <p:cNvPr id="153" name="Google Shape;153;p21"/>
          <p:cNvSpPr/>
          <p:nvPr/>
        </p:nvSpPr>
        <p:spPr>
          <a:xfrm>
            <a:off x="596225" y="1492225"/>
            <a:ext cx="1257600" cy="3708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 git log</a:t>
            </a:r>
            <a:endParaRPr>
              <a:solidFill>
                <a:srgbClr val="FFFFFF"/>
              </a:solidFill>
              <a:latin typeface="Source Code Pro"/>
              <a:ea typeface="Source Code Pro"/>
              <a:cs typeface="Source Code Pro"/>
              <a:sym typeface="Source Code Pro"/>
            </a:endParaRPr>
          </a:p>
        </p:txBody>
      </p:sp>
      <p:sp>
        <p:nvSpPr>
          <p:cNvPr id="154" name="Google Shape;154;p21"/>
          <p:cNvSpPr txBox="1"/>
          <p:nvPr/>
        </p:nvSpPr>
        <p:spPr>
          <a:xfrm>
            <a:off x="176400" y="4538150"/>
            <a:ext cx="8791200" cy="66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this command lists each commit with its SHA-1 checksum, the author’s name and email, the date written, and the commit message.</a:t>
            </a:r>
            <a:endParaRPr>
              <a:latin typeface="Source Code Pro"/>
              <a:ea typeface="Source Code Pro"/>
              <a:cs typeface="Source Code Pro"/>
              <a:sym typeface="Source Code Pro"/>
            </a:endParaRPr>
          </a:p>
        </p:txBody>
      </p:sp>
      <p:sp>
        <p:nvSpPr>
          <p:cNvPr id="155" name="Google Shape;155;p21"/>
          <p:cNvSpPr/>
          <p:nvPr/>
        </p:nvSpPr>
        <p:spPr>
          <a:xfrm>
            <a:off x="3203900" y="1927575"/>
            <a:ext cx="476400" cy="3708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-p</a:t>
            </a:r>
            <a:endParaRPr>
              <a:solidFill>
                <a:srgbClr val="FFFFFF"/>
              </a:solidFill>
              <a:latin typeface="Source Code Pro"/>
              <a:ea typeface="Source Code Pro"/>
              <a:cs typeface="Source Code Pro"/>
              <a:sym typeface="Source Code Pro"/>
            </a:endParaRPr>
          </a:p>
        </p:txBody>
      </p:sp>
      <p:sp>
        <p:nvSpPr>
          <p:cNvPr id="156" name="Google Shape;156;p21"/>
          <p:cNvSpPr/>
          <p:nvPr/>
        </p:nvSpPr>
        <p:spPr>
          <a:xfrm>
            <a:off x="2045825" y="1927575"/>
            <a:ext cx="1017300" cy="3708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--patch</a:t>
            </a:r>
            <a:endParaRPr>
              <a:solidFill>
                <a:srgbClr val="FFFFFF"/>
              </a:solidFill>
              <a:latin typeface="Source Code Pro"/>
              <a:ea typeface="Source Code Pro"/>
              <a:cs typeface="Source Code Pro"/>
              <a:sym typeface="Source Code Pro"/>
            </a:endParaRPr>
          </a:p>
        </p:txBody>
      </p:sp>
      <p:sp>
        <p:nvSpPr>
          <p:cNvPr id="157" name="Google Shape;157;p21"/>
          <p:cNvSpPr txBox="1"/>
          <p:nvPr/>
        </p:nvSpPr>
        <p:spPr>
          <a:xfrm>
            <a:off x="2986925" y="1927575"/>
            <a:ext cx="290100" cy="3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158" name="Google Shape;158;p21"/>
          <p:cNvSpPr/>
          <p:nvPr/>
        </p:nvSpPr>
        <p:spPr>
          <a:xfrm>
            <a:off x="2045825" y="2330713"/>
            <a:ext cx="907800" cy="3708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--stat</a:t>
            </a:r>
            <a:endParaRPr>
              <a:solidFill>
                <a:srgbClr val="FFFFFF"/>
              </a:solidFill>
              <a:latin typeface="Source Code Pro"/>
              <a:ea typeface="Source Code Pro"/>
              <a:cs typeface="Source Code Pro"/>
              <a:sym typeface="Source Code Pro"/>
            </a:endParaRPr>
          </a:p>
        </p:txBody>
      </p:sp>
      <p:sp>
        <p:nvSpPr>
          <p:cNvPr id="159" name="Google Shape;159;p21"/>
          <p:cNvSpPr/>
          <p:nvPr/>
        </p:nvSpPr>
        <p:spPr>
          <a:xfrm>
            <a:off x="2045825" y="2733875"/>
            <a:ext cx="1834200" cy="3708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--pretty=format</a:t>
            </a:r>
            <a:endParaRPr>
              <a:solidFill>
                <a:srgbClr val="FFFFFF"/>
              </a:solidFill>
              <a:latin typeface="Source Code Pro"/>
              <a:ea typeface="Source Code Pro"/>
              <a:cs typeface="Source Code Pro"/>
              <a:sym typeface="Source Code Pro"/>
            </a:endParaRPr>
          </a:p>
        </p:txBody>
      </p:sp>
      <p:sp>
        <p:nvSpPr>
          <p:cNvPr id="160" name="Google Shape;160;p21"/>
          <p:cNvSpPr/>
          <p:nvPr/>
        </p:nvSpPr>
        <p:spPr>
          <a:xfrm>
            <a:off x="2045825" y="3137025"/>
            <a:ext cx="1834200" cy="3708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--author=name</a:t>
            </a:r>
            <a:endParaRPr>
              <a:solidFill>
                <a:srgbClr val="FFFFFF"/>
              </a:solidFill>
              <a:latin typeface="Source Code Pro"/>
              <a:ea typeface="Source Code Pro"/>
              <a:cs typeface="Source Code Pro"/>
              <a:sym typeface="Source Code Pro"/>
            </a:endParaRPr>
          </a:p>
        </p:txBody>
      </p:sp>
      <p:sp>
        <p:nvSpPr>
          <p:cNvPr id="161" name="Google Shape;161;p21"/>
          <p:cNvSpPr/>
          <p:nvPr/>
        </p:nvSpPr>
        <p:spPr>
          <a:xfrm>
            <a:off x="2045825" y="3540175"/>
            <a:ext cx="1834200" cy="3708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--grep=word</a:t>
            </a:r>
            <a:endParaRPr>
              <a:solidFill>
                <a:srgbClr val="FFFFFF"/>
              </a:solidFill>
              <a:latin typeface="Source Code Pro"/>
              <a:ea typeface="Source Code Pro"/>
              <a:cs typeface="Source Code Pro"/>
              <a:sym typeface="Source Code Pro"/>
            </a:endParaRPr>
          </a:p>
        </p:txBody>
      </p:sp>
      <p:sp>
        <p:nvSpPr>
          <p:cNvPr id="162" name="Google Shape;162;p21"/>
          <p:cNvSpPr/>
          <p:nvPr/>
        </p:nvSpPr>
        <p:spPr>
          <a:xfrm>
            <a:off x="3951875" y="1927575"/>
            <a:ext cx="476400" cy="3708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-2</a:t>
            </a:r>
            <a:endParaRPr>
              <a:solidFill>
                <a:srgbClr val="FFFFFF"/>
              </a:solidFill>
              <a:latin typeface="Source Code Pro"/>
              <a:ea typeface="Source Code Pro"/>
              <a:cs typeface="Source Code Pro"/>
              <a:sym typeface="Source Code Pro"/>
            </a:endParaRPr>
          </a:p>
        </p:txBody>
      </p:sp>
      <p:sp>
        <p:nvSpPr>
          <p:cNvPr id="163" name="Google Shape;163;p21"/>
          <p:cNvSpPr/>
          <p:nvPr/>
        </p:nvSpPr>
        <p:spPr>
          <a:xfrm>
            <a:off x="3951875" y="2330725"/>
            <a:ext cx="1417500" cy="3708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--all-match</a:t>
            </a:r>
            <a:endParaRPr>
              <a:solidFill>
                <a:srgbClr val="FFFFFF"/>
              </a:solidFill>
              <a:latin typeface="Source Code Pro"/>
              <a:ea typeface="Source Code Pro"/>
              <a:cs typeface="Source Code Pro"/>
              <a:sym typeface="Source Code Pro"/>
            </a:endParaRPr>
          </a:p>
        </p:txBody>
      </p:sp>
      <p:sp>
        <p:nvSpPr>
          <p:cNvPr id="164" name="Google Shape;164;p21"/>
          <p:cNvSpPr/>
          <p:nvPr/>
        </p:nvSpPr>
        <p:spPr>
          <a:xfrm>
            <a:off x="2045825" y="4116200"/>
            <a:ext cx="907800" cy="370800"/>
          </a:xfrm>
          <a:prstGeom prst="roundRect">
            <a:avLst>
              <a:gd fmla="val 16667" name="adj"/>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--help</a:t>
            </a:r>
            <a:endParaRPr>
              <a:solidFill>
                <a:srgbClr val="FFFFFF"/>
              </a:solidFill>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