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0F6-46EE-46F2-B73E-356937B7D97C}" type="datetimeFigureOut">
              <a:rPr lang="hr-HR" smtClean="0"/>
              <a:pPr/>
              <a:t>20.12.2010.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0F5-8833-46C7-8D0C-B1757B67FA88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0F6-46EE-46F2-B73E-356937B7D97C}" type="datetimeFigureOut">
              <a:rPr lang="hr-HR" smtClean="0"/>
              <a:pPr/>
              <a:t>20.12.2010.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0F5-8833-46C7-8D0C-B1757B67FA8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0F6-46EE-46F2-B73E-356937B7D97C}" type="datetimeFigureOut">
              <a:rPr lang="hr-HR" smtClean="0"/>
              <a:pPr/>
              <a:t>20.12.2010.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0F5-8833-46C7-8D0C-B1757B67FA8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0F6-46EE-46F2-B73E-356937B7D97C}" type="datetimeFigureOut">
              <a:rPr lang="hr-HR" smtClean="0"/>
              <a:pPr/>
              <a:t>20.12.2010.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0F5-8833-46C7-8D0C-B1757B67FA8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0F6-46EE-46F2-B73E-356937B7D97C}" type="datetimeFigureOut">
              <a:rPr lang="hr-HR" smtClean="0"/>
              <a:pPr/>
              <a:t>20.12.2010.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0F5-8833-46C7-8D0C-B1757B67FA8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0F6-46EE-46F2-B73E-356937B7D97C}" type="datetimeFigureOut">
              <a:rPr lang="hr-HR" smtClean="0"/>
              <a:pPr/>
              <a:t>20.12.2010.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0F5-8833-46C7-8D0C-B1757B67FA8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0F6-46EE-46F2-B73E-356937B7D97C}" type="datetimeFigureOut">
              <a:rPr lang="hr-HR" smtClean="0"/>
              <a:pPr/>
              <a:t>20.12.2010.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0F5-8833-46C7-8D0C-B1757B67FA8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0F6-46EE-46F2-B73E-356937B7D97C}" type="datetimeFigureOut">
              <a:rPr lang="hr-HR" smtClean="0"/>
              <a:pPr/>
              <a:t>20.12.2010.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0F5-8833-46C7-8D0C-B1757B67FA8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0F6-46EE-46F2-B73E-356937B7D97C}" type="datetimeFigureOut">
              <a:rPr lang="hr-HR" smtClean="0"/>
              <a:pPr/>
              <a:t>20.12.2010.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0F5-8833-46C7-8D0C-B1757B67FA8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B0F6-46EE-46F2-B73E-356937B7D97C}" type="datetimeFigureOut">
              <a:rPr lang="hr-HR" smtClean="0"/>
              <a:pPr/>
              <a:t>20.12.2010.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D0F5-8833-46C7-8D0C-B1757B67FA88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DBBB0F6-46EE-46F2-B73E-356937B7D97C}" type="datetimeFigureOut">
              <a:rPr lang="hr-HR" smtClean="0"/>
              <a:pPr/>
              <a:t>20.12.2010.</a:t>
            </a:fld>
            <a:endParaRPr lang="hr-HR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936D0F5-8833-46C7-8D0C-B1757B67FA8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DBBB0F6-46EE-46F2-B73E-356937B7D97C}" type="datetimeFigureOut">
              <a:rPr lang="hr-HR" smtClean="0"/>
              <a:pPr/>
              <a:t>20.12.2010.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936D0F5-8833-46C7-8D0C-B1757B67FA88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 smtClean="0"/>
              <a:t>FERmula</a:t>
            </a:r>
            <a:r>
              <a:rPr lang="hr-HR" dirty="0" smtClean="0"/>
              <a:t> 1.0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Tehnološka demonstracija </a:t>
            </a:r>
            <a:r>
              <a:rPr lang="hr-HR" i="1" dirty="0" smtClean="0"/>
              <a:t>proširene stvarnosti</a:t>
            </a:r>
            <a:endParaRPr lang="hr-HR" i="1" dirty="0"/>
          </a:p>
        </p:txBody>
      </p:sp>
      <p:pic>
        <p:nvPicPr>
          <p:cNvPr id="7" name="Picture 6" descr="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1484784"/>
            <a:ext cx="6588224" cy="494116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8" name="Picture 7" descr="for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857971">
            <a:off x="2696163" y="3073024"/>
            <a:ext cx="4548063" cy="3456528"/>
          </a:xfrm>
          <a:prstGeom prst="rect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Proširena stvarnost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626968" cy="4625609"/>
          </a:xfrm>
        </p:spPr>
        <p:txBody>
          <a:bodyPr>
            <a:normAutofit lnSpcReduction="10000"/>
          </a:bodyPr>
          <a:lstStyle/>
          <a:p>
            <a:r>
              <a:rPr lang="hr-HR" dirty="0" err="1" smtClean="0"/>
              <a:t>Eng</a:t>
            </a:r>
            <a:r>
              <a:rPr lang="hr-HR" dirty="0" smtClean="0"/>
              <a:t>. </a:t>
            </a:r>
            <a:r>
              <a:rPr lang="hr-HR" i="1" dirty="0" err="1" smtClean="0"/>
              <a:t>Augmented</a:t>
            </a:r>
            <a:r>
              <a:rPr lang="hr-HR" i="1" dirty="0" smtClean="0"/>
              <a:t> </a:t>
            </a:r>
            <a:r>
              <a:rPr lang="hr-HR" i="1" dirty="0" err="1" smtClean="0"/>
              <a:t>Reality</a:t>
            </a:r>
            <a:endParaRPr lang="hr-HR" i="1" dirty="0" smtClean="0"/>
          </a:p>
          <a:p>
            <a:r>
              <a:rPr lang="hr-HR" dirty="0" smtClean="0"/>
              <a:t>Mogućnost da računarski generiranu virtualnu stvarnost možemo dodati našem percipiranju prave stvarnosti oko nas</a:t>
            </a:r>
          </a:p>
          <a:p>
            <a:r>
              <a:rPr lang="hr-HR" dirty="0" smtClean="0"/>
              <a:t>Obilježja: interakcija u stvarnom vremenu, kombinacija prividnog i stvarnog, 3D</a:t>
            </a:r>
            <a:endParaRPr lang="hr-HR" dirty="0"/>
          </a:p>
        </p:txBody>
      </p:sp>
      <p:pic>
        <p:nvPicPr>
          <p:cNvPr id="4" name="Picture 3" descr="09topps45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8184" y="648717"/>
            <a:ext cx="2568453" cy="5921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807042"/>
            <a:ext cx="4067944" cy="3050958"/>
          </a:xfrm>
          <a:prstGeom prst="rect">
            <a:avLst/>
          </a:prstGeom>
        </p:spPr>
      </p:pic>
      <p:sp>
        <p:nvSpPr>
          <p:cNvPr id="29" name="Freeform 28"/>
          <p:cNvSpPr/>
          <p:nvPr/>
        </p:nvSpPr>
        <p:spPr>
          <a:xfrm>
            <a:off x="2327564" y="2249055"/>
            <a:ext cx="4502727" cy="339436"/>
          </a:xfrm>
          <a:custGeom>
            <a:avLst/>
            <a:gdLst>
              <a:gd name="connsiteX0" fmla="*/ 0 w 4502727"/>
              <a:gd name="connsiteY0" fmla="*/ 314036 h 339436"/>
              <a:gd name="connsiteX1" fmla="*/ 692727 w 4502727"/>
              <a:gd name="connsiteY1" fmla="*/ 64654 h 339436"/>
              <a:gd name="connsiteX2" fmla="*/ 1371600 w 4502727"/>
              <a:gd name="connsiteY2" fmla="*/ 258618 h 339436"/>
              <a:gd name="connsiteX3" fmla="*/ 2036618 w 4502727"/>
              <a:gd name="connsiteY3" fmla="*/ 9236 h 339436"/>
              <a:gd name="connsiteX4" fmla="*/ 2715491 w 4502727"/>
              <a:gd name="connsiteY4" fmla="*/ 314036 h 339436"/>
              <a:gd name="connsiteX5" fmla="*/ 3325091 w 4502727"/>
              <a:gd name="connsiteY5" fmla="*/ 161636 h 339436"/>
              <a:gd name="connsiteX6" fmla="*/ 4502727 w 4502727"/>
              <a:gd name="connsiteY6" fmla="*/ 286327 h 339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727" h="339436">
                <a:moveTo>
                  <a:pt x="0" y="314036"/>
                </a:moveTo>
                <a:cubicBezTo>
                  <a:pt x="232063" y="193963"/>
                  <a:pt x="464127" y="73890"/>
                  <a:pt x="692727" y="64654"/>
                </a:cubicBezTo>
                <a:cubicBezTo>
                  <a:pt x="921327" y="55418"/>
                  <a:pt x="1147618" y="267854"/>
                  <a:pt x="1371600" y="258618"/>
                </a:cubicBezTo>
                <a:cubicBezTo>
                  <a:pt x="1595582" y="249382"/>
                  <a:pt x="1812636" y="0"/>
                  <a:pt x="2036618" y="9236"/>
                </a:cubicBezTo>
                <a:cubicBezTo>
                  <a:pt x="2260600" y="18472"/>
                  <a:pt x="2500746" y="288636"/>
                  <a:pt x="2715491" y="314036"/>
                </a:cubicBezTo>
                <a:cubicBezTo>
                  <a:pt x="2930237" y="339436"/>
                  <a:pt x="3027218" y="166254"/>
                  <a:pt x="3325091" y="161636"/>
                </a:cubicBezTo>
                <a:cubicBezTo>
                  <a:pt x="3622964" y="157018"/>
                  <a:pt x="4062845" y="221672"/>
                  <a:pt x="4502727" y="286327"/>
                </a:cubicBezTo>
              </a:path>
            </a:pathLst>
          </a:cu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realizacije AR</a:t>
            </a:r>
            <a:endParaRPr lang="hr-HR" dirty="0"/>
          </a:p>
        </p:txBody>
      </p:sp>
      <p:pic>
        <p:nvPicPr>
          <p:cNvPr id="7" name="Picture 6" descr="Portable-Computer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1484784"/>
            <a:ext cx="2438400" cy="2438400"/>
          </a:xfrm>
          <a:prstGeom prst="rect">
            <a:avLst/>
          </a:prstGeom>
        </p:spPr>
      </p:pic>
      <p:pic>
        <p:nvPicPr>
          <p:cNvPr id="12" name="Picture 11" descr="user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6516216" y="4653136"/>
            <a:ext cx="1656184" cy="1656184"/>
          </a:xfrm>
          <a:prstGeom prst="rect">
            <a:avLst/>
          </a:prstGeom>
        </p:spPr>
      </p:pic>
      <p:pic>
        <p:nvPicPr>
          <p:cNvPr id="9" name="Picture 8" descr="web-camera-ic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72200" y="2060848"/>
            <a:ext cx="1512168" cy="1512168"/>
          </a:xfrm>
          <a:prstGeom prst="rect">
            <a:avLst/>
          </a:prstGeom>
        </p:spPr>
      </p:pic>
      <p:pic>
        <p:nvPicPr>
          <p:cNvPr id="14" name="Picture 13" descr="TextureExtractAR_marke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56176" y="5445224"/>
            <a:ext cx="1008112" cy="100811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5" name="Picture 14" descr="flarlogo-marker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64088" y="5085184"/>
            <a:ext cx="1008112" cy="100811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3" name="Curved Left Arrow 22"/>
          <p:cNvSpPr/>
          <p:nvPr/>
        </p:nvSpPr>
        <p:spPr>
          <a:xfrm>
            <a:off x="7884368" y="2780928"/>
            <a:ext cx="936104" cy="24482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467544" y="3789040"/>
            <a:ext cx="1008112" cy="864096"/>
          </a:xfrm>
          <a:prstGeom prst="downArrow">
            <a:avLst>
              <a:gd name="adj1" fmla="val 29010"/>
              <a:gd name="adj2" fmla="val 447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26" name="Picture 25" descr="user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941168"/>
            <a:ext cx="1368152" cy="1368152"/>
          </a:xfrm>
          <a:prstGeom prst="rect">
            <a:avLst/>
          </a:prstGeom>
        </p:spPr>
      </p:pic>
      <p:sp>
        <p:nvSpPr>
          <p:cNvPr id="27" name="Striped Right Arrow 26"/>
          <p:cNvSpPr/>
          <p:nvPr/>
        </p:nvSpPr>
        <p:spPr>
          <a:xfrm flipH="1">
            <a:off x="3779912" y="5157192"/>
            <a:ext cx="1224136" cy="936104"/>
          </a:xfrm>
          <a:prstGeom prst="stripedRightArrow">
            <a:avLst>
              <a:gd name="adj1" fmla="val 4743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0" name="TextBox 29"/>
          <p:cNvSpPr txBox="1"/>
          <p:nvPr/>
        </p:nvSpPr>
        <p:spPr>
          <a:xfrm>
            <a:off x="1187624" y="378904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Osobno računalo</a:t>
            </a:r>
            <a:endParaRPr lang="hr-HR" dirty="0"/>
          </a:p>
        </p:txBody>
      </p:sp>
      <p:sp>
        <p:nvSpPr>
          <p:cNvPr id="31" name="TextBox 30"/>
          <p:cNvSpPr txBox="1"/>
          <p:nvPr/>
        </p:nvSpPr>
        <p:spPr>
          <a:xfrm>
            <a:off x="6012160" y="33569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WEB kamera</a:t>
            </a:r>
            <a:endParaRPr lang="hr-HR" dirty="0"/>
          </a:p>
        </p:txBody>
      </p:sp>
      <p:sp>
        <p:nvSpPr>
          <p:cNvPr id="32" name="TextBox 31"/>
          <p:cNvSpPr txBox="1"/>
          <p:nvPr/>
        </p:nvSpPr>
        <p:spPr>
          <a:xfrm>
            <a:off x="7092280" y="630932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Korisnik</a:t>
            </a:r>
            <a:endParaRPr lang="hr-HR" dirty="0"/>
          </a:p>
        </p:txBody>
      </p:sp>
      <p:sp>
        <p:nvSpPr>
          <p:cNvPr id="33" name="TextBox 32"/>
          <p:cNvSpPr txBox="1"/>
          <p:nvPr/>
        </p:nvSpPr>
        <p:spPr>
          <a:xfrm>
            <a:off x="5148064" y="602128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Markeri</a:t>
            </a:r>
            <a:endParaRPr lang="hr-HR" dirty="0"/>
          </a:p>
        </p:txBody>
      </p:sp>
      <p:sp>
        <p:nvSpPr>
          <p:cNvPr id="34" name="TextBox 33"/>
          <p:cNvSpPr txBox="1"/>
          <p:nvPr/>
        </p:nvSpPr>
        <p:spPr>
          <a:xfrm>
            <a:off x="179512" y="630932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Prividna stvarnost</a:t>
            </a:r>
            <a:endParaRPr lang="hr-HR" dirty="0"/>
          </a:p>
        </p:txBody>
      </p:sp>
      <p:grpSp>
        <p:nvGrpSpPr>
          <p:cNvPr id="22" name="Group 21"/>
          <p:cNvGrpSpPr/>
          <p:nvPr/>
        </p:nvGrpSpPr>
        <p:grpSpPr>
          <a:xfrm>
            <a:off x="179512" y="4005064"/>
            <a:ext cx="6912770" cy="2520280"/>
            <a:chOff x="179512" y="4005064"/>
            <a:chExt cx="6912770" cy="2520280"/>
          </a:xfrm>
        </p:grpSpPr>
        <p:sp>
          <p:nvSpPr>
            <p:cNvPr id="20" name="Flowchart: Merge 19"/>
            <p:cNvSpPr/>
            <p:nvPr/>
          </p:nvSpPr>
          <p:spPr>
            <a:xfrm rot="16200000">
              <a:off x="3599894" y="3032955"/>
              <a:ext cx="2520280" cy="4464497"/>
            </a:xfrm>
            <a:prstGeom prst="flowChartMerg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9512" y="4005064"/>
              <a:ext cx="2452330" cy="2520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3" grpId="0" animBg="1"/>
      <p:bldP spid="24" grpId="0" animBg="1"/>
      <p:bldP spid="27" grpId="0" animBg="1"/>
      <p:bldP spid="30" grpId="0"/>
      <p:bldP spid="31" grpId="0"/>
      <p:bldP spid="32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Projekt </a:t>
            </a:r>
            <a:r>
              <a:rPr lang="hr-HR" dirty="0" err="1" smtClean="0"/>
              <a:t>FERmula</a:t>
            </a:r>
            <a:r>
              <a:rPr lang="hr-HR" dirty="0" smtClean="0"/>
              <a:t> 1.0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06137"/>
          </a:xfrm>
        </p:spPr>
        <p:txBody>
          <a:bodyPr/>
          <a:lstStyle/>
          <a:p>
            <a:r>
              <a:rPr lang="hr-HR" dirty="0" smtClean="0"/>
              <a:t>Tehnička demonstracija prividne stvarnosti na primjeru igre s vozilima nazvanim </a:t>
            </a:r>
            <a:r>
              <a:rPr lang="hr-HR" dirty="0" err="1" smtClean="0"/>
              <a:t>FERmula</a:t>
            </a:r>
            <a:r>
              <a:rPr lang="hr-HR" dirty="0" smtClean="0"/>
              <a:t>.</a:t>
            </a:r>
          </a:p>
          <a:p>
            <a:r>
              <a:rPr lang="hr-HR" dirty="0" smtClean="0"/>
              <a:t>Upravljanje prividnih vozila u stvarnom vremenu, na prividnoj sceni.</a:t>
            </a:r>
            <a:endParaRPr lang="hr-HR" dirty="0"/>
          </a:p>
        </p:txBody>
      </p:sp>
      <p:pic>
        <p:nvPicPr>
          <p:cNvPr id="4" name="Picture 3" descr="flarlogo-mark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6216" y="4437112"/>
            <a:ext cx="1368152" cy="136815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6" name="Picture 5" descr="scen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14597" y="2492896"/>
            <a:ext cx="5429403" cy="4176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rmark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3608" y="4797152"/>
            <a:ext cx="1004901" cy="100811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8" name="Picture 7" descr="cest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552" y="4725144"/>
            <a:ext cx="2073830" cy="1152128"/>
          </a:xfrm>
          <a:prstGeom prst="rect">
            <a:avLst/>
          </a:prstGeom>
        </p:spPr>
      </p:pic>
      <p:pic>
        <p:nvPicPr>
          <p:cNvPr id="9" name="Picture 8" descr="TextureExtractAR_marke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1600" y="4725144"/>
            <a:ext cx="1152128" cy="115212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0" name="Picture 9" descr="snjesk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15616" y="4149080"/>
            <a:ext cx="885098" cy="1440160"/>
          </a:xfrm>
          <a:prstGeom prst="rect">
            <a:avLst/>
          </a:prstGeom>
          <a:effectLst/>
        </p:spPr>
      </p:pic>
      <p:pic>
        <p:nvPicPr>
          <p:cNvPr id="12" name="Picture 11" descr="ar-marker-BchThin_0036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99592" y="4653136"/>
            <a:ext cx="1224136" cy="122413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3" name="Picture 12" descr="kuca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4365104"/>
            <a:ext cx="3060744" cy="1767260"/>
          </a:xfrm>
          <a:prstGeom prst="rect">
            <a:avLst/>
          </a:prstGeom>
        </p:spPr>
      </p:pic>
      <p:pic>
        <p:nvPicPr>
          <p:cNvPr id="14" name="Picture 13" descr="armark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9592" y="4725144"/>
            <a:ext cx="1130622" cy="113423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5" name="Picture 14" descr="kork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27584" y="4797152"/>
            <a:ext cx="1065863" cy="792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-2.96296E-6 L 0.50868 -0.0419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-2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64 -3.7037E-6 L 0.69184 -0.03148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" y="-16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96296E-6 L 0.32483 -0.170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" y="-85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7037E-7 L 0.5276 -0.03148 " pathEditMode="relative" ptsTypes="AA">
                                      <p:cBhvr>
                                        <p:cTn id="10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Zakretanje kotača </a:t>
            </a:r>
            <a:r>
              <a:rPr lang="hr-HR" dirty="0" err="1" smtClean="0"/>
              <a:t>FERmule</a:t>
            </a:r>
            <a:endParaRPr lang="hr-HR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700808"/>
            <a:ext cx="6059064" cy="3816424"/>
          </a:xfrm>
        </p:spPr>
      </p:pic>
      <p:sp>
        <p:nvSpPr>
          <p:cNvPr id="5" name="TextBox 4"/>
          <p:cNvSpPr txBox="1"/>
          <p:nvPr/>
        </p:nvSpPr>
        <p:spPr>
          <a:xfrm>
            <a:off x="2627784" y="48691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>
                <a:solidFill>
                  <a:srgbClr val="FFC000"/>
                </a:solidFill>
              </a:rPr>
              <a:t>kotacPL</a:t>
            </a:r>
            <a:endParaRPr lang="hr-HR" b="1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278092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>
                <a:solidFill>
                  <a:srgbClr val="FFC000"/>
                </a:solidFill>
              </a:rPr>
              <a:t>kotacPD</a:t>
            </a:r>
            <a:endParaRPr lang="hr-HR" b="1" dirty="0">
              <a:solidFill>
                <a:srgbClr val="FFC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835696" y="2780928"/>
            <a:ext cx="792088" cy="21602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91680" y="213285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>
                <a:solidFill>
                  <a:srgbClr val="00B050"/>
                </a:solidFill>
              </a:rPr>
              <a:t>“</a:t>
            </a:r>
            <a:r>
              <a:rPr lang="hr-HR" b="1" dirty="0" err="1" smtClean="0">
                <a:solidFill>
                  <a:srgbClr val="00B050"/>
                </a:solidFill>
              </a:rPr>
              <a:t>Dummy</a:t>
            </a:r>
            <a:r>
              <a:rPr lang="hr-HR" b="1" dirty="0" smtClean="0">
                <a:solidFill>
                  <a:srgbClr val="00B050"/>
                </a:solidFill>
              </a:rPr>
              <a:t>”</a:t>
            </a:r>
            <a:endParaRPr lang="hr-HR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0" y="5229200"/>
            <a:ext cx="4536504" cy="1446550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case 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osgGA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GUIEventAdapter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KEY_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hr-H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voziloInputDeviceState-&gt;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rotDReq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v-&gt;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okreniLijevo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hr-H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hr-HR" dirty="0"/>
          </a:p>
        </p:txBody>
      </p:sp>
      <p:sp>
        <p:nvSpPr>
          <p:cNvPr id="15" name="TextBox 14"/>
          <p:cNvSpPr txBox="1"/>
          <p:nvPr/>
        </p:nvSpPr>
        <p:spPr>
          <a:xfrm>
            <a:off x="4427984" y="1484784"/>
            <a:ext cx="4536504" cy="4185761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okreniLijevo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(bool t)</a:t>
            </a:r>
          </a:p>
          <a:p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 (t) 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okrenutL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okrenutD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osg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lijeviKotac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FindNodeByName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( Model, "kotacPL" );</a:t>
            </a:r>
          </a:p>
          <a:p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osg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desniKotac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FindNodeByName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( Model, "kotacPD" );</a:t>
            </a:r>
          </a:p>
          <a:p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osg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MatrixTransform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ltr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AddMatrixTransform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lijeviKotac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osg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MatrixTransform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dtr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AddMatrixTransform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desniKotac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ltr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setMatrix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osg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Matrix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rotate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osg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inDegrees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(30.0f),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osg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::Z_AXIS));</a:t>
            </a:r>
          </a:p>
          <a:p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dtr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setMatrix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osg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Matrix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rotate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osg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inDegrees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(30.0f),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osg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::Z_AXIS));</a:t>
            </a:r>
          </a:p>
          <a:p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hr-HR" dirty="0"/>
          </a:p>
        </p:txBody>
      </p:sp>
      <p:sp>
        <p:nvSpPr>
          <p:cNvPr id="17" name="Bent Arrow 16"/>
          <p:cNvSpPr/>
          <p:nvPr/>
        </p:nvSpPr>
        <p:spPr>
          <a:xfrm rot="16200000" flipV="1">
            <a:off x="5436096" y="4941168"/>
            <a:ext cx="1008112" cy="201622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48264" y="2276872"/>
            <a:ext cx="1944216" cy="864096"/>
          </a:xfrm>
          <a:prstGeom prst="ellipse">
            <a:avLst/>
          </a:prstGeom>
          <a:solidFill>
            <a:schemeClr val="accent1">
              <a:lumMod val="75000"/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TextBox 17"/>
          <p:cNvSpPr txBox="1"/>
          <p:nvPr/>
        </p:nvSpPr>
        <p:spPr>
          <a:xfrm>
            <a:off x="4247456" y="764704"/>
            <a:ext cx="4896544" cy="5904656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// funkcija za traženje dijelova modela (služi za animaciju kotaca)</a:t>
            </a:r>
          </a:p>
          <a:p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osg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FindNodeByName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osg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pNode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sName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 ( 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pNode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getName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()==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sName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pNode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hr-H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::Group*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pGroup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asGroup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 ( 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pGroup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unsigned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 int i=0; i&lt;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pGroup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getNumChildren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++ )</a:t>
            </a:r>
          </a:p>
          <a:p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osg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pFound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FindNodeByName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pGroup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getChild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(i), 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sName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 ( 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pFound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pFound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hr-H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hr-HR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hr-HR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hr-HR" dirty="0"/>
          </a:p>
        </p:txBody>
      </p:sp>
      <p:sp>
        <p:nvSpPr>
          <p:cNvPr id="20" name="Oval 19"/>
          <p:cNvSpPr/>
          <p:nvPr/>
        </p:nvSpPr>
        <p:spPr>
          <a:xfrm>
            <a:off x="683568" y="5877272"/>
            <a:ext cx="1944216" cy="288032"/>
          </a:xfrm>
          <a:prstGeom prst="ellipse">
            <a:avLst/>
          </a:prstGeom>
          <a:solidFill>
            <a:schemeClr val="accent1">
              <a:lumMod val="75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3" grpId="0"/>
      <p:bldP spid="14" grpId="0" animBg="1"/>
      <p:bldP spid="15" grpId="0" animBg="1"/>
      <p:bldP spid="17" grpId="0" animBg="1"/>
      <p:bldP spid="19" grpId="0" animBg="1"/>
      <p:bldP spid="18" grpId="0" animBg="1"/>
      <p:bldP spid="2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155</TotalTime>
  <Words>300</Words>
  <Application>Microsoft Office PowerPoint</Application>
  <PresentationFormat>On-screen Show (4:3)</PresentationFormat>
  <Paragraphs>59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Module</vt:lpstr>
      <vt:lpstr>FERmula 1.0</vt:lpstr>
      <vt:lpstr>Proširena stvarnost</vt:lpstr>
      <vt:lpstr>Primjer realizacije AR</vt:lpstr>
      <vt:lpstr>Projekt FERmula 1.0</vt:lpstr>
      <vt:lpstr>Zakretanje kotača FERmule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FERmula 1.0</dc:title>
  <dc:creator>Petar</dc:creator>
  <cp:lastModifiedBy>Petar</cp:lastModifiedBy>
  <cp:revision>19</cp:revision>
  <dcterms:created xsi:type="dcterms:W3CDTF">2010-12-20T15:02:54Z</dcterms:created>
  <dcterms:modified xsi:type="dcterms:W3CDTF">2010-12-20T18:27:58Z</dcterms:modified>
</cp:coreProperties>
</file>