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8" r:id="rId14"/>
    <p:sldId id="269" r:id="rId15"/>
    <p:sldId id="272" r:id="rId16"/>
    <p:sldId id="271" r:id="rId17"/>
    <p:sldId id="273" r:id="rId18"/>
    <p:sldId id="267" r:id="rId19"/>
    <p:sldId id="274" r:id="rId20"/>
    <p:sldId id="275" r:id="rId21"/>
    <p:sldId id="279" r:id="rId22"/>
    <p:sldId id="281" r:id="rId23"/>
    <p:sldId id="280" r:id="rId24"/>
    <p:sldId id="283" r:id="rId25"/>
    <p:sldId id="285" r:id="rId26"/>
    <p:sldId id="284" r:id="rId27"/>
    <p:sldId id="286" r:id="rId28"/>
    <p:sldId id="28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1"/>
    <p:restoredTop sz="86516"/>
  </p:normalViewPr>
  <p:slideViewPr>
    <p:cSldViewPr snapToGrid="0" snapToObjects="1">
      <p:cViewPr>
        <p:scale>
          <a:sx n="103" d="100"/>
          <a:sy n="103" d="100"/>
        </p:scale>
        <p:origin x="6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/C:\Users\qiujf\Desktop\&#38451;&#26790;&#33298;\&#26234;&#33021;&#23478;&#30005;&#29616;&#29366;&#21644;&#21457;&#23637;&#36235;&#21183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D:\QIU-&#30003;&#19975;&#23439;&#28304;&#30740;&#31350;\SWS%20RESEARCH\QIU_&#31572;&#36777;+&#20837;&#32844;+&#25191;&#19994;\QIU-&#36716;&#27491;&#31572;&#36777;&#65288;CH&#38598;&#22242;&#65289;\&#21457;&#30740;&#31350;&#31649;&#29702;&#37096;\&#27714;&#20339;&#23792;&#65306;2019&#24180;7&#26376;&#36716;&#27491;&#31572;&#36777;-&#25968;&#25454;&#24213;&#31295;-2019071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qiujf\Desktop\&#38451;&#26790;&#33298;\&#29289;&#32852;&#32593;&#30456;&#20851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860666145545366"/>
          <c:y val="0.169535872574089"/>
          <c:w val="0.84311166612648"/>
          <c:h val="0.622840591084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'图20-全球物联网设备的安装基数-申万格式'!$C$4</c:f>
              <c:strCache>
                <c:ptCount val="1"/>
                <c:pt idx="0">
                  <c:v>全球物联网设备安装基数（亿件）</c:v>
                </c:pt>
              </c:strCache>
            </c:strRef>
          </c:tx>
          <c:spPr>
            <a:solidFill>
              <a:sysClr val="windowText" lastClr="000000"/>
            </a:solidFill>
            <a:ln w="25400">
              <a:noFill/>
            </a:ln>
          </c:spPr>
          <c:invertIfNegative val="0"/>
          <c:dLbls>
            <c:dLbl>
              <c:idx val="9"/>
              <c:layout>
                <c:manualLayout>
                  <c:x val="0.00582964313862468"/>
                  <c:y val="0.0082254044960434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'图20-全球物联网设备的安装基数-申万格式'!$D$3:$N$3</c:f>
              <c:strCache>
                <c:ptCount val="11"/>
                <c:pt idx="0">
                  <c:v>2015</c:v>
                </c:pt>
                <c:pt idx="1">
                  <c:v>2016E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  <c:pt idx="9">
                  <c:v>2024E</c:v>
                </c:pt>
                <c:pt idx="10">
                  <c:v>2025E</c:v>
                </c:pt>
              </c:strCache>
            </c:strRef>
          </c:cat>
          <c:val>
            <c:numRef>
              <c:f>'图20-全球物联网设备的安装基数-申万格式'!$D$4:$N$4</c:f>
              <c:numCache>
                <c:formatCode>General</c:formatCode>
                <c:ptCount val="11"/>
                <c:pt idx="0">
                  <c:v>154.1</c:v>
                </c:pt>
                <c:pt idx="1">
                  <c:v>176.8</c:v>
                </c:pt>
                <c:pt idx="2">
                  <c:v>203.5</c:v>
                </c:pt>
                <c:pt idx="3">
                  <c:v>231.4</c:v>
                </c:pt>
                <c:pt idx="4">
                  <c:v>266.6</c:v>
                </c:pt>
                <c:pt idx="5">
                  <c:v>307.3</c:v>
                </c:pt>
                <c:pt idx="6">
                  <c:v>358.2</c:v>
                </c:pt>
                <c:pt idx="7">
                  <c:v>426.2</c:v>
                </c:pt>
                <c:pt idx="8">
                  <c:v>511.1</c:v>
                </c:pt>
                <c:pt idx="9">
                  <c:v>621.2</c:v>
                </c:pt>
                <c:pt idx="10">
                  <c:v>754.4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42967376"/>
        <c:axId val="835253536"/>
      </c:barChart>
      <c:lineChart>
        <c:grouping val="standard"/>
        <c:varyColors val="0"/>
        <c:ser>
          <c:idx val="1"/>
          <c:order val="1"/>
          <c:tx>
            <c:strRef>
              <c:f>'图20-全球物联网设备的安装基数-申万格式'!$C$5</c:f>
              <c:strCache>
                <c:ptCount val="1"/>
                <c:pt idx="0">
                  <c:v>同比增长率（右轴）</c:v>
                </c:pt>
              </c:strCache>
            </c:strRef>
          </c:tx>
          <c:spPr>
            <a:ln w="25400" cap="rnd" cmpd="sng" algn="ctr">
              <a:solidFill>
                <a:srgbClr val="00B0F0"/>
              </a:solidFill>
              <a:prstDash val="solid"/>
              <a:round/>
            </a:ln>
          </c:spPr>
          <c:marker>
            <c:spPr>
              <a:noFill/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cat>
            <c:strRef>
              <c:f>'图20-全球物联网设备的安装基数-申万格式'!$D$3:$N$3</c:f>
              <c:strCache>
                <c:ptCount val="11"/>
                <c:pt idx="0">
                  <c:v>2015</c:v>
                </c:pt>
                <c:pt idx="1">
                  <c:v>2016E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  <c:pt idx="9">
                  <c:v>2024E</c:v>
                </c:pt>
                <c:pt idx="10">
                  <c:v>2025E</c:v>
                </c:pt>
              </c:strCache>
            </c:strRef>
          </c:cat>
          <c:val>
            <c:numRef>
              <c:f>'图20-全球物联网设备的安装基数-申万格式'!$D$5:$N$5</c:f>
              <c:numCache>
                <c:formatCode>0.00%</c:formatCode>
                <c:ptCount val="11"/>
                <c:pt idx="1">
                  <c:v>0.147306943543154</c:v>
                </c:pt>
                <c:pt idx="2">
                  <c:v>0.151018099547511</c:v>
                </c:pt>
                <c:pt idx="3">
                  <c:v>0.137100737100737</c:v>
                </c:pt>
                <c:pt idx="4">
                  <c:v>0.152117545375972</c:v>
                </c:pt>
                <c:pt idx="5">
                  <c:v>0.152663165791448</c:v>
                </c:pt>
                <c:pt idx="6">
                  <c:v>0.165636186137325</c:v>
                </c:pt>
                <c:pt idx="7">
                  <c:v>0.189838079285315</c:v>
                </c:pt>
                <c:pt idx="8">
                  <c:v>0.199202252463632</c:v>
                </c:pt>
                <c:pt idx="9">
                  <c:v>0.215417726472315</c:v>
                </c:pt>
                <c:pt idx="10">
                  <c:v>0.214423696072118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6905088"/>
        <c:axId val="945006112"/>
      </c:lineChart>
      <c:catAx>
        <c:axId val="942967376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ln w="3175" cap="flat" cmpd="sng" algn="ctr">
            <a:solidFill>
              <a:srgbClr val="00339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835253536"/>
        <c:crosses val="autoZero"/>
        <c:auto val="0"/>
        <c:lblAlgn val="ctr"/>
        <c:lblOffset val="100"/>
        <c:noMultiLvlLbl val="0"/>
      </c:catAx>
      <c:valAx>
        <c:axId val="8352535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ap="flat" cmpd="sng" algn="ctr">
            <a:solidFill>
              <a:srgbClr val="00339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942967376"/>
        <c:crosses val="autoZero"/>
        <c:crossBetween val="between"/>
      </c:valAx>
      <c:catAx>
        <c:axId val="98690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945006112"/>
        <c:crosses val="autoZero"/>
        <c:auto val="1"/>
        <c:lblAlgn val="ctr"/>
        <c:lblOffset val="100"/>
        <c:noMultiLvlLbl val="0"/>
      </c:catAx>
      <c:valAx>
        <c:axId val="945006112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ln w="3175" cap="flat" cmpd="sng" algn="ctr">
            <a:solidFill>
              <a:srgbClr val="00339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986905088"/>
        <c:crosses val="max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0994550408719346"/>
          <c:y val="0.890074685228899"/>
          <c:w val="0.784741144414169"/>
          <c:h val="0.0751913193326944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25400">
      <a:noFill/>
    </a:ln>
  </c:spPr>
  <c:txPr>
    <a:bodyPr/>
    <a:lstStyle/>
    <a:p>
      <a:pPr>
        <a:defRPr lang="zh-CN" sz="8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69745041535"/>
          <c:y val="0.0165752522071049"/>
          <c:w val="0.792653878532792"/>
          <c:h val="0.8501698035059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图15!$I$2</c:f>
              <c:strCache>
                <c:ptCount val="1"/>
                <c:pt idx="0">
                  <c:v>蜂窝类（2/3/4/5G/NB-IoT/eMtc）</c:v>
                </c:pt>
              </c:strCache>
            </c:strRef>
          </c:tx>
          <c:spPr>
            <a:solidFill>
              <a:srgbClr val="003296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9770048331728E-17"/>
                  <c:y val="-0.0070653831642219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272479564032703"/>
                  <c:y val="0.005254404390006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63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图15!$J$2:$M$2</c:f>
              <c:numCache>
                <c:formatCode>0.00_ </c:formatCode>
                <c:ptCount val="4"/>
                <c:pt idx="0">
                  <c:v>3.45</c:v>
                </c:pt>
                <c:pt idx="1">
                  <c:v>7.2</c:v>
                </c:pt>
                <c:pt idx="2">
                  <c:v>12.96</c:v>
                </c:pt>
                <c:pt idx="3">
                  <c:v>20.74</c:v>
                </c:pt>
              </c:numCache>
            </c:numRef>
          </c:val>
        </c:ser>
        <c:ser>
          <c:idx val="1"/>
          <c:order val="1"/>
          <c:tx>
            <c:strRef>
              <c:f>图15!$I$3</c:f>
              <c:strCache>
                <c:ptCount val="1"/>
                <c:pt idx="0">
                  <c:v>非蜂窝LPWAN</c:v>
                </c:pt>
              </c:strCache>
            </c:strRef>
          </c:tx>
          <c:spPr>
            <a:solidFill>
              <a:srgbClr val="E65F5F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9770048331728E-17"/>
                  <c:y val="-0.01521605255054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122644609318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0.0036519538043203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99080193326927E-17"/>
                  <c:y val="0.0018163997843159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图15!$J$3:$M$3</c:f>
              <c:numCache>
                <c:formatCode>0.00_ </c:formatCode>
                <c:ptCount val="4"/>
                <c:pt idx="0">
                  <c:v>0.54</c:v>
                </c:pt>
                <c:pt idx="1">
                  <c:v>1.99</c:v>
                </c:pt>
                <c:pt idx="2">
                  <c:v>4.319999999999998</c:v>
                </c:pt>
                <c:pt idx="3">
                  <c:v>7.46</c:v>
                </c:pt>
              </c:numCache>
            </c:numRef>
          </c:val>
        </c:ser>
        <c:ser>
          <c:idx val="2"/>
          <c:order val="2"/>
          <c:tx>
            <c:strRef>
              <c:f>图15!$I$4</c:f>
              <c:strCache>
                <c:ptCount val="1"/>
                <c:pt idx="0">
                  <c:v>短距类（Wi-Fi/蓝牙/PLC等）</c:v>
                </c:pt>
              </c:strCache>
            </c:strRef>
          </c:tx>
          <c:spPr>
            <a:solidFill>
              <a:srgbClr val="64D7FF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72479564032698"/>
                  <c:y val="-0.0060473174673619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99540096663455E-17"/>
                  <c:y val="-2.42138451153204E-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041510481342328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99080193326927E-17"/>
                  <c:y val="0.001942528619319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0"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图15!$J$4:$M$4</c:f>
              <c:numCache>
                <c:formatCode>0.00_ </c:formatCode>
                <c:ptCount val="4"/>
                <c:pt idx="0">
                  <c:v>11.01</c:v>
                </c:pt>
                <c:pt idx="1">
                  <c:v>19.76</c:v>
                </c:pt>
                <c:pt idx="2">
                  <c:v>34.02</c:v>
                </c:pt>
                <c:pt idx="3">
                  <c:v>50.6</c:v>
                </c:pt>
              </c:numCache>
            </c:numRef>
          </c:val>
        </c:ser>
        <c:ser>
          <c:idx val="3"/>
          <c:order val="3"/>
          <c:tx>
            <c:strRef>
              <c:f>图15!$I$5</c:f>
              <c:strCache>
                <c:ptCount val="1"/>
                <c:pt idx="0">
                  <c:v>其它（卫星/光纤等）</c:v>
                </c:pt>
              </c:strCache>
            </c:strRef>
          </c:tx>
          <c:spPr>
            <a:solidFill>
              <a:srgbClr val="FAD5D5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544959128065398"/>
                  <c:y val="-0.01209969454415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008912140605100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0.00474555224191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99080193326927E-17"/>
                  <c:y val="0.0088033590024184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3175"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图15!$J$5:$M$5</c:f>
              <c:numCache>
                <c:formatCode>0.00_ </c:formatCode>
                <c:ptCount val="4"/>
                <c:pt idx="0">
                  <c:v>0.96</c:v>
                </c:pt>
                <c:pt idx="1">
                  <c:v>1.69</c:v>
                </c:pt>
                <c:pt idx="2">
                  <c:v>2.7</c:v>
                </c:pt>
                <c:pt idx="3">
                  <c:v>4.159999999999997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86890928"/>
        <c:axId val="986892704"/>
      </c:barChart>
      <c:lineChart>
        <c:grouping val="standard"/>
        <c:varyColors val="0"/>
        <c:ser>
          <c:idx val="4"/>
          <c:order val="4"/>
          <c:tx>
            <c:strRef>
              <c:f>图15!$I$6</c:f>
              <c:strCache>
                <c:ptCount val="1"/>
                <c:pt idx="0">
                  <c:v>合计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31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图15!$J$6:$M$6</c:f>
              <c:numCache>
                <c:formatCode>0.00_ </c:formatCode>
                <c:ptCount val="4"/>
                <c:pt idx="0">
                  <c:v>15.96</c:v>
                </c:pt>
                <c:pt idx="1">
                  <c:v>30.64</c:v>
                </c:pt>
                <c:pt idx="2">
                  <c:v>54.0</c:v>
                </c:pt>
                <c:pt idx="3">
                  <c:v>82.96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6890928"/>
        <c:axId val="986892704"/>
      </c:lineChart>
      <c:catAx>
        <c:axId val="98689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986892704"/>
        <c:crosses val="autoZero"/>
        <c:auto val="1"/>
        <c:lblAlgn val="ctr"/>
        <c:lblOffset val="100"/>
        <c:noMultiLvlLbl val="0"/>
      </c:catAx>
      <c:valAx>
        <c:axId val="986892704"/>
        <c:scaling>
          <c:orientation val="minMax"/>
          <c:max val="100.0"/>
        </c:scaling>
        <c:delete val="0"/>
        <c:axPos val="l"/>
        <c:numFmt formatCode="0_ " sourceLinked="0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986890928"/>
        <c:crosses val="autoZero"/>
        <c:crossBetween val="between"/>
        <c:majorUnit val="20.0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0623463395164811"/>
          <c:y val="0.132485302070084"/>
          <c:w val="0.597331640674033"/>
          <c:h val="0.266011654468038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 lang="zh-CN" sz="800"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359329743183"/>
          <c:y val="0.065838487483402"/>
          <c:w val="0.834941105795018"/>
          <c:h val="0.693768185416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'中国物联网模组 芯片市场规模（亿元）'!$D$5</c:f>
              <c:strCache>
                <c:ptCount val="1"/>
                <c:pt idx="0">
                  <c:v>IoT模组（亿元）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芯片市场规模（亿元）'!$E$5:$J$5</c:f>
              <c:numCache>
                <c:formatCode>General</c:formatCode>
                <c:ptCount val="6"/>
                <c:pt idx="0">
                  <c:v>51.0</c:v>
                </c:pt>
                <c:pt idx="1">
                  <c:v>90.0</c:v>
                </c:pt>
                <c:pt idx="2">
                  <c:v>177.0</c:v>
                </c:pt>
                <c:pt idx="3">
                  <c:v>217.0</c:v>
                </c:pt>
                <c:pt idx="4">
                  <c:v>239.0</c:v>
                </c:pt>
                <c:pt idx="5">
                  <c:v>296.0</c:v>
                </c:pt>
              </c:numCache>
            </c:numRef>
          </c:val>
        </c:ser>
        <c:ser>
          <c:idx val="2"/>
          <c:order val="2"/>
          <c:tx>
            <c:strRef>
              <c:f>'中国物联网模组 芯片市场规模（亿元）'!$D$7</c:f>
              <c:strCache>
                <c:ptCount val="1"/>
                <c:pt idx="0">
                  <c:v>IoT芯片（亿元）</c:v>
                </c:pt>
              </c:strCache>
            </c:strRef>
          </c:tx>
          <c:spPr>
            <a:solidFill>
              <a:srgbClr val="64D7FF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芯片市场规模（亿元）'!$E$7:$J$7</c:f>
              <c:numCache>
                <c:formatCode>General</c:formatCode>
                <c:ptCount val="6"/>
                <c:pt idx="0">
                  <c:v>96.0</c:v>
                </c:pt>
                <c:pt idx="1">
                  <c:v>152.0</c:v>
                </c:pt>
                <c:pt idx="2">
                  <c:v>259.0</c:v>
                </c:pt>
                <c:pt idx="3">
                  <c:v>287.0</c:v>
                </c:pt>
                <c:pt idx="4">
                  <c:v>303.0</c:v>
                </c:pt>
                <c:pt idx="5">
                  <c:v>338.0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3596816"/>
        <c:axId val="943598864"/>
      </c:barChart>
      <c:lineChart>
        <c:grouping val="standard"/>
        <c:varyColors val="0"/>
        <c:ser>
          <c:idx val="1"/>
          <c:order val="1"/>
          <c:tx>
            <c:strRef>
              <c:f>'中国物联网模组 芯片市场规模（亿元）'!$D$6</c:f>
              <c:strCache>
                <c:ptCount val="1"/>
                <c:pt idx="0">
                  <c:v>IoT模组-YoY（%）</c:v>
                </c:pt>
              </c:strCache>
            </c:strRef>
          </c:tx>
          <c:spPr>
            <a:ln w="25400" cap="rnd">
              <a:solidFill>
                <a:srgbClr val="E65F5F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noFill/>
              <a:ln w="25400">
                <a:noFill/>
              </a:ln>
              <a:effectLst/>
            </c:spPr>
          </c:marker>
          <c:dLbls>
            <c:delete val="1"/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芯片市场规模（亿元）'!$E$6:$J$6</c:f>
              <c:numCache>
                <c:formatCode>0%</c:formatCode>
                <c:ptCount val="6"/>
                <c:pt idx="1">
                  <c:v>0.764705882352941</c:v>
                </c:pt>
                <c:pt idx="2">
                  <c:v>0.966666666666667</c:v>
                </c:pt>
                <c:pt idx="3">
                  <c:v>0.225988700564972</c:v>
                </c:pt>
                <c:pt idx="4">
                  <c:v>0.101382488479263</c:v>
                </c:pt>
                <c:pt idx="5">
                  <c:v>0.238493723849372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'中国物联网模组 芯片市场规模（亿元）'!$D$8</c:f>
              <c:strCache>
                <c:ptCount val="1"/>
                <c:pt idx="0">
                  <c:v>IoT芯片-YoY（%）</c:v>
                </c:pt>
              </c:strCache>
            </c:strRef>
          </c:tx>
          <c:spPr>
            <a:ln w="25400" cap="rnd">
              <a:solidFill>
                <a:srgbClr val="FAD5D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noFill/>
              <a:ln w="25400">
                <a:noFill/>
              </a:ln>
              <a:effectLst/>
            </c:spPr>
          </c:marker>
          <c:dLbls>
            <c:delete val="1"/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芯片市场规模（亿元）'!$E$8:$J$8</c:f>
              <c:numCache>
                <c:formatCode>0%</c:formatCode>
                <c:ptCount val="6"/>
                <c:pt idx="1">
                  <c:v>0.583333333333333</c:v>
                </c:pt>
                <c:pt idx="2">
                  <c:v>0.703947368421053</c:v>
                </c:pt>
                <c:pt idx="3">
                  <c:v>0.108108108108108</c:v>
                </c:pt>
                <c:pt idx="4">
                  <c:v>0.0557491289198606</c:v>
                </c:pt>
                <c:pt idx="5">
                  <c:v>0.115511551155115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43601184"/>
        <c:axId val="943603504"/>
      </c:lineChart>
      <c:catAx>
        <c:axId val="94359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943598864"/>
        <c:crosses val="autoZero"/>
        <c:auto val="1"/>
        <c:lblAlgn val="ctr"/>
        <c:lblOffset val="100"/>
        <c:noMultiLvlLbl val="0"/>
      </c:catAx>
      <c:valAx>
        <c:axId val="943598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943596816"/>
        <c:crosses val="autoZero"/>
        <c:crossBetween val="between"/>
      </c:valAx>
      <c:catAx>
        <c:axId val="943601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943603504"/>
        <c:crosses val="autoZero"/>
        <c:auto val="1"/>
        <c:lblAlgn val="ctr"/>
        <c:lblOffset val="100"/>
        <c:noMultiLvlLbl val="0"/>
      </c:catAx>
      <c:valAx>
        <c:axId val="943603504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943601184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l"/>
      <c:layout>
        <c:manualLayout>
          <c:xMode val="edge"/>
          <c:yMode val="edge"/>
          <c:x val="0.0738733041423263"/>
          <c:y val="0.0505478327067482"/>
          <c:w val="0.290942621034138"/>
          <c:h val="0.421043346211394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rgbClr val="003296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 lang="zh-CN" sz="800"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2514-F61C-9746-9AB1-CB158BD368D9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52AA-8A15-F14B-89F2-65382C17B4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152AA-8A15-F14B-89F2-65382C17B4D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5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152AA-8A15-F14B-89F2-65382C17B4D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52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73E7-33D6-324E-AF47-B3837F61D048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969327" y="5628406"/>
            <a:ext cx="5392882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1974273" y="1974273"/>
            <a:ext cx="1995054" cy="3654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292187" y="4345130"/>
            <a:ext cx="5540086" cy="62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2615046" y="3059384"/>
            <a:ext cx="6050972" cy="64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08500" y="579594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对市场</a:t>
            </a:r>
            <a:r>
              <a:rPr kumimoji="1" lang="zh-CN" altLang="en-US" sz="1200" smtClean="0"/>
              <a:t>的新颖程度</a:t>
            </a:r>
            <a:endParaRPr kumimoji="1"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 rot="3805458">
            <a:off x="1974280" y="39347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对公司的新颖程度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615046" y="253314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新型产品（</a:t>
            </a:r>
            <a:r>
              <a:rPr kumimoji="1" lang="en-US" altLang="zh-CN" sz="1400" dirty="0" smtClean="0"/>
              <a:t>20%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cxnSp>
        <p:nvCxnSpPr>
          <p:cNvPr id="21" name="直线连接符 20"/>
          <p:cNvCxnSpPr/>
          <p:nvPr/>
        </p:nvCxnSpPr>
        <p:spPr>
          <a:xfrm>
            <a:off x="3968816" y="2067792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936162" y="2067789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64482" y="2548507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全新型产品（</a:t>
            </a:r>
            <a:r>
              <a:rPr kumimoji="1" lang="en-US" altLang="zh-CN" sz="1400" dirty="0"/>
              <a:t>1</a:t>
            </a:r>
            <a:r>
              <a:rPr kumimoji="1" lang="en-US" altLang="zh-CN" sz="1400" dirty="0" smtClean="0"/>
              <a:t>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21759" y="3631365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改进型产品（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31121" y="362691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补充型产品（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671967" y="4859961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降低成本型产品（</a:t>
            </a:r>
            <a:r>
              <a:rPr kumimoji="1" lang="en-US" altLang="zh-CN" sz="1400" dirty="0" smtClean="0"/>
              <a:t>11%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22867" y="4843047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重新定义型</a:t>
            </a:r>
            <a:r>
              <a:rPr kumimoji="1" lang="zh-CN" altLang="en-US" sz="1400" smtClean="0"/>
              <a:t>产品（</a:t>
            </a:r>
            <a:r>
              <a:rPr kumimoji="1" lang="en-US" altLang="zh-CN" sz="1400"/>
              <a:t>7</a:t>
            </a:r>
            <a:r>
              <a:rPr kumimoji="1" lang="en-US" altLang="zh-CN" sz="1400" smtClean="0"/>
              <a:t>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365238" y="56229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安</a:t>
            </a:r>
            <a:r>
              <a:rPr kumimoji="1" lang="zh-CN" altLang="en-US" sz="1400" smtClean="0"/>
              <a:t>索夫矩阵</a:t>
            </a:r>
            <a:endParaRPr kumimoji="1" lang="zh-CN" altLang="en-US" sz="1400" dirty="0"/>
          </a:p>
        </p:txBody>
      </p:sp>
      <p:grpSp>
        <p:nvGrpSpPr>
          <p:cNvPr id="342" name="组 341"/>
          <p:cNvGrpSpPr/>
          <p:nvPr/>
        </p:nvGrpSpPr>
        <p:grpSpPr>
          <a:xfrm>
            <a:off x="2957383" y="1606378"/>
            <a:ext cx="4456671" cy="3126260"/>
            <a:chOff x="2957383" y="1606378"/>
            <a:chExt cx="4456671" cy="3126260"/>
          </a:xfrm>
        </p:grpSpPr>
        <p:sp>
          <p:nvSpPr>
            <p:cNvPr id="2" name="矩形 1"/>
            <p:cNvSpPr/>
            <p:nvPr/>
          </p:nvSpPr>
          <p:spPr>
            <a:xfrm>
              <a:off x="3459891" y="2125362"/>
              <a:ext cx="3954162" cy="2607276"/>
            </a:xfrm>
            <a:prstGeom prst="rect">
              <a:avLst/>
            </a:prstGeom>
            <a:noFill/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/>
            <p:cNvCxnSpPr>
              <a:stCxn id="2" idx="1"/>
              <a:endCxn id="2" idx="3"/>
            </p:cNvCxnSpPr>
            <p:nvPr/>
          </p:nvCxnSpPr>
          <p:spPr>
            <a:xfrm>
              <a:off x="3459891" y="3429000"/>
              <a:ext cx="3954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线连接符 323"/>
            <p:cNvCxnSpPr>
              <a:stCxn id="2" idx="0"/>
              <a:endCxn id="2" idx="2"/>
            </p:cNvCxnSpPr>
            <p:nvPr/>
          </p:nvCxnSpPr>
          <p:spPr>
            <a:xfrm>
              <a:off x="5436972" y="2125362"/>
              <a:ext cx="0" cy="2607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矩形 324"/>
            <p:cNvSpPr/>
            <p:nvPr/>
          </p:nvSpPr>
          <p:spPr>
            <a:xfrm>
              <a:off x="2957384" y="1606378"/>
              <a:ext cx="4456670" cy="5189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2957383" y="1606378"/>
              <a:ext cx="502508" cy="31262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3997026" y="17119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现有产品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4" name="文本框 333"/>
            <p:cNvSpPr txBox="1"/>
            <p:nvPr/>
          </p:nvSpPr>
          <p:spPr>
            <a:xfrm>
              <a:off x="5937687" y="171198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新产品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5" name="文本框 334"/>
            <p:cNvSpPr txBox="1"/>
            <p:nvPr/>
          </p:nvSpPr>
          <p:spPr>
            <a:xfrm>
              <a:off x="3015909" y="2300127"/>
              <a:ext cx="385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现有市场</a:t>
              </a:r>
              <a:endParaRPr kumimoji="1" lang="zh-CN" altLang="en-US" sz="14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6" name="文本框 335"/>
            <p:cNvSpPr txBox="1"/>
            <p:nvPr/>
          </p:nvSpPr>
          <p:spPr>
            <a:xfrm>
              <a:off x="3015909" y="3711002"/>
              <a:ext cx="3854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新市场</a:t>
              </a:r>
              <a:endParaRPr kumimoji="1" lang="zh-CN" altLang="en-US" sz="14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3997026" y="26232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市场渗透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5951069" y="26232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市场开发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995422" y="3935626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市场开发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5973305" y="392693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多元化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615631" y="2169515"/>
          <a:ext cx="4357042" cy="258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75760" y="4842164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资料来源</a:t>
            </a:r>
            <a:r>
              <a:rPr lang="en-US" altLang="zh-CN" sz="1200" dirty="0"/>
              <a:t>IDC </a:t>
            </a:r>
            <a:r>
              <a:rPr lang="zh-CN" altLang="zh-CN" sz="1200" dirty="0"/>
              <a:t>全球物联网设备的安装基数</a:t>
            </a:r>
            <a:r>
              <a:rPr lang="zh-CN" altLang="zh-CN" sz="1200" dirty="0" smtClean="0"/>
              <a:t>预测</a:t>
            </a:r>
            <a:r>
              <a:rPr lang="zh-CN" altLang="en-US" sz="1200" dirty="0" smtClean="0"/>
              <a:t>（亿个）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2728789" y="1662545"/>
          <a:ext cx="6030747" cy="3927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85966" y="5673437"/>
            <a:ext cx="376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资料</a:t>
            </a:r>
            <a:r>
              <a:rPr lang="zh-CN" altLang="zh-CN" sz="1200" dirty="0" smtClean="0"/>
              <a:t>来源</a:t>
            </a:r>
            <a:r>
              <a:rPr lang="zh-CN" altLang="en-US" sz="1200" dirty="0" smtClean="0"/>
              <a:t>中国产业信息网 中国物联网连接数（亿个）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644732" y="1481307"/>
          <a:ext cx="6779823" cy="3319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24043" y="5081155"/>
            <a:ext cx="6021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资料</a:t>
            </a:r>
            <a:r>
              <a:rPr lang="zh-CN" altLang="zh-CN" sz="1200" dirty="0" smtClean="0"/>
              <a:t>来源</a:t>
            </a:r>
            <a:r>
              <a:rPr lang="zh-CN" altLang="en-US" sz="1200" dirty="0"/>
              <a:t>艾瑞咨询， </a:t>
            </a:r>
            <a:r>
              <a:rPr lang="en-US" altLang="zh-CN" sz="1200" dirty="0"/>
              <a:t>Accenture</a:t>
            </a:r>
            <a:r>
              <a:rPr lang="zh-CN" altLang="en-US" sz="1200" dirty="0"/>
              <a:t>，中国产业</a:t>
            </a:r>
            <a:r>
              <a:rPr lang="zh-CN" altLang="en-US" sz="1200" dirty="0" smtClean="0"/>
              <a:t>信息网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物联网芯片模组市场规模（亿元）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93572" y="4634346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0435" y="3363191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81154" y="2092036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73435" y="820881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89980" y="4818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感知层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96908" y="5154107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芯片、传感器、执行层、</a:t>
            </a:r>
            <a:r>
              <a:rPr kumimoji="1" lang="en-US" altLang="zh-CN" sz="1200" dirty="0" smtClean="0"/>
              <a:t>RFID</a:t>
            </a:r>
            <a:r>
              <a:rPr kumimoji="1" lang="zh-CN" altLang="en-US" sz="1200" dirty="0" smtClean="0"/>
              <a:t>、二维码等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53408" y="351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网络层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0336" y="384769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有线传输、无线传输（短距离、长距离）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6807" y="2195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平台层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86807" y="2510399"/>
            <a:ext cx="346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连接管理平台、设备管理</a:t>
            </a:r>
            <a:r>
              <a:rPr kumimoji="1" lang="zh-CN" altLang="en-US" sz="1200" smtClean="0"/>
              <a:t>平台、应用平台、数据平台、安全平台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9090" y="93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应用层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86019" y="1270622"/>
            <a:ext cx="348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物流、交通、安防、能源、</a:t>
            </a:r>
            <a:r>
              <a:rPr kumimoji="1" lang="zh-CN" altLang="en-US" sz="1200" smtClean="0"/>
              <a:t>医疗、建筑、家居、零售、农业</a:t>
            </a:r>
            <a:endParaRPr kumimoji="1" lang="zh-CN" altLang="en-US" sz="1200" dirty="0"/>
          </a:p>
        </p:txBody>
      </p:sp>
      <p:sp>
        <p:nvSpPr>
          <p:cNvPr id="17" name="直角上箭头 16"/>
          <p:cNvSpPr/>
          <p:nvPr/>
        </p:nvSpPr>
        <p:spPr>
          <a:xfrm>
            <a:off x="7990609" y="4338567"/>
            <a:ext cx="1197588" cy="97516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上箭头 17"/>
          <p:cNvSpPr/>
          <p:nvPr/>
        </p:nvSpPr>
        <p:spPr>
          <a:xfrm>
            <a:off x="8534400" y="3027218"/>
            <a:ext cx="1197588" cy="97516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直角上箭头 18"/>
          <p:cNvSpPr/>
          <p:nvPr/>
        </p:nvSpPr>
        <p:spPr>
          <a:xfrm>
            <a:off x="9078607" y="1703394"/>
            <a:ext cx="1197588" cy="97516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65548" y="608928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物联网</a:t>
            </a:r>
            <a:r>
              <a:rPr lang="zh-CN" altLang="en-US" sz="1200" smtClean="0"/>
              <a:t>四层产业链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9782" y="1093737"/>
          <a:ext cx="8306955" cy="44342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801"/>
                <a:gridCol w="1979981"/>
                <a:gridCol w="1661391"/>
                <a:gridCol w="1661391"/>
                <a:gridCol w="1661391"/>
              </a:tblGrid>
              <a:tr h="380822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培育期（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2009-2013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导入期（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2013-2015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成长期（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2016-2020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成熟期（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年以后）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8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市场特点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协同创新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应用主体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公共管理与服务市场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行业应用市场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企业、个人与家庭市场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全方位市场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应用规模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重点区域：典型行业的示范作用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以垂直行业为主，产业规模逐渐放大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跨行业整合逐步开始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人、物、服务网络的融合</a:t>
                      </a:r>
                      <a:endParaRPr lang="en-US" altLang="zh-CN" sz="12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标准制定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理解行业、技术与应用、从成熟应用提炼行业标准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以行业标准带动关键技术标准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技术标准进一步完善和全面普及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标准体系逐步成熟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8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市场接受度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培育和认知阶段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初步接受阶段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快速接受和发展阶段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广泛深入应用阶段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产业链形态结构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部分设备商先收益，示范应用主导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系统集成类企业为主，创新运营服务商初显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大规模系统建设，创新运营服务不断壮大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物联网运营服务商主导市场发展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8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产业规模</a:t>
                      </a:r>
                      <a:endParaRPr lang="en-US" altLang="zh-CN" sz="12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亿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万亿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5-10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万亿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百万亿，并不断壮大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0329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技术演进</a:t>
                      </a:r>
                      <a:endParaRPr lang="en-US" altLang="zh-CN" sz="12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个体设备互联、低功耗、低成本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设备联网规模壮大，标签和各类传感器网得到广泛应用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各类感知技术不断成熟，物体以虚拟物体不断融入网络，物联网大数据规模不断扩大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协同与综合智能系统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61887" y="5923035"/>
            <a:ext cx="396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资料来源：前瞻产业研究院整理  物联网产业的发展路径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089748" y="1880755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89748" y="4394666"/>
            <a:ext cx="5576271" cy="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3089748" y="4394666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3740912" y="4394665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4551219" y="3948546"/>
            <a:ext cx="1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5254838" y="3137711"/>
            <a:ext cx="10575" cy="12673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17878" y="15469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市场空间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640403" y="42282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时间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903455" y="221382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2020-</a:t>
            </a:r>
            <a:r>
              <a:rPr kumimoji="1" lang="zh-CN" altLang="en-US" sz="1100" dirty="0" smtClean="0"/>
              <a:t>～</a:t>
            </a:r>
            <a:endParaRPr kumimoji="1"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11401" y="446688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培育期</a:t>
            </a:r>
            <a:endParaRPr kumimoji="1" lang="zh-CN" altLang="en-US" sz="1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900407" y="44704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引入期</a:t>
            </a:r>
            <a:endParaRPr kumimoji="1" lang="zh-CN" altLang="en-US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657554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成长期</a:t>
            </a:r>
            <a:endParaRPr kumimoji="1"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51416" y="44704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成熟期</a:t>
            </a:r>
            <a:endParaRPr kumimoji="1"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044521" y="525365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物联网行业所处生命周期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08266" y="2997190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2016-2020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748365" y="3551280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2013-2015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026551" y="3948547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2009-2013</a:t>
            </a:r>
            <a:endParaRPr kumimoji="1" lang="zh-CN" altLang="en-US" sz="1100" dirty="0"/>
          </a:p>
        </p:txBody>
      </p:sp>
      <p:sp>
        <p:nvSpPr>
          <p:cNvPr id="2" name="任意形状 1"/>
          <p:cNvSpPr/>
          <p:nvPr/>
        </p:nvSpPr>
        <p:spPr>
          <a:xfrm>
            <a:off x="3472249" y="2507617"/>
            <a:ext cx="3669956" cy="1841961"/>
          </a:xfrm>
          <a:custGeom>
            <a:avLst/>
            <a:gdLst>
              <a:gd name="connsiteX0" fmla="*/ 0 w 3669956"/>
              <a:gd name="connsiteY0" fmla="*/ 1841961 h 1841961"/>
              <a:gd name="connsiteX1" fmla="*/ 1013254 w 3669956"/>
              <a:gd name="connsiteY1" fmla="*/ 1520686 h 1841961"/>
              <a:gd name="connsiteX2" fmla="*/ 1767016 w 3669956"/>
              <a:gd name="connsiteY2" fmla="*/ 705140 h 1841961"/>
              <a:gd name="connsiteX3" fmla="*/ 2434281 w 3669956"/>
              <a:gd name="connsiteY3" fmla="*/ 99659 h 1841961"/>
              <a:gd name="connsiteX4" fmla="*/ 2940908 w 3669956"/>
              <a:gd name="connsiteY4" fmla="*/ 805 h 1841961"/>
              <a:gd name="connsiteX5" fmla="*/ 3669956 w 3669956"/>
              <a:gd name="connsiteY5" fmla="*/ 50232 h 18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9956" h="1841961">
                <a:moveTo>
                  <a:pt x="0" y="1841961"/>
                </a:moveTo>
                <a:cubicBezTo>
                  <a:pt x="359375" y="1776058"/>
                  <a:pt x="718751" y="1710156"/>
                  <a:pt x="1013254" y="1520686"/>
                </a:cubicBezTo>
                <a:cubicBezTo>
                  <a:pt x="1307757" y="1331216"/>
                  <a:pt x="1530178" y="941978"/>
                  <a:pt x="1767016" y="705140"/>
                </a:cubicBezTo>
                <a:cubicBezTo>
                  <a:pt x="2003854" y="468302"/>
                  <a:pt x="2238632" y="217048"/>
                  <a:pt x="2434281" y="99659"/>
                </a:cubicBezTo>
                <a:cubicBezTo>
                  <a:pt x="2629930" y="-17730"/>
                  <a:pt x="2734962" y="9043"/>
                  <a:pt x="2940908" y="805"/>
                </a:cubicBezTo>
                <a:cubicBezTo>
                  <a:pt x="3146854" y="-7433"/>
                  <a:pt x="3669956" y="50232"/>
                  <a:pt x="3669956" y="502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4130635" y="1397919"/>
            <a:ext cx="0" cy="3610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连接符 201"/>
          <p:cNvCxnSpPr/>
          <p:nvPr/>
        </p:nvCxnSpPr>
        <p:spPr>
          <a:xfrm>
            <a:off x="5588237" y="1408036"/>
            <a:ext cx="0" cy="3610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/>
          <p:nvPr/>
        </p:nvCxnSpPr>
        <p:spPr>
          <a:xfrm>
            <a:off x="8257312" y="1482037"/>
            <a:ext cx="0" cy="3610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6920" y="6281634"/>
            <a:ext cx="477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资料来源：前瞻产业研究院</a:t>
            </a:r>
            <a:r>
              <a:rPr lang="zh-CN" altLang="en-US" sz="1400" dirty="0" smtClean="0"/>
              <a:t>整理  </a:t>
            </a:r>
            <a:r>
              <a:rPr kumimoji="1" lang="zh-CN" altLang="en-US" sz="1400" dirty="0" smtClean="0"/>
              <a:t>物联网行业产业生态图谱</a:t>
            </a:r>
            <a:endParaRPr kumimoji="1"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786874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感知层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382104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网络层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529550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平台层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212001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应用层</a:t>
            </a:r>
            <a:endParaRPr kumimoji="1" lang="zh-CN" altLang="en-US" sz="1400" dirty="0"/>
          </a:p>
        </p:txBody>
      </p:sp>
      <p:grpSp>
        <p:nvGrpSpPr>
          <p:cNvPr id="63" name="组 62"/>
          <p:cNvGrpSpPr/>
          <p:nvPr/>
        </p:nvGrpSpPr>
        <p:grpSpPr>
          <a:xfrm>
            <a:off x="2786874" y="1715015"/>
            <a:ext cx="1122573" cy="585960"/>
            <a:chOff x="2891117" y="1704110"/>
            <a:chExt cx="1174818" cy="613063"/>
          </a:xfrm>
        </p:grpSpPr>
        <p:sp>
          <p:nvSpPr>
            <p:cNvPr id="18" name="圆角矩形 17"/>
            <p:cNvSpPr/>
            <p:nvPr/>
          </p:nvSpPr>
          <p:spPr>
            <a:xfrm>
              <a:off x="2891117" y="170411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32304" y="18397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芯片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2786874" y="2744205"/>
            <a:ext cx="1122573" cy="585960"/>
            <a:chOff x="2891117" y="2780904"/>
            <a:chExt cx="1174818" cy="613063"/>
          </a:xfrm>
        </p:grpSpPr>
        <p:sp>
          <p:nvSpPr>
            <p:cNvPr id="36" name="圆角矩形 35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55360" y="292027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传感器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2786874" y="3816809"/>
            <a:ext cx="1122573" cy="585960"/>
            <a:chOff x="2891117" y="3903120"/>
            <a:chExt cx="1174818" cy="613063"/>
          </a:xfrm>
        </p:grpSpPr>
        <p:sp>
          <p:nvSpPr>
            <p:cNvPr id="37" name="圆角矩形 36"/>
            <p:cNvSpPr/>
            <p:nvPr/>
          </p:nvSpPr>
          <p:spPr>
            <a:xfrm>
              <a:off x="2891117" y="390312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24684" y="405576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bg1"/>
                  </a:solidFill>
                </a:rPr>
                <a:t>无线模组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560273" y="1643010"/>
            <a:ext cx="1075848" cy="729968"/>
            <a:chOff x="1607429" y="1628775"/>
            <a:chExt cx="1125918" cy="763732"/>
          </a:xfrm>
        </p:grpSpPr>
        <p:sp>
          <p:nvSpPr>
            <p:cNvPr id="23" name="右箭头标注 22"/>
            <p:cNvSpPr/>
            <p:nvPr/>
          </p:nvSpPr>
          <p:spPr>
            <a:xfrm>
              <a:off x="1618914" y="1628775"/>
              <a:ext cx="1114433" cy="763732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07429" y="1702864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通信芯片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定位芯片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1579510" y="2604648"/>
            <a:ext cx="1064873" cy="865073"/>
            <a:chOff x="1627999" y="2705966"/>
            <a:chExt cx="1114433" cy="905086"/>
          </a:xfrm>
        </p:grpSpPr>
        <p:sp>
          <p:nvSpPr>
            <p:cNvPr id="43" name="右箭头标注 42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87051" y="2780055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RFID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摄像头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传感器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1526709" y="3701391"/>
            <a:ext cx="1117674" cy="865073"/>
            <a:chOff x="1572741" y="2705966"/>
            <a:chExt cx="1169691" cy="905086"/>
          </a:xfrm>
        </p:grpSpPr>
        <p:sp>
          <p:nvSpPr>
            <p:cNvPr id="49" name="右箭头标注 48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72741" y="2774255"/>
              <a:ext cx="8899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通信模组：</a:t>
              </a:r>
              <a:endParaRPr kumimoji="1" lang="en-US" altLang="zh-CN" sz="11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WIFI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蓝牙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定位模组：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GPS</a:t>
              </a:r>
              <a:r>
                <a:rPr kumimoji="1" lang="zh-CN" altLang="en-US" sz="11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GNSS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271898" y="2744205"/>
            <a:ext cx="1122573" cy="585960"/>
            <a:chOff x="2891117" y="2780904"/>
            <a:chExt cx="1174818" cy="613063"/>
          </a:xfrm>
        </p:grpSpPr>
        <p:sp>
          <p:nvSpPr>
            <p:cNvPr id="55" name="圆角矩形 54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078419" y="292027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smtClean="0">
                  <a:solidFill>
                    <a:schemeClr val="bg1"/>
                  </a:solidFill>
                </a:rPr>
                <a:t>通信网络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 rot="5400000">
            <a:off x="4295366" y="1708767"/>
            <a:ext cx="1075635" cy="864836"/>
            <a:chOff x="1617045" y="2705966"/>
            <a:chExt cx="1125387" cy="905086"/>
          </a:xfrm>
        </p:grpSpPr>
        <p:sp>
          <p:nvSpPr>
            <p:cNvPr id="58" name="右箭头标注 57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9" name="文本框 58"/>
            <p:cNvSpPr txBox="1"/>
            <p:nvPr/>
          </p:nvSpPr>
          <p:spPr>
            <a:xfrm rot="16200000">
              <a:off x="1627304" y="2758876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蜂窝网络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2/3/4/5G</a:t>
              </a: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SIM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卡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 rot="16200000">
            <a:off x="4282457" y="3557356"/>
            <a:ext cx="1105703" cy="864836"/>
            <a:chOff x="1585586" y="2705966"/>
            <a:chExt cx="1156846" cy="905086"/>
          </a:xfrm>
        </p:grpSpPr>
        <p:sp>
          <p:nvSpPr>
            <p:cNvPr id="61" name="右箭头标注 60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668782" y="2770015"/>
              <a:ext cx="6030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err="1" smtClean="0">
                  <a:solidFill>
                    <a:schemeClr val="bg1"/>
                  </a:solidFill>
                </a:rPr>
                <a:t>Zigbee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err="1" smtClean="0">
                  <a:solidFill>
                    <a:schemeClr val="bg1"/>
                  </a:solidFill>
                </a:rPr>
                <a:t>LoRa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蓝牙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5684863" y="1712934"/>
            <a:ext cx="1122573" cy="585960"/>
            <a:chOff x="2891117" y="1704110"/>
            <a:chExt cx="1174818" cy="613063"/>
          </a:xfrm>
        </p:grpSpPr>
        <p:sp>
          <p:nvSpPr>
            <p:cNvPr id="66" name="圆角矩形 65"/>
            <p:cNvSpPr/>
            <p:nvPr/>
          </p:nvSpPr>
          <p:spPr>
            <a:xfrm>
              <a:off x="2891117" y="170411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924531" y="183977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应用平台开发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5684863" y="2742124"/>
            <a:ext cx="1122573" cy="585960"/>
            <a:chOff x="2891117" y="2780904"/>
            <a:chExt cx="1174818" cy="613063"/>
          </a:xfrm>
        </p:grpSpPr>
        <p:sp>
          <p:nvSpPr>
            <p:cNvPr id="69" name="圆角矩形 68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924531" y="292027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连接管理平台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5672264" y="3814729"/>
            <a:ext cx="1135172" cy="585960"/>
            <a:chOff x="2877932" y="3903120"/>
            <a:chExt cx="1188003" cy="613063"/>
          </a:xfrm>
        </p:grpSpPr>
        <p:sp>
          <p:nvSpPr>
            <p:cNvPr id="72" name="圆角矩形 71"/>
            <p:cNvSpPr/>
            <p:nvPr/>
          </p:nvSpPr>
          <p:spPr>
            <a:xfrm>
              <a:off x="2891117" y="390312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877932" y="406832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>
                  <a:solidFill>
                    <a:schemeClr val="bg1"/>
                  </a:solidFill>
                </a:rPr>
                <a:t>设备管理平台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6948627" y="2741454"/>
            <a:ext cx="1205767" cy="585960"/>
            <a:chOff x="2847586" y="2780904"/>
            <a:chExt cx="1261884" cy="613063"/>
          </a:xfrm>
        </p:grpSpPr>
        <p:sp>
          <p:nvSpPr>
            <p:cNvPr id="75" name="圆角矩形 74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47586" y="2920274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smtClean="0">
                  <a:solidFill>
                    <a:schemeClr val="bg1"/>
                  </a:solidFill>
                </a:rPr>
                <a:t>系统及软件开发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8367314" y="2742124"/>
            <a:ext cx="1122573" cy="585960"/>
            <a:chOff x="2891117" y="2780904"/>
            <a:chExt cx="1174818" cy="613063"/>
          </a:xfrm>
        </p:grpSpPr>
        <p:sp>
          <p:nvSpPr>
            <p:cNvPr id="78" name="圆角矩形 77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078416" y="285589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物联网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智能终端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9672674" y="2741454"/>
            <a:ext cx="1122573" cy="585960"/>
            <a:chOff x="2891117" y="2780904"/>
            <a:chExt cx="1174818" cy="613063"/>
          </a:xfrm>
        </p:grpSpPr>
        <p:sp>
          <p:nvSpPr>
            <p:cNvPr id="81" name="圆角矩形 80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078416" y="285660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系统集成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应用服务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 82"/>
          <p:cNvGrpSpPr/>
          <p:nvPr/>
        </p:nvGrpSpPr>
        <p:grpSpPr>
          <a:xfrm rot="5400000">
            <a:off x="8335308" y="1706446"/>
            <a:ext cx="1090748" cy="864836"/>
            <a:chOff x="1601233" y="2705966"/>
            <a:chExt cx="1141199" cy="905086"/>
          </a:xfrm>
        </p:grpSpPr>
        <p:sp>
          <p:nvSpPr>
            <p:cNvPr id="84" name="右箭头标注 83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 rot="16200000">
              <a:off x="1766663" y="2674235"/>
              <a:ext cx="60785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B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表计类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车载类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监控类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 rot="5400000">
            <a:off x="9671370" y="1719258"/>
            <a:ext cx="1075613" cy="864836"/>
            <a:chOff x="1617068" y="2705966"/>
            <a:chExt cx="1125364" cy="905086"/>
          </a:xfrm>
        </p:grpSpPr>
        <p:sp>
          <p:nvSpPr>
            <p:cNvPr id="87" name="右箭头标注 86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 rot="16200000">
              <a:off x="1627327" y="2758873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B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公共服务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垂直行业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 rot="16200000">
            <a:off x="8276300" y="3582610"/>
            <a:ext cx="1237279" cy="864836"/>
            <a:chOff x="1447924" y="2705966"/>
            <a:chExt cx="1294508" cy="905086"/>
          </a:xfrm>
        </p:grpSpPr>
        <p:sp>
          <p:nvSpPr>
            <p:cNvPr id="90" name="右箭头标注 89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1" name="文本框 90"/>
            <p:cNvSpPr txBox="1"/>
            <p:nvPr/>
          </p:nvSpPr>
          <p:spPr>
            <a:xfrm rot="5400000">
              <a:off x="1542822" y="2685393"/>
              <a:ext cx="74892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穿戴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家居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消费电子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 91"/>
          <p:cNvGrpSpPr/>
          <p:nvPr/>
        </p:nvGrpSpPr>
        <p:grpSpPr>
          <a:xfrm rot="16200000">
            <a:off x="9676866" y="3484853"/>
            <a:ext cx="1065165" cy="864836"/>
            <a:chOff x="1627999" y="2705966"/>
            <a:chExt cx="1114433" cy="905086"/>
          </a:xfrm>
        </p:grpSpPr>
        <p:sp>
          <p:nvSpPr>
            <p:cNvPr id="93" name="右箭头标注 92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4" name="文本框 93"/>
            <p:cNvSpPr txBox="1"/>
            <p:nvPr/>
          </p:nvSpPr>
          <p:spPr>
            <a:xfrm rot="5400000">
              <a:off x="1680482" y="2854669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智能生活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2226963" y="633973"/>
            <a:ext cx="1826245" cy="668879"/>
            <a:chOff x="1943099" y="613063"/>
            <a:chExt cx="1826245" cy="668879"/>
          </a:xfrm>
        </p:grpSpPr>
        <p:sp>
          <p:nvSpPr>
            <p:cNvPr id="95" name="椭圆 94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359931" y="648226"/>
              <a:ext cx="99257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特定功能芯片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ARM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英特尔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高通 海思</a:t>
              </a:r>
              <a:endParaRPr kumimoji="1" lang="zh-CN" altLang="en-US" sz="1050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231193" y="899326"/>
            <a:ext cx="1826245" cy="668879"/>
            <a:chOff x="1943099" y="613063"/>
            <a:chExt cx="1826245" cy="668879"/>
          </a:xfrm>
        </p:grpSpPr>
        <p:sp>
          <p:nvSpPr>
            <p:cNvPr id="99" name="椭圆 98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92609" y="648226"/>
              <a:ext cx="112723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嵌入式微处理器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德州仪器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飞思卡尔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92397" y="2156901"/>
            <a:ext cx="1427594" cy="668879"/>
            <a:chOff x="1943099" y="613063"/>
            <a:chExt cx="1826245" cy="668879"/>
          </a:xfrm>
        </p:grpSpPr>
        <p:sp>
          <p:nvSpPr>
            <p:cNvPr id="103" name="椭圆 102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21352" y="648226"/>
              <a:ext cx="126975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芯片封测分销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华天科技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新润科技等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05" name="组 104"/>
          <p:cNvGrpSpPr/>
          <p:nvPr/>
        </p:nvGrpSpPr>
        <p:grpSpPr>
          <a:xfrm>
            <a:off x="117653" y="3110193"/>
            <a:ext cx="1427594" cy="738664"/>
            <a:chOff x="1943099" y="577406"/>
            <a:chExt cx="1826245" cy="738664"/>
          </a:xfrm>
        </p:grpSpPr>
        <p:sp>
          <p:nvSpPr>
            <p:cNvPr id="106" name="椭圆 105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393597" y="577406"/>
              <a:ext cx="92524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传感器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远望谷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华工科技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歌尔股份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08" name="组 107"/>
          <p:cNvGrpSpPr/>
          <p:nvPr/>
        </p:nvGrpSpPr>
        <p:grpSpPr>
          <a:xfrm>
            <a:off x="450284" y="4654858"/>
            <a:ext cx="1427594" cy="668879"/>
            <a:chOff x="1943099" y="613063"/>
            <a:chExt cx="1826245" cy="668879"/>
          </a:xfrm>
        </p:grpSpPr>
        <p:sp>
          <p:nvSpPr>
            <p:cNvPr id="109" name="椭圆 108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2197762" y="647191"/>
              <a:ext cx="131691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无线模组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中兴通讯 庆科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吉北 移动通信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2853237" y="5107004"/>
            <a:ext cx="1427594" cy="668879"/>
            <a:chOff x="1943099" y="613063"/>
            <a:chExt cx="1826245" cy="668879"/>
          </a:xfrm>
        </p:grpSpPr>
        <p:sp>
          <p:nvSpPr>
            <p:cNvPr id="112" name="椭圆 111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339261" y="647191"/>
              <a:ext cx="103393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SIM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卡制造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东信 和平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恒宝股份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>
            <a:off x="4861953" y="5069173"/>
            <a:ext cx="1427596" cy="668879"/>
            <a:chOff x="1943099" y="613063"/>
            <a:chExt cx="1826245" cy="668879"/>
          </a:xfrm>
        </p:grpSpPr>
        <p:sp>
          <p:nvSpPr>
            <p:cNvPr id="115" name="椭圆 114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135222" y="647191"/>
              <a:ext cx="144200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基础电信运营商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移动</a:t>
              </a:r>
              <a:endParaRPr kumimoji="1" lang="en-US" altLang="zh-CN" sz="1050" dirty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电信 联通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17" name="组 116"/>
          <p:cNvGrpSpPr/>
          <p:nvPr/>
        </p:nvGrpSpPr>
        <p:grpSpPr>
          <a:xfrm>
            <a:off x="4758140" y="622684"/>
            <a:ext cx="1427593" cy="668879"/>
            <a:chOff x="1943099" y="613063"/>
            <a:chExt cx="1826245" cy="668879"/>
          </a:xfrm>
        </p:grpSpPr>
        <p:sp>
          <p:nvSpPr>
            <p:cNvPr id="118" name="椭圆 117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2214178" y="647191"/>
              <a:ext cx="12841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应用开发平台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BAT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京东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IBM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20" name="组 119"/>
          <p:cNvGrpSpPr/>
          <p:nvPr/>
        </p:nvGrpSpPr>
        <p:grpSpPr>
          <a:xfrm>
            <a:off x="6529551" y="771704"/>
            <a:ext cx="1427594" cy="668879"/>
            <a:chOff x="1943099" y="613063"/>
            <a:chExt cx="1826245" cy="668879"/>
          </a:xfrm>
        </p:grpSpPr>
        <p:sp>
          <p:nvSpPr>
            <p:cNvPr id="121" name="椭圆 120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197782" y="647191"/>
              <a:ext cx="131691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连接管理平台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思科 宜通世纪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中国移动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23" name="组 122"/>
          <p:cNvGrpSpPr/>
          <p:nvPr/>
        </p:nvGrpSpPr>
        <p:grpSpPr>
          <a:xfrm>
            <a:off x="6613293" y="5151608"/>
            <a:ext cx="1427593" cy="668879"/>
            <a:chOff x="1943099" y="613063"/>
            <a:chExt cx="1826245" cy="668879"/>
          </a:xfrm>
        </p:grpSpPr>
        <p:sp>
          <p:nvSpPr>
            <p:cNvPr id="124" name="椭圆 123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14181" y="647191"/>
              <a:ext cx="12841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设备管理平台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BAT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京东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IBM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29" name="组 128"/>
          <p:cNvGrpSpPr/>
          <p:nvPr/>
        </p:nvGrpSpPr>
        <p:grpSpPr>
          <a:xfrm>
            <a:off x="8139030" y="5136376"/>
            <a:ext cx="1427593" cy="668879"/>
            <a:chOff x="1943099" y="613063"/>
            <a:chExt cx="1826245" cy="668879"/>
          </a:xfrm>
        </p:grpSpPr>
        <p:sp>
          <p:nvSpPr>
            <p:cNvPr id="130" name="椭圆 129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2135237" y="647191"/>
              <a:ext cx="144200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系统及软件开发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BAT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海尔 微软 苹果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10694576" y="1857624"/>
            <a:ext cx="1427593" cy="668879"/>
            <a:chOff x="1943099" y="613063"/>
            <a:chExt cx="1826245" cy="668879"/>
          </a:xfrm>
        </p:grpSpPr>
        <p:sp>
          <p:nvSpPr>
            <p:cNvPr id="133" name="椭圆 132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370039" y="647191"/>
              <a:ext cx="97241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系统集成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华为 中兴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星网 国脉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>
            <a:off x="8861044" y="699291"/>
            <a:ext cx="1427594" cy="668879"/>
            <a:chOff x="1943099" y="613063"/>
            <a:chExt cx="1826245" cy="668879"/>
          </a:xfrm>
        </p:grpSpPr>
        <p:sp>
          <p:nvSpPr>
            <p:cNvPr id="136" name="椭圆 135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025547" y="647191"/>
              <a:ext cx="166142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物联网智能终端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三川智慧 新天科技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金卡科技 好帮手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38" name="组 137"/>
          <p:cNvGrpSpPr/>
          <p:nvPr/>
        </p:nvGrpSpPr>
        <p:grpSpPr>
          <a:xfrm>
            <a:off x="9918904" y="4859607"/>
            <a:ext cx="1427594" cy="668879"/>
            <a:chOff x="1943099" y="613063"/>
            <a:chExt cx="1826245" cy="668879"/>
          </a:xfrm>
        </p:grpSpPr>
        <p:sp>
          <p:nvSpPr>
            <p:cNvPr id="139" name="椭圆 138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135255" y="647191"/>
              <a:ext cx="144200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物联网智能终端</a:t>
              </a:r>
              <a:endParaRPr kumimoji="1" lang="en-US" altLang="zh-CN" sz="1050" dirty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小米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海尔 苹果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cxnSp>
        <p:nvCxnSpPr>
          <p:cNvPr id="142" name="直线箭头连接符 141"/>
          <p:cNvCxnSpPr>
            <a:stCxn id="18" idx="0"/>
            <a:endCxn id="95" idx="4"/>
          </p:cNvCxnSpPr>
          <p:nvPr/>
        </p:nvCxnSpPr>
        <p:spPr>
          <a:xfrm flipH="1" flipV="1">
            <a:off x="3140086" y="1302852"/>
            <a:ext cx="208075" cy="412163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8" idx="0"/>
            <a:endCxn id="99" idx="5"/>
          </p:cNvCxnSpPr>
          <p:nvPr/>
        </p:nvCxnSpPr>
        <p:spPr>
          <a:xfrm flipH="1" flipV="1">
            <a:off x="1789991" y="1470250"/>
            <a:ext cx="1558170" cy="244765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8" idx="2"/>
            <a:endCxn id="103" idx="6"/>
          </p:cNvCxnSpPr>
          <p:nvPr/>
        </p:nvCxnSpPr>
        <p:spPr>
          <a:xfrm flipH="1">
            <a:off x="1519991" y="2300975"/>
            <a:ext cx="1828170" cy="190366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36" idx="2"/>
            <a:endCxn id="106" idx="5"/>
          </p:cNvCxnSpPr>
          <p:nvPr/>
        </p:nvCxnSpPr>
        <p:spPr>
          <a:xfrm flipH="1">
            <a:off x="1336181" y="3330165"/>
            <a:ext cx="2011980" cy="38660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37" idx="2"/>
            <a:endCxn id="109" idx="6"/>
          </p:cNvCxnSpPr>
          <p:nvPr/>
        </p:nvCxnSpPr>
        <p:spPr>
          <a:xfrm flipH="1">
            <a:off x="1877878" y="4402769"/>
            <a:ext cx="1470283" cy="58652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55" idx="1"/>
            <a:endCxn id="112" idx="0"/>
          </p:cNvCxnSpPr>
          <p:nvPr/>
        </p:nvCxnSpPr>
        <p:spPr>
          <a:xfrm flipH="1">
            <a:off x="3567034" y="3037185"/>
            <a:ext cx="704864" cy="206981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55" idx="3"/>
            <a:endCxn id="115" idx="0"/>
          </p:cNvCxnSpPr>
          <p:nvPr/>
        </p:nvCxnSpPr>
        <p:spPr>
          <a:xfrm>
            <a:off x="5394471" y="3037185"/>
            <a:ext cx="181280" cy="2031988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/>
          <p:cNvCxnSpPr>
            <a:stCxn id="72" idx="2"/>
            <a:endCxn id="124" idx="2"/>
          </p:cNvCxnSpPr>
          <p:nvPr/>
        </p:nvCxnSpPr>
        <p:spPr>
          <a:xfrm>
            <a:off x="6246150" y="4400689"/>
            <a:ext cx="367143" cy="108535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/>
          <p:cNvCxnSpPr>
            <a:stCxn id="66" idx="0"/>
            <a:endCxn id="118" idx="4"/>
          </p:cNvCxnSpPr>
          <p:nvPr/>
        </p:nvCxnSpPr>
        <p:spPr>
          <a:xfrm flipH="1" flipV="1">
            <a:off x="5471937" y="1291563"/>
            <a:ext cx="774213" cy="42137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/>
          <p:cNvCxnSpPr>
            <a:stCxn id="69" idx="3"/>
            <a:endCxn id="121" idx="4"/>
          </p:cNvCxnSpPr>
          <p:nvPr/>
        </p:nvCxnSpPr>
        <p:spPr>
          <a:xfrm flipV="1">
            <a:off x="6807436" y="1440583"/>
            <a:ext cx="435912" cy="159452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>
            <a:stCxn id="75" idx="2"/>
          </p:cNvCxnSpPr>
          <p:nvPr/>
        </p:nvCxnSpPr>
        <p:spPr>
          <a:xfrm>
            <a:off x="7551509" y="3327414"/>
            <a:ext cx="766494" cy="1902383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/>
          <p:cNvCxnSpPr>
            <a:stCxn id="78" idx="2"/>
          </p:cNvCxnSpPr>
          <p:nvPr/>
        </p:nvCxnSpPr>
        <p:spPr>
          <a:xfrm>
            <a:off x="8928601" y="3328084"/>
            <a:ext cx="1344319" cy="156565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/>
          <p:cNvCxnSpPr>
            <a:stCxn id="78" idx="3"/>
            <a:endCxn id="136" idx="4"/>
          </p:cNvCxnSpPr>
          <p:nvPr/>
        </p:nvCxnSpPr>
        <p:spPr>
          <a:xfrm flipV="1">
            <a:off x="9489887" y="1368170"/>
            <a:ext cx="84954" cy="1666934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stCxn id="81" idx="3"/>
            <a:endCxn id="133" idx="4"/>
          </p:cNvCxnSpPr>
          <p:nvPr/>
        </p:nvCxnSpPr>
        <p:spPr>
          <a:xfrm flipV="1">
            <a:off x="10795247" y="2526503"/>
            <a:ext cx="613126" cy="50793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76136" y="813183"/>
          <a:ext cx="7610764" cy="397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0972"/>
                <a:gridCol w="1465118"/>
                <a:gridCol w="1776846"/>
                <a:gridCol w="3397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2011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中国物联网白皮书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综合分析了中国物联网发展面临的机遇与挑战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2013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国务院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国务院关于推进物联网有序健康放在的指导意见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年，要实现物联网在经济社会重要领域的规模示范效应，突破一批核心技术，培育一批创新型中小企业，打造完善的物联网产业链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国务院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“十三五”国家战略新兴产业发展规划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实施网络强国战略，加快建设“数字中国”，推动物联网、云计算和人工智能等技术向各行业全面融合渗透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物联网发展规划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2016-2020》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规划在物联网产业生态布局、技术创新体系、标准建设、物联网的规模应用以及公共服务体系建设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工业和信息化部办公厅关于全面推进移动互联网建设发展通知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建设广覆盖、大连接、低能耗移动物联网基础设施，发展基于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NB-IOT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技术的应用，有助于推进网络强国和制造强国建设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发改委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《2018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年新一代信息基础设施建设工程拟支持项目名单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此次建设工程拟支持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个项目，其中三个为三大运营商的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5G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规模组网建设及应用示范工程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车联网（智能网联汽车）产业发展行动计划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发展车辆网产业，有利于提升汽车网联化、智能化水平，实现自动驾驶，发展智能家桶，促进信息消费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2120963" y="457200"/>
            <a:ext cx="0" cy="533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2123554" y="5791217"/>
            <a:ext cx="7183729" cy="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01336" y="477287"/>
            <a:ext cx="419627" cy="1376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产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出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量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</a:t>
            </a:r>
          </a:p>
          <a:p>
            <a:r>
              <a:rPr kumimoji="1" lang="en-US" altLang="zh-CN" sz="1100" dirty="0" smtClean="0"/>
              <a:t>C</a:t>
            </a:r>
          </a:p>
          <a:p>
            <a:r>
              <a:rPr kumimoji="1" lang="en-US" altLang="zh-CN" sz="1100" dirty="0" smtClean="0"/>
              <a:t>S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271692" y="5585347"/>
            <a:ext cx="60135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年份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0963" y="5835876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1997</a:t>
            </a:r>
            <a:endParaRPr kumimoji="1"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06099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2012</a:t>
            </a:r>
            <a:endParaRPr kumimoji="1" lang="zh-CN" altLang="en-US" sz="1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191847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2013</a:t>
            </a:r>
            <a:endParaRPr kumimoji="1" lang="zh-CN" altLang="en-US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809723" y="6203812"/>
            <a:ext cx="1856935" cy="382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物联网模组产量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977595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2014</a:t>
            </a:r>
            <a:endParaRPr kumimoji="1"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763343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2015</a:t>
            </a:r>
            <a:endParaRPr kumimoji="1" lang="zh-CN" altLang="en-US" sz="11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541919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2016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325647" y="5835876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2017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106368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2018</a:t>
            </a:r>
            <a:endParaRPr kumimoji="1" lang="zh-CN" altLang="en-US" sz="1100" dirty="0"/>
          </a:p>
        </p:txBody>
      </p:sp>
      <p:sp>
        <p:nvSpPr>
          <p:cNvPr id="31" name="椭圆 30"/>
          <p:cNvSpPr/>
          <p:nvPr/>
        </p:nvSpPr>
        <p:spPr>
          <a:xfrm>
            <a:off x="2429902" y="5352542"/>
            <a:ext cx="286538" cy="223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406099" y="5117380"/>
            <a:ext cx="286538" cy="223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57806" y="4839934"/>
            <a:ext cx="620079" cy="4117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965865" y="4392279"/>
            <a:ext cx="618053" cy="447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743118" y="3739831"/>
            <a:ext cx="618053" cy="447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25991" y="2996411"/>
            <a:ext cx="618053" cy="447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25470" y="2119371"/>
            <a:ext cx="618053" cy="4476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106368" y="1075037"/>
            <a:ext cx="906720" cy="688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40219" y="4881794"/>
            <a:ext cx="669505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0.5KK</a:t>
            </a:r>
            <a:endParaRPr kumimoji="1" lang="zh-CN" altLang="en-US" sz="1050" dirty="0"/>
          </a:p>
        </p:txBody>
      </p:sp>
      <p:sp>
        <p:nvSpPr>
          <p:cNvPr id="42" name="文本框 41"/>
          <p:cNvSpPr txBox="1"/>
          <p:nvPr/>
        </p:nvSpPr>
        <p:spPr>
          <a:xfrm>
            <a:off x="4951781" y="4447366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10KK</a:t>
            </a:r>
            <a:endParaRPr kumimoji="1" lang="zh-CN" altLang="en-US" sz="1050" dirty="0"/>
          </a:p>
        </p:txBody>
      </p:sp>
      <p:sp>
        <p:nvSpPr>
          <p:cNvPr id="43" name="文本框 42"/>
          <p:cNvSpPr txBox="1"/>
          <p:nvPr/>
        </p:nvSpPr>
        <p:spPr>
          <a:xfrm>
            <a:off x="5737529" y="3801164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22KK</a:t>
            </a:r>
            <a:endParaRPr kumimoji="1" lang="zh-CN" altLang="en-US" sz="1050" dirty="0"/>
          </a:p>
        </p:txBody>
      </p:sp>
      <p:sp>
        <p:nvSpPr>
          <p:cNvPr id="44" name="文本框 43"/>
          <p:cNvSpPr txBox="1"/>
          <p:nvPr/>
        </p:nvSpPr>
        <p:spPr>
          <a:xfrm>
            <a:off x="6526870" y="3057745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48KK</a:t>
            </a:r>
            <a:endParaRPr kumimoji="1" lang="zh-CN" altLang="en-US" sz="1050" dirty="0"/>
          </a:p>
        </p:txBody>
      </p:sp>
      <p:sp>
        <p:nvSpPr>
          <p:cNvPr id="45" name="文本框 44"/>
          <p:cNvSpPr txBox="1"/>
          <p:nvPr/>
        </p:nvSpPr>
        <p:spPr>
          <a:xfrm>
            <a:off x="7325470" y="2180705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60KK</a:t>
            </a:r>
            <a:endParaRPr kumimoji="1" lang="zh-CN" altLang="en-US" sz="1050" dirty="0"/>
          </a:p>
        </p:txBody>
      </p:sp>
      <p:sp>
        <p:nvSpPr>
          <p:cNvPr id="46" name="文本框 45"/>
          <p:cNvSpPr txBox="1"/>
          <p:nvPr/>
        </p:nvSpPr>
        <p:spPr>
          <a:xfrm>
            <a:off x="8224975" y="1256647"/>
            <a:ext cx="675700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1</a:t>
            </a:r>
            <a:r>
              <a:rPr kumimoji="1" lang="zh-CN" altLang="en-US" sz="1050" dirty="0" smtClean="0"/>
              <a:t>亿片</a:t>
            </a:r>
            <a:endParaRPr kumimoji="1" lang="zh-CN" altLang="en-US" sz="1050" dirty="0"/>
          </a:p>
        </p:txBody>
      </p:sp>
      <p:sp>
        <p:nvSpPr>
          <p:cNvPr id="47" name="矩形标注 46"/>
          <p:cNvSpPr/>
          <p:nvPr/>
        </p:nvSpPr>
        <p:spPr>
          <a:xfrm>
            <a:off x="2220419" y="4755882"/>
            <a:ext cx="997700" cy="545942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从事电子调谐器射频技术源自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1997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3232203" y="4796711"/>
            <a:ext cx="925603" cy="236325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涉足</a:t>
            </a:r>
            <a:r>
              <a:rPr kumimoji="1" lang="en-US" altLang="zh-CN" sz="900" dirty="0" err="1" smtClean="0">
                <a:solidFill>
                  <a:schemeClr val="tx1"/>
                </a:solidFill>
              </a:rPr>
              <a:t>WI-Fi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业务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标注 49"/>
          <p:cNvSpPr/>
          <p:nvPr/>
        </p:nvSpPr>
        <p:spPr>
          <a:xfrm>
            <a:off x="4191847" y="4187485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首</a:t>
            </a:r>
            <a:r>
              <a:rPr kumimoji="1" lang="zh-CN" altLang="en-US" sz="900" smtClean="0">
                <a:solidFill>
                  <a:schemeClr val="tx1"/>
                </a:solidFill>
              </a:rPr>
              <a:t>款模块批量销售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6388935" y="2390629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日产量突破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20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万支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矩形标注 51"/>
          <p:cNvSpPr/>
          <p:nvPr/>
        </p:nvSpPr>
        <p:spPr>
          <a:xfrm>
            <a:off x="7218886" y="1540676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 dirty="0" smtClean="0">
                <a:solidFill>
                  <a:schemeClr val="tx1"/>
                </a:solidFill>
              </a:rPr>
              <a:t>5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月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18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日第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亿只模组下线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8819941" y="614332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出货量国内排第一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线连接符 55"/>
          <p:cNvCxnSpPr>
            <a:endCxn id="31" idx="3"/>
          </p:cNvCxnSpPr>
          <p:nvPr/>
        </p:nvCxnSpPr>
        <p:spPr>
          <a:xfrm flipV="1">
            <a:off x="2120963" y="5543590"/>
            <a:ext cx="350902" cy="247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31" idx="6"/>
            <a:endCxn id="32" idx="2"/>
          </p:cNvCxnSpPr>
          <p:nvPr/>
        </p:nvCxnSpPr>
        <p:spPr>
          <a:xfrm flipV="1">
            <a:off x="2716440" y="5229294"/>
            <a:ext cx="689659" cy="23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32" idx="7"/>
            <a:endCxn id="40" idx="1"/>
          </p:cNvCxnSpPr>
          <p:nvPr/>
        </p:nvCxnSpPr>
        <p:spPr>
          <a:xfrm flipV="1">
            <a:off x="3650674" y="5044287"/>
            <a:ext cx="489545" cy="105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>
            <a:stCxn id="33" idx="7"/>
            <a:endCxn id="34" idx="3"/>
          </p:cNvCxnSpPr>
          <p:nvPr/>
        </p:nvCxnSpPr>
        <p:spPr>
          <a:xfrm flipV="1">
            <a:off x="4687077" y="4774376"/>
            <a:ext cx="369300" cy="125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34" idx="7"/>
            <a:endCxn id="36" idx="3"/>
          </p:cNvCxnSpPr>
          <p:nvPr/>
        </p:nvCxnSpPr>
        <p:spPr>
          <a:xfrm flipV="1">
            <a:off x="5493406" y="4121928"/>
            <a:ext cx="340224" cy="335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>
            <a:stCxn id="36" idx="7"/>
            <a:endCxn id="37" idx="3"/>
          </p:cNvCxnSpPr>
          <p:nvPr/>
        </p:nvCxnSpPr>
        <p:spPr>
          <a:xfrm flipV="1">
            <a:off x="6270659" y="3378508"/>
            <a:ext cx="345844" cy="42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>
            <a:stCxn id="37" idx="7"/>
            <a:endCxn id="38" idx="3"/>
          </p:cNvCxnSpPr>
          <p:nvPr/>
        </p:nvCxnSpPr>
        <p:spPr>
          <a:xfrm flipV="1">
            <a:off x="7053532" y="2501468"/>
            <a:ext cx="362450" cy="56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>
            <a:stCxn id="38" idx="7"/>
            <a:endCxn id="39" idx="3"/>
          </p:cNvCxnSpPr>
          <p:nvPr/>
        </p:nvCxnSpPr>
        <p:spPr>
          <a:xfrm flipV="1">
            <a:off x="7853011" y="1662458"/>
            <a:ext cx="386143" cy="52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37" idx="5"/>
          </p:cNvCxnSpPr>
          <p:nvPr/>
        </p:nvCxnSpPr>
        <p:spPr>
          <a:xfrm>
            <a:off x="7053532" y="3378508"/>
            <a:ext cx="799479" cy="4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808697" y="3232754"/>
            <a:ext cx="206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2016</a:t>
            </a:r>
            <a:r>
              <a:rPr kumimoji="1" lang="zh-CN" altLang="en-US" sz="1200" dirty="0" smtClean="0"/>
              <a:t>年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公司从母公司脱离独立成立公司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 43"/>
          <p:cNvGrpSpPr/>
          <p:nvPr/>
        </p:nvGrpSpPr>
        <p:grpSpPr>
          <a:xfrm>
            <a:off x="193318" y="431148"/>
            <a:ext cx="11766618" cy="874127"/>
            <a:chOff x="549936" y="431148"/>
            <a:chExt cx="8842663" cy="602673"/>
          </a:xfrm>
        </p:grpSpPr>
        <p:sp>
          <p:nvSpPr>
            <p:cNvPr id="4" name="三角形 3"/>
            <p:cNvSpPr/>
            <p:nvPr/>
          </p:nvSpPr>
          <p:spPr>
            <a:xfrm>
              <a:off x="549936" y="431148"/>
              <a:ext cx="8842663" cy="6026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18635" y="622476"/>
              <a:ext cx="1105265" cy="2506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60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公司竞争战略</a:t>
              </a:r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24039" y="2315729"/>
            <a:ext cx="663195" cy="183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4021" y="2773824"/>
            <a:ext cx="362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4437" y="2318881"/>
            <a:ext cx="924791" cy="85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85735" y="26068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外部竞争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4437" y="3296720"/>
            <a:ext cx="924791" cy="85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5733" y="3439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战略与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业务能力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3395" y="2530847"/>
            <a:ext cx="553998" cy="141769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基于市场信息驱动</a:t>
            </a:r>
            <a:r>
              <a:rPr kumimoji="1"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的产品规划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9932" y="4430660"/>
            <a:ext cx="369332" cy="179425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>
            <a:defPPr>
              <a:defRPr lang="zh-CN"/>
            </a:defPPr>
            <a:lvl1pPr algn="ctr">
              <a:defRPr kumimoji="1" sz="1200"/>
            </a:lvl1pPr>
          </a:lstStyle>
          <a:p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内部现状树立分析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64396" y="1843069"/>
            <a:ext cx="544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STP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7627" y="1846891"/>
            <a:ext cx="107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市场调查</a:t>
            </a:r>
            <a:endParaRPr kumimoji="1" lang="en-US" altLang="zh-CN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93115" y="2315729"/>
            <a:ext cx="663195" cy="183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155949" y="2535694"/>
            <a:ext cx="362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确定目标市场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08646" y="1843070"/>
            <a:ext cx="1256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竞争分析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1124039" y="4994792"/>
            <a:ext cx="954111" cy="852055"/>
            <a:chOff x="1345042" y="5016274"/>
            <a:chExt cx="954111" cy="852055"/>
          </a:xfrm>
        </p:grpSpPr>
        <p:sp>
          <p:nvSpPr>
            <p:cNvPr id="48" name="矩形 47"/>
            <p:cNvSpPr/>
            <p:nvPr/>
          </p:nvSpPr>
          <p:spPr>
            <a:xfrm>
              <a:off x="1345042" y="5016274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96342" y="530419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发现问题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3740088" y="5016273"/>
            <a:ext cx="924791" cy="852055"/>
            <a:chOff x="1345042" y="5994113"/>
            <a:chExt cx="924791" cy="852055"/>
          </a:xfrm>
        </p:grpSpPr>
        <p:sp>
          <p:nvSpPr>
            <p:cNvPr id="50" name="矩形 49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55375" y="62605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分析原因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704997" y="6011321"/>
            <a:ext cx="1305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问卷调查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941800" y="6015143"/>
            <a:ext cx="107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人员访谈</a:t>
            </a:r>
            <a:endParaRPr kumimoji="1" lang="en-US" altLang="zh-CN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276883" y="3096988"/>
            <a:ext cx="1305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问卷调查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5606275" y="3466243"/>
            <a:ext cx="663195" cy="1839192"/>
            <a:chOff x="4374117" y="2468129"/>
            <a:chExt cx="663195" cy="1839192"/>
          </a:xfrm>
        </p:grpSpPr>
        <p:sp>
          <p:nvSpPr>
            <p:cNvPr id="57" name="矩形 56"/>
            <p:cNvSpPr/>
            <p:nvPr/>
          </p:nvSpPr>
          <p:spPr>
            <a:xfrm>
              <a:off x="4374117" y="2468129"/>
              <a:ext cx="663195" cy="183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536951" y="2688094"/>
              <a:ext cx="3623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市场需求分析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6996876" y="3959835"/>
            <a:ext cx="1359840" cy="852055"/>
            <a:chOff x="1345042" y="5016274"/>
            <a:chExt cx="924791" cy="852055"/>
          </a:xfrm>
        </p:grpSpPr>
        <p:sp>
          <p:nvSpPr>
            <p:cNvPr id="61" name="矩形 60"/>
            <p:cNvSpPr/>
            <p:nvPr/>
          </p:nvSpPr>
          <p:spPr>
            <a:xfrm>
              <a:off x="1345042" y="5016274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94940" y="5304197"/>
              <a:ext cx="705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产品组合规划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8851193" y="3959836"/>
            <a:ext cx="1359840" cy="852054"/>
            <a:chOff x="1345042" y="5016275"/>
            <a:chExt cx="924791" cy="852054"/>
          </a:xfrm>
        </p:grpSpPr>
        <p:sp>
          <p:nvSpPr>
            <p:cNvPr id="67" name="矩形 66"/>
            <p:cNvSpPr/>
            <p:nvPr/>
          </p:nvSpPr>
          <p:spPr>
            <a:xfrm>
              <a:off x="1345042" y="5016275"/>
              <a:ext cx="924791" cy="85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80256" y="5304197"/>
              <a:ext cx="734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产品路线图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6816982" y="3485435"/>
            <a:ext cx="1709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产品生命周期理论</a:t>
            </a:r>
            <a:endParaRPr kumimoji="1" lang="en-US" altLang="zh-CN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778211" y="3485434"/>
            <a:ext cx="1456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BCG</a:t>
            </a:r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波士顿矩阵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10848108" y="3959834"/>
            <a:ext cx="924791" cy="852055"/>
            <a:chOff x="1345042" y="5994113"/>
            <a:chExt cx="924791" cy="852055"/>
          </a:xfrm>
        </p:grpSpPr>
        <p:sp>
          <p:nvSpPr>
            <p:cNvPr id="73" name="矩形 72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356031" y="61743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产品定义</a:t>
              </a:r>
              <a:endPara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开发实施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860426" y="1669742"/>
            <a:ext cx="4185256" cy="27609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60426" y="4758288"/>
            <a:ext cx="4185256" cy="1694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76128" y="2530847"/>
            <a:ext cx="1306343" cy="3694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732009" y="2914085"/>
            <a:ext cx="3678406" cy="23998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80" name="直线箭头连接符 79"/>
          <p:cNvCxnSpPr/>
          <p:nvPr/>
        </p:nvCxnSpPr>
        <p:spPr>
          <a:xfrm>
            <a:off x="1797595" y="2773824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1787234" y="3744700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3369589" y="2767955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3359228" y="3738831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45" idx="3"/>
            <a:endCxn id="57" idx="1"/>
          </p:cNvCxnSpPr>
          <p:nvPr/>
        </p:nvCxnSpPr>
        <p:spPr>
          <a:xfrm>
            <a:off x="4656310" y="3235325"/>
            <a:ext cx="949965" cy="11505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0" idx="3"/>
            <a:endCxn id="57" idx="1"/>
          </p:cNvCxnSpPr>
          <p:nvPr/>
        </p:nvCxnSpPr>
        <p:spPr>
          <a:xfrm flipV="1">
            <a:off x="4664879" y="4385839"/>
            <a:ext cx="941396" cy="10564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7" idx="3"/>
            <a:endCxn id="61" idx="1"/>
          </p:cNvCxnSpPr>
          <p:nvPr/>
        </p:nvCxnSpPr>
        <p:spPr>
          <a:xfrm>
            <a:off x="6269470" y="4385839"/>
            <a:ext cx="727406" cy="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61" idx="3"/>
            <a:endCxn id="67" idx="1"/>
          </p:cNvCxnSpPr>
          <p:nvPr/>
        </p:nvCxnSpPr>
        <p:spPr>
          <a:xfrm>
            <a:off x="8356716" y="4385863"/>
            <a:ext cx="494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3" idx="1"/>
          </p:cNvCxnSpPr>
          <p:nvPr/>
        </p:nvCxnSpPr>
        <p:spPr>
          <a:xfrm flipV="1">
            <a:off x="10211033" y="4385862"/>
            <a:ext cx="637075" cy="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193318" y="1444690"/>
            <a:ext cx="10332671" cy="518471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208816" y="192231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本论文研究的范围</a:t>
            </a:r>
            <a:endParaRPr kumimoji="1"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10600141" y="1444690"/>
            <a:ext cx="1359795" cy="5184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143361" y="522756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</a:t>
            </a:r>
            <a:r>
              <a:rPr kumimoji="1" lang="zh-CN" altLang="en-US" sz="1400" dirty="0" smtClean="0"/>
              <a:t>公司产品结构</a:t>
            </a:r>
            <a:endParaRPr kumimoji="1" lang="zh-CN" altLang="en-US" sz="1400" dirty="0"/>
          </a:p>
        </p:txBody>
      </p:sp>
      <p:sp>
        <p:nvSpPr>
          <p:cNvPr id="19" name="椭圆 18"/>
          <p:cNvSpPr/>
          <p:nvPr/>
        </p:nvSpPr>
        <p:spPr>
          <a:xfrm>
            <a:off x="3440771" y="3956121"/>
            <a:ext cx="1322143" cy="7124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304310" y="2006085"/>
            <a:ext cx="1874191" cy="14064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2"/>
          <p:cNvCxnSpPr/>
          <p:nvPr/>
        </p:nvCxnSpPr>
        <p:spPr>
          <a:xfrm flipH="1">
            <a:off x="3561390" y="3456837"/>
            <a:ext cx="41910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483870" y="2144433"/>
            <a:ext cx="0" cy="2634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3205506" y="1915297"/>
            <a:ext cx="9775" cy="299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3215281" y="4909719"/>
            <a:ext cx="4537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97647" y="2144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增长率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41146" y="477891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12896" y="2127107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智慧学生卡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智慧物流定位卡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老年卡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智能插座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智能路由器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6947774" y="2136548"/>
            <a:ext cx="1864405" cy="656118"/>
            <a:chOff x="6215110" y="2397244"/>
            <a:chExt cx="1864405" cy="656118"/>
          </a:xfrm>
        </p:grpSpPr>
        <p:sp>
          <p:nvSpPr>
            <p:cNvPr id="38" name="椭圆 37"/>
            <p:cNvSpPr/>
            <p:nvPr/>
          </p:nvSpPr>
          <p:spPr>
            <a:xfrm>
              <a:off x="6215110" y="2397244"/>
              <a:ext cx="1864405" cy="65611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12465" y="2555742"/>
              <a:ext cx="836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IOT</a:t>
              </a:r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6426117" y="3377818"/>
            <a:ext cx="1523350" cy="632080"/>
            <a:chOff x="6041619" y="3353780"/>
            <a:chExt cx="2236573" cy="656118"/>
          </a:xfrm>
        </p:grpSpPr>
        <p:sp>
          <p:nvSpPr>
            <p:cNvPr id="41" name="椭圆 40"/>
            <p:cNvSpPr/>
            <p:nvPr/>
          </p:nvSpPr>
          <p:spPr>
            <a:xfrm>
              <a:off x="6041619" y="3353780"/>
              <a:ext cx="2236573" cy="6561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31152" y="3532387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WI-FI</a:t>
              </a:r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699824" y="418929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2G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模组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5929593" y="2687409"/>
            <a:ext cx="1465831" cy="479179"/>
            <a:chOff x="5309387" y="3398217"/>
            <a:chExt cx="1266780" cy="458432"/>
          </a:xfrm>
        </p:grpSpPr>
        <p:sp>
          <p:nvSpPr>
            <p:cNvPr id="45" name="椭圆 44"/>
            <p:cNvSpPr/>
            <p:nvPr/>
          </p:nvSpPr>
          <p:spPr>
            <a:xfrm>
              <a:off x="5309387" y="3398217"/>
              <a:ext cx="1266780" cy="4584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50976" y="3417669"/>
              <a:ext cx="9316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NB-IOT</a:t>
              </a:r>
              <a:r>
                <a:rPr kumimoji="1"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kumimoji="1"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4G</a:t>
              </a:r>
              <a:endParaRPr kumimoji="1" lang="zh-CN" altLang="en-US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5605323" y="4140451"/>
            <a:ext cx="1333866" cy="551011"/>
            <a:chOff x="6041619" y="3353780"/>
            <a:chExt cx="2236573" cy="656118"/>
          </a:xfrm>
        </p:grpSpPr>
        <p:sp>
          <p:nvSpPr>
            <p:cNvPr id="63" name="椭圆 62"/>
            <p:cNvSpPr/>
            <p:nvPr/>
          </p:nvSpPr>
          <p:spPr>
            <a:xfrm>
              <a:off x="6041619" y="3353780"/>
              <a:ext cx="2236573" cy="6561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479818" y="3507840"/>
              <a:ext cx="1325500" cy="319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蓝牙模组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三角形 22"/>
          <p:cNvSpPr/>
          <p:nvPr/>
        </p:nvSpPr>
        <p:spPr>
          <a:xfrm>
            <a:off x="3818329" y="1488495"/>
            <a:ext cx="5053914" cy="3892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/>
          <p:cNvCxnSpPr/>
          <p:nvPr/>
        </p:nvCxnSpPr>
        <p:spPr>
          <a:xfrm>
            <a:off x="4441984" y="4434893"/>
            <a:ext cx="3837043" cy="2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5007032" y="3583318"/>
            <a:ext cx="2703584" cy="11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4848059" y="5380873"/>
            <a:ext cx="390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73416" y="236880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愿景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20848" y="4674845"/>
            <a:ext cx="902811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100" smtClean="0">
                <a:latin typeface="Microsoft YaHei" charset="-122"/>
                <a:ea typeface="Microsoft YaHei" charset="-122"/>
                <a:cs typeface="Microsoft YaHei" charset="-122"/>
              </a:rPr>
              <a:t>产品战略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09366" y="3749313"/>
            <a:ext cx="248468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产品线战略</a:t>
            </a:r>
            <a:endParaRPr lang="zh-CN" altLang="en-US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0044" y="501371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kern="100" smtClean="0">
                <a:latin typeface="Microsoft YaHei" charset="-122"/>
                <a:ea typeface="Microsoft YaHei" charset="-122"/>
                <a:cs typeface="Microsoft YaHei" charset="-122"/>
              </a:rPr>
              <a:t>技术与平台规划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6" name="直线连接符 35"/>
          <p:cNvCxnSpPr/>
          <p:nvPr/>
        </p:nvCxnSpPr>
        <p:spPr>
          <a:xfrm>
            <a:off x="5498849" y="2830471"/>
            <a:ext cx="1742210" cy="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02943" y="2961417"/>
            <a:ext cx="248468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公司战略</a:t>
            </a:r>
            <a:endParaRPr lang="zh-CN" altLang="en-US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52348" y="501442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产品规划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4856"/>
          <p:cNvSpPr/>
          <p:nvPr/>
        </p:nvSpPr>
        <p:spPr>
          <a:xfrm>
            <a:off x="1337558" y="1872949"/>
            <a:ext cx="7500709" cy="1171432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Shape 14858"/>
          <p:cNvSpPr/>
          <p:nvPr/>
        </p:nvSpPr>
        <p:spPr>
          <a:xfrm>
            <a:off x="3923084" y="5318235"/>
            <a:ext cx="4160315" cy="309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dirty="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产品管理活动</a:t>
            </a:r>
            <a:endParaRPr sz="18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Shape 14856"/>
          <p:cNvSpPr/>
          <p:nvPr/>
        </p:nvSpPr>
        <p:spPr>
          <a:xfrm>
            <a:off x="1569308" y="2128583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hape 14858"/>
          <p:cNvSpPr/>
          <p:nvPr/>
        </p:nvSpPr>
        <p:spPr>
          <a:xfrm>
            <a:off x="1822014" y="2328197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 smtClean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定位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Shape 14856"/>
          <p:cNvSpPr/>
          <p:nvPr/>
        </p:nvSpPr>
        <p:spPr>
          <a:xfrm>
            <a:off x="4355452" y="2128583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Shape 14858"/>
          <p:cNvSpPr/>
          <p:nvPr/>
        </p:nvSpPr>
        <p:spPr>
          <a:xfrm>
            <a:off x="4608158" y="2328197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产品定位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Shape 14856"/>
          <p:cNvSpPr/>
          <p:nvPr/>
        </p:nvSpPr>
        <p:spPr>
          <a:xfrm>
            <a:off x="7141597" y="2128583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Shape 14858"/>
          <p:cNvSpPr/>
          <p:nvPr/>
        </p:nvSpPr>
        <p:spPr>
          <a:xfrm>
            <a:off x="7324585" y="2310478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、产品路线规划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2" name="直线箭头连接符 21"/>
          <p:cNvCxnSpPr>
            <a:stCxn id="8" idx="3"/>
          </p:cNvCxnSpPr>
          <p:nvPr/>
        </p:nvCxnSpPr>
        <p:spPr>
          <a:xfrm>
            <a:off x="3007459" y="2416761"/>
            <a:ext cx="1347993" cy="0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箭头连接符 22"/>
          <p:cNvCxnSpPr>
            <a:endCxn id="17" idx="1"/>
          </p:cNvCxnSpPr>
          <p:nvPr/>
        </p:nvCxnSpPr>
        <p:spPr>
          <a:xfrm flipV="1">
            <a:off x="5793603" y="2416761"/>
            <a:ext cx="1347994" cy="1260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hape 14856"/>
          <p:cNvSpPr/>
          <p:nvPr/>
        </p:nvSpPr>
        <p:spPr>
          <a:xfrm>
            <a:off x="3426738" y="4042367"/>
            <a:ext cx="2110136" cy="576356"/>
          </a:xfrm>
          <a:prstGeom prst="rect">
            <a:avLst/>
          </a:prstGeom>
          <a:noFill/>
          <a:ln w="12700" cap="flat">
            <a:solidFill>
              <a:srgbClr val="3A5063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Shape 14858"/>
          <p:cNvSpPr/>
          <p:nvPr/>
        </p:nvSpPr>
        <p:spPr>
          <a:xfrm>
            <a:off x="3830595" y="4223238"/>
            <a:ext cx="1186101" cy="2146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、产品上市运营</a:t>
            </a:r>
            <a:endParaRPr sz="1200" b="1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9" name="肘形连接符 28"/>
          <p:cNvCxnSpPr>
            <a:stCxn id="17" idx="3"/>
          </p:cNvCxnSpPr>
          <p:nvPr/>
        </p:nvCxnSpPr>
        <p:spPr>
          <a:xfrm>
            <a:off x="8579748" y="2416761"/>
            <a:ext cx="12700" cy="1913783"/>
          </a:xfrm>
          <a:prstGeom prst="bentConnector4">
            <a:avLst>
              <a:gd name="adj1" fmla="val 6956764"/>
              <a:gd name="adj2" fmla="val 99498"/>
            </a:avLst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肘形连接符 29"/>
          <p:cNvCxnSpPr/>
          <p:nvPr/>
        </p:nvCxnSpPr>
        <p:spPr>
          <a:xfrm rot="10800000">
            <a:off x="2288384" y="2704939"/>
            <a:ext cx="1138354" cy="1625606"/>
          </a:xfrm>
          <a:prstGeom prst="bentConnector2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Shape 14856"/>
          <p:cNvSpPr/>
          <p:nvPr/>
        </p:nvSpPr>
        <p:spPr>
          <a:xfrm>
            <a:off x="6469612" y="4042367"/>
            <a:ext cx="2110136" cy="576356"/>
          </a:xfrm>
          <a:prstGeom prst="rect">
            <a:avLst/>
          </a:prstGeom>
          <a:noFill/>
          <a:ln w="12700" cap="flat">
            <a:solidFill>
              <a:srgbClr val="3A5063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Shape 14858"/>
          <p:cNvSpPr/>
          <p:nvPr/>
        </p:nvSpPr>
        <p:spPr>
          <a:xfrm>
            <a:off x="7130256" y="4223238"/>
            <a:ext cx="929315" cy="2146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、产品研发</a:t>
            </a:r>
            <a:endParaRPr sz="1200" b="1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5536874" y="4330545"/>
            <a:ext cx="932738" cy="0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Shape 14858"/>
          <p:cNvSpPr/>
          <p:nvPr/>
        </p:nvSpPr>
        <p:spPr>
          <a:xfrm>
            <a:off x="4316538" y="3271440"/>
            <a:ext cx="3398970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b="1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需求收集活动</a:t>
            </a:r>
            <a:endParaRPr sz="1800" b="1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28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4856"/>
          <p:cNvSpPr/>
          <p:nvPr/>
        </p:nvSpPr>
        <p:spPr>
          <a:xfrm>
            <a:off x="2871215" y="3639424"/>
            <a:ext cx="3939976" cy="1481604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Shape 14856"/>
          <p:cNvSpPr/>
          <p:nvPr/>
        </p:nvSpPr>
        <p:spPr>
          <a:xfrm>
            <a:off x="6933944" y="3639424"/>
            <a:ext cx="3359235" cy="1481604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Shape 14856"/>
          <p:cNvSpPr/>
          <p:nvPr/>
        </p:nvSpPr>
        <p:spPr>
          <a:xfrm>
            <a:off x="2930380" y="1467200"/>
            <a:ext cx="7362799" cy="209154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Shape 14858"/>
          <p:cNvSpPr/>
          <p:nvPr/>
        </p:nvSpPr>
        <p:spPr>
          <a:xfrm>
            <a:off x="1747873" y="2118132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理解市场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hape 14856"/>
          <p:cNvSpPr/>
          <p:nvPr/>
        </p:nvSpPr>
        <p:spPr>
          <a:xfrm>
            <a:off x="3377311" y="1918520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Shape 14858"/>
          <p:cNvSpPr/>
          <p:nvPr/>
        </p:nvSpPr>
        <p:spPr>
          <a:xfrm>
            <a:off x="3630017" y="2118134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、市场细分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Shape 14856"/>
          <p:cNvSpPr/>
          <p:nvPr/>
        </p:nvSpPr>
        <p:spPr>
          <a:xfrm>
            <a:off x="5234740" y="1918519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Shape 14858"/>
          <p:cNvSpPr/>
          <p:nvPr/>
        </p:nvSpPr>
        <p:spPr>
          <a:xfrm>
            <a:off x="5368458" y="2096179"/>
            <a:ext cx="1170717" cy="243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、竞争分析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Shape 14856"/>
          <p:cNvSpPr/>
          <p:nvPr/>
        </p:nvSpPr>
        <p:spPr>
          <a:xfrm>
            <a:off x="7092170" y="1918518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Shape 14858"/>
          <p:cNvSpPr/>
          <p:nvPr/>
        </p:nvSpPr>
        <p:spPr>
          <a:xfrm>
            <a:off x="7275158" y="2100413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、业务能力分析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5" name="直线箭头连接符 14"/>
          <p:cNvCxnSpPr>
            <a:stCxn id="49" idx="6"/>
            <a:endCxn id="9" idx="1"/>
          </p:cNvCxnSpPr>
          <p:nvPr/>
        </p:nvCxnSpPr>
        <p:spPr>
          <a:xfrm>
            <a:off x="2658236" y="2206696"/>
            <a:ext cx="719075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线箭头连接符 15"/>
          <p:cNvCxnSpPr/>
          <p:nvPr/>
        </p:nvCxnSpPr>
        <p:spPr>
          <a:xfrm>
            <a:off x="4815462" y="2219300"/>
            <a:ext cx="419279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线箭头连接符 16"/>
          <p:cNvCxnSpPr/>
          <p:nvPr/>
        </p:nvCxnSpPr>
        <p:spPr>
          <a:xfrm>
            <a:off x="6665527" y="2197105"/>
            <a:ext cx="419279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14856"/>
          <p:cNvSpPr/>
          <p:nvPr/>
        </p:nvSpPr>
        <p:spPr>
          <a:xfrm>
            <a:off x="8688185" y="2762894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Shape 14858"/>
          <p:cNvSpPr/>
          <p:nvPr/>
        </p:nvSpPr>
        <p:spPr>
          <a:xfrm>
            <a:off x="8818220" y="2944789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、目标市场定位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3" name="肘形连接符 32"/>
          <p:cNvCxnSpPr>
            <a:stCxn id="13" idx="3"/>
            <a:endCxn id="26" idx="0"/>
          </p:cNvCxnSpPr>
          <p:nvPr/>
        </p:nvCxnSpPr>
        <p:spPr>
          <a:xfrm>
            <a:off x="8530321" y="2206696"/>
            <a:ext cx="876940" cy="556198"/>
          </a:xfrm>
          <a:prstGeom prst="bentConnector2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" name="组 3"/>
          <p:cNvGrpSpPr/>
          <p:nvPr/>
        </p:nvGrpSpPr>
        <p:grpSpPr>
          <a:xfrm>
            <a:off x="5236932" y="3974405"/>
            <a:ext cx="1438151" cy="574258"/>
            <a:chOff x="7092170" y="3985508"/>
            <a:chExt cx="1438151" cy="574258"/>
          </a:xfrm>
        </p:grpSpPr>
        <p:sp>
          <p:nvSpPr>
            <p:cNvPr id="39" name="Shape 14856"/>
            <p:cNvSpPr/>
            <p:nvPr/>
          </p:nvSpPr>
          <p:spPr>
            <a:xfrm>
              <a:off x="7092170" y="3985508"/>
              <a:ext cx="1438151" cy="57425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28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Shape 14858"/>
            <p:cNvSpPr/>
            <p:nvPr/>
          </p:nvSpPr>
          <p:spPr>
            <a:xfrm>
              <a:off x="7221098" y="4163168"/>
              <a:ext cx="1170717" cy="243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 sz="7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6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、产品路线规划</a:t>
              </a:r>
              <a:endParaRPr sz="1200" b="1" dirty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7145122" y="3974405"/>
            <a:ext cx="1438151" cy="576356"/>
            <a:chOff x="5234740" y="3974405"/>
            <a:chExt cx="1438151" cy="576356"/>
          </a:xfrm>
        </p:grpSpPr>
        <p:sp>
          <p:nvSpPr>
            <p:cNvPr id="41" name="Shape 14856"/>
            <p:cNvSpPr/>
            <p:nvPr/>
          </p:nvSpPr>
          <p:spPr>
            <a:xfrm>
              <a:off x="5234740" y="3974405"/>
              <a:ext cx="1438151" cy="576356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28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2" name="Shape 14858"/>
            <p:cNvSpPr/>
            <p:nvPr/>
          </p:nvSpPr>
          <p:spPr>
            <a:xfrm>
              <a:off x="5368458" y="4152065"/>
              <a:ext cx="1170717" cy="243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 sz="7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、产品定位</a:t>
              </a:r>
              <a:endParaRPr sz="1200" b="1" dirty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43" name="Shape 14856"/>
          <p:cNvSpPr/>
          <p:nvPr/>
        </p:nvSpPr>
        <p:spPr>
          <a:xfrm>
            <a:off x="3377311" y="3974405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Shape 14858"/>
          <p:cNvSpPr/>
          <p:nvPr/>
        </p:nvSpPr>
        <p:spPr>
          <a:xfrm>
            <a:off x="3511029" y="4152065"/>
            <a:ext cx="1170717" cy="243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、技术路线图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Shape 14858"/>
          <p:cNvSpPr/>
          <p:nvPr/>
        </p:nvSpPr>
        <p:spPr>
          <a:xfrm>
            <a:off x="1648833" y="4131561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规划实施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43836" y="174949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758859" y="380538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箭头连接符 54"/>
          <p:cNvCxnSpPr>
            <a:stCxn id="43" idx="1"/>
            <a:endCxn id="54" idx="6"/>
          </p:cNvCxnSpPr>
          <p:nvPr/>
        </p:nvCxnSpPr>
        <p:spPr>
          <a:xfrm flipH="1">
            <a:off x="2673259" y="4262583"/>
            <a:ext cx="704052" cy="0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Shape 14858"/>
          <p:cNvSpPr/>
          <p:nvPr/>
        </p:nvSpPr>
        <p:spPr>
          <a:xfrm>
            <a:off x="5637683" y="3261927"/>
            <a:ext cx="3398970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STP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波士顿矩阵  安索夫矩阵</a:t>
            </a:r>
            <a:endParaRPr sz="12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Shape 14858"/>
          <p:cNvSpPr/>
          <p:nvPr/>
        </p:nvSpPr>
        <p:spPr>
          <a:xfrm>
            <a:off x="6672891" y="4799372"/>
            <a:ext cx="3398970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产品生命周期</a:t>
            </a:r>
            <a:r>
              <a:rPr lang="zh-CN" altLang="en-US" sz="120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理论</a:t>
            </a:r>
            <a:r>
              <a:rPr lang="zh-CN" altLang="en-US" sz="120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问卷</a:t>
            </a:r>
            <a:r>
              <a:rPr lang="en-US" altLang="zh-CN" sz="120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diao c</a:t>
            </a:r>
            <a:endParaRPr lang="en-US" altLang="zh-CN" sz="1200" dirty="0" smtClean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Shape 14858"/>
          <p:cNvSpPr/>
          <p:nvPr/>
        </p:nvSpPr>
        <p:spPr>
          <a:xfrm>
            <a:off x="3941411" y="4799320"/>
            <a:ext cx="2595166" cy="219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产品技术路线图</a:t>
            </a:r>
            <a:endParaRPr sz="12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1" name="Shape 14858"/>
          <p:cNvSpPr/>
          <p:nvPr/>
        </p:nvSpPr>
        <p:spPr>
          <a:xfrm>
            <a:off x="3873657" y="5965774"/>
            <a:ext cx="4160315" cy="309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800" dirty="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公司产品</a:t>
            </a:r>
            <a:r>
              <a:rPr lang="zh-CN" altLang="en-US" sz="180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规划整体思路</a:t>
            </a:r>
            <a:endParaRPr sz="18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5" name="肘形连接符 44"/>
          <p:cNvCxnSpPr>
            <a:stCxn id="26" idx="2"/>
            <a:endCxn id="41" idx="3"/>
          </p:cNvCxnSpPr>
          <p:nvPr/>
        </p:nvCxnSpPr>
        <p:spPr>
          <a:xfrm rot="5400000">
            <a:off x="8533601" y="3388922"/>
            <a:ext cx="923333" cy="823988"/>
          </a:xfrm>
          <a:prstGeom prst="bentConnector2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/>
          <p:cNvCxnSpPr>
            <a:endCxn id="39" idx="3"/>
          </p:cNvCxnSpPr>
          <p:nvPr/>
        </p:nvCxnSpPr>
        <p:spPr>
          <a:xfrm flipH="1">
            <a:off x="6675083" y="4250448"/>
            <a:ext cx="470040" cy="11086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线箭头连接符 46"/>
          <p:cNvCxnSpPr>
            <a:stCxn id="39" idx="1"/>
            <a:endCxn id="43" idx="3"/>
          </p:cNvCxnSpPr>
          <p:nvPr/>
        </p:nvCxnSpPr>
        <p:spPr>
          <a:xfrm flipH="1">
            <a:off x="4815462" y="4261534"/>
            <a:ext cx="421470" cy="1049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738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089748" y="1880755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89748" y="4394666"/>
            <a:ext cx="5576271" cy="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3089748" y="4394666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3740912" y="4394665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4551219" y="3948546"/>
            <a:ext cx="1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V="1">
            <a:off x="5350951" y="3023411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7186678" y="3023410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 flipV="1">
            <a:off x="8239992" y="3948546"/>
            <a:ext cx="3095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形状 28"/>
          <p:cNvSpPr/>
          <p:nvPr/>
        </p:nvSpPr>
        <p:spPr>
          <a:xfrm>
            <a:off x="3751119" y="2597718"/>
            <a:ext cx="4644822" cy="1787246"/>
          </a:xfrm>
          <a:custGeom>
            <a:avLst/>
            <a:gdLst>
              <a:gd name="connsiteX0" fmla="*/ 0 w 4644822"/>
              <a:gd name="connsiteY0" fmla="*/ 1787246 h 1787246"/>
              <a:gd name="connsiteX1" fmla="*/ 800100 w 4644822"/>
              <a:gd name="connsiteY1" fmla="*/ 1413173 h 1787246"/>
              <a:gd name="connsiteX2" fmla="*/ 1579418 w 4644822"/>
              <a:gd name="connsiteY2" fmla="*/ 457210 h 1787246"/>
              <a:gd name="connsiteX3" fmla="*/ 2462645 w 4644822"/>
              <a:gd name="connsiteY3" fmla="*/ 10 h 1787246"/>
              <a:gd name="connsiteX4" fmla="*/ 3501736 w 4644822"/>
              <a:gd name="connsiteY4" fmla="*/ 467601 h 1787246"/>
              <a:gd name="connsiteX5" fmla="*/ 4509654 w 4644822"/>
              <a:gd name="connsiteY5" fmla="*/ 1402782 h 1787246"/>
              <a:gd name="connsiteX6" fmla="*/ 4634345 w 4644822"/>
              <a:gd name="connsiteY6" fmla="*/ 1506691 h 17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4822" h="1787246">
                <a:moveTo>
                  <a:pt x="0" y="1787246"/>
                </a:moveTo>
                <a:cubicBezTo>
                  <a:pt x="268432" y="1711046"/>
                  <a:pt x="536864" y="1634846"/>
                  <a:pt x="800100" y="1413173"/>
                </a:cubicBezTo>
                <a:cubicBezTo>
                  <a:pt x="1063336" y="1191500"/>
                  <a:pt x="1302327" y="692737"/>
                  <a:pt x="1579418" y="457210"/>
                </a:cubicBezTo>
                <a:cubicBezTo>
                  <a:pt x="1856509" y="221683"/>
                  <a:pt x="2142259" y="-1722"/>
                  <a:pt x="2462645" y="10"/>
                </a:cubicBezTo>
                <a:cubicBezTo>
                  <a:pt x="2783031" y="1742"/>
                  <a:pt x="3160568" y="233806"/>
                  <a:pt x="3501736" y="467601"/>
                </a:cubicBezTo>
                <a:cubicBezTo>
                  <a:pt x="3842904" y="701396"/>
                  <a:pt x="4320886" y="1229600"/>
                  <a:pt x="4509654" y="1402782"/>
                </a:cubicBezTo>
                <a:cubicBezTo>
                  <a:pt x="4698422" y="1575964"/>
                  <a:pt x="4634345" y="1506691"/>
                  <a:pt x="4634345" y="15066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351032" y="198200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市场容量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640403" y="42282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时间</a:t>
            </a:r>
            <a:endParaRPr kumimoji="1"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99955" y="44766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开发期</a:t>
            </a:r>
            <a:endParaRPr kumimoji="1"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900407" y="44808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引入期</a:t>
            </a:r>
            <a:endParaRPr kumimoji="1"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657554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成长期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61113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成熟期</a:t>
            </a:r>
            <a:endParaRPr kumimoji="1"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412377" y="44777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衰退期</a:t>
            </a:r>
            <a:endParaRPr kumimoji="1" lang="zh-CN" altLang="en-US" sz="11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185259" y="582017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细分市场的</a:t>
            </a:r>
            <a:r>
              <a:rPr kumimoji="1" lang="zh-CN" altLang="en-US" sz="1400" smtClean="0"/>
              <a:t>生命周期分布</a:t>
            </a:r>
            <a:endParaRPr kumimoji="1"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5480853" y="2272696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S7</a:t>
            </a:r>
            <a:r>
              <a:rPr kumimoji="1" lang="zh-CN" altLang="en-US" sz="1100" dirty="0" smtClean="0"/>
              <a:t>零售分销</a:t>
            </a:r>
            <a:endParaRPr kumimoji="1" lang="en-US" altLang="zh-CN" sz="1100" dirty="0"/>
          </a:p>
          <a:p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快销品市场</a:t>
            </a:r>
            <a:endParaRPr kumimoji="1" lang="zh-CN" altLang="en-US" sz="11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142464" y="3882054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S4</a:t>
            </a:r>
            <a:r>
              <a:rPr kumimoji="1" lang="zh-CN" altLang="en-US" sz="1100" dirty="0" smtClean="0"/>
              <a:t>普通家用的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智慧养老市场</a:t>
            </a:r>
            <a:endParaRPr kumimoji="1"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641288" y="2503206"/>
            <a:ext cx="968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S13</a:t>
            </a:r>
            <a:r>
              <a:rPr kumimoji="1" lang="zh-CN" altLang="en-US" sz="1100" dirty="0" smtClean="0"/>
              <a:t>智能资产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管理市场</a:t>
            </a:r>
            <a:endParaRPr kumimoji="1" lang="zh-CN" altLang="en-US" sz="11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919616" y="4779360"/>
            <a:ext cx="968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S13</a:t>
            </a:r>
            <a:r>
              <a:rPr kumimoji="1" lang="zh-CN" altLang="en-US" sz="1100" dirty="0" smtClean="0"/>
              <a:t>智慧交通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乘用车市场</a:t>
            </a:r>
            <a:endParaRPr kumimoji="1" lang="en-US" altLang="zh-CN" sz="11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6068000" y="282140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S13</a:t>
            </a:r>
            <a:r>
              <a:rPr kumimoji="1" lang="zh-CN" altLang="en-US" sz="1100" dirty="0" smtClean="0"/>
              <a:t>智慧交通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运营车辆市场</a:t>
            </a:r>
            <a:endParaRPr kumimoji="1" lang="en-US" altLang="zh-CN" sz="11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6022896" y="3229731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S9</a:t>
            </a:r>
            <a:r>
              <a:rPr kumimoji="1" lang="zh-CN" altLang="en-US" sz="1100" dirty="0" smtClean="0"/>
              <a:t>智慧物流市场</a:t>
            </a:r>
            <a:endParaRPr kumimoji="1" lang="en-US" altLang="zh-CN" sz="1100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4154606" y="3001074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S2</a:t>
            </a:r>
            <a:r>
              <a:rPr kumimoji="1" lang="zh-CN" altLang="en-US" sz="1100" dirty="0" smtClean="0"/>
              <a:t>中小学智慧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教育市场</a:t>
            </a:r>
            <a:endParaRPr kumimoji="1" lang="en-US" altLang="zh-CN" sz="1100" dirty="0" smtClean="0"/>
          </a:p>
        </p:txBody>
      </p:sp>
      <p:sp>
        <p:nvSpPr>
          <p:cNvPr id="43" name="文本框 42"/>
          <p:cNvSpPr txBox="1"/>
          <p:nvPr/>
        </p:nvSpPr>
        <p:spPr>
          <a:xfrm>
            <a:off x="3740912" y="3434454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S3</a:t>
            </a:r>
            <a:r>
              <a:rPr kumimoji="1" lang="zh-CN" altLang="en-US" sz="1100" dirty="0" smtClean="0"/>
              <a:t>智慧养老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养老院市场</a:t>
            </a:r>
            <a:endParaRPr kumimoji="1"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24128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3440771" y="3956121"/>
            <a:ext cx="1322143" cy="7124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304310" y="2006085"/>
            <a:ext cx="1874191" cy="14064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/>
          <p:cNvCxnSpPr/>
          <p:nvPr/>
        </p:nvCxnSpPr>
        <p:spPr>
          <a:xfrm flipH="1">
            <a:off x="3561390" y="3456837"/>
            <a:ext cx="41910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483870" y="2144433"/>
            <a:ext cx="0" cy="2634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 flipV="1">
            <a:off x="3205506" y="1915297"/>
            <a:ext cx="9775" cy="299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>
            <a:off x="3215281" y="4909719"/>
            <a:ext cx="4537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7647" y="2144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增长率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1146" y="477891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2896" y="2127107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智慧学生卡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智慧物流定位卡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老年卡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智能插座</a:t>
            </a:r>
            <a:endParaRPr kumimoji="1"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智能路由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器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947774" y="2136548"/>
            <a:ext cx="1864405" cy="656118"/>
            <a:chOff x="6215110" y="2397244"/>
            <a:chExt cx="1864405" cy="656118"/>
          </a:xfrm>
        </p:grpSpPr>
        <p:sp>
          <p:nvSpPr>
            <p:cNvPr id="32" name="椭圆 31"/>
            <p:cNvSpPr/>
            <p:nvPr/>
          </p:nvSpPr>
          <p:spPr>
            <a:xfrm>
              <a:off x="6215110" y="2397244"/>
              <a:ext cx="1864405" cy="65611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12465" y="2555742"/>
              <a:ext cx="836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IOT</a:t>
              </a:r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6426117" y="3377818"/>
            <a:ext cx="1523350" cy="632080"/>
            <a:chOff x="6041619" y="3353780"/>
            <a:chExt cx="2236573" cy="656118"/>
          </a:xfrm>
        </p:grpSpPr>
        <p:sp>
          <p:nvSpPr>
            <p:cNvPr id="33" name="椭圆 32"/>
            <p:cNvSpPr/>
            <p:nvPr/>
          </p:nvSpPr>
          <p:spPr>
            <a:xfrm>
              <a:off x="6041619" y="3353780"/>
              <a:ext cx="2236573" cy="6561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31152" y="3532387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WI-FI</a:t>
              </a:r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699824" y="418929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2G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模组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64885" y="572183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</a:t>
            </a:r>
            <a:r>
              <a:rPr kumimoji="1" lang="zh-CN" altLang="en-US" sz="1400" dirty="0" smtClean="0"/>
              <a:t>公司产品结构</a:t>
            </a:r>
            <a:endParaRPr kumimoji="1" lang="zh-CN" altLang="en-US" sz="1400" dirty="0"/>
          </a:p>
        </p:txBody>
      </p:sp>
      <p:grpSp>
        <p:nvGrpSpPr>
          <p:cNvPr id="9" name="组 8"/>
          <p:cNvGrpSpPr/>
          <p:nvPr/>
        </p:nvGrpSpPr>
        <p:grpSpPr>
          <a:xfrm>
            <a:off x="5929593" y="2687409"/>
            <a:ext cx="1465831" cy="479179"/>
            <a:chOff x="5309387" y="3398217"/>
            <a:chExt cx="1266780" cy="458432"/>
          </a:xfrm>
        </p:grpSpPr>
        <p:sp>
          <p:nvSpPr>
            <p:cNvPr id="34" name="椭圆 33"/>
            <p:cNvSpPr/>
            <p:nvPr/>
          </p:nvSpPr>
          <p:spPr>
            <a:xfrm>
              <a:off x="5309387" y="3398217"/>
              <a:ext cx="1266780" cy="4584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50976" y="3417669"/>
              <a:ext cx="9316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NB-IOT</a:t>
              </a:r>
              <a:r>
                <a:rPr kumimoji="1"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kumimoji="1"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4G</a:t>
              </a:r>
              <a:endParaRPr kumimoji="1" lang="zh-CN" altLang="en-US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393901" y="3456837"/>
            <a:ext cx="3074580" cy="1846477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485554" y="1319587"/>
            <a:ext cx="3554810" cy="2156176"/>
          </a:xfrm>
          <a:prstGeom prst="rect">
            <a:avLst/>
          </a:prstGeom>
          <a:solidFill>
            <a:schemeClr val="accent6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382042" y="1310216"/>
            <a:ext cx="3074580" cy="2155179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" name="组 28"/>
          <p:cNvGrpSpPr/>
          <p:nvPr/>
        </p:nvGrpSpPr>
        <p:grpSpPr>
          <a:xfrm>
            <a:off x="5457463" y="1337699"/>
            <a:ext cx="653754" cy="653754"/>
            <a:chOff x="5457463" y="1337699"/>
            <a:chExt cx="653754" cy="653754"/>
          </a:xfrm>
        </p:grpSpPr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5457463" y="1337699"/>
              <a:ext cx="653754" cy="653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632211" y="1487613"/>
              <a:ext cx="36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1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sz="1800" smtClean="0"/>
                <a:t>1</a:t>
              </a:r>
              <a:endParaRPr lang="en-US" altLang="zh-CN" sz="1800" dirty="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2407705" y="1338484"/>
            <a:ext cx="653754" cy="653754"/>
            <a:chOff x="5457463" y="1337699"/>
            <a:chExt cx="653754" cy="653754"/>
          </a:xfrm>
        </p:grpSpPr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457463" y="1337699"/>
              <a:ext cx="653754" cy="653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632211" y="1487613"/>
              <a:ext cx="36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1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sz="1800" dirty="0" smtClean="0"/>
                <a:t>2</a:t>
              </a:r>
              <a:endParaRPr lang="en-US" altLang="zh-CN" sz="1800" dirty="0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2407705" y="4013724"/>
            <a:ext cx="653754" cy="653754"/>
            <a:chOff x="5457463" y="1337699"/>
            <a:chExt cx="653754" cy="653754"/>
          </a:xfrm>
        </p:grpSpPr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5457463" y="1337699"/>
              <a:ext cx="653754" cy="653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632211" y="1487613"/>
              <a:ext cx="36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1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sz="1800" dirty="0" smtClean="0"/>
                <a:t>3</a:t>
              </a:r>
              <a:endParaRPr lang="en-US" altLang="zh-CN" sz="1800" dirty="0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5605323" y="4140451"/>
            <a:ext cx="1333866" cy="551011"/>
            <a:chOff x="6041619" y="3353780"/>
            <a:chExt cx="2236573" cy="656118"/>
          </a:xfrm>
        </p:grpSpPr>
        <p:sp>
          <p:nvSpPr>
            <p:cNvPr id="40" name="椭圆 39"/>
            <p:cNvSpPr/>
            <p:nvPr/>
          </p:nvSpPr>
          <p:spPr>
            <a:xfrm>
              <a:off x="6041619" y="3353780"/>
              <a:ext cx="2236573" cy="6561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479818" y="3507840"/>
              <a:ext cx="1325500" cy="319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蓝牙模组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5498679" y="3479178"/>
            <a:ext cx="653754" cy="653754"/>
            <a:chOff x="5457463" y="1337699"/>
            <a:chExt cx="653754" cy="653754"/>
          </a:xfrm>
        </p:grpSpPr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5457463" y="1337699"/>
              <a:ext cx="653754" cy="653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632211" y="1487613"/>
              <a:ext cx="36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1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sz="1800" dirty="0" smtClean="0"/>
                <a:t>4</a:t>
              </a:r>
              <a:endParaRPr lang="en-US" altLang="zh-CN" sz="1800" dirty="0"/>
            </a:p>
          </p:txBody>
        </p:sp>
      </p:grpSp>
      <p:sp>
        <p:nvSpPr>
          <p:cNvPr id="53" name="矩形 52"/>
          <p:cNvSpPr/>
          <p:nvPr/>
        </p:nvSpPr>
        <p:spPr>
          <a:xfrm>
            <a:off x="5476469" y="3477036"/>
            <a:ext cx="3563895" cy="182748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27" y="2968825"/>
            <a:ext cx="2473411" cy="2473411"/>
          </a:xfrm>
          <a:prstGeom prst="rect">
            <a:avLst/>
          </a:prstGeom>
        </p:spPr>
      </p:pic>
      <p:sp>
        <p:nvSpPr>
          <p:cNvPr id="3" name="椭圆 2"/>
          <p:cNvSpPr>
            <a:spLocks noChangeAspect="1"/>
          </p:cNvSpPr>
          <p:nvPr/>
        </p:nvSpPr>
        <p:spPr>
          <a:xfrm>
            <a:off x="2916195" y="2137720"/>
            <a:ext cx="1075038" cy="1075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5181945" y="1204326"/>
            <a:ext cx="1075038" cy="1075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7480414" y="2137720"/>
            <a:ext cx="1075038" cy="1075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>
            <a:stCxn id="3" idx="5"/>
          </p:cNvCxnSpPr>
          <p:nvPr/>
        </p:nvCxnSpPr>
        <p:spPr>
          <a:xfrm>
            <a:off x="3833797" y="3055322"/>
            <a:ext cx="1504322" cy="589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>
            <a:stCxn id="4" idx="4"/>
          </p:cNvCxnSpPr>
          <p:nvPr/>
        </p:nvCxnSpPr>
        <p:spPr>
          <a:xfrm>
            <a:off x="5719464" y="2279364"/>
            <a:ext cx="4118" cy="1151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6169682" y="3055322"/>
            <a:ext cx="1484186" cy="589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30548" y="2490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学生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20666" y="15571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家长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694767" y="24856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学校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02234" y="3275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使用者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80882" y="45204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购买者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使用者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608268" y="323752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决策者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7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/>
          <p:cNvSpPr/>
          <p:nvPr/>
        </p:nvSpPr>
        <p:spPr>
          <a:xfrm>
            <a:off x="3484605" y="1383958"/>
            <a:ext cx="5053914" cy="3892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4250725" y="4090086"/>
            <a:ext cx="480677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5016844" y="2903838"/>
            <a:ext cx="3348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4514335" y="5276336"/>
            <a:ext cx="5321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29300" y="22524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1400" dirty="0"/>
              <a:t>校园小额</a:t>
            </a:r>
            <a:r>
              <a:rPr lang="zh-CN" altLang="zh-CN" sz="1400" dirty="0" smtClean="0"/>
              <a:t>支付</a:t>
            </a:r>
            <a:endParaRPr lang="en-US" altLang="zh-CN" sz="1400" dirty="0"/>
          </a:p>
          <a:p>
            <a:pPr algn="ctr"/>
            <a:r>
              <a:rPr lang="zh-CN" altLang="zh-CN" sz="1400" dirty="0" smtClean="0"/>
              <a:t>公交</a:t>
            </a:r>
            <a:r>
              <a:rPr lang="zh-CN" altLang="en-US" sz="1400" dirty="0" smtClean="0"/>
              <a:t>刷卡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837125" y="592031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安全慧支付的学生卡，位您</a:t>
            </a:r>
            <a:r>
              <a:rPr kumimoji="1" lang="zh-CN" altLang="en-US" smtClean="0"/>
              <a:t>的孩子保驾护航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16844" y="4239054"/>
            <a:ext cx="2291012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kern="100" dirty="0">
                <a:latin typeface="Microsoft YaHei" charset="-122"/>
                <a:ea typeface="Microsoft YaHei" charset="-122"/>
                <a:cs typeface="Microsoft YaHei" charset="-122"/>
              </a:rPr>
              <a:t>定位跟踪、一键通话</a:t>
            </a:r>
            <a:r>
              <a:rPr lang="zh-CN" altLang="zh-CN" sz="16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sz="16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无</a:t>
            </a:r>
            <a:r>
              <a:rPr lang="zh-CN" altLang="zh-CN" sz="1600" kern="100" dirty="0">
                <a:latin typeface="Microsoft YaHei" charset="-122"/>
                <a:ea typeface="Microsoft YaHei" charset="-122"/>
                <a:cs typeface="Microsoft YaHei" charset="-122"/>
              </a:rPr>
              <a:t>感考勤、</a:t>
            </a:r>
            <a:r>
              <a:rPr lang="en-US" altLang="zh-CN" sz="1600" kern="100" dirty="0">
                <a:latin typeface="Microsoft YaHei" charset="-122"/>
                <a:ea typeface="Microsoft YaHei" charset="-122"/>
                <a:cs typeface="Microsoft YaHei" charset="-122"/>
              </a:rPr>
              <a:t>SOS</a:t>
            </a:r>
            <a:r>
              <a:rPr lang="zh-CN" altLang="zh-CN" sz="1600" kern="100" dirty="0">
                <a:latin typeface="Microsoft YaHei" charset="-122"/>
                <a:ea typeface="Microsoft YaHei" charset="-122"/>
                <a:cs typeface="Microsoft YaHei" charset="-122"/>
              </a:rPr>
              <a:t>救援求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23170" y="3050427"/>
            <a:ext cx="2484686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作业发布、学校老师通知、升学信息、政策信息、学习资料以及青少年教育方法知识 </a:t>
            </a:r>
            <a:endParaRPr lang="zh-CN" altLang="en-US" sz="12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38518" y="4277270"/>
            <a:ext cx="13147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七重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r>
              <a:rPr lang="zh-CN" altLang="zh-CN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定位</a:t>
            </a:r>
            <a:endParaRPr lang="en-US" altLang="zh-CN" sz="14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键</a:t>
            </a:r>
            <a:r>
              <a:rPr lang="zh-CN" altLang="zh-CN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求助</a:t>
            </a:r>
            <a:endParaRPr lang="en-US" altLang="zh-CN" sz="14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全天</a:t>
            </a:r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安全守护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28040" y="32283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专属教学信息渠道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免费权威教育咨询</a:t>
            </a:r>
            <a:endParaRPr lang="zh-CN" altLang="en-US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63446" y="22126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慧支付的</a:t>
            </a:r>
            <a:endParaRPr lang="en-US" altLang="zh-CN" sz="14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学生卡</a:t>
            </a:r>
            <a:endParaRPr lang="zh-CN" altLang="en-US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841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082746" y="642553"/>
            <a:ext cx="1334530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董事会</a:t>
            </a:r>
            <a:endParaRPr kumimoji="1" lang="zh-CN" altLang="en-US" sz="120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2746" y="1178009"/>
            <a:ext cx="1334530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总经理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15481" y="1972962"/>
            <a:ext cx="897925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副总经理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49612" y="1972962"/>
            <a:ext cx="873210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财务总监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58697" y="1972961"/>
            <a:ext cx="932936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副总经理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3192162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财务部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2549612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综合管理部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4415481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模组制造厂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5082746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传感器应用制造厂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136924" y="1972960"/>
            <a:ext cx="932936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副总经理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6258697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国内营销中心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圆角矩形 19"/>
          <p:cNvSpPr/>
          <p:nvPr/>
        </p:nvSpPr>
        <p:spPr>
          <a:xfrm flipH="1">
            <a:off x="6638667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海外营销中心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 flipH="1">
            <a:off x="7018637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产品策划中心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圆角矩形 21"/>
          <p:cNvSpPr/>
          <p:nvPr/>
        </p:nvSpPr>
        <p:spPr>
          <a:xfrm flipH="1">
            <a:off x="8136924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产品研发中心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圆角矩形 22"/>
          <p:cNvSpPr/>
          <p:nvPr/>
        </p:nvSpPr>
        <p:spPr>
          <a:xfrm flipH="1">
            <a:off x="8805219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集成交付中心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flipH="1">
            <a:off x="6638667" y="4662616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智能学生卡产品线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 flipH="1">
            <a:off x="7018637" y="4662616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智能老年卡产品线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flipH="1">
            <a:off x="7398607" y="4662616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智能商品追溯产品线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8" name="直线连接符 27"/>
          <p:cNvCxnSpPr>
            <a:stCxn id="8" idx="2"/>
            <a:endCxn id="9" idx="0"/>
          </p:cNvCxnSpPr>
          <p:nvPr/>
        </p:nvCxnSpPr>
        <p:spPr>
          <a:xfrm>
            <a:off x="5750011" y="951472"/>
            <a:ext cx="0" cy="226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11" idx="0"/>
          </p:cNvCxnSpPr>
          <p:nvPr/>
        </p:nvCxnSpPr>
        <p:spPr>
          <a:xfrm rot="5400000">
            <a:off x="4125097" y="348048"/>
            <a:ext cx="486034" cy="27637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10" idx="0"/>
          </p:cNvCxnSpPr>
          <p:nvPr/>
        </p:nvCxnSpPr>
        <p:spPr>
          <a:xfrm rot="5400000">
            <a:off x="5064211" y="1287162"/>
            <a:ext cx="486034" cy="8855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9" idx="2"/>
            <a:endCxn id="12" idx="0"/>
          </p:cNvCxnSpPr>
          <p:nvPr/>
        </p:nvCxnSpPr>
        <p:spPr>
          <a:xfrm rot="16200000" flipH="1">
            <a:off x="5994572" y="1242367"/>
            <a:ext cx="486033" cy="9751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8" idx="0"/>
          </p:cNvCxnSpPr>
          <p:nvPr/>
        </p:nvCxnSpPr>
        <p:spPr>
          <a:xfrm rot="16200000" flipH="1">
            <a:off x="6933685" y="303253"/>
            <a:ext cx="486032" cy="28533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1" idx="2"/>
            <a:endCxn id="15" idx="0"/>
          </p:cNvCxnSpPr>
          <p:nvPr/>
        </p:nvCxnSpPr>
        <p:spPr>
          <a:xfrm rot="5400000">
            <a:off x="2642290" y="2304534"/>
            <a:ext cx="366580" cy="3212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2"/>
            <a:endCxn id="14" idx="0"/>
          </p:cNvCxnSpPr>
          <p:nvPr/>
        </p:nvCxnSpPr>
        <p:spPr>
          <a:xfrm rot="16200000" flipH="1">
            <a:off x="2963564" y="2304533"/>
            <a:ext cx="366580" cy="3212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0" idx="2"/>
            <a:endCxn id="16" idx="0"/>
          </p:cNvCxnSpPr>
          <p:nvPr/>
        </p:nvCxnSpPr>
        <p:spPr>
          <a:xfrm rot="5400000">
            <a:off x="4514338" y="2298355"/>
            <a:ext cx="366580" cy="333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0" idx="2"/>
            <a:endCxn id="17" idx="0"/>
          </p:cNvCxnSpPr>
          <p:nvPr/>
        </p:nvCxnSpPr>
        <p:spPr>
          <a:xfrm rot="16200000" flipH="1">
            <a:off x="4847970" y="2298355"/>
            <a:ext cx="366580" cy="333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2" idx="2"/>
            <a:endCxn id="19" idx="0"/>
          </p:cNvCxnSpPr>
          <p:nvPr/>
        </p:nvCxnSpPr>
        <p:spPr>
          <a:xfrm rot="5400000">
            <a:off x="6366306" y="2289601"/>
            <a:ext cx="366581" cy="3511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2" idx="2"/>
            <a:endCxn id="20" idx="0"/>
          </p:cNvCxnSpPr>
          <p:nvPr/>
        </p:nvCxnSpPr>
        <p:spPr>
          <a:xfrm rot="16200000" flipH="1">
            <a:off x="6556291" y="2450754"/>
            <a:ext cx="366581" cy="288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2" idx="2"/>
            <a:endCxn id="21" idx="0"/>
          </p:cNvCxnSpPr>
          <p:nvPr/>
        </p:nvCxnSpPr>
        <p:spPr>
          <a:xfrm rot="16200000" flipH="1">
            <a:off x="6746276" y="2260769"/>
            <a:ext cx="366581" cy="408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18" idx="2"/>
            <a:endCxn id="22" idx="0"/>
          </p:cNvCxnSpPr>
          <p:nvPr/>
        </p:nvCxnSpPr>
        <p:spPr>
          <a:xfrm rot="5400000">
            <a:off x="8244532" y="2289601"/>
            <a:ext cx="366582" cy="3511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18" idx="2"/>
            <a:endCxn id="23" idx="0"/>
          </p:cNvCxnSpPr>
          <p:nvPr/>
        </p:nvCxnSpPr>
        <p:spPr>
          <a:xfrm rot="16200000" flipH="1">
            <a:off x="8578679" y="2306591"/>
            <a:ext cx="366582" cy="3171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1" idx="2"/>
            <a:endCxn id="24" idx="0"/>
          </p:cNvCxnSpPr>
          <p:nvPr/>
        </p:nvCxnSpPr>
        <p:spPr>
          <a:xfrm rot="5400000">
            <a:off x="6698905" y="4227553"/>
            <a:ext cx="490155" cy="379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1" idx="2"/>
            <a:endCxn id="25" idx="0"/>
          </p:cNvCxnSpPr>
          <p:nvPr/>
        </p:nvCxnSpPr>
        <p:spPr>
          <a:xfrm rot="5400000">
            <a:off x="6888890" y="4417538"/>
            <a:ext cx="49015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21" idx="2"/>
            <a:endCxn id="26" idx="0"/>
          </p:cNvCxnSpPr>
          <p:nvPr/>
        </p:nvCxnSpPr>
        <p:spPr>
          <a:xfrm rot="16200000" flipH="1">
            <a:off x="7078875" y="4227553"/>
            <a:ext cx="490155" cy="379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000750" y="1814550"/>
            <a:ext cx="1842701" cy="47468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939989" y="1814549"/>
            <a:ext cx="1363106" cy="4746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025428" y="6186616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变化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53854" y="618661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变化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348298" y="1814550"/>
            <a:ext cx="3450625" cy="47468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552700" y="618661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变化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0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4238498" y="1361575"/>
            <a:ext cx="3040927" cy="371742"/>
            <a:chOff x="1345042" y="5994113"/>
            <a:chExt cx="924791" cy="852055"/>
          </a:xfrm>
        </p:grpSpPr>
        <p:sp>
          <p:nvSpPr>
            <p:cNvPr id="14" name="矩形 1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65112" y="6120328"/>
              <a:ext cx="28333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第一章 绪论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238498" y="2043912"/>
            <a:ext cx="3040927" cy="371742"/>
            <a:chOff x="1345042" y="5994113"/>
            <a:chExt cx="924791" cy="852055"/>
          </a:xfrm>
        </p:grpSpPr>
        <p:sp>
          <p:nvSpPr>
            <p:cNvPr id="19" name="矩形 18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57864" y="6120328"/>
              <a:ext cx="497832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第二章 理论和分析工具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4238498" y="2726249"/>
            <a:ext cx="3040927" cy="371742"/>
            <a:chOff x="1345042" y="5994113"/>
            <a:chExt cx="924791" cy="852055"/>
          </a:xfrm>
        </p:grpSpPr>
        <p:sp>
          <p:nvSpPr>
            <p:cNvPr id="22" name="矩形 2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92602" y="6120328"/>
              <a:ext cx="82835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第三章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公司产品规划管理的现状与问题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236330" y="3408586"/>
            <a:ext cx="3040927" cy="371742"/>
            <a:chOff x="1345042" y="5994113"/>
            <a:chExt cx="924791" cy="852055"/>
          </a:xfrm>
        </p:grpSpPr>
        <p:sp>
          <p:nvSpPr>
            <p:cNvPr id="25" name="矩形 2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68164" y="6120328"/>
              <a:ext cx="67723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第四章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公司产品规划方案设计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234166" y="4090923"/>
            <a:ext cx="3040927" cy="371742"/>
            <a:chOff x="1345042" y="5994113"/>
            <a:chExt cx="924791" cy="852055"/>
          </a:xfrm>
        </p:grpSpPr>
        <p:sp>
          <p:nvSpPr>
            <p:cNvPr id="28" name="矩形 27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591" y="6120328"/>
              <a:ext cx="63238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第六章 方案设计的难点和风险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4238497" y="4769371"/>
            <a:ext cx="3040927" cy="371742"/>
            <a:chOff x="1345042" y="5994113"/>
            <a:chExt cx="924791" cy="852055"/>
          </a:xfrm>
        </p:grpSpPr>
        <p:sp>
          <p:nvSpPr>
            <p:cNvPr id="31" name="矩形 30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22217" y="6120328"/>
              <a:ext cx="36913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第六七章 结束语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1276356" y="1361575"/>
            <a:ext cx="1212566" cy="371742"/>
            <a:chOff x="1345042" y="5994113"/>
            <a:chExt cx="924791" cy="852055"/>
          </a:xfrm>
        </p:grpSpPr>
        <p:sp>
          <p:nvSpPr>
            <p:cNvPr id="34" name="矩形 3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8771" y="6120328"/>
              <a:ext cx="35601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开始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1275489" y="2042849"/>
            <a:ext cx="1212566" cy="371742"/>
            <a:chOff x="1345042" y="5994113"/>
            <a:chExt cx="924791" cy="852055"/>
          </a:xfrm>
        </p:grpSpPr>
        <p:sp>
          <p:nvSpPr>
            <p:cNvPr id="37" name="矩形 36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59811" y="6120328"/>
              <a:ext cx="89394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理论和研究现状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1275489" y="2726249"/>
            <a:ext cx="1212566" cy="371742"/>
            <a:chOff x="1345042" y="5994113"/>
            <a:chExt cx="924791" cy="852055"/>
          </a:xfrm>
        </p:grpSpPr>
        <p:sp>
          <p:nvSpPr>
            <p:cNvPr id="40" name="矩形 39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21193" y="6120328"/>
              <a:ext cx="57118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分析问题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1275489" y="3774247"/>
            <a:ext cx="1212566" cy="371742"/>
            <a:chOff x="1345042" y="5994113"/>
            <a:chExt cx="924791" cy="852055"/>
          </a:xfrm>
        </p:grpSpPr>
        <p:sp>
          <p:nvSpPr>
            <p:cNvPr id="43" name="矩形 42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21190" y="6120328"/>
              <a:ext cx="57118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解决问题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275489" y="4775310"/>
            <a:ext cx="1212566" cy="371742"/>
            <a:chOff x="1345042" y="5994113"/>
            <a:chExt cx="924791" cy="852055"/>
          </a:xfrm>
        </p:grpSpPr>
        <p:sp>
          <p:nvSpPr>
            <p:cNvPr id="46" name="矩形 45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29386" y="6120328"/>
              <a:ext cx="354789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结束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52" name="直线连接符 51"/>
          <p:cNvCxnSpPr>
            <a:stCxn id="34" idx="3"/>
            <a:endCxn id="14" idx="1"/>
          </p:cNvCxnSpPr>
          <p:nvPr/>
        </p:nvCxnSpPr>
        <p:spPr>
          <a:xfrm>
            <a:off x="2488922" y="1547446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2488922" y="2228720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2488922" y="2912120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43" idx="3"/>
            <a:endCxn id="25" idx="1"/>
          </p:cNvCxnSpPr>
          <p:nvPr/>
        </p:nvCxnSpPr>
        <p:spPr>
          <a:xfrm flipV="1">
            <a:off x="2488055" y="3594457"/>
            <a:ext cx="1748275" cy="365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43" idx="3"/>
            <a:endCxn id="28" idx="1"/>
          </p:cNvCxnSpPr>
          <p:nvPr/>
        </p:nvCxnSpPr>
        <p:spPr>
          <a:xfrm>
            <a:off x="2488055" y="3960118"/>
            <a:ext cx="1746111" cy="3166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2488055" y="4955242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782397" y="128408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和选题来源</a:t>
            </a:r>
            <a:endParaRPr kumimoji="1"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630176" y="156458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研究意义、思路和方法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627576" y="197480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概念、理论、工具介绍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45241" y="226191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研究现状和文献综述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478752" y="263519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研究对象的行业分析和战略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524252" y="2919814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产品规划</a:t>
            </a:r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管理现状和问题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 rot="20840002">
            <a:off x="2461563" y="3503644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市场定位、产品规划和路线图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 rot="620944">
            <a:off x="2438094" y="4114227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组织保障、机制、人才和文化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016836" y="38308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整体思路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73481" y="469218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全文回顾和总结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799352" y="498269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创新性和不足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线箭头连接符 2"/>
          <p:cNvCxnSpPr>
            <a:stCxn id="14" idx="2"/>
            <a:endCxn id="19" idx="0"/>
          </p:cNvCxnSpPr>
          <p:nvPr/>
        </p:nvCxnSpPr>
        <p:spPr>
          <a:xfrm>
            <a:off x="5758962" y="1733317"/>
            <a:ext cx="0" cy="31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9" idx="2"/>
            <a:endCxn id="22" idx="0"/>
          </p:cNvCxnSpPr>
          <p:nvPr/>
        </p:nvCxnSpPr>
        <p:spPr>
          <a:xfrm>
            <a:off x="5758962" y="2415654"/>
            <a:ext cx="0" cy="31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2" idx="2"/>
            <a:endCxn id="25" idx="0"/>
          </p:cNvCxnSpPr>
          <p:nvPr/>
        </p:nvCxnSpPr>
        <p:spPr>
          <a:xfrm flipH="1">
            <a:off x="5756794" y="3097991"/>
            <a:ext cx="2168" cy="31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28" idx="2"/>
            <a:endCxn id="31" idx="0"/>
          </p:cNvCxnSpPr>
          <p:nvPr/>
        </p:nvCxnSpPr>
        <p:spPr>
          <a:xfrm>
            <a:off x="5754630" y="4462665"/>
            <a:ext cx="4331" cy="306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 73"/>
          <p:cNvGrpSpPr/>
          <p:nvPr/>
        </p:nvGrpSpPr>
        <p:grpSpPr>
          <a:xfrm>
            <a:off x="8073801" y="3358915"/>
            <a:ext cx="2717265" cy="1029608"/>
            <a:chOff x="1345042" y="5926332"/>
            <a:chExt cx="924791" cy="987619"/>
          </a:xfrm>
        </p:grpSpPr>
        <p:sp>
          <p:nvSpPr>
            <p:cNvPr id="75" name="矩形 7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392602" y="5926332"/>
              <a:ext cx="828355" cy="9876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第五章 </a:t>
              </a:r>
              <a:r>
                <a:rPr kumimoji="1" lang="en-US" altLang="zh-CN" sz="1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kumimoji="1" lang="zh-CN" altLang="en-US" sz="1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公司产品战略规划实施案例</a:t>
              </a: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——</a:t>
              </a:r>
              <a:r>
                <a:rPr kumimoji="1" lang="zh-CN" altLang="en-US" sz="1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以智能卡为例</a:t>
              </a:r>
            </a:p>
          </p:txBody>
        </p:sp>
      </p:grpSp>
      <p:cxnSp>
        <p:nvCxnSpPr>
          <p:cNvPr id="80" name="直线箭头连接符 79"/>
          <p:cNvCxnSpPr>
            <a:stCxn id="25" idx="3"/>
          </p:cNvCxnSpPr>
          <p:nvPr/>
        </p:nvCxnSpPr>
        <p:spPr>
          <a:xfrm>
            <a:off x="7277257" y="3594457"/>
            <a:ext cx="808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 flipH="1">
            <a:off x="7275094" y="4145989"/>
            <a:ext cx="798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071867" y="2635193"/>
            <a:ext cx="2717265" cy="8936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zh-CN" altLang="en-US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根据第四章产品规划的整体</a:t>
            </a:r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思路，以</a:t>
            </a:r>
            <a:r>
              <a:rPr kumimoji="1" lang="en-US" altLang="zh-CN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1" lang="zh-CN" altLang="en-US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公司面向中小学校园市场的智能学生卡为例，通过第二章的理论框架和工具</a:t>
            </a:r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</a:t>
            </a:r>
            <a:r>
              <a:rPr kumimoji="1" lang="en-US" altLang="zh-CN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1" lang="zh-CN" altLang="en-US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公司的产品规划进行案例分析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909615" y="570113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基于市场综合分析的产品规划过程</a:t>
            </a:r>
            <a:endParaRPr kumimoji="1" lang="zh-CN" altLang="en-US" sz="1400" dirty="0"/>
          </a:p>
        </p:txBody>
      </p:sp>
      <p:sp>
        <p:nvSpPr>
          <p:cNvPr id="3" name="五边形 2"/>
          <p:cNvSpPr/>
          <p:nvPr/>
        </p:nvSpPr>
        <p:spPr>
          <a:xfrm>
            <a:off x="931864" y="1482813"/>
            <a:ext cx="1415929" cy="836647"/>
          </a:xfrm>
          <a:prstGeom prst="homePlat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29350" y="1652991"/>
            <a:ext cx="831961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理解市场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2332585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764346" y="1670852"/>
            <a:ext cx="831961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市场细分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3765719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97482" y="1670852"/>
            <a:ext cx="831961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市场定位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5166441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98214" y="1670852"/>
            <a:ext cx="831961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产品定位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6567162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918941" y="1670852"/>
            <a:ext cx="991953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新产品概念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7983123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195575" y="1670852"/>
            <a:ext cx="1151947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产品路线规划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燕尾形 42"/>
          <p:cNvSpPr/>
          <p:nvPr/>
        </p:nvSpPr>
        <p:spPr>
          <a:xfrm>
            <a:off x="9366671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690339" y="1670852"/>
            <a:ext cx="1151947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技术路线规划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档 17"/>
          <p:cNvSpPr/>
          <p:nvPr/>
        </p:nvSpPr>
        <p:spPr>
          <a:xfrm>
            <a:off x="931864" y="2992262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05443" y="3475439"/>
            <a:ext cx="11766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、企业愿景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、企业战略与产品线战略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、环境分析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文档 45"/>
          <p:cNvSpPr/>
          <p:nvPr/>
        </p:nvSpPr>
        <p:spPr>
          <a:xfrm>
            <a:off x="2347793" y="2997648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421372" y="3626069"/>
            <a:ext cx="11222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细分市场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画像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档 48"/>
          <p:cNvSpPr/>
          <p:nvPr/>
        </p:nvSpPr>
        <p:spPr>
          <a:xfrm>
            <a:off x="3763721" y="2985504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770078" y="3095068"/>
            <a:ext cx="1304560" cy="1488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、市场吸引力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、内部收益率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、趋势分析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、自身分析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文档 50"/>
          <p:cNvSpPr/>
          <p:nvPr/>
        </p:nvSpPr>
        <p:spPr>
          <a:xfrm>
            <a:off x="5198853" y="2997648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186006" y="3311928"/>
            <a:ext cx="1415929" cy="8271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、市场吸引力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、内部收益率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文档 52"/>
          <p:cNvSpPr/>
          <p:nvPr/>
        </p:nvSpPr>
        <p:spPr>
          <a:xfrm>
            <a:off x="6610720" y="2985504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33986" y="3311927"/>
            <a:ext cx="1189453" cy="8271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关键需求分析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需求归纳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档 54"/>
          <p:cNvSpPr/>
          <p:nvPr/>
        </p:nvSpPr>
        <p:spPr>
          <a:xfrm>
            <a:off x="8022587" y="2985504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045852" y="3311927"/>
            <a:ext cx="1352488" cy="8271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产品组合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  <a:r>
              <a:rPr kumimoji="1"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RoadMap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档 59"/>
          <p:cNvSpPr/>
          <p:nvPr/>
        </p:nvSpPr>
        <p:spPr>
          <a:xfrm>
            <a:off x="9434453" y="2985504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457719" y="3477358"/>
            <a:ext cx="1189453" cy="4962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技术路线图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108470" y="2985504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3534476" y="2992262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4961891" y="2999636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6399397" y="3016109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7812191" y="2995512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9212628" y="2987271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3073" y="524765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产品规划与市场及研发的关系</a:t>
            </a:r>
            <a:endParaRPr kumimoji="1" lang="zh-CN" altLang="en-US" sz="1400" dirty="0"/>
          </a:p>
        </p:txBody>
      </p:sp>
      <p:grpSp>
        <p:nvGrpSpPr>
          <p:cNvPr id="21" name="组 20"/>
          <p:cNvGrpSpPr/>
          <p:nvPr/>
        </p:nvGrpSpPr>
        <p:grpSpPr>
          <a:xfrm>
            <a:off x="2533939" y="2306783"/>
            <a:ext cx="4576907" cy="2036617"/>
            <a:chOff x="4528993" y="2576947"/>
            <a:chExt cx="4576907" cy="2763980"/>
          </a:xfrm>
        </p:grpSpPr>
        <p:grpSp>
          <p:nvGrpSpPr>
            <p:cNvPr id="5" name="组 4"/>
            <p:cNvGrpSpPr/>
            <p:nvPr/>
          </p:nvGrpSpPr>
          <p:grpSpPr>
            <a:xfrm>
              <a:off x="4528993" y="2576947"/>
              <a:ext cx="843107" cy="2763980"/>
              <a:chOff x="1345042" y="5994112"/>
              <a:chExt cx="924791" cy="85205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628757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市场分析</a:t>
                </a:r>
                <a:endParaRPr kumimoji="1"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6395893" y="2576947"/>
              <a:ext cx="843107" cy="2763980"/>
              <a:chOff x="1345042" y="5994112"/>
              <a:chExt cx="924791" cy="85205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639542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产品规划</a:t>
                </a:r>
                <a:endParaRPr kumimoji="1"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8262793" y="2576947"/>
              <a:ext cx="843107" cy="2763980"/>
              <a:chOff x="1345042" y="5994112"/>
              <a:chExt cx="924791" cy="85205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662161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产品研发</a:t>
                </a:r>
                <a:endParaRPr kumimoji="1"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cxnSp>
          <p:nvCxnSpPr>
            <p:cNvPr id="16" name="直线箭头连接符 15"/>
            <p:cNvCxnSpPr>
              <a:stCxn id="6" idx="3"/>
              <a:endCxn id="9" idx="1"/>
            </p:cNvCxnSpPr>
            <p:nvPr/>
          </p:nvCxnSpPr>
          <p:spPr>
            <a:xfrm>
              <a:off x="5372100" y="3958937"/>
              <a:ext cx="102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/>
            <p:nvPr/>
          </p:nvCxnSpPr>
          <p:spPr>
            <a:xfrm>
              <a:off x="7239000" y="3958937"/>
              <a:ext cx="102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451839" y="351361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目标市场</a:t>
              </a:r>
              <a:endParaRPr kumimoji="1"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99074" y="35136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产品策略</a:t>
              </a:r>
              <a:endParaRPr kumimoji="1" lang="zh-CN" altLang="en-US" sz="1400" dirty="0"/>
            </a:p>
          </p:txBody>
        </p:sp>
      </p:grpSp>
      <p:cxnSp>
        <p:nvCxnSpPr>
          <p:cNvPr id="23" name="曲线连接符 22"/>
          <p:cNvCxnSpPr>
            <a:stCxn id="6" idx="0"/>
            <a:endCxn id="12" idx="0"/>
          </p:cNvCxnSpPr>
          <p:nvPr/>
        </p:nvCxnSpPr>
        <p:spPr>
          <a:xfrm rot="5400000" flipH="1" flipV="1">
            <a:off x="4822393" y="439883"/>
            <a:ext cx="12700" cy="3733800"/>
          </a:xfrm>
          <a:prstGeom prst="curvedConnector3">
            <a:avLst>
              <a:gd name="adj1" fmla="val 474545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2"/>
            <a:endCxn id="6" idx="2"/>
          </p:cNvCxnSpPr>
          <p:nvPr/>
        </p:nvCxnSpPr>
        <p:spPr>
          <a:xfrm rot="5400000">
            <a:off x="4822393" y="2476500"/>
            <a:ext cx="12700" cy="3733800"/>
          </a:xfrm>
          <a:prstGeom prst="curvedConnector3">
            <a:avLst>
              <a:gd name="adj1" fmla="val 4581819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01682" y="18991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市场和客户信息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281218" y="44490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产品和服务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089748" y="1880755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89748" y="4394666"/>
            <a:ext cx="5576271" cy="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3089748" y="4394666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3740912" y="4394665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4551219" y="3948546"/>
            <a:ext cx="1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V="1">
            <a:off x="5350951" y="3023411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7186678" y="3023410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 flipV="1">
            <a:off x="8239992" y="3948546"/>
            <a:ext cx="3095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形状 28"/>
          <p:cNvSpPr/>
          <p:nvPr/>
        </p:nvSpPr>
        <p:spPr>
          <a:xfrm>
            <a:off x="3751119" y="2597718"/>
            <a:ext cx="4644822" cy="1787246"/>
          </a:xfrm>
          <a:custGeom>
            <a:avLst/>
            <a:gdLst>
              <a:gd name="connsiteX0" fmla="*/ 0 w 4644822"/>
              <a:gd name="connsiteY0" fmla="*/ 1787246 h 1787246"/>
              <a:gd name="connsiteX1" fmla="*/ 800100 w 4644822"/>
              <a:gd name="connsiteY1" fmla="*/ 1413173 h 1787246"/>
              <a:gd name="connsiteX2" fmla="*/ 1579418 w 4644822"/>
              <a:gd name="connsiteY2" fmla="*/ 457210 h 1787246"/>
              <a:gd name="connsiteX3" fmla="*/ 2462645 w 4644822"/>
              <a:gd name="connsiteY3" fmla="*/ 10 h 1787246"/>
              <a:gd name="connsiteX4" fmla="*/ 3501736 w 4644822"/>
              <a:gd name="connsiteY4" fmla="*/ 467601 h 1787246"/>
              <a:gd name="connsiteX5" fmla="*/ 4509654 w 4644822"/>
              <a:gd name="connsiteY5" fmla="*/ 1402782 h 1787246"/>
              <a:gd name="connsiteX6" fmla="*/ 4634345 w 4644822"/>
              <a:gd name="connsiteY6" fmla="*/ 1506691 h 17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4822" h="1787246">
                <a:moveTo>
                  <a:pt x="0" y="1787246"/>
                </a:moveTo>
                <a:cubicBezTo>
                  <a:pt x="268432" y="1711046"/>
                  <a:pt x="536864" y="1634846"/>
                  <a:pt x="800100" y="1413173"/>
                </a:cubicBezTo>
                <a:cubicBezTo>
                  <a:pt x="1063336" y="1191500"/>
                  <a:pt x="1302327" y="692737"/>
                  <a:pt x="1579418" y="457210"/>
                </a:cubicBezTo>
                <a:cubicBezTo>
                  <a:pt x="1856509" y="221683"/>
                  <a:pt x="2142259" y="-1722"/>
                  <a:pt x="2462645" y="10"/>
                </a:cubicBezTo>
                <a:cubicBezTo>
                  <a:pt x="2783031" y="1742"/>
                  <a:pt x="3160568" y="233806"/>
                  <a:pt x="3501736" y="467601"/>
                </a:cubicBezTo>
                <a:cubicBezTo>
                  <a:pt x="3842904" y="701396"/>
                  <a:pt x="4320886" y="1229600"/>
                  <a:pt x="4509654" y="1402782"/>
                </a:cubicBezTo>
                <a:cubicBezTo>
                  <a:pt x="4698422" y="1575964"/>
                  <a:pt x="4634345" y="1506691"/>
                  <a:pt x="4634345" y="15066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任意形状 29"/>
          <p:cNvSpPr/>
          <p:nvPr/>
        </p:nvSpPr>
        <p:spPr>
          <a:xfrm>
            <a:off x="3751119" y="3879267"/>
            <a:ext cx="4675909" cy="671952"/>
          </a:xfrm>
          <a:custGeom>
            <a:avLst/>
            <a:gdLst>
              <a:gd name="connsiteX0" fmla="*/ 0 w 4675909"/>
              <a:gd name="connsiteY0" fmla="*/ 671952 h 671952"/>
              <a:gd name="connsiteX1" fmla="*/ 446809 w 4675909"/>
              <a:gd name="connsiteY1" fmla="*/ 516088 h 671952"/>
              <a:gd name="connsiteX2" fmla="*/ 883227 w 4675909"/>
              <a:gd name="connsiteY2" fmla="*/ 391397 h 671952"/>
              <a:gd name="connsiteX3" fmla="*/ 1683327 w 4675909"/>
              <a:gd name="connsiteY3" fmla="*/ 266706 h 671952"/>
              <a:gd name="connsiteX4" fmla="*/ 2140527 w 4675909"/>
              <a:gd name="connsiteY4" fmla="*/ 48497 h 671952"/>
              <a:gd name="connsiteX5" fmla="*/ 2576945 w 4675909"/>
              <a:gd name="connsiteY5" fmla="*/ 6933 h 671952"/>
              <a:gd name="connsiteX6" fmla="*/ 2961409 w 4675909"/>
              <a:gd name="connsiteY6" fmla="*/ 152406 h 671952"/>
              <a:gd name="connsiteX7" fmla="*/ 3304309 w 4675909"/>
              <a:gd name="connsiteY7" fmla="*/ 287488 h 671952"/>
              <a:gd name="connsiteX8" fmla="*/ 3543300 w 4675909"/>
              <a:gd name="connsiteY8" fmla="*/ 339442 h 671952"/>
              <a:gd name="connsiteX9" fmla="*/ 4218709 w 4675909"/>
              <a:gd name="connsiteY9" fmla="*/ 412179 h 671952"/>
              <a:gd name="connsiteX10" fmla="*/ 4488873 w 4675909"/>
              <a:gd name="connsiteY10" fmla="*/ 443352 h 671952"/>
              <a:gd name="connsiteX11" fmla="*/ 4675909 w 4675909"/>
              <a:gd name="connsiteY11" fmla="*/ 495306 h 67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5909" h="671952">
                <a:moveTo>
                  <a:pt x="0" y="671952"/>
                </a:moveTo>
                <a:cubicBezTo>
                  <a:pt x="149802" y="617399"/>
                  <a:pt x="299605" y="562847"/>
                  <a:pt x="446809" y="516088"/>
                </a:cubicBezTo>
                <a:cubicBezTo>
                  <a:pt x="594014" y="469329"/>
                  <a:pt x="677141" y="432961"/>
                  <a:pt x="883227" y="391397"/>
                </a:cubicBezTo>
                <a:cubicBezTo>
                  <a:pt x="1089313" y="349833"/>
                  <a:pt x="1473777" y="323856"/>
                  <a:pt x="1683327" y="266706"/>
                </a:cubicBezTo>
                <a:cubicBezTo>
                  <a:pt x="1892877" y="209556"/>
                  <a:pt x="1991591" y="91792"/>
                  <a:pt x="2140527" y="48497"/>
                </a:cubicBezTo>
                <a:cubicBezTo>
                  <a:pt x="2289463" y="5201"/>
                  <a:pt x="2440131" y="-10385"/>
                  <a:pt x="2576945" y="6933"/>
                </a:cubicBezTo>
                <a:cubicBezTo>
                  <a:pt x="2713759" y="24251"/>
                  <a:pt x="2961409" y="152406"/>
                  <a:pt x="2961409" y="152406"/>
                </a:cubicBezTo>
                <a:cubicBezTo>
                  <a:pt x="3082636" y="199165"/>
                  <a:pt x="3207327" y="256315"/>
                  <a:pt x="3304309" y="287488"/>
                </a:cubicBezTo>
                <a:cubicBezTo>
                  <a:pt x="3401291" y="318661"/>
                  <a:pt x="3390900" y="318660"/>
                  <a:pt x="3543300" y="339442"/>
                </a:cubicBezTo>
                <a:cubicBezTo>
                  <a:pt x="3695700" y="360224"/>
                  <a:pt x="4218709" y="412179"/>
                  <a:pt x="4218709" y="412179"/>
                </a:cubicBezTo>
                <a:cubicBezTo>
                  <a:pt x="4376304" y="429497"/>
                  <a:pt x="4412673" y="429498"/>
                  <a:pt x="4488873" y="443352"/>
                </a:cubicBezTo>
                <a:cubicBezTo>
                  <a:pt x="4565073" y="457206"/>
                  <a:pt x="4675909" y="495306"/>
                  <a:pt x="4675909" y="4953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17878" y="15469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销售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640403" y="42282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时间</a:t>
            </a:r>
            <a:endParaRPr kumimoji="1" lang="zh-CN" altLang="en-US" sz="11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723869" y="225148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销售量曲线</a:t>
            </a:r>
            <a:endParaRPr kumimoji="1" lang="zh-CN" altLang="en-US" sz="11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816092" y="35363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利润曲线</a:t>
            </a:r>
            <a:endParaRPr kumimoji="1"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99955" y="44766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开发期</a:t>
            </a:r>
            <a:endParaRPr kumimoji="1"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900407" y="44808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引入期</a:t>
            </a:r>
            <a:endParaRPr kumimoji="1"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657554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成长期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61113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成熟期</a:t>
            </a:r>
            <a:endParaRPr kumimoji="1"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412377" y="44777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衰退期</a:t>
            </a:r>
            <a:endParaRPr kumimoji="1" lang="zh-CN" altLang="en-US" sz="11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110770" y="490036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典型的产品</a:t>
            </a:r>
            <a:r>
              <a:rPr kumimoji="1" lang="zh-CN" altLang="en-US" sz="1400" smtClean="0"/>
              <a:t>生命周期曲线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372229" y="2400299"/>
            <a:ext cx="663195" cy="2177771"/>
            <a:chOff x="4374117" y="2366252"/>
            <a:chExt cx="663195" cy="1941069"/>
          </a:xfrm>
        </p:grpSpPr>
        <p:sp>
          <p:nvSpPr>
            <p:cNvPr id="6" name="矩形 5"/>
            <p:cNvSpPr/>
            <p:nvPr/>
          </p:nvSpPr>
          <p:spPr>
            <a:xfrm>
              <a:off x="4374117" y="2366252"/>
              <a:ext cx="663195" cy="1941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24540" y="2787561"/>
              <a:ext cx="362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企业能力分析</a:t>
              </a:r>
              <a:endPara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545911" y="2452254"/>
            <a:ext cx="663195" cy="2063471"/>
            <a:chOff x="4374117" y="2468129"/>
            <a:chExt cx="663195" cy="1839192"/>
          </a:xfrm>
        </p:grpSpPr>
        <p:sp>
          <p:nvSpPr>
            <p:cNvPr id="9" name="矩形 8"/>
            <p:cNvSpPr/>
            <p:nvPr/>
          </p:nvSpPr>
          <p:spPr>
            <a:xfrm>
              <a:off x="4374117" y="2468129"/>
              <a:ext cx="663195" cy="183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4540" y="2870670"/>
              <a:ext cx="362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竞争对手分析</a:t>
              </a:r>
              <a:endPara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833321" y="2593632"/>
            <a:ext cx="1909269" cy="371742"/>
            <a:chOff x="1345042" y="5994113"/>
            <a:chExt cx="924791" cy="852055"/>
          </a:xfrm>
        </p:grpSpPr>
        <p:sp>
          <p:nvSpPr>
            <p:cNvPr id="12" name="矩形 1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95510" y="6120328"/>
              <a:ext cx="422542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市场细分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824286" y="1858179"/>
            <a:ext cx="1909269" cy="371742"/>
            <a:chOff x="1345042" y="5994113"/>
            <a:chExt cx="924791" cy="852055"/>
          </a:xfrm>
        </p:grpSpPr>
        <p:sp>
          <p:nvSpPr>
            <p:cNvPr id="15" name="矩形 1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25404" y="6120328"/>
              <a:ext cx="36275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顾客分析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4833321" y="3299011"/>
            <a:ext cx="1909269" cy="371742"/>
            <a:chOff x="1345042" y="5994113"/>
            <a:chExt cx="924791" cy="852055"/>
          </a:xfrm>
        </p:grpSpPr>
        <p:sp>
          <p:nvSpPr>
            <p:cNvPr id="18" name="矩形 17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27574" y="6120328"/>
              <a:ext cx="558420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确定目标市场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843712" y="3972362"/>
            <a:ext cx="1909269" cy="371742"/>
            <a:chOff x="1345042" y="5994113"/>
            <a:chExt cx="924791" cy="852055"/>
          </a:xfrm>
        </p:grpSpPr>
        <p:sp>
          <p:nvSpPr>
            <p:cNvPr id="21" name="矩形 20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26025" y="6120328"/>
              <a:ext cx="56152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目标市场定位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4843712" y="4672566"/>
            <a:ext cx="1909269" cy="371742"/>
            <a:chOff x="1345042" y="5994113"/>
            <a:chExt cx="924791" cy="852055"/>
          </a:xfrm>
        </p:grpSpPr>
        <p:sp>
          <p:nvSpPr>
            <p:cNvPr id="24" name="矩形 2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93738" y="6120328"/>
              <a:ext cx="22610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定制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27" name="直线箭头连接符 26"/>
          <p:cNvCxnSpPr>
            <a:stCxn id="15" idx="2"/>
            <a:endCxn id="12" idx="0"/>
          </p:cNvCxnSpPr>
          <p:nvPr/>
        </p:nvCxnSpPr>
        <p:spPr>
          <a:xfrm>
            <a:off x="5778921" y="2229921"/>
            <a:ext cx="9035" cy="36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2"/>
            <a:endCxn id="18" idx="0"/>
          </p:cNvCxnSpPr>
          <p:nvPr/>
        </p:nvCxnSpPr>
        <p:spPr>
          <a:xfrm>
            <a:off x="5787956" y="2965374"/>
            <a:ext cx="0" cy="33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8" idx="2"/>
          </p:cNvCxnSpPr>
          <p:nvPr/>
        </p:nvCxnSpPr>
        <p:spPr>
          <a:xfrm flipH="1">
            <a:off x="5786599" y="3670753"/>
            <a:ext cx="1357" cy="308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1" idx="2"/>
            <a:endCxn id="24" idx="0"/>
          </p:cNvCxnSpPr>
          <p:nvPr/>
        </p:nvCxnSpPr>
        <p:spPr>
          <a:xfrm>
            <a:off x="5798347" y="4344104"/>
            <a:ext cx="0" cy="32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6" idx="3"/>
            <a:endCxn id="12" idx="1"/>
          </p:cNvCxnSpPr>
          <p:nvPr/>
        </p:nvCxnSpPr>
        <p:spPr>
          <a:xfrm flipV="1">
            <a:off x="4035424" y="2779503"/>
            <a:ext cx="797897" cy="709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6" idx="3"/>
            <a:endCxn id="18" idx="1"/>
          </p:cNvCxnSpPr>
          <p:nvPr/>
        </p:nvCxnSpPr>
        <p:spPr>
          <a:xfrm flipV="1">
            <a:off x="4035424" y="3484882"/>
            <a:ext cx="797897" cy="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6" idx="3"/>
            <a:endCxn id="21" idx="1"/>
          </p:cNvCxnSpPr>
          <p:nvPr/>
        </p:nvCxnSpPr>
        <p:spPr>
          <a:xfrm>
            <a:off x="4035424" y="3489186"/>
            <a:ext cx="808288" cy="66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9" idx="1"/>
            <a:endCxn id="12" idx="3"/>
          </p:cNvCxnSpPr>
          <p:nvPr/>
        </p:nvCxnSpPr>
        <p:spPr>
          <a:xfrm flipH="1" flipV="1">
            <a:off x="6742590" y="2779503"/>
            <a:ext cx="803321" cy="70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9" idx="1"/>
            <a:endCxn id="18" idx="3"/>
          </p:cNvCxnSpPr>
          <p:nvPr/>
        </p:nvCxnSpPr>
        <p:spPr>
          <a:xfrm flipH="1">
            <a:off x="6742590" y="3483990"/>
            <a:ext cx="803321" cy="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9" idx="1"/>
            <a:endCxn id="21" idx="3"/>
          </p:cNvCxnSpPr>
          <p:nvPr/>
        </p:nvCxnSpPr>
        <p:spPr>
          <a:xfrm flipH="1">
            <a:off x="6752981" y="3483990"/>
            <a:ext cx="792930" cy="674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003957" y="521888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STP</a:t>
            </a:r>
            <a:r>
              <a:rPr kumimoji="1" lang="zh-CN" altLang="en-US" sz="1400" dirty="0" smtClean="0"/>
              <a:t>营销战略模型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2618" y="2119745"/>
          <a:ext cx="8128000" cy="2716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273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地理变量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人口统计变量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心理变量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行为变量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区域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性别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生活形态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认知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国家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年龄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人格特质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态度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人口密度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职业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动机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忠诚度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气候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收入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社会阶层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使用率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城市规模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教育程度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生活方式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使用者状况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地形地貌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宗教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生活习惯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利益追寻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993757" y="1901538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993757" y="4415449"/>
            <a:ext cx="4537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1887" y="156771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9622" y="4284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993757" y="2483428"/>
            <a:ext cx="3612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7606146" y="2483428"/>
            <a:ext cx="1" cy="193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993757" y="3449438"/>
            <a:ext cx="3612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799951" y="2483427"/>
            <a:ext cx="1" cy="193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39495" y="282975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06412" y="28259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明星类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06412" y="382479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金牛类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54452" y="380096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瘦狗类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658885" y="3224633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一定时期产品目标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市场中全部企业的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平均销售增长率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37193" y="1962176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一定时期企业产品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在目标市场的平均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销量增长率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43361" y="449039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一定时期产品目标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市场中全部企业的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49556" y="449039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一定时期企业产品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在目标市场的平均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57324" y="522756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波士顿四象限的划分和四类产品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1904</Words>
  <Application>Microsoft Macintosh PowerPoint</Application>
  <PresentationFormat>宽屏</PresentationFormat>
  <Paragraphs>517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DengXian</vt:lpstr>
      <vt:lpstr>DengXian Light</vt:lpstr>
      <vt:lpstr>Microsoft YaHei</vt:lpstr>
      <vt:lpstr>Roboto condensed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kimi_zj@sina.com</dc:creator>
  <cp:lastModifiedBy>kimi_zj@sina.com</cp:lastModifiedBy>
  <cp:revision>223</cp:revision>
  <dcterms:created xsi:type="dcterms:W3CDTF">2019-06-23T14:53:00Z</dcterms:created>
  <dcterms:modified xsi:type="dcterms:W3CDTF">2019-09-25T06:39:23Z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