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90"/>
  </p:normalViewPr>
  <p:slideViewPr>
    <p:cSldViewPr snapToGrid="0" snapToObjects="1">
      <p:cViewPr>
        <p:scale>
          <a:sx n="123" d="100"/>
          <a:sy n="123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3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02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8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80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1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09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75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9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6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3E7-33D6-324E-AF47-B3837F61D048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16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69327" y="5628406"/>
            <a:ext cx="5392882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1974273" y="1974273"/>
            <a:ext cx="1995054" cy="3654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292187" y="4345130"/>
            <a:ext cx="5540086" cy="6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615046" y="3059384"/>
            <a:ext cx="6050972" cy="6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08500" y="579594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对市场</a:t>
            </a:r>
            <a:r>
              <a:rPr kumimoji="1" lang="zh-CN" altLang="en-US" sz="1200" smtClean="0"/>
              <a:t>的新颖程度</a:t>
            </a:r>
            <a:endParaRPr kumimoji="1"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 rot="3805458">
            <a:off x="1974280" y="39347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对公司的新颖程度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15046" y="25331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新型产品（</a:t>
            </a:r>
            <a:r>
              <a:rPr kumimoji="1" lang="en-US" altLang="zh-CN" sz="1400" dirty="0" smtClean="0"/>
              <a:t>20%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3968816" y="2067792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936162" y="2067789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64482" y="25485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全新型产品（</a:t>
            </a:r>
            <a:r>
              <a:rPr kumimoji="1" lang="en-US" altLang="zh-CN" sz="1400" dirty="0"/>
              <a:t>1</a:t>
            </a:r>
            <a:r>
              <a:rPr kumimoji="1" lang="en-US" altLang="zh-CN" sz="1400" dirty="0" smtClean="0"/>
              <a:t>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21759" y="363136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改进型产品（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1121" y="36269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补充型产品（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1967" y="485996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降低成本型产品（</a:t>
            </a:r>
            <a:r>
              <a:rPr kumimoji="1" lang="en-US" altLang="zh-CN" sz="1400" dirty="0" smtClean="0"/>
              <a:t>11%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22867" y="484304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重新定义型</a:t>
            </a:r>
            <a:r>
              <a:rPr kumimoji="1" lang="zh-CN" altLang="en-US" sz="1400" smtClean="0"/>
              <a:t>产品（</a:t>
            </a:r>
            <a:r>
              <a:rPr kumimoji="1" lang="en-US" altLang="zh-CN" sz="1400"/>
              <a:t>7</a:t>
            </a:r>
            <a:r>
              <a:rPr kumimoji="1" lang="en-US" altLang="zh-CN" sz="1400" smtClean="0"/>
              <a:t>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31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93318" y="431148"/>
            <a:ext cx="11766618" cy="874127"/>
            <a:chOff x="549936" y="431148"/>
            <a:chExt cx="8842663" cy="602673"/>
          </a:xfrm>
        </p:grpSpPr>
        <p:sp>
          <p:nvSpPr>
            <p:cNvPr id="4" name="三角形 3"/>
            <p:cNvSpPr/>
            <p:nvPr/>
          </p:nvSpPr>
          <p:spPr>
            <a:xfrm>
              <a:off x="549936" y="431148"/>
              <a:ext cx="8842663" cy="6026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18635" y="622476"/>
              <a:ext cx="1105265" cy="2506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公司竞争战略</a:t>
              </a:r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4039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4021" y="2773824"/>
            <a:ext cx="36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市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场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细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4437" y="2318881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5735" y="26068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外部竞争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4437" y="3296720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5733" y="3439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战略与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业务能力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3395" y="2530847"/>
            <a:ext cx="553998" cy="141769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基于市场信息驱动</a:t>
            </a:r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的产品规划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932" y="4430660"/>
            <a:ext cx="369332" cy="17942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>
            <a:defPPr>
              <a:defRPr lang="zh-CN"/>
            </a:defPPr>
            <a:lvl1pPr algn="ctr">
              <a:defRPr kumimoji="1" sz="1200"/>
            </a:lvl1pPr>
          </a:lstStyle>
          <a:p>
            <a:r>
              <a:rPr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内部现状树立分析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64396" y="1843069"/>
            <a:ext cx="54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STP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7627" y="1846891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市场调查</a:t>
            </a:r>
            <a:endParaRPr kumimoji="1"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93115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5949" y="2535694"/>
            <a:ext cx="362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确定目标市场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08646" y="1843070"/>
            <a:ext cx="125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竞争分析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1124039" y="4994792"/>
            <a:ext cx="954111" cy="852055"/>
            <a:chOff x="1345042" y="5016274"/>
            <a:chExt cx="954111" cy="852055"/>
          </a:xfrm>
        </p:grpSpPr>
        <p:sp>
          <p:nvSpPr>
            <p:cNvPr id="48" name="矩形 47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96342" y="530419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发现问题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3740088" y="5016273"/>
            <a:ext cx="924791" cy="852055"/>
            <a:chOff x="1345042" y="5994113"/>
            <a:chExt cx="924791" cy="852055"/>
          </a:xfrm>
        </p:grpSpPr>
        <p:sp>
          <p:nvSpPr>
            <p:cNvPr id="50" name="矩形 4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5375" y="6260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分析原因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704997" y="6011321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问卷调查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41800" y="6015143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人员访谈</a:t>
            </a:r>
            <a:endParaRPr kumimoji="1"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76883" y="3096988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问卷调查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5606275" y="3466243"/>
            <a:ext cx="663195" cy="1839192"/>
            <a:chOff x="4374117" y="2468129"/>
            <a:chExt cx="663195" cy="1839192"/>
          </a:xfrm>
        </p:grpSpPr>
        <p:sp>
          <p:nvSpPr>
            <p:cNvPr id="57" name="矩形 56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536951" y="2688094"/>
              <a:ext cx="36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市场需求分析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6996876" y="3959835"/>
            <a:ext cx="1359840" cy="852055"/>
            <a:chOff x="1345042" y="5016274"/>
            <a:chExt cx="924791" cy="852055"/>
          </a:xfrm>
        </p:grpSpPr>
        <p:sp>
          <p:nvSpPr>
            <p:cNvPr id="61" name="矩形 60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94940" y="5304197"/>
              <a:ext cx="705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产品组合规划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8851193" y="3959836"/>
            <a:ext cx="1359840" cy="852054"/>
            <a:chOff x="1345042" y="5016275"/>
            <a:chExt cx="924791" cy="852054"/>
          </a:xfrm>
        </p:grpSpPr>
        <p:sp>
          <p:nvSpPr>
            <p:cNvPr id="67" name="矩形 66"/>
            <p:cNvSpPr/>
            <p:nvPr/>
          </p:nvSpPr>
          <p:spPr>
            <a:xfrm>
              <a:off x="1345042" y="5016275"/>
              <a:ext cx="924791" cy="85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80256" y="5304197"/>
              <a:ext cx="73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产品路线图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816982" y="3485435"/>
            <a:ext cx="1709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产品生命周期理论</a:t>
            </a:r>
            <a:endParaRPr kumimoji="1"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78211" y="3485434"/>
            <a:ext cx="14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BCG</a:t>
            </a:r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波士顿矩阵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0848108" y="3959834"/>
            <a:ext cx="924791" cy="852055"/>
            <a:chOff x="1345042" y="5994113"/>
            <a:chExt cx="924791" cy="852055"/>
          </a:xfrm>
        </p:grpSpPr>
        <p:sp>
          <p:nvSpPr>
            <p:cNvPr id="73" name="矩形 7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56031" y="61743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产品定义</a:t>
              </a:r>
              <a:endPara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开发实施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860426" y="1669742"/>
            <a:ext cx="4185256" cy="27609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60426" y="4758288"/>
            <a:ext cx="4185256" cy="1694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6128" y="2530847"/>
            <a:ext cx="1306343" cy="3694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732009" y="2914085"/>
            <a:ext cx="3678406" cy="23998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1797595" y="2773824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1787234" y="3744700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369589" y="2767955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359228" y="3738831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5" idx="3"/>
            <a:endCxn id="57" idx="1"/>
          </p:cNvCxnSpPr>
          <p:nvPr/>
        </p:nvCxnSpPr>
        <p:spPr>
          <a:xfrm>
            <a:off x="4656310" y="3235325"/>
            <a:ext cx="949965" cy="1150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0" idx="3"/>
            <a:endCxn id="57" idx="1"/>
          </p:cNvCxnSpPr>
          <p:nvPr/>
        </p:nvCxnSpPr>
        <p:spPr>
          <a:xfrm flipV="1">
            <a:off x="4664879" y="4385839"/>
            <a:ext cx="941396" cy="10564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3"/>
            <a:endCxn id="61" idx="1"/>
          </p:cNvCxnSpPr>
          <p:nvPr/>
        </p:nvCxnSpPr>
        <p:spPr>
          <a:xfrm>
            <a:off x="6269470" y="4385839"/>
            <a:ext cx="727406" cy="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1" idx="3"/>
            <a:endCxn id="67" idx="1"/>
          </p:cNvCxnSpPr>
          <p:nvPr/>
        </p:nvCxnSpPr>
        <p:spPr>
          <a:xfrm>
            <a:off x="8356716" y="4385863"/>
            <a:ext cx="494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3" idx="1"/>
          </p:cNvCxnSpPr>
          <p:nvPr/>
        </p:nvCxnSpPr>
        <p:spPr>
          <a:xfrm flipV="1">
            <a:off x="10211033" y="4385862"/>
            <a:ext cx="637075" cy="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93318" y="1444690"/>
            <a:ext cx="10332671" cy="51847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08816" y="192231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本论文研究的范围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600141" y="1444690"/>
            <a:ext cx="1359795" cy="5184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5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5894304" y="1373932"/>
            <a:ext cx="3040927" cy="371742"/>
            <a:chOff x="1345042" y="5994113"/>
            <a:chExt cx="924791" cy="852055"/>
          </a:xfrm>
        </p:grpSpPr>
        <p:sp>
          <p:nvSpPr>
            <p:cNvPr id="14" name="矩形 1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5112" y="6120328"/>
              <a:ext cx="2833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第一章 绪论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894304" y="2056269"/>
            <a:ext cx="3040927" cy="371742"/>
            <a:chOff x="1345042" y="5994113"/>
            <a:chExt cx="924791" cy="852055"/>
          </a:xfrm>
        </p:grpSpPr>
        <p:sp>
          <p:nvSpPr>
            <p:cNvPr id="19" name="矩形 1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7863" y="6120328"/>
              <a:ext cx="49783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第一章 理论和文献综述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894304" y="2738606"/>
            <a:ext cx="3040927" cy="371742"/>
            <a:chOff x="1345042" y="5994113"/>
            <a:chExt cx="924791" cy="852055"/>
          </a:xfrm>
        </p:grpSpPr>
        <p:sp>
          <p:nvSpPr>
            <p:cNvPr id="22" name="矩形 2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92602" y="6120328"/>
              <a:ext cx="8283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第三章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公司产品规划管理的现状与问题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892136" y="3420943"/>
            <a:ext cx="3040927" cy="371742"/>
            <a:chOff x="1345042" y="5994113"/>
            <a:chExt cx="924791" cy="852055"/>
          </a:xfrm>
        </p:grpSpPr>
        <p:sp>
          <p:nvSpPr>
            <p:cNvPr id="25" name="矩形 2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8164" y="6120328"/>
              <a:ext cx="67723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第四章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公司产品规划方案设计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889972" y="4103280"/>
            <a:ext cx="3040927" cy="371742"/>
            <a:chOff x="1345042" y="5994113"/>
            <a:chExt cx="924791" cy="852055"/>
          </a:xfrm>
        </p:grpSpPr>
        <p:sp>
          <p:nvSpPr>
            <p:cNvPr id="28" name="矩形 2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84985" y="6120328"/>
              <a:ext cx="643594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第五章 方案设计的难点和风险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94303" y="4781728"/>
            <a:ext cx="3040927" cy="371742"/>
            <a:chOff x="1345042" y="5994113"/>
            <a:chExt cx="924791" cy="852055"/>
          </a:xfrm>
        </p:grpSpPr>
        <p:sp>
          <p:nvSpPr>
            <p:cNvPr id="31" name="矩形 3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43667" y="6120328"/>
              <a:ext cx="3262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第六章 结束语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2932162" y="1373932"/>
            <a:ext cx="1212566" cy="371742"/>
            <a:chOff x="1345042" y="5994113"/>
            <a:chExt cx="924791" cy="852055"/>
          </a:xfrm>
        </p:grpSpPr>
        <p:sp>
          <p:nvSpPr>
            <p:cNvPr id="34" name="矩形 3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771" y="6120328"/>
              <a:ext cx="35601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开始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931295" y="2055206"/>
            <a:ext cx="1212566" cy="371742"/>
            <a:chOff x="1345042" y="5994113"/>
            <a:chExt cx="924791" cy="852055"/>
          </a:xfrm>
        </p:grpSpPr>
        <p:sp>
          <p:nvSpPr>
            <p:cNvPr id="37" name="矩形 36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59811" y="6120328"/>
              <a:ext cx="89394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理论和研究现状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931295" y="2738606"/>
            <a:ext cx="1212566" cy="371742"/>
            <a:chOff x="1345042" y="5994113"/>
            <a:chExt cx="924791" cy="852055"/>
          </a:xfrm>
        </p:grpSpPr>
        <p:sp>
          <p:nvSpPr>
            <p:cNvPr id="40" name="矩形 3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21193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分析问题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931295" y="3786604"/>
            <a:ext cx="1212566" cy="371742"/>
            <a:chOff x="1345042" y="5994113"/>
            <a:chExt cx="924791" cy="852055"/>
          </a:xfrm>
        </p:grpSpPr>
        <p:sp>
          <p:nvSpPr>
            <p:cNvPr id="43" name="矩形 4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1190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解决问题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931295" y="4787667"/>
            <a:ext cx="1212566" cy="371742"/>
            <a:chOff x="1345042" y="5994113"/>
            <a:chExt cx="924791" cy="852055"/>
          </a:xfrm>
        </p:grpSpPr>
        <p:sp>
          <p:nvSpPr>
            <p:cNvPr id="46" name="矩形 4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9386" y="6120328"/>
              <a:ext cx="354789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结束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52" name="直线连接符 51"/>
          <p:cNvCxnSpPr>
            <a:stCxn id="34" idx="3"/>
            <a:endCxn id="14" idx="1"/>
          </p:cNvCxnSpPr>
          <p:nvPr/>
        </p:nvCxnSpPr>
        <p:spPr>
          <a:xfrm>
            <a:off x="4144728" y="1559803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4144728" y="2241077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144728" y="2924477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43" idx="3"/>
            <a:endCxn id="25" idx="1"/>
          </p:cNvCxnSpPr>
          <p:nvPr/>
        </p:nvCxnSpPr>
        <p:spPr>
          <a:xfrm flipV="1">
            <a:off x="4143861" y="3606814"/>
            <a:ext cx="1748275" cy="365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43" idx="3"/>
            <a:endCxn id="28" idx="1"/>
          </p:cNvCxnSpPr>
          <p:nvPr/>
        </p:nvCxnSpPr>
        <p:spPr>
          <a:xfrm>
            <a:off x="4143861" y="3972475"/>
            <a:ext cx="1746111" cy="316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4143861" y="4967599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38203" y="12964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和选题来源</a:t>
            </a:r>
            <a:endParaRPr kumimoji="1" lang="zh-CN" altLang="en-US" sz="1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85982" y="1576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研究意义、思路和方法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3382" y="198716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概念、理论、工具介绍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01047" y="227426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研究现状和文献综述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34558" y="264755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研究对象的行业分析和战略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80058" y="2932171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产品规划</a:t>
            </a:r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管理现状和问题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 rot="20840002">
            <a:off x="4117369" y="3516001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市场定位、产品规划和路线图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 rot="620944">
            <a:off x="4093900" y="4126584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组织保障、机制、人才和文化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72642" y="38432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整体思路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29287" y="47045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>
                <a:latin typeface="Microsoft YaHei" charset="-122"/>
                <a:ea typeface="Microsoft YaHei" charset="-122"/>
                <a:cs typeface="Microsoft YaHei" charset="-122"/>
              </a:rPr>
              <a:t>全文回顾和总结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455158" y="499504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创新性和不足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566740" y="1010250"/>
            <a:ext cx="2023569" cy="371742"/>
            <a:chOff x="1345042" y="5994113"/>
            <a:chExt cx="924791" cy="852055"/>
          </a:xfrm>
        </p:grpSpPr>
        <p:sp>
          <p:nvSpPr>
            <p:cNvPr id="6" name="矩形 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6711" y="6120328"/>
              <a:ext cx="600136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目标市场定位分析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638986" y="1010250"/>
            <a:ext cx="2023569" cy="371742"/>
            <a:chOff x="1345042" y="5994113"/>
            <a:chExt cx="924791" cy="852055"/>
          </a:xfrm>
        </p:grpSpPr>
        <p:sp>
          <p:nvSpPr>
            <p:cNvPr id="9" name="矩形 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74478" y="6120328"/>
              <a:ext cx="664604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产品规划与综合评价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132304" y="1962750"/>
            <a:ext cx="20235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71178" y="6120328"/>
              <a:ext cx="47120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市场综合分析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565299" y="2782500"/>
            <a:ext cx="2023569" cy="2631164"/>
            <a:chOff x="1345042" y="5960918"/>
            <a:chExt cx="924791" cy="918447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2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6714" y="5960918"/>
              <a:ext cx="600136" cy="9184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环境分析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竞争分析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自身分析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SWOT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市场地图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业务设计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市场评估总体判断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38986" y="2877594"/>
            <a:ext cx="2023569" cy="1164479"/>
            <a:chOff x="1345042" y="5994112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2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5651" y="6271077"/>
              <a:ext cx="342265" cy="2981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市场细分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组合分析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业务计划</a:t>
              </a:r>
              <a:endPara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24" name="直线箭头连接符 23"/>
          <p:cNvCxnSpPr/>
          <p:nvPr/>
        </p:nvCxnSpPr>
        <p:spPr>
          <a:xfrm flipV="1">
            <a:off x="4336656" y="1381992"/>
            <a:ext cx="2876" cy="149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5372410" y="1381992"/>
            <a:ext cx="2876" cy="58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6896387" y="1365841"/>
            <a:ext cx="2876" cy="58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21" idx="1"/>
          </p:cNvCxnSpPr>
          <p:nvPr/>
        </p:nvCxnSpPr>
        <p:spPr>
          <a:xfrm>
            <a:off x="5585999" y="3459833"/>
            <a:ext cx="10529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8376454" y="1381992"/>
            <a:ext cx="0" cy="149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9" idx="1"/>
          </p:cNvCxnSpPr>
          <p:nvPr/>
        </p:nvCxnSpPr>
        <p:spPr>
          <a:xfrm>
            <a:off x="5590309" y="1196121"/>
            <a:ext cx="10486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68472" y="552597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基于市场综合分析的产品规划过程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993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3073" y="524765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产品规划与市场及研发的关系</a:t>
            </a:r>
            <a:endParaRPr kumimoji="1" lang="zh-CN" altLang="en-US" sz="1400" dirty="0"/>
          </a:p>
        </p:txBody>
      </p:sp>
      <p:grpSp>
        <p:nvGrpSpPr>
          <p:cNvPr id="21" name="组 20"/>
          <p:cNvGrpSpPr/>
          <p:nvPr/>
        </p:nvGrpSpPr>
        <p:grpSpPr>
          <a:xfrm>
            <a:off x="2533939" y="2306783"/>
            <a:ext cx="4576907" cy="2036617"/>
            <a:chOff x="4528993" y="2576947"/>
            <a:chExt cx="4576907" cy="2763980"/>
          </a:xfrm>
        </p:grpSpPr>
        <p:grpSp>
          <p:nvGrpSpPr>
            <p:cNvPr id="5" name="组 4"/>
            <p:cNvGrpSpPr/>
            <p:nvPr/>
          </p:nvGrpSpPr>
          <p:grpSpPr>
            <a:xfrm>
              <a:off x="4528993" y="2576947"/>
              <a:ext cx="843107" cy="2763980"/>
              <a:chOff x="1345042" y="5994112"/>
              <a:chExt cx="924791" cy="8520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628757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市场分析</a:t>
                </a:r>
                <a:endPara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6395893" y="2576947"/>
              <a:ext cx="843107" cy="2763980"/>
              <a:chOff x="1345042" y="5994112"/>
              <a:chExt cx="924791" cy="85205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39542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产品规划</a:t>
                </a:r>
                <a:endPara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8262793" y="2576947"/>
              <a:ext cx="843107" cy="2763980"/>
              <a:chOff x="1345042" y="5994112"/>
              <a:chExt cx="924791" cy="8520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62161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产品研发</a:t>
                </a:r>
                <a:endPara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cxnSp>
          <p:nvCxnSpPr>
            <p:cNvPr id="16" name="直线箭头连接符 15"/>
            <p:cNvCxnSpPr>
              <a:stCxn id="6" idx="3"/>
              <a:endCxn id="9" idx="1"/>
            </p:cNvCxnSpPr>
            <p:nvPr/>
          </p:nvCxnSpPr>
          <p:spPr>
            <a:xfrm>
              <a:off x="53721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72390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451839" y="35136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目标市场</a:t>
              </a:r>
              <a:endParaRPr kumimoji="1"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99074" y="35136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产品策略</a:t>
              </a:r>
              <a:endParaRPr kumimoji="1" lang="zh-CN" altLang="en-US" sz="1400" dirty="0"/>
            </a:p>
          </p:txBody>
        </p:sp>
      </p:grpSp>
      <p:cxnSp>
        <p:nvCxnSpPr>
          <p:cNvPr id="23" name="曲线连接符 22"/>
          <p:cNvCxnSpPr>
            <a:stCxn id="6" idx="0"/>
            <a:endCxn id="12" idx="0"/>
          </p:cNvCxnSpPr>
          <p:nvPr/>
        </p:nvCxnSpPr>
        <p:spPr>
          <a:xfrm rot="5400000" flipH="1" flipV="1">
            <a:off x="4822393" y="439883"/>
            <a:ext cx="12700" cy="3733800"/>
          </a:xfrm>
          <a:prstGeom prst="curvedConnector3">
            <a:avLst>
              <a:gd name="adj1" fmla="val 474545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2"/>
            <a:endCxn id="6" idx="2"/>
          </p:cNvCxnSpPr>
          <p:nvPr/>
        </p:nvCxnSpPr>
        <p:spPr>
          <a:xfrm rot="5400000">
            <a:off x="4822393" y="2476500"/>
            <a:ext cx="12700" cy="3733800"/>
          </a:xfrm>
          <a:prstGeom prst="curvedConnector3">
            <a:avLst>
              <a:gd name="adj1" fmla="val 458181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01682" y="18991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市场和客户信息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281218" y="4449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产品和服务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905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3751119" y="3879267"/>
            <a:ext cx="4675909" cy="671952"/>
          </a:xfrm>
          <a:custGeom>
            <a:avLst/>
            <a:gdLst>
              <a:gd name="connsiteX0" fmla="*/ 0 w 4675909"/>
              <a:gd name="connsiteY0" fmla="*/ 671952 h 671952"/>
              <a:gd name="connsiteX1" fmla="*/ 446809 w 4675909"/>
              <a:gd name="connsiteY1" fmla="*/ 516088 h 671952"/>
              <a:gd name="connsiteX2" fmla="*/ 883227 w 4675909"/>
              <a:gd name="connsiteY2" fmla="*/ 391397 h 671952"/>
              <a:gd name="connsiteX3" fmla="*/ 1683327 w 4675909"/>
              <a:gd name="connsiteY3" fmla="*/ 266706 h 671952"/>
              <a:gd name="connsiteX4" fmla="*/ 2140527 w 4675909"/>
              <a:gd name="connsiteY4" fmla="*/ 48497 h 671952"/>
              <a:gd name="connsiteX5" fmla="*/ 2576945 w 4675909"/>
              <a:gd name="connsiteY5" fmla="*/ 6933 h 671952"/>
              <a:gd name="connsiteX6" fmla="*/ 2961409 w 4675909"/>
              <a:gd name="connsiteY6" fmla="*/ 152406 h 671952"/>
              <a:gd name="connsiteX7" fmla="*/ 3304309 w 4675909"/>
              <a:gd name="connsiteY7" fmla="*/ 287488 h 671952"/>
              <a:gd name="connsiteX8" fmla="*/ 3543300 w 4675909"/>
              <a:gd name="connsiteY8" fmla="*/ 339442 h 671952"/>
              <a:gd name="connsiteX9" fmla="*/ 4218709 w 4675909"/>
              <a:gd name="connsiteY9" fmla="*/ 412179 h 671952"/>
              <a:gd name="connsiteX10" fmla="*/ 4488873 w 4675909"/>
              <a:gd name="connsiteY10" fmla="*/ 443352 h 671952"/>
              <a:gd name="connsiteX11" fmla="*/ 4675909 w 4675909"/>
              <a:gd name="connsiteY11" fmla="*/ 495306 h 67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5909" h="671952">
                <a:moveTo>
                  <a:pt x="0" y="671952"/>
                </a:moveTo>
                <a:cubicBezTo>
                  <a:pt x="149802" y="617399"/>
                  <a:pt x="299605" y="562847"/>
                  <a:pt x="446809" y="516088"/>
                </a:cubicBezTo>
                <a:cubicBezTo>
                  <a:pt x="594014" y="469329"/>
                  <a:pt x="677141" y="432961"/>
                  <a:pt x="883227" y="391397"/>
                </a:cubicBezTo>
                <a:cubicBezTo>
                  <a:pt x="1089313" y="349833"/>
                  <a:pt x="1473777" y="323856"/>
                  <a:pt x="1683327" y="266706"/>
                </a:cubicBezTo>
                <a:cubicBezTo>
                  <a:pt x="1892877" y="209556"/>
                  <a:pt x="1991591" y="91792"/>
                  <a:pt x="2140527" y="48497"/>
                </a:cubicBezTo>
                <a:cubicBezTo>
                  <a:pt x="2289463" y="5201"/>
                  <a:pt x="2440131" y="-10385"/>
                  <a:pt x="2576945" y="6933"/>
                </a:cubicBezTo>
                <a:cubicBezTo>
                  <a:pt x="2713759" y="24251"/>
                  <a:pt x="2961409" y="152406"/>
                  <a:pt x="2961409" y="152406"/>
                </a:cubicBezTo>
                <a:cubicBezTo>
                  <a:pt x="3082636" y="199165"/>
                  <a:pt x="3207327" y="256315"/>
                  <a:pt x="3304309" y="287488"/>
                </a:cubicBezTo>
                <a:cubicBezTo>
                  <a:pt x="3401291" y="318661"/>
                  <a:pt x="3390900" y="318660"/>
                  <a:pt x="3543300" y="339442"/>
                </a:cubicBezTo>
                <a:cubicBezTo>
                  <a:pt x="3695700" y="360224"/>
                  <a:pt x="4218709" y="412179"/>
                  <a:pt x="4218709" y="412179"/>
                </a:cubicBezTo>
                <a:cubicBezTo>
                  <a:pt x="4376304" y="429497"/>
                  <a:pt x="4412673" y="429498"/>
                  <a:pt x="4488873" y="443352"/>
                </a:cubicBezTo>
                <a:cubicBezTo>
                  <a:pt x="4565073" y="457206"/>
                  <a:pt x="4675909" y="495306"/>
                  <a:pt x="4675909" y="4953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17878" y="15469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23869" y="225148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销售量曲线</a:t>
            </a:r>
            <a:endParaRPr kumimoji="1"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6092" y="35363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利润曲线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10770" y="490036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典型的产品</a:t>
            </a:r>
            <a:r>
              <a:rPr kumimoji="1" lang="zh-CN" altLang="en-US" sz="1400" smtClean="0"/>
              <a:t>生命周期曲线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766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372229" y="2400299"/>
            <a:ext cx="663195" cy="2177771"/>
            <a:chOff x="4374117" y="2366252"/>
            <a:chExt cx="663195" cy="1941069"/>
          </a:xfrm>
        </p:grpSpPr>
        <p:sp>
          <p:nvSpPr>
            <p:cNvPr id="6" name="矩形 5"/>
            <p:cNvSpPr/>
            <p:nvPr/>
          </p:nvSpPr>
          <p:spPr>
            <a:xfrm>
              <a:off x="4374117" y="2366252"/>
              <a:ext cx="663195" cy="194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24540" y="2787561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企业能力分析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545911" y="2452254"/>
            <a:ext cx="663195" cy="2063471"/>
            <a:chOff x="4374117" y="2468129"/>
            <a:chExt cx="663195" cy="1839192"/>
          </a:xfrm>
        </p:grpSpPr>
        <p:sp>
          <p:nvSpPr>
            <p:cNvPr id="9" name="矩形 8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4540" y="2870670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竞争对手分析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833321" y="2593632"/>
            <a:ext cx="19092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95510" y="6120328"/>
              <a:ext cx="42254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市场细分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824286" y="1858179"/>
            <a:ext cx="1909269" cy="371742"/>
            <a:chOff x="1345042" y="5994113"/>
            <a:chExt cx="924791" cy="852055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5404" y="6120328"/>
              <a:ext cx="3627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顾客分析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833321" y="3299011"/>
            <a:ext cx="1909269" cy="371742"/>
            <a:chOff x="1345042" y="5994113"/>
            <a:chExt cx="924791" cy="852055"/>
          </a:xfrm>
        </p:grpSpPr>
        <p:sp>
          <p:nvSpPr>
            <p:cNvPr id="18" name="矩形 1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27574" y="6120328"/>
              <a:ext cx="55842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确定目标市场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843712" y="3972362"/>
            <a:ext cx="1909269" cy="371742"/>
            <a:chOff x="1345042" y="5994113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26025" y="6120328"/>
              <a:ext cx="56152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目标市场定位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843712" y="4672566"/>
            <a:ext cx="1909269" cy="371742"/>
            <a:chOff x="1345042" y="5994113"/>
            <a:chExt cx="924791" cy="852055"/>
          </a:xfrm>
        </p:grpSpPr>
        <p:sp>
          <p:nvSpPr>
            <p:cNvPr id="24" name="矩形 2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93738" y="6120328"/>
              <a:ext cx="22610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定制</a:t>
              </a:r>
              <a:endPara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27" name="直线箭头连接符 26"/>
          <p:cNvCxnSpPr>
            <a:stCxn id="15" idx="2"/>
            <a:endCxn id="12" idx="0"/>
          </p:cNvCxnSpPr>
          <p:nvPr/>
        </p:nvCxnSpPr>
        <p:spPr>
          <a:xfrm>
            <a:off x="5778921" y="2229921"/>
            <a:ext cx="9035" cy="36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2"/>
            <a:endCxn id="18" idx="0"/>
          </p:cNvCxnSpPr>
          <p:nvPr/>
        </p:nvCxnSpPr>
        <p:spPr>
          <a:xfrm>
            <a:off x="5787956" y="2965374"/>
            <a:ext cx="0" cy="33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8" idx="2"/>
          </p:cNvCxnSpPr>
          <p:nvPr/>
        </p:nvCxnSpPr>
        <p:spPr>
          <a:xfrm flipH="1">
            <a:off x="5786599" y="3670753"/>
            <a:ext cx="1357" cy="30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24" idx="0"/>
          </p:cNvCxnSpPr>
          <p:nvPr/>
        </p:nvCxnSpPr>
        <p:spPr>
          <a:xfrm>
            <a:off x="5798347" y="4344104"/>
            <a:ext cx="0" cy="32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12" idx="1"/>
          </p:cNvCxnSpPr>
          <p:nvPr/>
        </p:nvCxnSpPr>
        <p:spPr>
          <a:xfrm flipV="1">
            <a:off x="4035424" y="2779503"/>
            <a:ext cx="797897" cy="70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18" idx="1"/>
          </p:cNvCxnSpPr>
          <p:nvPr/>
        </p:nvCxnSpPr>
        <p:spPr>
          <a:xfrm flipV="1">
            <a:off x="4035424" y="3484882"/>
            <a:ext cx="797897" cy="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3"/>
            <a:endCxn id="21" idx="1"/>
          </p:cNvCxnSpPr>
          <p:nvPr/>
        </p:nvCxnSpPr>
        <p:spPr>
          <a:xfrm>
            <a:off x="4035424" y="3489186"/>
            <a:ext cx="808288" cy="6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9" idx="1"/>
            <a:endCxn id="12" idx="3"/>
          </p:cNvCxnSpPr>
          <p:nvPr/>
        </p:nvCxnSpPr>
        <p:spPr>
          <a:xfrm flipH="1" flipV="1">
            <a:off x="6742590" y="2779503"/>
            <a:ext cx="803321" cy="70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9" idx="1"/>
            <a:endCxn id="18" idx="3"/>
          </p:cNvCxnSpPr>
          <p:nvPr/>
        </p:nvCxnSpPr>
        <p:spPr>
          <a:xfrm flipH="1">
            <a:off x="6742590" y="3483990"/>
            <a:ext cx="803321" cy="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9" idx="1"/>
            <a:endCxn id="21" idx="3"/>
          </p:cNvCxnSpPr>
          <p:nvPr/>
        </p:nvCxnSpPr>
        <p:spPr>
          <a:xfrm flipH="1">
            <a:off x="6752981" y="3483990"/>
            <a:ext cx="792930" cy="67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03957" y="52188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STP</a:t>
            </a:r>
            <a:r>
              <a:rPr kumimoji="1" lang="zh-CN" altLang="en-US" sz="1400" dirty="0" smtClean="0"/>
              <a:t>营销战略模型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46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09610"/>
              </p:ext>
            </p:extLst>
          </p:nvPr>
        </p:nvGraphicFramePr>
        <p:xfrm>
          <a:off x="1782618" y="2119745"/>
          <a:ext cx="8128000" cy="2716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273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地理变量</a:t>
                      </a:r>
                      <a:endParaRPr lang="zh-CN" altLang="en-US" sz="14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人口统计变量</a:t>
                      </a:r>
                      <a:endParaRPr lang="zh-CN" altLang="en-US" sz="14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心理变量</a:t>
                      </a:r>
                      <a:endParaRPr lang="zh-CN" altLang="en-US" sz="14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行为变量</a:t>
                      </a:r>
                      <a:endParaRPr lang="zh-CN" altLang="en-US" sz="14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区域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性别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生活形态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认知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国家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年龄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人格特质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态度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人口密度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职业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动机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忠诚度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气候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收入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社会阶层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使用率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城市规模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教育程度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生活方式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使用者状况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地形地貌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宗教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生活习惯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利益追寻</a:t>
                      </a:r>
                      <a:endParaRPr lang="zh-CN" altLang="en-US" sz="12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93757" y="1901538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993757" y="441544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1887" y="15677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>
                <a:latin typeface="Microsoft YaHei" charset="-122"/>
                <a:ea typeface="Microsoft YaHei" charset="-122"/>
                <a:cs typeface="Microsoft YaHei" charset="-122"/>
              </a:rPr>
              <a:t>销售</a:t>
            </a:r>
            <a:endParaRPr kumimoji="1"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622" y="4284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时间</a:t>
            </a:r>
            <a:endParaRPr kumimoji="1"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993757" y="248342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7606146" y="2483428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993757" y="344943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799951" y="2483427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39495" y="28297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产品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06412" y="28259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明星类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产品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06412" y="38247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金牛类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产品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54452" y="38009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“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瘦狗类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产品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58885" y="3224633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一定时期产品目标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市场中全部企业的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平均销售增长率</a:t>
            </a:r>
            <a:endParaRPr kumimoji="1"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37193" y="1962176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一定时期企业产品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在目标市场的平均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销量增长率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43361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一定时期产品目标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市场中全部企业的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平均占有率</a:t>
            </a:r>
            <a:endParaRPr kumimoji="1"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9556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一定时期企业产品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在目标市场的平均</a:t>
            </a:r>
            <a:endParaRPr kumimoji="1" lang="en-US" altLang="zh-CN" sz="11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占有率</a:t>
            </a:r>
            <a:endParaRPr kumimoji="1"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7324" y="522756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波士顿四象限的划分和四类产品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513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460</Words>
  <Application>Microsoft Macintosh PowerPoint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kimi_zj@sina.com</dc:creator>
  <cp:lastModifiedBy>kimi_zj@sina.com</cp:lastModifiedBy>
  <cp:revision>41</cp:revision>
  <dcterms:created xsi:type="dcterms:W3CDTF">2019-06-23T14:53:35Z</dcterms:created>
  <dcterms:modified xsi:type="dcterms:W3CDTF">2019-07-11T15:46:32Z</dcterms:modified>
</cp:coreProperties>
</file>