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2" r:id="rId15"/>
    <p:sldId id="271" r:id="rId16"/>
    <p:sldId id="273" r:id="rId17"/>
    <p:sldId id="267" r:id="rId18"/>
    <p:sldId id="274" r:id="rId19"/>
    <p:sldId id="275" r:id="rId20"/>
    <p:sldId id="279" r:id="rId21"/>
    <p:sldId id="281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12"/>
    <p:restoredTop sz="94690"/>
  </p:normalViewPr>
  <p:slideViewPr>
    <p:cSldViewPr snapToGrid="0" snapToObjects="1">
      <p:cViewPr>
        <p:scale>
          <a:sx n="103" d="100"/>
          <a:sy n="103" d="100"/>
        </p:scale>
        <p:origin x="888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/C:\Users\qiujf\Desktop\&#38451;&#26790;&#33298;\&#26234;&#33021;&#23478;&#30005;&#29616;&#29366;&#21644;&#21457;&#23637;&#36235;&#21183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D:\QIU-&#30003;&#19975;&#23439;&#28304;&#30740;&#31350;\SWS%20RESEARCH\QIU_&#31572;&#36777;+&#20837;&#32844;+&#25191;&#19994;\QIU-&#36716;&#27491;&#31572;&#36777;&#65288;CH&#38598;&#22242;&#65289;\&#21457;&#30740;&#31350;&#31649;&#29702;&#37096;\&#27714;&#20339;&#23792;&#65306;2019&#24180;7&#26376;&#36716;&#27491;&#31572;&#36777;-&#25968;&#25454;&#24213;&#31295;-2019071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C:\Users\qiujf\Desktop\&#38451;&#26790;&#33298;\&#29289;&#32852;&#32593;&#30456;&#20851;&#25968;&#2545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860666145545366"/>
          <c:y val="0.169535872574089"/>
          <c:w val="0.84311166612648"/>
          <c:h val="0.6228405910849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'图20-全球物联网设备的安装基数-申万格式'!$C$4</c:f>
              <c:strCache>
                <c:ptCount val="1"/>
                <c:pt idx="0">
                  <c:v>全球物联网设备安装基数（亿件）</c:v>
                </c:pt>
              </c:strCache>
            </c:strRef>
          </c:tx>
          <c:spPr>
            <a:solidFill>
              <a:sysClr val="windowText" lastClr="000000"/>
            </a:solidFill>
            <a:ln w="25400">
              <a:noFill/>
            </a:ln>
          </c:spPr>
          <c:invertIfNegative val="0"/>
          <c:dLbls>
            <c:dLbl>
              <c:idx val="9"/>
              <c:layout>
                <c:manualLayout>
                  <c:x val="0.00582964313862468"/>
                  <c:y val="0.0082254044960434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'图20-全球物联网设备的安装基数-申万格式'!$D$3:$N$3</c:f>
              <c:strCache>
                <c:ptCount val="11"/>
                <c:pt idx="0">
                  <c:v>2015</c:v>
                </c:pt>
                <c:pt idx="1">
                  <c:v>2016E</c:v>
                </c:pt>
                <c:pt idx="2">
                  <c:v>2017E</c:v>
                </c:pt>
                <c:pt idx="3">
                  <c:v>2018E</c:v>
                </c:pt>
                <c:pt idx="4">
                  <c:v>2019E</c:v>
                </c:pt>
                <c:pt idx="5">
                  <c:v>2020E</c:v>
                </c:pt>
                <c:pt idx="6">
                  <c:v>2021E</c:v>
                </c:pt>
                <c:pt idx="7">
                  <c:v>2022E</c:v>
                </c:pt>
                <c:pt idx="8">
                  <c:v>2023E</c:v>
                </c:pt>
                <c:pt idx="9">
                  <c:v>2024E</c:v>
                </c:pt>
                <c:pt idx="10">
                  <c:v>2025E</c:v>
                </c:pt>
              </c:strCache>
            </c:strRef>
          </c:cat>
          <c:val>
            <c:numRef>
              <c:f>'图20-全球物联网设备的安装基数-申万格式'!$D$4:$N$4</c:f>
              <c:numCache>
                <c:formatCode>General</c:formatCode>
                <c:ptCount val="11"/>
                <c:pt idx="0">
                  <c:v>154.1</c:v>
                </c:pt>
                <c:pt idx="1">
                  <c:v>176.8</c:v>
                </c:pt>
                <c:pt idx="2">
                  <c:v>203.5</c:v>
                </c:pt>
                <c:pt idx="3">
                  <c:v>231.4</c:v>
                </c:pt>
                <c:pt idx="4">
                  <c:v>266.6</c:v>
                </c:pt>
                <c:pt idx="5">
                  <c:v>307.3</c:v>
                </c:pt>
                <c:pt idx="6">
                  <c:v>358.2</c:v>
                </c:pt>
                <c:pt idx="7">
                  <c:v>426.2</c:v>
                </c:pt>
                <c:pt idx="8">
                  <c:v>511.1</c:v>
                </c:pt>
                <c:pt idx="9">
                  <c:v>621.2</c:v>
                </c:pt>
                <c:pt idx="10">
                  <c:v>754.4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113794480"/>
        <c:axId val="1113795840"/>
      </c:barChart>
      <c:lineChart>
        <c:grouping val="standard"/>
        <c:varyColors val="0"/>
        <c:ser>
          <c:idx val="1"/>
          <c:order val="1"/>
          <c:tx>
            <c:strRef>
              <c:f>'图20-全球物联网设备的安装基数-申万格式'!$C$5</c:f>
              <c:strCache>
                <c:ptCount val="1"/>
                <c:pt idx="0">
                  <c:v>同比增长率（右轴）</c:v>
                </c:pt>
              </c:strCache>
            </c:strRef>
          </c:tx>
          <c:spPr>
            <a:ln w="25400" cap="rnd" cmpd="sng" algn="ctr">
              <a:solidFill>
                <a:srgbClr val="00B0F0"/>
              </a:solidFill>
              <a:prstDash val="solid"/>
              <a:round/>
            </a:ln>
          </c:spPr>
          <c:marker>
            <c:spPr>
              <a:noFill/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cat>
            <c:strRef>
              <c:f>'图20-全球物联网设备的安装基数-申万格式'!$D$3:$N$3</c:f>
              <c:strCache>
                <c:ptCount val="11"/>
                <c:pt idx="0">
                  <c:v>2015</c:v>
                </c:pt>
                <c:pt idx="1">
                  <c:v>2016E</c:v>
                </c:pt>
                <c:pt idx="2">
                  <c:v>2017E</c:v>
                </c:pt>
                <c:pt idx="3">
                  <c:v>2018E</c:v>
                </c:pt>
                <c:pt idx="4">
                  <c:v>2019E</c:v>
                </c:pt>
                <c:pt idx="5">
                  <c:v>2020E</c:v>
                </c:pt>
                <c:pt idx="6">
                  <c:v>2021E</c:v>
                </c:pt>
                <c:pt idx="7">
                  <c:v>2022E</c:v>
                </c:pt>
                <c:pt idx="8">
                  <c:v>2023E</c:v>
                </c:pt>
                <c:pt idx="9">
                  <c:v>2024E</c:v>
                </c:pt>
                <c:pt idx="10">
                  <c:v>2025E</c:v>
                </c:pt>
              </c:strCache>
            </c:strRef>
          </c:cat>
          <c:val>
            <c:numRef>
              <c:f>'图20-全球物联网设备的安装基数-申万格式'!$D$5:$N$5</c:f>
              <c:numCache>
                <c:formatCode>0.00%</c:formatCode>
                <c:ptCount val="11"/>
                <c:pt idx="1">
                  <c:v>0.147306943543154</c:v>
                </c:pt>
                <c:pt idx="2">
                  <c:v>0.151018099547511</c:v>
                </c:pt>
                <c:pt idx="3">
                  <c:v>0.137100737100737</c:v>
                </c:pt>
                <c:pt idx="4">
                  <c:v>0.152117545375972</c:v>
                </c:pt>
                <c:pt idx="5">
                  <c:v>0.152663165791448</c:v>
                </c:pt>
                <c:pt idx="6">
                  <c:v>0.165636186137325</c:v>
                </c:pt>
                <c:pt idx="7">
                  <c:v>0.189838079285315</c:v>
                </c:pt>
                <c:pt idx="8">
                  <c:v>0.199202252463632</c:v>
                </c:pt>
                <c:pt idx="9">
                  <c:v>0.215417726472315</c:v>
                </c:pt>
                <c:pt idx="10">
                  <c:v>0.214423696072118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13798128"/>
        <c:axId val="1113800448"/>
      </c:lineChart>
      <c:catAx>
        <c:axId val="1113794480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nextTo"/>
        <c:spPr>
          <a:ln w="3175" cap="flat" cmpd="sng" algn="ctr">
            <a:solidFill>
              <a:srgbClr val="003399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1113795840"/>
        <c:crosses val="autoZero"/>
        <c:auto val="0"/>
        <c:lblAlgn val="ctr"/>
        <c:lblOffset val="100"/>
        <c:noMultiLvlLbl val="0"/>
      </c:catAx>
      <c:valAx>
        <c:axId val="111379584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3175" cap="flat" cmpd="sng" algn="ctr">
            <a:solidFill>
              <a:srgbClr val="003399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1113794480"/>
        <c:crosses val="autoZero"/>
        <c:crossBetween val="between"/>
      </c:valAx>
      <c:catAx>
        <c:axId val="1113798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1113800448"/>
        <c:crosses val="autoZero"/>
        <c:auto val="1"/>
        <c:lblAlgn val="ctr"/>
        <c:lblOffset val="100"/>
        <c:noMultiLvlLbl val="0"/>
      </c:catAx>
      <c:valAx>
        <c:axId val="1113800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ln w="3175" cap="flat" cmpd="sng" algn="ctr">
            <a:solidFill>
              <a:srgbClr val="003399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1113798128"/>
        <c:crosses val="max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0994550408719346"/>
          <c:y val="0.890074685228899"/>
          <c:w val="0.784741144414169"/>
          <c:h val="0.0751913193326944"/>
        </c:manualLayout>
      </c:layout>
      <c:overlay val="0"/>
      <c:spPr>
        <a:solidFill>
          <a:srgbClr val="FFFFFF"/>
        </a:solidFill>
        <a:ln w="25400">
          <a:noFill/>
        </a:ln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25400">
      <a:noFill/>
    </a:ln>
  </c:spPr>
  <c:txPr>
    <a:bodyPr/>
    <a:lstStyle/>
    <a:p>
      <a:pPr>
        <a:defRPr lang="zh-CN" sz="800" b="0" i="0" u="none" strike="noStrik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969745041535"/>
          <c:y val="0.0165752522071049"/>
          <c:w val="0.792653878532792"/>
          <c:h val="0.8501698035059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图15!$I$2</c:f>
              <c:strCache>
                <c:ptCount val="1"/>
                <c:pt idx="0">
                  <c:v>蜂窝类（2/3/4/5G/NB-IoT/eMtc）</c:v>
                </c:pt>
              </c:strCache>
            </c:strRef>
          </c:tx>
          <c:spPr>
            <a:solidFill>
              <a:srgbClr val="003296"/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49770048331728E-17"/>
                  <c:y val="-0.0070653831642219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00272479564032703"/>
                  <c:y val="0.005254404390006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ln w="635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图15!$J$1:$M$1</c:f>
              <c:strCache>
                <c:ptCount val="4"/>
                <c:pt idx="0">
                  <c:v>2017</c:v>
                </c:pt>
                <c:pt idx="1">
                  <c:v>2018E</c:v>
                </c:pt>
                <c:pt idx="2">
                  <c:v>2019E</c:v>
                </c:pt>
                <c:pt idx="3">
                  <c:v>2020E</c:v>
                </c:pt>
              </c:strCache>
            </c:strRef>
          </c:cat>
          <c:val>
            <c:numRef>
              <c:f>图15!$J$2:$M$2</c:f>
              <c:numCache>
                <c:formatCode>0.00_ </c:formatCode>
                <c:ptCount val="4"/>
                <c:pt idx="0">
                  <c:v>3.45</c:v>
                </c:pt>
                <c:pt idx="1">
                  <c:v>7.2</c:v>
                </c:pt>
                <c:pt idx="2">
                  <c:v>12.96</c:v>
                </c:pt>
                <c:pt idx="3">
                  <c:v>20.74</c:v>
                </c:pt>
              </c:numCache>
            </c:numRef>
          </c:val>
        </c:ser>
        <c:ser>
          <c:idx val="1"/>
          <c:order val="1"/>
          <c:tx>
            <c:strRef>
              <c:f>图15!$I$3</c:f>
              <c:strCache>
                <c:ptCount val="1"/>
                <c:pt idx="0">
                  <c:v>非蜂窝LPWAN</c:v>
                </c:pt>
              </c:strCache>
            </c:strRef>
          </c:tx>
          <c:spPr>
            <a:solidFill>
              <a:srgbClr val="E65F5F"/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49770048331728E-17"/>
                  <c:y val="-0.015216052550549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0"/>
                  <c:y val="-0.01226446093183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0.0036519538043203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9.99080193326917E-17"/>
                  <c:y val="0.0018163997843159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ln w="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图15!$J$1:$M$1</c:f>
              <c:strCache>
                <c:ptCount val="4"/>
                <c:pt idx="0">
                  <c:v>2017</c:v>
                </c:pt>
                <c:pt idx="1">
                  <c:v>2018E</c:v>
                </c:pt>
                <c:pt idx="2">
                  <c:v>2019E</c:v>
                </c:pt>
                <c:pt idx="3">
                  <c:v>2020E</c:v>
                </c:pt>
              </c:strCache>
            </c:strRef>
          </c:cat>
          <c:val>
            <c:numRef>
              <c:f>图15!$J$3:$M$3</c:f>
              <c:numCache>
                <c:formatCode>0.00_ </c:formatCode>
                <c:ptCount val="4"/>
                <c:pt idx="0">
                  <c:v>0.54</c:v>
                </c:pt>
                <c:pt idx="1">
                  <c:v>1.99</c:v>
                </c:pt>
                <c:pt idx="2">
                  <c:v>4.319999999999998</c:v>
                </c:pt>
                <c:pt idx="3">
                  <c:v>7.46</c:v>
                </c:pt>
              </c:numCache>
            </c:numRef>
          </c:val>
        </c:ser>
        <c:ser>
          <c:idx val="2"/>
          <c:order val="2"/>
          <c:tx>
            <c:strRef>
              <c:f>图15!$I$4</c:f>
              <c:strCache>
                <c:ptCount val="1"/>
                <c:pt idx="0">
                  <c:v>短距类（Wi-Fi/蓝牙/PLC等）</c:v>
                </c:pt>
              </c:strCache>
            </c:strRef>
          </c:tx>
          <c:spPr>
            <a:solidFill>
              <a:srgbClr val="64D7FF"/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72479564032698"/>
                  <c:y val="-0.0060473174673619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4.99540096663455E-17"/>
                  <c:y val="-2.42138451153204E-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041510481342328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9.99080193326917E-17"/>
                  <c:y val="0.0019425286193192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ln w="0">
                      <a:solidFill>
                        <a:schemeClr val="tx1"/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图15!$J$1:$M$1</c:f>
              <c:strCache>
                <c:ptCount val="4"/>
                <c:pt idx="0">
                  <c:v>2017</c:v>
                </c:pt>
                <c:pt idx="1">
                  <c:v>2018E</c:v>
                </c:pt>
                <c:pt idx="2">
                  <c:v>2019E</c:v>
                </c:pt>
                <c:pt idx="3">
                  <c:v>2020E</c:v>
                </c:pt>
              </c:strCache>
            </c:strRef>
          </c:cat>
          <c:val>
            <c:numRef>
              <c:f>图15!$J$4:$M$4</c:f>
              <c:numCache>
                <c:formatCode>0.00_ </c:formatCode>
                <c:ptCount val="4"/>
                <c:pt idx="0">
                  <c:v>11.01</c:v>
                </c:pt>
                <c:pt idx="1">
                  <c:v>19.76</c:v>
                </c:pt>
                <c:pt idx="2">
                  <c:v>34.02</c:v>
                </c:pt>
                <c:pt idx="3">
                  <c:v>50.6</c:v>
                </c:pt>
              </c:numCache>
            </c:numRef>
          </c:val>
        </c:ser>
        <c:ser>
          <c:idx val="3"/>
          <c:order val="3"/>
          <c:tx>
            <c:strRef>
              <c:f>图15!$I$5</c:f>
              <c:strCache>
                <c:ptCount val="1"/>
                <c:pt idx="0">
                  <c:v>其它（卫星/光纤等）</c:v>
                </c:pt>
              </c:strCache>
            </c:strRef>
          </c:tx>
          <c:spPr>
            <a:solidFill>
              <a:srgbClr val="FAD5D5"/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544959128065398"/>
                  <c:y val="-0.01209969454415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0"/>
                  <c:y val="-0.00089121406051003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0.0047455522419129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9.99080193326917E-17"/>
                  <c:y val="0.0088033590024184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ln w="3175">
                      <a:solidFill>
                        <a:schemeClr val="tx1"/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图15!$J$1:$M$1</c:f>
              <c:strCache>
                <c:ptCount val="4"/>
                <c:pt idx="0">
                  <c:v>2017</c:v>
                </c:pt>
                <c:pt idx="1">
                  <c:v>2018E</c:v>
                </c:pt>
                <c:pt idx="2">
                  <c:v>2019E</c:v>
                </c:pt>
                <c:pt idx="3">
                  <c:v>2020E</c:v>
                </c:pt>
              </c:strCache>
            </c:strRef>
          </c:cat>
          <c:val>
            <c:numRef>
              <c:f>图15!$J$5:$M$5</c:f>
              <c:numCache>
                <c:formatCode>0.00_ </c:formatCode>
                <c:ptCount val="4"/>
                <c:pt idx="0">
                  <c:v>0.96</c:v>
                </c:pt>
                <c:pt idx="1">
                  <c:v>1.69</c:v>
                </c:pt>
                <c:pt idx="2">
                  <c:v>2.7</c:v>
                </c:pt>
                <c:pt idx="3">
                  <c:v>4.159999999999998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13749616"/>
        <c:axId val="1114101648"/>
      </c:barChart>
      <c:lineChart>
        <c:grouping val="standard"/>
        <c:varyColors val="0"/>
        <c:ser>
          <c:idx val="4"/>
          <c:order val="4"/>
          <c:tx>
            <c:strRef>
              <c:f>图15!$I$6</c:f>
              <c:strCache>
                <c:ptCount val="1"/>
                <c:pt idx="0">
                  <c:v>合计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ln w="3175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图15!$J$1:$M$1</c:f>
              <c:strCache>
                <c:ptCount val="4"/>
                <c:pt idx="0">
                  <c:v>2017</c:v>
                </c:pt>
                <c:pt idx="1">
                  <c:v>2018E</c:v>
                </c:pt>
                <c:pt idx="2">
                  <c:v>2019E</c:v>
                </c:pt>
                <c:pt idx="3">
                  <c:v>2020E</c:v>
                </c:pt>
              </c:strCache>
            </c:strRef>
          </c:cat>
          <c:val>
            <c:numRef>
              <c:f>图15!$J$6:$M$6</c:f>
              <c:numCache>
                <c:formatCode>0.00_ </c:formatCode>
                <c:ptCount val="4"/>
                <c:pt idx="0">
                  <c:v>15.96</c:v>
                </c:pt>
                <c:pt idx="1">
                  <c:v>30.64</c:v>
                </c:pt>
                <c:pt idx="2">
                  <c:v>54.0</c:v>
                </c:pt>
                <c:pt idx="3">
                  <c:v>82.96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13749616"/>
        <c:axId val="1114101648"/>
      </c:lineChart>
      <c:catAx>
        <c:axId val="111374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1114101648"/>
        <c:crosses val="autoZero"/>
        <c:auto val="1"/>
        <c:lblAlgn val="ctr"/>
        <c:lblOffset val="100"/>
        <c:noMultiLvlLbl val="0"/>
      </c:catAx>
      <c:valAx>
        <c:axId val="1114101648"/>
        <c:scaling>
          <c:orientation val="minMax"/>
          <c:max val="100.0"/>
        </c:scaling>
        <c:delete val="0"/>
        <c:axPos val="l"/>
        <c:numFmt formatCode="0_ " sourceLinked="0"/>
        <c:majorTickMark val="none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1113749616"/>
        <c:crosses val="autoZero"/>
        <c:crossBetween val="between"/>
        <c:majorUnit val="20.0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0623463395164811"/>
          <c:y val="0.132485302070084"/>
          <c:w val="0.597331640674033"/>
          <c:h val="0.266011654468038"/>
        </c:manualLayout>
      </c:layout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25400" cap="flat" cmpd="sng" algn="ctr">
      <a:noFill/>
      <a:round/>
    </a:ln>
    <a:effectLst/>
  </c:spPr>
  <c:txPr>
    <a:bodyPr/>
    <a:lstStyle/>
    <a:p>
      <a:pPr>
        <a:defRPr lang="zh-CN" sz="800">
          <a:latin typeface="Arial" panose="020B0604020202020204"/>
          <a:ea typeface="Arial" panose="020B0604020202020204"/>
          <a:cs typeface="Arial" panose="020B0604020202020204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28359329743183"/>
          <c:y val="0.065838487483402"/>
          <c:w val="0.834941105795018"/>
          <c:h val="0.693768185416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'中国物联网模组 芯片市场规模（亿元）'!$D$5</c:f>
              <c:strCache>
                <c:ptCount val="1"/>
                <c:pt idx="0">
                  <c:v>IoT模组（亿元）</c:v>
                </c:pt>
              </c:strCache>
            </c:strRef>
          </c:tx>
          <c:spPr>
            <a:solidFill>
              <a:schemeClr val="bg2">
                <a:lumMod val="2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'中国物联网模组 芯片市场规模（亿元）'!$E$4:$J$4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2018E</c:v>
                </c:pt>
                <c:pt idx="4">
                  <c:v>2019E</c:v>
                </c:pt>
                <c:pt idx="5">
                  <c:v>2020E</c:v>
                </c:pt>
              </c:strCache>
            </c:strRef>
          </c:cat>
          <c:val>
            <c:numRef>
              <c:f>'中国物联网模组 芯片市场规模（亿元）'!$E$5:$J$5</c:f>
              <c:numCache>
                <c:formatCode>General</c:formatCode>
                <c:ptCount val="6"/>
                <c:pt idx="0">
                  <c:v>51.0</c:v>
                </c:pt>
                <c:pt idx="1">
                  <c:v>90.0</c:v>
                </c:pt>
                <c:pt idx="2">
                  <c:v>177.0</c:v>
                </c:pt>
                <c:pt idx="3">
                  <c:v>217.0</c:v>
                </c:pt>
                <c:pt idx="4">
                  <c:v>239.0</c:v>
                </c:pt>
                <c:pt idx="5">
                  <c:v>296.0</c:v>
                </c:pt>
              </c:numCache>
            </c:numRef>
          </c:val>
        </c:ser>
        <c:ser>
          <c:idx val="2"/>
          <c:order val="2"/>
          <c:tx>
            <c:strRef>
              <c:f>'中国物联网模组 芯片市场规模（亿元）'!$D$7</c:f>
              <c:strCache>
                <c:ptCount val="1"/>
                <c:pt idx="0">
                  <c:v>IoT芯片（亿元）</c:v>
                </c:pt>
              </c:strCache>
            </c:strRef>
          </c:tx>
          <c:spPr>
            <a:solidFill>
              <a:srgbClr val="64D7FF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'中国物联网模组 芯片市场规模（亿元）'!$E$4:$J$4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2018E</c:v>
                </c:pt>
                <c:pt idx="4">
                  <c:v>2019E</c:v>
                </c:pt>
                <c:pt idx="5">
                  <c:v>2020E</c:v>
                </c:pt>
              </c:strCache>
            </c:strRef>
          </c:cat>
          <c:val>
            <c:numRef>
              <c:f>'中国物联网模组 芯片市场规模（亿元）'!$E$7:$J$7</c:f>
              <c:numCache>
                <c:formatCode>General</c:formatCode>
                <c:ptCount val="6"/>
                <c:pt idx="0">
                  <c:v>96.0</c:v>
                </c:pt>
                <c:pt idx="1">
                  <c:v>152.0</c:v>
                </c:pt>
                <c:pt idx="2">
                  <c:v>259.0</c:v>
                </c:pt>
                <c:pt idx="3">
                  <c:v>287.0</c:v>
                </c:pt>
                <c:pt idx="4">
                  <c:v>303.0</c:v>
                </c:pt>
                <c:pt idx="5">
                  <c:v>338.0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83422752"/>
        <c:axId val="1083483776"/>
      </c:barChart>
      <c:lineChart>
        <c:grouping val="standard"/>
        <c:varyColors val="0"/>
        <c:ser>
          <c:idx val="1"/>
          <c:order val="1"/>
          <c:tx>
            <c:strRef>
              <c:f>'中国物联网模组 芯片市场规模（亿元）'!$D$6</c:f>
              <c:strCache>
                <c:ptCount val="1"/>
                <c:pt idx="0">
                  <c:v>IoT模组-YoY（%）</c:v>
                </c:pt>
              </c:strCache>
            </c:strRef>
          </c:tx>
          <c:spPr>
            <a:ln w="25400" cap="rnd">
              <a:solidFill>
                <a:srgbClr val="E65F5F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noFill/>
              <a:ln w="25400">
                <a:noFill/>
              </a:ln>
              <a:effectLst/>
            </c:spPr>
          </c:marker>
          <c:dLbls>
            <c:delete val="1"/>
          </c:dLbls>
          <c:cat>
            <c:strRef>
              <c:f>'中国物联网模组 芯片市场规模（亿元）'!$E$4:$J$4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2018E</c:v>
                </c:pt>
                <c:pt idx="4">
                  <c:v>2019E</c:v>
                </c:pt>
                <c:pt idx="5">
                  <c:v>2020E</c:v>
                </c:pt>
              </c:strCache>
            </c:strRef>
          </c:cat>
          <c:val>
            <c:numRef>
              <c:f>'中国物联网模组 芯片市场规模（亿元）'!$E$6:$J$6</c:f>
              <c:numCache>
                <c:formatCode>0%</c:formatCode>
                <c:ptCount val="6"/>
                <c:pt idx="1">
                  <c:v>0.764705882352941</c:v>
                </c:pt>
                <c:pt idx="2">
                  <c:v>0.966666666666667</c:v>
                </c:pt>
                <c:pt idx="3">
                  <c:v>0.225988700564972</c:v>
                </c:pt>
                <c:pt idx="4">
                  <c:v>0.101382488479263</c:v>
                </c:pt>
                <c:pt idx="5">
                  <c:v>0.238493723849372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'中国物联网模组 芯片市场规模（亿元）'!$D$8</c:f>
              <c:strCache>
                <c:ptCount val="1"/>
                <c:pt idx="0">
                  <c:v>IoT芯片-YoY（%）</c:v>
                </c:pt>
              </c:strCache>
            </c:strRef>
          </c:tx>
          <c:spPr>
            <a:ln w="25400" cap="rnd">
              <a:solidFill>
                <a:srgbClr val="FAD5D5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noFill/>
              <a:ln w="25400">
                <a:noFill/>
              </a:ln>
              <a:effectLst/>
            </c:spPr>
          </c:marker>
          <c:dLbls>
            <c:delete val="1"/>
          </c:dLbls>
          <c:cat>
            <c:strRef>
              <c:f>'中国物联网模组 芯片市场规模（亿元）'!$E$4:$J$4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2018E</c:v>
                </c:pt>
                <c:pt idx="4">
                  <c:v>2019E</c:v>
                </c:pt>
                <c:pt idx="5">
                  <c:v>2020E</c:v>
                </c:pt>
              </c:strCache>
            </c:strRef>
          </c:cat>
          <c:val>
            <c:numRef>
              <c:f>'中国物联网模组 芯片市场规模（亿元）'!$E$8:$J$8</c:f>
              <c:numCache>
                <c:formatCode>0%</c:formatCode>
                <c:ptCount val="6"/>
                <c:pt idx="1">
                  <c:v>0.583333333333333</c:v>
                </c:pt>
                <c:pt idx="2">
                  <c:v>0.703947368421053</c:v>
                </c:pt>
                <c:pt idx="3">
                  <c:v>0.108108108108108</c:v>
                </c:pt>
                <c:pt idx="4">
                  <c:v>0.0557491289198606</c:v>
                </c:pt>
                <c:pt idx="5">
                  <c:v>0.115511551155115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83564240"/>
        <c:axId val="1083566560"/>
      </c:lineChart>
      <c:catAx>
        <c:axId val="1083422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1083483776"/>
        <c:crosses val="autoZero"/>
        <c:auto val="1"/>
        <c:lblAlgn val="ctr"/>
        <c:lblOffset val="100"/>
        <c:noMultiLvlLbl val="0"/>
      </c:catAx>
      <c:valAx>
        <c:axId val="1083483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1083422752"/>
        <c:crosses val="autoZero"/>
        <c:crossBetween val="between"/>
      </c:valAx>
      <c:catAx>
        <c:axId val="10835642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1083566560"/>
        <c:crosses val="autoZero"/>
        <c:auto val="1"/>
        <c:lblAlgn val="ctr"/>
        <c:lblOffset val="100"/>
        <c:noMultiLvlLbl val="0"/>
      </c:catAx>
      <c:valAx>
        <c:axId val="1083566560"/>
        <c:scaling>
          <c:orientation val="minMax"/>
        </c:scaling>
        <c:delete val="0"/>
        <c:axPos val="r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1083564240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l"/>
      <c:layout>
        <c:manualLayout>
          <c:xMode val="edge"/>
          <c:yMode val="edge"/>
          <c:x val="0.0738733041423263"/>
          <c:y val="0.0505478327067482"/>
          <c:w val="0.290942621034138"/>
          <c:h val="0.421043346211394"/>
        </c:manualLayout>
      </c:layout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rgbClr val="003296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25400" cap="flat" cmpd="sng" algn="ctr">
      <a:noFill/>
      <a:round/>
    </a:ln>
    <a:effectLst/>
  </c:spPr>
  <c:txPr>
    <a:bodyPr/>
    <a:lstStyle/>
    <a:p>
      <a:pPr>
        <a:defRPr lang="zh-CN" sz="800">
          <a:latin typeface="Arial" panose="020B0604020202020204"/>
          <a:ea typeface="Arial" panose="020B0604020202020204"/>
          <a:cs typeface="Arial" panose="020B0604020202020204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F2514-F61C-9746-9AB1-CB158BD368D9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152AA-8A15-F14B-89F2-65382C17B4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673E7-33D6-324E-AF47-B3837F61D048}" type="datetimeFigureOut">
              <a:rPr kumimoji="1" lang="zh-CN" altLang="en-US" smtClean="0"/>
              <a:t>2019/9/3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/>
          <p:cNvCxnSpPr/>
          <p:nvPr/>
        </p:nvCxnSpPr>
        <p:spPr>
          <a:xfrm flipV="1">
            <a:off x="3969327" y="5628406"/>
            <a:ext cx="5392882" cy="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H="1" flipV="1">
            <a:off x="1974273" y="1974273"/>
            <a:ext cx="1995054" cy="3654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292187" y="4345130"/>
            <a:ext cx="5540086" cy="62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V="1">
            <a:off x="2615046" y="3059384"/>
            <a:ext cx="6050972" cy="64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708500" y="579594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对市场</a:t>
            </a:r>
            <a:r>
              <a:rPr kumimoji="1" lang="zh-CN" altLang="en-US" sz="1200" smtClean="0"/>
              <a:t>的新颖程度</a:t>
            </a:r>
            <a:endParaRPr kumimoji="1"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 rot="3805458">
            <a:off x="1974280" y="3934784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对公司的新颖程度</a:t>
            </a:r>
            <a:endParaRPr kumimoji="1"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2615046" y="2533148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新型产品（</a:t>
            </a:r>
            <a:r>
              <a:rPr kumimoji="1" lang="en-US" altLang="zh-CN" sz="1400" dirty="0" smtClean="0"/>
              <a:t>20%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cxnSp>
        <p:nvCxnSpPr>
          <p:cNvPr id="21" name="直线连接符 20"/>
          <p:cNvCxnSpPr/>
          <p:nvPr/>
        </p:nvCxnSpPr>
        <p:spPr>
          <a:xfrm>
            <a:off x="3968816" y="2067792"/>
            <a:ext cx="1967346" cy="3560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5936162" y="2067789"/>
            <a:ext cx="1967346" cy="3560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364482" y="2548507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全新型产品（</a:t>
            </a:r>
            <a:r>
              <a:rPr kumimoji="1" lang="en-US" altLang="zh-CN" sz="1400" dirty="0"/>
              <a:t>1</a:t>
            </a:r>
            <a:r>
              <a:rPr kumimoji="1" lang="en-US" altLang="zh-CN" sz="1400" dirty="0" smtClean="0"/>
              <a:t>0%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121759" y="3631365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改进型产品（</a:t>
            </a:r>
            <a:r>
              <a:rPr kumimoji="1" lang="en-US" altLang="zh-CN" sz="1400" dirty="0" smtClean="0"/>
              <a:t>26%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131121" y="3626911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补充型产品（</a:t>
            </a:r>
            <a:r>
              <a:rPr kumimoji="1" lang="en-US" altLang="zh-CN" sz="1400" dirty="0" smtClean="0"/>
              <a:t>26%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671967" y="4859961"/>
            <a:ext cx="2079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降低成本型产品（</a:t>
            </a:r>
            <a:r>
              <a:rPr kumimoji="1" lang="en-US" altLang="zh-CN" sz="1400" dirty="0" smtClean="0"/>
              <a:t>11%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622867" y="4843047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重新定义型</a:t>
            </a:r>
            <a:r>
              <a:rPr kumimoji="1" lang="zh-CN" altLang="en-US" sz="1400" smtClean="0"/>
              <a:t>产品（</a:t>
            </a:r>
            <a:r>
              <a:rPr kumimoji="1" lang="en-US" altLang="zh-CN" sz="1400"/>
              <a:t>7</a:t>
            </a:r>
            <a:r>
              <a:rPr kumimoji="1" lang="en-US" altLang="zh-CN" sz="1400" smtClean="0"/>
              <a:t>%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2615631" y="2169515"/>
          <a:ext cx="4357042" cy="2583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175760" y="4842164"/>
            <a:ext cx="3865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200" dirty="0"/>
              <a:t>资料来源</a:t>
            </a:r>
            <a:r>
              <a:rPr lang="en-US" altLang="zh-CN" sz="1200" dirty="0"/>
              <a:t>IDC </a:t>
            </a:r>
            <a:r>
              <a:rPr lang="zh-CN" altLang="zh-CN" sz="1200" dirty="0"/>
              <a:t>全球物联网设备的安装基数</a:t>
            </a:r>
            <a:r>
              <a:rPr lang="zh-CN" altLang="zh-CN" sz="1200" dirty="0" smtClean="0"/>
              <a:t>预测</a:t>
            </a:r>
            <a:r>
              <a:rPr lang="zh-CN" altLang="en-US" sz="1200" dirty="0" smtClean="0"/>
              <a:t>（亿个）</a:t>
            </a:r>
            <a:endParaRPr lang="zh-CN" altLang="zh-CN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2728789" y="1662545"/>
          <a:ext cx="6030747" cy="3927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985966" y="5673437"/>
            <a:ext cx="3765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200" dirty="0"/>
              <a:t>资料</a:t>
            </a:r>
            <a:r>
              <a:rPr lang="zh-CN" altLang="zh-CN" sz="1200" dirty="0" smtClean="0"/>
              <a:t>来源</a:t>
            </a:r>
            <a:r>
              <a:rPr lang="zh-CN" altLang="en-US" sz="1200" dirty="0" smtClean="0"/>
              <a:t>中国产业信息网 中国物联网连接数（亿个）</a:t>
            </a:r>
            <a:endParaRPr lang="zh-CN" altLang="zh-CN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2644732" y="1481307"/>
          <a:ext cx="6779823" cy="3319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024043" y="5081155"/>
            <a:ext cx="6021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200" dirty="0"/>
              <a:t>资料</a:t>
            </a:r>
            <a:r>
              <a:rPr lang="zh-CN" altLang="zh-CN" sz="1200" dirty="0" smtClean="0"/>
              <a:t>来源</a:t>
            </a:r>
            <a:r>
              <a:rPr lang="zh-CN" altLang="en-US" sz="1200" dirty="0"/>
              <a:t>艾瑞咨询， </a:t>
            </a:r>
            <a:r>
              <a:rPr lang="en-US" altLang="zh-CN" sz="1200" dirty="0"/>
              <a:t>Accenture</a:t>
            </a:r>
            <a:r>
              <a:rPr lang="zh-CN" altLang="en-US" sz="1200" dirty="0"/>
              <a:t>，中国产业</a:t>
            </a:r>
            <a:r>
              <a:rPr lang="zh-CN" altLang="en-US" sz="1200" dirty="0" smtClean="0"/>
              <a:t>信息网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物联网芯片模组市场规模（亿元）</a:t>
            </a:r>
            <a:endParaRPr lang="zh-CN" altLang="zh-CN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93572" y="4634346"/>
            <a:ext cx="3997037" cy="935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30435" y="3363191"/>
            <a:ext cx="3997037" cy="935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81154" y="2092036"/>
            <a:ext cx="3997037" cy="935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73435" y="820881"/>
            <a:ext cx="3997037" cy="935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89980" y="48181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感知层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196908" y="5154107"/>
            <a:ext cx="2953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芯片、传感器、执行层、</a:t>
            </a:r>
            <a:r>
              <a:rPr kumimoji="1" lang="en-US" altLang="zh-CN" sz="1200" dirty="0" smtClean="0"/>
              <a:t>RFID</a:t>
            </a:r>
            <a:r>
              <a:rPr kumimoji="1" lang="zh-CN" altLang="en-US" sz="1200" dirty="0" smtClean="0"/>
              <a:t>、二维码等</a:t>
            </a:r>
            <a:endParaRPr kumimoji="1"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753408" y="3511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网络层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760336" y="3847693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有线传输、无线传输（短距离、长距离）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286807" y="2195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平台层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286807" y="2510399"/>
            <a:ext cx="346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连接管理平台、设备管理</a:t>
            </a:r>
            <a:r>
              <a:rPr kumimoji="1" lang="zh-CN" altLang="en-US" sz="1200" smtClean="0"/>
              <a:t>平台、应用平台、数据平台、安全平台</a:t>
            </a:r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879090" y="9346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应用层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886019" y="1270622"/>
            <a:ext cx="3486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物流、交通、安防、能源、</a:t>
            </a:r>
            <a:r>
              <a:rPr kumimoji="1" lang="zh-CN" altLang="en-US" sz="1200" smtClean="0"/>
              <a:t>医疗、建筑、家居、零售、农业</a:t>
            </a:r>
            <a:endParaRPr kumimoji="1" lang="zh-CN" altLang="en-US" sz="1200" dirty="0"/>
          </a:p>
        </p:txBody>
      </p:sp>
      <p:sp>
        <p:nvSpPr>
          <p:cNvPr id="17" name="直角上箭头 16"/>
          <p:cNvSpPr/>
          <p:nvPr/>
        </p:nvSpPr>
        <p:spPr>
          <a:xfrm>
            <a:off x="7990609" y="4338567"/>
            <a:ext cx="1197588" cy="975160"/>
          </a:xfrm>
          <a:prstGeom prst="ben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直角上箭头 17"/>
          <p:cNvSpPr/>
          <p:nvPr/>
        </p:nvSpPr>
        <p:spPr>
          <a:xfrm>
            <a:off x="8534400" y="3027218"/>
            <a:ext cx="1197588" cy="975160"/>
          </a:xfrm>
          <a:prstGeom prst="ben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直角上箭头 18"/>
          <p:cNvSpPr/>
          <p:nvPr/>
        </p:nvSpPr>
        <p:spPr>
          <a:xfrm>
            <a:off x="9078607" y="1703394"/>
            <a:ext cx="1197588" cy="975160"/>
          </a:xfrm>
          <a:prstGeom prst="ben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606" y="-828579"/>
            <a:ext cx="4827287" cy="283227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965548" y="608928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物联网</a:t>
            </a:r>
            <a:r>
              <a:rPr lang="zh-CN" altLang="en-US" sz="1200" smtClean="0"/>
              <a:t>四层产业链</a:t>
            </a:r>
            <a:endParaRPr lang="zh-CN" altLang="zh-CN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09782" y="1093737"/>
          <a:ext cx="8306955" cy="44342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2801"/>
                <a:gridCol w="1979981"/>
                <a:gridCol w="1661391"/>
                <a:gridCol w="1661391"/>
                <a:gridCol w="1661391"/>
              </a:tblGrid>
              <a:tr h="380822"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培育期（</a:t>
                      </a:r>
                      <a:r>
                        <a:rPr lang="en-US" altLang="zh-CN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2009-2013</a:t>
                      </a:r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导入期（</a:t>
                      </a:r>
                      <a:r>
                        <a:rPr lang="en-US" altLang="zh-CN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2013-2015</a:t>
                      </a:r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成长期（</a:t>
                      </a:r>
                      <a:r>
                        <a:rPr lang="en-US" altLang="zh-CN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2016-2020</a:t>
                      </a:r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成熟期（</a:t>
                      </a:r>
                      <a:r>
                        <a:rPr lang="en-US" altLang="zh-CN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2020</a:t>
                      </a:r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年以后）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8082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市场特点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技术创新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应用创新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服务创新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协同创新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6950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应用主体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公共管理与服务市场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行业应用市场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企业、个人与家庭市场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全方位市场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6950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应用规模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重点区域：典型行业的示范作用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以垂直行业为主，产业规模逐渐放大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跨行业整合逐步开始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人、物、服务网络的融合</a:t>
                      </a:r>
                      <a:endParaRPr lang="en-US" altLang="zh-CN" sz="1200" dirty="0" smtClean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6950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标准制定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理解行业、技术与应用、从成熟应用提炼行业标准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以行业标准带动关键技术标准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技术标准进一步完善和全面普及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标准体系逐步成熟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38082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市场接受度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培育和认知阶段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初步接受阶段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快速接受和发展阶段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广泛深入应用阶段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6950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产业链形态结构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部分设备商先收益，示范应用主导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系统集成类企业为主，创新运营服务商初显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大规模系统建设，创新运营服务不断壮大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物联网运营服务商主导市场发展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38082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产业规模</a:t>
                      </a:r>
                      <a:endParaRPr lang="en-US" altLang="zh-CN" sz="1200" dirty="0" smtClean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5000</a:t>
                      </a:r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亿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万亿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5-10</a:t>
                      </a:r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万亿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百万亿，并不断壮大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103291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技术演进</a:t>
                      </a:r>
                      <a:endParaRPr lang="en-US" altLang="zh-CN" sz="1200" dirty="0" smtClean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个体设备互联、低功耗、低成本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设备联网规模壮大，标签和各类传感器网得到广泛应用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各类感知技术不断成熟，物体以虚拟物体不断融入网络，物联网大数据规模不断扩大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协同与综合智能系统</a:t>
                      </a: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361887" y="5923035"/>
            <a:ext cx="3961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资料来源：前瞻产业研究院整理  物联网产业的发展路径</a:t>
            </a:r>
            <a:endParaRPr lang="zh-CN" altLang="zh-CN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/>
          <p:cNvCxnSpPr/>
          <p:nvPr/>
        </p:nvCxnSpPr>
        <p:spPr>
          <a:xfrm flipV="1">
            <a:off x="3089748" y="1880755"/>
            <a:ext cx="0" cy="2513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3089748" y="4394666"/>
            <a:ext cx="5576271" cy="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3089748" y="4394666"/>
            <a:ext cx="0" cy="3435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3740912" y="4394665"/>
            <a:ext cx="0" cy="3435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V="1">
            <a:off x="4551219" y="3948546"/>
            <a:ext cx="1" cy="446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 flipV="1">
            <a:off x="5254838" y="3137711"/>
            <a:ext cx="10575" cy="12673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V="1">
            <a:off x="7186678" y="3023410"/>
            <a:ext cx="10575" cy="13712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H="1" flipV="1">
            <a:off x="8239992" y="3948546"/>
            <a:ext cx="3095" cy="446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形状 12"/>
          <p:cNvSpPr/>
          <p:nvPr/>
        </p:nvSpPr>
        <p:spPr>
          <a:xfrm>
            <a:off x="3751119" y="2597718"/>
            <a:ext cx="4644822" cy="1787246"/>
          </a:xfrm>
          <a:custGeom>
            <a:avLst/>
            <a:gdLst>
              <a:gd name="connsiteX0" fmla="*/ 0 w 4644822"/>
              <a:gd name="connsiteY0" fmla="*/ 1787246 h 1787246"/>
              <a:gd name="connsiteX1" fmla="*/ 800100 w 4644822"/>
              <a:gd name="connsiteY1" fmla="*/ 1413173 h 1787246"/>
              <a:gd name="connsiteX2" fmla="*/ 1579418 w 4644822"/>
              <a:gd name="connsiteY2" fmla="*/ 457210 h 1787246"/>
              <a:gd name="connsiteX3" fmla="*/ 2462645 w 4644822"/>
              <a:gd name="connsiteY3" fmla="*/ 10 h 1787246"/>
              <a:gd name="connsiteX4" fmla="*/ 3501736 w 4644822"/>
              <a:gd name="connsiteY4" fmla="*/ 467601 h 1787246"/>
              <a:gd name="connsiteX5" fmla="*/ 4509654 w 4644822"/>
              <a:gd name="connsiteY5" fmla="*/ 1402782 h 1787246"/>
              <a:gd name="connsiteX6" fmla="*/ 4634345 w 4644822"/>
              <a:gd name="connsiteY6" fmla="*/ 1506691 h 178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44822" h="1787246">
                <a:moveTo>
                  <a:pt x="0" y="1787246"/>
                </a:moveTo>
                <a:cubicBezTo>
                  <a:pt x="268432" y="1711046"/>
                  <a:pt x="536864" y="1634846"/>
                  <a:pt x="800100" y="1413173"/>
                </a:cubicBezTo>
                <a:cubicBezTo>
                  <a:pt x="1063336" y="1191500"/>
                  <a:pt x="1302327" y="692737"/>
                  <a:pt x="1579418" y="457210"/>
                </a:cubicBezTo>
                <a:cubicBezTo>
                  <a:pt x="1856509" y="221683"/>
                  <a:pt x="2142259" y="-1722"/>
                  <a:pt x="2462645" y="10"/>
                </a:cubicBezTo>
                <a:cubicBezTo>
                  <a:pt x="2783031" y="1742"/>
                  <a:pt x="3160568" y="233806"/>
                  <a:pt x="3501736" y="467601"/>
                </a:cubicBezTo>
                <a:cubicBezTo>
                  <a:pt x="3842904" y="701396"/>
                  <a:pt x="4320886" y="1229600"/>
                  <a:pt x="4509654" y="1402782"/>
                </a:cubicBezTo>
                <a:cubicBezTo>
                  <a:pt x="4698422" y="1575964"/>
                  <a:pt x="4634345" y="1506691"/>
                  <a:pt x="4634345" y="150669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817878" y="154692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市场空间</a:t>
            </a:r>
            <a:endParaRPr kumimoji="1" lang="zh-CN" altLang="en-US" sz="11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640403" y="422825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时间</a:t>
            </a:r>
            <a:endParaRPr kumimoji="1" lang="zh-CN" altLang="en-US" sz="11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903455" y="2213826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2020-</a:t>
            </a:r>
            <a:r>
              <a:rPr kumimoji="1" lang="zh-CN" altLang="en-US" sz="1100" dirty="0" smtClean="0"/>
              <a:t>～</a:t>
            </a:r>
            <a:endParaRPr kumimoji="1" lang="zh-CN" altLang="en-US" sz="11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111401" y="446688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培育期</a:t>
            </a:r>
            <a:endParaRPr kumimoji="1" lang="zh-CN" altLang="en-US" sz="11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900407" y="447042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引入期</a:t>
            </a:r>
            <a:endParaRPr kumimoji="1" lang="zh-CN" altLang="en-US" sz="11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657554" y="44724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成长期</a:t>
            </a:r>
            <a:endParaRPr kumimoji="1" lang="zh-CN" altLang="en-US" sz="11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951416" y="447042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成熟期</a:t>
            </a:r>
            <a:endParaRPr kumimoji="1" lang="zh-CN" altLang="en-US" sz="1100" dirty="0"/>
          </a:p>
        </p:txBody>
      </p:sp>
      <p:sp>
        <p:nvSpPr>
          <p:cNvPr id="24" name="文本框 23"/>
          <p:cNvSpPr txBox="1"/>
          <p:nvPr/>
        </p:nvSpPr>
        <p:spPr>
          <a:xfrm>
            <a:off x="5044521" y="5253654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物联网行业所处生命周期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508266" y="2997190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2016-2020</a:t>
            </a:r>
            <a:endParaRPr kumimoji="1" lang="zh-CN" altLang="en-US" sz="1100" dirty="0"/>
          </a:p>
        </p:txBody>
      </p:sp>
      <p:sp>
        <p:nvSpPr>
          <p:cNvPr id="28" name="文本框 27"/>
          <p:cNvSpPr txBox="1"/>
          <p:nvPr/>
        </p:nvSpPr>
        <p:spPr>
          <a:xfrm>
            <a:off x="3748365" y="3551280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2013-2015</a:t>
            </a:r>
            <a:endParaRPr kumimoji="1" lang="zh-CN" altLang="en-US" sz="11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026551" y="3948547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2009-2013</a:t>
            </a:r>
            <a:endParaRPr kumimoji="1" lang="zh-CN" altLang="en-US" sz="11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4130635" y="1397919"/>
            <a:ext cx="0" cy="36108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线连接符 201"/>
          <p:cNvCxnSpPr/>
          <p:nvPr/>
        </p:nvCxnSpPr>
        <p:spPr>
          <a:xfrm>
            <a:off x="5588237" y="1408036"/>
            <a:ext cx="0" cy="36108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线连接符 202"/>
          <p:cNvCxnSpPr/>
          <p:nvPr/>
        </p:nvCxnSpPr>
        <p:spPr>
          <a:xfrm>
            <a:off x="8257312" y="1482037"/>
            <a:ext cx="0" cy="36108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856920" y="6281634"/>
            <a:ext cx="4772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资料来源：前瞻产业研究院</a:t>
            </a:r>
            <a:r>
              <a:rPr lang="zh-CN" altLang="en-US" sz="1400" dirty="0" smtClean="0"/>
              <a:t>整理  </a:t>
            </a:r>
            <a:r>
              <a:rPr kumimoji="1" lang="zh-CN" altLang="en-US" sz="1400" dirty="0" smtClean="0"/>
              <a:t>物联网行业产业生态图谱</a:t>
            </a:r>
            <a:endParaRPr kumimoji="1" lang="zh-CN" alt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2786874" y="4845999"/>
            <a:ext cx="691110" cy="294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感知层</a:t>
            </a:r>
            <a:endParaRPr kumimoji="1" lang="zh-CN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382104" y="4845999"/>
            <a:ext cx="691110" cy="294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网络层</a:t>
            </a:r>
            <a:endParaRPr kumimoji="1"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6529550" y="4845999"/>
            <a:ext cx="691110" cy="294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平台层</a:t>
            </a:r>
            <a:endParaRPr kumimoji="1"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9212001" y="4845999"/>
            <a:ext cx="691110" cy="294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应用层</a:t>
            </a:r>
            <a:endParaRPr kumimoji="1" lang="zh-CN" altLang="en-US" sz="1400" dirty="0"/>
          </a:p>
        </p:txBody>
      </p:sp>
      <p:grpSp>
        <p:nvGrpSpPr>
          <p:cNvPr id="63" name="组 62"/>
          <p:cNvGrpSpPr/>
          <p:nvPr/>
        </p:nvGrpSpPr>
        <p:grpSpPr>
          <a:xfrm>
            <a:off x="2786874" y="1715015"/>
            <a:ext cx="1122573" cy="585960"/>
            <a:chOff x="2891117" y="1704110"/>
            <a:chExt cx="1174818" cy="613063"/>
          </a:xfrm>
        </p:grpSpPr>
        <p:sp>
          <p:nvSpPr>
            <p:cNvPr id="18" name="圆角矩形 17"/>
            <p:cNvSpPr/>
            <p:nvPr/>
          </p:nvSpPr>
          <p:spPr>
            <a:xfrm>
              <a:off x="2891117" y="1704110"/>
              <a:ext cx="1174818" cy="6130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232304" y="183977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芯片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2786874" y="2744205"/>
            <a:ext cx="1122573" cy="585960"/>
            <a:chOff x="2891117" y="2780904"/>
            <a:chExt cx="1174818" cy="613063"/>
          </a:xfrm>
        </p:grpSpPr>
        <p:sp>
          <p:nvSpPr>
            <p:cNvPr id="36" name="圆角矩形 35"/>
            <p:cNvSpPr/>
            <p:nvPr/>
          </p:nvSpPr>
          <p:spPr>
            <a:xfrm>
              <a:off x="2891117" y="2780904"/>
              <a:ext cx="1174818" cy="6130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155360" y="292027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传感器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2786874" y="3816809"/>
            <a:ext cx="1122573" cy="585960"/>
            <a:chOff x="2891117" y="3903120"/>
            <a:chExt cx="1174818" cy="613063"/>
          </a:xfrm>
        </p:grpSpPr>
        <p:sp>
          <p:nvSpPr>
            <p:cNvPr id="37" name="圆角矩形 36"/>
            <p:cNvSpPr/>
            <p:nvPr/>
          </p:nvSpPr>
          <p:spPr>
            <a:xfrm>
              <a:off x="2891117" y="3903120"/>
              <a:ext cx="1174818" cy="6130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024684" y="405576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>
                  <a:solidFill>
                    <a:schemeClr val="bg1"/>
                  </a:solidFill>
                </a:rPr>
                <a:t>无线模组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560273" y="1643010"/>
            <a:ext cx="1075848" cy="729968"/>
            <a:chOff x="1607429" y="1628775"/>
            <a:chExt cx="1125918" cy="763732"/>
          </a:xfrm>
        </p:grpSpPr>
        <p:sp>
          <p:nvSpPr>
            <p:cNvPr id="23" name="右箭头标注 22"/>
            <p:cNvSpPr/>
            <p:nvPr/>
          </p:nvSpPr>
          <p:spPr>
            <a:xfrm>
              <a:off x="1618914" y="1628775"/>
              <a:ext cx="1114433" cy="763732"/>
            </a:xfrm>
            <a:prstGeom prst="rightArrowCallou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607429" y="1702864"/>
              <a:ext cx="74892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通信芯片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定位芯片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……</a:t>
              </a:r>
              <a:endParaRPr kumimoji="1"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1579510" y="2604648"/>
            <a:ext cx="1064873" cy="865073"/>
            <a:chOff x="1627999" y="2705966"/>
            <a:chExt cx="1114433" cy="905086"/>
          </a:xfrm>
        </p:grpSpPr>
        <p:sp>
          <p:nvSpPr>
            <p:cNvPr id="43" name="右箭头标注 42"/>
            <p:cNvSpPr/>
            <p:nvPr/>
          </p:nvSpPr>
          <p:spPr>
            <a:xfrm>
              <a:off x="1627999" y="2705966"/>
              <a:ext cx="1114433" cy="905086"/>
            </a:xfrm>
            <a:prstGeom prst="rightArrowCallou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687051" y="2780055"/>
              <a:ext cx="6078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RFID</a:t>
              </a: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摄像头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传感器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……</a:t>
              </a:r>
              <a:endParaRPr kumimoji="1"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1526709" y="3701391"/>
            <a:ext cx="1117674" cy="865073"/>
            <a:chOff x="1572741" y="2705966"/>
            <a:chExt cx="1169691" cy="905086"/>
          </a:xfrm>
        </p:grpSpPr>
        <p:sp>
          <p:nvSpPr>
            <p:cNvPr id="49" name="右箭头标注 48"/>
            <p:cNvSpPr/>
            <p:nvPr/>
          </p:nvSpPr>
          <p:spPr>
            <a:xfrm>
              <a:off x="1627999" y="2705966"/>
              <a:ext cx="1114433" cy="905086"/>
            </a:xfrm>
            <a:prstGeom prst="rightArrowCallou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72741" y="2774255"/>
              <a:ext cx="8899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通信模组：</a:t>
              </a:r>
              <a:endParaRPr kumimoji="1" lang="en-US" altLang="zh-CN" sz="11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WIFI</a:t>
              </a:r>
              <a:r>
                <a:rPr kumimoji="1" lang="zh-CN" altLang="en-US" sz="1100" dirty="0" smtClean="0">
                  <a:solidFill>
                    <a:schemeClr val="bg1"/>
                  </a:solidFill>
                </a:rPr>
                <a:t> 蓝牙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定位模组：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GPS</a:t>
              </a:r>
              <a:r>
                <a:rPr kumimoji="1" lang="zh-CN" altLang="en-US" sz="11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100" dirty="0" smtClean="0">
                  <a:solidFill>
                    <a:schemeClr val="bg1"/>
                  </a:solidFill>
                </a:rPr>
                <a:t>GNSS</a:t>
              </a: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4271898" y="2744205"/>
            <a:ext cx="1122573" cy="585960"/>
            <a:chOff x="2891117" y="2780904"/>
            <a:chExt cx="1174818" cy="613063"/>
          </a:xfrm>
        </p:grpSpPr>
        <p:sp>
          <p:nvSpPr>
            <p:cNvPr id="55" name="圆角矩形 54"/>
            <p:cNvSpPr/>
            <p:nvPr/>
          </p:nvSpPr>
          <p:spPr>
            <a:xfrm>
              <a:off x="2891117" y="2780904"/>
              <a:ext cx="1174818" cy="6130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3078419" y="292027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smtClean="0">
                  <a:solidFill>
                    <a:schemeClr val="bg1"/>
                  </a:solidFill>
                </a:rPr>
                <a:t>通信网络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 56"/>
          <p:cNvGrpSpPr/>
          <p:nvPr/>
        </p:nvGrpSpPr>
        <p:grpSpPr>
          <a:xfrm rot="5400000">
            <a:off x="4295366" y="1708767"/>
            <a:ext cx="1075635" cy="864836"/>
            <a:chOff x="1617045" y="2705966"/>
            <a:chExt cx="1125387" cy="905086"/>
          </a:xfrm>
        </p:grpSpPr>
        <p:sp>
          <p:nvSpPr>
            <p:cNvPr id="58" name="右箭头标注 57"/>
            <p:cNvSpPr/>
            <p:nvPr/>
          </p:nvSpPr>
          <p:spPr>
            <a:xfrm>
              <a:off x="1627999" y="2705966"/>
              <a:ext cx="1114433" cy="905086"/>
            </a:xfrm>
            <a:prstGeom prst="rightArrowCallou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59" name="文本框 58"/>
            <p:cNvSpPr txBox="1"/>
            <p:nvPr/>
          </p:nvSpPr>
          <p:spPr>
            <a:xfrm rot="16200000">
              <a:off x="1627304" y="2758876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蜂窝网络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2/3/4/5G</a:t>
              </a: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SIM</a:t>
              </a:r>
              <a:r>
                <a:rPr kumimoji="1" lang="zh-CN" altLang="en-US" sz="1100" dirty="0" smtClean="0">
                  <a:solidFill>
                    <a:schemeClr val="bg1"/>
                  </a:solidFill>
                </a:rPr>
                <a:t>卡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……</a:t>
              </a:r>
              <a:endParaRPr kumimoji="1"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组 59"/>
          <p:cNvGrpSpPr/>
          <p:nvPr/>
        </p:nvGrpSpPr>
        <p:grpSpPr>
          <a:xfrm rot="16200000">
            <a:off x="4282457" y="3557356"/>
            <a:ext cx="1105703" cy="864836"/>
            <a:chOff x="1585586" y="2705966"/>
            <a:chExt cx="1156846" cy="905086"/>
          </a:xfrm>
        </p:grpSpPr>
        <p:sp>
          <p:nvSpPr>
            <p:cNvPr id="61" name="右箭头标注 60"/>
            <p:cNvSpPr/>
            <p:nvPr/>
          </p:nvSpPr>
          <p:spPr>
            <a:xfrm>
              <a:off x="1627999" y="2705966"/>
              <a:ext cx="1114433" cy="905086"/>
            </a:xfrm>
            <a:prstGeom prst="rightArrowCallou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62" name="文本框 61"/>
            <p:cNvSpPr txBox="1"/>
            <p:nvPr/>
          </p:nvSpPr>
          <p:spPr>
            <a:xfrm rot="5400000">
              <a:off x="1668782" y="2770015"/>
              <a:ext cx="60304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err="1" smtClean="0">
                  <a:solidFill>
                    <a:schemeClr val="bg1"/>
                  </a:solidFill>
                </a:rPr>
                <a:t>Zigbee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err="1" smtClean="0">
                  <a:solidFill>
                    <a:schemeClr val="bg1"/>
                  </a:solidFill>
                </a:rPr>
                <a:t>LoRa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蓝牙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……</a:t>
              </a:r>
              <a:endParaRPr kumimoji="1"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组 64"/>
          <p:cNvGrpSpPr/>
          <p:nvPr/>
        </p:nvGrpSpPr>
        <p:grpSpPr>
          <a:xfrm>
            <a:off x="5684863" y="1712934"/>
            <a:ext cx="1122573" cy="585960"/>
            <a:chOff x="2891117" y="1704110"/>
            <a:chExt cx="1174818" cy="613063"/>
          </a:xfrm>
        </p:grpSpPr>
        <p:sp>
          <p:nvSpPr>
            <p:cNvPr id="66" name="圆角矩形 65"/>
            <p:cNvSpPr/>
            <p:nvPr/>
          </p:nvSpPr>
          <p:spPr>
            <a:xfrm>
              <a:off x="2891117" y="1704110"/>
              <a:ext cx="1174818" cy="6130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924531" y="1839773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应用平台开发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组 67"/>
          <p:cNvGrpSpPr/>
          <p:nvPr/>
        </p:nvGrpSpPr>
        <p:grpSpPr>
          <a:xfrm>
            <a:off x="5684863" y="2742124"/>
            <a:ext cx="1122573" cy="585960"/>
            <a:chOff x="2891117" y="2780904"/>
            <a:chExt cx="1174818" cy="613063"/>
          </a:xfrm>
        </p:grpSpPr>
        <p:sp>
          <p:nvSpPr>
            <p:cNvPr id="69" name="圆角矩形 68"/>
            <p:cNvSpPr/>
            <p:nvPr/>
          </p:nvSpPr>
          <p:spPr>
            <a:xfrm>
              <a:off x="2891117" y="2780904"/>
              <a:ext cx="1174818" cy="6130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924531" y="2920274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连接管理平台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组 70"/>
          <p:cNvGrpSpPr/>
          <p:nvPr/>
        </p:nvGrpSpPr>
        <p:grpSpPr>
          <a:xfrm>
            <a:off x="5672264" y="3814729"/>
            <a:ext cx="1135172" cy="585960"/>
            <a:chOff x="2877932" y="3903120"/>
            <a:chExt cx="1188003" cy="613063"/>
          </a:xfrm>
        </p:grpSpPr>
        <p:sp>
          <p:nvSpPr>
            <p:cNvPr id="72" name="圆角矩形 71"/>
            <p:cNvSpPr/>
            <p:nvPr/>
          </p:nvSpPr>
          <p:spPr>
            <a:xfrm>
              <a:off x="2891117" y="3903120"/>
              <a:ext cx="1174818" cy="6130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877932" y="406832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smtClean="0">
                  <a:solidFill>
                    <a:schemeClr val="bg1"/>
                  </a:solidFill>
                </a:rPr>
                <a:t>设备管理平台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6948627" y="2741454"/>
            <a:ext cx="1205767" cy="585960"/>
            <a:chOff x="2847586" y="2780904"/>
            <a:chExt cx="1261884" cy="613063"/>
          </a:xfrm>
        </p:grpSpPr>
        <p:sp>
          <p:nvSpPr>
            <p:cNvPr id="75" name="圆角矩形 74"/>
            <p:cNvSpPr/>
            <p:nvPr/>
          </p:nvSpPr>
          <p:spPr>
            <a:xfrm>
              <a:off x="2891117" y="2780904"/>
              <a:ext cx="1174818" cy="6130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847586" y="2920274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smtClean="0">
                  <a:solidFill>
                    <a:schemeClr val="bg1"/>
                  </a:solidFill>
                </a:rPr>
                <a:t>系统及软件开发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组 76"/>
          <p:cNvGrpSpPr/>
          <p:nvPr/>
        </p:nvGrpSpPr>
        <p:grpSpPr>
          <a:xfrm>
            <a:off x="8367314" y="2742124"/>
            <a:ext cx="1122573" cy="585960"/>
            <a:chOff x="2891117" y="2780904"/>
            <a:chExt cx="1174818" cy="613063"/>
          </a:xfrm>
        </p:grpSpPr>
        <p:sp>
          <p:nvSpPr>
            <p:cNvPr id="78" name="圆角矩形 77"/>
            <p:cNvSpPr/>
            <p:nvPr/>
          </p:nvSpPr>
          <p:spPr>
            <a:xfrm>
              <a:off x="2891117" y="2780904"/>
              <a:ext cx="1174818" cy="6130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3078416" y="285589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物联网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智能终端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组 79"/>
          <p:cNvGrpSpPr/>
          <p:nvPr/>
        </p:nvGrpSpPr>
        <p:grpSpPr>
          <a:xfrm>
            <a:off x="9672674" y="2741454"/>
            <a:ext cx="1122573" cy="585960"/>
            <a:chOff x="2891117" y="2780904"/>
            <a:chExt cx="1174818" cy="613063"/>
          </a:xfrm>
        </p:grpSpPr>
        <p:sp>
          <p:nvSpPr>
            <p:cNvPr id="81" name="圆角矩形 80"/>
            <p:cNvSpPr/>
            <p:nvPr/>
          </p:nvSpPr>
          <p:spPr>
            <a:xfrm>
              <a:off x="2891117" y="2780904"/>
              <a:ext cx="1174818" cy="6130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078416" y="285660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系统集成</a:t>
              </a:r>
              <a:endParaRPr kumimoji="1" lang="en-US" altLang="zh-CN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bg1"/>
                  </a:solidFill>
                </a:rPr>
                <a:t>应用服务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组 82"/>
          <p:cNvGrpSpPr/>
          <p:nvPr/>
        </p:nvGrpSpPr>
        <p:grpSpPr>
          <a:xfrm rot="5400000">
            <a:off x="8335308" y="1706446"/>
            <a:ext cx="1090748" cy="864836"/>
            <a:chOff x="1601233" y="2705966"/>
            <a:chExt cx="1141199" cy="905086"/>
          </a:xfrm>
        </p:grpSpPr>
        <p:sp>
          <p:nvSpPr>
            <p:cNvPr id="84" name="右箭头标注 83"/>
            <p:cNvSpPr/>
            <p:nvPr/>
          </p:nvSpPr>
          <p:spPr>
            <a:xfrm>
              <a:off x="1627999" y="2705966"/>
              <a:ext cx="1114433" cy="905086"/>
            </a:xfrm>
            <a:prstGeom prst="rightArrowCallou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 rot="16200000">
              <a:off x="1766663" y="2674235"/>
              <a:ext cx="607859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To</a:t>
              </a:r>
              <a:r>
                <a:rPr kumimoji="1" lang="zh-CN" altLang="en-US" sz="1100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100" dirty="0" smtClean="0">
                  <a:solidFill>
                    <a:schemeClr val="bg1"/>
                  </a:solidFill>
                </a:rPr>
                <a:t>B</a:t>
              </a: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表计类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车载类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监控类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……</a:t>
              </a:r>
              <a:endParaRPr kumimoji="1"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组 85"/>
          <p:cNvGrpSpPr/>
          <p:nvPr/>
        </p:nvGrpSpPr>
        <p:grpSpPr>
          <a:xfrm rot="5400000">
            <a:off x="9671370" y="1719258"/>
            <a:ext cx="1075613" cy="864836"/>
            <a:chOff x="1617068" y="2705966"/>
            <a:chExt cx="1125364" cy="905086"/>
          </a:xfrm>
        </p:grpSpPr>
        <p:sp>
          <p:nvSpPr>
            <p:cNvPr id="87" name="右箭头标注 86"/>
            <p:cNvSpPr/>
            <p:nvPr/>
          </p:nvSpPr>
          <p:spPr>
            <a:xfrm>
              <a:off x="1627999" y="2705966"/>
              <a:ext cx="1114433" cy="905086"/>
            </a:xfrm>
            <a:prstGeom prst="rightArrowCallou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 rot="16200000">
              <a:off x="1627327" y="2758873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To</a:t>
              </a:r>
              <a:r>
                <a:rPr kumimoji="1" lang="zh-CN" altLang="en-US" sz="1100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100" dirty="0" smtClean="0">
                  <a:solidFill>
                    <a:schemeClr val="bg1"/>
                  </a:solidFill>
                </a:rPr>
                <a:t>B</a:t>
              </a: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公共服务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垂直行业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……</a:t>
              </a:r>
              <a:endParaRPr kumimoji="1"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组 88"/>
          <p:cNvGrpSpPr/>
          <p:nvPr/>
        </p:nvGrpSpPr>
        <p:grpSpPr>
          <a:xfrm rot="16200000">
            <a:off x="8276300" y="3582610"/>
            <a:ext cx="1237279" cy="864836"/>
            <a:chOff x="1447924" y="2705966"/>
            <a:chExt cx="1294508" cy="905086"/>
          </a:xfrm>
        </p:grpSpPr>
        <p:sp>
          <p:nvSpPr>
            <p:cNvPr id="90" name="右箭头标注 89"/>
            <p:cNvSpPr/>
            <p:nvPr/>
          </p:nvSpPr>
          <p:spPr>
            <a:xfrm>
              <a:off x="1627999" y="2705966"/>
              <a:ext cx="1114433" cy="905086"/>
            </a:xfrm>
            <a:prstGeom prst="rightArrowCallou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91" name="文本框 90"/>
            <p:cNvSpPr txBox="1"/>
            <p:nvPr/>
          </p:nvSpPr>
          <p:spPr>
            <a:xfrm rot="5400000">
              <a:off x="1542822" y="2685393"/>
              <a:ext cx="748923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To</a:t>
              </a:r>
              <a:r>
                <a:rPr kumimoji="1" lang="zh-CN" altLang="en-US" sz="1100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100" dirty="0" smtClean="0">
                  <a:solidFill>
                    <a:schemeClr val="bg1"/>
                  </a:solidFill>
                </a:rPr>
                <a:t>C</a:t>
              </a: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穿戴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家居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消费电子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……</a:t>
              </a:r>
              <a:endParaRPr kumimoji="1"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组 91"/>
          <p:cNvGrpSpPr/>
          <p:nvPr/>
        </p:nvGrpSpPr>
        <p:grpSpPr>
          <a:xfrm rot="16200000">
            <a:off x="9676866" y="3484853"/>
            <a:ext cx="1065165" cy="864836"/>
            <a:chOff x="1627999" y="2705966"/>
            <a:chExt cx="1114433" cy="905086"/>
          </a:xfrm>
        </p:grpSpPr>
        <p:sp>
          <p:nvSpPr>
            <p:cNvPr id="93" name="右箭头标注 92"/>
            <p:cNvSpPr/>
            <p:nvPr/>
          </p:nvSpPr>
          <p:spPr>
            <a:xfrm>
              <a:off x="1627999" y="2705966"/>
              <a:ext cx="1114433" cy="905086"/>
            </a:xfrm>
            <a:prstGeom prst="rightArrowCallou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94" name="文本框 93"/>
            <p:cNvSpPr txBox="1"/>
            <p:nvPr/>
          </p:nvSpPr>
          <p:spPr>
            <a:xfrm rot="5400000">
              <a:off x="1680482" y="2854669"/>
              <a:ext cx="74892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To</a:t>
              </a:r>
              <a:r>
                <a:rPr kumimoji="1" lang="zh-CN" altLang="en-US" sz="1100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100" dirty="0" smtClean="0">
                  <a:solidFill>
                    <a:schemeClr val="bg1"/>
                  </a:solidFill>
                </a:rPr>
                <a:t>C</a:t>
              </a:r>
            </a:p>
            <a:p>
              <a:pPr algn="ctr"/>
              <a:r>
                <a:rPr kumimoji="1" lang="zh-CN" altLang="en-US" sz="1100" dirty="0" smtClean="0">
                  <a:solidFill>
                    <a:schemeClr val="bg1"/>
                  </a:solidFill>
                </a:rPr>
                <a:t>智能生活</a:t>
              </a:r>
              <a:endParaRPr kumimoji="1" lang="en-US" altLang="zh-CN" sz="1100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CN" sz="1100" dirty="0" smtClean="0">
                  <a:solidFill>
                    <a:schemeClr val="bg1"/>
                  </a:solidFill>
                </a:rPr>
                <a:t>……</a:t>
              </a:r>
              <a:endParaRPr kumimoji="1"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7" name="组 96"/>
          <p:cNvGrpSpPr/>
          <p:nvPr/>
        </p:nvGrpSpPr>
        <p:grpSpPr>
          <a:xfrm>
            <a:off x="2226963" y="633973"/>
            <a:ext cx="1826245" cy="668879"/>
            <a:chOff x="1943099" y="613063"/>
            <a:chExt cx="1826245" cy="668879"/>
          </a:xfrm>
        </p:grpSpPr>
        <p:sp>
          <p:nvSpPr>
            <p:cNvPr id="95" name="椭圆 94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2359931" y="648226"/>
              <a:ext cx="99257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特定功能芯片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en-US" altLang="zh-CN" sz="1050" dirty="0" smtClean="0">
                  <a:solidFill>
                    <a:srgbClr val="767171"/>
                  </a:solidFill>
                </a:rPr>
                <a:t>ARM</a:t>
              </a:r>
              <a:r>
                <a:rPr kumimoji="1" lang="zh-CN" altLang="en-US" sz="1050" dirty="0" smtClean="0">
                  <a:solidFill>
                    <a:srgbClr val="767171"/>
                  </a:solidFill>
                </a:rPr>
                <a:t> 英特尔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高通 海思</a:t>
              </a:r>
              <a:endParaRPr kumimoji="1" lang="zh-CN" altLang="en-US" sz="1050" dirty="0">
                <a:solidFill>
                  <a:srgbClr val="767171"/>
                </a:solidFill>
              </a:endParaRPr>
            </a:p>
          </p:txBody>
        </p:sp>
      </p:grpSp>
      <p:grpSp>
        <p:nvGrpSpPr>
          <p:cNvPr id="98" name="组 97"/>
          <p:cNvGrpSpPr/>
          <p:nvPr/>
        </p:nvGrpSpPr>
        <p:grpSpPr>
          <a:xfrm>
            <a:off x="231193" y="899326"/>
            <a:ext cx="1826245" cy="668879"/>
            <a:chOff x="1943099" y="613063"/>
            <a:chExt cx="1826245" cy="668879"/>
          </a:xfrm>
        </p:grpSpPr>
        <p:sp>
          <p:nvSpPr>
            <p:cNvPr id="99" name="椭圆 98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292609" y="648226"/>
              <a:ext cx="112723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嵌入式微处理器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德州仪器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飞思卡尔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02" name="组 101"/>
          <p:cNvGrpSpPr/>
          <p:nvPr/>
        </p:nvGrpSpPr>
        <p:grpSpPr>
          <a:xfrm>
            <a:off x="92397" y="2156901"/>
            <a:ext cx="1427594" cy="668879"/>
            <a:chOff x="1943099" y="613063"/>
            <a:chExt cx="1826245" cy="668879"/>
          </a:xfrm>
        </p:grpSpPr>
        <p:sp>
          <p:nvSpPr>
            <p:cNvPr id="103" name="椭圆 102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2221352" y="648226"/>
              <a:ext cx="1269753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芯片封测分销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华天科技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新润科技等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05" name="组 104"/>
          <p:cNvGrpSpPr/>
          <p:nvPr/>
        </p:nvGrpSpPr>
        <p:grpSpPr>
          <a:xfrm>
            <a:off x="117653" y="3110193"/>
            <a:ext cx="1427594" cy="738664"/>
            <a:chOff x="1943099" y="577406"/>
            <a:chExt cx="1826245" cy="738664"/>
          </a:xfrm>
        </p:grpSpPr>
        <p:sp>
          <p:nvSpPr>
            <p:cNvPr id="106" name="椭圆 105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2393597" y="577406"/>
              <a:ext cx="92524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传感器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远望谷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华工科技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歌尔股份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08" name="组 107"/>
          <p:cNvGrpSpPr/>
          <p:nvPr/>
        </p:nvGrpSpPr>
        <p:grpSpPr>
          <a:xfrm>
            <a:off x="450284" y="4654858"/>
            <a:ext cx="1427594" cy="668879"/>
            <a:chOff x="1943099" y="613063"/>
            <a:chExt cx="1826245" cy="668879"/>
          </a:xfrm>
        </p:grpSpPr>
        <p:sp>
          <p:nvSpPr>
            <p:cNvPr id="109" name="椭圆 108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2197762" y="647191"/>
              <a:ext cx="1316918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无线模组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中兴通讯 庆科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吉北 移动通信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11" name="组 110"/>
          <p:cNvGrpSpPr/>
          <p:nvPr/>
        </p:nvGrpSpPr>
        <p:grpSpPr>
          <a:xfrm>
            <a:off x="2853237" y="5107004"/>
            <a:ext cx="1427594" cy="668879"/>
            <a:chOff x="1943099" y="613063"/>
            <a:chExt cx="1826245" cy="668879"/>
          </a:xfrm>
        </p:grpSpPr>
        <p:sp>
          <p:nvSpPr>
            <p:cNvPr id="112" name="椭圆 111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2339261" y="647191"/>
              <a:ext cx="1033931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 smtClean="0">
                  <a:solidFill>
                    <a:srgbClr val="767171"/>
                  </a:solidFill>
                </a:rPr>
                <a:t>SIM</a:t>
              </a:r>
              <a:r>
                <a:rPr kumimoji="1" lang="zh-CN" altLang="en-US" sz="1050" dirty="0" smtClean="0">
                  <a:solidFill>
                    <a:srgbClr val="767171"/>
                  </a:solidFill>
                </a:rPr>
                <a:t>卡制造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东信 和平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恒宝股份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14" name="组 113"/>
          <p:cNvGrpSpPr/>
          <p:nvPr/>
        </p:nvGrpSpPr>
        <p:grpSpPr>
          <a:xfrm>
            <a:off x="4861953" y="5069173"/>
            <a:ext cx="1427596" cy="668879"/>
            <a:chOff x="1943099" y="613063"/>
            <a:chExt cx="1826245" cy="668879"/>
          </a:xfrm>
        </p:grpSpPr>
        <p:sp>
          <p:nvSpPr>
            <p:cNvPr id="115" name="椭圆 114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2135222" y="647191"/>
              <a:ext cx="1442006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基础电信运营商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移动</a:t>
              </a:r>
              <a:endParaRPr kumimoji="1" lang="en-US" altLang="zh-CN" sz="1050" dirty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电信 联通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17" name="组 116"/>
          <p:cNvGrpSpPr/>
          <p:nvPr/>
        </p:nvGrpSpPr>
        <p:grpSpPr>
          <a:xfrm>
            <a:off x="4758140" y="622684"/>
            <a:ext cx="1427593" cy="668879"/>
            <a:chOff x="1943099" y="613063"/>
            <a:chExt cx="1826245" cy="668879"/>
          </a:xfrm>
        </p:grpSpPr>
        <p:sp>
          <p:nvSpPr>
            <p:cNvPr id="118" name="椭圆 117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2214178" y="647191"/>
              <a:ext cx="1284110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应用开发平台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en-US" altLang="zh-CN" sz="1050" dirty="0" smtClean="0">
                  <a:solidFill>
                    <a:srgbClr val="767171"/>
                  </a:solidFill>
                </a:rPr>
                <a:t>BAT</a:t>
              </a:r>
              <a:r>
                <a:rPr kumimoji="1" lang="zh-CN" altLang="en-US" sz="1050" dirty="0" smtClean="0">
                  <a:solidFill>
                    <a:srgbClr val="767171"/>
                  </a:solidFill>
                </a:rPr>
                <a:t> 京东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en-US" altLang="zh-CN" sz="1050" dirty="0" smtClean="0">
                  <a:solidFill>
                    <a:srgbClr val="767171"/>
                  </a:solidFill>
                </a:rPr>
                <a:t>IBM</a:t>
              </a:r>
              <a:r>
                <a:rPr kumimoji="1" lang="zh-CN" altLang="en-US" sz="1050" dirty="0" smtClean="0">
                  <a:solidFill>
                    <a:srgbClr val="767171"/>
                  </a:solidFill>
                </a:rPr>
                <a:t> 华为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20" name="组 119"/>
          <p:cNvGrpSpPr/>
          <p:nvPr/>
        </p:nvGrpSpPr>
        <p:grpSpPr>
          <a:xfrm>
            <a:off x="6529551" y="771704"/>
            <a:ext cx="1427594" cy="668879"/>
            <a:chOff x="1943099" y="613063"/>
            <a:chExt cx="1826245" cy="668879"/>
          </a:xfrm>
        </p:grpSpPr>
        <p:sp>
          <p:nvSpPr>
            <p:cNvPr id="121" name="椭圆 120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2197782" y="647191"/>
              <a:ext cx="131691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连接管理平台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思科 宜通世纪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中国移动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23" name="组 122"/>
          <p:cNvGrpSpPr/>
          <p:nvPr/>
        </p:nvGrpSpPr>
        <p:grpSpPr>
          <a:xfrm>
            <a:off x="6613293" y="5151608"/>
            <a:ext cx="1427593" cy="668879"/>
            <a:chOff x="1943099" y="613063"/>
            <a:chExt cx="1826245" cy="668879"/>
          </a:xfrm>
        </p:grpSpPr>
        <p:sp>
          <p:nvSpPr>
            <p:cNvPr id="124" name="椭圆 123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2214181" y="647191"/>
              <a:ext cx="1284110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设备管理平台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en-US" altLang="zh-CN" sz="1050" dirty="0" smtClean="0">
                  <a:solidFill>
                    <a:srgbClr val="767171"/>
                  </a:solidFill>
                </a:rPr>
                <a:t>BAT</a:t>
              </a:r>
              <a:r>
                <a:rPr kumimoji="1" lang="zh-CN" altLang="en-US" sz="1050" dirty="0" smtClean="0">
                  <a:solidFill>
                    <a:srgbClr val="767171"/>
                  </a:solidFill>
                </a:rPr>
                <a:t> 京东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en-US" altLang="zh-CN" sz="1050" dirty="0" smtClean="0">
                  <a:solidFill>
                    <a:srgbClr val="767171"/>
                  </a:solidFill>
                </a:rPr>
                <a:t>IBM</a:t>
              </a:r>
              <a:r>
                <a:rPr kumimoji="1" lang="zh-CN" altLang="en-US" sz="1050" dirty="0" smtClean="0">
                  <a:solidFill>
                    <a:srgbClr val="767171"/>
                  </a:solidFill>
                </a:rPr>
                <a:t> 华为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29" name="组 128"/>
          <p:cNvGrpSpPr/>
          <p:nvPr/>
        </p:nvGrpSpPr>
        <p:grpSpPr>
          <a:xfrm>
            <a:off x="8139030" y="5136376"/>
            <a:ext cx="1427593" cy="668879"/>
            <a:chOff x="1943099" y="613063"/>
            <a:chExt cx="1826245" cy="668879"/>
          </a:xfrm>
        </p:grpSpPr>
        <p:sp>
          <p:nvSpPr>
            <p:cNvPr id="130" name="椭圆 129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2135237" y="647191"/>
              <a:ext cx="144200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系统及软件开发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en-US" altLang="zh-CN" sz="1050" dirty="0" smtClean="0">
                  <a:solidFill>
                    <a:srgbClr val="767171"/>
                  </a:solidFill>
                </a:rPr>
                <a:t>BAT</a:t>
              </a:r>
              <a:r>
                <a:rPr kumimoji="1" lang="zh-CN" altLang="en-US" sz="1050" dirty="0" smtClean="0">
                  <a:solidFill>
                    <a:srgbClr val="767171"/>
                  </a:solidFill>
                </a:rPr>
                <a:t> 华为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海尔 微软 苹果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32" name="组 131"/>
          <p:cNvGrpSpPr/>
          <p:nvPr/>
        </p:nvGrpSpPr>
        <p:grpSpPr>
          <a:xfrm>
            <a:off x="10694576" y="1857624"/>
            <a:ext cx="1427593" cy="668879"/>
            <a:chOff x="1943099" y="613063"/>
            <a:chExt cx="1826245" cy="668879"/>
          </a:xfrm>
        </p:grpSpPr>
        <p:sp>
          <p:nvSpPr>
            <p:cNvPr id="133" name="椭圆 132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370039" y="647191"/>
              <a:ext cx="972411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系统集成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华为 中兴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星网 国脉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35" name="组 134"/>
          <p:cNvGrpSpPr/>
          <p:nvPr/>
        </p:nvGrpSpPr>
        <p:grpSpPr>
          <a:xfrm>
            <a:off x="8861044" y="699291"/>
            <a:ext cx="1427594" cy="668879"/>
            <a:chOff x="1943099" y="613063"/>
            <a:chExt cx="1826245" cy="668879"/>
          </a:xfrm>
        </p:grpSpPr>
        <p:sp>
          <p:nvSpPr>
            <p:cNvPr id="136" name="椭圆 135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2025547" y="647191"/>
              <a:ext cx="1661425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物联网智能终端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三川智慧 新天科技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金卡科技 好帮手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grpSp>
        <p:nvGrpSpPr>
          <p:cNvPr id="138" name="组 137"/>
          <p:cNvGrpSpPr/>
          <p:nvPr/>
        </p:nvGrpSpPr>
        <p:grpSpPr>
          <a:xfrm>
            <a:off x="9918904" y="4859607"/>
            <a:ext cx="1427594" cy="668879"/>
            <a:chOff x="1943099" y="613063"/>
            <a:chExt cx="1826245" cy="668879"/>
          </a:xfrm>
        </p:grpSpPr>
        <p:sp>
          <p:nvSpPr>
            <p:cNvPr id="139" name="椭圆 138"/>
            <p:cNvSpPr/>
            <p:nvPr/>
          </p:nvSpPr>
          <p:spPr>
            <a:xfrm>
              <a:off x="1943099" y="613063"/>
              <a:ext cx="1826245" cy="668879"/>
            </a:xfrm>
            <a:prstGeom prst="ellipse">
              <a:avLst/>
            </a:prstGeom>
            <a:noFill/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2135255" y="647191"/>
              <a:ext cx="1442008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物联网智能终端</a:t>
              </a:r>
              <a:endParaRPr kumimoji="1" lang="en-US" altLang="zh-CN" sz="1050" dirty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小米 华为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  <a:p>
              <a:pPr algn="ctr"/>
              <a:r>
                <a:rPr kumimoji="1" lang="zh-CN" altLang="en-US" sz="1050" dirty="0" smtClean="0">
                  <a:solidFill>
                    <a:srgbClr val="767171"/>
                  </a:solidFill>
                </a:rPr>
                <a:t>海尔 苹果</a:t>
              </a:r>
              <a:endParaRPr kumimoji="1" lang="en-US" altLang="zh-CN" sz="1050" dirty="0" smtClean="0">
                <a:solidFill>
                  <a:srgbClr val="767171"/>
                </a:solidFill>
              </a:endParaRPr>
            </a:p>
          </p:txBody>
        </p:sp>
      </p:grpSp>
      <p:cxnSp>
        <p:nvCxnSpPr>
          <p:cNvPr id="142" name="直线箭头连接符 141"/>
          <p:cNvCxnSpPr>
            <a:stCxn id="18" idx="0"/>
            <a:endCxn id="95" idx="4"/>
          </p:cNvCxnSpPr>
          <p:nvPr/>
        </p:nvCxnSpPr>
        <p:spPr>
          <a:xfrm flipH="1" flipV="1">
            <a:off x="3140086" y="1302852"/>
            <a:ext cx="208075" cy="412163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>
            <a:stCxn id="18" idx="0"/>
            <a:endCxn id="99" idx="5"/>
          </p:cNvCxnSpPr>
          <p:nvPr/>
        </p:nvCxnSpPr>
        <p:spPr>
          <a:xfrm flipH="1" flipV="1">
            <a:off x="1789991" y="1470250"/>
            <a:ext cx="1558170" cy="244765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>
            <a:stCxn id="18" idx="2"/>
            <a:endCxn id="103" idx="6"/>
          </p:cNvCxnSpPr>
          <p:nvPr/>
        </p:nvCxnSpPr>
        <p:spPr>
          <a:xfrm flipH="1">
            <a:off x="1519991" y="2300975"/>
            <a:ext cx="1828170" cy="190366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线箭头连接符 148"/>
          <p:cNvCxnSpPr>
            <a:stCxn id="36" idx="2"/>
            <a:endCxn id="106" idx="5"/>
          </p:cNvCxnSpPr>
          <p:nvPr/>
        </p:nvCxnSpPr>
        <p:spPr>
          <a:xfrm flipH="1">
            <a:off x="1336181" y="3330165"/>
            <a:ext cx="2011980" cy="386609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/>
          <p:cNvCxnSpPr>
            <a:stCxn id="37" idx="2"/>
            <a:endCxn id="109" idx="6"/>
          </p:cNvCxnSpPr>
          <p:nvPr/>
        </p:nvCxnSpPr>
        <p:spPr>
          <a:xfrm flipH="1">
            <a:off x="1877878" y="4402769"/>
            <a:ext cx="1470283" cy="586529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/>
          <p:cNvCxnSpPr>
            <a:stCxn id="55" idx="1"/>
            <a:endCxn id="112" idx="0"/>
          </p:cNvCxnSpPr>
          <p:nvPr/>
        </p:nvCxnSpPr>
        <p:spPr>
          <a:xfrm flipH="1">
            <a:off x="3567034" y="3037185"/>
            <a:ext cx="704864" cy="2069819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箭头连接符 157"/>
          <p:cNvCxnSpPr>
            <a:stCxn id="55" idx="3"/>
            <a:endCxn id="115" idx="0"/>
          </p:cNvCxnSpPr>
          <p:nvPr/>
        </p:nvCxnSpPr>
        <p:spPr>
          <a:xfrm>
            <a:off x="5394471" y="3037185"/>
            <a:ext cx="181280" cy="2031988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箭头连接符 162"/>
          <p:cNvCxnSpPr>
            <a:stCxn id="72" idx="2"/>
            <a:endCxn id="124" idx="2"/>
          </p:cNvCxnSpPr>
          <p:nvPr/>
        </p:nvCxnSpPr>
        <p:spPr>
          <a:xfrm>
            <a:off x="6246150" y="4400689"/>
            <a:ext cx="367143" cy="1085359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箭头连接符 165"/>
          <p:cNvCxnSpPr>
            <a:stCxn id="66" idx="0"/>
            <a:endCxn id="118" idx="4"/>
          </p:cNvCxnSpPr>
          <p:nvPr/>
        </p:nvCxnSpPr>
        <p:spPr>
          <a:xfrm flipH="1" flipV="1">
            <a:off x="5471937" y="1291563"/>
            <a:ext cx="774213" cy="421371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箭头连接符 168"/>
          <p:cNvCxnSpPr>
            <a:stCxn id="69" idx="3"/>
            <a:endCxn id="121" idx="4"/>
          </p:cNvCxnSpPr>
          <p:nvPr/>
        </p:nvCxnSpPr>
        <p:spPr>
          <a:xfrm flipV="1">
            <a:off x="6807436" y="1440583"/>
            <a:ext cx="435912" cy="1594521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箭头连接符 171"/>
          <p:cNvCxnSpPr>
            <a:stCxn id="75" idx="2"/>
          </p:cNvCxnSpPr>
          <p:nvPr/>
        </p:nvCxnSpPr>
        <p:spPr>
          <a:xfrm>
            <a:off x="7551509" y="3327414"/>
            <a:ext cx="766494" cy="1902383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线箭头连接符 174"/>
          <p:cNvCxnSpPr>
            <a:stCxn id="78" idx="2"/>
          </p:cNvCxnSpPr>
          <p:nvPr/>
        </p:nvCxnSpPr>
        <p:spPr>
          <a:xfrm>
            <a:off x="8928601" y="3328084"/>
            <a:ext cx="1344319" cy="1565651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线箭头连接符 184"/>
          <p:cNvCxnSpPr>
            <a:stCxn id="78" idx="3"/>
            <a:endCxn id="136" idx="4"/>
          </p:cNvCxnSpPr>
          <p:nvPr/>
        </p:nvCxnSpPr>
        <p:spPr>
          <a:xfrm flipV="1">
            <a:off x="9489887" y="1368170"/>
            <a:ext cx="84954" cy="1666934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/>
          <p:cNvCxnSpPr>
            <a:stCxn id="81" idx="3"/>
            <a:endCxn id="133" idx="4"/>
          </p:cNvCxnSpPr>
          <p:nvPr/>
        </p:nvCxnSpPr>
        <p:spPr>
          <a:xfrm flipV="1">
            <a:off x="10795247" y="2526503"/>
            <a:ext cx="613126" cy="507931"/>
          </a:xfrm>
          <a:prstGeom prst="straightConnector1">
            <a:avLst/>
          </a:prstGeom>
          <a:ln w="3175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76136" y="813183"/>
          <a:ext cx="7610764" cy="3972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0972"/>
                <a:gridCol w="1465118"/>
                <a:gridCol w="1776846"/>
                <a:gridCol w="33978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时间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部门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内容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2011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工信部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《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中国物联网白皮书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》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综合分析了中国物联网发展面临的机遇与挑战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2013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国务院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《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国务院关于推进物联网有序健康放在的指导意见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》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到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2015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年，要实现物联网在经济社会重要领域的规模示范效应，突破一批核心技术，培育一批创新型中小企业，打造完善的物联网产业链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2016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国务院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《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“十三五”国家战略新兴产业发展规划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》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实施网络强国战略，加快建设“数字中国”，推动物联网、云计算和人工智能等技术向各行业全面融合渗透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2017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工信部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《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物联网发展规划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2016-2020》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规划在物联网产业生态布局、技术创新体系、标准建设、物联网的规模应用以及公共服务体系建设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2017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工信部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《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工业和信息化部办公厅关于全面推进移动互联网建设发展通知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》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建设广覆盖、大连接、低能耗移动物联网基础设施，发展基于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NB-IOT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技术的应用，有助于推进网络强国和制造强国建设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发改委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《2018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年新一代信息基础设施建设工程拟支持项目名单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》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此次建设工程拟支持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个项目，其中三个为三大运营商的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5G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规模组网建设及应用示范工程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月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工信部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《</a:t>
                      </a:r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车联网（智能网联汽车）产业发展行动计划</a:t>
                      </a:r>
                      <a:r>
                        <a:rPr lang="en-US" altLang="zh-CN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》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发展车辆网产业，有利于提升汽车网联化、智能化水平，实现自动驾驶，发展智能家桶，促进信息消费</a:t>
                      </a:r>
                      <a:endParaRPr lang="zh-CN" altLang="en-US" sz="1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/>
          <p:cNvCxnSpPr/>
          <p:nvPr/>
        </p:nvCxnSpPr>
        <p:spPr>
          <a:xfrm flipV="1">
            <a:off x="2120963" y="457200"/>
            <a:ext cx="0" cy="5334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2123554" y="5791217"/>
            <a:ext cx="7183729" cy="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701336" y="477287"/>
            <a:ext cx="419627" cy="1376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产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出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量</a:t>
            </a:r>
            <a:endParaRPr kumimoji="1" lang="en-US" altLang="zh-CN" sz="1100" dirty="0" smtClean="0"/>
          </a:p>
          <a:p>
            <a:r>
              <a:rPr kumimoji="1" lang="en-US" altLang="zh-CN" sz="1100" dirty="0" smtClean="0"/>
              <a:t>P</a:t>
            </a:r>
          </a:p>
          <a:p>
            <a:r>
              <a:rPr kumimoji="1" lang="en-US" altLang="zh-CN" sz="1100" dirty="0" smtClean="0"/>
              <a:t>C</a:t>
            </a:r>
          </a:p>
          <a:p>
            <a:r>
              <a:rPr kumimoji="1" lang="en-US" altLang="zh-CN" sz="1100" dirty="0" smtClean="0"/>
              <a:t>S</a:t>
            </a:r>
            <a:endParaRPr kumimoji="1" lang="zh-CN" altLang="en-US" sz="1100" dirty="0"/>
          </a:p>
        </p:txBody>
      </p:sp>
      <p:sp>
        <p:nvSpPr>
          <p:cNvPr id="15" name="文本框 14"/>
          <p:cNvSpPr txBox="1"/>
          <p:nvPr/>
        </p:nvSpPr>
        <p:spPr>
          <a:xfrm>
            <a:off x="9271692" y="5585347"/>
            <a:ext cx="601356" cy="324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年份</a:t>
            </a:r>
            <a:endParaRPr kumimoji="1" lang="zh-CN" altLang="en-US" sz="11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120963" y="5835876"/>
            <a:ext cx="617876" cy="324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1997</a:t>
            </a:r>
            <a:endParaRPr kumimoji="1" lang="zh-CN" altLang="en-US" sz="11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406099" y="5835449"/>
            <a:ext cx="617876" cy="324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2012</a:t>
            </a:r>
            <a:endParaRPr kumimoji="1" lang="zh-CN" altLang="en-US" sz="11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191847" y="5835449"/>
            <a:ext cx="617876" cy="324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2013</a:t>
            </a:r>
            <a:endParaRPr kumimoji="1" lang="zh-CN" altLang="en-US" sz="11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809723" y="6203812"/>
            <a:ext cx="1856935" cy="382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物联网模组产量</a:t>
            </a:r>
            <a:endParaRPr kumimoji="1"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4977595" y="5835449"/>
            <a:ext cx="617876" cy="324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2014</a:t>
            </a:r>
            <a:endParaRPr kumimoji="1" lang="zh-CN" altLang="en-US" sz="1100" dirty="0"/>
          </a:p>
        </p:txBody>
      </p:sp>
      <p:sp>
        <p:nvSpPr>
          <p:cNvPr id="26" name="文本框 25"/>
          <p:cNvSpPr txBox="1"/>
          <p:nvPr/>
        </p:nvSpPr>
        <p:spPr>
          <a:xfrm>
            <a:off x="5763343" y="5835449"/>
            <a:ext cx="617876" cy="324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2015</a:t>
            </a:r>
            <a:endParaRPr kumimoji="1" lang="zh-CN" altLang="en-US" sz="11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541919" y="5835449"/>
            <a:ext cx="617876" cy="324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2016</a:t>
            </a:r>
            <a:endParaRPr kumimoji="1" lang="zh-CN" altLang="en-US" sz="1100" dirty="0"/>
          </a:p>
        </p:txBody>
      </p:sp>
      <p:sp>
        <p:nvSpPr>
          <p:cNvPr id="28" name="文本框 27"/>
          <p:cNvSpPr txBox="1"/>
          <p:nvPr/>
        </p:nvSpPr>
        <p:spPr>
          <a:xfrm>
            <a:off x="7325647" y="5835876"/>
            <a:ext cx="617876" cy="324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2017</a:t>
            </a:r>
            <a:endParaRPr kumimoji="1" lang="zh-CN" altLang="en-US" sz="1100" dirty="0"/>
          </a:p>
        </p:txBody>
      </p:sp>
      <p:sp>
        <p:nvSpPr>
          <p:cNvPr id="29" name="文本框 28"/>
          <p:cNvSpPr txBox="1"/>
          <p:nvPr/>
        </p:nvSpPr>
        <p:spPr>
          <a:xfrm>
            <a:off x="8106368" y="5835449"/>
            <a:ext cx="617876" cy="324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2018</a:t>
            </a:r>
            <a:endParaRPr kumimoji="1" lang="zh-CN" altLang="en-US" sz="1100" dirty="0"/>
          </a:p>
        </p:txBody>
      </p:sp>
      <p:sp>
        <p:nvSpPr>
          <p:cNvPr id="31" name="椭圆 30"/>
          <p:cNvSpPr/>
          <p:nvPr/>
        </p:nvSpPr>
        <p:spPr>
          <a:xfrm>
            <a:off x="2429902" y="5352542"/>
            <a:ext cx="286538" cy="22382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406099" y="5117380"/>
            <a:ext cx="286538" cy="22382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157806" y="4839934"/>
            <a:ext cx="620079" cy="41174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965865" y="4392279"/>
            <a:ext cx="618053" cy="44765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743118" y="3739831"/>
            <a:ext cx="618053" cy="44765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525991" y="2996411"/>
            <a:ext cx="618053" cy="44765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325470" y="2119371"/>
            <a:ext cx="618053" cy="4476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106368" y="1075037"/>
            <a:ext cx="906720" cy="6882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140219" y="4881794"/>
            <a:ext cx="669505" cy="324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0.5KK</a:t>
            </a:r>
            <a:endParaRPr kumimoji="1" lang="zh-CN" altLang="en-US" sz="1050" dirty="0"/>
          </a:p>
        </p:txBody>
      </p:sp>
      <p:sp>
        <p:nvSpPr>
          <p:cNvPr id="42" name="文本框 41"/>
          <p:cNvSpPr txBox="1"/>
          <p:nvPr/>
        </p:nvSpPr>
        <p:spPr>
          <a:xfrm>
            <a:off x="4951781" y="4447366"/>
            <a:ext cx="609616" cy="315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10KK</a:t>
            </a:r>
            <a:endParaRPr kumimoji="1" lang="zh-CN" altLang="en-US" sz="1050" dirty="0"/>
          </a:p>
        </p:txBody>
      </p:sp>
      <p:sp>
        <p:nvSpPr>
          <p:cNvPr id="43" name="文本框 42"/>
          <p:cNvSpPr txBox="1"/>
          <p:nvPr/>
        </p:nvSpPr>
        <p:spPr>
          <a:xfrm>
            <a:off x="5737529" y="3801164"/>
            <a:ext cx="609616" cy="315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22KK</a:t>
            </a:r>
            <a:endParaRPr kumimoji="1" lang="zh-CN" altLang="en-US" sz="1050" dirty="0"/>
          </a:p>
        </p:txBody>
      </p:sp>
      <p:sp>
        <p:nvSpPr>
          <p:cNvPr id="44" name="文本框 43"/>
          <p:cNvSpPr txBox="1"/>
          <p:nvPr/>
        </p:nvSpPr>
        <p:spPr>
          <a:xfrm>
            <a:off x="6526870" y="3057745"/>
            <a:ext cx="609616" cy="315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48KK</a:t>
            </a:r>
            <a:endParaRPr kumimoji="1" lang="zh-CN" altLang="en-US" sz="1050" dirty="0"/>
          </a:p>
        </p:txBody>
      </p:sp>
      <p:sp>
        <p:nvSpPr>
          <p:cNvPr id="45" name="文本框 44"/>
          <p:cNvSpPr txBox="1"/>
          <p:nvPr/>
        </p:nvSpPr>
        <p:spPr>
          <a:xfrm>
            <a:off x="7325470" y="2180705"/>
            <a:ext cx="609616" cy="315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60KK</a:t>
            </a:r>
            <a:endParaRPr kumimoji="1" lang="zh-CN" altLang="en-US" sz="1050" dirty="0"/>
          </a:p>
        </p:txBody>
      </p:sp>
      <p:sp>
        <p:nvSpPr>
          <p:cNvPr id="46" name="文本框 45"/>
          <p:cNvSpPr txBox="1"/>
          <p:nvPr/>
        </p:nvSpPr>
        <p:spPr>
          <a:xfrm>
            <a:off x="8224975" y="1256647"/>
            <a:ext cx="675700" cy="315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smtClean="0"/>
              <a:t>1</a:t>
            </a:r>
            <a:r>
              <a:rPr kumimoji="1" lang="zh-CN" altLang="en-US" sz="1050" dirty="0" smtClean="0"/>
              <a:t>亿片</a:t>
            </a:r>
            <a:endParaRPr kumimoji="1" lang="zh-CN" altLang="en-US" sz="1050" dirty="0"/>
          </a:p>
        </p:txBody>
      </p:sp>
      <p:sp>
        <p:nvSpPr>
          <p:cNvPr id="47" name="矩形标注 46"/>
          <p:cNvSpPr/>
          <p:nvPr/>
        </p:nvSpPr>
        <p:spPr>
          <a:xfrm>
            <a:off x="2220419" y="4755882"/>
            <a:ext cx="997700" cy="545942"/>
          </a:xfrm>
          <a:prstGeom prst="wedgeRectCallout">
            <a:avLst/>
          </a:prstGeom>
          <a:noFill/>
          <a:ln>
            <a:solidFill>
              <a:srgbClr val="AFABA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900" dirty="0" smtClean="0">
                <a:solidFill>
                  <a:schemeClr val="tx1"/>
                </a:solidFill>
              </a:rPr>
              <a:t>从事电子调谐器射频技术源自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1997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矩形标注 48"/>
          <p:cNvSpPr/>
          <p:nvPr/>
        </p:nvSpPr>
        <p:spPr>
          <a:xfrm>
            <a:off x="3232203" y="4796711"/>
            <a:ext cx="925603" cy="236325"/>
          </a:xfrm>
          <a:prstGeom prst="wedgeRectCallout">
            <a:avLst/>
          </a:prstGeom>
          <a:noFill/>
          <a:ln>
            <a:solidFill>
              <a:srgbClr val="AFABA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900" dirty="0" smtClean="0">
                <a:solidFill>
                  <a:schemeClr val="tx1"/>
                </a:solidFill>
              </a:rPr>
              <a:t>涉足</a:t>
            </a:r>
            <a:r>
              <a:rPr kumimoji="1" lang="en-US" altLang="zh-CN" sz="900" dirty="0" err="1" smtClean="0">
                <a:solidFill>
                  <a:schemeClr val="tx1"/>
                </a:solidFill>
              </a:rPr>
              <a:t>WI-Fi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业务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矩形标注 49"/>
          <p:cNvSpPr/>
          <p:nvPr/>
        </p:nvSpPr>
        <p:spPr>
          <a:xfrm>
            <a:off x="4191847" y="4187485"/>
            <a:ext cx="703338" cy="534891"/>
          </a:xfrm>
          <a:prstGeom prst="wedgeRectCallout">
            <a:avLst/>
          </a:prstGeom>
          <a:noFill/>
          <a:ln>
            <a:solidFill>
              <a:srgbClr val="AFABA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900" dirty="0" smtClean="0">
                <a:solidFill>
                  <a:schemeClr val="tx1"/>
                </a:solidFill>
              </a:rPr>
              <a:t>首</a:t>
            </a:r>
            <a:r>
              <a:rPr kumimoji="1" lang="zh-CN" altLang="en-US" sz="900" smtClean="0">
                <a:solidFill>
                  <a:schemeClr val="tx1"/>
                </a:solidFill>
              </a:rPr>
              <a:t>款模块批量销售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矩形标注 50"/>
          <p:cNvSpPr/>
          <p:nvPr/>
        </p:nvSpPr>
        <p:spPr>
          <a:xfrm>
            <a:off x="6388935" y="2390629"/>
            <a:ext cx="703338" cy="534891"/>
          </a:xfrm>
          <a:prstGeom prst="wedgeRectCallout">
            <a:avLst/>
          </a:prstGeom>
          <a:noFill/>
          <a:ln>
            <a:solidFill>
              <a:srgbClr val="AFABA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900" dirty="0" smtClean="0">
                <a:solidFill>
                  <a:schemeClr val="tx1"/>
                </a:solidFill>
              </a:rPr>
              <a:t>日产量突破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20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万支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矩形标注 51"/>
          <p:cNvSpPr/>
          <p:nvPr/>
        </p:nvSpPr>
        <p:spPr>
          <a:xfrm>
            <a:off x="7218886" y="1540676"/>
            <a:ext cx="703338" cy="534891"/>
          </a:xfrm>
          <a:prstGeom prst="wedgeRectCallout">
            <a:avLst/>
          </a:prstGeom>
          <a:noFill/>
          <a:ln>
            <a:solidFill>
              <a:srgbClr val="AFABA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900" dirty="0" smtClean="0">
                <a:solidFill>
                  <a:schemeClr val="tx1"/>
                </a:solidFill>
              </a:rPr>
              <a:t>5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月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18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日第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1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亿只模组下线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矩形标注 53"/>
          <p:cNvSpPr/>
          <p:nvPr/>
        </p:nvSpPr>
        <p:spPr>
          <a:xfrm>
            <a:off x="8819941" y="614332"/>
            <a:ext cx="703338" cy="534891"/>
          </a:xfrm>
          <a:prstGeom prst="wedgeRectCallout">
            <a:avLst/>
          </a:prstGeom>
          <a:noFill/>
          <a:ln>
            <a:solidFill>
              <a:srgbClr val="AFABA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900" dirty="0" smtClean="0">
                <a:solidFill>
                  <a:schemeClr val="tx1"/>
                </a:solidFill>
              </a:rPr>
              <a:t>出货量国内排第一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6" name="直线连接符 55"/>
          <p:cNvCxnSpPr>
            <a:endCxn id="31" idx="3"/>
          </p:cNvCxnSpPr>
          <p:nvPr/>
        </p:nvCxnSpPr>
        <p:spPr>
          <a:xfrm flipV="1">
            <a:off x="2120963" y="5543590"/>
            <a:ext cx="350902" cy="247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>
            <a:stCxn id="31" idx="6"/>
            <a:endCxn id="32" idx="2"/>
          </p:cNvCxnSpPr>
          <p:nvPr/>
        </p:nvCxnSpPr>
        <p:spPr>
          <a:xfrm flipV="1">
            <a:off x="2716440" y="5229294"/>
            <a:ext cx="689659" cy="235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>
            <a:stCxn id="32" idx="7"/>
            <a:endCxn id="40" idx="1"/>
          </p:cNvCxnSpPr>
          <p:nvPr/>
        </p:nvCxnSpPr>
        <p:spPr>
          <a:xfrm flipV="1">
            <a:off x="3650674" y="5044287"/>
            <a:ext cx="489545" cy="105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/>
          <p:cNvCxnSpPr>
            <a:stCxn id="33" idx="7"/>
            <a:endCxn id="34" idx="3"/>
          </p:cNvCxnSpPr>
          <p:nvPr/>
        </p:nvCxnSpPr>
        <p:spPr>
          <a:xfrm flipV="1">
            <a:off x="4687077" y="4774376"/>
            <a:ext cx="369300" cy="125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/>
          <p:cNvCxnSpPr>
            <a:stCxn id="34" idx="7"/>
            <a:endCxn id="36" idx="3"/>
          </p:cNvCxnSpPr>
          <p:nvPr/>
        </p:nvCxnSpPr>
        <p:spPr>
          <a:xfrm flipV="1">
            <a:off x="5493406" y="4121928"/>
            <a:ext cx="340224" cy="335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/>
          <p:cNvCxnSpPr>
            <a:stCxn id="36" idx="7"/>
            <a:endCxn id="37" idx="3"/>
          </p:cNvCxnSpPr>
          <p:nvPr/>
        </p:nvCxnSpPr>
        <p:spPr>
          <a:xfrm flipV="1">
            <a:off x="6270659" y="3378508"/>
            <a:ext cx="345844" cy="426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/>
          <p:cNvCxnSpPr>
            <a:stCxn id="37" idx="7"/>
            <a:endCxn id="38" idx="3"/>
          </p:cNvCxnSpPr>
          <p:nvPr/>
        </p:nvCxnSpPr>
        <p:spPr>
          <a:xfrm flipV="1">
            <a:off x="7053532" y="2501468"/>
            <a:ext cx="362450" cy="56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/>
          <p:cNvCxnSpPr>
            <a:stCxn id="38" idx="7"/>
            <a:endCxn id="39" idx="3"/>
          </p:cNvCxnSpPr>
          <p:nvPr/>
        </p:nvCxnSpPr>
        <p:spPr>
          <a:xfrm flipV="1">
            <a:off x="7853011" y="1662458"/>
            <a:ext cx="386143" cy="522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37" idx="5"/>
          </p:cNvCxnSpPr>
          <p:nvPr/>
        </p:nvCxnSpPr>
        <p:spPr>
          <a:xfrm>
            <a:off x="7053532" y="3378508"/>
            <a:ext cx="799479" cy="45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7808697" y="3232754"/>
            <a:ext cx="206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2016</a:t>
            </a:r>
            <a:r>
              <a:rPr kumimoji="1" lang="zh-CN" altLang="en-US" sz="1200" dirty="0" smtClean="0"/>
              <a:t>年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公司从母公司脱离独立成立公司</a:t>
            </a:r>
            <a:endParaRPr kumimoji="1" lang="zh-CN" altLang="en-US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4082443" y="3326285"/>
            <a:ext cx="1575137" cy="10400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4082786" y="1511815"/>
            <a:ext cx="1874191" cy="14064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连接符 23"/>
          <p:cNvCxnSpPr/>
          <p:nvPr/>
        </p:nvCxnSpPr>
        <p:spPr>
          <a:xfrm flipH="1">
            <a:off x="4339866" y="3158494"/>
            <a:ext cx="419107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6262346" y="1650163"/>
            <a:ext cx="0" cy="26344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5179849" y="2802795"/>
            <a:ext cx="2236573" cy="6561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661202" y="3626334"/>
            <a:ext cx="2236573" cy="6561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621418" y="1902974"/>
            <a:ext cx="2236573" cy="65611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直线箭头连接符 3"/>
          <p:cNvCxnSpPr/>
          <p:nvPr/>
        </p:nvCxnSpPr>
        <p:spPr>
          <a:xfrm flipH="1" flipV="1">
            <a:off x="3983982" y="1421027"/>
            <a:ext cx="9775" cy="2994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/>
          <p:cNvCxnSpPr/>
          <p:nvPr/>
        </p:nvCxnSpPr>
        <p:spPr>
          <a:xfrm>
            <a:off x="3993757" y="4415449"/>
            <a:ext cx="45371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376123" y="165016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增长率</a:t>
            </a:r>
            <a:endParaRPr kumimoji="1"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19622" y="428464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市场占有率</a:t>
            </a:r>
            <a:endParaRPr kumimoji="1"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28816" y="1736548"/>
            <a:ext cx="14414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智慧学生卡</a:t>
            </a:r>
            <a:endParaRPr kumimoji="1"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智慧物流定位卡</a:t>
            </a:r>
            <a:endParaRPr kumimoji="1"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老年卡</a:t>
            </a:r>
            <a:endParaRPr kumimoji="1"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……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21325" y="2077145"/>
            <a:ext cx="836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IOT</a:t>
            </a:r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模组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36878" y="380579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WI-FI</a:t>
            </a:r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模组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39866" y="3510667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智能插座</a:t>
            </a:r>
            <a:endParaRPr kumimoji="1"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智能路由器</a:t>
            </a:r>
            <a:endParaRPr kumimoji="1"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2G</a:t>
            </a:r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模组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43361" y="5227568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A</a:t>
            </a:r>
            <a:r>
              <a:rPr kumimoji="1" lang="zh-CN" altLang="en-US" sz="1400" dirty="0" smtClean="0"/>
              <a:t>公司产品结构</a:t>
            </a:r>
            <a:endParaRPr kumimoji="1"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788831" y="2896884"/>
            <a:ext cx="1171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蓝牙模组</a:t>
            </a:r>
            <a:endParaRPr kumimoji="1"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NB-IOT</a:t>
            </a:r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模组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 43"/>
          <p:cNvGrpSpPr/>
          <p:nvPr/>
        </p:nvGrpSpPr>
        <p:grpSpPr>
          <a:xfrm>
            <a:off x="193318" y="431148"/>
            <a:ext cx="11766618" cy="874127"/>
            <a:chOff x="549936" y="431148"/>
            <a:chExt cx="8842663" cy="602673"/>
          </a:xfrm>
        </p:grpSpPr>
        <p:sp>
          <p:nvSpPr>
            <p:cNvPr id="4" name="三角形 3"/>
            <p:cNvSpPr/>
            <p:nvPr/>
          </p:nvSpPr>
          <p:spPr>
            <a:xfrm>
              <a:off x="549936" y="431148"/>
              <a:ext cx="8842663" cy="6026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18635" y="622476"/>
              <a:ext cx="1105265" cy="25067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60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公司竞争战略</a:t>
              </a:r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124039" y="2315729"/>
            <a:ext cx="663195" cy="1839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84021" y="2773824"/>
            <a:ext cx="362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</a:t>
            </a:r>
            <a:endParaRPr kumimoji="1"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</a:t>
            </a:r>
            <a:endParaRPr kumimoji="1"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细</a:t>
            </a:r>
            <a:endParaRPr kumimoji="1"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34437" y="2318881"/>
            <a:ext cx="924791" cy="852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85735" y="260680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外部竞争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34437" y="3296720"/>
            <a:ext cx="924791" cy="852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85733" y="34396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战略与</a:t>
            </a:r>
            <a:endParaRPr kumimoji="1" lang="en-US" altLang="zh-CN" sz="1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业务能力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3395" y="2530847"/>
            <a:ext cx="553998" cy="1417698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zh-CN" altLang="en-US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基于市场信息驱动</a:t>
            </a:r>
            <a:r>
              <a:rPr kumimoji="1" lang="zh-CN" altLang="en-US" sz="12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的产品规划</a:t>
            </a:r>
            <a:endParaRPr kumimoji="1"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79932" y="4430660"/>
            <a:ext cx="369332" cy="1794251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>
            <a:defPPr>
              <a:defRPr lang="zh-CN"/>
            </a:defPPr>
            <a:lvl1pPr algn="ctr">
              <a:defRPr kumimoji="1" sz="1200"/>
            </a:lvl1pPr>
          </a:lstStyle>
          <a:p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内部现状树立分析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64396" y="1843069"/>
            <a:ext cx="544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STP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57627" y="1846891"/>
            <a:ext cx="1072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市场调查</a:t>
            </a:r>
            <a:endParaRPr kumimoji="1" lang="en-US" altLang="zh-CN" sz="1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93115" y="2315729"/>
            <a:ext cx="663195" cy="1839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155949" y="2535694"/>
            <a:ext cx="362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确定目标市场</a:t>
            </a:r>
            <a:endParaRPr kumimoji="1"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208646" y="1843070"/>
            <a:ext cx="1256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竞争分析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3" name="组 52"/>
          <p:cNvGrpSpPr/>
          <p:nvPr/>
        </p:nvGrpSpPr>
        <p:grpSpPr>
          <a:xfrm>
            <a:off x="1124039" y="4994792"/>
            <a:ext cx="954111" cy="852055"/>
            <a:chOff x="1345042" y="5016274"/>
            <a:chExt cx="954111" cy="852055"/>
          </a:xfrm>
        </p:grpSpPr>
        <p:sp>
          <p:nvSpPr>
            <p:cNvPr id="48" name="矩形 47"/>
            <p:cNvSpPr/>
            <p:nvPr/>
          </p:nvSpPr>
          <p:spPr>
            <a:xfrm>
              <a:off x="1345042" y="5016274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396342" y="530419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发现问题</a:t>
              </a:r>
              <a:endPara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52" name="组 51"/>
          <p:cNvGrpSpPr/>
          <p:nvPr/>
        </p:nvGrpSpPr>
        <p:grpSpPr>
          <a:xfrm>
            <a:off x="3740088" y="5016273"/>
            <a:ext cx="924791" cy="852055"/>
            <a:chOff x="1345042" y="5994113"/>
            <a:chExt cx="924791" cy="852055"/>
          </a:xfrm>
        </p:grpSpPr>
        <p:sp>
          <p:nvSpPr>
            <p:cNvPr id="50" name="矩形 49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355375" y="626055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40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分析原因</a:t>
              </a:r>
              <a:endPara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2704997" y="6011321"/>
            <a:ext cx="1305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问卷调查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941800" y="6015143"/>
            <a:ext cx="1072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人员访谈</a:t>
            </a:r>
            <a:endParaRPr kumimoji="1" lang="en-US" altLang="zh-CN" sz="1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276883" y="3096988"/>
            <a:ext cx="13055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问卷调查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9" name="组 58"/>
          <p:cNvGrpSpPr/>
          <p:nvPr/>
        </p:nvGrpSpPr>
        <p:grpSpPr>
          <a:xfrm>
            <a:off x="5606275" y="3466243"/>
            <a:ext cx="663195" cy="1839192"/>
            <a:chOff x="4374117" y="2468129"/>
            <a:chExt cx="663195" cy="1839192"/>
          </a:xfrm>
        </p:grpSpPr>
        <p:sp>
          <p:nvSpPr>
            <p:cNvPr id="57" name="矩形 56"/>
            <p:cNvSpPr/>
            <p:nvPr/>
          </p:nvSpPr>
          <p:spPr>
            <a:xfrm>
              <a:off x="4374117" y="2468129"/>
              <a:ext cx="663195" cy="1839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536951" y="2688094"/>
              <a:ext cx="3623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市场需求分析</a:t>
              </a:r>
              <a:endPara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6996876" y="3959835"/>
            <a:ext cx="1359840" cy="852055"/>
            <a:chOff x="1345042" y="5016274"/>
            <a:chExt cx="924791" cy="852055"/>
          </a:xfrm>
        </p:grpSpPr>
        <p:sp>
          <p:nvSpPr>
            <p:cNvPr id="61" name="矩形 60"/>
            <p:cNvSpPr/>
            <p:nvPr/>
          </p:nvSpPr>
          <p:spPr>
            <a:xfrm>
              <a:off x="1345042" y="5016274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494940" y="5304197"/>
              <a:ext cx="705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产品组合规划</a:t>
              </a:r>
              <a:endPara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66" name="组 65"/>
          <p:cNvGrpSpPr/>
          <p:nvPr/>
        </p:nvGrpSpPr>
        <p:grpSpPr>
          <a:xfrm>
            <a:off x="8851193" y="3959836"/>
            <a:ext cx="1359840" cy="852054"/>
            <a:chOff x="1345042" y="5016275"/>
            <a:chExt cx="924791" cy="852054"/>
          </a:xfrm>
        </p:grpSpPr>
        <p:sp>
          <p:nvSpPr>
            <p:cNvPr id="67" name="矩形 66"/>
            <p:cNvSpPr/>
            <p:nvPr/>
          </p:nvSpPr>
          <p:spPr>
            <a:xfrm>
              <a:off x="1345042" y="5016275"/>
              <a:ext cx="924791" cy="8520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480256" y="5304197"/>
              <a:ext cx="734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产品路线图</a:t>
              </a:r>
              <a:endPara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6816982" y="3485435"/>
            <a:ext cx="1709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产品生命周期理论</a:t>
            </a:r>
            <a:endParaRPr kumimoji="1" lang="en-US" altLang="zh-CN" sz="1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778211" y="3485434"/>
            <a:ext cx="1456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BCG</a:t>
            </a:r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波士顿矩阵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72" name="组 71"/>
          <p:cNvGrpSpPr/>
          <p:nvPr/>
        </p:nvGrpSpPr>
        <p:grpSpPr>
          <a:xfrm>
            <a:off x="10848108" y="3959834"/>
            <a:ext cx="924791" cy="852055"/>
            <a:chOff x="1345042" y="5994113"/>
            <a:chExt cx="924791" cy="852055"/>
          </a:xfrm>
        </p:grpSpPr>
        <p:sp>
          <p:nvSpPr>
            <p:cNvPr id="73" name="矩形 72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356031" y="617431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产品定义</a:t>
              </a:r>
              <a:endPara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/>
              <a:r>
                <a:rPr kumimoji="1" lang="zh-CN" altLang="en-US" sz="14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开发实施</a:t>
              </a:r>
              <a:endPara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860426" y="1669742"/>
            <a:ext cx="4185256" cy="27609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60426" y="4758288"/>
            <a:ext cx="4185256" cy="169446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276128" y="2530847"/>
            <a:ext cx="1306343" cy="36940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732009" y="2914085"/>
            <a:ext cx="3678406" cy="23998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80" name="直线箭头连接符 79"/>
          <p:cNvCxnSpPr/>
          <p:nvPr/>
        </p:nvCxnSpPr>
        <p:spPr>
          <a:xfrm>
            <a:off x="1797595" y="2773824"/>
            <a:ext cx="5403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/>
          <p:nvPr/>
        </p:nvCxnSpPr>
        <p:spPr>
          <a:xfrm>
            <a:off x="1787234" y="3744700"/>
            <a:ext cx="5403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/>
          <p:nvPr/>
        </p:nvCxnSpPr>
        <p:spPr>
          <a:xfrm>
            <a:off x="3369589" y="2767955"/>
            <a:ext cx="5403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/>
          <p:nvPr/>
        </p:nvCxnSpPr>
        <p:spPr>
          <a:xfrm>
            <a:off x="3359228" y="3738831"/>
            <a:ext cx="5403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45" idx="3"/>
            <a:endCxn id="57" idx="1"/>
          </p:cNvCxnSpPr>
          <p:nvPr/>
        </p:nvCxnSpPr>
        <p:spPr>
          <a:xfrm>
            <a:off x="4656310" y="3235325"/>
            <a:ext cx="949965" cy="115051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50" idx="3"/>
            <a:endCxn id="57" idx="1"/>
          </p:cNvCxnSpPr>
          <p:nvPr/>
        </p:nvCxnSpPr>
        <p:spPr>
          <a:xfrm flipV="1">
            <a:off x="4664879" y="4385839"/>
            <a:ext cx="941396" cy="10564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>
            <a:stCxn id="57" idx="3"/>
            <a:endCxn id="61" idx="1"/>
          </p:cNvCxnSpPr>
          <p:nvPr/>
        </p:nvCxnSpPr>
        <p:spPr>
          <a:xfrm>
            <a:off x="6269470" y="4385839"/>
            <a:ext cx="727406" cy="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/>
          <p:cNvCxnSpPr>
            <a:stCxn id="61" idx="3"/>
            <a:endCxn id="67" idx="1"/>
          </p:cNvCxnSpPr>
          <p:nvPr/>
        </p:nvCxnSpPr>
        <p:spPr>
          <a:xfrm>
            <a:off x="8356716" y="4385863"/>
            <a:ext cx="4944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>
            <a:endCxn id="73" idx="1"/>
          </p:cNvCxnSpPr>
          <p:nvPr/>
        </p:nvCxnSpPr>
        <p:spPr>
          <a:xfrm flipV="1">
            <a:off x="10211033" y="4385862"/>
            <a:ext cx="637075" cy="8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193318" y="1444690"/>
            <a:ext cx="10332671" cy="518471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8208816" y="1922318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本论文研究的范围</a:t>
            </a:r>
            <a:endParaRPr kumimoji="1"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10600141" y="1444690"/>
            <a:ext cx="1359795" cy="51847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3227070" y="842010"/>
            <a:ext cx="5476240" cy="4088978"/>
            <a:chOff x="5959" y="3242"/>
            <a:chExt cx="6545" cy="4824"/>
          </a:xfrm>
        </p:grpSpPr>
        <p:sp>
          <p:nvSpPr>
            <p:cNvPr id="22" name="object 7"/>
            <p:cNvSpPr/>
            <p:nvPr/>
          </p:nvSpPr>
          <p:spPr>
            <a:xfrm>
              <a:off x="7318" y="6789"/>
              <a:ext cx="5186" cy="1243"/>
            </a:xfrm>
            <a:custGeom>
              <a:avLst/>
              <a:gdLst/>
              <a:ahLst/>
              <a:cxnLst/>
              <a:rect l="l" t="t" r="r" b="b"/>
              <a:pathLst>
                <a:path w="2476500" h="478154">
                  <a:moveTo>
                    <a:pt x="2062226" y="0"/>
                  </a:moveTo>
                  <a:lnTo>
                    <a:pt x="0" y="0"/>
                  </a:lnTo>
                  <a:lnTo>
                    <a:pt x="2345436" y="477774"/>
                  </a:lnTo>
                  <a:lnTo>
                    <a:pt x="2476373" y="396240"/>
                  </a:lnTo>
                  <a:lnTo>
                    <a:pt x="2062226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9"/>
            <p:cNvSpPr/>
            <p:nvPr/>
          </p:nvSpPr>
          <p:spPr>
            <a:xfrm>
              <a:off x="6779" y="6786"/>
              <a:ext cx="4816" cy="695"/>
            </a:xfrm>
            <a:custGeom>
              <a:avLst/>
              <a:gdLst/>
              <a:ahLst/>
              <a:cxnLst/>
              <a:rect l="l" t="t" r="r" b="b"/>
              <a:pathLst>
                <a:path w="2299970" h="267335">
                  <a:moveTo>
                    <a:pt x="2299716" y="0"/>
                  </a:moveTo>
                  <a:lnTo>
                    <a:pt x="149478" y="0"/>
                  </a:lnTo>
                  <a:lnTo>
                    <a:pt x="0" y="73533"/>
                  </a:lnTo>
                  <a:lnTo>
                    <a:pt x="1811019" y="267208"/>
                  </a:lnTo>
                  <a:lnTo>
                    <a:pt x="2299716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1"/>
            <p:cNvSpPr/>
            <p:nvPr/>
          </p:nvSpPr>
          <p:spPr>
            <a:xfrm>
              <a:off x="7678" y="5630"/>
              <a:ext cx="3749" cy="1147"/>
            </a:xfrm>
            <a:custGeom>
              <a:avLst/>
              <a:gdLst/>
              <a:ahLst/>
              <a:cxnLst/>
              <a:rect l="l" t="t" r="r" b="b"/>
              <a:pathLst>
                <a:path w="1790064" h="441325">
                  <a:moveTo>
                    <a:pt x="1490599" y="0"/>
                  </a:moveTo>
                  <a:lnTo>
                    <a:pt x="0" y="0"/>
                  </a:lnTo>
                  <a:lnTo>
                    <a:pt x="1695323" y="440944"/>
                  </a:lnTo>
                  <a:lnTo>
                    <a:pt x="1789938" y="365633"/>
                  </a:lnTo>
                  <a:lnTo>
                    <a:pt x="1490599" y="0"/>
                  </a:lnTo>
                  <a:close/>
                </a:path>
              </a:pathLst>
            </a:custGeom>
            <a:solidFill>
              <a:srgbClr val="007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3"/>
            <p:cNvSpPr/>
            <p:nvPr/>
          </p:nvSpPr>
          <p:spPr>
            <a:xfrm>
              <a:off x="7462" y="5630"/>
              <a:ext cx="3338" cy="695"/>
            </a:xfrm>
            <a:custGeom>
              <a:avLst/>
              <a:gdLst/>
              <a:ahLst/>
              <a:cxnLst/>
              <a:rect l="l" t="t" r="r" b="b"/>
              <a:pathLst>
                <a:path w="1593850" h="267335">
                  <a:moveTo>
                    <a:pt x="1593595" y="0"/>
                  </a:moveTo>
                  <a:lnTo>
                    <a:pt x="103504" y="0"/>
                  </a:lnTo>
                  <a:lnTo>
                    <a:pt x="0" y="73533"/>
                  </a:lnTo>
                  <a:lnTo>
                    <a:pt x="1254887" y="267208"/>
                  </a:lnTo>
                  <a:lnTo>
                    <a:pt x="1593595" y="0"/>
                  </a:lnTo>
                  <a:close/>
                </a:path>
              </a:pathLst>
            </a:custGeom>
            <a:solidFill>
              <a:srgbClr val="00C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5"/>
            <p:cNvSpPr/>
            <p:nvPr/>
          </p:nvSpPr>
          <p:spPr>
            <a:xfrm>
              <a:off x="6907" y="5856"/>
              <a:ext cx="4355" cy="951"/>
            </a:xfrm>
            <a:custGeom>
              <a:avLst/>
              <a:gdLst/>
              <a:ahLst/>
              <a:cxnLst/>
              <a:rect l="l" t="t" r="r" b="b"/>
              <a:pathLst>
                <a:path w="2079625" h="365760">
                  <a:moveTo>
                    <a:pt x="1782064" y="0"/>
                  </a:moveTo>
                  <a:lnTo>
                    <a:pt x="288163" y="0"/>
                  </a:lnTo>
                  <a:lnTo>
                    <a:pt x="0" y="365251"/>
                  </a:lnTo>
                  <a:lnTo>
                    <a:pt x="2079116" y="365251"/>
                  </a:lnTo>
                  <a:lnTo>
                    <a:pt x="1782064" y="0"/>
                  </a:lnTo>
                  <a:close/>
                </a:path>
              </a:pathLst>
            </a:custGeom>
            <a:solidFill>
              <a:srgbClr val="00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7"/>
            <p:cNvSpPr/>
            <p:nvPr/>
          </p:nvSpPr>
          <p:spPr>
            <a:xfrm>
              <a:off x="8376" y="4571"/>
              <a:ext cx="2346" cy="1130"/>
            </a:xfrm>
            <a:custGeom>
              <a:avLst/>
              <a:gdLst/>
              <a:ahLst/>
              <a:cxnLst/>
              <a:rect l="l" t="t" r="r" b="b"/>
              <a:pathLst>
                <a:path w="1120139" h="434975">
                  <a:moveTo>
                    <a:pt x="833754" y="0"/>
                  </a:moveTo>
                  <a:lnTo>
                    <a:pt x="0" y="0"/>
                  </a:lnTo>
                  <a:lnTo>
                    <a:pt x="1018286" y="434594"/>
                  </a:lnTo>
                  <a:lnTo>
                    <a:pt x="1119759" y="361314"/>
                  </a:lnTo>
                  <a:lnTo>
                    <a:pt x="83375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9"/>
            <p:cNvSpPr/>
            <p:nvPr/>
          </p:nvSpPr>
          <p:spPr>
            <a:xfrm>
              <a:off x="8172" y="4571"/>
              <a:ext cx="1949" cy="424"/>
            </a:xfrm>
            <a:custGeom>
              <a:avLst/>
              <a:gdLst/>
              <a:ahLst/>
              <a:cxnLst/>
              <a:rect l="l" t="t" r="r" b="b"/>
              <a:pathLst>
                <a:path w="930910" h="163194">
                  <a:moveTo>
                    <a:pt x="930401" y="0"/>
                  </a:moveTo>
                  <a:lnTo>
                    <a:pt x="97282" y="0"/>
                  </a:lnTo>
                  <a:lnTo>
                    <a:pt x="0" y="72517"/>
                  </a:lnTo>
                  <a:lnTo>
                    <a:pt x="721233" y="163068"/>
                  </a:lnTo>
                  <a:lnTo>
                    <a:pt x="93040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21"/>
            <p:cNvSpPr/>
            <p:nvPr/>
          </p:nvSpPr>
          <p:spPr>
            <a:xfrm>
              <a:off x="7562" y="4763"/>
              <a:ext cx="2961" cy="936"/>
            </a:xfrm>
            <a:custGeom>
              <a:avLst/>
              <a:gdLst/>
              <a:ahLst/>
              <a:cxnLst/>
              <a:rect l="l" t="t" r="r" b="b"/>
              <a:pathLst>
                <a:path w="1414145" h="360044">
                  <a:moveTo>
                    <a:pt x="1125601" y="0"/>
                  </a:moveTo>
                  <a:lnTo>
                    <a:pt x="292226" y="0"/>
                  </a:lnTo>
                  <a:lnTo>
                    <a:pt x="0" y="359917"/>
                  </a:lnTo>
                  <a:lnTo>
                    <a:pt x="1413637" y="359917"/>
                  </a:lnTo>
                  <a:lnTo>
                    <a:pt x="1125601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23"/>
            <p:cNvSpPr/>
            <p:nvPr/>
          </p:nvSpPr>
          <p:spPr>
            <a:xfrm>
              <a:off x="9055" y="3242"/>
              <a:ext cx="996" cy="1388"/>
            </a:xfrm>
            <a:custGeom>
              <a:avLst/>
              <a:gdLst/>
              <a:ahLst/>
              <a:cxnLst/>
              <a:rect l="l" t="t" r="r" b="b"/>
              <a:pathLst>
                <a:path w="475614" h="534035">
                  <a:moveTo>
                    <a:pt x="92201" y="0"/>
                  </a:moveTo>
                  <a:lnTo>
                    <a:pt x="0" y="68834"/>
                  </a:lnTo>
                  <a:lnTo>
                    <a:pt x="371601" y="533526"/>
                  </a:lnTo>
                  <a:lnTo>
                    <a:pt x="475107" y="467233"/>
                  </a:lnTo>
                  <a:lnTo>
                    <a:pt x="92201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25"/>
            <p:cNvSpPr/>
            <p:nvPr/>
          </p:nvSpPr>
          <p:spPr>
            <a:xfrm>
              <a:off x="8255" y="3417"/>
              <a:ext cx="1592" cy="1226"/>
            </a:xfrm>
            <a:custGeom>
              <a:avLst/>
              <a:gdLst/>
              <a:ahLst/>
              <a:cxnLst/>
              <a:rect l="l" t="t" r="r" b="b"/>
              <a:pathLst>
                <a:path w="760095" h="471805">
                  <a:moveTo>
                    <a:pt x="378332" y="0"/>
                  </a:moveTo>
                  <a:lnTo>
                    <a:pt x="0" y="471550"/>
                  </a:lnTo>
                  <a:lnTo>
                    <a:pt x="759587" y="471550"/>
                  </a:lnTo>
                  <a:lnTo>
                    <a:pt x="378332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27"/>
            <p:cNvSpPr/>
            <p:nvPr/>
          </p:nvSpPr>
          <p:spPr>
            <a:xfrm>
              <a:off x="5959" y="6959"/>
              <a:ext cx="6306" cy="1107"/>
            </a:xfrm>
            <a:custGeom>
              <a:avLst/>
              <a:gdLst/>
              <a:ahLst/>
              <a:cxnLst/>
              <a:rect l="l" t="t" r="r" b="b"/>
              <a:pathLst>
                <a:path w="3011170" h="426085">
                  <a:moveTo>
                    <a:pt x="2580512" y="0"/>
                  </a:moveTo>
                  <a:lnTo>
                    <a:pt x="417194" y="0"/>
                  </a:lnTo>
                  <a:lnTo>
                    <a:pt x="0" y="426084"/>
                  </a:lnTo>
                  <a:lnTo>
                    <a:pt x="3010661" y="426084"/>
                  </a:lnTo>
                  <a:lnTo>
                    <a:pt x="2580512" y="0"/>
                  </a:lnTo>
                  <a:close/>
                </a:path>
              </a:pathLst>
            </a:custGeom>
            <a:solidFill>
              <a:srgbClr val="67A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8672" y="4001"/>
              <a:ext cx="949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zh-CN" sz="14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愿景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8219" y="4989"/>
              <a:ext cx="1785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zh-CN" sz="14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公司战略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8255" y="6090"/>
              <a:ext cx="1785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zh-CN" sz="14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产品线战略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8254" y="7169"/>
              <a:ext cx="1785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zh-CN" sz="14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产品战略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467" y="7481"/>
              <a:ext cx="1785" cy="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zh-CN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产品规划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9787" y="7501"/>
              <a:ext cx="2418" cy="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zh-CN" sz="12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技术与平台规划</a:t>
              </a:r>
            </a:p>
          </p:txBody>
        </p:sp>
      </p:grpSp>
      <p:sp>
        <p:nvSpPr>
          <p:cNvPr id="72" name="object 49"/>
          <p:cNvSpPr txBox="1"/>
          <p:nvPr/>
        </p:nvSpPr>
        <p:spPr>
          <a:xfrm>
            <a:off x="9892030" y="4303395"/>
            <a:ext cx="518795" cy="62738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>
              <a:lnSpc>
                <a:spcPct val="59000"/>
              </a:lnSpc>
              <a:spcBef>
                <a:spcPts val="620"/>
              </a:spcBef>
            </a:pPr>
            <a:r>
              <a:rPr sz="1400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机 构</a:t>
            </a:r>
            <a:endParaRPr sz="140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>
              <a:lnSpc>
                <a:spcPct val="59000"/>
              </a:lnSpc>
              <a:spcBef>
                <a:spcPts val="660"/>
              </a:spcBef>
            </a:pPr>
            <a:r>
              <a:rPr sz="1400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制 度</a:t>
            </a:r>
            <a:endParaRPr sz="140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>
              <a:lnSpc>
                <a:spcPct val="59000"/>
              </a:lnSpc>
              <a:spcBef>
                <a:spcPts val="650"/>
              </a:spcBef>
            </a:pPr>
            <a:r>
              <a:rPr sz="1400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 化</a:t>
            </a:r>
          </a:p>
        </p:txBody>
      </p:sp>
      <p:sp>
        <p:nvSpPr>
          <p:cNvPr id="73" name="object 49"/>
          <p:cNvSpPr txBox="1"/>
          <p:nvPr/>
        </p:nvSpPr>
        <p:spPr>
          <a:xfrm>
            <a:off x="1519555" y="4303395"/>
            <a:ext cx="518795" cy="62738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>
              <a:lnSpc>
                <a:spcPct val="59000"/>
              </a:lnSpc>
              <a:spcBef>
                <a:spcPts val="620"/>
              </a:spcBef>
            </a:pPr>
            <a:r>
              <a:rPr sz="1400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机 构</a:t>
            </a:r>
            <a:endParaRPr sz="140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>
              <a:lnSpc>
                <a:spcPct val="59000"/>
              </a:lnSpc>
              <a:spcBef>
                <a:spcPts val="660"/>
              </a:spcBef>
            </a:pPr>
            <a:r>
              <a:rPr sz="1400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制 度</a:t>
            </a:r>
            <a:endParaRPr sz="140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>
              <a:lnSpc>
                <a:spcPct val="59000"/>
              </a:lnSpc>
              <a:spcBef>
                <a:spcPts val="650"/>
              </a:spcBef>
            </a:pPr>
            <a:r>
              <a:rPr sz="1400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 化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14856"/>
          <p:cNvSpPr/>
          <p:nvPr/>
        </p:nvSpPr>
        <p:spPr>
          <a:xfrm>
            <a:off x="1337558" y="1872949"/>
            <a:ext cx="7500709" cy="1171432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Shape 14858"/>
          <p:cNvSpPr/>
          <p:nvPr/>
        </p:nvSpPr>
        <p:spPr>
          <a:xfrm>
            <a:off x="3923084" y="5318235"/>
            <a:ext cx="4160315" cy="3090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800" dirty="0" smtClean="0">
                <a:solidFill>
                  <a:srgbClr val="000000"/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Microsoft YaHei" charset="-122"/>
                <a:ea typeface="Microsoft YaHei" charset="-122"/>
                <a:cs typeface="Microsoft YaHei" charset="-122"/>
              </a:rPr>
              <a:t>产品管理活动</a:t>
            </a:r>
            <a:endParaRPr sz="1800" dirty="0">
              <a:solidFill>
                <a:srgbClr val="000000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Shape 14856"/>
          <p:cNvSpPr/>
          <p:nvPr/>
        </p:nvSpPr>
        <p:spPr>
          <a:xfrm>
            <a:off x="1569308" y="2128583"/>
            <a:ext cx="1438151" cy="57635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Shape 14858"/>
          <p:cNvSpPr/>
          <p:nvPr/>
        </p:nvSpPr>
        <p:spPr>
          <a:xfrm>
            <a:off x="1822014" y="2328197"/>
            <a:ext cx="945131" cy="2050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b="1" dirty="0" smtClean="0">
                <a:solidFill>
                  <a:schemeClr val="tx1"/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1200" b="1" dirty="0" smtClean="0">
                <a:solidFill>
                  <a:schemeClr val="tx1"/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Microsoft YaHei" charset="-122"/>
                <a:ea typeface="Microsoft YaHei" charset="-122"/>
                <a:cs typeface="Microsoft YaHei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定位</a:t>
            </a:r>
            <a:endParaRPr sz="1200" b="1" dirty="0">
              <a:solidFill>
                <a:schemeClr val="tx1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Shape 14856"/>
          <p:cNvSpPr/>
          <p:nvPr/>
        </p:nvSpPr>
        <p:spPr>
          <a:xfrm>
            <a:off x="3426738" y="2128585"/>
            <a:ext cx="1438151" cy="57635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Shape 14858"/>
          <p:cNvSpPr/>
          <p:nvPr/>
        </p:nvSpPr>
        <p:spPr>
          <a:xfrm>
            <a:off x="3679444" y="2328199"/>
            <a:ext cx="945131" cy="2050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1200" b="1" dirty="0" smtClean="0">
                <a:solidFill>
                  <a:schemeClr val="tx1"/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Microsoft YaHei" charset="-122"/>
                <a:ea typeface="Microsoft YaHei" charset="-122"/>
                <a:cs typeface="Microsoft YaHei" charset="-122"/>
              </a:rPr>
              <a:t>产品定位</a:t>
            </a:r>
            <a:endParaRPr sz="1200" b="1" dirty="0">
              <a:solidFill>
                <a:schemeClr val="tx1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Shape 14856"/>
          <p:cNvSpPr/>
          <p:nvPr/>
        </p:nvSpPr>
        <p:spPr>
          <a:xfrm>
            <a:off x="5284167" y="2128584"/>
            <a:ext cx="1438151" cy="57635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Shape 14858"/>
          <p:cNvSpPr/>
          <p:nvPr/>
        </p:nvSpPr>
        <p:spPr>
          <a:xfrm>
            <a:off x="5417885" y="2306244"/>
            <a:ext cx="1170717" cy="243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、客户需求分析</a:t>
            </a:r>
            <a:endParaRPr sz="1200" b="1" dirty="0">
              <a:solidFill>
                <a:schemeClr val="tx1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Shape 14856"/>
          <p:cNvSpPr/>
          <p:nvPr/>
        </p:nvSpPr>
        <p:spPr>
          <a:xfrm>
            <a:off x="7141597" y="2128583"/>
            <a:ext cx="1438151" cy="57635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Shape 14858"/>
          <p:cNvSpPr/>
          <p:nvPr/>
        </p:nvSpPr>
        <p:spPr>
          <a:xfrm>
            <a:off x="7324585" y="2310478"/>
            <a:ext cx="1178080" cy="237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、产品路线规划</a:t>
            </a:r>
            <a:endParaRPr sz="1200" b="1" dirty="0">
              <a:solidFill>
                <a:schemeClr val="tx1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2" name="直线箭头连接符 21"/>
          <p:cNvCxnSpPr>
            <a:endCxn id="24" idx="1"/>
          </p:cNvCxnSpPr>
          <p:nvPr/>
        </p:nvCxnSpPr>
        <p:spPr>
          <a:xfrm>
            <a:off x="3007459" y="2416761"/>
            <a:ext cx="419279" cy="2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线箭头连接符 22"/>
          <p:cNvCxnSpPr/>
          <p:nvPr/>
        </p:nvCxnSpPr>
        <p:spPr>
          <a:xfrm>
            <a:off x="4864889" y="2429365"/>
            <a:ext cx="419279" cy="2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直线箭头连接符 23"/>
          <p:cNvCxnSpPr/>
          <p:nvPr/>
        </p:nvCxnSpPr>
        <p:spPr>
          <a:xfrm>
            <a:off x="6714954" y="2407170"/>
            <a:ext cx="419279" cy="2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Shape 14856"/>
          <p:cNvSpPr/>
          <p:nvPr/>
        </p:nvSpPr>
        <p:spPr>
          <a:xfrm>
            <a:off x="3426738" y="4042367"/>
            <a:ext cx="2110136" cy="576356"/>
          </a:xfrm>
          <a:prstGeom prst="rect">
            <a:avLst/>
          </a:prstGeom>
          <a:noFill/>
          <a:ln w="12700" cap="flat">
            <a:solidFill>
              <a:srgbClr val="3A5063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Shape 14858"/>
          <p:cNvSpPr/>
          <p:nvPr/>
        </p:nvSpPr>
        <p:spPr>
          <a:xfrm>
            <a:off x="3830595" y="4223238"/>
            <a:ext cx="1186101" cy="2146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b="1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lang="zh-CN" altLang="en-US" sz="1200" b="1" dirty="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、产品上市运营</a:t>
            </a:r>
            <a:endParaRPr sz="1200" b="1" dirty="0">
              <a:solidFill>
                <a:srgbClr val="000000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9" name="肘形连接符 28"/>
          <p:cNvCxnSpPr>
            <a:stCxn id="17" idx="3"/>
          </p:cNvCxnSpPr>
          <p:nvPr/>
        </p:nvCxnSpPr>
        <p:spPr>
          <a:xfrm>
            <a:off x="8579748" y="2416761"/>
            <a:ext cx="12700" cy="1913783"/>
          </a:xfrm>
          <a:prstGeom prst="bentConnector4">
            <a:avLst>
              <a:gd name="adj1" fmla="val 6956764"/>
              <a:gd name="adj2" fmla="val 99498"/>
            </a:avLst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肘形连接符 29"/>
          <p:cNvCxnSpPr/>
          <p:nvPr/>
        </p:nvCxnSpPr>
        <p:spPr>
          <a:xfrm rot="10800000">
            <a:off x="2288384" y="2704939"/>
            <a:ext cx="1138354" cy="1625606"/>
          </a:xfrm>
          <a:prstGeom prst="bentConnector2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Shape 14856"/>
          <p:cNvSpPr/>
          <p:nvPr/>
        </p:nvSpPr>
        <p:spPr>
          <a:xfrm>
            <a:off x="6469612" y="4042367"/>
            <a:ext cx="2110136" cy="576356"/>
          </a:xfrm>
          <a:prstGeom prst="rect">
            <a:avLst/>
          </a:prstGeom>
          <a:noFill/>
          <a:ln w="12700" cap="flat">
            <a:solidFill>
              <a:srgbClr val="3A5063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" name="Shape 14858"/>
          <p:cNvSpPr/>
          <p:nvPr/>
        </p:nvSpPr>
        <p:spPr>
          <a:xfrm>
            <a:off x="7130256" y="4223238"/>
            <a:ext cx="929315" cy="2146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b="1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lang="zh-CN" altLang="en-US" sz="1200" b="1" dirty="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、产品研发</a:t>
            </a:r>
            <a:endParaRPr sz="1200" b="1" dirty="0">
              <a:solidFill>
                <a:srgbClr val="000000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5536874" y="4330545"/>
            <a:ext cx="932738" cy="0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Shape 14858"/>
          <p:cNvSpPr/>
          <p:nvPr/>
        </p:nvSpPr>
        <p:spPr>
          <a:xfrm>
            <a:off x="4316538" y="3271440"/>
            <a:ext cx="3398970" cy="2050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800" b="1" dirty="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需求收集活动</a:t>
            </a:r>
            <a:endParaRPr sz="1800" b="1" dirty="0">
              <a:solidFill>
                <a:srgbClr val="000000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0282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14856"/>
          <p:cNvSpPr/>
          <p:nvPr/>
        </p:nvSpPr>
        <p:spPr>
          <a:xfrm>
            <a:off x="2871215" y="3639424"/>
            <a:ext cx="3939976" cy="1481604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9" name="Shape 14856"/>
          <p:cNvSpPr/>
          <p:nvPr/>
        </p:nvSpPr>
        <p:spPr>
          <a:xfrm>
            <a:off x="6933944" y="3639424"/>
            <a:ext cx="3359235" cy="1481604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9" name="Shape 14856"/>
          <p:cNvSpPr/>
          <p:nvPr/>
        </p:nvSpPr>
        <p:spPr>
          <a:xfrm>
            <a:off x="2930380" y="1467200"/>
            <a:ext cx="7362799" cy="2091545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Shape 14858"/>
          <p:cNvSpPr/>
          <p:nvPr/>
        </p:nvSpPr>
        <p:spPr>
          <a:xfrm>
            <a:off x="1747873" y="2118132"/>
            <a:ext cx="945131" cy="2050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理解市场</a:t>
            </a:r>
            <a:endParaRPr sz="1200" b="1" dirty="0">
              <a:solidFill>
                <a:schemeClr val="tx1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Shape 14856"/>
          <p:cNvSpPr/>
          <p:nvPr/>
        </p:nvSpPr>
        <p:spPr>
          <a:xfrm>
            <a:off x="3377311" y="1918520"/>
            <a:ext cx="1438151" cy="57635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Shape 14858"/>
          <p:cNvSpPr/>
          <p:nvPr/>
        </p:nvSpPr>
        <p:spPr>
          <a:xfrm>
            <a:off x="3630017" y="2118134"/>
            <a:ext cx="945131" cy="2050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、市场细分</a:t>
            </a:r>
            <a:endParaRPr sz="1200" b="1" dirty="0">
              <a:solidFill>
                <a:schemeClr val="tx1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Shape 14856"/>
          <p:cNvSpPr/>
          <p:nvPr/>
        </p:nvSpPr>
        <p:spPr>
          <a:xfrm>
            <a:off x="5234740" y="1918519"/>
            <a:ext cx="1438151" cy="57635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Shape 14858"/>
          <p:cNvSpPr/>
          <p:nvPr/>
        </p:nvSpPr>
        <p:spPr>
          <a:xfrm>
            <a:off x="5368458" y="2096179"/>
            <a:ext cx="1170717" cy="243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、竞争分析</a:t>
            </a:r>
            <a:endParaRPr sz="1200" b="1" dirty="0">
              <a:solidFill>
                <a:schemeClr val="tx1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Shape 14856"/>
          <p:cNvSpPr/>
          <p:nvPr/>
        </p:nvSpPr>
        <p:spPr>
          <a:xfrm>
            <a:off x="7092170" y="1918518"/>
            <a:ext cx="1438151" cy="57635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Shape 14858"/>
          <p:cNvSpPr/>
          <p:nvPr/>
        </p:nvSpPr>
        <p:spPr>
          <a:xfrm>
            <a:off x="7275158" y="2100413"/>
            <a:ext cx="1178080" cy="237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、业务能力分析</a:t>
            </a:r>
            <a:endParaRPr sz="1200" b="1" dirty="0">
              <a:solidFill>
                <a:schemeClr val="tx1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5" name="直线箭头连接符 14"/>
          <p:cNvCxnSpPr>
            <a:stCxn id="49" idx="6"/>
            <a:endCxn id="9" idx="1"/>
          </p:cNvCxnSpPr>
          <p:nvPr/>
        </p:nvCxnSpPr>
        <p:spPr>
          <a:xfrm>
            <a:off x="2658236" y="2206696"/>
            <a:ext cx="719075" cy="2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线箭头连接符 15"/>
          <p:cNvCxnSpPr/>
          <p:nvPr/>
        </p:nvCxnSpPr>
        <p:spPr>
          <a:xfrm>
            <a:off x="4815462" y="2219300"/>
            <a:ext cx="419279" cy="2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线箭头连接符 16"/>
          <p:cNvCxnSpPr/>
          <p:nvPr/>
        </p:nvCxnSpPr>
        <p:spPr>
          <a:xfrm>
            <a:off x="6665527" y="2197105"/>
            <a:ext cx="419279" cy="2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Shape 14856"/>
          <p:cNvSpPr/>
          <p:nvPr/>
        </p:nvSpPr>
        <p:spPr>
          <a:xfrm>
            <a:off x="8688185" y="2762894"/>
            <a:ext cx="1438151" cy="57635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Shape 14858"/>
          <p:cNvSpPr/>
          <p:nvPr/>
        </p:nvSpPr>
        <p:spPr>
          <a:xfrm>
            <a:off x="8818220" y="2944789"/>
            <a:ext cx="1178080" cy="237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、目标市场定位</a:t>
            </a:r>
            <a:endParaRPr sz="1200" b="1" dirty="0">
              <a:solidFill>
                <a:schemeClr val="tx1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33" name="肘形连接符 32"/>
          <p:cNvCxnSpPr>
            <a:stCxn id="13" idx="3"/>
            <a:endCxn id="26" idx="0"/>
          </p:cNvCxnSpPr>
          <p:nvPr/>
        </p:nvCxnSpPr>
        <p:spPr>
          <a:xfrm>
            <a:off x="8530321" y="2206696"/>
            <a:ext cx="876940" cy="556198"/>
          </a:xfrm>
          <a:prstGeom prst="bentConnector2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" name="组 3"/>
          <p:cNvGrpSpPr/>
          <p:nvPr/>
        </p:nvGrpSpPr>
        <p:grpSpPr>
          <a:xfrm>
            <a:off x="5236932" y="3974405"/>
            <a:ext cx="1438151" cy="574258"/>
            <a:chOff x="7092170" y="3985508"/>
            <a:chExt cx="1438151" cy="574258"/>
          </a:xfrm>
        </p:grpSpPr>
        <p:sp>
          <p:nvSpPr>
            <p:cNvPr id="39" name="Shape 14856"/>
            <p:cNvSpPr/>
            <p:nvPr/>
          </p:nvSpPr>
          <p:spPr>
            <a:xfrm>
              <a:off x="7092170" y="3985508"/>
              <a:ext cx="1438151" cy="574258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28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0" name="Shape 14858"/>
            <p:cNvSpPr/>
            <p:nvPr/>
          </p:nvSpPr>
          <p:spPr>
            <a:xfrm>
              <a:off x="7221098" y="4163168"/>
              <a:ext cx="1170717" cy="2437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20000"/>
                </a:lnSpc>
                <a:defRPr sz="7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b="1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5</a:t>
              </a:r>
              <a:r>
                <a:rPr lang="zh-CN" altLang="en-US" sz="1200" b="1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、客户需求分析</a:t>
              </a:r>
              <a:endParaRPr sz="1200" b="1" dirty="0">
                <a:solidFill>
                  <a:schemeClr val="tx1"/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7145122" y="3974405"/>
            <a:ext cx="1438151" cy="576356"/>
            <a:chOff x="5234740" y="3974405"/>
            <a:chExt cx="1438151" cy="576356"/>
          </a:xfrm>
        </p:grpSpPr>
        <p:sp>
          <p:nvSpPr>
            <p:cNvPr id="41" name="Shape 14856"/>
            <p:cNvSpPr/>
            <p:nvPr/>
          </p:nvSpPr>
          <p:spPr>
            <a:xfrm>
              <a:off x="5234740" y="3974405"/>
              <a:ext cx="1438151" cy="576356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28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2" name="Shape 14858"/>
            <p:cNvSpPr/>
            <p:nvPr/>
          </p:nvSpPr>
          <p:spPr>
            <a:xfrm>
              <a:off x="5368458" y="4152065"/>
              <a:ext cx="1170717" cy="2437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20000"/>
                </a:lnSpc>
                <a:defRPr sz="700">
                  <a:solidFill>
                    <a:srgbClr val="FFFFFF">
                      <a:alpha val="70000"/>
                    </a:srgbClr>
                  </a:solidFill>
                  <a:uFill>
                    <a:solidFill>
                      <a:srgbClr val="FFFFFF">
                        <a:alpha val="7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en-US" altLang="zh-CN" sz="1200" b="1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6</a:t>
              </a:r>
              <a:r>
                <a:rPr lang="zh-CN" altLang="en-US" sz="1200" b="1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、产品策略规划</a:t>
              </a:r>
              <a:endParaRPr sz="1200" b="1" dirty="0">
                <a:solidFill>
                  <a:schemeClr val="tx1"/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43" name="Shape 14856"/>
          <p:cNvSpPr/>
          <p:nvPr/>
        </p:nvSpPr>
        <p:spPr>
          <a:xfrm>
            <a:off x="3377311" y="3974405"/>
            <a:ext cx="1438151" cy="57635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/>
            <a:endParaRPr sz="2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4" name="Shape 14858"/>
          <p:cNvSpPr/>
          <p:nvPr/>
        </p:nvSpPr>
        <p:spPr>
          <a:xfrm>
            <a:off x="3511029" y="4152065"/>
            <a:ext cx="1170717" cy="243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、产品路线规划</a:t>
            </a:r>
            <a:endParaRPr sz="1200" b="1" dirty="0">
              <a:solidFill>
                <a:schemeClr val="tx1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8" name="Shape 14858"/>
          <p:cNvSpPr/>
          <p:nvPr/>
        </p:nvSpPr>
        <p:spPr>
          <a:xfrm>
            <a:off x="1648833" y="4131561"/>
            <a:ext cx="1178080" cy="237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b="1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规划实施</a:t>
            </a:r>
            <a:endParaRPr sz="1200" b="1" dirty="0">
              <a:solidFill>
                <a:schemeClr val="tx1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743836" y="1749496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1758859" y="3805383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5" name="直线箭头连接符 54"/>
          <p:cNvCxnSpPr>
            <a:stCxn id="43" idx="1"/>
            <a:endCxn id="54" idx="6"/>
          </p:cNvCxnSpPr>
          <p:nvPr/>
        </p:nvCxnSpPr>
        <p:spPr>
          <a:xfrm flipH="1">
            <a:off x="2673259" y="4262583"/>
            <a:ext cx="704052" cy="0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Shape 14858"/>
          <p:cNvSpPr/>
          <p:nvPr/>
        </p:nvSpPr>
        <p:spPr>
          <a:xfrm>
            <a:off x="6111760" y="3187025"/>
            <a:ext cx="3398970" cy="2050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STP</a:t>
            </a:r>
            <a:r>
              <a:rPr lang="zh-CN" altLang="en-US" sz="1200" dirty="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问卷调查</a:t>
            </a:r>
            <a:endParaRPr sz="1200" dirty="0">
              <a:solidFill>
                <a:srgbClr val="000000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8" name="Shape 14858"/>
          <p:cNvSpPr/>
          <p:nvPr/>
        </p:nvSpPr>
        <p:spPr>
          <a:xfrm>
            <a:off x="6672891" y="4799372"/>
            <a:ext cx="3398970" cy="2050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产品生命周期理论</a:t>
            </a:r>
            <a:r>
              <a:rPr lang="zh-CN" altLang="en-US" sz="12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200" dirty="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波士顿矩阵工具</a:t>
            </a:r>
            <a:endParaRPr lang="en-US" altLang="zh-CN" sz="1200" dirty="0" smtClean="0">
              <a:solidFill>
                <a:srgbClr val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0" name="Shape 14858"/>
          <p:cNvSpPr/>
          <p:nvPr/>
        </p:nvSpPr>
        <p:spPr>
          <a:xfrm>
            <a:off x="3941411" y="4799320"/>
            <a:ext cx="2595166" cy="219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问卷</a:t>
            </a:r>
            <a:r>
              <a:rPr lang="zh-CN" altLang="en-US" sz="1200" dirty="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调查 </a:t>
            </a:r>
            <a:r>
              <a:rPr lang="zh-CN" altLang="en-US" sz="1200" smtClean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产品技术路线图</a:t>
            </a:r>
            <a:endParaRPr sz="1200" dirty="0">
              <a:solidFill>
                <a:srgbClr val="000000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1" name="Shape 14858"/>
          <p:cNvSpPr/>
          <p:nvPr/>
        </p:nvSpPr>
        <p:spPr>
          <a:xfrm>
            <a:off x="3873657" y="5965774"/>
            <a:ext cx="4160315" cy="3090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20000"/>
              </a:lnSpc>
              <a:defRPr sz="700">
                <a:solidFill>
                  <a:srgbClr val="FFFFFF">
                    <a:alpha val="70000"/>
                  </a:srgbClr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800" dirty="0" smtClean="0">
                <a:solidFill>
                  <a:srgbClr val="000000"/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lang="zh-CN" altLang="en-US" sz="1800" dirty="0" smtClean="0">
                <a:solidFill>
                  <a:srgbClr val="000000"/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Microsoft YaHei" charset="-122"/>
                <a:ea typeface="Microsoft YaHei" charset="-122"/>
                <a:cs typeface="Microsoft YaHei" charset="-122"/>
              </a:rPr>
              <a:t>公司产品</a:t>
            </a:r>
            <a:r>
              <a:rPr lang="zh-CN" altLang="en-US" sz="1800" smtClean="0">
                <a:solidFill>
                  <a:srgbClr val="000000"/>
                </a:solidFill>
                <a:uFill>
                  <a:solidFill>
                    <a:srgbClr val="FFFFFF">
                      <a:alpha val="70000"/>
                    </a:srgbClr>
                  </a:solidFill>
                </a:uFill>
                <a:latin typeface="Microsoft YaHei" charset="-122"/>
                <a:ea typeface="Microsoft YaHei" charset="-122"/>
                <a:cs typeface="Microsoft YaHei" charset="-122"/>
              </a:rPr>
              <a:t>规划整体思路</a:t>
            </a:r>
            <a:endParaRPr sz="1800" dirty="0">
              <a:solidFill>
                <a:srgbClr val="000000"/>
              </a:solidFill>
              <a:uFill>
                <a:solidFill>
                  <a:srgbClr val="FFFFFF">
                    <a:alpha val="70000"/>
                  </a:srgbClr>
                </a:solidFill>
              </a:u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45" name="肘形连接符 44"/>
          <p:cNvCxnSpPr>
            <a:stCxn id="26" idx="2"/>
            <a:endCxn id="41" idx="3"/>
          </p:cNvCxnSpPr>
          <p:nvPr/>
        </p:nvCxnSpPr>
        <p:spPr>
          <a:xfrm rot="5400000">
            <a:off x="8533601" y="3388922"/>
            <a:ext cx="923333" cy="823988"/>
          </a:xfrm>
          <a:prstGeom prst="bentConnector2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线箭头连接符 45"/>
          <p:cNvCxnSpPr>
            <a:endCxn id="39" idx="3"/>
          </p:cNvCxnSpPr>
          <p:nvPr/>
        </p:nvCxnSpPr>
        <p:spPr>
          <a:xfrm flipH="1">
            <a:off x="6675083" y="4250448"/>
            <a:ext cx="470040" cy="11086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线箭头连接符 46"/>
          <p:cNvCxnSpPr>
            <a:stCxn id="39" idx="1"/>
            <a:endCxn id="43" idx="3"/>
          </p:cNvCxnSpPr>
          <p:nvPr/>
        </p:nvCxnSpPr>
        <p:spPr>
          <a:xfrm flipH="1">
            <a:off x="4815462" y="4261534"/>
            <a:ext cx="421470" cy="1049"/>
          </a:xfrm>
          <a:prstGeom prst="straightConnector1">
            <a:avLst/>
          </a:prstGeom>
          <a:noFill/>
          <a:ln w="635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2738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>
            <a:off x="5894304" y="1373932"/>
            <a:ext cx="3040927" cy="371742"/>
            <a:chOff x="1345042" y="5994113"/>
            <a:chExt cx="924791" cy="852055"/>
          </a:xfrm>
        </p:grpSpPr>
        <p:sp>
          <p:nvSpPr>
            <p:cNvPr id="14" name="矩形 13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65112" y="6120328"/>
              <a:ext cx="283333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第一章 绪论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5894304" y="2056269"/>
            <a:ext cx="3040927" cy="371742"/>
            <a:chOff x="1345042" y="5994113"/>
            <a:chExt cx="924791" cy="852055"/>
          </a:xfrm>
        </p:grpSpPr>
        <p:sp>
          <p:nvSpPr>
            <p:cNvPr id="19" name="矩形 18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57863" y="6120328"/>
              <a:ext cx="497832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第一章 理论和文献综述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5894304" y="2738606"/>
            <a:ext cx="3040927" cy="371742"/>
            <a:chOff x="1345042" y="5994113"/>
            <a:chExt cx="924791" cy="852055"/>
          </a:xfrm>
        </p:grpSpPr>
        <p:sp>
          <p:nvSpPr>
            <p:cNvPr id="22" name="矩形 21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392602" y="6120328"/>
              <a:ext cx="828355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第三章 </a:t>
              </a:r>
              <a:r>
                <a:rPr kumimoji="1" lang="en-US" altLang="zh-CN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</a:t>
              </a:r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公司产品规划管理的现状与问题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5892136" y="3420943"/>
            <a:ext cx="3040927" cy="371742"/>
            <a:chOff x="1345042" y="5994113"/>
            <a:chExt cx="924791" cy="852055"/>
          </a:xfrm>
        </p:grpSpPr>
        <p:sp>
          <p:nvSpPr>
            <p:cNvPr id="25" name="矩形 24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468164" y="6120328"/>
              <a:ext cx="677231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第四章 </a:t>
              </a:r>
              <a:r>
                <a:rPr kumimoji="1" lang="en-US" altLang="zh-CN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</a:t>
              </a:r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公司产品规划方案设计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5889972" y="4103280"/>
            <a:ext cx="3040927" cy="371742"/>
            <a:chOff x="1345042" y="5994113"/>
            <a:chExt cx="924791" cy="852055"/>
          </a:xfrm>
        </p:grpSpPr>
        <p:sp>
          <p:nvSpPr>
            <p:cNvPr id="28" name="矩形 27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84985" y="6120328"/>
              <a:ext cx="643594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第五章 方案设计的难点和风险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5894303" y="4781728"/>
            <a:ext cx="3040927" cy="371742"/>
            <a:chOff x="1345042" y="5994113"/>
            <a:chExt cx="924791" cy="852055"/>
          </a:xfrm>
        </p:grpSpPr>
        <p:sp>
          <p:nvSpPr>
            <p:cNvPr id="31" name="矩形 30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643667" y="6120328"/>
              <a:ext cx="326233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第六章 结束语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2932162" y="1373932"/>
            <a:ext cx="1212566" cy="371742"/>
            <a:chOff x="1345042" y="5994113"/>
            <a:chExt cx="924791" cy="852055"/>
          </a:xfrm>
        </p:grpSpPr>
        <p:sp>
          <p:nvSpPr>
            <p:cNvPr id="34" name="矩形 33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628771" y="6120328"/>
              <a:ext cx="356011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开始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2931295" y="2055206"/>
            <a:ext cx="1212566" cy="371742"/>
            <a:chOff x="1345042" y="5994113"/>
            <a:chExt cx="924791" cy="852055"/>
          </a:xfrm>
        </p:grpSpPr>
        <p:sp>
          <p:nvSpPr>
            <p:cNvPr id="37" name="矩形 36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359811" y="6120328"/>
              <a:ext cx="893941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理论和研究现状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2931295" y="2738606"/>
            <a:ext cx="1212566" cy="371742"/>
            <a:chOff x="1345042" y="5994113"/>
            <a:chExt cx="924791" cy="852055"/>
          </a:xfrm>
        </p:grpSpPr>
        <p:sp>
          <p:nvSpPr>
            <p:cNvPr id="40" name="矩形 39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521193" y="6120328"/>
              <a:ext cx="571183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分析问题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2931295" y="3786604"/>
            <a:ext cx="1212566" cy="371742"/>
            <a:chOff x="1345042" y="5994113"/>
            <a:chExt cx="924791" cy="852055"/>
          </a:xfrm>
        </p:grpSpPr>
        <p:sp>
          <p:nvSpPr>
            <p:cNvPr id="43" name="矩形 42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521190" y="6120328"/>
              <a:ext cx="571183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解决问题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2931295" y="4787667"/>
            <a:ext cx="1212566" cy="371742"/>
            <a:chOff x="1345042" y="5994113"/>
            <a:chExt cx="924791" cy="852055"/>
          </a:xfrm>
        </p:grpSpPr>
        <p:sp>
          <p:nvSpPr>
            <p:cNvPr id="46" name="矩形 45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629386" y="6120328"/>
              <a:ext cx="354789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结束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52" name="直线连接符 51"/>
          <p:cNvCxnSpPr>
            <a:stCxn id="34" idx="3"/>
            <a:endCxn id="14" idx="1"/>
          </p:cNvCxnSpPr>
          <p:nvPr/>
        </p:nvCxnSpPr>
        <p:spPr>
          <a:xfrm>
            <a:off x="4144728" y="1559803"/>
            <a:ext cx="17495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>
            <a:off x="4144728" y="2241077"/>
            <a:ext cx="17495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>
            <a:off x="4144728" y="2924477"/>
            <a:ext cx="17495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>
            <a:stCxn id="43" idx="3"/>
            <a:endCxn id="25" idx="1"/>
          </p:cNvCxnSpPr>
          <p:nvPr/>
        </p:nvCxnSpPr>
        <p:spPr>
          <a:xfrm flipV="1">
            <a:off x="4143861" y="3606814"/>
            <a:ext cx="1748275" cy="3656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>
            <a:stCxn id="43" idx="3"/>
            <a:endCxn id="28" idx="1"/>
          </p:cNvCxnSpPr>
          <p:nvPr/>
        </p:nvCxnSpPr>
        <p:spPr>
          <a:xfrm>
            <a:off x="4143861" y="3972475"/>
            <a:ext cx="1746111" cy="3166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>
            <a:off x="4143861" y="4967599"/>
            <a:ext cx="17495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4438203" y="1296442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</a:t>
            </a:r>
            <a:r>
              <a:rPr kumimoji="1" lang="zh-CN" altLang="en-US" sz="10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和选题来源</a:t>
            </a:r>
            <a:endParaRPr kumimoji="1" lang="zh-CN" altLang="en-US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285982" y="1576944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研究意义、思路和方法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283382" y="1987161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概念、理论、工具介绍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301047" y="2274267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研究现状和文献综述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134558" y="2647550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研究对象的行业分析和战略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180058" y="2932171"/>
            <a:ext cx="1640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产品规划</a:t>
            </a:r>
            <a:r>
              <a:rPr kumimoji="1" lang="zh-CN" altLang="en-US" sz="10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管理现状和问题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 rot="20840002">
            <a:off x="4117369" y="3516001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市场定位、产品规划和路线图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 rot="620944">
            <a:off x="4093900" y="4126584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组织保障、机制、人才和文化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672642" y="384323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整体思路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429287" y="4704537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全文回顾和总结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4455158" y="499504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创新性和不足</a:t>
            </a:r>
            <a:endParaRPr kumimoji="1"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3566740" y="1010250"/>
            <a:ext cx="2023569" cy="371742"/>
            <a:chOff x="1345042" y="5994113"/>
            <a:chExt cx="924791" cy="852055"/>
          </a:xfrm>
        </p:grpSpPr>
        <p:sp>
          <p:nvSpPr>
            <p:cNvPr id="6" name="矩形 5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06711" y="6120328"/>
              <a:ext cx="600136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目标市场定位分析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6638986" y="1010250"/>
            <a:ext cx="2023569" cy="371742"/>
            <a:chOff x="1345042" y="5994113"/>
            <a:chExt cx="924791" cy="852055"/>
          </a:xfrm>
        </p:grpSpPr>
        <p:sp>
          <p:nvSpPr>
            <p:cNvPr id="9" name="矩形 8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474478" y="6120328"/>
              <a:ext cx="664604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产品规划与综合评价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5132304" y="1962750"/>
            <a:ext cx="2023569" cy="371742"/>
            <a:chOff x="1345042" y="5994113"/>
            <a:chExt cx="924791" cy="852055"/>
          </a:xfrm>
        </p:grpSpPr>
        <p:sp>
          <p:nvSpPr>
            <p:cNvPr id="12" name="矩形 11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71178" y="6120328"/>
              <a:ext cx="471200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市场综合分析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3565299" y="2782500"/>
            <a:ext cx="2023569" cy="2631164"/>
            <a:chOff x="1345042" y="5960918"/>
            <a:chExt cx="924791" cy="918447"/>
          </a:xfrm>
        </p:grpSpPr>
        <p:sp>
          <p:nvSpPr>
            <p:cNvPr id="15" name="矩形 14"/>
            <p:cNvSpPr/>
            <p:nvPr/>
          </p:nvSpPr>
          <p:spPr>
            <a:xfrm>
              <a:off x="1345042" y="5994112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06714" y="5960918"/>
              <a:ext cx="600136" cy="91844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环境分析</a:t>
              </a:r>
              <a:endParaRPr kumimoji="1" lang="en-US" altLang="zh-CN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竞争分析</a:t>
              </a:r>
              <a:endParaRPr kumimoji="1" lang="en-US" altLang="zh-CN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自身分析</a:t>
              </a:r>
              <a:endParaRPr kumimoji="1" lang="en-US" altLang="zh-CN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市场分析</a:t>
              </a:r>
              <a:endParaRPr kumimoji="1" lang="en-US" altLang="zh-CN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SWOT</a:t>
              </a:r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分析</a:t>
              </a:r>
              <a:endParaRPr kumimoji="1" lang="en-US" altLang="zh-CN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市场地图</a:t>
              </a:r>
              <a:endParaRPr kumimoji="1" lang="en-US" altLang="zh-CN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业务设计</a:t>
              </a:r>
              <a:endParaRPr kumimoji="1" lang="en-US" altLang="zh-CN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市场评估总体判断</a:t>
              </a:r>
              <a:endParaRPr kumimoji="1" lang="en-US" altLang="zh-CN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6638986" y="2877594"/>
            <a:ext cx="2023569" cy="1164479"/>
            <a:chOff x="1345042" y="5994112"/>
            <a:chExt cx="924791" cy="852055"/>
          </a:xfrm>
        </p:grpSpPr>
        <p:sp>
          <p:nvSpPr>
            <p:cNvPr id="21" name="矩形 20"/>
            <p:cNvSpPr/>
            <p:nvPr/>
          </p:nvSpPr>
          <p:spPr>
            <a:xfrm>
              <a:off x="1345042" y="5994112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35651" y="6271077"/>
              <a:ext cx="342265" cy="2981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市场细分</a:t>
              </a:r>
              <a:endParaRPr kumimoji="1" lang="en-US" altLang="zh-CN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组合分析</a:t>
              </a:r>
              <a:endParaRPr kumimoji="1" lang="en-US" altLang="zh-CN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业务计划</a:t>
              </a:r>
              <a:endParaRPr kumimoji="1" lang="en-US" altLang="zh-CN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24" name="直线箭头连接符 23"/>
          <p:cNvCxnSpPr/>
          <p:nvPr/>
        </p:nvCxnSpPr>
        <p:spPr>
          <a:xfrm flipV="1">
            <a:off x="4336656" y="1381992"/>
            <a:ext cx="2876" cy="149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V="1">
            <a:off x="5372410" y="1381992"/>
            <a:ext cx="2876" cy="580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 flipV="1">
            <a:off x="6896387" y="1365841"/>
            <a:ext cx="2876" cy="580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endCxn id="21" idx="1"/>
          </p:cNvCxnSpPr>
          <p:nvPr/>
        </p:nvCxnSpPr>
        <p:spPr>
          <a:xfrm>
            <a:off x="5585999" y="3459833"/>
            <a:ext cx="105298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8376454" y="1381992"/>
            <a:ext cx="0" cy="1495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6" idx="3"/>
            <a:endCxn id="9" idx="1"/>
          </p:cNvCxnSpPr>
          <p:nvPr/>
        </p:nvCxnSpPr>
        <p:spPr>
          <a:xfrm>
            <a:off x="5590309" y="1196121"/>
            <a:ext cx="104867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968472" y="5525971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基于市场综合分析的产品规划过程</a:t>
            </a:r>
            <a:endParaRPr kumimoji="1" lang="zh-CN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63073" y="5247658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产品规划与市场及研发的关系</a:t>
            </a:r>
            <a:endParaRPr kumimoji="1" lang="zh-CN" altLang="en-US" sz="1400" dirty="0"/>
          </a:p>
        </p:txBody>
      </p:sp>
      <p:grpSp>
        <p:nvGrpSpPr>
          <p:cNvPr id="21" name="组 20"/>
          <p:cNvGrpSpPr/>
          <p:nvPr/>
        </p:nvGrpSpPr>
        <p:grpSpPr>
          <a:xfrm>
            <a:off x="2533939" y="2306783"/>
            <a:ext cx="4576907" cy="2036617"/>
            <a:chOff x="4528993" y="2576947"/>
            <a:chExt cx="4576907" cy="2763980"/>
          </a:xfrm>
        </p:grpSpPr>
        <p:grpSp>
          <p:nvGrpSpPr>
            <p:cNvPr id="5" name="组 4"/>
            <p:cNvGrpSpPr/>
            <p:nvPr/>
          </p:nvGrpSpPr>
          <p:grpSpPr>
            <a:xfrm>
              <a:off x="4528993" y="2576947"/>
              <a:ext cx="843107" cy="2763980"/>
              <a:chOff x="1345042" y="5994112"/>
              <a:chExt cx="924791" cy="85205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345042" y="5994112"/>
                <a:ext cx="924791" cy="852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628757" y="6203742"/>
                <a:ext cx="607672" cy="432794"/>
              </a:xfrm>
              <a:prstGeom prst="rect">
                <a:avLst/>
              </a:prstGeom>
              <a:noFill/>
            </p:spPr>
            <p:txBody>
              <a:bodyPr vert="eaVert" wrap="square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zh-CN" altLang="en-US" sz="1600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市场分析</a:t>
                </a:r>
                <a:endParaRPr kumimoji="1" lang="en-US" altLang="zh-CN" sz="16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6395893" y="2576947"/>
              <a:ext cx="843107" cy="2763980"/>
              <a:chOff x="1345042" y="5994112"/>
              <a:chExt cx="924791" cy="852055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345042" y="5994112"/>
                <a:ext cx="924791" cy="852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639542" y="6203742"/>
                <a:ext cx="607672" cy="432794"/>
              </a:xfrm>
              <a:prstGeom prst="rect">
                <a:avLst/>
              </a:prstGeom>
              <a:noFill/>
            </p:spPr>
            <p:txBody>
              <a:bodyPr vert="eaVert" wrap="square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zh-CN" altLang="en-US" sz="1600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产品规划</a:t>
                </a:r>
                <a:endParaRPr kumimoji="1" lang="en-US" altLang="zh-CN" sz="16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grpSp>
          <p:nvGrpSpPr>
            <p:cNvPr id="11" name="组 10"/>
            <p:cNvGrpSpPr/>
            <p:nvPr/>
          </p:nvGrpSpPr>
          <p:grpSpPr>
            <a:xfrm>
              <a:off x="8262793" y="2576947"/>
              <a:ext cx="843107" cy="2763980"/>
              <a:chOff x="1345042" y="5994112"/>
              <a:chExt cx="924791" cy="852055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345042" y="5994112"/>
                <a:ext cx="924791" cy="852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662161" y="6203742"/>
                <a:ext cx="607672" cy="432794"/>
              </a:xfrm>
              <a:prstGeom prst="rect">
                <a:avLst/>
              </a:prstGeom>
              <a:noFill/>
            </p:spPr>
            <p:txBody>
              <a:bodyPr vert="eaVert" wrap="square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zh-CN" altLang="en-US" sz="1600" dirty="0" smtClean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产品研发</a:t>
                </a:r>
                <a:endParaRPr kumimoji="1" lang="en-US" altLang="zh-CN" sz="16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cxnSp>
          <p:nvCxnSpPr>
            <p:cNvPr id="16" name="直线箭头连接符 15"/>
            <p:cNvCxnSpPr>
              <a:stCxn id="6" idx="3"/>
              <a:endCxn id="9" idx="1"/>
            </p:cNvCxnSpPr>
            <p:nvPr/>
          </p:nvCxnSpPr>
          <p:spPr>
            <a:xfrm>
              <a:off x="5372100" y="3958937"/>
              <a:ext cx="10237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/>
            <p:nvPr/>
          </p:nvCxnSpPr>
          <p:spPr>
            <a:xfrm>
              <a:off x="7239000" y="3958937"/>
              <a:ext cx="10237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5451839" y="3513614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/>
                <a:t>目标市场</a:t>
              </a:r>
              <a:endParaRPr kumimoji="1" lang="zh-CN" altLang="en-US" sz="1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299074" y="351361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/>
                <a:t>产品策略</a:t>
              </a:r>
              <a:endParaRPr kumimoji="1" lang="zh-CN" altLang="en-US" sz="1400" dirty="0"/>
            </a:p>
          </p:txBody>
        </p:sp>
      </p:grpSp>
      <p:cxnSp>
        <p:nvCxnSpPr>
          <p:cNvPr id="23" name="曲线连接符 22"/>
          <p:cNvCxnSpPr>
            <a:stCxn id="6" idx="0"/>
            <a:endCxn id="12" idx="0"/>
          </p:cNvCxnSpPr>
          <p:nvPr/>
        </p:nvCxnSpPr>
        <p:spPr>
          <a:xfrm rot="5400000" flipH="1" flipV="1">
            <a:off x="4822393" y="439883"/>
            <a:ext cx="12700" cy="3733800"/>
          </a:xfrm>
          <a:prstGeom prst="curvedConnector3">
            <a:avLst>
              <a:gd name="adj1" fmla="val 474545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2" idx="2"/>
            <a:endCxn id="6" idx="2"/>
          </p:cNvCxnSpPr>
          <p:nvPr/>
        </p:nvCxnSpPr>
        <p:spPr>
          <a:xfrm rot="5400000">
            <a:off x="4822393" y="2476500"/>
            <a:ext cx="12700" cy="3733800"/>
          </a:xfrm>
          <a:prstGeom prst="curvedConnector3">
            <a:avLst>
              <a:gd name="adj1" fmla="val 4581819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101682" y="189918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市场和客户信息</a:t>
            </a:r>
            <a:endParaRPr kumimoji="1"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4281218" y="444906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产品和服务</a:t>
            </a:r>
            <a:endParaRPr kumimoji="1" lang="zh-CN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/>
          <p:cNvCxnSpPr/>
          <p:nvPr/>
        </p:nvCxnSpPr>
        <p:spPr>
          <a:xfrm flipV="1">
            <a:off x="3089748" y="1880755"/>
            <a:ext cx="0" cy="2513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3089748" y="4394666"/>
            <a:ext cx="5576271" cy="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V="1">
            <a:off x="3089748" y="4394666"/>
            <a:ext cx="0" cy="3435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V="1">
            <a:off x="3740912" y="4394665"/>
            <a:ext cx="0" cy="3435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V="1">
            <a:off x="4551219" y="3948546"/>
            <a:ext cx="1" cy="446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 flipV="1">
            <a:off x="5350951" y="3023411"/>
            <a:ext cx="10575" cy="13712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 flipV="1">
            <a:off x="7186678" y="3023410"/>
            <a:ext cx="10575" cy="13712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 flipH="1" flipV="1">
            <a:off x="8239992" y="3948546"/>
            <a:ext cx="3095" cy="4461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形状 28"/>
          <p:cNvSpPr/>
          <p:nvPr/>
        </p:nvSpPr>
        <p:spPr>
          <a:xfrm>
            <a:off x="3751119" y="2597718"/>
            <a:ext cx="4644822" cy="1787246"/>
          </a:xfrm>
          <a:custGeom>
            <a:avLst/>
            <a:gdLst>
              <a:gd name="connsiteX0" fmla="*/ 0 w 4644822"/>
              <a:gd name="connsiteY0" fmla="*/ 1787246 h 1787246"/>
              <a:gd name="connsiteX1" fmla="*/ 800100 w 4644822"/>
              <a:gd name="connsiteY1" fmla="*/ 1413173 h 1787246"/>
              <a:gd name="connsiteX2" fmla="*/ 1579418 w 4644822"/>
              <a:gd name="connsiteY2" fmla="*/ 457210 h 1787246"/>
              <a:gd name="connsiteX3" fmla="*/ 2462645 w 4644822"/>
              <a:gd name="connsiteY3" fmla="*/ 10 h 1787246"/>
              <a:gd name="connsiteX4" fmla="*/ 3501736 w 4644822"/>
              <a:gd name="connsiteY4" fmla="*/ 467601 h 1787246"/>
              <a:gd name="connsiteX5" fmla="*/ 4509654 w 4644822"/>
              <a:gd name="connsiteY5" fmla="*/ 1402782 h 1787246"/>
              <a:gd name="connsiteX6" fmla="*/ 4634345 w 4644822"/>
              <a:gd name="connsiteY6" fmla="*/ 1506691 h 178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44822" h="1787246">
                <a:moveTo>
                  <a:pt x="0" y="1787246"/>
                </a:moveTo>
                <a:cubicBezTo>
                  <a:pt x="268432" y="1711046"/>
                  <a:pt x="536864" y="1634846"/>
                  <a:pt x="800100" y="1413173"/>
                </a:cubicBezTo>
                <a:cubicBezTo>
                  <a:pt x="1063336" y="1191500"/>
                  <a:pt x="1302327" y="692737"/>
                  <a:pt x="1579418" y="457210"/>
                </a:cubicBezTo>
                <a:cubicBezTo>
                  <a:pt x="1856509" y="221683"/>
                  <a:pt x="2142259" y="-1722"/>
                  <a:pt x="2462645" y="10"/>
                </a:cubicBezTo>
                <a:cubicBezTo>
                  <a:pt x="2783031" y="1742"/>
                  <a:pt x="3160568" y="233806"/>
                  <a:pt x="3501736" y="467601"/>
                </a:cubicBezTo>
                <a:cubicBezTo>
                  <a:pt x="3842904" y="701396"/>
                  <a:pt x="4320886" y="1229600"/>
                  <a:pt x="4509654" y="1402782"/>
                </a:cubicBezTo>
                <a:cubicBezTo>
                  <a:pt x="4698422" y="1575964"/>
                  <a:pt x="4634345" y="1506691"/>
                  <a:pt x="4634345" y="150669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任意形状 29"/>
          <p:cNvSpPr/>
          <p:nvPr/>
        </p:nvSpPr>
        <p:spPr>
          <a:xfrm>
            <a:off x="3751119" y="3879267"/>
            <a:ext cx="4675909" cy="671952"/>
          </a:xfrm>
          <a:custGeom>
            <a:avLst/>
            <a:gdLst>
              <a:gd name="connsiteX0" fmla="*/ 0 w 4675909"/>
              <a:gd name="connsiteY0" fmla="*/ 671952 h 671952"/>
              <a:gd name="connsiteX1" fmla="*/ 446809 w 4675909"/>
              <a:gd name="connsiteY1" fmla="*/ 516088 h 671952"/>
              <a:gd name="connsiteX2" fmla="*/ 883227 w 4675909"/>
              <a:gd name="connsiteY2" fmla="*/ 391397 h 671952"/>
              <a:gd name="connsiteX3" fmla="*/ 1683327 w 4675909"/>
              <a:gd name="connsiteY3" fmla="*/ 266706 h 671952"/>
              <a:gd name="connsiteX4" fmla="*/ 2140527 w 4675909"/>
              <a:gd name="connsiteY4" fmla="*/ 48497 h 671952"/>
              <a:gd name="connsiteX5" fmla="*/ 2576945 w 4675909"/>
              <a:gd name="connsiteY5" fmla="*/ 6933 h 671952"/>
              <a:gd name="connsiteX6" fmla="*/ 2961409 w 4675909"/>
              <a:gd name="connsiteY6" fmla="*/ 152406 h 671952"/>
              <a:gd name="connsiteX7" fmla="*/ 3304309 w 4675909"/>
              <a:gd name="connsiteY7" fmla="*/ 287488 h 671952"/>
              <a:gd name="connsiteX8" fmla="*/ 3543300 w 4675909"/>
              <a:gd name="connsiteY8" fmla="*/ 339442 h 671952"/>
              <a:gd name="connsiteX9" fmla="*/ 4218709 w 4675909"/>
              <a:gd name="connsiteY9" fmla="*/ 412179 h 671952"/>
              <a:gd name="connsiteX10" fmla="*/ 4488873 w 4675909"/>
              <a:gd name="connsiteY10" fmla="*/ 443352 h 671952"/>
              <a:gd name="connsiteX11" fmla="*/ 4675909 w 4675909"/>
              <a:gd name="connsiteY11" fmla="*/ 495306 h 67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75909" h="671952">
                <a:moveTo>
                  <a:pt x="0" y="671952"/>
                </a:moveTo>
                <a:cubicBezTo>
                  <a:pt x="149802" y="617399"/>
                  <a:pt x="299605" y="562847"/>
                  <a:pt x="446809" y="516088"/>
                </a:cubicBezTo>
                <a:cubicBezTo>
                  <a:pt x="594014" y="469329"/>
                  <a:pt x="677141" y="432961"/>
                  <a:pt x="883227" y="391397"/>
                </a:cubicBezTo>
                <a:cubicBezTo>
                  <a:pt x="1089313" y="349833"/>
                  <a:pt x="1473777" y="323856"/>
                  <a:pt x="1683327" y="266706"/>
                </a:cubicBezTo>
                <a:cubicBezTo>
                  <a:pt x="1892877" y="209556"/>
                  <a:pt x="1991591" y="91792"/>
                  <a:pt x="2140527" y="48497"/>
                </a:cubicBezTo>
                <a:cubicBezTo>
                  <a:pt x="2289463" y="5201"/>
                  <a:pt x="2440131" y="-10385"/>
                  <a:pt x="2576945" y="6933"/>
                </a:cubicBezTo>
                <a:cubicBezTo>
                  <a:pt x="2713759" y="24251"/>
                  <a:pt x="2961409" y="152406"/>
                  <a:pt x="2961409" y="152406"/>
                </a:cubicBezTo>
                <a:cubicBezTo>
                  <a:pt x="3082636" y="199165"/>
                  <a:pt x="3207327" y="256315"/>
                  <a:pt x="3304309" y="287488"/>
                </a:cubicBezTo>
                <a:cubicBezTo>
                  <a:pt x="3401291" y="318661"/>
                  <a:pt x="3390900" y="318660"/>
                  <a:pt x="3543300" y="339442"/>
                </a:cubicBezTo>
                <a:cubicBezTo>
                  <a:pt x="3695700" y="360224"/>
                  <a:pt x="4218709" y="412179"/>
                  <a:pt x="4218709" y="412179"/>
                </a:cubicBezTo>
                <a:cubicBezTo>
                  <a:pt x="4376304" y="429497"/>
                  <a:pt x="4412673" y="429498"/>
                  <a:pt x="4488873" y="443352"/>
                </a:cubicBezTo>
                <a:cubicBezTo>
                  <a:pt x="4565073" y="457206"/>
                  <a:pt x="4675909" y="495306"/>
                  <a:pt x="4675909" y="49530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817878" y="15469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销售</a:t>
            </a:r>
            <a:endParaRPr kumimoji="1" lang="zh-CN" altLang="en-US" sz="1100" dirty="0"/>
          </a:p>
        </p:txBody>
      </p:sp>
      <p:sp>
        <p:nvSpPr>
          <p:cNvPr id="34" name="文本框 33"/>
          <p:cNvSpPr txBox="1"/>
          <p:nvPr/>
        </p:nvSpPr>
        <p:spPr>
          <a:xfrm>
            <a:off x="8640403" y="422825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时间</a:t>
            </a:r>
            <a:endParaRPr kumimoji="1" lang="zh-CN" altLang="en-US" sz="1100" dirty="0"/>
          </a:p>
        </p:txBody>
      </p:sp>
      <p:sp>
        <p:nvSpPr>
          <p:cNvPr id="35" name="文本框 34"/>
          <p:cNvSpPr txBox="1"/>
          <p:nvPr/>
        </p:nvSpPr>
        <p:spPr>
          <a:xfrm>
            <a:off x="5723869" y="225148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销售量曲线</a:t>
            </a:r>
            <a:endParaRPr kumimoji="1" lang="zh-CN" altLang="en-US" sz="1100" dirty="0"/>
          </a:p>
        </p:txBody>
      </p:sp>
      <p:sp>
        <p:nvSpPr>
          <p:cNvPr id="36" name="文本框 35"/>
          <p:cNvSpPr txBox="1"/>
          <p:nvPr/>
        </p:nvSpPr>
        <p:spPr>
          <a:xfrm>
            <a:off x="5816092" y="35363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利润曲线</a:t>
            </a:r>
            <a:endParaRPr kumimoji="1" lang="zh-CN" altLang="en-US" sz="1100" dirty="0"/>
          </a:p>
        </p:txBody>
      </p:sp>
      <p:sp>
        <p:nvSpPr>
          <p:cNvPr id="37" name="文本框 36"/>
          <p:cNvSpPr txBox="1"/>
          <p:nvPr/>
        </p:nvSpPr>
        <p:spPr>
          <a:xfrm>
            <a:off x="3099955" y="447664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开发期</a:t>
            </a:r>
            <a:endParaRPr kumimoji="1" lang="zh-CN" altLang="en-US" sz="1100" dirty="0"/>
          </a:p>
        </p:txBody>
      </p:sp>
      <p:sp>
        <p:nvSpPr>
          <p:cNvPr id="38" name="文本框 37"/>
          <p:cNvSpPr txBox="1"/>
          <p:nvPr/>
        </p:nvSpPr>
        <p:spPr>
          <a:xfrm>
            <a:off x="3900407" y="448081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引入期</a:t>
            </a:r>
            <a:endParaRPr kumimoji="1" lang="zh-CN" altLang="en-US" sz="11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657554" y="44724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成长期</a:t>
            </a:r>
            <a:endParaRPr kumimoji="1" lang="zh-CN" altLang="en-US" sz="11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961113" y="44724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成熟期</a:t>
            </a:r>
            <a:endParaRPr kumimoji="1" lang="zh-CN" altLang="en-US" sz="11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412377" y="447771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衰退期</a:t>
            </a:r>
            <a:endParaRPr kumimoji="1" lang="zh-CN" altLang="en-US" sz="11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110770" y="4900363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典型的产品</a:t>
            </a:r>
            <a:r>
              <a:rPr kumimoji="1" lang="zh-CN" altLang="en-US" sz="1400" smtClean="0"/>
              <a:t>生命周期曲线</a:t>
            </a:r>
            <a:endParaRPr kumimoji="1" lang="zh-CN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3372229" y="2400299"/>
            <a:ext cx="663195" cy="2177771"/>
            <a:chOff x="4374117" y="2366252"/>
            <a:chExt cx="663195" cy="1941069"/>
          </a:xfrm>
        </p:grpSpPr>
        <p:sp>
          <p:nvSpPr>
            <p:cNvPr id="6" name="矩形 5"/>
            <p:cNvSpPr/>
            <p:nvPr/>
          </p:nvSpPr>
          <p:spPr>
            <a:xfrm>
              <a:off x="4374117" y="2366252"/>
              <a:ext cx="663195" cy="1941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524540" y="2787561"/>
              <a:ext cx="3623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企业能力分析</a:t>
              </a:r>
              <a:endPara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7545911" y="2452254"/>
            <a:ext cx="663195" cy="2063471"/>
            <a:chOff x="4374117" y="2468129"/>
            <a:chExt cx="663195" cy="1839192"/>
          </a:xfrm>
        </p:grpSpPr>
        <p:sp>
          <p:nvSpPr>
            <p:cNvPr id="9" name="矩形 8"/>
            <p:cNvSpPr/>
            <p:nvPr/>
          </p:nvSpPr>
          <p:spPr>
            <a:xfrm>
              <a:off x="4374117" y="2468129"/>
              <a:ext cx="663195" cy="1839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24540" y="2870670"/>
              <a:ext cx="3623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竞争对手分析</a:t>
              </a:r>
              <a:endParaRPr kumimoji="1"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4833321" y="2593632"/>
            <a:ext cx="1909269" cy="371742"/>
            <a:chOff x="1345042" y="5994113"/>
            <a:chExt cx="924791" cy="852055"/>
          </a:xfrm>
        </p:grpSpPr>
        <p:sp>
          <p:nvSpPr>
            <p:cNvPr id="12" name="矩形 11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95510" y="6120328"/>
              <a:ext cx="422542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市场细分 </a:t>
              </a:r>
              <a:r>
                <a:rPr kumimoji="1" lang="en-US" altLang="zh-CN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4824286" y="1858179"/>
            <a:ext cx="1909269" cy="371742"/>
            <a:chOff x="1345042" y="5994113"/>
            <a:chExt cx="924791" cy="852055"/>
          </a:xfrm>
        </p:grpSpPr>
        <p:sp>
          <p:nvSpPr>
            <p:cNvPr id="15" name="矩形 14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25404" y="6120328"/>
              <a:ext cx="362755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顾客分析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4833321" y="3299011"/>
            <a:ext cx="1909269" cy="371742"/>
            <a:chOff x="1345042" y="5994113"/>
            <a:chExt cx="924791" cy="852055"/>
          </a:xfrm>
        </p:grpSpPr>
        <p:sp>
          <p:nvSpPr>
            <p:cNvPr id="18" name="矩形 17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527574" y="6120328"/>
              <a:ext cx="558420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确定目标市场 </a:t>
              </a:r>
              <a:r>
                <a:rPr kumimoji="1" lang="en-US" altLang="zh-CN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T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4843712" y="3972362"/>
            <a:ext cx="1909269" cy="371742"/>
            <a:chOff x="1345042" y="5994113"/>
            <a:chExt cx="924791" cy="852055"/>
          </a:xfrm>
        </p:grpSpPr>
        <p:sp>
          <p:nvSpPr>
            <p:cNvPr id="21" name="矩形 20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526025" y="6120328"/>
              <a:ext cx="561525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目标市场定位 </a:t>
              </a:r>
              <a:r>
                <a:rPr kumimoji="1" lang="en-US" altLang="zh-CN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P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4843712" y="4672566"/>
            <a:ext cx="1909269" cy="371742"/>
            <a:chOff x="1345042" y="5994113"/>
            <a:chExt cx="924791" cy="852055"/>
          </a:xfrm>
        </p:grpSpPr>
        <p:sp>
          <p:nvSpPr>
            <p:cNvPr id="24" name="矩形 23"/>
            <p:cNvSpPr/>
            <p:nvPr/>
          </p:nvSpPr>
          <p:spPr>
            <a:xfrm>
              <a:off x="1345042" y="5994113"/>
              <a:ext cx="924791" cy="85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93738" y="6120328"/>
              <a:ext cx="226101" cy="59962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11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定制</a:t>
              </a:r>
              <a:endParaRPr kumimoji="1" lang="zh-CN" altLang="en-US" sz="1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27" name="直线箭头连接符 26"/>
          <p:cNvCxnSpPr>
            <a:stCxn id="15" idx="2"/>
            <a:endCxn id="12" idx="0"/>
          </p:cNvCxnSpPr>
          <p:nvPr/>
        </p:nvCxnSpPr>
        <p:spPr>
          <a:xfrm>
            <a:off x="5778921" y="2229921"/>
            <a:ext cx="9035" cy="363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2" idx="2"/>
            <a:endCxn id="18" idx="0"/>
          </p:cNvCxnSpPr>
          <p:nvPr/>
        </p:nvCxnSpPr>
        <p:spPr>
          <a:xfrm>
            <a:off x="5787956" y="2965374"/>
            <a:ext cx="0" cy="333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8" idx="2"/>
          </p:cNvCxnSpPr>
          <p:nvPr/>
        </p:nvCxnSpPr>
        <p:spPr>
          <a:xfrm flipH="1">
            <a:off x="5786599" y="3670753"/>
            <a:ext cx="1357" cy="308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1" idx="2"/>
            <a:endCxn id="24" idx="0"/>
          </p:cNvCxnSpPr>
          <p:nvPr/>
        </p:nvCxnSpPr>
        <p:spPr>
          <a:xfrm>
            <a:off x="5798347" y="4344104"/>
            <a:ext cx="0" cy="328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6" idx="3"/>
            <a:endCxn id="12" idx="1"/>
          </p:cNvCxnSpPr>
          <p:nvPr/>
        </p:nvCxnSpPr>
        <p:spPr>
          <a:xfrm flipV="1">
            <a:off x="4035424" y="2779503"/>
            <a:ext cx="797897" cy="709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6" idx="3"/>
            <a:endCxn id="18" idx="1"/>
          </p:cNvCxnSpPr>
          <p:nvPr/>
        </p:nvCxnSpPr>
        <p:spPr>
          <a:xfrm flipV="1">
            <a:off x="4035424" y="3484882"/>
            <a:ext cx="797897" cy="4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6" idx="3"/>
            <a:endCxn id="21" idx="1"/>
          </p:cNvCxnSpPr>
          <p:nvPr/>
        </p:nvCxnSpPr>
        <p:spPr>
          <a:xfrm>
            <a:off x="4035424" y="3489186"/>
            <a:ext cx="808288" cy="669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9" idx="1"/>
            <a:endCxn id="12" idx="3"/>
          </p:cNvCxnSpPr>
          <p:nvPr/>
        </p:nvCxnSpPr>
        <p:spPr>
          <a:xfrm flipH="1" flipV="1">
            <a:off x="6742590" y="2779503"/>
            <a:ext cx="803321" cy="704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9" idx="1"/>
            <a:endCxn id="18" idx="3"/>
          </p:cNvCxnSpPr>
          <p:nvPr/>
        </p:nvCxnSpPr>
        <p:spPr>
          <a:xfrm flipH="1">
            <a:off x="6742590" y="3483990"/>
            <a:ext cx="803321" cy="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9" idx="1"/>
            <a:endCxn id="21" idx="3"/>
          </p:cNvCxnSpPr>
          <p:nvPr/>
        </p:nvCxnSpPr>
        <p:spPr>
          <a:xfrm flipH="1">
            <a:off x="6752981" y="3483990"/>
            <a:ext cx="792930" cy="674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5003957" y="5218881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STP</a:t>
            </a:r>
            <a:r>
              <a:rPr kumimoji="1" lang="zh-CN" altLang="en-US" sz="1400" dirty="0" smtClean="0"/>
              <a:t>营销战略模型</a:t>
            </a:r>
            <a:endParaRPr kumimoji="1" lang="zh-CN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82618" y="2119745"/>
          <a:ext cx="8128000" cy="27168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273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地理变量</a:t>
                      </a:r>
                      <a:endParaRPr lang="zh-CN" altLang="en-US" sz="14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人口统计变量</a:t>
                      </a:r>
                      <a:endParaRPr lang="zh-CN" altLang="en-US" sz="14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心理变量</a:t>
                      </a:r>
                      <a:endParaRPr lang="zh-CN" altLang="en-US" sz="14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行为变量</a:t>
                      </a:r>
                      <a:endParaRPr lang="zh-CN" altLang="en-US" sz="14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98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区域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性别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生活形态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认知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</a:tr>
              <a:tr h="398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国家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年龄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人格特质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态度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</a:tr>
              <a:tr h="398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人口密度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职业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动机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忠诚度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</a:tr>
              <a:tr h="398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气候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收入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社会阶层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使用率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</a:tr>
              <a:tr h="398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城市规模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教育程度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生活方式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使用者状况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</a:tr>
              <a:tr h="398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地形地貌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宗教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生活习惯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利益追寻</a:t>
                      </a:r>
                      <a:endParaRPr lang="zh-CN" altLang="en-US" sz="12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/>
          <p:cNvCxnSpPr/>
          <p:nvPr/>
        </p:nvCxnSpPr>
        <p:spPr>
          <a:xfrm flipV="1">
            <a:off x="3993757" y="1901538"/>
            <a:ext cx="0" cy="2513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3993757" y="4415449"/>
            <a:ext cx="45371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721887" y="156771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销售</a:t>
            </a:r>
            <a:endParaRPr kumimoji="1"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19622" y="428464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</a:t>
            </a:r>
            <a:endParaRPr kumimoji="1"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3993757" y="2483428"/>
            <a:ext cx="36123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V="1">
            <a:off x="7606146" y="2483428"/>
            <a:ext cx="1" cy="1932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3993757" y="3449438"/>
            <a:ext cx="36123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 flipV="1">
            <a:off x="5799951" y="2483427"/>
            <a:ext cx="1" cy="1932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39495" y="282975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</a:t>
            </a:r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</a:t>
            </a:r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906412" y="282598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明星类</a:t>
            </a:r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906412" y="382479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金牛类</a:t>
            </a:r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154452" y="380096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kumimoji="1"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瘦狗类</a:t>
            </a:r>
            <a:r>
              <a:rPr kumimoji="1" lang="en-US" altLang="zh-CN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658885" y="3224633"/>
            <a:ext cx="13131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一定时期产品目标</a:t>
            </a:r>
            <a:endParaRPr kumimoji="1" lang="en-US" altLang="zh-CN" sz="1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市场中全部企业的</a:t>
            </a:r>
            <a:endParaRPr kumimoji="1" lang="en-US" altLang="zh-CN" sz="1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平均销售增长率</a:t>
            </a:r>
            <a:endParaRPr kumimoji="1"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37193" y="1962176"/>
            <a:ext cx="13131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一定时期企业产品</a:t>
            </a:r>
            <a:endParaRPr kumimoji="1" lang="en-US" altLang="zh-CN" sz="1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在目标市场的平均</a:t>
            </a:r>
            <a:endParaRPr kumimoji="1" lang="en-US" altLang="zh-CN" sz="1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销量增长率</a:t>
            </a:r>
            <a:endParaRPr kumimoji="1" lang="en-US" altLang="zh-CN" sz="1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143361" y="4490390"/>
            <a:ext cx="13131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一定时期产品目标</a:t>
            </a:r>
            <a:endParaRPr kumimoji="1" lang="en-US" altLang="zh-CN" sz="1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市场中全部企业的</a:t>
            </a:r>
            <a:endParaRPr kumimoji="1" lang="en-US" altLang="zh-CN" sz="1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平均占有率</a:t>
            </a:r>
            <a:endParaRPr kumimoji="1"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49556" y="4490390"/>
            <a:ext cx="13131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一定时期企业产品</a:t>
            </a:r>
            <a:endParaRPr kumimoji="1" lang="en-US" altLang="zh-CN" sz="1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在目标市场的平均</a:t>
            </a:r>
            <a:endParaRPr kumimoji="1" lang="en-US" altLang="zh-CN" sz="11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11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占有率</a:t>
            </a:r>
            <a:endParaRPr kumimoji="1" lang="zh-CN" altLang="en-US" sz="1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57324" y="5227568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波士顿四象限的划分和四类产品</a:t>
            </a:r>
            <a:endParaRPr kumimoji="1" lang="zh-CN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1565</Words>
  <Application>Microsoft Macintosh PowerPoint</Application>
  <PresentationFormat>宽屏</PresentationFormat>
  <Paragraphs>417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DengXian</vt:lpstr>
      <vt:lpstr>DengXian Light</vt:lpstr>
      <vt:lpstr>Microsoft YaHei</vt:lpstr>
      <vt:lpstr>Roboto condensed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kimi_zj@sina.com</dc:creator>
  <cp:lastModifiedBy>kimi_zj@sina.com</cp:lastModifiedBy>
  <cp:revision>144</cp:revision>
  <dcterms:created xsi:type="dcterms:W3CDTF">2019-06-23T14:53:00Z</dcterms:created>
  <dcterms:modified xsi:type="dcterms:W3CDTF">2019-09-03T09:38:48Z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