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4" r:id="rId2"/>
    <p:sldId id="714" r:id="rId3"/>
    <p:sldId id="772" r:id="rId4"/>
    <p:sldId id="773" r:id="rId5"/>
    <p:sldId id="775" r:id="rId6"/>
    <p:sldId id="774" r:id="rId7"/>
    <p:sldId id="776" r:id="rId8"/>
    <p:sldId id="765" r:id="rId9"/>
    <p:sldId id="766" r:id="rId10"/>
    <p:sldId id="767" r:id="rId11"/>
    <p:sldId id="769" r:id="rId12"/>
    <p:sldId id="770" r:id="rId13"/>
    <p:sldId id="768" r:id="rId14"/>
    <p:sldId id="771" r:id="rId15"/>
    <p:sldId id="633" r:id="rId16"/>
    <p:sldId id="720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33"/>
    <a:srgbClr val="CCCCFF"/>
    <a:srgbClr val="FFCC99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1606" y="46"/>
      </p:cViewPr>
      <p:guideLst>
        <p:guide orient="horz" pos="3888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631CCD0-291B-42AA-B210-68E27058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3FB70B5A-388F-42EC-A0FB-510E6A9C3B8C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D0E40C8-97F4-4220-B619-53F431FA06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AE41C50-6961-4A28-89D7-E6849E1B4E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B69B7B-38D2-4E25-9A33-BD76E4B8C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0F639D-915C-4404-AC3F-22D5E5ED2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0A03C9FC-2632-4C16-9E82-4E06A0445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6B0400F2-56B0-4F39-83F2-D726C9CC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immagine diapositiva 1">
            <a:extLst>
              <a:ext uri="{FF2B5EF4-FFF2-40B4-BE49-F238E27FC236}">
                <a16:creationId xmlns:a16="http://schemas.microsoft.com/office/drawing/2014/main" id="{5F82ED97-9645-4BA6-9273-40DD76A09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Segnaposto note 2">
            <a:extLst>
              <a:ext uri="{FF2B5EF4-FFF2-40B4-BE49-F238E27FC236}">
                <a16:creationId xmlns:a16="http://schemas.microsoft.com/office/drawing/2014/main" id="{E2AAEAE8-BEEC-4244-BFCB-6F96B69C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>
            <a:extLst>
              <a:ext uri="{FF2B5EF4-FFF2-40B4-BE49-F238E27FC236}">
                <a16:creationId xmlns:a16="http://schemas.microsoft.com/office/drawing/2014/main" id="{38CF13FB-52A9-40F6-AFC5-9058C3965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Segnaposto note 2">
            <a:extLst>
              <a:ext uri="{FF2B5EF4-FFF2-40B4-BE49-F238E27FC236}">
                <a16:creationId xmlns:a16="http://schemas.microsoft.com/office/drawing/2014/main" id="{A2847356-7784-4BAF-87F8-2488B58E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157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944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5612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8175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70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5823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0399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7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6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4185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15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5AEF955D-B0F7-488C-B95C-B60209E0C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FDE19A-0ABF-4D16-AFDD-6F5B523C3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9852DE2-0562-4D4C-AFF3-279B42933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B3F242E-1442-4BCF-A1DD-795CACFE9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AC01369C-E038-431D-8F22-FC1CCDDE7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B2E3EF51-D274-49E6-9B25-CD192BF82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B9676234-FBC8-4C01-982F-987DDD99C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useppe.bianchi@uniroma2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ss@lists.uniroma2.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s.uniroma2.it/index.html/info/i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A5B0C4DA-1016-41A4-9EA5-9BEC08C94B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3988" cy="1963737"/>
          </a:xfrm>
        </p:spPr>
        <p:txBody>
          <a:bodyPr/>
          <a:lstStyle/>
          <a:p>
            <a:pPr eaLnBrk="1" hangingPunct="1">
              <a:defRPr/>
            </a:pPr>
            <a:r>
              <a:rPr lang="it-IT" sz="4000" dirty="0">
                <a:latin typeface="Comic Sans MS" pitchFamily="66" charset="0"/>
              </a:rPr>
              <a:t>Computer &amp; Network Security</a:t>
            </a:r>
            <a:br>
              <a:rPr lang="it-IT" sz="4000" dirty="0">
                <a:latin typeface="Comic Sans MS" pitchFamily="66" charset="0"/>
              </a:rPr>
            </a:br>
            <a:br>
              <a:rPr lang="it-IT" sz="4000" dirty="0">
                <a:latin typeface="Comic Sans MS" pitchFamily="66" charset="0"/>
              </a:rPr>
            </a:br>
            <a:r>
              <a:rPr lang="it-IT" sz="2000" b="0" dirty="0">
                <a:latin typeface="Comic Sans MS" pitchFamily="66" charset="0"/>
              </a:rPr>
              <a:t>team:</a:t>
            </a:r>
            <a:r>
              <a:rPr lang="en-US" sz="1600" b="0" dirty="0">
                <a:latin typeface="Comic Sans MS" pitchFamily="66" charset="0"/>
              </a:rPr>
              <a:t>BIANCHI-8039933-COMPUTER_AND_NETWORK_SECURITY_2</a:t>
            </a:r>
            <a:br>
              <a:rPr lang="it-IT" sz="2400" b="0" dirty="0">
                <a:latin typeface="Comic Sans MS" pitchFamily="66" charset="0"/>
              </a:rPr>
            </a:br>
            <a:endParaRPr lang="it-IT" sz="3200" b="0" dirty="0">
              <a:latin typeface="Comic Sans MS" pitchFamily="66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7E08B4-B5FD-4DC6-AC19-1D5F6B39AE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3" y="3284538"/>
            <a:ext cx="8058150" cy="2667000"/>
          </a:xfrm>
        </p:spPr>
        <p:txBody>
          <a:bodyPr/>
          <a:lstStyle/>
          <a:p>
            <a:pPr eaLnBrk="1" hangingPunct="1"/>
            <a:r>
              <a:rPr lang="it-IT" altLang="it-IT" sz="2400" i="1" dirty="0">
                <a:latin typeface="Comic Sans MS" panose="030F0702030302020204" pitchFamily="66" charset="0"/>
              </a:rPr>
              <a:t>Giuseppe Bianchi</a:t>
            </a:r>
          </a:p>
          <a:p>
            <a:pPr eaLnBrk="1" hangingPunct="1"/>
            <a:r>
              <a:rPr lang="it-IT" altLang="it-IT" sz="1800" i="1" dirty="0">
                <a:latin typeface="Comic Sans MS" panose="030F0702030302020204" pitchFamily="66" charset="0"/>
                <a:hlinkClick r:id="rId3"/>
              </a:rPr>
              <a:t>Giuseppe.bianchi@uniroma2.it</a:t>
            </a:r>
            <a:endParaRPr lang="it-IT" altLang="it-IT" sz="1800" i="1" dirty="0">
              <a:latin typeface="Comic Sans MS" panose="030F0702030302020204" pitchFamily="66" charset="0"/>
            </a:endParaRPr>
          </a:p>
          <a:p>
            <a:pPr eaLnBrk="1" hangingPunct="1"/>
            <a:r>
              <a:rPr lang="it-IT" altLang="it-IT" sz="1800" i="1" dirty="0">
                <a:latin typeface="Comic Sans MS" panose="030F0702030302020204" pitchFamily="66" charset="0"/>
              </a:rPr>
              <a:t>Università di Roma Tor Vergata</a:t>
            </a:r>
          </a:p>
          <a:p>
            <a:pPr eaLnBrk="1" hangingPunct="1"/>
            <a:endParaRPr lang="it-IT" altLang="it-IT" sz="2000" i="1" dirty="0">
              <a:latin typeface="Comic Sans MS" panose="030F0702030302020204" pitchFamily="66" charset="0"/>
            </a:endParaRPr>
          </a:p>
          <a:p>
            <a:pPr eaLnBrk="1" hangingPunct="1"/>
            <a:r>
              <a:rPr lang="it-IT" altLang="it-IT" sz="1400" i="1" dirty="0"/>
              <a:t>2022</a:t>
            </a:r>
            <a:endParaRPr lang="it-IT" altLang="it-IT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FAE4D-D728-4A09-82FC-5E105CA0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5F9CBE-F6E3-4E6D-A1C2-AB8B68C0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5100" dirty="0"/>
              <a:t>in-depth analysis of TLS and </a:t>
            </a:r>
            <a:r>
              <a:rPr lang="en-US" sz="5100" dirty="0" err="1"/>
              <a:t>Ipsec</a:t>
            </a:r>
            <a:r>
              <a:rPr lang="en-US" sz="5100" dirty="0"/>
              <a:t> (≈ 3 CFU)</a:t>
            </a:r>
          </a:p>
          <a:p>
            <a:pPr lvl="1">
              <a:defRPr/>
            </a:pPr>
            <a:r>
              <a:rPr lang="en-US" dirty="0"/>
              <a:t>basics, handshake, key management with RSA, anonymous/fixed/ephemeral Diffie-Hellman and integration in TLS; perfect forward secrecy; TLS record; MAC and encryption composition (and vulnerabilities); attacks to TLS with CBC (BEAST); attacks to TLS messaging (padding oracle, side channel attacks); attacks to TLS compression (CRIME), attacks to TLS session integrity (truncation attack), attacks to TLS handshake (renegotiation attack), attacks to TLS RSA key transport (</a:t>
            </a:r>
            <a:r>
              <a:rPr lang="en-US" dirty="0" err="1"/>
              <a:t>Bleickenbacker's</a:t>
            </a:r>
            <a:r>
              <a:rPr lang="en-US" dirty="0"/>
              <a:t> Oracle and recent implementation attacks such as ROBOT); key derivation hierarchy and PRFs, KDFs; Brief introduction to TLSv1.3 and differences with respect to v1.2. Comparative analysis of TLS vs IPsec, VPN with IPsec, IKE.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75734-4E9B-4B14-B465-03D79E2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C6024E-6E3A-47F4-A3BA-6610B8DE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600" dirty="0"/>
              <a:t>advanced crypto (≈ 3 CFU)</a:t>
            </a:r>
          </a:p>
          <a:p>
            <a:pPr lvl="1">
              <a:defRPr/>
            </a:pPr>
            <a:r>
              <a:rPr lang="en-US" dirty="0"/>
              <a:t>trivial secret sharing, Shamir' secret sharing, commitments and </a:t>
            </a:r>
            <a:r>
              <a:rPr lang="en-US" dirty="0" err="1"/>
              <a:t>verificable</a:t>
            </a:r>
            <a:r>
              <a:rPr lang="en-US" dirty="0"/>
              <a:t> secret sharing (Feldman, Pedersen); Secure Multiparty Computation based on secret sharing; Pedersen's distributed key generation; linear secret sharing and access control matrices; threshold cryptography; threshold signatures and issues with threshold RSA (why </a:t>
            </a:r>
            <a:r>
              <a:rPr lang="en-US" dirty="0" err="1"/>
              <a:t>Shoup's</a:t>
            </a:r>
            <a:r>
              <a:rPr lang="en-US" dirty="0"/>
              <a:t> construction); basics of elliptic curve cryptography; ECDH; ECDSA; bilinear maps (pairing based cryptography) and example constructions (</a:t>
            </a:r>
            <a:r>
              <a:rPr lang="en-US" dirty="0" err="1"/>
              <a:t>Joux</a:t>
            </a:r>
            <a:r>
              <a:rPr lang="en-US" dirty="0"/>
              <a:t> 3-way DH, </a:t>
            </a:r>
            <a:r>
              <a:rPr lang="en-US" dirty="0" err="1"/>
              <a:t>Boneh</a:t>
            </a:r>
            <a:r>
              <a:rPr lang="en-US" dirty="0"/>
              <a:t>/Franklin Identity Based Encryption, brief intro to Attribute Based Encryption).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A7ACD-4444-4D49-86C7-C56CF5C4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5</a:t>
            </a:r>
          </a:p>
        </p:txBody>
      </p:sp>
      <p:sp>
        <p:nvSpPr>
          <p:cNvPr id="12291" name="Segnaposto contenuto 2">
            <a:extLst>
              <a:ext uri="{FF2B5EF4-FFF2-40B4-BE49-F238E27FC236}">
                <a16:creationId xmlns:a16="http://schemas.microsoft.com/office/drawing/2014/main" id="{21E1699E-8CFB-4019-B0E6-240B80455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Extras (if time permits)</a:t>
            </a:r>
          </a:p>
          <a:p>
            <a:pPr lvl="1"/>
            <a:r>
              <a:rPr lang="en-US" altLang="it-IT"/>
              <a:t>TESLA, Merkel Trees and their applications, Blockchain basics, selected security topics in storage, wireless, etc. </a:t>
            </a:r>
          </a:p>
          <a:p>
            <a:pPr lvl="1"/>
            <a:r>
              <a:rPr lang="en-US" altLang="it-IT">
                <a:solidFill>
                  <a:srgbClr val="FF0000"/>
                </a:solidFill>
              </a:rPr>
              <a:t>Further topics may be optionally addressed in dedicated talks by invited experts, depending on the year</a:t>
            </a:r>
            <a:endParaRPr lang="it-IT" altLang="it-IT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A5-4C88-421E-8F66-B125B69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modes</a:t>
            </a:r>
            <a:endParaRPr lang="it-IT" dirty="0"/>
          </a:p>
        </p:txBody>
      </p:sp>
      <p:sp>
        <p:nvSpPr>
          <p:cNvPr id="13315" name="Segnaposto contenuto 2">
            <a:extLst>
              <a:ext uri="{FF2B5EF4-FFF2-40B4-BE49-F238E27FC236}">
                <a16:creationId xmlns:a16="http://schemas.microsoft.com/office/drawing/2014/main" id="{54253260-DFB5-49FD-A25E-858C9482A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6 CFU mode:</a:t>
            </a:r>
          </a:p>
          <a:p>
            <a:pPr lvl="1"/>
            <a:r>
              <a:rPr lang="it-IT" altLang="it-IT"/>
              <a:t>Just stop up to TLS/Ipsec (incuded)</a:t>
            </a:r>
          </a:p>
          <a:p>
            <a:pPr lvl="1"/>
            <a:r>
              <a:rPr lang="it-IT" altLang="it-IT"/>
              <a:t>First 2/3 of the lectures</a:t>
            </a:r>
          </a:p>
          <a:p>
            <a:r>
              <a:rPr lang="it-IT" altLang="it-IT"/>
              <a:t>9 CFU mode:</a:t>
            </a:r>
          </a:p>
          <a:p>
            <a:pPr lvl="1"/>
            <a:r>
              <a:rPr lang="it-IT" altLang="it-IT"/>
              <a:t>Complete 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5A0C8-9D3A-44AC-A9CF-ECF89B6D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Exams</a:t>
            </a:r>
            <a:endParaRPr lang="it-IT" dirty="0"/>
          </a:p>
        </p:txBody>
      </p:sp>
      <p:sp>
        <p:nvSpPr>
          <p:cNvPr id="14339" name="Segnaposto contenuto 2">
            <a:extLst>
              <a:ext uri="{FF2B5EF4-FFF2-40B4-BE49-F238E27FC236}">
                <a16:creationId xmlns:a16="http://schemas.microsoft.com/office/drawing/2014/main" id="{E9A7F4E4-5811-41CC-8E11-FD77212DD3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Last year:</a:t>
            </a:r>
          </a:p>
          <a:p>
            <a:pPr lvl="1"/>
            <a:r>
              <a:rPr lang="it-IT" altLang="it-IT"/>
              <a:t>3 written midterm</a:t>
            </a:r>
          </a:p>
          <a:p>
            <a:pPr lvl="1"/>
            <a:r>
              <a:rPr lang="it-IT" altLang="it-IT"/>
              <a:t>Oral (or mixed written-oral) for all others</a:t>
            </a:r>
          </a:p>
          <a:p>
            <a:r>
              <a:rPr lang="it-IT" altLang="it-IT"/>
              <a:t>This year:</a:t>
            </a:r>
          </a:p>
          <a:p>
            <a:pPr lvl="1"/>
            <a:r>
              <a:rPr lang="it-IT" altLang="it-IT"/>
              <a:t>Same, though we may reduce to two midterm…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E1F4CE2C-A6DB-4B85-BA02-8A2011AD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Materiale didattico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2DC73B5-57C9-4A22-A114-2F6157918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66800"/>
            <a:ext cx="7993062" cy="5026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Worth to </a:t>
            </a:r>
            <a:r>
              <a:rPr lang="it-IT" altLang="it-IT" sz="2000" dirty="0" err="1"/>
              <a:t>have</a:t>
            </a:r>
            <a:r>
              <a:rPr lang="it-IT" altLang="it-IT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Jean Philippe </a:t>
            </a:r>
            <a:r>
              <a:rPr lang="it-IT" altLang="it-IT" sz="2000" dirty="0" err="1"/>
              <a:t>Aumasson</a:t>
            </a:r>
            <a:r>
              <a:rPr lang="it-IT" altLang="it-IT" sz="2000" dirty="0"/>
              <a:t>, “</a:t>
            </a:r>
            <a:r>
              <a:rPr lang="it-IT" altLang="it-IT" sz="2000" b="1" i="1" dirty="0" err="1"/>
              <a:t>Serious</a:t>
            </a:r>
            <a:r>
              <a:rPr lang="it-IT" altLang="it-IT" sz="2000" b="1" i="1" dirty="0"/>
              <a:t> </a:t>
            </a:r>
            <a:r>
              <a:rPr lang="it-IT" altLang="it-IT" sz="2000" b="1" i="1" dirty="0" err="1"/>
              <a:t>Cryptography</a:t>
            </a:r>
            <a:r>
              <a:rPr lang="it-IT" altLang="it-IT" sz="2000" dirty="0"/>
              <a:t>”, no-</a:t>
            </a:r>
            <a:r>
              <a:rPr lang="it-IT" altLang="it-IT" sz="2000" dirty="0" err="1"/>
              <a:t>starch</a:t>
            </a:r>
            <a:r>
              <a:rPr lang="it-IT" altLang="it-IT" sz="2000" dirty="0"/>
              <a:t> press, 2018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 err="1"/>
              <a:t>Very</a:t>
            </a:r>
            <a:r>
              <a:rPr lang="it-IT" altLang="it-IT" sz="1800" dirty="0"/>
              <a:t> good </a:t>
            </a:r>
            <a:r>
              <a:rPr lang="it-IT" altLang="it-IT" sz="1800" dirty="0" err="1"/>
              <a:t>practical</a:t>
            </a:r>
            <a:r>
              <a:rPr lang="it-IT" altLang="it-IT" sz="1800" dirty="0"/>
              <a:t> treatment of </a:t>
            </a:r>
            <a:r>
              <a:rPr lang="it-IT" altLang="it-IT" sz="1800" dirty="0" err="1"/>
              <a:t>crypto</a:t>
            </a:r>
            <a:r>
              <a:rPr lang="it-IT" altLang="it-IT" sz="1800" dirty="0"/>
              <a:t>! 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8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Nadjid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Nakhjini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Mahsa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Nakhjini</a:t>
            </a:r>
            <a:r>
              <a:rPr lang="it-IT" altLang="it-IT" sz="2000" dirty="0"/>
              <a:t> “</a:t>
            </a:r>
            <a:r>
              <a:rPr lang="it-IT" altLang="it-IT" sz="2000" b="1" i="1" dirty="0"/>
              <a:t>AAA and Network Security for Mobile Access</a:t>
            </a:r>
            <a:r>
              <a:rPr lang="it-IT" altLang="it-IT" sz="2000" dirty="0"/>
              <a:t>”, Wiley, 2005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 err="1"/>
              <a:t>Plenty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on </a:t>
            </a:r>
            <a:r>
              <a:rPr lang="it-IT" altLang="it-IT" sz="1800" dirty="0" err="1"/>
              <a:t>protocols</a:t>
            </a:r>
            <a:r>
              <a:rPr lang="it-IT" altLang="it-IT" sz="1800" dirty="0"/>
              <a:t>: PPP, Radius, </a:t>
            </a:r>
            <a:r>
              <a:rPr lang="it-IT" altLang="it-IT" sz="1800" dirty="0" err="1"/>
              <a:t>Diameter</a:t>
            </a:r>
            <a:r>
              <a:rPr lang="it-IT" altLang="it-IT" sz="1800" dirty="0"/>
              <a:t>, EAP, </a:t>
            </a:r>
            <a:r>
              <a:rPr lang="it-IT" altLang="it-IT" sz="1800" dirty="0" err="1"/>
              <a:t>IPsec</a:t>
            </a:r>
            <a:r>
              <a:rPr lang="it-IT" altLang="it-IT" sz="1800" dirty="0"/>
              <a:t>, PKI, etc. 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1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Stephen Thomas, “</a:t>
            </a:r>
            <a:r>
              <a:rPr lang="it-IT" altLang="it-IT" sz="2000" b="1" i="1" dirty="0"/>
              <a:t>SSL and TLS Essentials</a:t>
            </a:r>
            <a:r>
              <a:rPr lang="it-IT" altLang="it-IT" sz="2000" dirty="0"/>
              <a:t>”, Wiley, 2000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 err="1"/>
              <a:t>Monography</a:t>
            </a:r>
            <a:r>
              <a:rPr lang="it-IT" altLang="it-IT" sz="1800" dirty="0"/>
              <a:t> on TLS/SSL – </a:t>
            </a:r>
            <a:r>
              <a:rPr lang="it-IT" altLang="it-IT" sz="1800" dirty="0" err="1"/>
              <a:t>very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old</a:t>
            </a:r>
            <a:r>
              <a:rPr lang="it-IT" altLang="it-IT" sz="1800" dirty="0"/>
              <a:t> (</a:t>
            </a:r>
            <a:r>
              <a:rPr lang="it-IT" altLang="it-IT" sz="1800" dirty="0" err="1"/>
              <a:t>we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will</a:t>
            </a:r>
            <a:r>
              <a:rPr lang="it-IT" altLang="it-IT" sz="1800" dirty="0"/>
              <a:t> do </a:t>
            </a:r>
            <a:r>
              <a:rPr lang="it-IT" altLang="it-IT" sz="1800" dirty="0" err="1"/>
              <a:t>much</a:t>
            </a:r>
            <a:r>
              <a:rPr lang="it-IT" altLang="it-IT" sz="1800" dirty="0"/>
              <a:t> more)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very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nice</a:t>
            </a:r>
            <a:endParaRPr lang="it-IT" altLang="it-IT" sz="1800" dirty="0"/>
          </a:p>
          <a:p>
            <a:pPr lvl="4" eaLnBrk="1" hangingPunct="1">
              <a:lnSpc>
                <a:spcPct val="80000"/>
              </a:lnSpc>
            </a:pPr>
            <a:endParaRPr lang="it-IT" altLang="it-IT" sz="8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Best </a:t>
            </a:r>
            <a:r>
              <a:rPr lang="it-IT" altLang="it-IT" sz="2000" dirty="0" err="1"/>
              <a:t>ever</a:t>
            </a:r>
            <a:r>
              <a:rPr lang="it-IT" altLang="it-IT" sz="2000" dirty="0"/>
              <a:t> online </a:t>
            </a:r>
            <a:r>
              <a:rPr lang="it-IT" altLang="it-IT" sz="2000" dirty="0" err="1"/>
              <a:t>reference</a:t>
            </a:r>
            <a:r>
              <a:rPr lang="it-IT" altLang="it-IT" sz="2000" dirty="0"/>
              <a:t> (</a:t>
            </a:r>
            <a:r>
              <a:rPr lang="it-IT" altLang="it-IT" sz="2000" dirty="0" err="1"/>
              <a:t>but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for </a:t>
            </a:r>
            <a:r>
              <a:rPr lang="it-IT" altLang="it-IT" sz="2000" dirty="0" err="1"/>
              <a:t>beginners</a:t>
            </a:r>
            <a:r>
              <a:rPr lang="it-IT" altLang="it-IT" sz="20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Alfred J. Menezes, Paul C. van </a:t>
            </a:r>
            <a:r>
              <a:rPr lang="it-IT" altLang="it-IT" sz="2000" dirty="0" err="1"/>
              <a:t>Oorschot</a:t>
            </a:r>
            <a:r>
              <a:rPr lang="it-IT" altLang="it-IT" sz="2000" dirty="0"/>
              <a:t> and Scott A. </a:t>
            </a:r>
            <a:r>
              <a:rPr lang="it-IT" altLang="it-IT" sz="2000" dirty="0" err="1"/>
              <a:t>Vanstone</a:t>
            </a:r>
            <a:r>
              <a:rPr lang="it-IT" altLang="it-IT" sz="2000" dirty="0"/>
              <a:t>, ''</a:t>
            </a:r>
            <a:r>
              <a:rPr lang="it-IT" altLang="it-IT" sz="2000" dirty="0" err="1"/>
              <a:t>Handbook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applied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cryptography</a:t>
            </a:r>
            <a:r>
              <a:rPr lang="it-IT" altLang="it-IT" sz="2000" dirty="0"/>
              <a:t>'', 2001,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600" dirty="0"/>
              <a:t>http://www.cacr.math.uwaterloo.ca/hac/ </a:t>
            </a:r>
          </a:p>
          <a:p>
            <a:pPr lvl="4" eaLnBrk="1" hangingPunct="1">
              <a:lnSpc>
                <a:spcPct val="80000"/>
              </a:lnSpc>
            </a:pPr>
            <a:endParaRPr lang="en-GB" altLang="it-IT" sz="800" dirty="0"/>
          </a:p>
          <a:p>
            <a:pPr lvl="1" eaLnBrk="1" hangingPunct="1">
              <a:lnSpc>
                <a:spcPct val="80000"/>
              </a:lnSpc>
            </a:pPr>
            <a:r>
              <a:rPr lang="en-GB" altLang="it-IT" sz="2000" dirty="0" err="1"/>
              <a:t>Shoup</a:t>
            </a:r>
            <a:r>
              <a:rPr lang="en-GB" altLang="it-IT" sz="2000" dirty="0"/>
              <a:t> </a:t>
            </a:r>
            <a:r>
              <a:rPr lang="en-GB" altLang="it-IT" sz="2000" dirty="0" err="1"/>
              <a:t>Boneh</a:t>
            </a:r>
            <a:r>
              <a:rPr lang="en-GB" altLang="it-IT" sz="2000" dirty="0"/>
              <a:t> </a:t>
            </a:r>
            <a:r>
              <a:rPr lang="en-GB" altLang="it-IT" sz="2000"/>
              <a:t>(online)</a:t>
            </a:r>
          </a:p>
          <a:p>
            <a:pPr lvl="1" eaLnBrk="1" hangingPunct="1">
              <a:lnSpc>
                <a:spcPct val="80000"/>
              </a:lnSpc>
            </a:pPr>
            <a:endParaRPr lang="en-GB" altLang="it-IT" sz="2000"/>
          </a:p>
          <a:p>
            <a:pPr eaLnBrk="1" hangingPunct="1">
              <a:lnSpc>
                <a:spcPct val="80000"/>
              </a:lnSpc>
            </a:pPr>
            <a:r>
              <a:rPr lang="en-GB" altLang="it-IT" sz="2000" dirty="0"/>
              <a:t>Various extra material – will give you when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D33C3D17-32B8-4937-9F32-2FC0E32E6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Mailing list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54F151-A3CF-4667-957D-DB6669434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it-IT" altLang="it-IT" sz="2800" dirty="0">
                <a:hlinkClick r:id="rId3"/>
              </a:rPr>
              <a:t>iss@lists.uniroma2.it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 err="1"/>
              <a:t>Register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at</a:t>
            </a:r>
            <a:r>
              <a:rPr lang="it-IT" altLang="it-IT" sz="2800" dirty="0"/>
              <a:t>:</a:t>
            </a:r>
          </a:p>
          <a:p>
            <a:pPr lvl="1" eaLnBrk="1" hangingPunct="1"/>
            <a:r>
              <a:rPr lang="it-IT" altLang="it-IT" sz="2800" dirty="0">
                <a:hlinkClick r:id="rId4"/>
              </a:rPr>
              <a:t>https://lists.uniroma2.it/index.html/info/iss</a:t>
            </a:r>
            <a:endParaRPr lang="it-IT" altLang="it-IT" sz="2800" dirty="0"/>
          </a:p>
          <a:p>
            <a:pPr lvl="1" eaLnBrk="1" hangingPunct="1"/>
            <a:endParaRPr lang="it-IT" altLang="it-IT" sz="2800" dirty="0"/>
          </a:p>
          <a:p>
            <a:pPr lvl="1" eaLnBrk="1" hangingPunct="1"/>
            <a:r>
              <a:rPr lang="it-IT" altLang="it-IT" sz="2800" dirty="0">
                <a:solidFill>
                  <a:srgbClr val="FF0000"/>
                </a:solidFill>
              </a:rPr>
              <a:t>(</a:t>
            </a:r>
            <a:r>
              <a:rPr lang="it-IT" altLang="it-IT" sz="2800" dirty="0" err="1">
                <a:solidFill>
                  <a:srgbClr val="FF0000"/>
                </a:solidFill>
              </a:rPr>
              <a:t>though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I’ll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probably</a:t>
            </a:r>
            <a:r>
              <a:rPr lang="it-IT" altLang="it-IT" sz="2800" dirty="0">
                <a:solidFill>
                  <a:srgbClr val="FF0000"/>
                </a:solidFill>
              </a:rPr>
              <a:t> </a:t>
            </a:r>
            <a:r>
              <a:rPr lang="it-IT" altLang="it-IT" sz="2800" dirty="0" err="1">
                <a:solidFill>
                  <a:srgbClr val="FF0000"/>
                </a:solidFill>
              </a:rPr>
              <a:t>mainly</a:t>
            </a:r>
            <a:r>
              <a:rPr lang="it-IT" altLang="it-IT" sz="2800" dirty="0">
                <a:solidFill>
                  <a:srgbClr val="FF0000"/>
                </a:solidFill>
              </a:rPr>
              <a:t> use teams, so make sure </a:t>
            </a:r>
            <a:r>
              <a:rPr lang="it-IT" altLang="it-IT" sz="2800" dirty="0" err="1">
                <a:solidFill>
                  <a:srgbClr val="FF0000"/>
                </a:solidFill>
              </a:rPr>
              <a:t>you</a:t>
            </a:r>
            <a:r>
              <a:rPr lang="it-IT" altLang="it-IT" sz="2800" dirty="0">
                <a:solidFill>
                  <a:srgbClr val="FF0000"/>
                </a:solidFill>
              </a:rPr>
              <a:t> are in the team) </a:t>
            </a:r>
            <a:br>
              <a:rPr lang="it-IT" altLang="it-IT" sz="2800" dirty="0"/>
            </a:br>
            <a:endParaRPr lang="it-IT" alt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>
            <a:extLst>
              <a:ext uri="{FF2B5EF4-FFF2-40B4-BE49-F238E27FC236}">
                <a16:creationId xmlns:a16="http://schemas.microsoft.com/office/drawing/2014/main" id="{B3BF3A99-90AD-4141-A628-37B44025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Course </a:t>
            </a:r>
            <a:r>
              <a:rPr lang="it-IT" dirty="0" err="1"/>
              <a:t>goals</a:t>
            </a:r>
            <a:endParaRPr lang="it-IT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3590E6-5546-4F62-A65C-886731DAE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basic crypto primitives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And learn how to use (and how to… mis-use!)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Internet Security protocols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Extra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modern tools and their exploitation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68119-9387-445A-A627-6B3CB2EB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34212"/>
            <a:ext cx="7696200" cy="720502"/>
          </a:xfrm>
        </p:spPr>
        <p:txBody>
          <a:bodyPr/>
          <a:lstStyle/>
          <a:p>
            <a:r>
              <a:rPr lang="it-IT" dirty="0"/>
              <a:t>Course positioning @ rm2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8FECDBC-578B-4428-9F37-BD6D6DE12762}"/>
              </a:ext>
            </a:extLst>
          </p:cNvPr>
          <p:cNvSpPr/>
          <p:nvPr/>
        </p:nvSpPr>
        <p:spPr bwMode="auto">
          <a:xfrm>
            <a:off x="3563888" y="2147682"/>
            <a:ext cx="4896544" cy="2952328"/>
          </a:xfrm>
          <a:prstGeom prst="round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This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class (Bianchi)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543F304-5AEB-448D-844B-86DB827700CC}"/>
              </a:ext>
            </a:extLst>
          </p:cNvPr>
          <p:cNvSpPr/>
          <p:nvPr/>
        </p:nvSpPr>
        <p:spPr bwMode="auto">
          <a:xfrm>
            <a:off x="3851920" y="2831758"/>
            <a:ext cx="2448272" cy="1512168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How to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properly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use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crypto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224BE16-F7D7-48A5-B566-63391366E106}"/>
              </a:ext>
            </a:extLst>
          </p:cNvPr>
          <p:cNvSpPr/>
          <p:nvPr/>
        </p:nvSpPr>
        <p:spPr bwMode="auto">
          <a:xfrm>
            <a:off x="5724128" y="3335814"/>
            <a:ext cx="2448272" cy="1512168"/>
          </a:xfrm>
          <a:prstGeom prst="ellips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Internet security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protocols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99AD1336-840B-4F86-83F0-845EEEDEA405}"/>
              </a:ext>
            </a:extLst>
          </p:cNvPr>
          <p:cNvSpPr/>
          <p:nvPr/>
        </p:nvSpPr>
        <p:spPr bwMode="auto">
          <a:xfrm>
            <a:off x="683568" y="2921822"/>
            <a:ext cx="3240360" cy="2178188"/>
          </a:xfrm>
          <a:prstGeom prst="ellipse">
            <a:avLst/>
          </a:prstGeom>
          <a:solidFill>
            <a:srgbClr val="FFCC99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System security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(F. Quaglia, Advanced OS, </a:t>
            </a:r>
            <a:r>
              <a:rPr lang="it-IT" sz="2000" dirty="0" err="1">
                <a:solidFill>
                  <a:srgbClr val="FF0000"/>
                </a:solidFill>
              </a:rPr>
              <a:t>includes</a:t>
            </a:r>
            <a:r>
              <a:rPr lang="it-IT" sz="2000" dirty="0">
                <a:solidFill>
                  <a:srgbClr val="FF0000"/>
                </a:solidFill>
              </a:rPr>
              <a:t> computer security)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323D1095-443E-46E4-B784-06C246BF2DAB}"/>
              </a:ext>
            </a:extLst>
          </p:cNvPr>
          <p:cNvSpPr/>
          <p:nvPr/>
        </p:nvSpPr>
        <p:spPr bwMode="auto">
          <a:xfrm>
            <a:off x="323529" y="4631958"/>
            <a:ext cx="4717032" cy="1728192"/>
          </a:xfrm>
          <a:prstGeom prst="ellipse">
            <a:avLst/>
          </a:prstGeom>
          <a:solidFill>
            <a:srgbClr val="CCCCFF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Network &amp; System defense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(M. Bonola, A. Pellegrini)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CCD9D54-716E-4647-986C-E0A9AFF2EEE5}"/>
              </a:ext>
            </a:extLst>
          </p:cNvPr>
          <p:cNvSpPr/>
          <p:nvPr/>
        </p:nvSpPr>
        <p:spPr bwMode="auto">
          <a:xfrm>
            <a:off x="4572000" y="4991998"/>
            <a:ext cx="4572000" cy="1749370"/>
          </a:xfrm>
          <a:prstGeom prst="ellipse">
            <a:avLst/>
          </a:prstGeom>
          <a:solidFill>
            <a:srgbClr val="99FF33">
              <a:alpha val="49804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HW, EM and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localization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security 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solidFill>
                  <a:srgbClr val="FF0000"/>
                </a:solidFill>
              </a:rPr>
              <a:t>side </a:t>
            </a:r>
            <a:r>
              <a:rPr lang="it-IT" dirty="0" err="1">
                <a:solidFill>
                  <a:srgbClr val="FF0000"/>
                </a:solidFill>
              </a:rPr>
              <a:t>channels</a:t>
            </a:r>
            <a:r>
              <a:rPr lang="it-IT" dirty="0">
                <a:solidFill>
                  <a:srgbClr val="FF0000"/>
                </a:solidFill>
              </a:rPr>
              <a:t>!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>
                <a:solidFill>
                  <a:srgbClr val="FF0000"/>
                </a:solidFill>
              </a:rPr>
              <a:t>(Marrocco, Ottavi, Leonardi)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70D4C7F-039E-435E-9217-4435131EDD29}"/>
              </a:ext>
            </a:extLst>
          </p:cNvPr>
          <p:cNvSpPr/>
          <p:nvPr/>
        </p:nvSpPr>
        <p:spPr bwMode="auto">
          <a:xfrm>
            <a:off x="683568" y="1646802"/>
            <a:ext cx="3435648" cy="1512168"/>
          </a:xfrm>
          <a:prstGeom prst="ellipse">
            <a:avLst/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Malware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Cesati</a:t>
            </a:r>
            <a:r>
              <a:rPr lang="it-IT" dirty="0">
                <a:solidFill>
                  <a:srgbClr val="FF0000"/>
                </a:solidFill>
              </a:rPr>
              <a:t>)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2CBBB2D-721E-4D60-9585-B54F0635252B}"/>
              </a:ext>
            </a:extLst>
          </p:cNvPr>
          <p:cNvSpPr/>
          <p:nvPr/>
        </p:nvSpPr>
        <p:spPr bwMode="auto">
          <a:xfrm>
            <a:off x="158776" y="761582"/>
            <a:ext cx="3960440" cy="867272"/>
          </a:xfrm>
          <a:prstGeom prst="roundRect">
            <a:avLst/>
          </a:prstGeom>
          <a:solidFill>
            <a:schemeClr val="accent3">
              <a:lumMod val="95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Vulnerability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(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ethical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 hacking)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bachelor, lab, Caponi &amp; Bernardinetti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C5BBB2F4-885C-4D06-A368-55332BC69E20}"/>
              </a:ext>
            </a:extLst>
          </p:cNvPr>
          <p:cNvSpPr/>
          <p:nvPr/>
        </p:nvSpPr>
        <p:spPr bwMode="auto">
          <a:xfrm>
            <a:off x="4644008" y="789829"/>
            <a:ext cx="3960440" cy="1195545"/>
          </a:xfrm>
          <a:prstGeom prst="roundRect">
            <a:avLst/>
          </a:prstGeom>
          <a:solidFill>
            <a:schemeClr val="accent3">
              <a:lumMod val="95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ICT </a:t>
            </a:r>
            <a:r>
              <a:rPr kumimoji="0" 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infr</a:t>
            </a:r>
            <a:r>
              <a:rPr lang="it-IT" dirty="0" err="1"/>
              <a:t>astructure</a:t>
            </a:r>
            <a:r>
              <a:rPr kumimoji="0" 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security</a:t>
            </a:r>
            <a:endParaRPr kumimoji="0" 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sym typeface="Wingdings" panose="05000000000000000000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bachelor, VERY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basic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, Bianchi++, NOT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recommended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to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you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, </a:t>
            </a: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now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242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1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5410D58-1CCC-4736-B9C4-49C645936F2C}"/>
              </a:ext>
            </a:extLst>
          </p:cNvPr>
          <p:cNvSpPr/>
          <p:nvPr/>
        </p:nvSpPr>
        <p:spPr bwMode="auto">
          <a:xfrm>
            <a:off x="539552" y="1772816"/>
            <a:ext cx="7560840" cy="230425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1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FB8C89-0DB8-4460-8F03-E8769AB2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real</a:t>
            </a:r>
            <a:r>
              <a:rPr lang="it-IT" dirty="0"/>
              <a:t> world story</a:t>
            </a:r>
          </a:p>
        </p:txBody>
      </p:sp>
      <p:sp>
        <p:nvSpPr>
          <p:cNvPr id="6" name="Fumetto 2 3">
            <a:extLst>
              <a:ext uri="{FF2B5EF4-FFF2-40B4-BE49-F238E27FC236}">
                <a16:creationId xmlns:a16="http://schemas.microsoft.com/office/drawing/2014/main" id="{35F6E51E-FC3F-4D19-8B11-A8EABBC4C09B}"/>
              </a:ext>
            </a:extLst>
          </p:cNvPr>
          <p:cNvSpPr/>
          <p:nvPr/>
        </p:nvSpPr>
        <p:spPr bwMode="auto">
          <a:xfrm>
            <a:off x="791963" y="1935518"/>
            <a:ext cx="3365818" cy="842526"/>
          </a:xfrm>
          <a:prstGeom prst="wedgeRoundRectCallout">
            <a:avLst>
              <a:gd name="adj1" fmla="val -67124"/>
              <a:gd name="adj2" fmla="val 126483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/>
              <a:t>Hello, </a:t>
            </a:r>
            <a:r>
              <a:rPr lang="it-IT" sz="2400" b="1" dirty="0" err="1"/>
              <a:t>what’s</a:t>
            </a:r>
            <a:r>
              <a:rPr lang="it-IT" sz="2400" b="1" dirty="0"/>
              <a:t> </a:t>
            </a:r>
            <a:r>
              <a:rPr lang="it-IT" sz="2400" b="1" dirty="0" err="1"/>
              <a:t>your</a:t>
            </a:r>
            <a:r>
              <a:rPr lang="it-IT" sz="2400" b="1" dirty="0"/>
              <a:t> </a:t>
            </a:r>
            <a:r>
              <a:rPr lang="it-IT" sz="2400" b="1" dirty="0" err="1"/>
              <a:t>level</a:t>
            </a:r>
            <a:r>
              <a:rPr lang="it-IT" sz="2400" b="1" dirty="0"/>
              <a:t> of security?</a:t>
            </a:r>
          </a:p>
        </p:txBody>
      </p:sp>
      <p:pic>
        <p:nvPicPr>
          <p:cNvPr id="7" name="Picture 4" descr="Risultati immagini per terrified  smiley face">
            <a:extLst>
              <a:ext uri="{FF2B5EF4-FFF2-40B4-BE49-F238E27FC236}">
                <a16:creationId xmlns:a16="http://schemas.microsoft.com/office/drawing/2014/main" id="{B59E037C-24D4-42A4-9CC6-B05B0E79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29987"/>
            <a:ext cx="2005010" cy="1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umetto 2 4">
            <a:extLst>
              <a:ext uri="{FF2B5EF4-FFF2-40B4-BE49-F238E27FC236}">
                <a16:creationId xmlns:a16="http://schemas.microsoft.com/office/drawing/2014/main" id="{70CCBB56-B6D9-4BA7-A8DE-ED73CA7373FC}"/>
              </a:ext>
            </a:extLst>
          </p:cNvPr>
          <p:cNvSpPr/>
          <p:nvPr/>
        </p:nvSpPr>
        <p:spPr bwMode="auto">
          <a:xfrm>
            <a:off x="5076056" y="1935518"/>
            <a:ext cx="3365819" cy="971227"/>
          </a:xfrm>
          <a:prstGeom prst="wedgeRoundRectCallout">
            <a:avLst>
              <a:gd name="adj1" fmla="val 65289"/>
              <a:gd name="adj2" fmla="val 83926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/>
              <a:t>No </a:t>
            </a:r>
            <a:r>
              <a:rPr lang="it-IT" sz="2400" b="1" dirty="0" err="1"/>
              <a:t>worries</a:t>
            </a:r>
            <a:r>
              <a:rPr lang="it-IT" sz="2400" b="1" dirty="0"/>
              <a:t>. </a:t>
            </a:r>
            <a:r>
              <a:rPr lang="it-IT" sz="2400" b="1" dirty="0" err="1"/>
              <a:t>military</a:t>
            </a:r>
            <a:r>
              <a:rPr lang="it-IT" sz="2400" b="1" dirty="0"/>
              <a:t> grade </a:t>
            </a:r>
            <a:br>
              <a:rPr lang="it-IT" sz="2400" b="1" dirty="0"/>
            </a:br>
            <a:r>
              <a:rPr lang="it-IT" sz="2400" b="1" dirty="0"/>
              <a:t>AES </a:t>
            </a:r>
            <a:r>
              <a:rPr lang="it-IT" sz="2400" b="1" dirty="0" err="1"/>
              <a:t>encryption</a:t>
            </a:r>
            <a:endParaRPr lang="it-IT" sz="2400" b="1" dirty="0"/>
          </a:p>
        </p:txBody>
      </p:sp>
      <p:sp>
        <p:nvSpPr>
          <p:cNvPr id="9" name="Fumetto 2 3">
            <a:extLst>
              <a:ext uri="{FF2B5EF4-FFF2-40B4-BE49-F238E27FC236}">
                <a16:creationId xmlns:a16="http://schemas.microsoft.com/office/drawing/2014/main" id="{C062AB8B-F750-4FEA-9C81-BA3118DFA77F}"/>
              </a:ext>
            </a:extLst>
          </p:cNvPr>
          <p:cNvSpPr/>
          <p:nvPr/>
        </p:nvSpPr>
        <p:spPr bwMode="auto">
          <a:xfrm>
            <a:off x="654092" y="3966824"/>
            <a:ext cx="3197828" cy="964518"/>
          </a:xfrm>
          <a:prstGeom prst="wedgeRoundRectCallout">
            <a:avLst>
              <a:gd name="adj1" fmla="val -63744"/>
              <a:gd name="adj2" fmla="val 127471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1" hangingPunct="1"/>
            <a:r>
              <a:rPr lang="it-IT" sz="2400" b="1" dirty="0" err="1"/>
              <a:t>Ooops</a:t>
            </a:r>
            <a:r>
              <a:rPr lang="it-IT" sz="2400" b="1" dirty="0"/>
              <a:t>, </a:t>
            </a:r>
            <a:r>
              <a:rPr lang="it-IT" sz="2400" b="1" dirty="0" err="1"/>
              <a:t>but</a:t>
            </a:r>
            <a:r>
              <a:rPr lang="it-IT" sz="2400" b="1" dirty="0"/>
              <a:t> </a:t>
            </a:r>
            <a:r>
              <a:rPr lang="it-IT" sz="2400" b="1" dirty="0" err="1"/>
              <a:t>you</a:t>
            </a:r>
            <a:r>
              <a:rPr lang="it-IT" sz="2400" b="1" dirty="0"/>
              <a:t> «</a:t>
            </a:r>
            <a:r>
              <a:rPr lang="it-IT" sz="2400" b="1" dirty="0" err="1"/>
              <a:t>forgot</a:t>
            </a:r>
            <a:r>
              <a:rPr lang="it-IT" sz="2400" b="1" dirty="0"/>
              <a:t>» </a:t>
            </a:r>
          </a:p>
          <a:p>
            <a:pPr defTabSz="685800" eaLnBrk="1" hangingPunct="1"/>
            <a:r>
              <a:rPr lang="it-IT" sz="2400" b="1" dirty="0"/>
              <a:t>IV = 000000000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B9DF5A3-3BFD-49A9-A0F0-27D0F638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44" y="5301208"/>
            <a:ext cx="4919510" cy="14321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93D60C-9EFD-40A1-828A-1D84DF937A3F}"/>
              </a:ext>
            </a:extLst>
          </p:cNvPr>
          <p:cNvSpPr txBox="1"/>
          <p:nvPr/>
        </p:nvSpPr>
        <p:spPr>
          <a:xfrm>
            <a:off x="4932040" y="4480146"/>
            <a:ext cx="4452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ZeroLogon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attack</a:t>
            </a:r>
            <a:r>
              <a:rPr lang="it-IT" sz="2400" b="1" dirty="0">
                <a:solidFill>
                  <a:srgbClr val="FF0000"/>
                </a:solidFill>
              </a:rPr>
              <a:t>, </a:t>
            </a:r>
            <a:br>
              <a:rPr lang="it-IT" sz="2400" b="1" dirty="0">
                <a:solidFill>
                  <a:srgbClr val="FF0000"/>
                </a:solidFill>
              </a:rPr>
            </a:br>
            <a:r>
              <a:rPr lang="it-IT" sz="2400" b="1" dirty="0" err="1">
                <a:solidFill>
                  <a:srgbClr val="FF0000"/>
                </a:solidFill>
              </a:rPr>
              <a:t>oct</a:t>
            </a:r>
            <a:r>
              <a:rPr lang="it-IT" sz="2400" b="1" dirty="0">
                <a:solidFill>
                  <a:srgbClr val="FF0000"/>
                </a:solidFill>
              </a:rPr>
              <a:t> 2020!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7D93C6-67F4-46E0-9314-305602E7DD4C}"/>
              </a:ext>
            </a:extLst>
          </p:cNvPr>
          <p:cNvSpPr txBox="1"/>
          <p:nvPr/>
        </p:nvSpPr>
        <p:spPr>
          <a:xfrm>
            <a:off x="4595961" y="3058117"/>
            <a:ext cx="5324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Are </a:t>
            </a:r>
            <a:r>
              <a:rPr lang="it-IT" sz="2400" b="1" dirty="0" err="1"/>
              <a:t>you</a:t>
            </a:r>
            <a:r>
              <a:rPr lang="it-IT" sz="2400" b="1" dirty="0"/>
              <a:t> </a:t>
            </a:r>
            <a:r>
              <a:rPr lang="it-IT" sz="2400" b="1" dirty="0" err="1"/>
              <a:t>kidding</a:t>
            </a:r>
            <a:r>
              <a:rPr lang="it-IT" sz="2400" b="1" dirty="0"/>
              <a:t>? </a:t>
            </a:r>
          </a:p>
          <a:p>
            <a:pPr algn="ctr"/>
            <a:r>
              <a:rPr lang="it-IT" sz="2400" b="1" dirty="0" err="1"/>
              <a:t>When</a:t>
            </a:r>
            <a:r>
              <a:rPr lang="it-IT" sz="2400" b="1" dirty="0"/>
              <a:t> </a:t>
            </a:r>
            <a:r>
              <a:rPr lang="it-IT" sz="2400" b="1" dirty="0" err="1"/>
              <a:t>did</a:t>
            </a:r>
            <a:r>
              <a:rPr lang="it-IT" sz="2400" b="1" dirty="0"/>
              <a:t> </a:t>
            </a:r>
            <a:r>
              <a:rPr lang="it-IT" sz="2400" b="1" dirty="0" err="1"/>
              <a:t>this</a:t>
            </a:r>
            <a:r>
              <a:rPr lang="it-IT" sz="2400" b="1" dirty="0"/>
              <a:t> </a:t>
            </a:r>
            <a:r>
              <a:rPr lang="it-IT" sz="2400" b="1" dirty="0" err="1"/>
              <a:t>happen</a:t>
            </a:r>
            <a:r>
              <a:rPr lang="it-IT" sz="2400" b="1" dirty="0"/>
              <a:t>? </a:t>
            </a:r>
          </a:p>
          <a:p>
            <a:pPr algn="ctr"/>
            <a:r>
              <a:rPr lang="it-IT" sz="2400" b="1" dirty="0"/>
              <a:t>WiFi WEP 1998? </a:t>
            </a:r>
          </a:p>
          <a:p>
            <a:pPr algn="ctr"/>
            <a:r>
              <a:rPr lang="it-IT" sz="2400" b="1" dirty="0"/>
              <a:t>2G 1999 </a:t>
            </a:r>
            <a:r>
              <a:rPr lang="it-IT" sz="2400" b="1" dirty="0" err="1"/>
              <a:t>disaster</a:t>
            </a:r>
            <a:r>
              <a:rPr lang="it-IT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44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C3520-4329-4240-81E3-46AFBF75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250"/>
            <a:ext cx="8136904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Our</a:t>
            </a:r>
            <a:r>
              <a:rPr lang="it-IT" dirty="0"/>
              <a:t> major 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306032-ABCE-41C6-9A65-66B0E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breaches</a:t>
            </a:r>
            <a:r>
              <a:rPr lang="it-IT" dirty="0"/>
              <a:t> exploit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 and/or </a:t>
            </a:r>
            <a:r>
              <a:rPr lang="it-IT" dirty="0" err="1"/>
              <a:t>vulnerabilities</a:t>
            </a:r>
            <a:endParaRPr lang="it-IT" dirty="0"/>
          </a:p>
          <a:p>
            <a:pPr lvl="1">
              <a:defRPr/>
            </a:pPr>
            <a:r>
              <a:rPr lang="it-IT" dirty="0"/>
              <a:t>Some “</a:t>
            </a:r>
            <a:r>
              <a:rPr lang="it-IT" dirty="0" err="1"/>
              <a:t>warm-up</a:t>
            </a:r>
            <a:r>
              <a:rPr lang="it-IT" dirty="0"/>
              <a:t>” </a:t>
            </a:r>
            <a:r>
              <a:rPr lang="it-IT" dirty="0" err="1"/>
              <a:t>examples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review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concepts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Designing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security </a:t>
            </a:r>
            <a:r>
              <a:rPr lang="it-IT" dirty="0" err="1"/>
              <a:t>protocol</a:t>
            </a:r>
            <a:endParaRPr lang="it-IT" dirty="0"/>
          </a:p>
          <a:p>
            <a:pPr lvl="1">
              <a:defRPr/>
            </a:pPr>
            <a:r>
              <a:rPr lang="it-IT" dirty="0"/>
              <a:t>Focus: </a:t>
            </a:r>
            <a:r>
              <a:rPr lang="it-IT" dirty="0" err="1"/>
              <a:t>revisit</a:t>
            </a:r>
            <a:r>
              <a:rPr lang="it-IT" dirty="0"/>
              <a:t> TLS (and </a:t>
            </a:r>
            <a:r>
              <a:rPr lang="it-IT" dirty="0" err="1"/>
              <a:t>IPsec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  <a:p>
            <a:pPr lvl="2"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what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5410D58-1CCC-4736-B9C4-49C645936F2C}"/>
              </a:ext>
            </a:extLst>
          </p:cNvPr>
          <p:cNvSpPr/>
          <p:nvPr/>
        </p:nvSpPr>
        <p:spPr bwMode="auto">
          <a:xfrm>
            <a:off x="539552" y="4077072"/>
            <a:ext cx="7560840" cy="194421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2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B2E4BA-EBDB-4171-A452-5CC39FA5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6ED7C-9DCD-4EBA-A00F-91A9A735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00808"/>
            <a:ext cx="7696200" cy="46085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Basic crypto (≈ 1.5 CFU)</a:t>
            </a:r>
          </a:p>
          <a:p>
            <a:pPr lvl="1">
              <a:defRPr/>
            </a:pPr>
            <a:r>
              <a:rPr lang="en-US" dirty="0"/>
              <a:t>attacks, countermeasures, security services, basic cryptographic constructions (stream ciphers, block ciphers and modes, hash functions, Merkle-</a:t>
            </a:r>
            <a:r>
              <a:rPr lang="en-US" dirty="0" err="1"/>
              <a:t>Damgard</a:t>
            </a:r>
            <a:r>
              <a:rPr lang="en-US" dirty="0"/>
              <a:t> Construction, NMAC and HMAC, pseudo random functions, key management, public key algorithms, digital signatures,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Not necessarily at the beginning (we’ll do this when needed)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Partially overlaps with ICT infrastructure security (but better hear twice than never…)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97F18B-E492-466F-9B4A-628EE8DF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Course </a:t>
            </a:r>
            <a:r>
              <a:rPr lang="it-IT" dirty="0" err="1"/>
              <a:t>syllabus</a:t>
            </a:r>
            <a:r>
              <a:rPr lang="it-IT" dirty="0"/>
              <a:t> / 2</a:t>
            </a:r>
          </a:p>
        </p:txBody>
      </p:sp>
      <p:sp>
        <p:nvSpPr>
          <p:cNvPr id="9219" name="Segnaposto contenuto 2">
            <a:extLst>
              <a:ext uri="{FF2B5EF4-FFF2-40B4-BE49-F238E27FC236}">
                <a16:creationId xmlns:a16="http://schemas.microsoft.com/office/drawing/2014/main" id="{D053AF7A-C7C2-4D41-A3D9-D942D565E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/>
              <a:t>Authentication and network protocol support (≈ 1.5 CFU)</a:t>
            </a:r>
          </a:p>
          <a:p>
            <a:pPr lvl="1"/>
            <a:r>
              <a:rPr lang="en-US" altLang="it-IT"/>
              <a:t>basics, PPP PAP and CHAP and relevant extensions, one time passwords, EAP, authentication in 3/4/5G, RADIUS and relevant vulnerabilities; DIAMETER, Public Key Infrastructure;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EEFF5E-32E4-4AE9-8492-358D9EFA0328}"/>
</file>

<file path=customXml/itemProps2.xml><?xml version="1.0" encoding="utf-8"?>
<ds:datastoreItem xmlns:ds="http://schemas.openxmlformats.org/officeDocument/2006/customXml" ds:itemID="{F2E513C9-CFCC-45CC-8964-8625A0EA7D14}"/>
</file>

<file path=customXml/itemProps3.xml><?xml version="1.0" encoding="utf-8"?>
<ds:datastoreItem xmlns:ds="http://schemas.openxmlformats.org/officeDocument/2006/customXml" ds:itemID="{4E30968D-B87E-4909-B17A-E739AB448A6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Pages>22</Pages>
  <Words>1044</Words>
  <Application>Microsoft Office PowerPoint</Application>
  <PresentationFormat>Presentazione su schermo (4:3)</PresentationFormat>
  <Paragraphs>125</Paragraphs>
  <Slides>16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Arial Narrow</vt:lpstr>
      <vt:lpstr>Book Antiqua</vt:lpstr>
      <vt:lpstr>Bookman Old Style</vt:lpstr>
      <vt:lpstr>Comic Sans MS</vt:lpstr>
      <vt:lpstr>Times New Roman</vt:lpstr>
      <vt:lpstr>Wingdings</vt:lpstr>
      <vt:lpstr>214templ</vt:lpstr>
      <vt:lpstr>Computer &amp; Network Security  team:BIANCHI-8039933-COMPUTER_AND_NETWORK_SECURITY_2 </vt:lpstr>
      <vt:lpstr>Course goals</vt:lpstr>
      <vt:lpstr>Course positioning @ rm2</vt:lpstr>
      <vt:lpstr>Our major take-home messages</vt:lpstr>
      <vt:lpstr>Our major take-home messages</vt:lpstr>
      <vt:lpstr>A real world story</vt:lpstr>
      <vt:lpstr>Our major take-home messages</vt:lpstr>
      <vt:lpstr>Course syllabus / 1</vt:lpstr>
      <vt:lpstr>Course syllabus / 2</vt:lpstr>
      <vt:lpstr>Course syllabus / 3</vt:lpstr>
      <vt:lpstr>Course syllabus / 4</vt:lpstr>
      <vt:lpstr>Course syllabus / 5</vt:lpstr>
      <vt:lpstr>Course modes</vt:lpstr>
      <vt:lpstr>Exams</vt:lpstr>
      <vt:lpstr>Materiale didattico</vt:lpstr>
      <vt:lpstr>Mailing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giuseppe bianchi</cp:lastModifiedBy>
  <cp:revision>257</cp:revision>
  <cp:lastPrinted>1998-04-09T13:49:28Z</cp:lastPrinted>
  <dcterms:created xsi:type="dcterms:W3CDTF">1996-09-11T22:41:56Z</dcterms:created>
  <dcterms:modified xsi:type="dcterms:W3CDTF">2022-09-27T12:45:24Z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