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74" r:id="rId2"/>
    <p:sldId id="705" r:id="rId3"/>
    <p:sldId id="707" r:id="rId4"/>
    <p:sldId id="710" r:id="rId5"/>
    <p:sldId id="712" r:id="rId6"/>
    <p:sldId id="713" r:id="rId7"/>
    <p:sldId id="708" r:id="rId8"/>
    <p:sldId id="714" r:id="rId9"/>
    <p:sldId id="769" r:id="rId10"/>
    <p:sldId id="770" r:id="rId11"/>
    <p:sldId id="790" r:id="rId12"/>
    <p:sldId id="792" r:id="rId13"/>
    <p:sldId id="752" r:id="rId14"/>
    <p:sldId id="789" r:id="rId15"/>
    <p:sldId id="768" r:id="rId16"/>
    <p:sldId id="771" r:id="rId17"/>
    <p:sldId id="772" r:id="rId18"/>
    <p:sldId id="773" r:id="rId19"/>
    <p:sldId id="765" r:id="rId20"/>
    <p:sldId id="766" r:id="rId21"/>
    <p:sldId id="767" r:id="rId22"/>
    <p:sldId id="775" r:id="rId23"/>
    <p:sldId id="779" r:id="rId24"/>
    <p:sldId id="780" r:id="rId25"/>
    <p:sldId id="781" r:id="rId26"/>
    <p:sldId id="782" r:id="rId27"/>
    <p:sldId id="783" r:id="rId28"/>
    <p:sldId id="786" r:id="rId29"/>
    <p:sldId id="787" r:id="rId30"/>
    <p:sldId id="784" r:id="rId31"/>
    <p:sldId id="793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3" autoAdjust="0"/>
    <p:restoredTop sz="94660"/>
  </p:normalViewPr>
  <p:slideViewPr>
    <p:cSldViewPr showGuides="1">
      <p:cViewPr varScale="1">
        <p:scale>
          <a:sx n="67" d="100"/>
          <a:sy n="67" d="100"/>
        </p:scale>
        <p:origin x="1196" y="46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676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86749E5-7215-483A-A7CF-D4328C89A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DF3CCA0-4099-4D02-BA35-E81A60466B48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25FEA2-B00F-4074-8297-F169CC22ED6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233C67-9574-42D0-B607-D7925E04D1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>
            <a:extLst>
              <a:ext uri="{FF2B5EF4-FFF2-40B4-BE49-F238E27FC236}">
                <a16:creationId xmlns:a16="http://schemas.microsoft.com/office/drawing/2014/main" id="{CD2991D5-B23E-41F4-84F9-446B2A77F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>
            <a:extLst>
              <a:ext uri="{FF2B5EF4-FFF2-40B4-BE49-F238E27FC236}">
                <a16:creationId xmlns:a16="http://schemas.microsoft.com/office/drawing/2014/main" id="{DE991AA8-558B-42B8-A07E-0A9D9EED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7719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>
            <a:extLst>
              <a:ext uri="{FF2B5EF4-FFF2-40B4-BE49-F238E27FC236}">
                <a16:creationId xmlns:a16="http://schemas.microsoft.com/office/drawing/2014/main" id="{CD2991D5-B23E-41F4-84F9-446B2A77F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>
            <a:extLst>
              <a:ext uri="{FF2B5EF4-FFF2-40B4-BE49-F238E27FC236}">
                <a16:creationId xmlns:a16="http://schemas.microsoft.com/office/drawing/2014/main" id="{DE991AA8-558B-42B8-A07E-0A9D9EED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>
            <a:extLst>
              <a:ext uri="{FF2B5EF4-FFF2-40B4-BE49-F238E27FC236}">
                <a16:creationId xmlns:a16="http://schemas.microsoft.com/office/drawing/2014/main" id="{CD2991D5-B23E-41F4-84F9-446B2A77F8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>
            <a:extLst>
              <a:ext uri="{FF2B5EF4-FFF2-40B4-BE49-F238E27FC236}">
                <a16:creationId xmlns:a16="http://schemas.microsoft.com/office/drawing/2014/main" id="{DE991AA8-558B-42B8-A07E-0A9D9EED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7811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24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160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8399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476250"/>
            <a:ext cx="1924050" cy="56197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19750" cy="56197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5754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846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1625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414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97358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9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7868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5538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598CA5F-397D-4C76-9DDA-C6317DB97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0047CA-3453-453F-8D8F-F8887B330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110EDCC-E494-4D88-BEAD-D3F2AA929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 sz="1800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04C293A0-363E-4ADA-9C48-9869043F5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D902F3E0-45B1-4DD3-9D51-557FE601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7815EB26-92E0-442D-8AE8-E57FBD06C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497B385F-AFA6-48D4-BCA3-A4EFE5CA2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frequency-analy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frequency-analy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1computing.net/frequency-analy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DB256240-8511-4CBB-B3CC-A4E773CA2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Encryption</a:t>
            </a:r>
            <a:r>
              <a:rPr lang="it-IT" sz="3200" dirty="0"/>
              <a:t> </a:t>
            </a:r>
            <a:r>
              <a:rPr lang="it-IT" sz="3200" dirty="0" err="1"/>
              <a:t>basics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49915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0C33A-659C-44ED-A6A1-0F5BB57A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5888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AF7820-9E27-4135-AED6-AF182301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6116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Unconditionally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(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 –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Shannon</a:t>
            </a:r>
            <a:r>
              <a:rPr lang="it-IT" dirty="0"/>
              <a:t>)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messages</a:t>
            </a:r>
            <a:endParaRPr lang="it-IT" dirty="0"/>
          </a:p>
          <a:p>
            <a:pPr lvl="1">
              <a:defRPr/>
            </a:pPr>
            <a:r>
              <a:rPr lang="it-IT" dirty="0" err="1"/>
              <a:t>keys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plaintext</a:t>
            </a:r>
            <a:endParaRPr lang="it-IT" dirty="0"/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are </a:t>
            </a:r>
            <a:r>
              <a:rPr lang="it-IT" dirty="0" err="1"/>
              <a:t>random</a:t>
            </a:r>
            <a:endParaRPr lang="it-IT" dirty="0"/>
          </a:p>
          <a:p>
            <a:pPr>
              <a:defRPr/>
            </a:pPr>
            <a:r>
              <a:rPr lang="it-IT" dirty="0" err="1"/>
              <a:t>But…</a:t>
            </a:r>
            <a:endParaRPr lang="it-IT" dirty="0"/>
          </a:p>
          <a:p>
            <a:pPr lvl="1">
              <a:defRPr/>
            </a:pPr>
            <a:r>
              <a:rPr lang="it-IT" dirty="0"/>
              <a:t>No </a:t>
            </a:r>
            <a:r>
              <a:rPr lang="it-IT" dirty="0" err="1"/>
              <a:t>integrity</a:t>
            </a:r>
            <a:endParaRPr lang="it-IT" dirty="0"/>
          </a:p>
          <a:p>
            <a:pPr lvl="2">
              <a:defRPr/>
            </a:pPr>
            <a:r>
              <a:rPr lang="it-IT" dirty="0" err="1"/>
              <a:t>Eve</a:t>
            </a:r>
            <a:r>
              <a:rPr lang="it-IT" dirty="0"/>
              <a:t> can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message</a:t>
            </a:r>
            <a:endParaRPr lang="it-IT" dirty="0"/>
          </a:p>
          <a:p>
            <a:pPr lvl="1">
              <a:defRPr/>
            </a:pPr>
            <a:r>
              <a:rPr lang="it-IT" dirty="0" err="1"/>
              <a:t>Insecure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are </a:t>
            </a:r>
            <a:r>
              <a:rPr lang="it-IT" dirty="0" err="1"/>
              <a:t>reused</a:t>
            </a:r>
            <a:endParaRPr lang="it-IT" dirty="0"/>
          </a:p>
          <a:p>
            <a:pPr lvl="2">
              <a:defRPr/>
            </a:pPr>
            <a:r>
              <a:rPr lang="it-IT" dirty="0"/>
              <a:t>XOR </a:t>
            </a:r>
            <a:r>
              <a:rPr lang="it-IT" dirty="0">
                <a:sym typeface="Wingdings" pitchFamily="2" charset="2"/>
              </a:rPr>
              <a:t> key </a:t>
            </a:r>
            <a:r>
              <a:rPr lang="it-IT" dirty="0" err="1">
                <a:sym typeface="Wingdings" pitchFamily="2" charset="2"/>
              </a:rPr>
              <a:t>cancels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plaintext</a:t>
            </a:r>
            <a:r>
              <a:rPr lang="it-IT" dirty="0">
                <a:sym typeface="Wingdings" pitchFamily="2" charset="2"/>
              </a:rPr>
              <a:t> XOR</a:t>
            </a: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Random </a:t>
            </a:r>
            <a:r>
              <a:rPr lang="it-IT" dirty="0" err="1">
                <a:sym typeface="Wingdings" pitchFamily="2" charset="2"/>
              </a:rPr>
              <a:t>means</a:t>
            </a:r>
            <a:r>
              <a:rPr lang="it-IT" dirty="0">
                <a:sym typeface="Wingdings" pitchFamily="2" charset="2"/>
              </a:rPr>
              <a:t>… </a:t>
            </a:r>
            <a:r>
              <a:rPr lang="it-IT" u="sng" dirty="0">
                <a:sym typeface="Wingdings" pitchFamily="2" charset="2"/>
              </a:rPr>
              <a:t>random</a:t>
            </a:r>
            <a:r>
              <a:rPr lang="it-IT" dirty="0">
                <a:sym typeface="Wingdings" pitchFamily="2" charset="2"/>
              </a:rPr>
              <a:t>... 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Pseudorandom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NOT random!!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99331"/>
            <a:ext cx="7696200" cy="1123950"/>
          </a:xfrm>
        </p:spPr>
        <p:txBody>
          <a:bodyPr/>
          <a:lstStyle/>
          <a:p>
            <a:r>
              <a:rPr lang="it-IT" dirty="0"/>
              <a:t>Perfect </a:t>
            </a:r>
            <a:r>
              <a:rPr lang="it-IT" dirty="0" err="1"/>
              <a:t>secrecy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unconditional</a:t>
            </a:r>
            <a:r>
              <a:rPr lang="it-IT" dirty="0"/>
              <a:t> security)</a:t>
            </a:r>
          </a:p>
        </p:txBody>
      </p:sp>
      <p:sp>
        <p:nvSpPr>
          <p:cNvPr id="5" name="Rettangolo 3"/>
          <p:cNvSpPr>
            <a:spLocks noChangeArrowheads="1"/>
          </p:cNvSpPr>
          <p:nvPr/>
        </p:nvSpPr>
        <p:spPr bwMode="auto">
          <a:xfrm>
            <a:off x="1223963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CasellaDiTesto 4"/>
          <p:cNvSpPr txBox="1">
            <a:spLocks noChangeArrowheads="1"/>
          </p:cNvSpPr>
          <p:nvPr/>
        </p:nvSpPr>
        <p:spPr bwMode="auto">
          <a:xfrm>
            <a:off x="935038" y="3429000"/>
            <a:ext cx="98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Secret bit</a:t>
            </a:r>
          </a:p>
        </p:txBody>
      </p:sp>
      <p:sp>
        <p:nvSpPr>
          <p:cNvPr id="7" name="CasellaDiTesto 5"/>
          <p:cNvSpPr txBox="1">
            <a:spLocks noChangeArrowheads="1"/>
          </p:cNvSpPr>
          <p:nvPr/>
        </p:nvSpPr>
        <p:spPr bwMode="auto">
          <a:xfrm>
            <a:off x="1835150" y="2576513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Symbol" panose="05050102010706020507" pitchFamily="18" charset="2"/>
              </a:rPr>
              <a:t></a:t>
            </a:r>
            <a:endParaRPr kumimoji="0" lang="it-IT" altLang="it-IT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Rettangolo 6"/>
          <p:cNvSpPr>
            <a:spLocks noChangeArrowheads="1"/>
          </p:cNvSpPr>
          <p:nvPr/>
        </p:nvSpPr>
        <p:spPr bwMode="auto">
          <a:xfrm>
            <a:off x="2592388" y="2565400"/>
            <a:ext cx="431800" cy="68421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CasellaDiTesto 7"/>
          <p:cNvSpPr txBox="1">
            <a:spLocks noChangeArrowheads="1"/>
          </p:cNvSpPr>
          <p:nvPr/>
        </p:nvSpPr>
        <p:spPr bwMode="auto">
          <a:xfrm>
            <a:off x="2268538" y="3429000"/>
            <a:ext cx="115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Random bit</a:t>
            </a:r>
          </a:p>
        </p:txBody>
      </p:sp>
      <p:cxnSp>
        <p:nvCxnSpPr>
          <p:cNvPr id="10" name="Connettore 1 9"/>
          <p:cNvCxnSpPr>
            <a:cxnSpLocks noChangeShapeType="1"/>
          </p:cNvCxnSpPr>
          <p:nvPr/>
        </p:nvCxnSpPr>
        <p:spPr bwMode="auto">
          <a:xfrm>
            <a:off x="5940425" y="2420938"/>
            <a:ext cx="0" cy="30241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4284663" y="2314575"/>
            <a:ext cx="7858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Secret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bit</a:t>
            </a: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4976813" y="2314575"/>
            <a:ext cx="900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Random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bit</a:t>
            </a:r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9350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Probability: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0=p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1=(1-p)</a:t>
            </a: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2268538" y="3860800"/>
            <a:ext cx="11223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Probability: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0=1/2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1=1/2</a:t>
            </a:r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5981700" y="2312988"/>
            <a:ext cx="1111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XOR result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bit</a:t>
            </a:r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4500563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5291138" y="296703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6370638" y="2960688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4500563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5291138" y="35798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6370638" y="35734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2" name="CasellaDiTesto 21"/>
          <p:cNvSpPr txBox="1">
            <a:spLocks noChangeArrowheads="1"/>
          </p:cNvSpPr>
          <p:nvPr/>
        </p:nvSpPr>
        <p:spPr bwMode="auto">
          <a:xfrm>
            <a:off x="4500563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3" name="CasellaDiTesto 22"/>
          <p:cNvSpPr txBox="1">
            <a:spLocks noChangeArrowheads="1"/>
          </p:cNvSpPr>
          <p:nvPr/>
        </p:nvSpPr>
        <p:spPr bwMode="auto">
          <a:xfrm>
            <a:off x="5291138" y="426402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sp>
        <p:nvSpPr>
          <p:cNvPr id="24" name="CasellaDiTesto 23"/>
          <p:cNvSpPr txBox="1">
            <a:spLocks noChangeArrowheads="1"/>
          </p:cNvSpPr>
          <p:nvPr/>
        </p:nvSpPr>
        <p:spPr bwMode="auto">
          <a:xfrm>
            <a:off x="6370638" y="4257675"/>
            <a:ext cx="325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4500563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6" name="CasellaDiTesto 25"/>
          <p:cNvSpPr txBox="1">
            <a:spLocks noChangeArrowheads="1"/>
          </p:cNvSpPr>
          <p:nvPr/>
        </p:nvSpPr>
        <p:spPr bwMode="auto">
          <a:xfrm>
            <a:off x="5291138" y="487521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CasellaDiTesto 26"/>
          <p:cNvSpPr txBox="1">
            <a:spLocks noChangeArrowheads="1"/>
          </p:cNvSpPr>
          <p:nvPr/>
        </p:nvSpPr>
        <p:spPr bwMode="auto">
          <a:xfrm>
            <a:off x="6370638" y="4868863"/>
            <a:ext cx="325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</a:p>
        </p:txBody>
      </p:sp>
      <p:cxnSp>
        <p:nvCxnSpPr>
          <p:cNvPr id="28" name="Connettore 1 29"/>
          <p:cNvCxnSpPr>
            <a:cxnSpLocks noChangeShapeType="1"/>
          </p:cNvCxnSpPr>
          <p:nvPr/>
        </p:nvCxnSpPr>
        <p:spPr bwMode="auto">
          <a:xfrm>
            <a:off x="4103688" y="2960688"/>
            <a:ext cx="31321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CasellaDiTesto 31"/>
          <p:cNvSpPr txBox="1">
            <a:spLocks noChangeArrowheads="1"/>
          </p:cNvSpPr>
          <p:nvPr/>
        </p:nvSpPr>
        <p:spPr bwMode="auto">
          <a:xfrm>
            <a:off x="7362825" y="3024188"/>
            <a:ext cx="449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p/2</a:t>
            </a:r>
          </a:p>
        </p:txBody>
      </p:sp>
      <p:sp>
        <p:nvSpPr>
          <p:cNvPr id="30" name="CasellaDiTesto 32"/>
          <p:cNvSpPr txBox="1">
            <a:spLocks noChangeArrowheads="1"/>
          </p:cNvSpPr>
          <p:nvPr/>
        </p:nvSpPr>
        <p:spPr bwMode="auto">
          <a:xfrm>
            <a:off x="7362825" y="3608388"/>
            <a:ext cx="449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p/2</a:t>
            </a:r>
          </a:p>
        </p:txBody>
      </p:sp>
      <p:sp>
        <p:nvSpPr>
          <p:cNvPr id="31" name="CasellaDiTesto 33"/>
          <p:cNvSpPr txBox="1">
            <a:spLocks noChangeArrowheads="1"/>
          </p:cNvSpPr>
          <p:nvPr/>
        </p:nvSpPr>
        <p:spPr bwMode="auto">
          <a:xfrm>
            <a:off x="7362825" y="4292600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(1-p)/2</a:t>
            </a:r>
          </a:p>
        </p:txBody>
      </p:sp>
      <p:sp>
        <p:nvSpPr>
          <p:cNvPr id="32" name="CasellaDiTesto 34"/>
          <p:cNvSpPr txBox="1">
            <a:spLocks noChangeArrowheads="1"/>
          </p:cNvSpPr>
          <p:nvPr/>
        </p:nvSpPr>
        <p:spPr bwMode="auto">
          <a:xfrm>
            <a:off x="7343775" y="493236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(1-p)/2</a:t>
            </a:r>
          </a:p>
        </p:txBody>
      </p:sp>
      <p:sp>
        <p:nvSpPr>
          <p:cNvPr id="33" name="CasellaDiTesto 36"/>
          <p:cNvSpPr txBox="1">
            <a:spLocks noChangeArrowheads="1"/>
          </p:cNvSpPr>
          <p:nvPr/>
        </p:nvSpPr>
        <p:spPr bwMode="auto">
          <a:xfrm>
            <a:off x="182347" y="5445125"/>
            <a:ext cx="89787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Probability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guess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plaintext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bit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after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seeing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ciphertext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bit </a:t>
            </a:r>
            <a:b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</a:b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a-priori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guess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(i.e.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without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having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seen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any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ciphertext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!)</a:t>
            </a:r>
          </a:p>
        </p:txBody>
      </p:sp>
      <p:sp>
        <p:nvSpPr>
          <p:cNvPr id="34" name="Segnaposto contenuto 33"/>
          <p:cNvSpPr>
            <a:spLocks noGrp="1"/>
          </p:cNvSpPr>
          <p:nvPr>
            <p:ph idx="1"/>
          </p:nvPr>
        </p:nvSpPr>
        <p:spPr>
          <a:xfrm>
            <a:off x="685800" y="1367743"/>
            <a:ext cx="7342584" cy="873125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Information bit XOR random bit </a:t>
            </a:r>
            <a:r>
              <a:rPr lang="it-IT" dirty="0">
                <a:sym typeface="Wingdings" panose="05000000000000000000" pitchFamily="2" charset="2"/>
              </a:rPr>
              <a:t>= random bit!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XOR with random </a:t>
            </a:r>
            <a:r>
              <a:rPr lang="it-IT" dirty="0" err="1">
                <a:sym typeface="Wingdings" panose="05000000000000000000" pitchFamily="2" charset="2"/>
              </a:rPr>
              <a:t>string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removes</a:t>
            </a:r>
            <a:r>
              <a:rPr lang="it-IT" dirty="0">
                <a:sym typeface="Wingdings" panose="05000000000000000000" pitchFamily="2" charset="2"/>
              </a:rPr>
              <a:t>» </a:t>
            </a:r>
            <a:r>
              <a:rPr lang="it-IT" dirty="0" err="1">
                <a:sym typeface="Wingdings" panose="05000000000000000000" pitchFamily="2" charset="2"/>
              </a:rPr>
              <a:t>any</a:t>
            </a:r>
            <a:r>
              <a:rPr lang="it-IT" dirty="0">
                <a:sym typeface="Wingdings" panose="05000000000000000000" pitchFamily="2" charset="2"/>
              </a:rPr>
              <a:t> information on </a:t>
            </a:r>
            <a:r>
              <a:rPr lang="it-IT" dirty="0" err="1">
                <a:sym typeface="Wingdings" panose="05000000000000000000" pitchFamily="2" charset="2"/>
              </a:rPr>
              <a:t>plaintext</a:t>
            </a:r>
            <a:r>
              <a:rPr lang="it-IT" dirty="0">
                <a:sym typeface="Wingdings" panose="05000000000000000000" pitchFamily="2" charset="2"/>
              </a:rPr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271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496" y="116632"/>
            <a:ext cx="9073008" cy="1123950"/>
          </a:xfrm>
        </p:spPr>
        <p:txBody>
          <a:bodyPr/>
          <a:lstStyle/>
          <a:p>
            <a:r>
              <a:rPr lang="it-IT" dirty="0" err="1"/>
              <a:t>Vernam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: </a:t>
            </a:r>
            <a:r>
              <a:rPr lang="it-IT" dirty="0" err="1"/>
              <a:t>unconditionally</a:t>
            </a:r>
            <a:r>
              <a:rPr lang="it-IT" dirty="0"/>
              <a:t> secure! Buon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87524" y="1340768"/>
            <a:ext cx="8604956" cy="4428492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Keys are TRULY random </a:t>
            </a:r>
          </a:p>
          <a:p>
            <a:pPr lvl="1"/>
            <a:r>
              <a:rPr lang="it-IT" dirty="0" err="1"/>
              <a:t>Opposed</a:t>
            </a:r>
            <a:r>
              <a:rPr lang="it-IT" dirty="0"/>
              <a:t> to pseudo-random, more </a:t>
            </a:r>
            <a:r>
              <a:rPr lang="it-IT" dirty="0" err="1"/>
              <a:t>later</a:t>
            </a:r>
            <a:r>
              <a:rPr lang="it-IT" dirty="0"/>
              <a:t>!</a:t>
            </a:r>
          </a:p>
          <a:p>
            <a:pPr lvl="5"/>
            <a:endParaRPr lang="it-IT" dirty="0"/>
          </a:p>
          <a:p>
            <a:pPr>
              <a:defRPr/>
            </a:pPr>
            <a:r>
              <a:rPr lang="it-IT" dirty="0"/>
              <a:t>Keys are </a:t>
            </a:r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plaintexts</a:t>
            </a:r>
            <a:endParaRPr lang="it-IT" dirty="0"/>
          </a:p>
          <a:p>
            <a:pPr lvl="1">
              <a:defRPr/>
            </a:pPr>
            <a:r>
              <a:rPr lang="it-IT" dirty="0"/>
              <a:t>1 GB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1GB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… ??!!</a:t>
            </a:r>
          </a:p>
          <a:p>
            <a:pPr lvl="4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/>
              <a:t>Keys must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new </a:t>
            </a:r>
            <a:r>
              <a:rPr lang="it-IT" dirty="0" err="1"/>
              <a:t>message</a:t>
            </a:r>
            <a:endParaRPr lang="it-IT" dirty="0"/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reused</a:t>
            </a:r>
            <a:r>
              <a:rPr lang="it-IT" dirty="0"/>
              <a:t>, </a:t>
            </a:r>
            <a:r>
              <a:rPr lang="it-IT" dirty="0" err="1"/>
              <a:t>trivial</a:t>
            </a:r>
            <a:r>
              <a:rPr lang="it-IT" dirty="0"/>
              <a:t> </a:t>
            </a:r>
            <a:r>
              <a:rPr lang="it-IT" dirty="0" err="1"/>
              <a:t>Known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Attack (KPA)</a:t>
            </a:r>
          </a:p>
          <a:p>
            <a:pPr lvl="3">
              <a:defRPr/>
            </a:pPr>
            <a:r>
              <a:rPr lang="it-IT" dirty="0"/>
              <a:t>Assume M1 </a:t>
            </a:r>
            <a:r>
              <a:rPr lang="it-IT" dirty="0" err="1"/>
              <a:t>known</a:t>
            </a:r>
            <a:r>
              <a:rPr lang="it-IT" dirty="0"/>
              <a:t> and </a:t>
            </a:r>
            <a:r>
              <a:rPr lang="it-IT" dirty="0" err="1"/>
              <a:t>see</a:t>
            </a:r>
            <a:r>
              <a:rPr lang="it-IT" dirty="0"/>
              <a:t> C1 = M1</a:t>
            </a:r>
            <a:r>
              <a:rPr lang="en-US" dirty="0">
                <a:sym typeface="Symbol" pitchFamily="18" charset="2"/>
              </a:rPr>
              <a:t>  key</a:t>
            </a:r>
            <a:endParaRPr lang="it-IT" dirty="0"/>
          </a:p>
          <a:p>
            <a:pPr lvl="3">
              <a:defRPr/>
            </a:pPr>
            <a:r>
              <a:rPr lang="it-IT" dirty="0"/>
              <a:t>Target: </a:t>
            </a:r>
            <a:r>
              <a:rPr lang="it-IT" dirty="0" err="1"/>
              <a:t>decrypt</a:t>
            </a:r>
            <a:r>
              <a:rPr lang="it-IT" dirty="0"/>
              <a:t> C2 = </a:t>
            </a:r>
            <a:r>
              <a:rPr lang="en-US" dirty="0">
                <a:sym typeface="Symbol" pitchFamily="18" charset="2"/>
              </a:rPr>
              <a:t>M2  key</a:t>
            </a:r>
          </a:p>
          <a:p>
            <a:pPr lvl="3">
              <a:defRPr/>
            </a:pPr>
            <a:r>
              <a:rPr lang="en-US" dirty="0">
                <a:sym typeface="Symbol" pitchFamily="18" charset="2"/>
              </a:rPr>
              <a:t>Trivial: </a:t>
            </a:r>
            <a:r>
              <a:rPr lang="it-IT" dirty="0"/>
              <a:t>C2 </a:t>
            </a:r>
            <a:r>
              <a:rPr lang="en-US" dirty="0">
                <a:sym typeface="Symbol" pitchFamily="18" charset="2"/>
              </a:rPr>
              <a:t> C1  M1 = </a:t>
            </a:r>
            <a:r>
              <a:rPr lang="it-IT" dirty="0"/>
              <a:t>C2 </a:t>
            </a:r>
            <a:r>
              <a:rPr lang="en-US" dirty="0">
                <a:sym typeface="Symbol" pitchFamily="18" charset="2"/>
              </a:rPr>
              <a:t> (C1  M1) = </a:t>
            </a:r>
            <a:r>
              <a:rPr lang="it-IT" dirty="0"/>
              <a:t>C2 </a:t>
            </a:r>
            <a:r>
              <a:rPr lang="en-US" dirty="0">
                <a:sym typeface="Symbol" pitchFamily="18" charset="2"/>
              </a:rPr>
              <a:t> key = M2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079612" y="5841268"/>
            <a:ext cx="674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Conclusion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: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vernam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NOT REALISTIC!</a:t>
            </a:r>
          </a:p>
        </p:txBody>
      </p:sp>
    </p:spTree>
    <p:extLst>
      <p:ext uri="{BB962C8B-B14F-4D97-AF65-F5344CB8AC3E}">
        <p14:creationId xmlns:p14="http://schemas.microsoft.com/office/powerpoint/2010/main" val="22955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9864" y="94717"/>
            <a:ext cx="7696200" cy="1123950"/>
          </a:xfrm>
        </p:spPr>
        <p:txBody>
          <a:bodyPr/>
          <a:lstStyle/>
          <a:p>
            <a:r>
              <a:rPr lang="it-IT" dirty="0"/>
              <a:t>One time </a:t>
            </a:r>
            <a:r>
              <a:rPr lang="it-IT" dirty="0" err="1"/>
              <a:t>pad</a:t>
            </a:r>
            <a:r>
              <a:rPr lang="it-IT" dirty="0"/>
              <a:t> = no </a:t>
            </a:r>
            <a:r>
              <a:rPr lang="it-IT" dirty="0" err="1"/>
              <a:t>integrity</a:t>
            </a:r>
            <a:endParaRPr lang="it-IT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1592796"/>
            <a:ext cx="1058614" cy="130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5"/>
          <p:cNvSpPr/>
          <p:nvPr/>
        </p:nvSpPr>
        <p:spPr bwMode="auto">
          <a:xfrm>
            <a:off x="2015716" y="2132856"/>
            <a:ext cx="4464496" cy="504056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1000 1000 1000 1111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92822" y="2132856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314201" y="2626459"/>
            <a:ext cx="76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KEY: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142293" y="260090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0100 1101 0011 0101</a:t>
            </a:r>
          </a:p>
        </p:txBody>
      </p:sp>
      <p:cxnSp>
        <p:nvCxnSpPr>
          <p:cNvPr id="11" name="Connettore diritto 10"/>
          <p:cNvCxnSpPr>
            <a:cxnSpLocks/>
          </p:cNvCxnSpPr>
          <p:nvPr/>
        </p:nvCxnSpPr>
        <p:spPr bwMode="auto">
          <a:xfrm flipV="1">
            <a:off x="1146090" y="3104964"/>
            <a:ext cx="5406130" cy="38796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Rettangolo 11"/>
          <p:cNvSpPr/>
          <p:nvPr/>
        </p:nvSpPr>
        <p:spPr bwMode="auto">
          <a:xfrm>
            <a:off x="2015716" y="3284984"/>
            <a:ext cx="4464496" cy="504056"/>
          </a:xfrm>
          <a:prstGeom prst="rect">
            <a:avLst/>
          </a:prstGeom>
          <a:solidFill>
            <a:srgbClr val="F5AD2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1100 0101 1011 1010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292822" y="328498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CT</a:t>
            </a:r>
          </a:p>
        </p:txBody>
      </p: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6" y="3284985"/>
            <a:ext cx="1114364" cy="13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2123728" y="404106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0000 1001 0000 0000</a:t>
            </a: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 flipV="1">
            <a:off x="6467368" y="2286296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flipV="1">
            <a:off x="1280513" y="3651411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1317860" y="4077072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</a:p>
        </p:txBody>
      </p:sp>
      <p:cxnSp>
        <p:nvCxnSpPr>
          <p:cNvPr id="19" name="Connettore diritto 18"/>
          <p:cNvCxnSpPr>
            <a:cxnSpLocks/>
          </p:cNvCxnSpPr>
          <p:nvPr/>
        </p:nvCxnSpPr>
        <p:spPr bwMode="auto">
          <a:xfrm flipV="1">
            <a:off x="1146090" y="4581129"/>
            <a:ext cx="5514142" cy="2876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Rettangolo 19"/>
          <p:cNvSpPr/>
          <p:nvPr/>
        </p:nvSpPr>
        <p:spPr bwMode="auto">
          <a:xfrm>
            <a:off x="2015716" y="4761148"/>
            <a:ext cx="4464496" cy="504056"/>
          </a:xfrm>
          <a:prstGeom prst="rect">
            <a:avLst/>
          </a:prstGeom>
          <a:solidFill>
            <a:srgbClr val="F5AD2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1100 1100 1011 1010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292822" y="476114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CT’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 flipV="1">
            <a:off x="6480212" y="5013005"/>
            <a:ext cx="500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1314201" y="5326759"/>
            <a:ext cx="768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KEY: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2142293" y="530120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0100 1101 0011 0101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00292" y="4675130"/>
            <a:ext cx="1058614" cy="130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Connettore diritto 25"/>
          <p:cNvCxnSpPr/>
          <p:nvPr/>
        </p:nvCxnSpPr>
        <p:spPr bwMode="auto">
          <a:xfrm flipV="1">
            <a:off x="863588" y="5769260"/>
            <a:ext cx="5868652" cy="36004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Rettangolo 26"/>
          <p:cNvSpPr/>
          <p:nvPr/>
        </p:nvSpPr>
        <p:spPr bwMode="auto">
          <a:xfrm>
            <a:off x="2051720" y="5841268"/>
            <a:ext cx="4464496" cy="504056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1000 0001 1000 1111</a:t>
            </a:r>
            <a:endParaRPr kumimoji="0" lang="it-IT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328826" y="5841268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PT’</a:t>
            </a:r>
          </a:p>
        </p:txBody>
      </p:sp>
      <p:sp>
        <p:nvSpPr>
          <p:cNvPr id="29" name="Ovale 28"/>
          <p:cNvSpPr/>
          <p:nvPr/>
        </p:nvSpPr>
        <p:spPr bwMode="auto">
          <a:xfrm>
            <a:off x="3203848" y="2024844"/>
            <a:ext cx="1044116" cy="75608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Ovale 29"/>
          <p:cNvSpPr/>
          <p:nvPr/>
        </p:nvSpPr>
        <p:spPr bwMode="auto">
          <a:xfrm>
            <a:off x="3203848" y="5733256"/>
            <a:ext cx="1044116" cy="75608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1" name="Freccia in giù 30"/>
          <p:cNvSpPr/>
          <p:nvPr/>
        </p:nvSpPr>
        <p:spPr bwMode="auto">
          <a:xfrm>
            <a:off x="7452320" y="2132856"/>
            <a:ext cx="360040" cy="609277"/>
          </a:xfrm>
          <a:prstGeom prst="downArrow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3" name="Segnaposto contenuto 2"/>
          <p:cNvSpPr txBox="1">
            <a:spLocks/>
          </p:cNvSpPr>
          <p:nvPr/>
        </p:nvSpPr>
        <p:spPr bwMode="auto">
          <a:xfrm>
            <a:off x="6912260" y="2823168"/>
            <a:ext cx="2231740" cy="13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</a:pPr>
            <a:r>
              <a:rPr lang="it-IT" kern="0" dirty="0" err="1">
                <a:solidFill>
                  <a:srgbClr val="FF0000"/>
                </a:solidFill>
              </a:rPr>
              <a:t>Conclusion</a:t>
            </a:r>
            <a:r>
              <a:rPr lang="it-IT" kern="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it-IT" kern="0" dirty="0">
                <a:solidFill>
                  <a:srgbClr val="FF0000"/>
                </a:solidFill>
              </a:rPr>
              <a:t>Best </a:t>
            </a:r>
            <a:r>
              <a:rPr lang="it-IT" kern="0" dirty="0" err="1">
                <a:solidFill>
                  <a:srgbClr val="FF0000"/>
                </a:solidFill>
              </a:rPr>
              <a:t>possible</a:t>
            </a:r>
            <a:endParaRPr lang="it-IT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kern="0" dirty="0" err="1">
                <a:solidFill>
                  <a:srgbClr val="FF0000"/>
                </a:solidFill>
              </a:rPr>
              <a:t>Cipher</a:t>
            </a:r>
            <a:r>
              <a:rPr lang="it-IT" kern="0" dirty="0">
                <a:solidFill>
                  <a:srgbClr val="FF0000"/>
                </a:solidFill>
              </a:rPr>
              <a:t> </a:t>
            </a:r>
            <a:r>
              <a:rPr lang="it-IT" kern="0" dirty="0" err="1">
                <a:solidFill>
                  <a:srgbClr val="FF0000"/>
                </a:solidFill>
              </a:rPr>
              <a:t>has</a:t>
            </a:r>
            <a:endParaRPr lang="it-IT" kern="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kern="0" dirty="0">
                <a:solidFill>
                  <a:srgbClr val="FF0000"/>
                </a:solidFill>
              </a:rPr>
              <a:t>zero </a:t>
            </a:r>
            <a:r>
              <a:rPr lang="it-IT" kern="0" dirty="0" err="1">
                <a:solidFill>
                  <a:srgbClr val="FF0000"/>
                </a:solidFill>
              </a:rPr>
              <a:t>integrity</a:t>
            </a:r>
            <a:r>
              <a:rPr lang="it-IT" kern="0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6C85A0-6740-4C5C-BE6A-DCC4E6A51D6F}"/>
              </a:ext>
            </a:extLst>
          </p:cNvPr>
          <p:cNvSpPr txBox="1"/>
          <p:nvPr/>
        </p:nvSpPr>
        <p:spPr>
          <a:xfrm>
            <a:off x="-49302" y="4449752"/>
            <a:ext cx="1093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rgbClr val="FF0000"/>
                </a:solidFill>
              </a:rPr>
              <a:t>Let’s</a:t>
            </a:r>
            <a:r>
              <a:rPr lang="it-IT" b="1" dirty="0">
                <a:solidFill>
                  <a:srgbClr val="FF0000"/>
                </a:solidFill>
              </a:rPr>
              <a:t> turn 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1000 in </a:t>
            </a:r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0001</a:t>
            </a:r>
          </a:p>
        </p:txBody>
      </p:sp>
    </p:spTree>
    <p:extLst>
      <p:ext uri="{BB962C8B-B14F-4D97-AF65-F5344CB8AC3E}">
        <p14:creationId xmlns:p14="http://schemas.microsoft.com/office/powerpoint/2010/main" val="277060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2" grpId="0" animBg="1"/>
      <p:bldP spid="13" grpId="0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7" grpId="0" animBg="1"/>
      <p:bldP spid="28" grpId="0"/>
      <p:bldP spid="29" grpId="0" animBg="1"/>
      <p:bldP spid="30" grpId="0" animBg="1"/>
      <p:bldP spid="31" grpId="0" animBg="1"/>
      <p:bldP spid="3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7696200" cy="1123950"/>
          </a:xfrm>
        </p:spPr>
        <p:txBody>
          <a:bodyPr/>
          <a:lstStyle/>
          <a:p>
            <a:r>
              <a:rPr lang="it-IT" dirty="0"/>
              <a:t>Random  ≠ Pseudo Random!!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170676" cy="4970462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Pseudo Random </a:t>
            </a:r>
            <a:r>
              <a:rPr lang="it-IT" dirty="0" err="1"/>
              <a:t>Number</a:t>
            </a:r>
            <a:r>
              <a:rPr lang="it-IT" dirty="0"/>
              <a:t> Generator (PRNG): an </a:t>
            </a:r>
            <a:r>
              <a:rPr lang="it-IT" dirty="0" err="1"/>
              <a:t>algorithm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E.g. RAND() in C</a:t>
            </a:r>
          </a:p>
          <a:p>
            <a:pPr lvl="1"/>
            <a:r>
              <a:rPr lang="it-IT" dirty="0"/>
              <a:t>can be </a:t>
            </a:r>
            <a:r>
              <a:rPr lang="it-IT" dirty="0" err="1"/>
              <a:t>good</a:t>
            </a:r>
            <a:r>
              <a:rPr lang="it-IT" dirty="0"/>
              <a:t>/</a:t>
            </a:r>
            <a:r>
              <a:rPr lang="it-IT" dirty="0" err="1"/>
              <a:t>bad</a:t>
            </a:r>
            <a:r>
              <a:rPr lang="it-IT" dirty="0"/>
              <a:t> in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complementary</a:t>
            </a:r>
            <a:r>
              <a:rPr lang="it-IT" dirty="0"/>
              <a:t> ways</a:t>
            </a:r>
          </a:p>
          <a:p>
            <a:pPr lvl="2"/>
            <a:r>
              <a:rPr lang="it-IT" dirty="0"/>
              <a:t>Statistical </a:t>
            </a:r>
            <a:r>
              <a:rPr lang="it-IT" dirty="0" err="1"/>
              <a:t>properties</a:t>
            </a:r>
            <a:r>
              <a:rPr lang="it-IT" dirty="0"/>
              <a:t> of the output</a:t>
            </a:r>
          </a:p>
          <a:p>
            <a:pPr lvl="2"/>
            <a:r>
              <a:rPr lang="it-IT" dirty="0" err="1"/>
              <a:t>Predictability</a:t>
            </a:r>
            <a:r>
              <a:rPr lang="it-IT" dirty="0"/>
              <a:t> </a:t>
            </a:r>
          </a:p>
          <a:p>
            <a:pPr lvl="2"/>
            <a:r>
              <a:rPr lang="it-IT" dirty="0" err="1"/>
              <a:t>Periodicity</a:t>
            </a:r>
            <a:endParaRPr lang="it-IT" dirty="0"/>
          </a:p>
          <a:p>
            <a:pPr lvl="2"/>
            <a:r>
              <a:rPr lang="it-IT" dirty="0">
                <a:solidFill>
                  <a:srgbClr val="FF0000"/>
                </a:solidFill>
              </a:rPr>
              <a:t>(in </a:t>
            </a:r>
            <a:r>
              <a:rPr lang="it-IT" dirty="0" err="1">
                <a:solidFill>
                  <a:srgbClr val="FF0000"/>
                </a:solidFill>
              </a:rPr>
              <a:t>crypto</a:t>
            </a:r>
            <a:r>
              <a:rPr lang="it-IT" dirty="0">
                <a:solidFill>
                  <a:srgbClr val="FF0000"/>
                </a:solidFill>
              </a:rPr>
              <a:t>, ALL must </a:t>
            </a:r>
            <a:r>
              <a:rPr lang="it-IT" dirty="0" err="1">
                <a:solidFill>
                  <a:srgbClr val="FF0000"/>
                </a:solidFill>
              </a:rPr>
              <a:t>hold</a:t>
            </a:r>
            <a:r>
              <a:rPr lang="it-IT" dirty="0">
                <a:solidFill>
                  <a:srgbClr val="FF0000"/>
                </a:solidFill>
              </a:rPr>
              <a:t>! More </a:t>
            </a:r>
            <a:r>
              <a:rPr lang="it-IT" dirty="0" err="1">
                <a:solidFill>
                  <a:srgbClr val="FF0000"/>
                </a:solidFill>
              </a:rPr>
              <a:t>later</a:t>
            </a:r>
            <a:r>
              <a:rPr lang="it-IT" dirty="0">
                <a:solidFill>
                  <a:srgbClr val="FF0000"/>
                </a:solidFill>
              </a:rPr>
              <a:t>)</a:t>
            </a:r>
          </a:p>
          <a:p>
            <a:pPr lvl="7"/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/>
              <a:t>Truly</a:t>
            </a:r>
            <a:r>
              <a:rPr lang="it-IT" dirty="0"/>
              <a:t> Random </a:t>
            </a:r>
            <a:r>
              <a:rPr lang="it-IT" dirty="0" err="1"/>
              <a:t>Number</a:t>
            </a:r>
            <a:r>
              <a:rPr lang="it-IT" dirty="0"/>
              <a:t> Generator (TRNG): </a:t>
            </a:r>
            <a:r>
              <a:rPr lang="it-IT" dirty="0" err="1"/>
              <a:t>randomness</a:t>
            </a:r>
            <a:r>
              <a:rPr lang="it-IT" dirty="0"/>
              <a:t> «</a:t>
            </a:r>
            <a:r>
              <a:rPr lang="it-IT" dirty="0" err="1"/>
              <a:t>extracted</a:t>
            </a:r>
            <a:r>
              <a:rPr lang="it-IT" dirty="0"/>
              <a:t>» from a </a:t>
            </a:r>
            <a:r>
              <a:rPr lang="it-IT" dirty="0" err="1"/>
              <a:t>physical</a:t>
            </a:r>
            <a:r>
              <a:rPr lang="it-IT" dirty="0"/>
              <a:t> </a:t>
            </a:r>
            <a:r>
              <a:rPr lang="it-IT" dirty="0" err="1"/>
              <a:t>phenomenon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Thermal </a:t>
            </a:r>
            <a:r>
              <a:rPr lang="it-IT" dirty="0" err="1"/>
              <a:t>noise</a:t>
            </a:r>
            <a:r>
              <a:rPr lang="it-IT" dirty="0"/>
              <a:t> from </a:t>
            </a:r>
            <a:r>
              <a:rPr lang="it-IT" dirty="0" err="1"/>
              <a:t>resistors</a:t>
            </a:r>
            <a:r>
              <a:rPr lang="it-IT" dirty="0"/>
              <a:t> (</a:t>
            </a:r>
            <a:r>
              <a:rPr lang="it-IT" dirty="0" err="1"/>
              <a:t>used</a:t>
            </a:r>
            <a:r>
              <a:rPr lang="it-IT" dirty="0"/>
              <a:t> in HW </a:t>
            </a:r>
            <a:r>
              <a:rPr lang="it-IT" dirty="0" err="1"/>
              <a:t>generators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athmospheric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(</a:t>
            </a:r>
            <a:r>
              <a:rPr lang="it-IT" dirty="0" err="1"/>
              <a:t>used</a:t>
            </a:r>
            <a:r>
              <a:rPr lang="it-IT" dirty="0"/>
              <a:t> by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random.org)</a:t>
            </a:r>
          </a:p>
          <a:p>
            <a:pPr lvl="1"/>
            <a:r>
              <a:rPr lang="it-IT" dirty="0" err="1"/>
              <a:t>etc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-21816" y="5841268"/>
            <a:ext cx="913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May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«look» the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are VERY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different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!! TRNG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NOT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reproducible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783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DB256240-8511-4CBB-B3CC-A4E773CA2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Warm</a:t>
            </a:r>
            <a:r>
              <a:rPr lang="it-IT" sz="3200" dirty="0"/>
              <a:t>-up </a:t>
            </a:r>
            <a:r>
              <a:rPr lang="it-IT" sz="3200" dirty="0" err="1"/>
              <a:t>example</a:t>
            </a:r>
            <a:r>
              <a:rPr lang="it-IT" sz="3200" dirty="0"/>
              <a:t> 1</a:t>
            </a:r>
            <a:br>
              <a:rPr lang="it-IT" sz="3200" dirty="0"/>
            </a:br>
            <a:r>
              <a:rPr lang="it-IT" sz="3200" dirty="0" err="1"/>
              <a:t>found</a:t>
            </a:r>
            <a:r>
              <a:rPr lang="it-IT" sz="3200" dirty="0"/>
              <a:t> on a </a:t>
            </a:r>
            <a:r>
              <a:rPr lang="it-IT" sz="3200" dirty="0" err="1"/>
              <a:t>real</a:t>
            </a:r>
            <a:r>
              <a:rPr lang="it-IT" sz="3200" dirty="0"/>
              <a:t> </a:t>
            </a:r>
            <a:r>
              <a:rPr lang="it-IT" sz="3200" dirty="0" err="1"/>
              <a:t>paper</a:t>
            </a:r>
            <a:r>
              <a:rPr lang="it-IT" sz="3200" dirty="0"/>
              <a:t>! </a:t>
            </a:r>
            <a:r>
              <a:rPr lang="it-IT" sz="3200" dirty="0">
                <a:sym typeface="Wingdings" pitchFamily="2" charset="2"/>
              </a:rPr>
              <a:t></a:t>
            </a:r>
            <a:endParaRPr lang="it-IT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394E63-8B40-4F6C-990E-FC5EB6C9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Found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proposal</a:t>
            </a:r>
            <a:br>
              <a:rPr lang="it-IT" dirty="0"/>
            </a:br>
            <a:r>
              <a:rPr lang="it-IT" sz="2400" dirty="0"/>
              <a:t>(RFID </a:t>
            </a:r>
            <a:r>
              <a:rPr lang="it-IT" sz="2400" dirty="0" err="1"/>
              <a:t>mutual</a:t>
            </a:r>
            <a:r>
              <a:rPr lang="it-IT" sz="2400" dirty="0"/>
              <a:t> </a:t>
            </a:r>
            <a:r>
              <a:rPr lang="it-IT" sz="2400" dirty="0" err="1"/>
              <a:t>authentication</a:t>
            </a:r>
            <a:r>
              <a:rPr lang="it-IT" sz="2400" dirty="0"/>
              <a:t> - </a:t>
            </a:r>
            <a:r>
              <a:rPr lang="it-IT" sz="2400" dirty="0" err="1"/>
              <a:t>simplified</a:t>
            </a:r>
            <a:r>
              <a:rPr lang="it-IT" sz="2400" dirty="0"/>
              <a:t>)</a:t>
            </a:r>
          </a:p>
        </p:txBody>
      </p:sp>
      <p:sp>
        <p:nvSpPr>
          <p:cNvPr id="5123" name="Rettangolo 3">
            <a:extLst>
              <a:ext uri="{FF2B5EF4-FFF2-40B4-BE49-F238E27FC236}">
                <a16:creationId xmlns:a16="http://schemas.microsoft.com/office/drawing/2014/main" id="{F006F634-C245-4E7C-9CD5-02AC6B60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773238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5124" name="Rettangolo 4">
            <a:extLst>
              <a:ext uri="{FF2B5EF4-FFF2-40B4-BE49-F238E27FC236}">
                <a16:creationId xmlns:a16="http://schemas.microsoft.com/office/drawing/2014/main" id="{2BC7BDC6-1597-4AF4-ACD7-0BBFC46C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773238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sp>
        <p:nvSpPr>
          <p:cNvPr id="5125" name="CasellaDiTesto 5">
            <a:extLst>
              <a:ext uri="{FF2B5EF4-FFF2-40B4-BE49-F238E27FC236}">
                <a16:creationId xmlns:a16="http://schemas.microsoft.com/office/drawing/2014/main" id="{74A50D43-C9DD-4051-AFA2-E3EE5464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844675"/>
            <a:ext cx="14049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Last key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1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Secret S</a:t>
            </a:r>
          </a:p>
        </p:txBody>
      </p:sp>
      <p:sp>
        <p:nvSpPr>
          <p:cNvPr id="8198" name="Cilindro 6">
            <a:extLst>
              <a:ext uri="{FF2B5EF4-FFF2-40B4-BE49-F238E27FC236}">
                <a16:creationId xmlns:a16="http://schemas.microsoft.com/office/drawing/2014/main" id="{259762D5-3651-45C1-BD8B-8A4DCA29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1844675"/>
            <a:ext cx="1584325" cy="2232025"/>
          </a:xfrm>
          <a:prstGeom prst="can">
            <a:avLst>
              <a:gd name="adj" fmla="val 24993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400" b="0">
              <a:latin typeface="Arial Narrow" panose="020B0606020202030204" pitchFamily="34" charset="0"/>
            </a:endParaRPr>
          </a:p>
        </p:txBody>
      </p:sp>
      <p:cxnSp>
        <p:nvCxnSpPr>
          <p:cNvPr id="8199" name="Connettore 2 8">
            <a:extLst>
              <a:ext uri="{FF2B5EF4-FFF2-40B4-BE49-F238E27FC236}">
                <a16:creationId xmlns:a16="http://schemas.microsoft.com/office/drawing/2014/main" id="{14791B6C-9309-4737-87F5-1A2E71B3D50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339975" y="2349500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CasellaDiTesto 9">
            <a:extLst>
              <a:ext uri="{FF2B5EF4-FFF2-40B4-BE49-F238E27FC236}">
                <a16:creationId xmlns:a16="http://schemas.microsoft.com/office/drawing/2014/main" id="{42D0E7F2-5FC3-4B1A-BADC-FA29CD5F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1844675"/>
            <a:ext cx="817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8201" name="Connettore 2 10">
            <a:extLst>
              <a:ext uri="{FF2B5EF4-FFF2-40B4-BE49-F238E27FC236}">
                <a16:creationId xmlns:a16="http://schemas.microsoft.com/office/drawing/2014/main" id="{FD653307-54B7-467D-A756-A39D8C2EFBA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2339975" y="3067050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CasellaDiTesto 11">
            <a:extLst>
              <a:ext uri="{FF2B5EF4-FFF2-40B4-BE49-F238E27FC236}">
                <a16:creationId xmlns:a16="http://schemas.microsoft.com/office/drawing/2014/main" id="{A1B9CCC2-197C-439C-938F-67EF13051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2535238"/>
            <a:ext cx="157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M1 = S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8203" name="CasellaDiTesto 12">
            <a:extLst>
              <a:ext uri="{FF2B5EF4-FFF2-40B4-BE49-F238E27FC236}">
                <a16:creationId xmlns:a16="http://schemas.microsoft.com/office/drawing/2014/main" id="{B9A259BD-B5DB-4117-8D03-EE5A6E5ED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040063"/>
            <a:ext cx="1851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04" name="Freccia a destra 13">
            <a:extLst>
              <a:ext uri="{FF2B5EF4-FFF2-40B4-BE49-F238E27FC236}">
                <a16:creationId xmlns:a16="http://schemas.microsoft.com/office/drawing/2014/main" id="{8B6F4E20-28BF-4EF6-834B-EFB85C25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708275"/>
            <a:ext cx="1008063" cy="936625"/>
          </a:xfrm>
          <a:prstGeom prst="rightArrow">
            <a:avLst>
              <a:gd name="adj1" fmla="val 50000"/>
              <a:gd name="adj2" fmla="val 29827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verify</a:t>
            </a:r>
          </a:p>
        </p:txBody>
      </p:sp>
      <p:sp>
        <p:nvSpPr>
          <p:cNvPr id="8205" name="CasellaDiTesto 14">
            <a:extLst>
              <a:ext uri="{FF2B5EF4-FFF2-40B4-BE49-F238E27FC236}">
                <a16:creationId xmlns:a16="http://schemas.microsoft.com/office/drawing/2014/main" id="{2249D43A-EC5B-4987-B027-07508C96C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2967038"/>
            <a:ext cx="132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,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cxnSp>
        <p:nvCxnSpPr>
          <p:cNvPr id="8206" name="Connettore 1 16">
            <a:extLst>
              <a:ext uri="{FF2B5EF4-FFF2-40B4-BE49-F238E27FC236}">
                <a16:creationId xmlns:a16="http://schemas.microsoft.com/office/drawing/2014/main" id="{C3E4F0CB-27BE-416E-A635-57752DD233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997200"/>
            <a:ext cx="1295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7" name="Connettore 1 17">
            <a:extLst>
              <a:ext uri="{FF2B5EF4-FFF2-40B4-BE49-F238E27FC236}">
                <a16:creationId xmlns:a16="http://schemas.microsoft.com/office/drawing/2014/main" id="{296C6E4A-67A2-41C8-8C59-DB97E1D5E3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4025" y="3429000"/>
            <a:ext cx="1296988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Connettore 1 18">
            <a:extLst>
              <a:ext uri="{FF2B5EF4-FFF2-40B4-BE49-F238E27FC236}">
                <a16:creationId xmlns:a16="http://schemas.microsoft.com/office/drawing/2014/main" id="{7DAC7A4B-9339-4984-A91F-16DE9BE6A7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2588" y="2565400"/>
            <a:ext cx="12954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CasellaDiTesto 19">
            <a:extLst>
              <a:ext uri="{FF2B5EF4-FFF2-40B4-BE49-F238E27FC236}">
                <a16:creationId xmlns:a16="http://schemas.microsoft.com/office/drawing/2014/main" id="{8A7B0D7F-5636-454E-846B-6B55882C6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614738"/>
            <a:ext cx="184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cxnSp>
        <p:nvCxnSpPr>
          <p:cNvPr id="8210" name="Connettore 2 20">
            <a:extLst>
              <a:ext uri="{FF2B5EF4-FFF2-40B4-BE49-F238E27FC236}">
                <a16:creationId xmlns:a16="http://schemas.microsoft.com/office/drawing/2014/main" id="{66EDD11A-82C4-4146-96F9-42CBBB091FDF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339975" y="436562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CasellaDiTesto 21">
            <a:extLst>
              <a:ext uri="{FF2B5EF4-FFF2-40B4-BE49-F238E27FC236}">
                <a16:creationId xmlns:a16="http://schemas.microsoft.com/office/drawing/2014/main" id="{25AEAD29-9544-48E2-A2FD-06543314D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3830638"/>
            <a:ext cx="1765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M2 = S 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800" b="0" baseline="-25000">
              <a:latin typeface="Arial Narrow" panose="020B0606020202030204" pitchFamily="34" charset="0"/>
            </a:endParaRPr>
          </a:p>
        </p:txBody>
      </p:sp>
      <p:sp>
        <p:nvSpPr>
          <p:cNvPr id="8212" name="CasellaDiTesto 23">
            <a:extLst>
              <a:ext uri="{FF2B5EF4-FFF2-40B4-BE49-F238E27FC236}">
                <a16:creationId xmlns:a16="http://schemas.microsoft.com/office/drawing/2014/main" id="{DB988A37-4A3A-478F-A2CF-0CE34282E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4076700"/>
            <a:ext cx="2022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Verify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i+2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13" name="CasellaDiTesto 25">
            <a:extLst>
              <a:ext uri="{FF2B5EF4-FFF2-40B4-BE49-F238E27FC236}">
                <a16:creationId xmlns:a16="http://schemas.microsoft.com/office/drawing/2014/main" id="{4AEA3748-8B23-4C74-A6E5-83AF5D80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4797425"/>
            <a:ext cx="2955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i+2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=PRNG(K</a:t>
            </a:r>
            <a:r>
              <a:rPr lang="it-IT" altLang="it-IT" sz="1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1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 store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8214" name="CasellaDiTesto 26">
            <a:extLst>
              <a:ext uri="{FF2B5EF4-FFF2-40B4-BE49-F238E27FC236}">
                <a16:creationId xmlns:a16="http://schemas.microsoft.com/office/drawing/2014/main" id="{C42695EE-7025-4195-BD51-FCD968C0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5661025"/>
            <a:ext cx="5942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i="1">
                <a:latin typeface="Arial Narrow" panose="020B0606020202030204" pitchFamily="34" charset="0"/>
              </a:rPr>
              <a:t>Security proof: formal analyzer (AVISPA) </a:t>
            </a:r>
            <a:r>
              <a:rPr lang="it-IT" altLang="it-IT" sz="1800" i="1">
                <a:latin typeface="Arial Narrow" panose="020B0606020202030204" pitchFamily="34" charset="0"/>
                <a:sym typeface="Wingdings" panose="05000000000000000000" pitchFamily="2" charset="2"/>
              </a:rPr>
              <a:t> OK!</a:t>
            </a:r>
            <a:endParaRPr lang="it-IT" altLang="it-IT" sz="1800" i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200" grpId="0"/>
      <p:bldP spid="8202" grpId="0"/>
      <p:bldP spid="8203" grpId="0"/>
      <p:bldP spid="8204" grpId="0" animBg="1"/>
      <p:bldP spid="8205" grpId="0"/>
      <p:bldP spid="8209" grpId="0"/>
      <p:bldP spid="8211" grpId="0"/>
      <p:bldP spid="8212" grpId="0"/>
      <p:bldP spid="8213" grpId="0"/>
      <p:bldP spid="82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01C1D-B91B-42AD-BCB3-C8046186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/>
              <a:t>OK?</a:t>
            </a:r>
          </a:p>
        </p:txBody>
      </p:sp>
      <p:sp>
        <p:nvSpPr>
          <p:cNvPr id="6147" name="CasellaDiTesto 3">
            <a:extLst>
              <a:ext uri="{FF2B5EF4-FFF2-40B4-BE49-F238E27FC236}">
                <a16:creationId xmlns:a16="http://schemas.microsoft.com/office/drawing/2014/main" id="{B7558305-1F64-4065-9E5B-EB13113D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357563"/>
            <a:ext cx="63515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M1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M2 </a:t>
            </a:r>
            <a:r>
              <a:rPr lang="it-IT" altLang="it-IT" sz="2800" b="0">
                <a:latin typeface="Arial Narrow" panose="020B0606020202030204" pitchFamily="34" charset="0"/>
              </a:rPr>
              <a:t>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	= (S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)(S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r>
              <a:rPr lang="it-IT" altLang="it-IT" sz="2800" b="0">
                <a:latin typeface="Arial Narrow" panose="020B0606020202030204" pitchFamily="34" charset="0"/>
              </a:rPr>
              <a:t>) =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	=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28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	=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random, no information, no disclosure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	   of PNRG state (if yes </a:t>
            </a: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game over)</a:t>
            </a:r>
            <a:endParaRPr lang="it-IT" altLang="it-IT" sz="2800" b="0" baseline="-25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800" b="0" baseline="-25000">
              <a:latin typeface="Arial Narrow" panose="020B060602020203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A7EDEB14-1678-47C5-AFD2-EC11317DE69D}"/>
              </a:ext>
            </a:extLst>
          </p:cNvPr>
          <p:cNvSpPr txBox="1">
            <a:spLocks/>
          </p:cNvSpPr>
          <p:nvPr/>
        </p:nvSpPr>
        <p:spPr bwMode="auto">
          <a:xfrm>
            <a:off x="684213" y="5373688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it-IT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Apparently</a:t>
            </a:r>
            <a:r>
              <a:rPr lang="it-IT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it-IT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still</a:t>
            </a:r>
            <a:r>
              <a:rPr lang="it-IT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it-IT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OK…</a:t>
            </a:r>
            <a:endParaRPr lang="it-IT" sz="36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53950FC-3816-4C19-B3AD-373827316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19551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pseudo-random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stream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cipher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Seems</a:t>
            </a:r>
            <a:r>
              <a:rPr lang="it-IT" dirty="0">
                <a:sym typeface="Wingdings" pitchFamily="2" charset="2"/>
              </a:rPr>
              <a:t> ok, </a:t>
            </a:r>
            <a:r>
              <a:rPr lang="it-IT" dirty="0" err="1">
                <a:sym typeface="Wingdings" pitchFamily="2" charset="2"/>
              </a:rPr>
              <a:t>as</a:t>
            </a:r>
            <a:r>
              <a:rPr lang="it-IT" dirty="0">
                <a:sym typeface="Wingdings" pitchFamily="2" charset="2"/>
              </a:rPr>
              <a:t> the state </a:t>
            </a:r>
            <a:r>
              <a:rPr lang="it-IT" dirty="0" err="1">
                <a:sym typeface="Wingdings" pitchFamily="2" charset="2"/>
              </a:rPr>
              <a:t>of</a:t>
            </a:r>
            <a:r>
              <a:rPr lang="it-IT" dirty="0">
                <a:sym typeface="Wingdings" pitchFamily="2" charset="2"/>
              </a:rPr>
              <a:t> the PRNG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unknown</a:t>
            </a:r>
            <a:endParaRPr lang="it-IT" dirty="0"/>
          </a:p>
          <a:p>
            <a:pPr lvl="2">
              <a:defRPr/>
            </a:pPr>
            <a:r>
              <a:rPr lang="it-IT" dirty="0"/>
              <a:t>Last key </a:t>
            </a:r>
            <a:r>
              <a:rPr lang="it-IT" dirty="0" err="1"/>
              <a:t>stored</a:t>
            </a:r>
            <a:endParaRPr lang="it-IT" dirty="0"/>
          </a:p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5DB73F-6FEB-46E8-9C78-86B88AAA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OK????????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8E02AC-04C7-4977-AA95-A1C2FA654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631113" cy="18081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Constant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>
              <a:defRPr/>
            </a:pPr>
            <a:r>
              <a:rPr lang="it-IT" dirty="0"/>
              <a:t>PSEUDO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generator</a:t>
            </a:r>
            <a:endParaRPr lang="it-IT" dirty="0"/>
          </a:p>
          <a:p>
            <a:pPr>
              <a:defRPr/>
            </a:pPr>
            <a:r>
              <a:rPr lang="it-IT" dirty="0"/>
              <a:t>KNOWN PRNG</a:t>
            </a:r>
          </a:p>
          <a:p>
            <a:pPr lvl="1">
              <a:defRPr/>
            </a:pPr>
            <a:r>
              <a:rPr lang="it-IT" dirty="0" err="1"/>
              <a:t>Worst</a:t>
            </a:r>
            <a:r>
              <a:rPr lang="it-IT" dirty="0"/>
              <a:t>: 16 </a:t>
            </a:r>
            <a:r>
              <a:rPr lang="it-IT" dirty="0" err="1"/>
              <a:t>bits</a:t>
            </a:r>
            <a:r>
              <a:rPr lang="it-IT" dirty="0"/>
              <a:t>!!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worse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..</a:t>
            </a:r>
          </a:p>
        </p:txBody>
      </p:sp>
      <p:sp>
        <p:nvSpPr>
          <p:cNvPr id="10244" name="CasellaDiTesto 3">
            <a:extLst>
              <a:ext uri="{FF2B5EF4-FFF2-40B4-BE49-F238E27FC236}">
                <a16:creationId xmlns:a16="http://schemas.microsoft.com/office/drawing/2014/main" id="{925F2C8A-ABE2-48BE-974B-19498CE13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789363"/>
            <a:ext cx="4403725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Run: for(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=0; 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&lt;2</a:t>
            </a:r>
            <a:r>
              <a:rPr lang="it-IT" altLang="it-IT" sz="2800" b="0" baseline="30000">
                <a:latin typeface="Arial Narrow" panose="020B0606020202030204" pitchFamily="34" charset="0"/>
                <a:sym typeface="Symbol" panose="05050102010706020507" pitchFamily="18" charset="2"/>
              </a:rPr>
              <a:t>16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; 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++)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	Z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= x</a:t>
            </a:r>
            <a:r>
              <a:rPr lang="it-IT" altLang="it-IT" sz="2800" b="0" baseline="-25000">
                <a:latin typeface="Arial Narrow" panose="020B0606020202030204" pitchFamily="34" charset="0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PRNG(x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Until: Z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== M1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M2 =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2800" b="0">
              <a:latin typeface="Arial Narrow" panose="020B060602020203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Hence set: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K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 = PRNG(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x</a:t>
            </a:r>
            <a:r>
              <a:rPr lang="it-IT" altLang="it-IT" sz="28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r>
              <a:rPr lang="it-IT" altLang="it-IT" sz="2800" b="0">
                <a:latin typeface="Arial Narrow" panose="020B0606020202030204" pitchFamily="34" charset="0"/>
              </a:rPr>
              <a:t>)</a:t>
            </a:r>
            <a:endParaRPr lang="it-IT" altLang="it-IT" sz="2800" b="0">
              <a:latin typeface="Arial Narrow" panose="020B060602020203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  <a:sym typeface="Wingdings" panose="05000000000000000000" pitchFamily="2" charset="2"/>
              </a:rPr>
              <a:t> Attacker’s </a:t>
            </a:r>
            <a:r>
              <a:rPr lang="it-IT" altLang="it-IT" sz="2800" b="0">
                <a:latin typeface="Arial Narrow" panose="020B0606020202030204" pitchFamily="34" charset="0"/>
                <a:sym typeface="Symbol" panose="05050102010706020507" pitchFamily="18" charset="2"/>
              </a:rPr>
              <a:t>PRNG sync-ed!!! </a:t>
            </a:r>
            <a:endParaRPr lang="it-IT" altLang="it-IT" sz="2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658FA-EE0C-4AEA-874B-C6936E83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440A7-6EFC-40E6-842E-1845F827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/>
              <a:t>3 bit </a:t>
            </a:r>
            <a:r>
              <a:rPr lang="it-IT" dirty="0" err="1"/>
              <a:t>toy</a:t>
            </a:r>
            <a:r>
              <a:rPr lang="it-IT" dirty="0"/>
              <a:t> generator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[0]= 6;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[6]= 7;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[7]= 5;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[5]= 1;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[1]= 3;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[3]= 4;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[4]= 2;</a:t>
            </a:r>
          </a:p>
          <a:p>
            <a:pPr>
              <a:defRPr/>
            </a:pPr>
            <a:r>
              <a:rPr lang="it-IT" sz="2000" dirty="0" err="1"/>
              <a:t>prng</a:t>
            </a:r>
            <a:r>
              <a:rPr lang="it-IT" sz="2000" dirty="0"/>
              <a:t>[2]= 0;</a:t>
            </a:r>
          </a:p>
        </p:txBody>
      </p:sp>
      <p:sp>
        <p:nvSpPr>
          <p:cNvPr id="8196" name="Rettangolo 4">
            <a:extLst>
              <a:ext uri="{FF2B5EF4-FFF2-40B4-BE49-F238E27FC236}">
                <a16:creationId xmlns:a16="http://schemas.microsoft.com/office/drawing/2014/main" id="{1763B0C6-D3F3-4095-ACA0-BE189EFA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7336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cxnSp>
        <p:nvCxnSpPr>
          <p:cNvPr id="8197" name="Connettore 2 8">
            <a:extLst>
              <a:ext uri="{FF2B5EF4-FFF2-40B4-BE49-F238E27FC236}">
                <a16:creationId xmlns:a16="http://schemas.microsoft.com/office/drawing/2014/main" id="{902834D8-C9CC-470C-973F-6C6E2AAE249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334962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8" name="CasellaDiTesto 9">
            <a:extLst>
              <a:ext uri="{FF2B5EF4-FFF2-40B4-BE49-F238E27FC236}">
                <a16:creationId xmlns:a16="http://schemas.microsoft.com/office/drawing/2014/main" id="{189E17EA-5F49-4038-9684-9E6BC3BD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844800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8199" name="Connettore 2 10">
            <a:extLst>
              <a:ext uri="{FF2B5EF4-FFF2-40B4-BE49-F238E27FC236}">
                <a16:creationId xmlns:a16="http://schemas.microsoft.com/office/drawing/2014/main" id="{AF195076-61DE-4BDC-8AEC-6AE9CB9C231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287838" y="406717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CasellaDiTesto 11">
            <a:extLst>
              <a:ext uri="{FF2B5EF4-FFF2-40B4-BE49-F238E27FC236}">
                <a16:creationId xmlns:a16="http://schemas.microsoft.com/office/drawing/2014/main" id="{20B9F992-3F02-4A61-9641-C30111BE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3535363"/>
            <a:ext cx="2676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M1 = 5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2400" b="0" baseline="-25000">
              <a:latin typeface="Arial Narrow" panose="020B0606020202030204" pitchFamily="34" charset="0"/>
            </a:endParaRPr>
          </a:p>
        </p:txBody>
      </p:sp>
      <p:cxnSp>
        <p:nvCxnSpPr>
          <p:cNvPr id="8201" name="Connettore 2 20">
            <a:extLst>
              <a:ext uri="{FF2B5EF4-FFF2-40B4-BE49-F238E27FC236}">
                <a16:creationId xmlns:a16="http://schemas.microsoft.com/office/drawing/2014/main" id="{4C83193C-200A-4F76-A692-945BAFD4F8E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4940300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2" name="CasellaDiTesto 21">
            <a:extLst>
              <a:ext uri="{FF2B5EF4-FFF2-40B4-BE49-F238E27FC236}">
                <a16:creationId xmlns:a16="http://schemas.microsoft.com/office/drawing/2014/main" id="{45AA94E6-5F1A-4449-A48F-9FC49AD58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4405313"/>
            <a:ext cx="2803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M2 = 2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400" b="0" baseline="-25000">
              <a:latin typeface="Arial Narrow" panose="020B0606020202030204" pitchFamily="34" charset="0"/>
            </a:endParaRPr>
          </a:p>
        </p:txBody>
      </p:sp>
      <p:sp>
        <p:nvSpPr>
          <p:cNvPr id="8203" name="Rettangolo 3">
            <a:extLst>
              <a:ext uri="{FF2B5EF4-FFF2-40B4-BE49-F238E27FC236}">
                <a16:creationId xmlns:a16="http://schemas.microsoft.com/office/drawing/2014/main" id="{415A2D1B-C3D5-45E3-AE4C-D182238B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274796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8204" name="CasellaDiTesto 21">
            <a:extLst>
              <a:ext uri="{FF2B5EF4-FFF2-40B4-BE49-F238E27FC236}">
                <a16:creationId xmlns:a16="http://schemas.microsoft.com/office/drawing/2014/main" id="{82445E4B-CC31-47A1-B752-2AF10612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5414963"/>
            <a:ext cx="3298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Attacker computes 5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2 =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 0101  0010 = 0111 = 7</a:t>
            </a:r>
            <a:endParaRPr lang="it-IT" altLang="it-IT" sz="1400" b="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69283"/>
            <a:ext cx="7696200" cy="1123950"/>
          </a:xfrm>
        </p:spPr>
        <p:txBody>
          <a:bodyPr/>
          <a:lstStyle/>
          <a:p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196986"/>
            <a:ext cx="9144000" cy="295674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Goal: </a:t>
            </a:r>
            <a:r>
              <a:rPr lang="it-IT" dirty="0" err="1"/>
              <a:t>protect</a:t>
            </a:r>
            <a:r>
              <a:rPr lang="it-IT" dirty="0"/>
              <a:t> data </a:t>
            </a:r>
            <a:r>
              <a:rPr lang="it-IT" dirty="0" err="1"/>
              <a:t>confidentiality</a:t>
            </a:r>
            <a:r>
              <a:rPr lang="it-IT" dirty="0"/>
              <a:t> by TRANSFORMING data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incomprehensible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Transformation</a:t>
            </a:r>
            <a:r>
              <a:rPr lang="it-IT" dirty="0"/>
              <a:t> must be </a:t>
            </a:r>
            <a:r>
              <a:rPr lang="it-IT" dirty="0" err="1"/>
              <a:t>reversible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Symmetric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for </a:t>
            </a:r>
            <a:r>
              <a:rPr lang="it-IT" dirty="0" err="1"/>
              <a:t>encrypt</a:t>
            </a:r>
            <a:r>
              <a:rPr lang="it-IT" dirty="0"/>
              <a:t> and </a:t>
            </a:r>
            <a:r>
              <a:rPr lang="it-IT" dirty="0" err="1"/>
              <a:t>decrypt</a:t>
            </a:r>
            <a:endParaRPr lang="it-IT" dirty="0"/>
          </a:p>
          <a:p>
            <a:pPr lvl="8"/>
            <a:endParaRPr lang="it-IT" dirty="0"/>
          </a:p>
          <a:p>
            <a:r>
              <a:rPr lang="it-IT" dirty="0" err="1">
                <a:solidFill>
                  <a:srgbClr val="FF0000"/>
                </a:solidFill>
              </a:rPr>
              <a:t>Enc</a:t>
            </a:r>
            <a:r>
              <a:rPr lang="it-IT" dirty="0">
                <a:solidFill>
                  <a:srgbClr val="FF0000"/>
                </a:solidFill>
              </a:rPr>
              <a:t>/</a:t>
            </a:r>
            <a:r>
              <a:rPr lang="it-IT" dirty="0" err="1">
                <a:solidFill>
                  <a:srgbClr val="FF0000"/>
                </a:solidFill>
              </a:rPr>
              <a:t>Dec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algorithms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be PUBLICLY </a:t>
            </a:r>
            <a:r>
              <a:rPr lang="it-IT" dirty="0" err="1">
                <a:solidFill>
                  <a:srgbClr val="FF0000"/>
                </a:solidFill>
              </a:rPr>
              <a:t>known</a:t>
            </a:r>
            <a:r>
              <a:rPr lang="it-IT" dirty="0">
                <a:solidFill>
                  <a:srgbClr val="FF0000"/>
                </a:solidFill>
              </a:rPr>
              <a:t>;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secret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be in the </a:t>
            </a:r>
            <a:r>
              <a:rPr lang="it-IT" dirty="0" err="1">
                <a:solidFill>
                  <a:srgbClr val="FF0000"/>
                </a:solidFill>
              </a:rPr>
              <a:t>key</a:t>
            </a:r>
            <a:r>
              <a:rPr lang="it-IT" dirty="0">
                <a:solidFill>
                  <a:srgbClr val="FF0000"/>
                </a:solidFill>
              </a:rPr>
              <a:t>! </a:t>
            </a:r>
          </a:p>
          <a:p>
            <a:pPr marL="457200" lvl="1" indent="0">
              <a:buNone/>
            </a:pP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07504" y="4113076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Plaintext</a:t>
            </a:r>
            <a:r>
              <a:rPr lang="it-IT" sz="2800" b="1" dirty="0"/>
              <a:t> P</a:t>
            </a:r>
            <a:endParaRPr lang="it-IT" b="1" dirty="0"/>
          </a:p>
        </p:txBody>
      </p:sp>
      <p:sp>
        <p:nvSpPr>
          <p:cNvPr id="5" name="Freccia a destra 4"/>
          <p:cNvSpPr/>
          <p:nvPr/>
        </p:nvSpPr>
        <p:spPr bwMode="auto">
          <a:xfrm>
            <a:off x="215516" y="4619456"/>
            <a:ext cx="1584176" cy="376880"/>
          </a:xfrm>
          <a:prstGeom prst="rightArrow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ttangolo 5"/>
          <p:cNvSpPr/>
          <p:nvPr/>
        </p:nvSpPr>
        <p:spPr bwMode="auto">
          <a:xfrm>
            <a:off x="1799692" y="4348264"/>
            <a:ext cx="1872208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Cipher</a:t>
            </a:r>
            <a:r>
              <a:rPr lang="it-IT" sz="2000" dirty="0"/>
              <a:t> (</a:t>
            </a:r>
            <a:r>
              <a:rPr lang="it-IT" sz="2000" dirty="0" err="1"/>
              <a:t>algorithm</a:t>
            </a:r>
            <a:r>
              <a:rPr lang="it-IT" sz="2000" dirty="0"/>
              <a:t>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400" b="1" i="1" dirty="0"/>
              <a:t>C = ENC(K,P)</a:t>
            </a:r>
            <a:endParaRPr kumimoji="0" lang="it-I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5616116" y="4348264"/>
            <a:ext cx="1872208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Cipher</a:t>
            </a:r>
            <a:r>
              <a:rPr lang="it-IT" sz="2000" dirty="0"/>
              <a:t> (</a:t>
            </a:r>
            <a:r>
              <a:rPr lang="it-IT" sz="2000" dirty="0" err="1"/>
              <a:t>algorithm</a:t>
            </a:r>
            <a:r>
              <a:rPr lang="it-IT" sz="2000" dirty="0"/>
              <a:t>)</a:t>
            </a:r>
            <a:endParaRPr kumimoji="0" 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400" b="1" i="1" dirty="0"/>
              <a:t>P = DEC(K,C)</a:t>
            </a:r>
            <a:endParaRPr kumimoji="0" lang="it-IT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7454622" y="4132240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Plaintext</a:t>
            </a:r>
            <a:r>
              <a:rPr lang="it-IT" sz="2800" b="1" dirty="0"/>
              <a:t> P</a:t>
            </a:r>
            <a:endParaRPr lang="it-IT" b="1" dirty="0"/>
          </a:p>
        </p:txBody>
      </p:sp>
      <p:sp>
        <p:nvSpPr>
          <p:cNvPr id="9" name="Freccia a destra 8"/>
          <p:cNvSpPr/>
          <p:nvPr/>
        </p:nvSpPr>
        <p:spPr bwMode="auto">
          <a:xfrm>
            <a:off x="7488324" y="4638620"/>
            <a:ext cx="1584176" cy="376880"/>
          </a:xfrm>
          <a:prstGeom prst="rightArrow">
            <a:avLst/>
          </a:prstGeom>
          <a:solidFill>
            <a:srgbClr val="00B05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Freccia a destra 9"/>
          <p:cNvSpPr/>
          <p:nvPr/>
        </p:nvSpPr>
        <p:spPr bwMode="auto">
          <a:xfrm>
            <a:off x="3705602" y="4619456"/>
            <a:ext cx="1910514" cy="396044"/>
          </a:xfrm>
          <a:prstGeom prst="rightArrow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671900" y="4132240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Ciphertext</a:t>
            </a:r>
            <a:r>
              <a:rPr lang="it-IT" sz="2800" b="1" dirty="0"/>
              <a:t> C</a:t>
            </a:r>
            <a:endParaRPr lang="it-IT" b="1" dirty="0"/>
          </a:p>
        </p:txBody>
      </p:sp>
      <p:sp>
        <p:nvSpPr>
          <p:cNvPr id="12" name="Freccia in su 11"/>
          <p:cNvSpPr/>
          <p:nvPr/>
        </p:nvSpPr>
        <p:spPr bwMode="auto">
          <a:xfrm>
            <a:off x="2663788" y="5373216"/>
            <a:ext cx="216024" cy="504056"/>
          </a:xfrm>
          <a:prstGeom prst="up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331640" y="5858108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(</a:t>
            </a:r>
            <a:r>
              <a:rPr lang="it-IT" sz="2800" b="1" dirty="0" err="1"/>
              <a:t>Symmetric</a:t>
            </a:r>
            <a:r>
              <a:rPr lang="it-IT" sz="2800" b="1" dirty="0"/>
              <a:t>) </a:t>
            </a:r>
            <a:r>
              <a:rPr lang="it-IT" sz="2800" b="1" dirty="0" err="1"/>
              <a:t>key</a:t>
            </a:r>
            <a:r>
              <a:rPr lang="it-IT" sz="2800" b="1" dirty="0"/>
              <a:t> K</a:t>
            </a:r>
            <a:endParaRPr lang="it-IT" b="1" dirty="0"/>
          </a:p>
        </p:txBody>
      </p:sp>
      <p:sp>
        <p:nvSpPr>
          <p:cNvPr id="14" name="Freccia in su 13"/>
          <p:cNvSpPr/>
          <p:nvPr/>
        </p:nvSpPr>
        <p:spPr bwMode="auto">
          <a:xfrm>
            <a:off x="6552220" y="5409220"/>
            <a:ext cx="216024" cy="504056"/>
          </a:xfrm>
          <a:prstGeom prst="up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5220072" y="5894112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(</a:t>
            </a:r>
            <a:r>
              <a:rPr lang="it-IT" sz="2800" b="1" dirty="0" err="1"/>
              <a:t>Symmetric</a:t>
            </a:r>
            <a:r>
              <a:rPr lang="it-IT" sz="2800" b="1" dirty="0"/>
              <a:t>) </a:t>
            </a:r>
            <a:r>
              <a:rPr lang="it-IT" sz="2800" b="1" dirty="0" err="1"/>
              <a:t>key</a:t>
            </a:r>
            <a:r>
              <a:rPr lang="it-IT" sz="2800" b="1" dirty="0"/>
              <a:t> K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581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uiExpand="1" animBg="1"/>
      <p:bldP spid="13" grpId="0" uiExpand="1"/>
      <p:bldP spid="14" grpId="0" uiExpand="1" animBg="1"/>
      <p:bldP spid="15" grpId="0" uiExpan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91109A9-205C-4972-98EF-D93D7044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1148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>
                <a:solidFill>
                  <a:srgbClr val="FF0000"/>
                </a:solidFill>
              </a:rPr>
              <a:t>And </a:t>
            </a:r>
            <a:r>
              <a:rPr lang="it-IT" dirty="0" err="1">
                <a:solidFill>
                  <a:srgbClr val="FF0000"/>
                </a:solidFill>
              </a:rPr>
              <a:t>computes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table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0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[0]= 6;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1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[1]= 2;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2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[2]= 2;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3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[3]= 7;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4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[4]= 6;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5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[5]= 4;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6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[6]= 1;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7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[7]= 2;</a:t>
            </a:r>
          </a:p>
          <a:p>
            <a:pPr>
              <a:defRPr/>
            </a:pP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CE73A9-8F5C-4A9E-88C3-3F8C3EF4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9220" name="Rettangolo 3">
            <a:extLst>
              <a:ext uri="{FF2B5EF4-FFF2-40B4-BE49-F238E27FC236}">
                <a16:creationId xmlns:a16="http://schemas.microsoft.com/office/drawing/2014/main" id="{8230C7F0-36EC-41CE-966C-6EE3A54E2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76475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cxnSp>
        <p:nvCxnSpPr>
          <p:cNvPr id="9221" name="Connettore 2 8">
            <a:extLst>
              <a:ext uri="{FF2B5EF4-FFF2-40B4-BE49-F238E27FC236}">
                <a16:creationId xmlns:a16="http://schemas.microsoft.com/office/drawing/2014/main" id="{8A225C54-78E1-42C2-8E8C-D7170231666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2852738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2" name="CasellaDiTesto 9">
            <a:extLst>
              <a:ext uri="{FF2B5EF4-FFF2-40B4-BE49-F238E27FC236}">
                <a16:creationId xmlns:a16="http://schemas.microsoft.com/office/drawing/2014/main" id="{FE78D393-7A02-4AE8-ACC1-15FDA51F5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475" y="2347913"/>
            <a:ext cx="817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9223" name="Connettore 2 10">
            <a:extLst>
              <a:ext uri="{FF2B5EF4-FFF2-40B4-BE49-F238E27FC236}">
                <a16:creationId xmlns:a16="http://schemas.microsoft.com/office/drawing/2014/main" id="{0212B851-B478-4DB9-B8F3-EFBE29D0375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287838" y="3570288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4" name="CasellaDiTesto 11">
            <a:extLst>
              <a:ext uri="{FF2B5EF4-FFF2-40B4-BE49-F238E27FC236}">
                <a16:creationId xmlns:a16="http://schemas.microsoft.com/office/drawing/2014/main" id="{F9DCA772-C417-4B52-ACBD-9BED62AC0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063" y="3038475"/>
            <a:ext cx="267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M1 = 5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2400" b="0" baseline="-25000">
              <a:latin typeface="Arial Narrow" panose="020B0606020202030204" pitchFamily="34" charset="0"/>
            </a:endParaRPr>
          </a:p>
        </p:txBody>
      </p:sp>
      <p:cxnSp>
        <p:nvCxnSpPr>
          <p:cNvPr id="9225" name="Connettore 2 20">
            <a:extLst>
              <a:ext uri="{FF2B5EF4-FFF2-40B4-BE49-F238E27FC236}">
                <a16:creationId xmlns:a16="http://schemas.microsoft.com/office/drawing/2014/main" id="{4B976D8D-9D33-4663-9923-2FAEF08EB64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287838" y="4443413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CasellaDiTesto 21">
            <a:extLst>
              <a:ext uri="{FF2B5EF4-FFF2-40B4-BE49-F238E27FC236}">
                <a16:creationId xmlns:a16="http://schemas.microsoft.com/office/drawing/2014/main" id="{7854BB82-7AF5-4B8B-8452-EAF8A3396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3908425"/>
            <a:ext cx="2803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M2 = 2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400" b="0" baseline="-25000">
              <a:latin typeface="Arial Narrow" panose="020B0606020202030204" pitchFamily="34" charset="0"/>
            </a:endParaRPr>
          </a:p>
        </p:txBody>
      </p:sp>
      <p:sp>
        <p:nvSpPr>
          <p:cNvPr id="9227" name="Rettangolo 3">
            <a:extLst>
              <a:ext uri="{FF2B5EF4-FFF2-40B4-BE49-F238E27FC236}">
                <a16:creationId xmlns:a16="http://schemas.microsoft.com/office/drawing/2014/main" id="{28D59CC7-B31A-4FEA-9DD0-2D37FC6C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225266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9228" name="CasellaDiTesto 21">
            <a:extLst>
              <a:ext uri="{FF2B5EF4-FFF2-40B4-BE49-F238E27FC236}">
                <a16:creationId xmlns:a16="http://schemas.microsoft.com/office/drawing/2014/main" id="{1EB30FDC-B85D-4800-B2D6-8C5FA99D3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732338"/>
            <a:ext cx="5205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i+1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S = 5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3 = 6    or, otherwise,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S = 2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4 = 6 </a:t>
            </a:r>
            <a:endParaRPr lang="it-IT" altLang="it-IT" sz="2400" b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9229" name="CasellaDiTesto 13">
            <a:extLst>
              <a:ext uri="{FF2B5EF4-FFF2-40B4-BE49-F238E27FC236}">
                <a16:creationId xmlns:a16="http://schemas.microsoft.com/office/drawing/2014/main" id="{126DC87C-E95A-40AF-806F-5AD090725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949950"/>
            <a:ext cx="181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GAME OVER!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10F9C-235D-4C01-B761-E8E66B8E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01ED201-25D6-480F-8FAD-E2956F5EA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114800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dirty="0" err="1">
                <a:solidFill>
                  <a:srgbClr val="FF0000"/>
                </a:solidFill>
              </a:rPr>
              <a:t>computed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table</a:t>
            </a:r>
            <a:r>
              <a:rPr lang="it-IT" dirty="0">
                <a:solidFill>
                  <a:srgbClr val="FF0000"/>
                </a:solidFill>
              </a:rPr>
              <a:t>: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0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[0]= 6;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1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[1]= 2;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2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[2]= 2;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3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[3]= 7;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4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[4]= 6;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5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[5]= 4;</a:t>
            </a:r>
          </a:p>
          <a:p>
            <a:pPr>
              <a:defRPr/>
            </a:pPr>
            <a:r>
              <a:rPr lang="it-IT" sz="2000" dirty="0">
                <a:solidFill>
                  <a:srgbClr val="FF0000"/>
                </a:solidFill>
              </a:rPr>
              <a:t>6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FF0000"/>
                </a:solidFill>
              </a:rPr>
              <a:t>prng</a:t>
            </a:r>
            <a:r>
              <a:rPr lang="it-IT" sz="2000" dirty="0">
                <a:solidFill>
                  <a:srgbClr val="FF0000"/>
                </a:solidFill>
              </a:rPr>
              <a:t>[6]= 1;</a:t>
            </a:r>
          </a:p>
          <a:p>
            <a:pPr>
              <a:defRPr/>
            </a:pPr>
            <a:r>
              <a:rPr lang="it-IT" sz="2000" dirty="0">
                <a:solidFill>
                  <a:srgbClr val="0070C0"/>
                </a:solidFill>
              </a:rPr>
              <a:t>7 </a:t>
            </a:r>
            <a:r>
              <a:rPr lang="it-IT" sz="2400" dirty="0">
                <a:solidFill>
                  <a:srgbClr val="0070C0"/>
                </a:solidFill>
                <a:sym typeface="Symbol" pitchFamily="18" charset="2"/>
              </a:rPr>
              <a:t> </a:t>
            </a:r>
            <a:r>
              <a:rPr lang="it-IT" sz="2000" dirty="0" err="1">
                <a:solidFill>
                  <a:srgbClr val="0070C0"/>
                </a:solidFill>
              </a:rPr>
              <a:t>prng</a:t>
            </a:r>
            <a:r>
              <a:rPr lang="it-IT" sz="2000" dirty="0">
                <a:solidFill>
                  <a:srgbClr val="0070C0"/>
                </a:solidFill>
              </a:rPr>
              <a:t>[7]= 2;</a:t>
            </a:r>
          </a:p>
          <a:p>
            <a:pPr>
              <a:defRPr/>
            </a:pPr>
            <a:endParaRPr lang="it-IT" sz="2000" dirty="0">
              <a:solidFill>
                <a:srgbClr val="FF0000"/>
              </a:solidFill>
            </a:endParaRPr>
          </a:p>
        </p:txBody>
      </p:sp>
      <p:sp>
        <p:nvSpPr>
          <p:cNvPr id="10244" name="Rettangolo 4">
            <a:extLst>
              <a:ext uri="{FF2B5EF4-FFF2-40B4-BE49-F238E27FC236}">
                <a16:creationId xmlns:a16="http://schemas.microsoft.com/office/drawing/2014/main" id="{32020EFC-F184-4818-878A-7029CDD18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150971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tag</a:t>
            </a:r>
          </a:p>
        </p:txBody>
      </p:sp>
      <p:cxnSp>
        <p:nvCxnSpPr>
          <p:cNvPr id="10245" name="Connettore 2 8">
            <a:extLst>
              <a:ext uri="{FF2B5EF4-FFF2-40B4-BE49-F238E27FC236}">
                <a16:creationId xmlns:a16="http://schemas.microsoft.com/office/drawing/2014/main" id="{ED919A47-84DA-4554-B577-4306FE8F0BF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935538" y="208597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CasellaDiTesto 9">
            <a:extLst>
              <a:ext uri="{FF2B5EF4-FFF2-40B4-BE49-F238E27FC236}">
                <a16:creationId xmlns:a16="http://schemas.microsoft.com/office/drawing/2014/main" id="{58A22D11-B28E-4FE5-ABD1-F2E837EC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175" y="1581150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query</a:t>
            </a:r>
          </a:p>
        </p:txBody>
      </p:sp>
      <p:cxnSp>
        <p:nvCxnSpPr>
          <p:cNvPr id="10247" name="Connettore 2 10">
            <a:extLst>
              <a:ext uri="{FF2B5EF4-FFF2-40B4-BE49-F238E27FC236}">
                <a16:creationId xmlns:a16="http://schemas.microsoft.com/office/drawing/2014/main" id="{03BF9923-D44B-4131-9356-888C13A075C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H="1">
            <a:off x="4935538" y="2803525"/>
            <a:ext cx="287972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8" name="CasellaDiTesto 11">
            <a:extLst>
              <a:ext uri="{FF2B5EF4-FFF2-40B4-BE49-F238E27FC236}">
                <a16:creationId xmlns:a16="http://schemas.microsoft.com/office/drawing/2014/main" id="{AA4E88BF-061A-464C-A572-1614BB46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2271713"/>
            <a:ext cx="2676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M1 = 4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</a:t>
            </a:r>
            <a:endParaRPr lang="it-IT" altLang="it-IT" sz="2400" b="0" baseline="-25000">
              <a:latin typeface="Arial Narrow" panose="020B0606020202030204" pitchFamily="34" charset="0"/>
            </a:endParaRPr>
          </a:p>
        </p:txBody>
      </p:sp>
      <p:cxnSp>
        <p:nvCxnSpPr>
          <p:cNvPr id="10249" name="Connettore 2 20">
            <a:extLst>
              <a:ext uri="{FF2B5EF4-FFF2-40B4-BE49-F238E27FC236}">
                <a16:creationId xmlns:a16="http://schemas.microsoft.com/office/drawing/2014/main" id="{792EFAFE-EFDF-4203-8D14-BDA93B1F0E8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935538" y="3532188"/>
            <a:ext cx="28797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CasellaDiTesto 21">
            <a:extLst>
              <a:ext uri="{FF2B5EF4-FFF2-40B4-BE49-F238E27FC236}">
                <a16:creationId xmlns:a16="http://schemas.microsoft.com/office/drawing/2014/main" id="{911FC537-9089-4D22-8CB3-47E02341B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2997200"/>
            <a:ext cx="2805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M2 = 6 		</a:t>
            </a:r>
            <a:r>
              <a:rPr lang="it-IT" altLang="it-IT" sz="1600" b="0">
                <a:latin typeface="Arial Narrow" panose="020B0606020202030204" pitchFamily="34" charset="0"/>
              </a:rPr>
              <a:t>= S </a:t>
            </a:r>
            <a:r>
              <a:rPr lang="it-IT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 K</a:t>
            </a:r>
            <a:r>
              <a:rPr lang="it-IT" altLang="it-IT" sz="1600" b="0" baseline="-25000">
                <a:latin typeface="Arial Narrow" panose="020B0606020202030204" pitchFamily="34" charset="0"/>
                <a:sym typeface="Symbol" panose="05050102010706020507" pitchFamily="18" charset="2"/>
              </a:rPr>
              <a:t>i+1</a:t>
            </a:r>
            <a:endParaRPr lang="it-IT" altLang="it-IT" sz="1400" b="0" baseline="-25000">
              <a:latin typeface="Arial Narrow" panose="020B0606020202030204" pitchFamily="34" charset="0"/>
            </a:endParaRPr>
          </a:p>
        </p:txBody>
      </p:sp>
      <p:sp>
        <p:nvSpPr>
          <p:cNvPr id="10251" name="Rettangolo 3">
            <a:extLst>
              <a:ext uri="{FF2B5EF4-FFF2-40B4-BE49-F238E27FC236}">
                <a16:creationId xmlns:a16="http://schemas.microsoft.com/office/drawing/2014/main" id="{BE2D0451-7AEC-4673-8430-89956316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484313"/>
            <a:ext cx="936625" cy="4318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reader</a:t>
            </a:r>
          </a:p>
        </p:txBody>
      </p:sp>
      <p:sp>
        <p:nvSpPr>
          <p:cNvPr id="10252" name="CasellaDiTesto 21">
            <a:extLst>
              <a:ext uri="{FF2B5EF4-FFF2-40B4-BE49-F238E27FC236}">
                <a16:creationId xmlns:a16="http://schemas.microsoft.com/office/drawing/2014/main" id="{8F8E7322-35F7-4024-9D55-6F466E824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4221163"/>
            <a:ext cx="45910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1, 2 or 7   (hence K</a:t>
            </a:r>
            <a:r>
              <a:rPr lang="it-IT" altLang="it-IT" sz="2400" b="0" baseline="-25000">
                <a:solidFill>
                  <a:srgbClr val="FF0000"/>
                </a:solidFill>
                <a:latin typeface="Arial Narrow" panose="020B0606020202030204" pitchFamily="34" charset="0"/>
              </a:rPr>
              <a:t>i+1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= 3, 0, or 5)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400" b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S = 5, 6, 3 instead of random[0,7]!!!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(and will be discovered at next attempt)</a:t>
            </a:r>
          </a:p>
        </p:txBody>
      </p:sp>
      <p:sp>
        <p:nvSpPr>
          <p:cNvPr id="10253" name="CasellaDiTesto 21">
            <a:extLst>
              <a:ext uri="{FF2B5EF4-FFF2-40B4-BE49-F238E27FC236}">
                <a16:creationId xmlns:a16="http://schemas.microsoft.com/office/drawing/2014/main" id="{78B5C3F3-B9F7-4598-94CF-9A2341B4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716338"/>
            <a:ext cx="27098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M1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M2 =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</a:rPr>
              <a:t> 4 </a:t>
            </a:r>
            <a:r>
              <a:rPr lang="it-IT" altLang="it-IT" sz="2400" b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 6 = 2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400" b="0" baseline="-2500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DB256240-8511-4CBB-B3CC-A4E773CA25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Encryption</a:t>
            </a:r>
            <a:r>
              <a:rPr lang="it-IT" sz="3200" dirty="0"/>
              <a:t> </a:t>
            </a:r>
            <a:r>
              <a:rPr lang="it-IT" sz="3200" dirty="0" err="1"/>
              <a:t>basics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3200" dirty="0"/>
              <a:t>(</a:t>
            </a:r>
            <a:r>
              <a:rPr lang="it-IT" sz="3200" dirty="0" err="1"/>
              <a:t>continuation</a:t>
            </a:r>
            <a:r>
              <a:rPr lang="it-IT" sz="3200" dirty="0"/>
              <a:t>):</a:t>
            </a:r>
            <a:br>
              <a:rPr lang="it-IT" sz="3200" dirty="0"/>
            </a:br>
            <a:r>
              <a:rPr lang="it-IT" sz="3200" dirty="0"/>
              <a:t>security </a:t>
            </a:r>
            <a:r>
              <a:rPr lang="it-IT" sz="3200" dirty="0" err="1"/>
              <a:t>definitions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87375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7504" y="1448780"/>
            <a:ext cx="7668852" cy="514857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with </a:t>
            </a:r>
            <a:r>
              <a:rPr lang="it-IT" dirty="0" err="1"/>
              <a:t>these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protects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hides</a:t>
            </a:r>
            <a:r>
              <a:rPr lang="it-IT" dirty="0"/>
              <a:t> </a:t>
            </a:r>
            <a:r>
              <a:rPr lang="it-IT" dirty="0" err="1"/>
              <a:t>messages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be </a:t>
            </a:r>
            <a:r>
              <a:rPr lang="it-IT" dirty="0" err="1"/>
              <a:t>broken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Nah</a:t>
            </a:r>
            <a:r>
              <a:rPr lang="it-IT" dirty="0">
                <a:solidFill>
                  <a:srgbClr val="FF0000"/>
                </a:solidFill>
              </a:rPr>
              <a:t>, Conte </a:t>
            </a:r>
            <a:r>
              <a:rPr lang="it-IT" dirty="0" err="1">
                <a:solidFill>
                  <a:srgbClr val="FF0000"/>
                </a:solidFill>
              </a:rPr>
              <a:t>Mascetti’s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definitions</a:t>
            </a:r>
            <a:endParaRPr lang="it-IT" dirty="0">
              <a:solidFill>
                <a:srgbClr val="FF0000"/>
              </a:solidFill>
            </a:endParaRPr>
          </a:p>
          <a:p>
            <a:pPr lvl="4"/>
            <a:endParaRPr lang="it-IT" dirty="0"/>
          </a:p>
          <a:p>
            <a:r>
              <a:rPr lang="it-IT" dirty="0"/>
              <a:t>Or with </a:t>
            </a:r>
            <a:r>
              <a:rPr lang="it-IT" dirty="0" err="1"/>
              <a:t>this</a:t>
            </a:r>
            <a:endParaRPr lang="it-IT" dirty="0"/>
          </a:p>
          <a:p>
            <a:pPr lvl="1"/>
            <a:r>
              <a:rPr lang="it-IT" dirty="0"/>
              <a:t>A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byte </a:t>
            </a:r>
            <a:br>
              <a:rPr lang="it-IT" dirty="0"/>
            </a:b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transformed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one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then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also</a:t>
            </a:r>
            <a:r>
              <a:rPr lang="it-IT" dirty="0">
                <a:solidFill>
                  <a:srgbClr val="FF0000"/>
                </a:solidFill>
              </a:rPr>
              <a:t> the </a:t>
            </a:r>
            <a:r>
              <a:rPr lang="it-IT" dirty="0" err="1">
                <a:solidFill>
                  <a:srgbClr val="FF0000"/>
                </a:solidFill>
              </a:rPr>
              <a:t>most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insecure</a:t>
            </a:r>
            <a:r>
              <a:rPr lang="it-IT" dirty="0">
                <a:solidFill>
                  <a:srgbClr val="FF0000"/>
                </a:solidFill>
              </a:rPr>
              <a:t>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 err="1">
                <a:solidFill>
                  <a:srgbClr val="FF0000"/>
                </a:solidFill>
              </a:rPr>
              <a:t>Caesar’s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cipher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does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  <a:p>
            <a:pPr lvl="6"/>
            <a:endParaRPr lang="it-IT" dirty="0"/>
          </a:p>
          <a:p>
            <a:r>
              <a:rPr lang="it-IT" dirty="0"/>
              <a:t>Or </a:t>
            </a:r>
            <a:r>
              <a:rPr lang="it-IT" dirty="0" err="1"/>
              <a:t>these</a:t>
            </a:r>
            <a:r>
              <a:rPr lang="it-IT" dirty="0"/>
              <a:t>: a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…</a:t>
            </a:r>
          </a:p>
          <a:p>
            <a:pPr lvl="1"/>
            <a:r>
              <a:rPr lang="it-IT" dirty="0"/>
              <a:t>…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nothing</a:t>
            </a:r>
            <a:r>
              <a:rPr lang="it-IT" dirty="0"/>
              <a:t> can be </a:t>
            </a:r>
            <a:r>
              <a:rPr lang="it-IT" dirty="0" err="1"/>
              <a:t>learned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internal</a:t>
            </a:r>
            <a:r>
              <a:rPr lang="it-IT" dirty="0"/>
              <a:t> </a:t>
            </a:r>
            <a:r>
              <a:rPr lang="it-IT" dirty="0" err="1"/>
              <a:t>plaintex</a:t>
            </a:r>
            <a:endParaRPr lang="it-IT" dirty="0"/>
          </a:p>
          <a:p>
            <a:pPr lvl="1"/>
            <a:r>
              <a:rPr lang="it-IT" dirty="0"/>
              <a:t>… </a:t>
            </a:r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undistinguishable</a:t>
            </a:r>
            <a:r>
              <a:rPr lang="it-IT" dirty="0"/>
              <a:t> from a random </a:t>
            </a:r>
            <a:r>
              <a:rPr lang="it-IT" dirty="0" err="1"/>
              <a:t>string</a:t>
            </a:r>
            <a:endParaRPr lang="it-IT" dirty="0"/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Seem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better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still</a:t>
            </a:r>
            <a:r>
              <a:rPr lang="it-IT" dirty="0">
                <a:solidFill>
                  <a:srgbClr val="FF0000"/>
                </a:solidFill>
              </a:rPr>
              <a:t> a bit </a:t>
            </a:r>
            <a:r>
              <a:rPr lang="it-IT" dirty="0" err="1">
                <a:solidFill>
                  <a:srgbClr val="FF0000"/>
                </a:solidFill>
              </a:rPr>
              <a:t>too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informal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950" y="1512931"/>
            <a:ext cx="3040764" cy="1589490"/>
          </a:xfrm>
          <a:prstGeom prst="rect">
            <a:avLst/>
          </a:prstGeom>
        </p:spPr>
      </p:pic>
      <p:pic>
        <p:nvPicPr>
          <p:cNvPr id="8" name="Picture 4" descr="Risultati immagini per terrified  smile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228" y="3257408"/>
            <a:ext cx="1903613" cy="1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7564" y="332656"/>
            <a:ext cx="7696200" cy="649288"/>
          </a:xfrm>
        </p:spPr>
        <p:txBody>
          <a:bodyPr/>
          <a:lstStyle/>
          <a:p>
            <a:r>
              <a:rPr lang="it-IT" dirty="0"/>
              <a:t>Back to </a:t>
            </a:r>
            <a:r>
              <a:rPr lang="it-IT" dirty="0" err="1"/>
              <a:t>encryption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when</a:t>
            </a:r>
            <a:r>
              <a:rPr lang="it-IT" dirty="0"/>
              <a:t> a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secure?</a:t>
            </a:r>
            <a:br>
              <a:rPr lang="it-IT" dirty="0"/>
            </a:br>
            <a:r>
              <a:rPr lang="it-IT" sz="2800" dirty="0">
                <a:solidFill>
                  <a:srgbClr val="FF0000"/>
                </a:solidFill>
              </a:rPr>
              <a:t>(</a:t>
            </a:r>
            <a:r>
              <a:rPr lang="it-IT" sz="2800" dirty="0" err="1">
                <a:solidFill>
                  <a:srgbClr val="FF0000"/>
                </a:solidFill>
              </a:rPr>
              <a:t>we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need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rigorous</a:t>
            </a:r>
            <a:r>
              <a:rPr lang="it-IT" sz="2800" dirty="0">
                <a:solidFill>
                  <a:srgbClr val="FF0000"/>
                </a:solidFill>
              </a:rPr>
              <a:t> security </a:t>
            </a:r>
            <a:r>
              <a:rPr lang="it-IT" sz="2800" dirty="0" err="1">
                <a:solidFill>
                  <a:srgbClr val="FF0000"/>
                </a:solidFill>
              </a:rPr>
              <a:t>definitions</a:t>
            </a:r>
            <a:r>
              <a:rPr lang="it-IT" sz="2800" dirty="0">
                <a:solidFill>
                  <a:srgbClr val="FF0000"/>
                </a:solidFill>
              </a:rPr>
              <a:t>!)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9" name="Picture 4" descr="Risultati immagini per think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4758427"/>
            <a:ext cx="1448254" cy="140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7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2542" y="33759"/>
            <a:ext cx="7696200" cy="1123950"/>
          </a:xfrm>
        </p:spPr>
        <p:txBody>
          <a:bodyPr/>
          <a:lstStyle/>
          <a:p>
            <a:r>
              <a:rPr lang="it-IT" dirty="0" err="1"/>
              <a:t>Defining</a:t>
            </a:r>
            <a:r>
              <a:rPr lang="it-IT" dirty="0"/>
              <a:t> security</a:t>
            </a:r>
          </a:p>
        </p:txBody>
      </p:sp>
      <p:sp>
        <p:nvSpPr>
          <p:cNvPr id="4" name="Rettangolo 3"/>
          <p:cNvSpPr/>
          <p:nvPr/>
        </p:nvSpPr>
        <p:spPr bwMode="auto">
          <a:xfrm>
            <a:off x="2735796" y="3320988"/>
            <a:ext cx="2448272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GOAL</a:t>
            </a:r>
          </a:p>
        </p:txBody>
      </p:sp>
      <p:sp>
        <p:nvSpPr>
          <p:cNvPr id="5" name="Rettangolo 4"/>
          <p:cNvSpPr/>
          <p:nvPr/>
        </p:nvSpPr>
        <p:spPr bwMode="auto">
          <a:xfrm>
            <a:off x="5760132" y="3320988"/>
            <a:ext cx="2448272" cy="100811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rPr>
              <a:t>MODEL</a:t>
            </a:r>
          </a:p>
        </p:txBody>
      </p:sp>
      <p:cxnSp>
        <p:nvCxnSpPr>
          <p:cNvPr id="8" name="Connettore diritto 7"/>
          <p:cNvCxnSpPr>
            <a:stCxn id="4" idx="3"/>
            <a:endCxn id="5" idx="1"/>
          </p:cNvCxnSpPr>
          <p:nvPr/>
        </p:nvCxnSpPr>
        <p:spPr bwMode="auto">
          <a:xfrm>
            <a:off x="5184068" y="3825044"/>
            <a:ext cx="576064" cy="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" name="CasellaDiTesto 8"/>
          <p:cNvSpPr txBox="1"/>
          <p:nvPr/>
        </p:nvSpPr>
        <p:spPr>
          <a:xfrm>
            <a:off x="251520" y="980728"/>
            <a:ext cx="6790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«Absolute» security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hardly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makes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sense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319808" y="1520788"/>
            <a:ext cx="8284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are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secure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with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respect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an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model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79512" y="2059140"/>
            <a:ext cx="8722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may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be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secure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against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an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attacker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able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access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only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the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ciphertext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might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be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trivially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broken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by an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attacker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able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«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»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few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plaintext-ciphertext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pairs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	 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(e.g.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attacker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sends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known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email attachment and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it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encrypted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while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download </a:t>
            </a:r>
            <a:r>
              <a:rPr kumimoji="0" lang="it-IT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it</a:t>
            </a: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31540" y="4648780"/>
            <a:ext cx="82852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Baseline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requirement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for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any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good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	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IND-CPA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semantic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Security)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IND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istinguishability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under </a:t>
            </a:r>
            <a:r>
              <a:rPr kumimoji="0" lang="it-IT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hosen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laintext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ttack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67544" y="3248980"/>
            <a:ext cx="2146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Notational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Convention:</a:t>
            </a:r>
          </a:p>
        </p:txBody>
      </p:sp>
    </p:spTree>
    <p:extLst>
      <p:ext uri="{BB962C8B-B14F-4D97-AF65-F5344CB8AC3E}">
        <p14:creationId xmlns:p14="http://schemas.microsoft.com/office/powerpoint/2010/main" val="17092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696200" cy="1123950"/>
          </a:xfrm>
        </p:spPr>
        <p:txBody>
          <a:bodyPr/>
          <a:lstStyle/>
          <a:p>
            <a:r>
              <a:rPr lang="it-IT" dirty="0"/>
              <a:t>Definition of </a:t>
            </a:r>
            <a:r>
              <a:rPr lang="it-IT" dirty="0" err="1"/>
              <a:t>semantic</a:t>
            </a:r>
            <a:r>
              <a:rPr lang="it-IT" dirty="0"/>
              <a:t> security: IND-CPA game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84331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56745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678553" y="60840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9512" y="5622339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Choose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equal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size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8" name="Freccia a destra 7"/>
          <p:cNvSpPr/>
          <p:nvPr/>
        </p:nvSpPr>
        <p:spPr bwMode="auto">
          <a:xfrm rot="13433758">
            <a:off x="1354662" y="3550025"/>
            <a:ext cx="2160553" cy="1248610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 rot="2696516">
            <a:off x="1598484" y="4078907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2.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208015" y="1448780"/>
            <a:ext cx="4200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3.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Randomly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pick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one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of the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two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b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rand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(0,1) -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coin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flip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4540435" y="5697252"/>
            <a:ext cx="93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29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/>
      <p:bldP spid="11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isultato immagini per oracolo fotograf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16832"/>
            <a:ext cx="2149019" cy="21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84331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56745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678553" y="60840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8" name="Freccia a destra 7"/>
          <p:cNvSpPr/>
          <p:nvPr/>
        </p:nvSpPr>
        <p:spPr bwMode="auto">
          <a:xfrm rot="13433758" flipH="1" flipV="1">
            <a:off x="1161176" y="3720439"/>
            <a:ext cx="2901749" cy="1248610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0" name="CasellaDiTesto 9"/>
          <p:cNvSpPr txBox="1"/>
          <p:nvPr/>
        </p:nvSpPr>
        <p:spPr>
          <a:xfrm rot="2696516">
            <a:off x="1173689" y="4078907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4.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Send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C=ENC(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K,M</a:t>
            </a:r>
            <a:r>
              <a:rPr kumimoji="0" lang="it-IT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540435" y="5697253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470454" y="569725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C=ENC(K,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b=? P(b)=1/2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516216" y="1232756"/>
            <a:ext cx="2318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Encryption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oracle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key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K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course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9" name="Gruppo 8"/>
          <p:cNvGrpSpPr/>
          <p:nvPr/>
        </p:nvGrpSpPr>
        <p:grpSpPr>
          <a:xfrm>
            <a:off x="4319972" y="2910564"/>
            <a:ext cx="2304569" cy="1382532"/>
            <a:chOff x="4681043" y="3277794"/>
            <a:chExt cx="2304569" cy="1382532"/>
          </a:xfrm>
        </p:grpSpPr>
        <p:sp>
          <p:nvSpPr>
            <p:cNvPr id="15" name="Freccia a destra 14"/>
            <p:cNvSpPr/>
            <p:nvPr/>
          </p:nvSpPr>
          <p:spPr bwMode="auto">
            <a:xfrm rot="19112654">
              <a:off x="4681043" y="3277794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6" name="Freccia a destra 15"/>
            <p:cNvSpPr/>
            <p:nvPr/>
          </p:nvSpPr>
          <p:spPr bwMode="auto">
            <a:xfrm rot="19112654">
              <a:off x="4761435" y="335818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7" name="Freccia a destra 16"/>
            <p:cNvSpPr/>
            <p:nvPr/>
          </p:nvSpPr>
          <p:spPr bwMode="auto">
            <a:xfrm rot="19112654">
              <a:off x="4825059" y="341171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 rot="19104793">
              <a:off x="4996590" y="3866095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5. </a:t>
              </a: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Send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1" name="Gruppo 20"/>
          <p:cNvGrpSpPr/>
          <p:nvPr/>
        </p:nvGrpSpPr>
        <p:grpSpPr>
          <a:xfrm>
            <a:off x="5292080" y="3990684"/>
            <a:ext cx="2304569" cy="1382532"/>
            <a:chOff x="4681043" y="3277794"/>
            <a:chExt cx="2304569" cy="1382532"/>
          </a:xfrm>
        </p:grpSpPr>
        <p:sp>
          <p:nvSpPr>
            <p:cNvPr id="22" name="Freccia a destra 21"/>
            <p:cNvSpPr/>
            <p:nvPr/>
          </p:nvSpPr>
          <p:spPr bwMode="auto">
            <a:xfrm rot="19112654">
              <a:off x="4681043" y="3277794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3" name="Freccia a destra 22"/>
            <p:cNvSpPr/>
            <p:nvPr/>
          </p:nvSpPr>
          <p:spPr bwMode="auto">
            <a:xfrm rot="19112654">
              <a:off x="4761435" y="335818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4" name="Freccia a destra 23"/>
            <p:cNvSpPr/>
            <p:nvPr/>
          </p:nvSpPr>
          <p:spPr bwMode="auto">
            <a:xfrm rot="19112654">
              <a:off x="4825059" y="3411716"/>
              <a:ext cx="2160553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 rot="19104793">
              <a:off x="4996590" y="3866095"/>
              <a:ext cx="1457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5. </a:t>
              </a:r>
              <a:r>
                <a:rPr kumimoji="0" lang="it-IT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Send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1</a:t>
              </a:r>
              <a:endPara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26" name="Titolo 1">
            <a:extLst>
              <a:ext uri="{FF2B5EF4-FFF2-40B4-BE49-F238E27FC236}">
                <a16:creationId xmlns:a16="http://schemas.microsoft.com/office/drawing/2014/main" id="{F62642E7-80EF-4387-BEBE-6E3B75A5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4624"/>
            <a:ext cx="7696200" cy="1123950"/>
          </a:xfrm>
        </p:spPr>
        <p:txBody>
          <a:bodyPr/>
          <a:lstStyle/>
          <a:p>
            <a:r>
              <a:rPr lang="it-IT" dirty="0"/>
              <a:t>Definition of </a:t>
            </a:r>
            <a:r>
              <a:rPr lang="it-IT" dirty="0" err="1"/>
              <a:t>semantic</a:t>
            </a:r>
            <a:r>
              <a:rPr lang="it-IT" dirty="0"/>
              <a:t> security: IND-CPA game</a:t>
            </a:r>
          </a:p>
        </p:txBody>
      </p:sp>
    </p:spTree>
    <p:extLst>
      <p:ext uri="{BB962C8B-B14F-4D97-AF65-F5344CB8AC3E}">
        <p14:creationId xmlns:p14="http://schemas.microsoft.com/office/powerpoint/2010/main" val="16683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isultato immagini per oracolo fotograf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16832"/>
            <a:ext cx="2149019" cy="21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684331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56745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3678553" y="608400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Adversary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4540435" y="5697253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470454" y="5697252"/>
            <a:ext cx="3554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C=ENC(K, M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b=? P(b)=1/2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6516216" y="1232756"/>
            <a:ext cx="23182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Encryption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oracle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(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same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key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K of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course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9" name="Gruppo 8"/>
          <p:cNvGrpSpPr/>
          <p:nvPr/>
        </p:nvGrpSpPr>
        <p:grpSpPr>
          <a:xfrm flipH="1" flipV="1">
            <a:off x="4272068" y="2783981"/>
            <a:ext cx="2649869" cy="1396573"/>
            <a:chOff x="4383647" y="3390336"/>
            <a:chExt cx="2649869" cy="1396573"/>
          </a:xfrm>
        </p:grpSpPr>
        <p:sp>
          <p:nvSpPr>
            <p:cNvPr id="15" name="Freccia a destra 14"/>
            <p:cNvSpPr/>
            <p:nvPr/>
          </p:nvSpPr>
          <p:spPr bwMode="auto">
            <a:xfrm rot="19112654">
              <a:off x="4383647" y="3390336"/>
              <a:ext cx="2500539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6" name="Freccia a destra 15"/>
            <p:cNvSpPr/>
            <p:nvPr/>
          </p:nvSpPr>
          <p:spPr bwMode="auto">
            <a:xfrm rot="19112654">
              <a:off x="4452297" y="3475172"/>
              <a:ext cx="2513962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7" name="Freccia a destra 16"/>
            <p:cNvSpPr/>
            <p:nvPr/>
          </p:nvSpPr>
          <p:spPr bwMode="auto">
            <a:xfrm rot="19112654">
              <a:off x="4490559" y="3538299"/>
              <a:ext cx="2542957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 rot="8304793">
              <a:off x="4528027" y="3998060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6. C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=ENC(K,M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0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)</a:t>
              </a:r>
            </a:p>
          </p:txBody>
        </p:sp>
      </p:grpSp>
      <p:grpSp>
        <p:nvGrpSpPr>
          <p:cNvPr id="26" name="Gruppo 25"/>
          <p:cNvGrpSpPr/>
          <p:nvPr/>
        </p:nvGrpSpPr>
        <p:grpSpPr>
          <a:xfrm flipH="1" flipV="1">
            <a:off x="5076056" y="3868631"/>
            <a:ext cx="2649869" cy="1396573"/>
            <a:chOff x="4383647" y="3390336"/>
            <a:chExt cx="2649869" cy="1396573"/>
          </a:xfrm>
        </p:grpSpPr>
        <p:sp>
          <p:nvSpPr>
            <p:cNvPr id="27" name="Freccia a destra 26"/>
            <p:cNvSpPr/>
            <p:nvPr/>
          </p:nvSpPr>
          <p:spPr bwMode="auto">
            <a:xfrm rot="19112654">
              <a:off x="4383647" y="3390336"/>
              <a:ext cx="2500539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8" name="Freccia a destra 27"/>
            <p:cNvSpPr/>
            <p:nvPr/>
          </p:nvSpPr>
          <p:spPr bwMode="auto">
            <a:xfrm rot="19112654">
              <a:off x="4452297" y="3475172"/>
              <a:ext cx="2513962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29" name="Freccia a destra 28"/>
            <p:cNvSpPr/>
            <p:nvPr/>
          </p:nvSpPr>
          <p:spPr bwMode="auto">
            <a:xfrm rot="19112654">
              <a:off x="4490559" y="3538299"/>
              <a:ext cx="2542957" cy="1248610"/>
            </a:xfrm>
            <a:prstGeom prst="rightArrow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+mn-ea"/>
                <a:cs typeface="+mn-cs"/>
              </a:endParaRPr>
            </a:p>
          </p:txBody>
        </p:sp>
        <p:sp>
          <p:nvSpPr>
            <p:cNvPr id="30" name="CasellaDiTesto 29"/>
            <p:cNvSpPr txBox="1"/>
            <p:nvPr/>
          </p:nvSpPr>
          <p:spPr>
            <a:xfrm rot="8304793">
              <a:off x="4528027" y="3998060"/>
              <a:ext cx="2146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6. C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1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=ENC(K,M</a:t>
              </a:r>
              <a:r>
                <a:rPr kumimoji="0" lang="it-IT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1</a:t>
              </a:r>
              <a:r>
                <a:rPr kumimoji="0" lang="it-IT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)</a:t>
              </a:r>
            </a:p>
          </p:txBody>
        </p:sp>
      </p:grpSp>
      <p:sp>
        <p:nvSpPr>
          <p:cNvPr id="31" name="CasellaDiTesto 30"/>
          <p:cNvSpPr txBox="1"/>
          <p:nvPr/>
        </p:nvSpPr>
        <p:spPr>
          <a:xfrm>
            <a:off x="4692835" y="6021289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… 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0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… C</a:t>
            </a:r>
            <a:r>
              <a:rPr kumimoji="0" lang="it-IT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1 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6822453" y="6057293"/>
            <a:ext cx="1957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Still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P(b)=1/2!!!</a:t>
            </a: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DD6CAD5E-20B4-4E3B-9E3B-6341E39B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4624"/>
            <a:ext cx="7696200" cy="1123950"/>
          </a:xfrm>
        </p:spPr>
        <p:txBody>
          <a:bodyPr/>
          <a:lstStyle/>
          <a:p>
            <a:r>
              <a:rPr lang="it-IT" dirty="0"/>
              <a:t>Definition of </a:t>
            </a:r>
            <a:r>
              <a:rPr lang="it-IT" dirty="0" err="1"/>
              <a:t>semantic</a:t>
            </a:r>
            <a:r>
              <a:rPr lang="it-IT" dirty="0"/>
              <a:t> security: IND-CPA game</a:t>
            </a:r>
          </a:p>
        </p:txBody>
      </p:sp>
    </p:spTree>
    <p:extLst>
      <p:ext uri="{BB962C8B-B14F-4D97-AF65-F5344CB8AC3E}">
        <p14:creationId xmlns:p14="http://schemas.microsoft.com/office/powerpoint/2010/main" val="11939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403448"/>
            <a:ext cx="8748972" cy="649288"/>
          </a:xfrm>
        </p:spPr>
        <p:txBody>
          <a:bodyPr/>
          <a:lstStyle/>
          <a:p>
            <a:r>
              <a:rPr lang="it-IT" sz="3200" dirty="0"/>
              <a:t>IND-CPA: </a:t>
            </a:r>
            <a:r>
              <a:rPr lang="it-IT" sz="3200" dirty="0" err="1"/>
              <a:t>Indistinguishability</a:t>
            </a:r>
            <a:r>
              <a:rPr lang="it-IT" sz="3200" dirty="0"/>
              <a:t> under </a:t>
            </a:r>
            <a:r>
              <a:rPr lang="it-IT" sz="3200" dirty="0" err="1"/>
              <a:t>Chosen</a:t>
            </a:r>
            <a:r>
              <a:rPr lang="it-IT" sz="3200" dirty="0"/>
              <a:t> </a:t>
            </a:r>
            <a:r>
              <a:rPr lang="it-IT" sz="3200" dirty="0" err="1"/>
              <a:t>Plaintext</a:t>
            </a:r>
            <a:r>
              <a:rPr lang="it-IT" sz="3200" dirty="0"/>
              <a:t> Attack</a:t>
            </a:r>
            <a:br>
              <a:rPr lang="it-IT" sz="3200" dirty="0"/>
            </a:br>
            <a:r>
              <a:rPr lang="it-IT" sz="3200" dirty="0"/>
              <a:t>(</a:t>
            </a:r>
            <a:r>
              <a:rPr lang="it-IT" sz="3200" dirty="0" err="1"/>
              <a:t>semantic</a:t>
            </a:r>
            <a:r>
              <a:rPr lang="it-IT" sz="3200" dirty="0"/>
              <a:t> security)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00" y="1585738"/>
            <a:ext cx="9073008" cy="4479830"/>
          </a:xfrm>
        </p:spPr>
        <p:txBody>
          <a:bodyPr>
            <a:normAutofit fontScale="62500" lnSpcReduction="20000"/>
          </a:bodyPr>
          <a:lstStyle/>
          <a:p>
            <a:r>
              <a:rPr lang="en-US" b="0" dirty="0"/>
              <a:t>Adversary must not be able to compute any information about a plaintext from its </a:t>
            </a:r>
            <a:r>
              <a:rPr lang="en-US" b="0" dirty="0" err="1"/>
              <a:t>ciphertext</a:t>
            </a:r>
            <a:r>
              <a:rPr lang="en-US" b="0" dirty="0"/>
              <a:t>, </a:t>
            </a:r>
            <a:r>
              <a:rPr lang="en-US" dirty="0"/>
              <a:t>even if it has access to an encryption oracle (CPA attack)</a:t>
            </a:r>
          </a:p>
          <a:p>
            <a:pPr lvl="4"/>
            <a:endParaRPr lang="en-US" dirty="0"/>
          </a:p>
          <a:p>
            <a:r>
              <a:rPr lang="en-US" b="0" dirty="0"/>
              <a:t>Concretely posited as follows: </a:t>
            </a:r>
          </a:p>
          <a:p>
            <a:pPr lvl="1"/>
            <a:r>
              <a:rPr lang="en-US" b="0" dirty="0"/>
              <a:t>adversary, given two plaintexts of equal length and given a </a:t>
            </a:r>
            <a:r>
              <a:rPr lang="en-US" b="0" dirty="0" err="1"/>
              <a:t>ciphertext</a:t>
            </a:r>
            <a:r>
              <a:rPr lang="en-US" b="0" dirty="0"/>
              <a:t> which contains a randomly chosen message among these two, should NOT be able to distinguish which one it </a:t>
            </a:r>
            <a:r>
              <a:rPr lang="en-US" dirty="0"/>
              <a:t>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probability to guess still equal to a coin flip!</a:t>
            </a:r>
          </a:p>
          <a:p>
            <a:pPr lvl="5"/>
            <a:endParaRPr lang="en-US" b="0" dirty="0">
              <a:solidFill>
                <a:srgbClr val="FF0000"/>
              </a:solidFill>
            </a:endParaRPr>
          </a:p>
          <a:p>
            <a:r>
              <a:rPr lang="it-IT" dirty="0"/>
              <a:t>IND-CPA </a:t>
            </a:r>
            <a:r>
              <a:rPr lang="it-IT" dirty="0" err="1"/>
              <a:t>consequence</a:t>
            </a:r>
            <a:r>
              <a:rPr lang="it-IT" dirty="0"/>
              <a:t> 1: </a:t>
            </a:r>
            <a:r>
              <a:rPr lang="it-IT" dirty="0" err="1"/>
              <a:t>encryption</a:t>
            </a:r>
            <a:r>
              <a:rPr lang="it-IT" dirty="0"/>
              <a:t> MUST be </a:t>
            </a:r>
            <a:r>
              <a:rPr lang="it-IT" dirty="0" err="1"/>
              <a:t>randomized</a:t>
            </a:r>
            <a:r>
              <a:rPr lang="it-IT" dirty="0"/>
              <a:t>!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must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encrypt</a:t>
            </a:r>
            <a:r>
              <a:rPr lang="it-IT" dirty="0"/>
              <a:t> to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 lvl="1"/>
            <a:r>
              <a:rPr lang="it-IT" dirty="0"/>
              <a:t>And the </a:t>
            </a:r>
            <a:r>
              <a:rPr lang="it-IT" dirty="0" err="1"/>
              <a:t>ciphertext</a:t>
            </a:r>
            <a:r>
              <a:rPr lang="it-IT" dirty="0"/>
              <a:t> must be </a:t>
            </a:r>
            <a:r>
              <a:rPr lang="it-IT" dirty="0" err="1"/>
              <a:t>undistinguishable</a:t>
            </a:r>
            <a:r>
              <a:rPr lang="it-IT" dirty="0"/>
              <a:t> from random </a:t>
            </a:r>
          </a:p>
          <a:p>
            <a:pPr lvl="6"/>
            <a:endParaRPr lang="it-IT" dirty="0"/>
          </a:p>
          <a:p>
            <a:r>
              <a:rPr lang="it-IT" dirty="0"/>
              <a:t>IND-CPA </a:t>
            </a:r>
            <a:r>
              <a:rPr lang="it-IT" dirty="0" err="1"/>
              <a:t>consequence</a:t>
            </a:r>
            <a:r>
              <a:rPr lang="it-IT" dirty="0"/>
              <a:t> 2: </a:t>
            </a:r>
            <a:r>
              <a:rPr lang="it-IT" dirty="0" err="1"/>
              <a:t>if</a:t>
            </a:r>
            <a:r>
              <a:rPr lang="it-IT" dirty="0"/>
              <a:t> a </a:t>
            </a:r>
            <a:r>
              <a:rPr lang="it-IT" dirty="0" err="1"/>
              <a:t>substring</a:t>
            </a:r>
            <a:r>
              <a:rPr lang="it-IT" dirty="0"/>
              <a:t> </a:t>
            </a:r>
            <a:r>
              <a:rPr lang="it-IT" dirty="0" err="1"/>
              <a:t>repeats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must </a:t>
            </a:r>
            <a:r>
              <a:rPr lang="it-IT" dirty="0" err="1"/>
              <a:t>encrypt</a:t>
            </a:r>
            <a:r>
              <a:rPr lang="it-IT" dirty="0"/>
              <a:t> to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06458" y="5857818"/>
            <a:ext cx="27751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CIAOCIAOCIAOCIAO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315776" y="5650069"/>
            <a:ext cx="42017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33840A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Wingdings" panose="05000000000000000000" pitchFamily="2" charset="2"/>
              </a:rPr>
              <a:t> f14dde57651b5cf7  	OK</a:t>
            </a: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33840A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319972" y="6001834"/>
            <a:ext cx="452559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Wingdings" panose="05000000000000000000" pitchFamily="2" charset="2"/>
              </a:rPr>
              <a:t> f14df14df14df14d	NO!!</a:t>
            </a:r>
            <a:endParaRPr kumimoji="0" lang="it-IT" sz="2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4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semantic</a:t>
            </a:r>
            <a:r>
              <a:rPr lang="it-IT" dirty="0"/>
              <a:t> security: no info </a:t>
            </a:r>
            <a:r>
              <a:rPr lang="it-IT" dirty="0" err="1"/>
              <a:t>leak</a:t>
            </a:r>
            <a:r>
              <a:rPr lang="it-IT" dirty="0"/>
              <a:t>!</a:t>
            </a:r>
          </a:p>
        </p:txBody>
      </p:sp>
      <p:pic>
        <p:nvPicPr>
          <p:cNvPr id="4" name="Immagine 17" descr="T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26" y="2264283"/>
            <a:ext cx="2549652" cy="280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18" descr="Tux_ec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414" y="2258760"/>
            <a:ext cx="2571787" cy="283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9" descr="Tux_secur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164" y="2276872"/>
            <a:ext cx="2555688" cy="281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3347864" y="5229200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Substitution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904148" y="5229200"/>
            <a:ext cx="2929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Semantically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secure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Cipher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0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4865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44724"/>
            <a:ext cx="7918648" cy="378042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YCNWR CANWKR WL VCMY UQUMLIQ ICIIR RIIWYYRIR BRYYM URLW BMYYR URBSM. W LMSW M JWQKRLWYW NRPMYYW, APRSIWIW AQPSR YR ESQLIM, NQL CLR FWRLNR M AQIIWYM BWSWXXRICSR, AW SRKKQYJMKRL, BWMISQ WY NRPQ, WL NMSNOW UQYIMPYWNW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BW ISMNNM, ISRPRAARIM BR YCLJOW APWYYW B'RSJMLIQ, VCRAW R JCWAR BM' SRJJW B'CL'RCSMQYR. QYISM R VCMAIQ, NO'MSR Y'QSLRUMLIQ PRSIWNQYRSM BMY JWQSLQ BMYYM LQXXM, YCNWR RKMKR VCMYYQ VCQIWBWRLQ B'CLR UQBMAIR FMYYMXXR, SWYMKRIR RYYQSR M RNNSMANWCIR BRYYM KRSWM REEMXWQLW NOM YM AW BWPWLJMKRL ACY KWAQ: VCMY PYRNWBQ RNNQSRUMLIQ NOM AW UQAISR BW VCRLB'WL VCRLBQ ACY KQYIQ BMYYM APQAM, M, AMLXR ANQUPQS YR FMYYMXXR, YM BR' CL NRSRIIMSM PRSIWNQYRSM...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97152"/>
            <a:ext cx="9090666" cy="20522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3528" y="4577062"/>
            <a:ext cx="734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FF0000"/>
                </a:solidFill>
              </a:rPr>
              <a:t>Frequency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analysis</a:t>
            </a:r>
            <a:r>
              <a:rPr lang="it-IT" sz="2000" b="1" dirty="0">
                <a:solidFill>
                  <a:srgbClr val="FF0000"/>
                </a:solidFill>
              </a:rPr>
              <a:t>, e.g. </a:t>
            </a:r>
            <a:r>
              <a:rPr lang="it-IT" sz="2000" dirty="0">
                <a:hlinkClick r:id="rId3"/>
              </a:rPr>
              <a:t>https://www.101computing.net/frequency-analysis/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6" name="Ovale 5"/>
          <p:cNvSpPr/>
          <p:nvPr/>
        </p:nvSpPr>
        <p:spPr bwMode="auto">
          <a:xfrm flipV="1">
            <a:off x="2951820" y="4086471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Ovale 6"/>
          <p:cNvSpPr/>
          <p:nvPr/>
        </p:nvSpPr>
        <p:spPr bwMode="auto">
          <a:xfrm flipV="1">
            <a:off x="5868144" y="2924944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e 7"/>
          <p:cNvSpPr/>
          <p:nvPr/>
        </p:nvSpPr>
        <p:spPr bwMode="auto">
          <a:xfrm flipV="1">
            <a:off x="7560332" y="3248980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Ovale 8"/>
          <p:cNvSpPr/>
          <p:nvPr/>
        </p:nvSpPr>
        <p:spPr bwMode="auto">
          <a:xfrm flipV="1">
            <a:off x="7596336" y="3537012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Ovale 9"/>
          <p:cNvSpPr/>
          <p:nvPr/>
        </p:nvSpPr>
        <p:spPr bwMode="auto">
          <a:xfrm flipV="1">
            <a:off x="7395251" y="1552604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487400" y="4253026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53D810"/>
                </a:solidFill>
              </a:rPr>
              <a:t>Repeating</a:t>
            </a:r>
            <a:r>
              <a:rPr lang="it-IT" sz="2000" b="1" dirty="0">
                <a:solidFill>
                  <a:srgbClr val="53D810"/>
                </a:solidFill>
              </a:rPr>
              <a:t> </a:t>
            </a:r>
            <a:r>
              <a:rPr lang="it-IT" sz="2000" b="1" dirty="0" err="1">
                <a:solidFill>
                  <a:srgbClr val="53D810"/>
                </a:solidFill>
              </a:rPr>
              <a:t>patterns</a:t>
            </a:r>
            <a:r>
              <a:rPr lang="it-IT" sz="2000" b="1" dirty="0">
                <a:solidFill>
                  <a:srgbClr val="53D810"/>
                </a:solidFill>
              </a:rPr>
              <a:t>? </a:t>
            </a:r>
            <a:r>
              <a:rPr lang="it-IT" sz="2000" b="1" dirty="0">
                <a:solidFill>
                  <a:srgbClr val="53D810"/>
                </a:solidFill>
                <a:sym typeface="Wingdings" panose="05000000000000000000" pitchFamily="2" charset="2"/>
              </a:rPr>
              <a:t> </a:t>
            </a:r>
            <a:endParaRPr lang="it-IT" sz="2000" b="1" dirty="0">
              <a:solidFill>
                <a:srgbClr val="53D81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5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696200" cy="1123950"/>
          </a:xfrm>
        </p:spPr>
        <p:txBody>
          <a:bodyPr/>
          <a:lstStyle/>
          <a:p>
            <a:r>
              <a:rPr lang="it-IT" dirty="0"/>
              <a:t>Caveat /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5538"/>
            <a:ext cx="8640960" cy="4607718"/>
          </a:xfrm>
        </p:spPr>
        <p:txBody>
          <a:bodyPr>
            <a:normAutofit fontScale="85000" lnSpcReduction="10000"/>
          </a:bodyPr>
          <a:lstStyle/>
          <a:p>
            <a:pPr lvl="6"/>
            <a:endParaRPr lang="it-IT" dirty="0"/>
          </a:p>
          <a:p>
            <a:r>
              <a:rPr lang="it-IT" dirty="0" err="1"/>
              <a:t>Semantic</a:t>
            </a:r>
            <a:r>
              <a:rPr lang="it-IT" dirty="0"/>
              <a:t> security </a:t>
            </a:r>
            <a:r>
              <a:rPr lang="it-IT" dirty="0" err="1"/>
              <a:t>is</a:t>
            </a:r>
            <a:r>
              <a:rPr lang="it-IT" dirty="0"/>
              <a:t> a bit more </a:t>
            </a:r>
            <a:r>
              <a:rPr lang="it-IT" dirty="0" err="1"/>
              <a:t>technical</a:t>
            </a:r>
            <a:r>
              <a:rPr lang="it-IT" dirty="0"/>
              <a:t>:</a:t>
            </a:r>
          </a:p>
          <a:p>
            <a:pPr marL="971550" lvl="1" indent="-514350">
              <a:buAutoNum type="arabicPeriod"/>
            </a:pPr>
            <a:r>
              <a:rPr lang="it-IT" dirty="0" err="1"/>
              <a:t>Introduces</a:t>
            </a:r>
            <a:r>
              <a:rPr lang="it-IT" dirty="0"/>
              <a:t> the </a:t>
            </a:r>
            <a:r>
              <a:rPr lang="it-IT" dirty="0" err="1"/>
              <a:t>notion</a:t>
            </a:r>
            <a:r>
              <a:rPr lang="it-IT" dirty="0"/>
              <a:t> of </a:t>
            </a:r>
            <a:r>
              <a:rPr lang="it-IT" b="1" dirty="0" err="1"/>
              <a:t>computationally</a:t>
            </a:r>
            <a:r>
              <a:rPr lang="it-IT" b="1" dirty="0"/>
              <a:t> </a:t>
            </a:r>
            <a:r>
              <a:rPr lang="it-IT" b="1" dirty="0" err="1"/>
              <a:t>efficient</a:t>
            </a:r>
            <a:r>
              <a:rPr lang="it-IT" b="1" dirty="0"/>
              <a:t> </a:t>
            </a:r>
            <a:r>
              <a:rPr lang="it-IT" dirty="0"/>
              <a:t>«</a:t>
            </a:r>
            <a:r>
              <a:rPr lang="it-IT" dirty="0" err="1"/>
              <a:t>experiments</a:t>
            </a:r>
            <a:r>
              <a:rPr lang="it-IT" dirty="0"/>
              <a:t>» </a:t>
            </a:r>
            <a:r>
              <a:rPr lang="it-IT" i="1" dirty="0">
                <a:latin typeface="Symbol" panose="05050102010706020507" pitchFamily="18" charset="2"/>
              </a:rPr>
              <a:t>f</a:t>
            </a:r>
            <a:r>
              <a:rPr lang="it-IT" dirty="0"/>
              <a:t> over the </a:t>
            </a:r>
            <a:r>
              <a:rPr lang="it-IT" dirty="0" err="1"/>
              <a:t>ciphertexts</a:t>
            </a:r>
            <a:r>
              <a:rPr lang="it-IT" dirty="0"/>
              <a:t> </a:t>
            </a:r>
          </a:p>
          <a:p>
            <a:pPr marL="857250" lvl="2" indent="0">
              <a:buNone/>
            </a:pPr>
            <a:r>
              <a:rPr lang="it-IT" dirty="0"/>
              <a:t>		</a:t>
            </a:r>
            <a:r>
              <a:rPr lang="it-IT" i="1" dirty="0">
                <a:latin typeface="Symbol" panose="05050102010706020507" pitchFamily="18" charset="2"/>
              </a:rPr>
              <a:t> f</a:t>
            </a:r>
            <a:r>
              <a:rPr lang="it-IT" dirty="0"/>
              <a:t>: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(0,1)</a:t>
            </a:r>
            <a:endParaRPr lang="it-IT" dirty="0"/>
          </a:p>
          <a:p>
            <a:pPr marL="971550" lvl="1" indent="-514350">
              <a:buAutoNum type="arabicPeriod"/>
            </a:pP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½ </a:t>
            </a:r>
            <a:r>
              <a:rPr lang="it-IT" dirty="0" err="1"/>
              <a:t>probability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«just»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b="1" dirty="0" err="1"/>
              <a:t>difference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negligible</a:t>
            </a:r>
            <a:endParaRPr lang="it-IT" b="1" dirty="0"/>
          </a:p>
          <a:p>
            <a:pPr marL="971550" lvl="1" indent="-514350">
              <a:buAutoNum type="arabicPeriod"/>
            </a:pPr>
            <a:endParaRPr lang="it-IT" dirty="0"/>
          </a:p>
          <a:p>
            <a:pPr marL="971550" lvl="1" indent="-514350">
              <a:buAutoNum type="arabicPeriod"/>
            </a:pPr>
            <a:endParaRPr lang="it-IT" dirty="0"/>
          </a:p>
          <a:p>
            <a:pPr lvl="2"/>
            <a:r>
              <a:rPr lang="it-IT" dirty="0"/>
              <a:t>In </a:t>
            </a:r>
            <a:r>
              <a:rPr lang="it-IT" dirty="0" err="1"/>
              <a:t>practice</a:t>
            </a:r>
            <a:r>
              <a:rPr lang="it-IT" dirty="0"/>
              <a:t>, </a:t>
            </a:r>
            <a:r>
              <a:rPr lang="it-IT" dirty="0" err="1"/>
              <a:t>equality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informally</a:t>
            </a:r>
            <a:r>
              <a:rPr lang="it-IT" dirty="0"/>
              <a:t> OK,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>
                <a:latin typeface="Symbol" panose="05050102010706020507" pitchFamily="18" charset="2"/>
              </a:rPr>
              <a:t>e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 to be </a:t>
            </a:r>
            <a:r>
              <a:rPr lang="it-IT" dirty="0" err="1"/>
              <a:t>very</a:t>
            </a:r>
            <a:r>
              <a:rPr lang="it-IT" dirty="0"/>
              <a:t> small (e.g. order of 2</a:t>
            </a:r>
            <a:r>
              <a:rPr lang="it-IT" baseline="30000" dirty="0"/>
              <a:t>-100</a:t>
            </a:r>
            <a:r>
              <a:rPr lang="it-IT" dirty="0"/>
              <a:t>)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55" y="4043294"/>
            <a:ext cx="5754897" cy="7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2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696200" cy="1123950"/>
          </a:xfrm>
        </p:spPr>
        <p:txBody>
          <a:bodyPr/>
          <a:lstStyle/>
          <a:p>
            <a:r>
              <a:rPr lang="it-IT" dirty="0"/>
              <a:t>Caveat /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125538"/>
            <a:ext cx="8640960" cy="1295350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Perfect (</a:t>
            </a:r>
            <a:r>
              <a:rPr lang="it-IT" dirty="0" err="1"/>
              <a:t>unconditional</a:t>
            </a:r>
            <a:r>
              <a:rPr lang="it-IT" dirty="0"/>
              <a:t>) security: </a:t>
            </a:r>
            <a:r>
              <a:rPr lang="it-IT" dirty="0" err="1">
                <a:solidFill>
                  <a:srgbClr val="FF0000"/>
                </a:solidFill>
              </a:rPr>
              <a:t>strongest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possible</a:t>
            </a:r>
            <a:r>
              <a:rPr lang="it-IT" dirty="0">
                <a:solidFill>
                  <a:srgbClr val="FF0000"/>
                </a:solidFill>
              </a:rPr>
              <a:t> security </a:t>
            </a:r>
            <a:r>
              <a:rPr lang="it-IT" dirty="0" err="1">
                <a:solidFill>
                  <a:srgbClr val="FF0000"/>
                </a:solidFill>
              </a:rPr>
              <a:t>definition</a:t>
            </a:r>
            <a:endParaRPr lang="it-IT" dirty="0">
              <a:solidFill>
                <a:srgbClr val="FF0000"/>
              </a:solidFill>
            </a:endParaRPr>
          </a:p>
          <a:p>
            <a:pPr lvl="1"/>
            <a:r>
              <a:rPr lang="it-IT" dirty="0">
                <a:solidFill>
                  <a:srgbClr val="FF0000"/>
                </a:solidFill>
              </a:rPr>
              <a:t>For </a:t>
            </a:r>
            <a:r>
              <a:rPr lang="it-IT" dirty="0" err="1">
                <a:solidFill>
                  <a:srgbClr val="FF0000"/>
                </a:solidFill>
              </a:rPr>
              <a:t>confidentiality</a:t>
            </a:r>
            <a:r>
              <a:rPr lang="it-IT" dirty="0">
                <a:solidFill>
                  <a:srgbClr val="FF0000"/>
                </a:solidFill>
              </a:rPr>
              <a:t>, of </a:t>
            </a:r>
            <a:r>
              <a:rPr lang="it-IT" dirty="0" err="1">
                <a:solidFill>
                  <a:srgbClr val="FF0000"/>
                </a:solidFill>
              </a:rPr>
              <a:t>course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it-IT" dirty="0">
                <a:solidFill>
                  <a:srgbClr val="FF0000"/>
                </a:solidFill>
              </a:rPr>
              <a:t> 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1B25567F-B618-49D7-AF03-B51A4F676401}"/>
              </a:ext>
            </a:extLst>
          </p:cNvPr>
          <p:cNvSpPr txBox="1">
            <a:spLocks/>
          </p:cNvSpPr>
          <p:nvPr/>
        </p:nvSpPr>
        <p:spPr bwMode="auto">
          <a:xfrm>
            <a:off x="541784" y="2565698"/>
            <a:ext cx="7774632" cy="374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For </a:t>
            </a:r>
            <a:r>
              <a:rPr lang="it-IT" u="sng" kern="0" dirty="0" err="1"/>
              <a:t>any</a:t>
            </a:r>
            <a:r>
              <a:rPr lang="it-IT" u="sng" kern="0" dirty="0"/>
              <a:t> (!)</a:t>
            </a:r>
            <a:r>
              <a:rPr lang="it-IT" kern="0" dirty="0"/>
              <a:t> </a:t>
            </a:r>
            <a:r>
              <a:rPr lang="it-IT" kern="0" dirty="0" err="1"/>
              <a:t>possible</a:t>
            </a:r>
            <a:r>
              <a:rPr lang="it-IT" kern="0" dirty="0"/>
              <a:t> «</a:t>
            </a:r>
            <a:r>
              <a:rPr lang="it-IT" kern="0" dirty="0" err="1"/>
              <a:t>experiment</a:t>
            </a:r>
            <a:r>
              <a:rPr lang="it-IT" kern="0" dirty="0"/>
              <a:t>» </a:t>
            </a:r>
            <a:r>
              <a:rPr lang="it-IT" i="1" kern="0" dirty="0">
                <a:latin typeface="Symbol" panose="05050102010706020507" pitchFamily="18" charset="2"/>
              </a:rPr>
              <a:t>f</a:t>
            </a:r>
            <a:r>
              <a:rPr lang="it-IT" kern="0" dirty="0"/>
              <a:t> over the </a:t>
            </a:r>
            <a:r>
              <a:rPr lang="it-IT" kern="0" dirty="0" err="1"/>
              <a:t>ciphertexts</a:t>
            </a:r>
            <a:endParaRPr lang="it-IT" kern="0" dirty="0"/>
          </a:p>
          <a:p>
            <a:pPr marL="857250" lvl="2" indent="0">
              <a:buFont typeface="Wingdings" panose="05000000000000000000" pitchFamily="2" charset="2"/>
              <a:buNone/>
            </a:pPr>
            <a:r>
              <a:rPr lang="it-IT" kern="0" dirty="0"/>
              <a:t>		</a:t>
            </a:r>
            <a:r>
              <a:rPr lang="it-IT" i="1" kern="0" dirty="0">
                <a:latin typeface="Symbol" panose="05050102010706020507" pitchFamily="18" charset="2"/>
              </a:rPr>
              <a:t> f</a:t>
            </a:r>
            <a:r>
              <a:rPr lang="it-IT" kern="0" dirty="0"/>
              <a:t>: </a:t>
            </a:r>
            <a:r>
              <a:rPr lang="it-IT" kern="0" dirty="0" err="1"/>
              <a:t>ciphertext</a:t>
            </a:r>
            <a:r>
              <a:rPr lang="it-IT" kern="0" dirty="0"/>
              <a:t> </a:t>
            </a:r>
            <a:r>
              <a:rPr lang="it-IT" kern="0" dirty="0">
                <a:sym typeface="Wingdings" panose="05000000000000000000" pitchFamily="2" charset="2"/>
              </a:rPr>
              <a:t> (0,1)</a:t>
            </a:r>
          </a:p>
          <a:p>
            <a:pPr marL="857250" lvl="2" indent="0">
              <a:buFont typeface="Wingdings" panose="05000000000000000000" pitchFamily="2" charset="2"/>
              <a:buNone/>
            </a:pPr>
            <a:endParaRPr lang="it-IT" kern="0" dirty="0">
              <a:sym typeface="Wingdings" panose="05000000000000000000" pitchFamily="2" charset="2"/>
            </a:endParaRPr>
          </a:p>
          <a:p>
            <a:pPr marL="857250" lvl="2" indent="0">
              <a:buFont typeface="Wingdings" panose="05000000000000000000" pitchFamily="2" charset="2"/>
              <a:buNone/>
            </a:pPr>
            <a:endParaRPr lang="it-IT" kern="0" dirty="0">
              <a:sym typeface="Wingdings" panose="05000000000000000000" pitchFamily="2" charset="2"/>
            </a:endParaRPr>
          </a:p>
          <a:p>
            <a:pPr marL="857250" lvl="2" indent="0">
              <a:buFont typeface="Wingdings" panose="05000000000000000000" pitchFamily="2" charset="2"/>
              <a:buNone/>
            </a:pPr>
            <a:endParaRPr lang="it-IT" kern="0" dirty="0">
              <a:sym typeface="Wingdings" panose="05000000000000000000" pitchFamily="2" charset="2"/>
            </a:endParaRPr>
          </a:p>
          <a:p>
            <a:r>
              <a:rPr lang="it-IT" kern="0" dirty="0"/>
              <a:t>«</a:t>
            </a:r>
            <a:r>
              <a:rPr lang="it-IT" kern="0" dirty="0" err="1"/>
              <a:t>Any</a:t>
            </a:r>
            <a:r>
              <a:rPr lang="it-IT" kern="0" dirty="0"/>
              <a:t>»</a:t>
            </a:r>
            <a:r>
              <a:rPr lang="it-IT" kern="0" dirty="0">
                <a:sym typeface="Wingdings" panose="05000000000000000000" pitchFamily="2" charset="2"/>
              </a:rPr>
              <a:t> = </a:t>
            </a:r>
            <a:r>
              <a:rPr lang="it-IT" kern="0" dirty="0" err="1"/>
              <a:t>also</a:t>
            </a:r>
            <a:r>
              <a:rPr lang="it-IT" kern="0" dirty="0"/>
              <a:t> </a:t>
            </a:r>
            <a:r>
              <a:rPr lang="it-IT" kern="0" dirty="0" err="1"/>
              <a:t>against</a:t>
            </a:r>
            <a:r>
              <a:rPr lang="it-IT" kern="0" dirty="0"/>
              <a:t> a </a:t>
            </a:r>
            <a:r>
              <a:rPr lang="it-IT" kern="0" dirty="0" err="1"/>
              <a:t>computationally</a:t>
            </a:r>
            <a:r>
              <a:rPr lang="it-IT" kern="0" dirty="0"/>
              <a:t> </a:t>
            </a:r>
            <a:r>
              <a:rPr lang="it-IT" kern="0" dirty="0" err="1"/>
              <a:t>unlimited</a:t>
            </a:r>
            <a:r>
              <a:rPr lang="it-IT" kern="0" dirty="0"/>
              <a:t> </a:t>
            </a:r>
            <a:r>
              <a:rPr lang="it-IT" kern="0" dirty="0" err="1"/>
              <a:t>adversary</a:t>
            </a:r>
            <a:r>
              <a:rPr lang="it-IT" kern="0" dirty="0"/>
              <a:t>!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DDCF11E-FF01-4C83-9C37-DE8640754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077072"/>
            <a:ext cx="5641602" cy="5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8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44724"/>
            <a:ext cx="7918648" cy="378042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YCNWR CANWKR WL VCMY UQUMLIQ ICIIR RIIWYYRIR BRYYM URLW BMYYR URBSM. W LMSW M JWQKRLWYW NRPMYYW, APRSIWIW AQPSR YR ESQLIM, NQL CLR FWRLNR M AQIIWYM BWSWXXRICSR, AW SRKKQYJMKRL, BWMISQ WY NRPQ, WL NMSNOW UQYIMPYWNW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BW ISMNNM, ISRPRAARIM BR YCLJOW APWYYW B'RSJMLIQ, VCRAW R JCWAR BM' SRJJW B'CL'RCSMQYR. QYISM R VCMAIQ, NO'MSR Y'QSLRUMLIQ PRSIWNQYRSM BMY JWQSLQ BMYYM LQXXM, YCNWR RKMKR VCMYYQ VCQIWBWRLQ B'CLR UQBMAIR FMYYMXXR, SWYMKRIR RYYQSR M RNNSMANWCIR BRYYM KRSWM REEMXWQLW NOM YM AW BWPWLJMKRL ACY KWAQ: VCMY PYRNWBQ RNNQSRUMLIQ NOM AW UQAISR BW VCRLB'WL VCRLBQ ACY KQYIQ BMYYM APQAM, M, AMLXR ANQUPQS YR FMYYMXXR, YM BR' CL NRSRIIMSM PRSIWNQYRSM...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97152"/>
            <a:ext cx="9090666" cy="20522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3528" y="4577062"/>
            <a:ext cx="734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FF0000"/>
                </a:solidFill>
              </a:rPr>
              <a:t>Frequency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analysis</a:t>
            </a:r>
            <a:r>
              <a:rPr lang="it-IT" sz="2000" b="1" dirty="0">
                <a:solidFill>
                  <a:srgbClr val="FF0000"/>
                </a:solidFill>
              </a:rPr>
              <a:t>, e.g. </a:t>
            </a:r>
            <a:r>
              <a:rPr lang="it-IT" sz="2000" dirty="0">
                <a:hlinkClick r:id="rId3"/>
              </a:rPr>
              <a:t>https://www.101computing.net/frequency-analysis/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-144524" y="3529186"/>
            <a:ext cx="9288524" cy="112395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032285"/>
              </p:ext>
            </p:extLst>
          </p:nvPr>
        </p:nvGraphicFramePr>
        <p:xfrm>
          <a:off x="36758" y="4133267"/>
          <a:ext cx="9107242" cy="37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4" imgW="9439133" imgH="384284" progId="Excel.Sheet.12">
                  <p:embed/>
                </p:oleObj>
              </mc:Choice>
              <mc:Fallback>
                <p:oleObj name="Foglio di lavoro" r:id="rId4" imgW="9439133" imgH="384284" progId="Excel.Sheet.12">
                  <p:embed/>
                  <p:pic>
                    <p:nvPicPr>
                      <p:cNvPr id="9" name="Oggetto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8" y="4133267"/>
                        <a:ext cx="9107242" cy="375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235307" y="370774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Frequency</a:t>
            </a:r>
            <a:r>
              <a:rPr lang="it-IT" b="1" dirty="0"/>
              <a:t> of </a:t>
            </a:r>
            <a:r>
              <a:rPr lang="it-IT" b="1" dirty="0" err="1"/>
              <a:t>Italian</a:t>
            </a:r>
            <a:r>
              <a:rPr lang="it-IT" b="1" dirty="0"/>
              <a:t> </a:t>
            </a:r>
            <a:r>
              <a:rPr lang="it-IT" b="1" dirty="0" err="1"/>
              <a:t>letters</a:t>
            </a:r>
            <a:endParaRPr lang="it-IT" b="1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ADCBC41F-C661-4971-882C-A538651A999B}"/>
              </a:ext>
            </a:extLst>
          </p:cNvPr>
          <p:cNvSpPr txBox="1">
            <a:spLocks/>
          </p:cNvSpPr>
          <p:nvPr/>
        </p:nvSpPr>
        <p:spPr bwMode="auto">
          <a:xfrm>
            <a:off x="685800" y="44865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9pPr>
          </a:lstStyle>
          <a:p>
            <a:r>
              <a:rPr lang="it-IT" kern="0"/>
              <a:t>Substitution cipher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417014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-71214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44724"/>
            <a:ext cx="7918648" cy="378042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YCNWR CANWKR WL VCMY UQUMLIQ ICIIR RIIWYYRIR BRYYM URLW BMYYR URBSM. W LMSW M JWQKRLWYW NRPMYYW, APRSIWIW AQPSR YR ESQLIM, NQL CLR FWRLNR M AQIIWYM BWSWXXRICSR, AW SRKKQYJMKRL, BWMISQ WY NRPQ, WL NMSNOW UQYIMPYWNW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BW ISMNNM, ISRPRAARIM BR YCLJOW APWYYW B'RSJMLIQ, VCRAW R JCWAR BM' SRJJW B'CL'RCSMQYR. QYISM R VCMAIQ, NO'MSR Y'QSLRUMLIQ PRSIWNQYRSM BMY JWQSLQ BMYYM LQXXM, YCNWR RKMKR VCMYYQ VCQIWBWRLQ B'CLR UQBMAIR FMYYMXXR, SWYMKRIR RYYQSR M RNNSMANWCIR BRYYM KRSWM REEMXWQLW NOM YM AW BWPWLJMKRL ACY KWAQ: VCMY PYRNWBQ RNNQSRUMLIQ NOM AW UQAISR BW VCRLB'WL VCRLBQ ACY KQYIQ BMYYM APQAM, M, AMLXR ANQUPQS YR FMYYMXXR, YM BR' CL NRSRIIMSM PRSIWNQYRSM...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797152"/>
            <a:ext cx="9090666" cy="2052228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323528" y="4577062"/>
            <a:ext cx="7341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solidFill>
                  <a:srgbClr val="FF0000"/>
                </a:solidFill>
              </a:rPr>
              <a:t>Frequency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analysis</a:t>
            </a:r>
            <a:r>
              <a:rPr lang="it-IT" sz="2000" b="1" dirty="0">
                <a:solidFill>
                  <a:srgbClr val="FF0000"/>
                </a:solidFill>
              </a:rPr>
              <a:t>, e.g. </a:t>
            </a:r>
            <a:r>
              <a:rPr lang="it-IT" sz="2000" dirty="0">
                <a:hlinkClick r:id="rId3"/>
              </a:rPr>
              <a:t>https://www.101computing.net/frequency-analysis/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-144524" y="3465004"/>
            <a:ext cx="9541060" cy="118813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graphicFrame>
        <p:nvGraphicFramePr>
          <p:cNvPr id="9" name="Ogget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436471"/>
              </p:ext>
            </p:extLst>
          </p:nvPr>
        </p:nvGraphicFramePr>
        <p:xfrm>
          <a:off x="36758" y="4133267"/>
          <a:ext cx="9107242" cy="375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glio di lavoro" r:id="rId4" imgW="9439133" imgH="384284" progId="Excel.Sheet.12">
                  <p:embed/>
                </p:oleObj>
              </mc:Choice>
              <mc:Fallback>
                <p:oleObj name="Foglio di lavoro" r:id="rId4" imgW="9439133" imgH="384284" progId="Excel.Sheet.12">
                  <p:embed/>
                  <p:pic>
                    <p:nvPicPr>
                      <p:cNvPr id="9" name="Oggetto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58" y="4133267"/>
                        <a:ext cx="9107242" cy="375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235307" y="370774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Frequency</a:t>
            </a:r>
            <a:r>
              <a:rPr lang="it-IT" b="1" dirty="0"/>
              <a:t> of </a:t>
            </a:r>
            <a:r>
              <a:rPr lang="it-IT" b="1" dirty="0" err="1"/>
              <a:t>Italian</a:t>
            </a:r>
            <a:r>
              <a:rPr lang="it-IT" b="1" dirty="0"/>
              <a:t> </a:t>
            </a:r>
            <a:r>
              <a:rPr lang="it-IT" b="1" dirty="0" err="1"/>
              <a:t>letters</a:t>
            </a:r>
            <a:endParaRPr lang="it-IT" b="1" dirty="0"/>
          </a:p>
        </p:txBody>
      </p:sp>
      <p:sp>
        <p:nvSpPr>
          <p:cNvPr id="11" name="Ovale 10"/>
          <p:cNvSpPr/>
          <p:nvPr/>
        </p:nvSpPr>
        <p:spPr bwMode="auto">
          <a:xfrm flipV="1">
            <a:off x="5544108" y="973497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Ovale 11"/>
          <p:cNvSpPr/>
          <p:nvPr/>
        </p:nvSpPr>
        <p:spPr bwMode="auto">
          <a:xfrm flipV="1">
            <a:off x="685800" y="3218592"/>
            <a:ext cx="1005880" cy="35442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923928" y="4294837"/>
            <a:ext cx="5158015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sz="1800" b="1" dirty="0"/>
              <a:t>Y = High </a:t>
            </a:r>
            <a:r>
              <a:rPr lang="it-IT" sz="1800" b="1" dirty="0" err="1"/>
              <a:t>frequency</a:t>
            </a:r>
            <a:r>
              <a:rPr lang="it-IT" sz="1800" b="1" dirty="0"/>
              <a:t> </a:t>
            </a:r>
            <a:r>
              <a:rPr lang="it-IT" sz="1800" b="1" dirty="0" err="1"/>
              <a:t>consonant</a:t>
            </a:r>
            <a:r>
              <a:rPr lang="it-IT" sz="1800" b="1" dirty="0"/>
              <a:t> (L, N, R, T)</a:t>
            </a:r>
          </a:p>
          <a:p>
            <a:r>
              <a:rPr lang="it-IT" sz="1800" b="1" dirty="0"/>
              <a:t>R,M,W, = </a:t>
            </a:r>
            <a:r>
              <a:rPr lang="it-IT" sz="1800" b="1" dirty="0" err="1"/>
              <a:t>likely</a:t>
            </a:r>
            <a:r>
              <a:rPr lang="it-IT" sz="1800" b="1" dirty="0"/>
              <a:t> </a:t>
            </a:r>
            <a:r>
              <a:rPr lang="it-IT" sz="1800" b="1" dirty="0" err="1"/>
              <a:t>vowel</a:t>
            </a:r>
            <a:r>
              <a:rPr lang="it-IT" sz="1800" b="1" dirty="0"/>
              <a:t> (A, E, I, O) and W</a:t>
            </a:r>
            <a:r>
              <a:rPr lang="it-IT" sz="1800" b="1" dirty="0">
                <a:sym typeface="Wingdings" panose="05000000000000000000" pitchFamily="2" charset="2"/>
              </a:rPr>
              <a:t>I </a:t>
            </a:r>
            <a:r>
              <a:rPr lang="it-IT" sz="1800" b="1" dirty="0" err="1">
                <a:sym typeface="Wingdings" panose="05000000000000000000" pitchFamily="2" charset="2"/>
              </a:rPr>
              <a:t>most</a:t>
            </a:r>
            <a:r>
              <a:rPr lang="it-IT" sz="1800" b="1" dirty="0">
                <a:sym typeface="Wingdings" panose="05000000000000000000" pitchFamily="2" charset="2"/>
              </a:rPr>
              <a:t> </a:t>
            </a:r>
            <a:r>
              <a:rPr lang="it-IT" sz="1800" b="1" dirty="0" err="1">
                <a:sym typeface="Wingdings" panose="05000000000000000000" pitchFamily="2" charset="2"/>
              </a:rPr>
              <a:t>likely</a:t>
            </a:r>
            <a:r>
              <a:rPr lang="it-IT" sz="1800" b="1" dirty="0">
                <a:sym typeface="Wingdings" panose="05000000000000000000" pitchFamily="2" charset="2"/>
              </a:rPr>
              <a:t>…</a:t>
            </a:r>
            <a:endParaRPr lang="it-IT" sz="1800" b="1" dirty="0"/>
          </a:p>
        </p:txBody>
      </p:sp>
      <p:sp>
        <p:nvSpPr>
          <p:cNvPr id="15" name="Ovale 14"/>
          <p:cNvSpPr/>
          <p:nvPr/>
        </p:nvSpPr>
        <p:spPr bwMode="auto">
          <a:xfrm flipV="1">
            <a:off x="5256076" y="3205746"/>
            <a:ext cx="1440160" cy="29526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Ovale 15"/>
          <p:cNvSpPr/>
          <p:nvPr/>
        </p:nvSpPr>
        <p:spPr bwMode="auto">
          <a:xfrm flipV="1">
            <a:off x="2303748" y="1281549"/>
            <a:ext cx="540060" cy="225423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-71214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08" y="980728"/>
            <a:ext cx="8820980" cy="7192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And…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trials&amp;errors</a:t>
            </a:r>
            <a:r>
              <a:rPr lang="it-IT" dirty="0"/>
              <a:t> 	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digram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statistics</a:t>
            </a:r>
            <a:r>
              <a:rPr lang="it-IT" dirty="0">
                <a:sym typeface="Wingdings" panose="05000000000000000000" pitchFamily="2" charset="2"/>
              </a:rPr>
              <a:t> 	 </a:t>
            </a:r>
            <a:r>
              <a:rPr lang="it-IT" dirty="0" err="1"/>
              <a:t>etc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6" y="1808820"/>
            <a:ext cx="7280007" cy="437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696200" cy="1123950"/>
          </a:xfrm>
        </p:spPr>
        <p:txBody>
          <a:bodyPr/>
          <a:lstStyle/>
          <a:p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549574"/>
            <a:ext cx="7696200" cy="411480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Key</a:t>
            </a:r>
            <a:r>
              <a:rPr lang="it-IT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: RFNBMEJOWGTYULQPVSAICKDHZX</a:t>
            </a:r>
          </a:p>
          <a:p>
            <a:pPr marL="0" indent="0">
              <a:buNone/>
            </a:pPr>
            <a:endParaRPr lang="it-IT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Lucida Console" panose="020B0609040504020204" pitchFamily="49" charset="0"/>
              </a:rPr>
              <a:t>Plaintext</a:t>
            </a:r>
            <a:r>
              <a:rPr lang="it-IT" sz="1800" dirty="0">
                <a:latin typeface="Lucida Console" panose="020B0609040504020204" pitchFamily="49" charset="0"/>
              </a:rPr>
              <a:t>: 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Lucia usciva in quel momento tutta attillata dalle mani della madre. I neri e giovanili capelli, spartiti sopra la fronte, con una bianca e sottile dirizzatura, si </a:t>
            </a:r>
            <a:r>
              <a:rPr lang="it-IT" sz="1800" dirty="0" err="1">
                <a:latin typeface="Lucida Console" panose="020B0609040504020204" pitchFamily="49" charset="0"/>
              </a:rPr>
              <a:t>ravvolgevan</a:t>
            </a:r>
            <a:r>
              <a:rPr lang="it-IT" sz="1800" dirty="0">
                <a:latin typeface="Lucida Console" panose="020B0609040504020204" pitchFamily="49" charset="0"/>
              </a:rPr>
              <a:t>, dietro il capo, in cerchi molteplici</a:t>
            </a:r>
          </a:p>
          <a:p>
            <a:pPr marL="0" indent="0">
              <a:buNone/>
            </a:pPr>
            <a:r>
              <a:rPr lang="it-IT" sz="1800" dirty="0">
                <a:latin typeface="Lucida Console" panose="020B0609040504020204" pitchFamily="49" charset="0"/>
              </a:rPr>
              <a:t>di trecce, trapassate da lunghi spilli d'argento, quasi a guisa de' raggi d'un'aureola. Oltre a questo, ch'era l'ornamento particolare del giorno delle nozze, Lucia aveva quello quotidiano d'una modesta bellezza, rilevata allora e accresciuta dalle varie affezioni che le si </a:t>
            </a:r>
            <a:r>
              <a:rPr lang="it-IT" sz="1800" dirty="0" err="1">
                <a:latin typeface="Lucida Console" panose="020B0609040504020204" pitchFamily="49" charset="0"/>
              </a:rPr>
              <a:t>dipingevan</a:t>
            </a:r>
            <a:r>
              <a:rPr lang="it-IT" sz="1800" dirty="0">
                <a:latin typeface="Lucida Console" panose="020B0609040504020204" pitchFamily="49" charset="0"/>
              </a:rPr>
              <a:t> sul viso: quel placido accoramento che si mostra di quand'in quando sul volto delle spose, e, senza scompor la bellezza, le da' un carattere particolare...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776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38100" y="548680"/>
            <a:ext cx="9144000" cy="649288"/>
          </a:xfrm>
        </p:spPr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graphical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leaky</a:t>
            </a:r>
            <a:r>
              <a:rPr lang="it-IT" dirty="0"/>
              <a:t> </a:t>
            </a:r>
            <a:r>
              <a:rPr lang="it-IT" dirty="0" err="1"/>
              <a:t>substitution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be!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5373216"/>
            <a:ext cx="8278688" cy="936104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pixel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ciphertext</a:t>
            </a:r>
            <a:r>
              <a:rPr lang="it-IT" dirty="0">
                <a:sym typeface="Wingdings" panose="05000000000000000000" pitchFamily="2" charset="2"/>
              </a:rPr>
              <a:t> pixel!</a:t>
            </a:r>
            <a:endParaRPr lang="it-IT" dirty="0"/>
          </a:p>
          <a:p>
            <a:r>
              <a:rPr lang="it-IT" dirty="0">
                <a:solidFill>
                  <a:srgbClr val="FF0000"/>
                </a:solidFill>
              </a:rPr>
              <a:t>More </a:t>
            </a:r>
            <a:r>
              <a:rPr lang="it-IT" dirty="0" err="1">
                <a:solidFill>
                  <a:srgbClr val="FF0000"/>
                </a:solidFill>
              </a:rPr>
              <a:t>later</a:t>
            </a:r>
            <a:r>
              <a:rPr lang="it-IT" dirty="0">
                <a:solidFill>
                  <a:srgbClr val="FF0000"/>
                </a:solidFill>
              </a:rPr>
              <a:t> on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 (</a:t>
            </a:r>
            <a:r>
              <a:rPr lang="it-IT" dirty="0" err="1">
                <a:solidFill>
                  <a:srgbClr val="FF0000"/>
                </a:solidFill>
              </a:rPr>
              <a:t>extremely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poor</a:t>
            </a:r>
            <a:r>
              <a:rPr lang="it-IT" dirty="0">
                <a:solidFill>
                  <a:srgbClr val="FF0000"/>
                </a:solidFill>
              </a:rPr>
              <a:t>!) </a:t>
            </a:r>
            <a:r>
              <a:rPr lang="it-IT" dirty="0" err="1">
                <a:solidFill>
                  <a:srgbClr val="FF0000"/>
                </a:solidFill>
              </a:rPr>
              <a:t>approach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when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talking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about</a:t>
            </a:r>
            <a:r>
              <a:rPr lang="it-IT" dirty="0">
                <a:solidFill>
                  <a:srgbClr val="FF0000"/>
                </a:solidFill>
              </a:rPr>
              <a:t> Electronic Code Books in </a:t>
            </a:r>
            <a:r>
              <a:rPr lang="it-IT" dirty="0" err="1">
                <a:solidFill>
                  <a:srgbClr val="FF0000"/>
                </a:solidFill>
              </a:rPr>
              <a:t>block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ciphers</a:t>
            </a:r>
            <a:r>
              <a:rPr lang="it-IT" dirty="0">
                <a:solidFill>
                  <a:srgbClr val="FF0000"/>
                </a:solidFill>
              </a:rPr>
              <a:t>!!</a:t>
            </a:r>
          </a:p>
        </p:txBody>
      </p:sp>
      <p:pic>
        <p:nvPicPr>
          <p:cNvPr id="4" name="Immagine 17" descr="T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28" y="1880828"/>
            <a:ext cx="2911537" cy="32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18" descr="Tux_ec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86" y="1988840"/>
            <a:ext cx="2936814" cy="323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1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980EB-1ACA-4F4E-A34B-BAB5515F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time</a:t>
            </a:r>
            <a:r>
              <a:rPr lang="it-IT" dirty="0"/>
              <a:t> pad (</a:t>
            </a:r>
            <a:r>
              <a:rPr lang="it-IT" dirty="0" err="1"/>
              <a:t>Vernam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)</a:t>
            </a:r>
          </a:p>
        </p:txBody>
      </p:sp>
      <p:pic>
        <p:nvPicPr>
          <p:cNvPr id="3075" name="Picture 3" descr="PE03749_">
            <a:extLst>
              <a:ext uri="{FF2B5EF4-FFF2-40B4-BE49-F238E27FC236}">
                <a16:creationId xmlns:a16="http://schemas.microsoft.com/office/drawing/2014/main" id="{52A434DF-BFFB-497E-8450-DE251484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1905000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PE03749_">
            <a:extLst>
              <a:ext uri="{FF2B5EF4-FFF2-40B4-BE49-F238E27FC236}">
                <a16:creationId xmlns:a16="http://schemas.microsoft.com/office/drawing/2014/main" id="{0394EC9F-3E9E-4015-8497-6AD7C26A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70838" y="1905000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5">
            <a:extLst>
              <a:ext uri="{FF2B5EF4-FFF2-40B4-BE49-F238E27FC236}">
                <a16:creationId xmlns:a16="http://schemas.microsoft.com/office/drawing/2014/main" id="{B7A91218-6350-455B-B1A8-5B00AC6B5A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2413" y="2819400"/>
            <a:ext cx="657225" cy="322263"/>
            <a:chOff x="1410" y="2496"/>
            <a:chExt cx="414" cy="203"/>
          </a:xfrm>
        </p:grpSpPr>
        <p:sp>
          <p:nvSpPr>
            <p:cNvPr id="3113" name="AutoShape 6">
              <a:extLst>
                <a:ext uri="{FF2B5EF4-FFF2-40B4-BE49-F238E27FC236}">
                  <a16:creationId xmlns:a16="http://schemas.microsoft.com/office/drawing/2014/main" id="{71BA095C-7F62-47C3-986F-5E450A3E75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4" name="Freeform 7">
              <a:extLst>
                <a:ext uri="{FF2B5EF4-FFF2-40B4-BE49-F238E27FC236}">
                  <a16:creationId xmlns:a16="http://schemas.microsoft.com/office/drawing/2014/main" id="{88D7F276-D1DA-4D1E-A5D8-0D806585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5" name="Freeform 8">
              <a:extLst>
                <a:ext uri="{FF2B5EF4-FFF2-40B4-BE49-F238E27FC236}">
                  <a16:creationId xmlns:a16="http://schemas.microsoft.com/office/drawing/2014/main" id="{4DE011F5-82E3-4F1D-8A49-835E54B73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6" name="Freeform 9">
              <a:extLst>
                <a:ext uri="{FF2B5EF4-FFF2-40B4-BE49-F238E27FC236}">
                  <a16:creationId xmlns:a16="http://schemas.microsoft.com/office/drawing/2014/main" id="{60A01C61-9544-4A72-88CA-3CF2127BE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7" name="Freeform 10">
              <a:extLst>
                <a:ext uri="{FF2B5EF4-FFF2-40B4-BE49-F238E27FC236}">
                  <a16:creationId xmlns:a16="http://schemas.microsoft.com/office/drawing/2014/main" id="{682D7C85-1B74-4B7D-BC45-F7531D6FF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8" name="Freeform 11">
              <a:extLst>
                <a:ext uri="{FF2B5EF4-FFF2-40B4-BE49-F238E27FC236}">
                  <a16:creationId xmlns:a16="http://schemas.microsoft.com/office/drawing/2014/main" id="{D69D6806-5CA1-4119-B019-B5CA15388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9" name="Freeform 12">
              <a:extLst>
                <a:ext uri="{FF2B5EF4-FFF2-40B4-BE49-F238E27FC236}">
                  <a16:creationId xmlns:a16="http://schemas.microsoft.com/office/drawing/2014/main" id="{9436BE1D-325E-47EB-86F4-1CC750E2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0" name="Freeform 13">
              <a:extLst>
                <a:ext uri="{FF2B5EF4-FFF2-40B4-BE49-F238E27FC236}">
                  <a16:creationId xmlns:a16="http://schemas.microsoft.com/office/drawing/2014/main" id="{15F1DEB1-E568-4780-9585-8C2128E8D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1" name="Freeform 14">
              <a:extLst>
                <a:ext uri="{FF2B5EF4-FFF2-40B4-BE49-F238E27FC236}">
                  <a16:creationId xmlns:a16="http://schemas.microsoft.com/office/drawing/2014/main" id="{5DCD0959-D0F2-4E7D-AD26-BE4492BB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2" name="Freeform 15">
              <a:extLst>
                <a:ext uri="{FF2B5EF4-FFF2-40B4-BE49-F238E27FC236}">
                  <a16:creationId xmlns:a16="http://schemas.microsoft.com/office/drawing/2014/main" id="{D3764E4F-3F23-4BC2-9C54-08EAF18D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3" name="Freeform 16">
              <a:extLst>
                <a:ext uri="{FF2B5EF4-FFF2-40B4-BE49-F238E27FC236}">
                  <a16:creationId xmlns:a16="http://schemas.microsoft.com/office/drawing/2014/main" id="{1EDDC423-1AD2-4A75-97B8-F20E14E42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4" name="Freeform 17">
              <a:extLst>
                <a:ext uri="{FF2B5EF4-FFF2-40B4-BE49-F238E27FC236}">
                  <a16:creationId xmlns:a16="http://schemas.microsoft.com/office/drawing/2014/main" id="{09380B5F-ED80-41BA-9007-4AA2EF716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5" name="Freeform 18">
              <a:extLst>
                <a:ext uri="{FF2B5EF4-FFF2-40B4-BE49-F238E27FC236}">
                  <a16:creationId xmlns:a16="http://schemas.microsoft.com/office/drawing/2014/main" id="{4177441B-8774-4C8E-ACA3-34A676F2B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" name="Freeform 19">
              <a:extLst>
                <a:ext uri="{FF2B5EF4-FFF2-40B4-BE49-F238E27FC236}">
                  <a16:creationId xmlns:a16="http://schemas.microsoft.com/office/drawing/2014/main" id="{CD87AB73-6D9C-4446-BAEC-BC3036B91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" name="Freeform 20">
              <a:extLst>
                <a:ext uri="{FF2B5EF4-FFF2-40B4-BE49-F238E27FC236}">
                  <a16:creationId xmlns:a16="http://schemas.microsoft.com/office/drawing/2014/main" id="{EEF23AF3-109F-4569-B193-DBB91437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" name="Freeform 21">
              <a:extLst>
                <a:ext uri="{FF2B5EF4-FFF2-40B4-BE49-F238E27FC236}">
                  <a16:creationId xmlns:a16="http://schemas.microsoft.com/office/drawing/2014/main" id="{3A598CA9-6227-4302-9568-4E4E048AF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078" name="Text Box 22">
            <a:extLst>
              <a:ext uri="{FF2B5EF4-FFF2-40B4-BE49-F238E27FC236}">
                <a16:creationId xmlns:a16="http://schemas.microsoft.com/office/drawing/2014/main" id="{ECA10649-0900-4498-90A7-1617CD91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438" y="2224088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= 10111101…</a:t>
            </a:r>
          </a:p>
        </p:txBody>
      </p:sp>
      <p:sp>
        <p:nvSpPr>
          <p:cNvPr id="3079" name="AutoShape 23">
            <a:extLst>
              <a:ext uri="{FF2B5EF4-FFF2-40B4-BE49-F238E27FC236}">
                <a16:creationId xmlns:a16="http://schemas.microsoft.com/office/drawing/2014/main" id="{B46208D5-ABDC-4BDD-A1C6-984481E8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2198688"/>
            <a:ext cx="482600" cy="506412"/>
          </a:xfrm>
          <a:prstGeom prst="foldedCorner">
            <a:avLst>
              <a:gd name="adj" fmla="val 29713"/>
            </a:avLst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-----</a:t>
            </a:r>
          </a:p>
          <a:p>
            <a:pPr algn="ctr" eaLnBrk="1" hangingPunct="1">
              <a:lnSpc>
                <a:spcPct val="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-----</a:t>
            </a:r>
          </a:p>
          <a:p>
            <a:pPr algn="ctr" eaLnBrk="1" hangingPunct="1">
              <a:lnSpc>
                <a:spcPct val="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-----</a:t>
            </a:r>
          </a:p>
        </p:txBody>
      </p:sp>
      <p:sp>
        <p:nvSpPr>
          <p:cNvPr id="6152" name="Text Box 24">
            <a:extLst>
              <a:ext uri="{FF2B5EF4-FFF2-40B4-BE49-F238E27FC236}">
                <a16:creationId xmlns:a16="http://schemas.microsoft.com/office/drawing/2014/main" id="{04CEF761-9FDF-4C74-900C-CEB67EB3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3" y="2828925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solidFill>
                  <a:srgbClr val="CC6600"/>
                </a:solidFill>
                <a:latin typeface="Arial Narrow" panose="020B0606020202030204" pitchFamily="34" charset="0"/>
              </a:rPr>
              <a:t>= 00110010…</a:t>
            </a:r>
          </a:p>
        </p:txBody>
      </p:sp>
      <p:sp>
        <p:nvSpPr>
          <p:cNvPr id="6153" name="Text Box 25">
            <a:extLst>
              <a:ext uri="{FF2B5EF4-FFF2-40B4-BE49-F238E27FC236}">
                <a16:creationId xmlns:a16="http://schemas.microsoft.com/office/drawing/2014/main" id="{EDD11753-E298-415B-A144-7C42C1BA3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2514600"/>
            <a:ext cx="1446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 10001111…</a:t>
            </a:r>
          </a:p>
        </p:txBody>
      </p:sp>
      <p:sp>
        <p:nvSpPr>
          <p:cNvPr id="6154" name="Text Box 26">
            <a:extLst>
              <a:ext uri="{FF2B5EF4-FFF2-40B4-BE49-F238E27FC236}">
                <a16:creationId xmlns:a16="http://schemas.microsoft.com/office/drawing/2014/main" id="{900A794D-910E-47F9-83AC-746C346D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3" y="23622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3600" b="0">
                <a:latin typeface="Arial Narrow" panose="020B0606020202030204" pitchFamily="34" charset="0"/>
              </a:rPr>
              <a:t> </a:t>
            </a:r>
            <a:r>
              <a:rPr lang="en-US" altLang="it-IT" sz="3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6155" name="Text Box 27">
            <a:extLst>
              <a:ext uri="{FF2B5EF4-FFF2-40B4-BE49-F238E27FC236}">
                <a16:creationId xmlns:a16="http://schemas.microsoft.com/office/drawing/2014/main" id="{3F140D09-295A-44E5-98FB-711EA7272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833688"/>
            <a:ext cx="1612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solidFill>
                  <a:srgbClr val="CC6600"/>
                </a:solidFill>
                <a:latin typeface="Arial Narrow" panose="020B0606020202030204" pitchFamily="34" charset="0"/>
              </a:rPr>
              <a:t>00110010… =</a:t>
            </a:r>
          </a:p>
        </p:txBody>
      </p:sp>
      <p:sp>
        <p:nvSpPr>
          <p:cNvPr id="6156" name="Line 28">
            <a:extLst>
              <a:ext uri="{FF2B5EF4-FFF2-40B4-BE49-F238E27FC236}">
                <a16:creationId xmlns:a16="http://schemas.microsoft.com/office/drawing/2014/main" id="{9A044F40-097F-408A-A631-B90069EB1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4038" y="2524125"/>
            <a:ext cx="381000" cy="18097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7" name="Line 29">
            <a:extLst>
              <a:ext uri="{FF2B5EF4-FFF2-40B4-BE49-F238E27FC236}">
                <a16:creationId xmlns:a16="http://schemas.microsoft.com/office/drawing/2014/main" id="{7AE98F25-A4A3-49D7-B952-6E95078A91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4038" y="2743200"/>
            <a:ext cx="381000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8" name="Line 30">
            <a:extLst>
              <a:ext uri="{FF2B5EF4-FFF2-40B4-BE49-F238E27FC236}">
                <a16:creationId xmlns:a16="http://schemas.microsoft.com/office/drawing/2014/main" id="{D667747B-4956-41A3-A14D-D28B63CF7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038" y="2676525"/>
            <a:ext cx="3063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59" name="AutoShape 31">
            <a:extLst>
              <a:ext uri="{FF2B5EF4-FFF2-40B4-BE49-F238E27FC236}">
                <a16:creationId xmlns:a16="http://schemas.microsoft.com/office/drawing/2014/main" id="{9222C815-D236-4DBB-A425-278A7CFCE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2268538"/>
            <a:ext cx="538163" cy="779462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6160" name="Text Box 32">
            <a:extLst>
              <a:ext uri="{FF2B5EF4-FFF2-40B4-BE49-F238E27FC236}">
                <a16:creationId xmlns:a16="http://schemas.microsoft.com/office/drawing/2014/main" id="{474AD5CC-94DD-40AF-BB04-86D5486C2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22860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3600" b="0">
                <a:latin typeface="Arial Narrow" panose="020B0606020202030204" pitchFamily="34" charset="0"/>
              </a:rPr>
              <a:t> </a:t>
            </a:r>
            <a:r>
              <a:rPr lang="en-US" altLang="it-IT" sz="3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6161" name="Line 33">
            <a:extLst>
              <a:ext uri="{FF2B5EF4-FFF2-40B4-BE49-F238E27FC236}">
                <a16:creationId xmlns:a16="http://schemas.microsoft.com/office/drawing/2014/main" id="{F32DAD88-62C3-49DA-8E93-9236D854D3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3663" y="2743200"/>
            <a:ext cx="307975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2" name="Text Box 34">
            <a:extLst>
              <a:ext uri="{FF2B5EF4-FFF2-40B4-BE49-F238E27FC236}">
                <a16:creationId xmlns:a16="http://schemas.microsoft.com/office/drawing/2014/main" id="{0A577E84-2749-4DD8-A4A1-E5D34B95A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2057400"/>
            <a:ext cx="1589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   10111101…</a:t>
            </a:r>
          </a:p>
        </p:txBody>
      </p:sp>
      <p:sp>
        <p:nvSpPr>
          <p:cNvPr id="6163" name="Line 35">
            <a:extLst>
              <a:ext uri="{FF2B5EF4-FFF2-40B4-BE49-F238E27FC236}">
                <a16:creationId xmlns:a16="http://schemas.microsoft.com/office/drawing/2014/main" id="{0CF36B4F-8507-4FBE-9DB9-15B038F6D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0638" y="2362200"/>
            <a:ext cx="381000" cy="1238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164" name="AutoShape 36">
            <a:extLst>
              <a:ext uri="{FF2B5EF4-FFF2-40B4-BE49-F238E27FC236}">
                <a16:creationId xmlns:a16="http://schemas.microsoft.com/office/drawing/2014/main" id="{12D44764-D083-4889-AC68-9AF48C459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429000"/>
            <a:ext cx="2895600" cy="609600"/>
          </a:xfrm>
          <a:prstGeom prst="wedgeRectCallout">
            <a:avLst>
              <a:gd name="adj1" fmla="val -769"/>
              <a:gd name="adj2" fmla="val -9296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Key: </a:t>
            </a:r>
            <a:r>
              <a:rPr lang="en-US" altLang="it-IT" sz="1600">
                <a:latin typeface="Arial Narrow" panose="020B0606020202030204" pitchFamily="34" charset="0"/>
              </a:rPr>
              <a:t>random</a:t>
            </a:r>
            <a:r>
              <a:rPr lang="en-US" altLang="it-IT" sz="1600" b="0">
                <a:latin typeface="Arial Narrow" panose="020B0606020202030204" pitchFamily="34" charset="0"/>
              </a:rPr>
              <a:t> bit sequence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as long as the plaintext</a:t>
            </a:r>
          </a:p>
        </p:txBody>
      </p:sp>
      <p:sp>
        <p:nvSpPr>
          <p:cNvPr id="6165" name="AutoShape 37">
            <a:extLst>
              <a:ext uri="{FF2B5EF4-FFF2-40B4-BE49-F238E27FC236}">
                <a16:creationId xmlns:a16="http://schemas.microsoft.com/office/drawing/2014/main" id="{ED3201D1-8A34-4CC3-9B21-8A272734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2743200" cy="838200"/>
          </a:xfrm>
          <a:prstGeom prst="wedgeRectCallout">
            <a:avLst>
              <a:gd name="adj1" fmla="val 4227"/>
              <a:gd name="adj2" fmla="val -19734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Encrypt by bitwise XOR of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plaintext and key: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ciphertext = 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plaintext 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 key</a:t>
            </a:r>
          </a:p>
        </p:txBody>
      </p:sp>
      <p:sp>
        <p:nvSpPr>
          <p:cNvPr id="6166" name="AutoShape 38">
            <a:extLst>
              <a:ext uri="{FF2B5EF4-FFF2-40B4-BE49-F238E27FC236}">
                <a16:creationId xmlns:a16="http://schemas.microsoft.com/office/drawing/2014/main" id="{8CEA7AD9-2F7D-4F6F-BB14-2E60E28F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581400"/>
            <a:ext cx="2936875" cy="1600200"/>
          </a:xfrm>
          <a:prstGeom prst="wedgeRectCallout">
            <a:avLst>
              <a:gd name="adj1" fmla="val -24380"/>
              <a:gd name="adj2" fmla="val -9236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Decrypt by bitwise XOR of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ciphertext and key: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ciphertext 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solidFill>
                  <a:schemeClr val="tx2"/>
                </a:solidFill>
                <a:latin typeface="Arial Narrow" panose="020B0606020202030204" pitchFamily="34" charset="0"/>
              </a:rPr>
              <a:t> key</a:t>
            </a:r>
            <a:r>
              <a:rPr lang="en-US" altLang="it-IT" sz="1600" b="0">
                <a:latin typeface="Arial Narrow" panose="020B0606020202030204" pitchFamily="34" charset="0"/>
              </a:rPr>
              <a:t> =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(plaintext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key)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key =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plaintext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(key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r>
              <a:rPr lang="en-US" altLang="it-IT" sz="1600" b="0">
                <a:latin typeface="Arial Narrow" panose="020B0606020202030204" pitchFamily="34" charset="0"/>
              </a:rPr>
              <a:t> key) =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plaintext </a:t>
            </a:r>
          </a:p>
        </p:txBody>
      </p:sp>
      <p:grpSp>
        <p:nvGrpSpPr>
          <p:cNvPr id="6167" name="Group 40">
            <a:extLst>
              <a:ext uri="{FF2B5EF4-FFF2-40B4-BE49-F238E27FC236}">
                <a16:creationId xmlns:a16="http://schemas.microsoft.com/office/drawing/2014/main" id="{B64741B2-FFDE-44F1-B0B3-A94EFE85D7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29575" y="2878138"/>
            <a:ext cx="657225" cy="322262"/>
            <a:chOff x="1410" y="2496"/>
            <a:chExt cx="414" cy="203"/>
          </a:xfrm>
        </p:grpSpPr>
        <p:sp>
          <p:nvSpPr>
            <p:cNvPr id="3097" name="AutoShape 41">
              <a:extLst>
                <a:ext uri="{FF2B5EF4-FFF2-40B4-BE49-F238E27FC236}">
                  <a16:creationId xmlns:a16="http://schemas.microsoft.com/office/drawing/2014/main" id="{A6E67892-3727-4C72-B92B-D58F1F5F8C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98" name="Freeform 42">
              <a:extLst>
                <a:ext uri="{FF2B5EF4-FFF2-40B4-BE49-F238E27FC236}">
                  <a16:creationId xmlns:a16="http://schemas.microsoft.com/office/drawing/2014/main" id="{69C938D9-268C-4855-9012-47D6B60D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99" name="Freeform 43">
              <a:extLst>
                <a:ext uri="{FF2B5EF4-FFF2-40B4-BE49-F238E27FC236}">
                  <a16:creationId xmlns:a16="http://schemas.microsoft.com/office/drawing/2014/main" id="{09C88FDF-61E2-43AA-BD86-3F8DA7CC6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0" name="Freeform 44">
              <a:extLst>
                <a:ext uri="{FF2B5EF4-FFF2-40B4-BE49-F238E27FC236}">
                  <a16:creationId xmlns:a16="http://schemas.microsoft.com/office/drawing/2014/main" id="{229C1B3B-6474-4550-B634-740DC90CA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1" name="Freeform 45">
              <a:extLst>
                <a:ext uri="{FF2B5EF4-FFF2-40B4-BE49-F238E27FC236}">
                  <a16:creationId xmlns:a16="http://schemas.microsoft.com/office/drawing/2014/main" id="{699F1F5C-6C72-4BC7-BC49-92D092856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2" name="Freeform 46">
              <a:extLst>
                <a:ext uri="{FF2B5EF4-FFF2-40B4-BE49-F238E27FC236}">
                  <a16:creationId xmlns:a16="http://schemas.microsoft.com/office/drawing/2014/main" id="{BA58E1DE-BC39-43D7-98B5-A1565257C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3" name="Freeform 47">
              <a:extLst>
                <a:ext uri="{FF2B5EF4-FFF2-40B4-BE49-F238E27FC236}">
                  <a16:creationId xmlns:a16="http://schemas.microsoft.com/office/drawing/2014/main" id="{7591E1DF-6BCE-4705-B01D-1B65F99E5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4" name="Freeform 48">
              <a:extLst>
                <a:ext uri="{FF2B5EF4-FFF2-40B4-BE49-F238E27FC236}">
                  <a16:creationId xmlns:a16="http://schemas.microsoft.com/office/drawing/2014/main" id="{3199E725-20E2-4B79-8A34-154E76F7E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5" name="Freeform 49">
              <a:extLst>
                <a:ext uri="{FF2B5EF4-FFF2-40B4-BE49-F238E27FC236}">
                  <a16:creationId xmlns:a16="http://schemas.microsoft.com/office/drawing/2014/main" id="{2C40A951-4651-4177-84A5-22DB12BF9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6" name="Freeform 50">
              <a:extLst>
                <a:ext uri="{FF2B5EF4-FFF2-40B4-BE49-F238E27FC236}">
                  <a16:creationId xmlns:a16="http://schemas.microsoft.com/office/drawing/2014/main" id="{BC6B454C-D5F1-4B1F-9A3F-D30A556BC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7" name="Freeform 51">
              <a:extLst>
                <a:ext uri="{FF2B5EF4-FFF2-40B4-BE49-F238E27FC236}">
                  <a16:creationId xmlns:a16="http://schemas.microsoft.com/office/drawing/2014/main" id="{1A970CB3-2217-4DD7-BE13-B26D8BCD5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8" name="Freeform 52">
              <a:extLst>
                <a:ext uri="{FF2B5EF4-FFF2-40B4-BE49-F238E27FC236}">
                  <a16:creationId xmlns:a16="http://schemas.microsoft.com/office/drawing/2014/main" id="{55035837-2C2B-43E0-8B17-8FA891750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09" name="Freeform 53">
              <a:extLst>
                <a:ext uri="{FF2B5EF4-FFF2-40B4-BE49-F238E27FC236}">
                  <a16:creationId xmlns:a16="http://schemas.microsoft.com/office/drawing/2014/main" id="{4D7A3000-15FE-47FA-B78D-59F7942EF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0" name="Freeform 54">
              <a:extLst>
                <a:ext uri="{FF2B5EF4-FFF2-40B4-BE49-F238E27FC236}">
                  <a16:creationId xmlns:a16="http://schemas.microsoft.com/office/drawing/2014/main" id="{F01B0990-3073-40CA-8ADE-FA35E556B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1" name="Freeform 55">
              <a:extLst>
                <a:ext uri="{FF2B5EF4-FFF2-40B4-BE49-F238E27FC236}">
                  <a16:creationId xmlns:a16="http://schemas.microsoft.com/office/drawing/2014/main" id="{6AEEB39E-C9AA-4561-B414-D810F9AB3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12" name="Freeform 56">
              <a:extLst>
                <a:ext uri="{FF2B5EF4-FFF2-40B4-BE49-F238E27FC236}">
                  <a16:creationId xmlns:a16="http://schemas.microsoft.com/office/drawing/2014/main" id="{82E7AFBD-49AD-4242-B596-03BA4F824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096" name="CasellaDiTesto 56">
            <a:extLst>
              <a:ext uri="{FF2B5EF4-FFF2-40B4-BE49-F238E27FC236}">
                <a16:creationId xmlns:a16="http://schemas.microsoft.com/office/drawing/2014/main" id="{3F25D417-11F6-47C8-B024-388C11C3B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805488"/>
            <a:ext cx="1784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>
                <a:latin typeface="Arial Narrow" panose="020B0606020202030204" pitchFamily="34" charset="0"/>
              </a:rPr>
              <a:t>Source: V. </a:t>
            </a:r>
            <a:r>
              <a:rPr lang="en-US" altLang="it-IT" sz="1600" b="0">
                <a:latin typeface="Arial Narrow" panose="020B0606020202030204" pitchFamily="34" charset="0"/>
              </a:rPr>
              <a:t>Shmatikov</a:t>
            </a:r>
            <a:endParaRPr lang="en-US" altLang="it-IT" sz="1800" b="0">
              <a:latin typeface="Arial Narrow" panose="020B0606020202030204" pitchFamily="34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5CE1772-0FAB-4FE4-9BC5-521D831C198A}"/>
              </a:ext>
            </a:extLst>
          </p:cNvPr>
          <p:cNvSpPr txBox="1"/>
          <p:nvPr/>
        </p:nvSpPr>
        <p:spPr>
          <a:xfrm>
            <a:off x="863588" y="5409220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CT = ENC(K,M) = 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Symbol" pitchFamily="18" charset="2"/>
              </a:rPr>
              <a:t>  K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C762F08-74EC-4959-BE42-B1B7514E9DA8}"/>
              </a:ext>
            </a:extLst>
          </p:cNvPr>
          <p:cNvSpPr txBox="1"/>
          <p:nvPr/>
        </p:nvSpPr>
        <p:spPr>
          <a:xfrm>
            <a:off x="5718108" y="543586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 = DEC(K,CT) = CT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Symbol" pitchFamily="18" charset="2"/>
              </a:rPr>
              <a:t>  K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/>
      <p:bldP spid="6154" grpId="0"/>
      <p:bldP spid="6155" grpId="0"/>
      <p:bldP spid="6159" grpId="0" animBg="1"/>
      <p:bldP spid="6160" grpId="0"/>
      <p:bldP spid="6162" grpId="0"/>
      <p:bldP spid="6164" grpId="0" animBg="1"/>
      <p:bldP spid="6165" grpId="0" animBg="1"/>
      <p:bldP spid="6166" grpId="0" animBg="1"/>
      <p:bldP spid="57" grpId="0"/>
      <p:bldP spid="58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BFEEA-C45D-4608-9577-B658682C87C5}"/>
</file>

<file path=customXml/itemProps2.xml><?xml version="1.0" encoding="utf-8"?>
<ds:datastoreItem xmlns:ds="http://schemas.openxmlformats.org/officeDocument/2006/customXml" ds:itemID="{21ADE840-EB0A-4A9F-AE0F-A08FEAE4C622}"/>
</file>

<file path=customXml/itemProps3.xml><?xml version="1.0" encoding="utf-8"?>
<ds:datastoreItem xmlns:ds="http://schemas.openxmlformats.org/officeDocument/2006/customXml" ds:itemID="{F2850640-5625-4F85-B2C2-B85C7F5CC1E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Pages>22</Pages>
  <Words>2569</Words>
  <Application>Microsoft Office PowerPoint</Application>
  <PresentationFormat>Presentazione su schermo (4:3)</PresentationFormat>
  <Paragraphs>356</Paragraphs>
  <Slides>31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2" baseType="lpstr">
      <vt:lpstr>Arial</vt:lpstr>
      <vt:lpstr>Arial Narrow</vt:lpstr>
      <vt:lpstr>Book Antiqua</vt:lpstr>
      <vt:lpstr>Bookman Old Style</vt:lpstr>
      <vt:lpstr>Courier New</vt:lpstr>
      <vt:lpstr>Lucida Console</vt:lpstr>
      <vt:lpstr>Symbol</vt:lpstr>
      <vt:lpstr>Times New Roman</vt:lpstr>
      <vt:lpstr>Wingdings</vt:lpstr>
      <vt:lpstr>214templ</vt:lpstr>
      <vt:lpstr>Foglio di lavoro</vt:lpstr>
      <vt:lpstr>review of Encryption basics</vt:lpstr>
      <vt:lpstr>Encryption</vt:lpstr>
      <vt:lpstr>Substitution cipher</vt:lpstr>
      <vt:lpstr>Presentazione standard di PowerPoint</vt:lpstr>
      <vt:lpstr>Substitution cipher</vt:lpstr>
      <vt:lpstr>Substitution cipher</vt:lpstr>
      <vt:lpstr>Substitution cipher solution!</vt:lpstr>
      <vt:lpstr>A graphical example of how leaky substitution ciphers may be!</vt:lpstr>
      <vt:lpstr>One time pad (Vernam cipher)</vt:lpstr>
      <vt:lpstr>One time pad</vt:lpstr>
      <vt:lpstr>Perfect secrecy  (unconditional security)</vt:lpstr>
      <vt:lpstr>Vernam cipher: unconditionally secure! Buon only if…</vt:lpstr>
      <vt:lpstr>One time pad = no integrity</vt:lpstr>
      <vt:lpstr>Random  ≠ Pseudo Random!!</vt:lpstr>
      <vt:lpstr>Warm-up example 1 found on a real paper! </vt:lpstr>
      <vt:lpstr>Found in a real proposal (RFID mutual authentication - simplified)</vt:lpstr>
      <vt:lpstr>OK?</vt:lpstr>
      <vt:lpstr>OK????????</vt:lpstr>
      <vt:lpstr>Example</vt:lpstr>
      <vt:lpstr>Example</vt:lpstr>
      <vt:lpstr>What if…</vt:lpstr>
      <vt:lpstr>review of Encryption basics  (continuation): security definitions</vt:lpstr>
      <vt:lpstr>Back to encryption: when a cipher is secure? (we need rigorous security definitions!)</vt:lpstr>
      <vt:lpstr>Defining security</vt:lpstr>
      <vt:lpstr>Definition of semantic security: IND-CPA game</vt:lpstr>
      <vt:lpstr>Definition of semantic security: IND-CPA game</vt:lpstr>
      <vt:lpstr>Definition of semantic security: IND-CPA game</vt:lpstr>
      <vt:lpstr>IND-CPA: Indistinguishability under Chosen Plaintext Attack (semantic security)</vt:lpstr>
      <vt:lpstr>Visual example of semantic security: no info leak!</vt:lpstr>
      <vt:lpstr>Caveat / 1</vt:lpstr>
      <vt:lpstr>Caveat /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giuseppe bianchi</cp:lastModifiedBy>
  <cp:revision>253</cp:revision>
  <cp:lastPrinted>1998-04-09T13:49:28Z</cp:lastPrinted>
  <dcterms:created xsi:type="dcterms:W3CDTF">1996-09-11T22:41:56Z</dcterms:created>
  <dcterms:modified xsi:type="dcterms:W3CDTF">2022-09-29T14:47:04Z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