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58" r:id="rId2"/>
    <p:sldId id="751" r:id="rId3"/>
    <p:sldId id="755" r:id="rId4"/>
    <p:sldId id="804" r:id="rId5"/>
    <p:sldId id="756" r:id="rId6"/>
    <p:sldId id="763" r:id="rId7"/>
    <p:sldId id="777" r:id="rId8"/>
    <p:sldId id="778" r:id="rId9"/>
    <p:sldId id="779" r:id="rId10"/>
    <p:sldId id="766" r:id="rId11"/>
    <p:sldId id="787" r:id="rId12"/>
    <p:sldId id="788" r:id="rId13"/>
    <p:sldId id="764" r:id="rId14"/>
    <p:sldId id="768" r:id="rId15"/>
    <p:sldId id="557" r:id="rId16"/>
    <p:sldId id="521" r:id="rId17"/>
    <p:sldId id="773" r:id="rId18"/>
    <p:sldId id="771" r:id="rId19"/>
    <p:sldId id="548" r:id="rId20"/>
    <p:sldId id="772" r:id="rId21"/>
    <p:sldId id="549" r:id="rId22"/>
    <p:sldId id="775" r:id="rId23"/>
    <p:sldId id="776" r:id="rId24"/>
    <p:sldId id="553" r:id="rId25"/>
    <p:sldId id="780" r:id="rId26"/>
    <p:sldId id="757" r:id="rId27"/>
    <p:sldId id="758" r:id="rId28"/>
    <p:sldId id="782" r:id="rId29"/>
    <p:sldId id="789" r:id="rId30"/>
    <p:sldId id="790" r:id="rId31"/>
    <p:sldId id="791" r:id="rId32"/>
    <p:sldId id="792" r:id="rId33"/>
    <p:sldId id="793" r:id="rId34"/>
    <p:sldId id="594" r:id="rId35"/>
    <p:sldId id="794" r:id="rId36"/>
    <p:sldId id="795" r:id="rId37"/>
    <p:sldId id="796" r:id="rId38"/>
    <p:sldId id="797" r:id="rId39"/>
    <p:sldId id="569" r:id="rId40"/>
    <p:sldId id="803" r:id="rId41"/>
    <p:sldId id="786" r:id="rId42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0" autoAdjust="0"/>
    <p:restoredTop sz="89122" autoAdjust="0"/>
  </p:normalViewPr>
  <p:slideViewPr>
    <p:cSldViewPr showGuides="1">
      <p:cViewPr varScale="1">
        <p:scale>
          <a:sx n="67" d="100"/>
          <a:sy n="67" d="100"/>
        </p:scale>
        <p:origin x="1166" y="46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126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AE0A24-34C7-48BC-B6D2-AB937DF6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138" y="9099232"/>
            <a:ext cx="670009" cy="47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F9BFAF5-4C99-47BF-A557-E1D0270EFBD4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B5E82B9-93D5-4303-955A-03732A9D32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7100" y="752475"/>
            <a:ext cx="4945063" cy="3709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53BEA1-0A7A-4F99-ADDF-EDD8F6ED4C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767" y="4714594"/>
            <a:ext cx="4986142" cy="447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50DB7698-9461-4B56-9DA9-38E77B607E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88066FF4-255E-4587-9921-145C900E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2DFBCC2A-73F5-4E51-9FAE-1F8E377045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4E147420-B70A-4FE1-9B81-9792260C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63534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>
            <a:extLst>
              <a:ext uri="{FF2B5EF4-FFF2-40B4-BE49-F238E27FC236}">
                <a16:creationId xmlns:a16="http://schemas.microsoft.com/office/drawing/2014/main" id="{CE633E6D-1302-490E-AB93-5226408523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Segnaposto note 2">
            <a:extLst>
              <a:ext uri="{FF2B5EF4-FFF2-40B4-BE49-F238E27FC236}">
                <a16:creationId xmlns:a16="http://schemas.microsoft.com/office/drawing/2014/main" id="{61F10F11-6461-4A16-BC3E-8EB03E9B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1A11E44-CF5B-4A4B-9258-E449EA247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34F2FCA3-C324-4E71-B3F8-B1870B1E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1A11E44-CF5B-4A4B-9258-E449EA247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34F2FCA3-C324-4E71-B3F8-B1870B1E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5356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1A11E44-CF5B-4A4B-9258-E449EA247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34F2FCA3-C324-4E71-B3F8-B1870B1E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1193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1A11E44-CF5B-4A4B-9258-E449EA247B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34F2FCA3-C324-4E71-B3F8-B1870B1E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47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egnaposto immagine diapositiva 1">
            <a:extLst>
              <a:ext uri="{FF2B5EF4-FFF2-40B4-BE49-F238E27FC236}">
                <a16:creationId xmlns:a16="http://schemas.microsoft.com/office/drawing/2014/main" id="{691BA9CA-7B76-4772-A9DF-206158119F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Segnaposto note 2">
            <a:extLst>
              <a:ext uri="{FF2B5EF4-FFF2-40B4-BE49-F238E27FC236}">
                <a16:creationId xmlns:a16="http://schemas.microsoft.com/office/drawing/2014/main" id="{A9E8A1BB-C4AF-491B-92E0-AA5C4913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egnaposto immagine diapositiva 1">
            <a:extLst>
              <a:ext uri="{FF2B5EF4-FFF2-40B4-BE49-F238E27FC236}">
                <a16:creationId xmlns:a16="http://schemas.microsoft.com/office/drawing/2014/main" id="{23273C14-DA80-4FCF-A29E-549AD6C3DA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Segnaposto note 2">
            <a:extLst>
              <a:ext uri="{FF2B5EF4-FFF2-40B4-BE49-F238E27FC236}">
                <a16:creationId xmlns:a16="http://schemas.microsoft.com/office/drawing/2014/main" id="{EF0FFCB2-CB67-4037-B48C-5109A9C8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2DFBCC2A-73F5-4E51-9FAE-1F8E377045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4E147420-B70A-4FE1-9B81-9792260C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2DFBCC2A-73F5-4E51-9FAE-1F8E377045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4E147420-B70A-4FE1-9B81-9792260CD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9439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271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6777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44786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10100" y="1125538"/>
            <a:ext cx="3771900" cy="24082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10100" y="3686175"/>
            <a:ext cx="3771900" cy="24098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664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7069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8230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1957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714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529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06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288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9339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0998BD3-318A-4F65-846D-E8FDC9595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981611-9EB4-46FE-9AEB-6E05D396B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7253D3-EE5A-4028-815A-13D40843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90122334-4963-49F8-BC2C-C15E8B51C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210705C9-E418-4517-A2FF-A12835D31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A94F1760-8E05-460F-9A3A-A4111DDD31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1D34774F-91A3-49AD-A55D-2724169A3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>
            <a:extLst>
              <a:ext uri="{FF2B5EF4-FFF2-40B4-BE49-F238E27FC236}">
                <a16:creationId xmlns:a16="http://schemas.microsoft.com/office/drawing/2014/main" id="{3C954B06-4528-47E8-A444-687D4857E2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536" y="2130425"/>
            <a:ext cx="8062664" cy="2990763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Message Authentication:</a:t>
            </a:r>
            <a:br>
              <a:rPr lang="it-IT" dirty="0"/>
            </a:br>
            <a:br>
              <a:rPr lang="it-IT" dirty="0"/>
            </a:br>
            <a:r>
              <a:rPr lang="it-IT" dirty="0"/>
              <a:t>Secure </a:t>
            </a:r>
            <a:r>
              <a:rPr lang="it-IT" dirty="0" err="1"/>
              <a:t>hash-based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D67D8-6FBC-4E9D-83C3-0AA31CA0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 = Digital Signature?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B2189-4A1A-4C6E-8667-947D3675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0" y="1089534"/>
            <a:ext cx="8352928" cy="5399806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Digital signature (DS): </a:t>
            </a: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Nobody</a:t>
            </a:r>
            <a:r>
              <a:rPr lang="it-IT" dirty="0"/>
              <a:t> can </a:t>
            </a:r>
            <a:r>
              <a:rPr lang="it-IT" dirty="0" err="1"/>
              <a:t>modify</a:t>
            </a:r>
            <a:r>
              <a:rPr lang="it-IT" dirty="0"/>
              <a:t> a </a:t>
            </a:r>
            <a:r>
              <a:rPr lang="it-IT" dirty="0" err="1"/>
              <a:t>digitally</a:t>
            </a:r>
            <a:r>
              <a:rPr lang="it-IT" dirty="0"/>
              <a:t> </a:t>
            </a:r>
            <a:r>
              <a:rPr lang="it-IT" dirty="0" err="1"/>
              <a:t>signed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</a:t>
            </a:r>
            <a:r>
              <a:rPr lang="it-IT" dirty="0" err="1"/>
              <a:t>except</a:t>
            </a:r>
            <a:r>
              <a:rPr lang="it-IT" dirty="0"/>
              <a:t> creator)</a:t>
            </a:r>
          </a:p>
          <a:p>
            <a:pPr lvl="8"/>
            <a:endParaRPr lang="it-IT" dirty="0"/>
          </a:p>
          <a:p>
            <a:r>
              <a:rPr lang="it-IT" dirty="0"/>
              <a:t>Message Authentication Code (MAC):</a:t>
            </a: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Nobody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except</a:t>
            </a:r>
            <a:r>
              <a:rPr lang="it-IT" b="1" dirty="0">
                <a:solidFill>
                  <a:srgbClr val="FF0000"/>
                </a:solidFill>
              </a:rPr>
              <a:t> TX and RX (</a:t>
            </a:r>
            <a:r>
              <a:rPr lang="it-IT" b="1" dirty="0" err="1">
                <a:solidFill>
                  <a:srgbClr val="FF0000"/>
                </a:solidFill>
              </a:rPr>
              <a:t>which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have</a:t>
            </a:r>
            <a:r>
              <a:rPr lang="it-IT" b="1" dirty="0">
                <a:solidFill>
                  <a:srgbClr val="FF0000"/>
                </a:solidFill>
              </a:rPr>
              <a:t> the key) </a:t>
            </a:r>
            <a:r>
              <a:rPr lang="it-IT" dirty="0"/>
              <a:t>can </a:t>
            </a:r>
            <a:r>
              <a:rPr lang="it-IT" dirty="0" err="1"/>
              <a:t>modify</a:t>
            </a:r>
            <a:r>
              <a:rPr lang="it-IT" dirty="0"/>
              <a:t> a MAC-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an </a:t>
            </a:r>
            <a:r>
              <a:rPr lang="it-IT" dirty="0" err="1"/>
              <a:t>identical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Message/data </a:t>
            </a:r>
            <a:r>
              <a:rPr lang="it-IT" dirty="0" err="1"/>
              <a:t>Integrity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unlike</a:t>
            </a:r>
            <a:r>
              <a:rPr lang="it-IT" dirty="0"/>
              <a:t> MAC, DS </a:t>
            </a: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non </a:t>
            </a:r>
            <a:r>
              <a:rPr lang="it-IT" dirty="0" err="1"/>
              <a:t>repudiation</a:t>
            </a:r>
            <a:r>
              <a:rPr lang="it-IT" dirty="0"/>
              <a:t> (source authentication)</a:t>
            </a:r>
          </a:p>
          <a:p>
            <a:pPr lvl="1"/>
            <a:r>
              <a:rPr lang="it-IT" dirty="0"/>
              <a:t>DS = </a:t>
            </a:r>
            <a:r>
              <a:rPr lang="it-IT" b="1" dirty="0" err="1">
                <a:solidFill>
                  <a:srgbClr val="FF0000"/>
                </a:solidFill>
              </a:rPr>
              <a:t>stronger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of authentication </a:t>
            </a:r>
            <a:r>
              <a:rPr lang="it-IT" dirty="0" err="1"/>
              <a:t>than</a:t>
            </a:r>
            <a:r>
              <a:rPr lang="it-IT" dirty="0"/>
              <a:t> MAC</a:t>
            </a:r>
          </a:p>
          <a:p>
            <a:pPr lvl="2"/>
            <a:r>
              <a:rPr lang="it-IT" sz="2600" dirty="0" err="1"/>
              <a:t>But</a:t>
            </a:r>
            <a:r>
              <a:rPr lang="it-IT" sz="2600" dirty="0"/>
              <a:t> </a:t>
            </a:r>
            <a:r>
              <a:rPr lang="it-IT" sz="2600" dirty="0" err="1"/>
              <a:t>requires</a:t>
            </a:r>
            <a:r>
              <a:rPr lang="it-IT" sz="2600" dirty="0"/>
              <a:t> </a:t>
            </a:r>
            <a:r>
              <a:rPr lang="it-IT" sz="2600" dirty="0" err="1"/>
              <a:t>different</a:t>
            </a:r>
            <a:r>
              <a:rPr lang="it-IT" sz="2600" dirty="0"/>
              <a:t> </a:t>
            </a:r>
            <a:r>
              <a:rPr lang="it-IT" sz="2600" dirty="0" err="1"/>
              <a:t>crypto</a:t>
            </a:r>
            <a:r>
              <a:rPr lang="it-IT" sz="2600" dirty="0"/>
              <a:t> </a:t>
            </a:r>
            <a:r>
              <a:rPr lang="it-IT" sz="2600" dirty="0">
                <a:sym typeface="Wingdings" panose="05000000000000000000" pitchFamily="2" charset="2"/>
              </a:rPr>
              <a:t> </a:t>
            </a:r>
            <a:r>
              <a:rPr lang="it-IT" sz="2600" dirty="0" err="1">
                <a:sym typeface="Wingdings" panose="05000000000000000000" pitchFamily="2" charset="2"/>
              </a:rPr>
              <a:t>asymmetric</a:t>
            </a:r>
            <a:r>
              <a:rPr lang="it-IT" sz="2600" dirty="0">
                <a:sym typeface="Wingdings" panose="05000000000000000000" pitchFamily="2" charset="2"/>
              </a:rPr>
              <a:t>, more </a:t>
            </a:r>
            <a:r>
              <a:rPr lang="it-IT" sz="2600" dirty="0" err="1">
                <a:sym typeface="Wingdings" panose="05000000000000000000" pitchFamily="2" charset="2"/>
              </a:rPr>
              <a:t>later</a:t>
            </a:r>
            <a:endParaRPr lang="it-IT" sz="2600" dirty="0"/>
          </a:p>
          <a:p>
            <a:pPr lvl="1"/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? Legal </a:t>
            </a:r>
            <a:r>
              <a:rPr lang="it-IT" dirty="0" err="1"/>
              <a:t>scenarios</a:t>
            </a:r>
            <a:r>
              <a:rPr lang="it-IT" dirty="0"/>
              <a:t>, Multicast </a:t>
            </a:r>
            <a:r>
              <a:rPr lang="it-IT" dirty="0" err="1"/>
              <a:t>scenarios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3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Defining</a:t>
            </a:r>
            <a:r>
              <a:rPr lang="it-IT" dirty="0"/>
              <a:t> Security for Message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Codes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2168860"/>
            <a:ext cx="9036496" cy="4068452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Security = </a:t>
            </a:r>
            <a:r>
              <a:rPr lang="it-IT" dirty="0" err="1"/>
              <a:t>Unforgeability</a:t>
            </a:r>
            <a:endParaRPr lang="it-IT" dirty="0"/>
          </a:p>
          <a:p>
            <a:pPr lvl="1"/>
            <a:r>
              <a:rPr lang="it-IT" b="1" dirty="0" err="1"/>
              <a:t>Attacker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be </a:t>
            </a:r>
            <a:r>
              <a:rPr lang="it-IT" b="1" dirty="0" err="1"/>
              <a:t>able</a:t>
            </a:r>
            <a:r>
              <a:rPr lang="it-IT" b="1" dirty="0"/>
              <a:t> to create or </a:t>
            </a:r>
            <a:r>
              <a:rPr lang="it-IT" b="1" dirty="0" err="1"/>
              <a:t>modify</a:t>
            </a:r>
            <a:r>
              <a:rPr lang="it-IT" b="1" dirty="0"/>
              <a:t> a </a:t>
            </a:r>
            <a:r>
              <a:rPr lang="it-IT" b="1" dirty="0" err="1"/>
              <a:t>message</a:t>
            </a:r>
            <a:endParaRPr lang="it-IT" b="1" dirty="0"/>
          </a:p>
          <a:p>
            <a:pPr lvl="1"/>
            <a:r>
              <a:rPr lang="it-IT" dirty="0" err="1"/>
              <a:t>Implies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from </a:t>
            </a:r>
            <a:r>
              <a:rPr lang="it-IT" dirty="0" err="1"/>
              <a:t>pair</a:t>
            </a:r>
            <a:r>
              <a:rPr lang="it-IT" dirty="0"/>
              <a:t> {M, TAG(K,M)}</a:t>
            </a:r>
          </a:p>
          <a:p>
            <a:pPr lvl="6"/>
            <a:endParaRPr lang="it-IT" dirty="0"/>
          </a:p>
          <a:p>
            <a:r>
              <a:rPr lang="it-IT" dirty="0" err="1"/>
              <a:t>Formally</a:t>
            </a:r>
            <a:r>
              <a:rPr lang="it-IT" dirty="0"/>
              <a:t>: a game </a:t>
            </a:r>
            <a:r>
              <a:rPr lang="it-IT" dirty="0" err="1"/>
              <a:t>against</a:t>
            </a:r>
            <a:r>
              <a:rPr lang="it-IT" dirty="0"/>
              <a:t> an </a:t>
            </a:r>
            <a:r>
              <a:rPr lang="it-IT" dirty="0" err="1"/>
              <a:t>attacker</a:t>
            </a:r>
            <a:r>
              <a:rPr lang="it-IT" dirty="0"/>
              <a:t> model</a:t>
            </a:r>
          </a:p>
          <a:p>
            <a:pPr lvl="1"/>
            <a:r>
              <a:rPr lang="it-IT" dirty="0"/>
              <a:t>From </a:t>
            </a:r>
            <a:r>
              <a:rPr lang="it-IT" dirty="0" err="1"/>
              <a:t>weaker</a:t>
            </a:r>
            <a:r>
              <a:rPr lang="it-IT" dirty="0"/>
              <a:t> to </a:t>
            </a:r>
            <a:r>
              <a:rPr lang="it-IT" dirty="0" err="1"/>
              <a:t>stronger</a:t>
            </a:r>
            <a:r>
              <a:rPr lang="it-IT" dirty="0"/>
              <a:t>: </a:t>
            </a:r>
            <a:r>
              <a:rPr lang="it-IT" dirty="0" err="1"/>
              <a:t>Known</a:t>
            </a:r>
            <a:r>
              <a:rPr lang="it-IT" dirty="0"/>
              <a:t> Message Attack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	 </a:t>
            </a:r>
            <a:r>
              <a:rPr lang="it-IT" dirty="0" err="1"/>
              <a:t>Chosen</a:t>
            </a:r>
            <a:r>
              <a:rPr lang="it-IT" dirty="0"/>
              <a:t> Message Attack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Adaptively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Message Attack</a:t>
            </a:r>
          </a:p>
          <a:p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(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choose</a:t>
            </a:r>
            <a:r>
              <a:rPr lang="it-IT" dirty="0"/>
              <a:t>) a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past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/</a:t>
            </a:r>
            <a:r>
              <a:rPr lang="it-IT" dirty="0" err="1"/>
              <a:t>tag</a:t>
            </a:r>
            <a:r>
              <a:rPr lang="it-IT" dirty="0"/>
              <a:t> </a:t>
            </a:r>
            <a:r>
              <a:rPr lang="it-IT" dirty="0" err="1"/>
              <a:t>pairs</a:t>
            </a:r>
            <a:endParaRPr lang="it-IT" dirty="0"/>
          </a:p>
          <a:p>
            <a:pPr lvl="1">
              <a:defRPr/>
            </a:pPr>
            <a:r>
              <a:rPr lang="it-IT" dirty="0"/>
              <a:t>(m</a:t>
            </a:r>
            <a:r>
              <a:rPr lang="it-IT" baseline="-25000" dirty="0"/>
              <a:t>1</a:t>
            </a:r>
            <a:r>
              <a:rPr lang="it-IT" dirty="0"/>
              <a:t>,t</a:t>
            </a:r>
            <a:r>
              <a:rPr lang="it-IT" baseline="-25000" dirty="0"/>
              <a:t>1</a:t>
            </a:r>
            <a:r>
              <a:rPr lang="it-IT" dirty="0"/>
              <a:t>), (m</a:t>
            </a:r>
            <a:r>
              <a:rPr lang="it-IT" baseline="-25000" dirty="0"/>
              <a:t>2</a:t>
            </a:r>
            <a:r>
              <a:rPr lang="it-IT" dirty="0"/>
              <a:t>,t</a:t>
            </a:r>
            <a:r>
              <a:rPr lang="it-IT" baseline="-25000" dirty="0"/>
              <a:t>2</a:t>
            </a:r>
            <a:r>
              <a:rPr lang="it-IT" dirty="0"/>
              <a:t>), (m</a:t>
            </a:r>
            <a:r>
              <a:rPr lang="it-IT" baseline="-25000" dirty="0"/>
              <a:t>3</a:t>
            </a:r>
            <a:r>
              <a:rPr lang="it-IT" dirty="0"/>
              <a:t>,t</a:t>
            </a:r>
            <a:r>
              <a:rPr lang="it-IT" baseline="-25000" dirty="0"/>
              <a:t>3</a:t>
            </a:r>
            <a:r>
              <a:rPr lang="it-IT" dirty="0"/>
              <a:t>), … </a:t>
            </a:r>
          </a:p>
          <a:p>
            <a:pPr>
              <a:defRPr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sees</a:t>
            </a:r>
            <a:r>
              <a:rPr lang="it-IT" dirty="0"/>
              <a:t> (</a:t>
            </a:r>
            <a:r>
              <a:rPr lang="it-IT" dirty="0" err="1"/>
              <a:t>choses</a:t>
            </a:r>
            <a:r>
              <a:rPr lang="it-IT" dirty="0"/>
              <a:t>) </a:t>
            </a:r>
            <a:r>
              <a:rPr lang="it-IT" dirty="0" err="1"/>
              <a:t>message</a:t>
            </a:r>
            <a:r>
              <a:rPr lang="it-IT" dirty="0"/>
              <a:t> m: must be </a:t>
            </a:r>
            <a:r>
              <a:rPr lang="it-IT" dirty="0" err="1"/>
              <a:t>unable</a:t>
            </a:r>
            <a:r>
              <a:rPr lang="it-IT" dirty="0"/>
              <a:t> to forge </a:t>
            </a:r>
            <a:r>
              <a:rPr lang="it-IT" dirty="0" err="1"/>
              <a:t>tag</a:t>
            </a:r>
            <a:endParaRPr lang="it-IT" dirty="0"/>
          </a:p>
          <a:p>
            <a:pPr>
              <a:defRPr/>
            </a:pPr>
            <a:r>
              <a:rPr lang="it-IT" dirty="0"/>
              <a:t>More </a:t>
            </a:r>
            <a:r>
              <a:rPr lang="it-IT" dirty="0" err="1"/>
              <a:t>specifically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>
                <a:solidFill>
                  <a:srgbClr val="FF0000"/>
                </a:solidFill>
              </a:rPr>
              <a:t>probability</a:t>
            </a:r>
            <a:r>
              <a:rPr lang="it-IT" dirty="0">
                <a:solidFill>
                  <a:srgbClr val="FF0000"/>
                </a:solidFill>
              </a:rPr>
              <a:t> to forge </a:t>
            </a:r>
            <a:r>
              <a:rPr lang="it-IT" dirty="0" err="1">
                <a:solidFill>
                  <a:srgbClr val="FF0000"/>
                </a:solidFill>
              </a:rPr>
              <a:t>valid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pair</a:t>
            </a:r>
            <a:r>
              <a:rPr lang="it-IT" dirty="0">
                <a:solidFill>
                  <a:srgbClr val="FF0000"/>
                </a:solidFill>
              </a:rPr>
              <a:t> must be NEGLIGIBLE</a:t>
            </a:r>
          </a:p>
          <a:p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863588" y="1422833"/>
            <a:ext cx="4772873" cy="420663"/>
          </a:xfrm>
          <a:prstGeom prst="rect">
            <a:avLst/>
          </a:prstGeom>
          <a:solidFill>
            <a:srgbClr val="92D050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it-IT" altLang="it-IT" sz="2400" b="1" dirty="0" err="1"/>
              <a:t>message</a:t>
            </a:r>
            <a:r>
              <a:rPr lang="it-IT" altLang="it-IT" sz="2400" b="1" dirty="0"/>
              <a:t> M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5636460" y="1422834"/>
            <a:ext cx="1347808" cy="42199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it-IT" altLang="it-IT" sz="2400" b="1" dirty="0"/>
              <a:t>TAG(K,M)</a:t>
            </a:r>
          </a:p>
        </p:txBody>
      </p:sp>
    </p:spTree>
    <p:extLst>
      <p:ext uri="{BB962C8B-B14F-4D97-AF65-F5344CB8AC3E}">
        <p14:creationId xmlns:p14="http://schemas.microsoft.com/office/powerpoint/2010/main" val="140240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Test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9704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/>
              <a:t>1 byte </a:t>
            </a:r>
            <a:r>
              <a:rPr lang="it-IT" dirty="0" err="1"/>
              <a:t>tags</a:t>
            </a:r>
            <a:endParaRPr lang="it-IT" dirty="0"/>
          </a:p>
          <a:p>
            <a:pPr>
              <a:defRPr/>
            </a:pPr>
            <a:r>
              <a:rPr lang="it-IT" dirty="0"/>
              <a:t>No way for </a:t>
            </a:r>
            <a:r>
              <a:rPr lang="it-IT" dirty="0" err="1"/>
              <a:t>attacker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tag</a:t>
            </a:r>
            <a:r>
              <a:rPr lang="it-IT" dirty="0"/>
              <a:t> from msg, </a:t>
            </a:r>
            <a:r>
              <a:rPr lang="it-IT" dirty="0" err="1"/>
              <a:t>beyond</a:t>
            </a:r>
            <a:r>
              <a:rPr lang="it-IT" dirty="0"/>
              <a:t> pure random </a:t>
            </a:r>
            <a:r>
              <a:rPr lang="it-IT" dirty="0" err="1"/>
              <a:t>choice</a:t>
            </a:r>
            <a:endParaRPr lang="it-IT" dirty="0"/>
          </a:p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?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>
                <a:solidFill>
                  <a:srgbClr val="FF0000"/>
                </a:solidFill>
              </a:rPr>
              <a:t>NO! </a:t>
            </a:r>
            <a:r>
              <a:rPr lang="it-IT" dirty="0" err="1">
                <a:solidFill>
                  <a:srgbClr val="FF0000"/>
                </a:solidFill>
              </a:rPr>
              <a:t>Probability</a:t>
            </a:r>
            <a:r>
              <a:rPr lang="it-IT" dirty="0">
                <a:solidFill>
                  <a:srgbClr val="FF0000"/>
                </a:solidFill>
              </a:rPr>
              <a:t> of </a:t>
            </a:r>
            <a:r>
              <a:rPr lang="it-IT" dirty="0" err="1">
                <a:solidFill>
                  <a:srgbClr val="FF0000"/>
                </a:solidFill>
              </a:rPr>
              <a:t>guessing</a:t>
            </a:r>
            <a:r>
              <a:rPr lang="it-IT" dirty="0">
                <a:solidFill>
                  <a:srgbClr val="FF0000"/>
                </a:solidFill>
              </a:rPr>
              <a:t> = 1/256</a:t>
            </a:r>
          </a:p>
          <a:p>
            <a:pPr lvl="2">
              <a:defRPr/>
            </a:pPr>
            <a:r>
              <a:rPr lang="it-IT" dirty="0" err="1">
                <a:solidFill>
                  <a:srgbClr val="FF0000"/>
                </a:solidFill>
              </a:rPr>
              <a:t>Not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nearly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negligible</a:t>
            </a:r>
            <a:r>
              <a:rPr lang="it-IT" dirty="0">
                <a:solidFill>
                  <a:srgbClr val="FF0000"/>
                </a:solidFill>
              </a:rPr>
              <a:t>!!</a:t>
            </a:r>
          </a:p>
          <a:p>
            <a:pPr>
              <a:defRPr/>
            </a:pPr>
            <a:r>
              <a:rPr lang="it-IT" dirty="0">
                <a:solidFill>
                  <a:srgbClr val="FF0000"/>
                </a:solidFill>
              </a:rPr>
              <a:t>Note the </a:t>
            </a:r>
            <a:r>
              <a:rPr lang="it-IT" dirty="0" err="1">
                <a:solidFill>
                  <a:srgbClr val="FF0000"/>
                </a:solidFill>
              </a:rPr>
              <a:t>crucial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difference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encryption</a:t>
            </a:r>
            <a:r>
              <a:rPr lang="it-IT" dirty="0">
                <a:solidFill>
                  <a:srgbClr val="FF0000"/>
                </a:solidFill>
              </a:rPr>
              <a:t> security </a:t>
            </a:r>
            <a:r>
              <a:rPr lang="it-IT" dirty="0" err="1">
                <a:solidFill>
                  <a:srgbClr val="FF0000"/>
                </a:solidFill>
              </a:rPr>
              <a:t>definitions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296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3548" y="1304764"/>
            <a:ext cx="7916552" cy="1296144"/>
          </a:xfrm>
        </p:spPr>
        <p:txBody>
          <a:bodyPr/>
          <a:lstStyle/>
          <a:p>
            <a:br>
              <a:rPr lang="it-IT" sz="3600" dirty="0"/>
            </a:br>
            <a:r>
              <a:rPr lang="it-IT" sz="2400" dirty="0" err="1"/>
              <a:t>Which</a:t>
            </a:r>
            <a:r>
              <a:rPr lang="it-IT" sz="2400" dirty="0"/>
              <a:t> (</a:t>
            </a:r>
            <a:r>
              <a:rPr lang="it-IT" sz="2400" dirty="0" err="1"/>
              <a:t>highly</a:t>
            </a:r>
            <a:r>
              <a:rPr lang="it-IT" sz="2400" dirty="0"/>
              <a:t> non linear) </a:t>
            </a:r>
            <a:r>
              <a:rPr lang="it-IT" sz="2400" dirty="0" err="1"/>
              <a:t>function</a:t>
            </a:r>
            <a:r>
              <a:rPr lang="it-IT" sz="2400" dirty="0"/>
              <a:t> can </a:t>
            </a:r>
            <a:r>
              <a:rPr lang="it-IT" sz="2400" dirty="0" err="1"/>
              <a:t>we</a:t>
            </a:r>
            <a:r>
              <a:rPr lang="it-IT" sz="2400" dirty="0"/>
              <a:t> use?</a:t>
            </a:r>
            <a:br>
              <a:rPr lang="it-IT" sz="2400" dirty="0"/>
            </a:br>
            <a:br>
              <a:rPr lang="it-IT" dirty="0"/>
            </a:br>
            <a:r>
              <a:rPr lang="it-IT" dirty="0" err="1">
                <a:solidFill>
                  <a:srgbClr val="FF0000"/>
                </a:solidFill>
              </a:rPr>
              <a:t>Hash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function</a:t>
            </a:r>
            <a:r>
              <a:rPr lang="it-IT" dirty="0">
                <a:solidFill>
                  <a:srgbClr val="FF0000"/>
                </a:solidFill>
              </a:rPr>
              <a:t>? </a:t>
            </a:r>
            <a:r>
              <a:rPr lang="it-IT" dirty="0" err="1">
                <a:solidFill>
                  <a:srgbClr val="FF0000"/>
                </a:solidFill>
              </a:rPr>
              <a:t>What’s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BB37248-DC37-4C10-9A3A-F4F264791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80" y="3537012"/>
            <a:ext cx="2816932" cy="281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8103E-7A1B-42F8-A86D-236FC0F92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61048"/>
            <a:ext cx="9144000" cy="2376264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Arbitrary size X    </a:t>
            </a:r>
            <a:r>
              <a:rPr lang="en-US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  <a:sym typeface="Wingdings" panose="05000000000000000000" pitchFamily="2" charset="2"/>
              </a:rPr>
              <a:t> fixed size Y=H(X)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it-IT" altLang="it-IT" sz="2000" b="0" i="1" dirty="0">
                <a:latin typeface="Arial Narrow" panose="020B0606020202030204" pitchFamily="34" charset="0"/>
              </a:rPr>
              <a:t>(from </a:t>
            </a:r>
            <a:r>
              <a:rPr lang="it-IT" altLang="it-IT" sz="2000" b="0" i="1" dirty="0" err="1">
                <a:latin typeface="Arial Narrow" panose="020B0606020202030204" pitchFamily="34" charset="0"/>
              </a:rPr>
              <a:t>as</a:t>
            </a:r>
            <a:r>
              <a:rPr lang="it-IT" altLang="it-IT" sz="2000" b="0" i="1" dirty="0">
                <a:latin typeface="Arial Narrow" panose="020B0606020202030204" pitchFamily="34" charset="0"/>
              </a:rPr>
              <a:t> short </a:t>
            </a:r>
            <a:r>
              <a:rPr lang="it-IT" altLang="it-IT" sz="2000" b="0" i="1" dirty="0" err="1">
                <a:latin typeface="Arial Narrow" panose="020B0606020202030204" pitchFamily="34" charset="0"/>
              </a:rPr>
              <a:t>as</a:t>
            </a:r>
            <a:r>
              <a:rPr lang="it-IT" altLang="it-IT" sz="2000" b="0" i="1" dirty="0">
                <a:latin typeface="Arial Narrow" panose="020B0606020202030204" pitchFamily="34" charset="0"/>
              </a:rPr>
              <a:t> 1 single bit to… </a:t>
            </a:r>
            <a:r>
              <a:rPr lang="it-IT" altLang="it-IT" sz="2000" b="0" i="1" dirty="0" err="1">
                <a:latin typeface="Arial Narrow" panose="020B0606020202030204" pitchFamily="34" charset="0"/>
              </a:rPr>
              <a:t>any</a:t>
            </a:r>
            <a:r>
              <a:rPr lang="it-IT" altLang="it-IT" sz="2000" b="0" i="1" dirty="0">
                <a:latin typeface="Arial Narrow" panose="020B0606020202030204" pitchFamily="34" charset="0"/>
              </a:rPr>
              <a:t> size) </a:t>
            </a:r>
            <a:r>
              <a:rPr lang="it-IT" altLang="it-IT" sz="28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  <a:sym typeface="Wingdings" panose="05000000000000000000" pitchFamily="2" charset="2"/>
              </a:rPr>
              <a:t> </a:t>
            </a:r>
            <a:r>
              <a:rPr lang="it-IT" altLang="it-IT" sz="2000" b="0" i="1" dirty="0">
                <a:latin typeface="Arial Narrow" panose="020B0606020202030204" pitchFamily="34" charset="0"/>
              </a:rPr>
              <a:t>e.g. </a:t>
            </a:r>
            <a:r>
              <a:rPr lang="it-IT" altLang="it-IT" sz="2000" b="0" i="1" dirty="0" err="1">
                <a:latin typeface="Arial Narrow" panose="020B0606020202030204" pitchFamily="34" charset="0"/>
              </a:rPr>
              <a:t>exactly</a:t>
            </a:r>
            <a:r>
              <a:rPr lang="it-IT" altLang="it-IT" sz="2000" b="0" i="1" dirty="0">
                <a:latin typeface="Arial Narrow" panose="020B0606020202030204" pitchFamily="34" charset="0"/>
              </a:rPr>
              <a:t> 256 bits for SHA256	</a:t>
            </a:r>
            <a:endParaRPr lang="en-US" sz="2800" dirty="0">
              <a:latin typeface="Arial" pitchFamily="-110" charset="0"/>
              <a:ea typeface="ＭＳ Ｐゴシック" pitchFamily="-110" charset="-128"/>
              <a:cs typeface="ＭＳ Ｐゴシック" pitchFamily="-110" charset="-128"/>
              <a:sym typeface="Wingdings" panose="05000000000000000000" pitchFamily="2" charset="2"/>
            </a:endParaRPr>
          </a:p>
          <a:p>
            <a:pPr marL="0" indent="0" algn="ctr">
              <a:spcBef>
                <a:spcPts val="250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  <a:sym typeface="Wingdings" panose="05000000000000000000" pitchFamily="2" charset="2"/>
              </a:rPr>
              <a:t>Y=H(X): “fingerprint” (short summary) of X </a:t>
            </a:r>
            <a:endParaRPr lang="en-US" sz="2400" dirty="0">
              <a:solidFill>
                <a:srgbClr val="FF0000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0" indent="0">
              <a:buNone/>
            </a:pPr>
            <a:r>
              <a:rPr lang="en-US" sz="2400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sz="2400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X) should be relatively easy to compute for any given X, </a:t>
            </a:r>
            <a:r>
              <a:rPr lang="en-US" sz="2400" b="0" i="1" dirty="0">
                <a:latin typeface="Arial" pitchFamily="-110" charset="0"/>
                <a:ea typeface="ＭＳ Ｐゴシック" pitchFamily="-110" charset="-128"/>
              </a:rPr>
              <a:t>making both hardware and software implementations practical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0E9B629-CA13-46E9-BF35-40C9DF71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4644"/>
            <a:ext cx="7696200" cy="649288"/>
          </a:xfrm>
        </p:spPr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13408-5F7C-48E3-93E4-13D40E25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32756"/>
            <a:ext cx="8316912" cy="468312"/>
          </a:xfrm>
          <a:prstGeom prst="rect">
            <a:avLst/>
          </a:prstGeom>
          <a:solidFill>
            <a:srgbClr val="92D05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Any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length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dirty="0">
                <a:latin typeface="Arial Narrow" panose="020B0606020202030204" pitchFamily="34" charset="0"/>
              </a:rPr>
              <a:t> X</a:t>
            </a:r>
            <a:endParaRPr lang="it-IT" altLang="it-IT" sz="1800" b="0" i="1" dirty="0">
              <a:latin typeface="Arial Narrow" panose="020B0606020202030204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840CE605-00C4-4066-BC1B-729D5371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559" y="1773238"/>
            <a:ext cx="3348371" cy="1079698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BB5A6-F766-45FB-AF60-C9AD85AE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691" y="2924944"/>
            <a:ext cx="2520107" cy="684213"/>
          </a:xfrm>
          <a:prstGeom prst="rect">
            <a:avLst/>
          </a:prstGeom>
          <a:solidFill>
            <a:srgbClr val="CC66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Fixed</a:t>
            </a:r>
            <a:r>
              <a:rPr lang="it-IT" altLang="it-IT" sz="2000" dirty="0">
                <a:latin typeface="Arial Narrow" panose="020B0606020202030204" pitchFamily="34" charset="0"/>
              </a:rPr>
              <a:t> size digest Y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81AEADE-24F6-41BD-9B55-A21EEC30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07" y="1973784"/>
            <a:ext cx="1311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dirty="0">
                <a:latin typeface="Arial Narrow" panose="020B0606020202030204" pitchFamily="34" charset="0"/>
              </a:rPr>
              <a:t>Y = H(X)</a:t>
            </a:r>
          </a:p>
        </p:txBody>
      </p:sp>
    </p:spTree>
    <p:extLst>
      <p:ext uri="{BB962C8B-B14F-4D97-AF65-F5344CB8AC3E}">
        <p14:creationId xmlns:p14="http://schemas.microsoft.com/office/powerpoint/2010/main" val="18825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81333-E8A1-4E85-972C-5AA9C436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u="sng" dirty="0" err="1"/>
              <a:t>Cryptographic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563641D-DF01-4F35-B5D7-7C6BFD4C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160463"/>
            <a:ext cx="3960812" cy="26289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normAutofit fontScale="92500" lnSpcReduction="2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Hic ego: </a:t>
            </a:r>
            <a:r>
              <a:rPr lang="it-IT" sz="1800" b="0" dirty="0" err="1">
                <a:latin typeface="Arial Narrow" panose="020B0606020202030204" pitchFamily="34" charset="0"/>
              </a:rPr>
              <a:t>laudare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igitur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eloquentiam</a:t>
            </a:r>
            <a:r>
              <a:rPr lang="it-IT" sz="1800" b="0" dirty="0">
                <a:latin typeface="Arial Narrow" panose="020B0606020202030204" pitchFamily="34" charset="0"/>
              </a:rPr>
              <a:t> et quanta vis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sit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eius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expromere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quantamque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eis</a:t>
            </a:r>
            <a:r>
              <a:rPr lang="it-IT" sz="1800" b="0" dirty="0">
                <a:latin typeface="Arial Narrow" panose="020B0606020202030204" pitchFamily="34" charset="0"/>
              </a:rPr>
              <a:t>, qui </a:t>
            </a:r>
            <a:r>
              <a:rPr lang="it-IT" sz="1800" b="0" dirty="0" err="1">
                <a:latin typeface="Arial Narrow" panose="020B0606020202030204" pitchFamily="34" charset="0"/>
              </a:rPr>
              <a:t>sint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consecuti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dignitatem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afferat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neque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propositum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nobis</a:t>
            </a:r>
            <a:r>
              <a:rPr lang="it-IT" sz="1800" b="0" dirty="0">
                <a:latin typeface="Arial Narrow" panose="020B0606020202030204" pitchFamily="34" charset="0"/>
              </a:rPr>
              <a:t> est hoc loco </a:t>
            </a:r>
            <a:r>
              <a:rPr lang="it-IT" sz="1800" b="0" dirty="0" err="1">
                <a:latin typeface="Arial Narrow" panose="020B0606020202030204" pitchFamily="34" charset="0"/>
              </a:rPr>
              <a:t>neque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necessariu</a:t>
            </a:r>
            <a:r>
              <a:rPr lang="it-IT" sz="1800" dirty="0" err="1">
                <a:latin typeface="Arial Narrow" panose="020B0606020202030204" pitchFamily="34" charset="0"/>
              </a:rPr>
              <a:t>m</a:t>
            </a:r>
            <a:r>
              <a:rPr lang="it-IT" sz="1800" b="0" dirty="0">
                <a:latin typeface="Arial Narrow" panose="020B0606020202030204" pitchFamily="34" charset="0"/>
              </a:rPr>
              <a:t>. hoc vero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sine </a:t>
            </a:r>
            <a:r>
              <a:rPr lang="it-IT" sz="1800" b="0" dirty="0" err="1">
                <a:latin typeface="Arial Narrow" panose="020B0606020202030204" pitchFamily="34" charset="0"/>
              </a:rPr>
              <a:t>ulla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dubitatione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confirmaverim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illa</a:t>
            </a:r>
            <a:r>
              <a:rPr lang="it-IT" sz="1800" b="0" dirty="0">
                <a:latin typeface="Arial Narrow" panose="020B0606020202030204" pitchFamily="34" charset="0"/>
              </a:rPr>
              <a:t> arte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pariatur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aliqua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exercitatione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quadam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natura, rem </a:t>
            </a:r>
            <a:r>
              <a:rPr lang="it-IT" sz="1800" b="0" dirty="0" err="1">
                <a:latin typeface="Arial Narrow" panose="020B0606020202030204" pitchFamily="34" charset="0"/>
              </a:rPr>
              <a:t>unam</a:t>
            </a:r>
            <a:r>
              <a:rPr lang="it-IT" sz="1800" b="0" dirty="0">
                <a:latin typeface="Arial Narrow" panose="020B0606020202030204" pitchFamily="34" charset="0"/>
              </a:rPr>
              <a:t> esse omnium </a:t>
            </a:r>
            <a:r>
              <a:rPr lang="it-IT" sz="1800" b="0" dirty="0" err="1">
                <a:latin typeface="Arial Narrow" panose="020B0606020202030204" pitchFamily="34" charset="0"/>
              </a:rPr>
              <a:t>difficillumam</a:t>
            </a:r>
            <a:r>
              <a:rPr lang="it-IT" sz="1800" b="0" dirty="0">
                <a:latin typeface="Arial Narrow" panose="020B060602020203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quibus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enim</a:t>
            </a:r>
            <a:r>
              <a:rPr lang="it-IT" sz="1800" b="0" dirty="0">
                <a:latin typeface="Arial Narrow" panose="020B0606020202030204" pitchFamily="34" charset="0"/>
              </a:rPr>
              <a:t> ex </a:t>
            </a:r>
            <a:r>
              <a:rPr lang="it-IT" sz="1800" b="0" dirty="0" err="1">
                <a:latin typeface="Arial Narrow" panose="020B0606020202030204" pitchFamily="34" charset="0"/>
              </a:rPr>
              <a:t>quinque</a:t>
            </a:r>
            <a:r>
              <a:rPr lang="it-IT" sz="1800" b="0" dirty="0">
                <a:latin typeface="Arial Narrow" panose="020B0606020202030204" pitchFamily="34" charset="0"/>
              </a:rPr>
              <a:t> rebus constare </a:t>
            </a:r>
            <a:r>
              <a:rPr lang="it-IT" sz="1800" b="0" dirty="0" err="1">
                <a:latin typeface="Arial Narrow" panose="020B0606020202030204" pitchFamily="34" charset="0"/>
              </a:rPr>
              <a:t>dicitur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earum</a:t>
            </a:r>
            <a:r>
              <a:rPr lang="it-IT" sz="1800" b="0" dirty="0">
                <a:latin typeface="Arial Narrow" panose="020B0606020202030204" pitchFamily="34" charset="0"/>
              </a:rPr>
              <a:t> una </a:t>
            </a:r>
            <a:r>
              <a:rPr lang="it-IT" sz="1800" b="0" dirty="0" err="1">
                <a:latin typeface="Arial Narrow" panose="020B0606020202030204" pitchFamily="34" charset="0"/>
              </a:rPr>
              <a:t>quaeque</a:t>
            </a:r>
            <a:r>
              <a:rPr lang="it-IT" sz="1800" b="0" dirty="0">
                <a:latin typeface="Arial Narrow" panose="020B0606020202030204" pitchFamily="34" charset="0"/>
              </a:rPr>
              <a:t> est ars </a:t>
            </a:r>
            <a:r>
              <a:rPr lang="it-IT" sz="1800" b="0" dirty="0" err="1">
                <a:latin typeface="Arial Narrow" panose="020B0606020202030204" pitchFamily="34" charset="0"/>
              </a:rPr>
              <a:t>ipsa</a:t>
            </a:r>
            <a:r>
              <a:rPr lang="it-IT" sz="1800" b="0" dirty="0">
                <a:latin typeface="Arial Narrow" panose="020B0606020202030204" pitchFamily="34" charset="0"/>
              </a:rPr>
              <a:t> magna per </a:t>
            </a:r>
            <a:r>
              <a:rPr lang="it-IT" sz="1800" b="0" dirty="0" err="1">
                <a:latin typeface="Arial Narrow" panose="020B0606020202030204" pitchFamily="34" charset="0"/>
              </a:rPr>
              <a:t>sese</a:t>
            </a:r>
            <a:r>
              <a:rPr lang="it-IT" sz="1800" b="0" dirty="0">
                <a:latin typeface="Arial Narrow" panose="020B060602020203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quare </a:t>
            </a:r>
            <a:r>
              <a:rPr lang="it-IT" sz="1800" b="0" dirty="0" err="1">
                <a:latin typeface="Arial Narrow" panose="020B0606020202030204" pitchFamily="34" charset="0"/>
              </a:rPr>
              <a:t>quinque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artium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concursus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maxumarum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quantam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vim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quantamque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difficultatem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habeat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existimari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potest</a:t>
            </a:r>
            <a:r>
              <a:rPr lang="it-IT" sz="1800" b="0" dirty="0">
                <a:latin typeface="Arial Narrow" panose="020B0606020202030204" pitchFamily="34" charset="0"/>
              </a:rPr>
              <a:t>.</a:t>
            </a:r>
            <a:endParaRPr lang="it-IT" altLang="it-IT" sz="1800" b="0" dirty="0">
              <a:latin typeface="Arial Narrow" pitchFamily="34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E69C3B74-8814-426A-A55D-7A95DF491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789363"/>
            <a:ext cx="1331913" cy="863600"/>
          </a:xfrm>
          <a:prstGeom prst="downArrow">
            <a:avLst>
              <a:gd name="adj1" fmla="val 50000"/>
              <a:gd name="adj2" fmla="val 2634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49A4CB5D-CFED-4F9C-9FBC-82CFE11F5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3933825"/>
            <a:ext cx="674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H[ 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7F61AAC-BE22-4BFC-9CFD-56DB386D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5408613"/>
            <a:ext cx="2393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Fixed size digest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(e.g. SHA-256: 64 hex)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536E536-B292-4461-BC28-0D33EC3E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" y="4691063"/>
            <a:ext cx="3973512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c6c8258947bffe06ea4a0c8132af337a3c74ec81d754a96d5a29e3ca7d8ce49d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C6DBDCC-0348-4FC7-AC02-770DED36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0"/>
            <a:ext cx="11541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ED2CBD01-F549-4F50-8D61-412F31FE1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1160463"/>
            <a:ext cx="3960812" cy="26289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normAutofit fontScale="92500" lnSpcReduction="20000"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Hic ego: </a:t>
            </a:r>
            <a:r>
              <a:rPr lang="it-IT" sz="1800" b="0" dirty="0" err="1">
                <a:latin typeface="Arial Narrow" panose="020B0606020202030204" pitchFamily="34" charset="0"/>
              </a:rPr>
              <a:t>laudare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igitur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eloquentiam</a:t>
            </a:r>
            <a:r>
              <a:rPr lang="it-IT" sz="1800" b="0" dirty="0">
                <a:latin typeface="Arial Narrow" panose="020B0606020202030204" pitchFamily="34" charset="0"/>
              </a:rPr>
              <a:t> et quanta vis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sit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eius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expromere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quantamque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eis</a:t>
            </a:r>
            <a:r>
              <a:rPr lang="it-IT" sz="1800" b="0" dirty="0">
                <a:latin typeface="Arial Narrow" panose="020B0606020202030204" pitchFamily="34" charset="0"/>
              </a:rPr>
              <a:t>, qui </a:t>
            </a:r>
            <a:r>
              <a:rPr lang="it-IT" sz="1800" b="0" dirty="0" err="1">
                <a:latin typeface="Arial Narrow" panose="020B0606020202030204" pitchFamily="34" charset="0"/>
              </a:rPr>
              <a:t>sint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consecuti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dignitatem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afferat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neque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propositum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nobis</a:t>
            </a:r>
            <a:r>
              <a:rPr lang="it-IT" sz="1800" b="0" dirty="0">
                <a:latin typeface="Arial Narrow" panose="020B0606020202030204" pitchFamily="34" charset="0"/>
              </a:rPr>
              <a:t> est hoc loco </a:t>
            </a:r>
            <a:r>
              <a:rPr lang="it-IT" sz="1800" b="0" dirty="0" err="1">
                <a:latin typeface="Arial Narrow" panose="020B0606020202030204" pitchFamily="34" charset="0"/>
              </a:rPr>
              <a:t>neque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necessariu</a:t>
            </a:r>
            <a:r>
              <a:rPr lang="it-IT" sz="18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it-IT" sz="1800" b="0" dirty="0">
                <a:latin typeface="Arial Narrow" panose="020B0606020202030204" pitchFamily="34" charset="0"/>
              </a:rPr>
              <a:t>. hoc vero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sine </a:t>
            </a:r>
            <a:r>
              <a:rPr lang="it-IT" sz="1800" b="0" dirty="0" err="1">
                <a:latin typeface="Arial Narrow" panose="020B0606020202030204" pitchFamily="34" charset="0"/>
              </a:rPr>
              <a:t>ulla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dubitatione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confirmaverim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illa</a:t>
            </a:r>
            <a:r>
              <a:rPr lang="it-IT" sz="1800" b="0" dirty="0">
                <a:latin typeface="Arial Narrow" panose="020B0606020202030204" pitchFamily="34" charset="0"/>
              </a:rPr>
              <a:t> arte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pariatur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aliqua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exercitatione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quadam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sive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natura, rem </a:t>
            </a:r>
            <a:r>
              <a:rPr lang="it-IT" sz="1800" b="0" dirty="0" err="1">
                <a:latin typeface="Arial Narrow" panose="020B0606020202030204" pitchFamily="34" charset="0"/>
              </a:rPr>
              <a:t>unam</a:t>
            </a:r>
            <a:r>
              <a:rPr lang="it-IT" sz="1800" b="0" dirty="0">
                <a:latin typeface="Arial Narrow" panose="020B0606020202030204" pitchFamily="34" charset="0"/>
              </a:rPr>
              <a:t> esse omnium </a:t>
            </a:r>
            <a:r>
              <a:rPr lang="it-IT" sz="1800" b="0" dirty="0" err="1">
                <a:latin typeface="Arial Narrow" panose="020B0606020202030204" pitchFamily="34" charset="0"/>
              </a:rPr>
              <a:t>difficillumam</a:t>
            </a:r>
            <a:r>
              <a:rPr lang="it-IT" sz="1800" b="0" dirty="0">
                <a:latin typeface="Arial Narrow" panose="020B060602020203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quibus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enim</a:t>
            </a:r>
            <a:r>
              <a:rPr lang="it-IT" sz="1800" b="0" dirty="0">
                <a:latin typeface="Arial Narrow" panose="020B0606020202030204" pitchFamily="34" charset="0"/>
              </a:rPr>
              <a:t> ex </a:t>
            </a:r>
            <a:r>
              <a:rPr lang="it-IT" sz="1800" b="0" dirty="0" err="1">
                <a:latin typeface="Arial Narrow" panose="020B0606020202030204" pitchFamily="34" charset="0"/>
              </a:rPr>
              <a:t>quinque</a:t>
            </a:r>
            <a:r>
              <a:rPr lang="it-IT" sz="1800" b="0" dirty="0">
                <a:latin typeface="Arial Narrow" panose="020B0606020202030204" pitchFamily="34" charset="0"/>
              </a:rPr>
              <a:t> rebus constare </a:t>
            </a:r>
            <a:r>
              <a:rPr lang="it-IT" sz="1800" b="0" dirty="0" err="1">
                <a:latin typeface="Arial Narrow" panose="020B0606020202030204" pitchFamily="34" charset="0"/>
              </a:rPr>
              <a:t>dicitur</a:t>
            </a:r>
            <a:r>
              <a:rPr lang="it-IT" sz="1800" b="0" dirty="0">
                <a:latin typeface="Arial Narrow" panose="020B0606020202030204" pitchFamily="34" charset="0"/>
              </a:rPr>
              <a:t>,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earum</a:t>
            </a:r>
            <a:r>
              <a:rPr lang="it-IT" sz="1800" b="0" dirty="0">
                <a:latin typeface="Arial Narrow" panose="020B0606020202030204" pitchFamily="34" charset="0"/>
              </a:rPr>
              <a:t> una </a:t>
            </a:r>
            <a:r>
              <a:rPr lang="it-IT" sz="1800" b="0" dirty="0" err="1">
                <a:latin typeface="Arial Narrow" panose="020B0606020202030204" pitchFamily="34" charset="0"/>
              </a:rPr>
              <a:t>quaeque</a:t>
            </a:r>
            <a:r>
              <a:rPr lang="it-IT" sz="1800" b="0" dirty="0">
                <a:latin typeface="Arial Narrow" panose="020B0606020202030204" pitchFamily="34" charset="0"/>
              </a:rPr>
              <a:t> est ars </a:t>
            </a:r>
            <a:r>
              <a:rPr lang="it-IT" sz="1800" b="0" dirty="0" err="1">
                <a:latin typeface="Arial Narrow" panose="020B0606020202030204" pitchFamily="34" charset="0"/>
              </a:rPr>
              <a:t>ipsa</a:t>
            </a:r>
            <a:r>
              <a:rPr lang="it-IT" sz="1800" b="0" dirty="0">
                <a:latin typeface="Arial Narrow" panose="020B0606020202030204" pitchFamily="34" charset="0"/>
              </a:rPr>
              <a:t> magna per </a:t>
            </a:r>
            <a:r>
              <a:rPr lang="it-IT" sz="1800" b="0" dirty="0" err="1">
                <a:latin typeface="Arial Narrow" panose="020B0606020202030204" pitchFamily="34" charset="0"/>
              </a:rPr>
              <a:t>sese</a:t>
            </a:r>
            <a:r>
              <a:rPr lang="it-IT" sz="1800" b="0" dirty="0">
                <a:latin typeface="Arial Narrow" panose="020B0606020202030204" pitchFamily="34" charset="0"/>
              </a:rPr>
              <a:t>.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>
                <a:latin typeface="Arial Narrow" panose="020B0606020202030204" pitchFamily="34" charset="0"/>
              </a:rPr>
              <a:t>quare </a:t>
            </a:r>
            <a:r>
              <a:rPr lang="it-IT" sz="1800" b="0" dirty="0" err="1">
                <a:latin typeface="Arial Narrow" panose="020B0606020202030204" pitchFamily="34" charset="0"/>
              </a:rPr>
              <a:t>quinque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artium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concursus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maxumarum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quantam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vim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quantamque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difficultatem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habeat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it-IT" sz="1800" b="0" dirty="0" err="1">
                <a:latin typeface="Arial Narrow" panose="020B0606020202030204" pitchFamily="34" charset="0"/>
              </a:rPr>
              <a:t>existimari</a:t>
            </a:r>
            <a:r>
              <a:rPr lang="it-IT" sz="1800" b="0" dirty="0">
                <a:latin typeface="Arial Narrow" panose="020B0606020202030204" pitchFamily="34" charset="0"/>
              </a:rPr>
              <a:t> </a:t>
            </a:r>
            <a:r>
              <a:rPr lang="it-IT" sz="1800" b="0" dirty="0" err="1">
                <a:latin typeface="Arial Narrow" panose="020B0606020202030204" pitchFamily="34" charset="0"/>
              </a:rPr>
              <a:t>potest</a:t>
            </a:r>
            <a:r>
              <a:rPr lang="it-IT" sz="1800" b="0" dirty="0">
                <a:latin typeface="Arial Narrow" panose="020B0606020202030204" pitchFamily="34" charset="0"/>
              </a:rPr>
              <a:t>.</a:t>
            </a:r>
            <a:endParaRPr lang="it-IT" altLang="it-IT" sz="1800" b="0" dirty="0">
              <a:latin typeface="Arial Narrow" pitchFamily="34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AC64FF-A016-4E83-879D-33AD04E77825}"/>
              </a:ext>
            </a:extLst>
          </p:cNvPr>
          <p:cNvCxnSpPr>
            <a:cxnSpLocks noChangeShapeType="1"/>
            <a:stCxn id="15" idx="1"/>
          </p:cNvCxnSpPr>
          <p:nvPr/>
        </p:nvCxnSpPr>
        <p:spPr bwMode="auto">
          <a:xfrm flipH="1">
            <a:off x="7596188" y="720725"/>
            <a:ext cx="609600" cy="112395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5">
            <a:extLst>
              <a:ext uri="{FF2B5EF4-FFF2-40B4-BE49-F238E27FC236}">
                <a16:creationId xmlns:a16="http://schemas.microsoft.com/office/drawing/2014/main" id="{03A839A3-DEA4-474B-8FE6-982118338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789363"/>
            <a:ext cx="1331913" cy="863600"/>
          </a:xfrm>
          <a:prstGeom prst="downArrow">
            <a:avLst>
              <a:gd name="adj1" fmla="val 50000"/>
              <a:gd name="adj2" fmla="val 2634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E00B379B-E080-43BD-8B7A-E8035FF9D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588" y="3932238"/>
            <a:ext cx="67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H[ ]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49A9B82E-903E-4642-8D18-194EE3EF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4691063"/>
            <a:ext cx="3973512" cy="68103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3238ead7fb611463703c47adc4215aa245a1f1a4a0cea4c11296b466a76bbac4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ED4B3D-407C-4229-AB45-A3221A3CA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516" y="5481638"/>
            <a:ext cx="46875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No way for an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attacker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to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either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create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or </a:t>
            </a:r>
            <a:b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</a:b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purposedly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modify</a:t>
            </a:r>
            <a:r>
              <a:rPr lang="it-IT" altLang="it-IT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/</a:t>
            </a:r>
            <a:r>
              <a:rPr lang="it-IT" altLang="it-IT" sz="2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extend</a:t>
            </a:r>
            <a:r>
              <a:rPr lang="it-IT" altLang="it-IT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/</a:t>
            </a:r>
            <a:r>
              <a:rPr lang="it-IT" altLang="it-IT" sz="2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replace</a:t>
            </a:r>
            <a:r>
              <a:rPr lang="it-IT" altLang="it-IT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initial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text </a:t>
            </a:r>
            <a:b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</a:b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so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as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to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obtain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solidFill>
                  <a:srgbClr val="7030A0"/>
                </a:solidFill>
                <a:latin typeface="Arial Narrow" panose="020B0606020202030204" pitchFamily="34" charset="0"/>
              </a:rPr>
              <a:t>original</a:t>
            </a:r>
            <a:r>
              <a:rPr lang="it-IT" altLang="it-IT" sz="2000" dirty="0">
                <a:solidFill>
                  <a:srgbClr val="7030A0"/>
                </a:solidFill>
                <a:latin typeface="Arial Narrow" panose="020B0606020202030204" pitchFamily="34" charset="0"/>
              </a:rPr>
              <a:t> digest!!</a:t>
            </a:r>
          </a:p>
        </p:txBody>
      </p:sp>
      <p:sp>
        <p:nvSpPr>
          <p:cNvPr id="25" name="Freccia angolare bidirezionale 24">
            <a:extLst>
              <a:ext uri="{FF2B5EF4-FFF2-40B4-BE49-F238E27FC236}">
                <a16:creationId xmlns:a16="http://schemas.microsoft.com/office/drawing/2014/main" id="{BE3AA6F2-950E-49B6-8755-19B7C9A414E0}"/>
              </a:ext>
            </a:extLst>
          </p:cNvPr>
          <p:cNvSpPr/>
          <p:nvPr/>
        </p:nvSpPr>
        <p:spPr bwMode="auto">
          <a:xfrm rot="1894804">
            <a:off x="3470929" y="5347566"/>
            <a:ext cx="1187242" cy="594848"/>
          </a:xfrm>
          <a:prstGeom prst="leftUpArrow">
            <a:avLst/>
          </a:prstGeom>
          <a:solidFill>
            <a:srgbClr val="7030A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/>
      <p:bldP spid="14" grpId="0" animBg="1"/>
      <p:bldP spid="16" grpId="0" animBg="1"/>
      <p:bldP spid="20" grpId="0" animBg="1"/>
      <p:bldP spid="21" grpId="0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>
            <a:extLst>
              <a:ext uri="{FF2B5EF4-FFF2-40B4-BE49-F238E27FC236}">
                <a16:creationId xmlns:a16="http://schemas.microsoft.com/office/drawing/2014/main" id="{15078F66-3F26-4D13-B614-602FA0ED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Property</a:t>
            </a:r>
            <a:r>
              <a:rPr lang="it-IT" sz="3200" dirty="0"/>
              <a:t> #1 of a </a:t>
            </a:r>
            <a:br>
              <a:rPr lang="it-IT" sz="3200" dirty="0"/>
            </a:b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hash</a:t>
            </a:r>
            <a:r>
              <a:rPr lang="it-IT" sz="3200" dirty="0"/>
              <a:t> </a:t>
            </a:r>
            <a:r>
              <a:rPr lang="it-IT" sz="3200" dirty="0" err="1"/>
              <a:t>function</a:t>
            </a:r>
            <a:endParaRPr lang="it-IT" sz="3200" dirty="0"/>
          </a:p>
        </p:txBody>
      </p:sp>
      <p:sp>
        <p:nvSpPr>
          <p:cNvPr id="1362947" name="Rectangle 3">
            <a:extLst>
              <a:ext uri="{FF2B5EF4-FFF2-40B4-BE49-F238E27FC236}">
                <a16:creationId xmlns:a16="http://schemas.microsoft.com/office/drawing/2014/main" id="{ED43AB63-702B-486A-AF2D-E3D6F231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4" y="1211263"/>
            <a:ext cx="8820472" cy="112395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it-IT" sz="2800" dirty="0" err="1"/>
              <a:t>Preimage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 (</a:t>
            </a:r>
            <a:r>
              <a:rPr lang="it-IT" sz="2800" dirty="0" err="1"/>
              <a:t>one</a:t>
            </a:r>
            <a:r>
              <a:rPr lang="it-IT" sz="2800" dirty="0"/>
              <a:t> way)</a:t>
            </a:r>
          </a:p>
          <a:p>
            <a:pPr lvl="1" eaLnBrk="1" hangingPunct="1">
              <a:defRPr/>
            </a:pPr>
            <a:r>
              <a:rPr lang="it-IT" sz="2600" dirty="0" err="1">
                <a:solidFill>
                  <a:srgbClr val="FF0000"/>
                </a:solidFill>
              </a:rPr>
              <a:t>Given</a:t>
            </a:r>
            <a:r>
              <a:rPr lang="it-IT" sz="2600" dirty="0">
                <a:solidFill>
                  <a:srgbClr val="FF0000"/>
                </a:solidFill>
              </a:rPr>
              <a:t> Y = </a:t>
            </a:r>
            <a:r>
              <a:rPr lang="it-IT" sz="2600" dirty="0" err="1">
                <a:solidFill>
                  <a:srgbClr val="FF0000"/>
                </a:solidFill>
              </a:rPr>
              <a:t>result</a:t>
            </a:r>
            <a:r>
              <a:rPr lang="it-IT" sz="2600" dirty="0">
                <a:solidFill>
                  <a:srgbClr val="FF0000"/>
                </a:solidFill>
              </a:rPr>
              <a:t> of a </a:t>
            </a:r>
            <a:r>
              <a:rPr lang="it-IT" sz="2600" dirty="0" err="1">
                <a:solidFill>
                  <a:srgbClr val="FF0000"/>
                </a:solidFill>
              </a:rPr>
              <a:t>hash</a:t>
            </a:r>
            <a:r>
              <a:rPr lang="it-IT" sz="2600" dirty="0">
                <a:solidFill>
                  <a:srgbClr val="FF0000"/>
                </a:solidFill>
              </a:rPr>
              <a:t>, </a:t>
            </a:r>
            <a:r>
              <a:rPr lang="it-IT" sz="2600" dirty="0" err="1">
                <a:solidFill>
                  <a:srgbClr val="FF0000"/>
                </a:solidFill>
              </a:rPr>
              <a:t>it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is</a:t>
            </a:r>
            <a:r>
              <a:rPr lang="it-IT" sz="2600" dirty="0">
                <a:solidFill>
                  <a:srgbClr val="FF0000"/>
                </a:solidFill>
              </a:rPr>
              <a:t> hard to </a:t>
            </a:r>
            <a:r>
              <a:rPr lang="it-IT" sz="2600" dirty="0" err="1">
                <a:solidFill>
                  <a:srgbClr val="FF0000"/>
                </a:solidFill>
              </a:rPr>
              <a:t>find</a:t>
            </a:r>
            <a:r>
              <a:rPr lang="it-IT" sz="2600" dirty="0">
                <a:solidFill>
                  <a:srgbClr val="FF0000"/>
                </a:solidFill>
              </a:rPr>
              <a:t> ANY X </a:t>
            </a:r>
            <a:r>
              <a:rPr lang="it-IT" sz="2600" dirty="0" err="1">
                <a:solidFill>
                  <a:srgbClr val="FF0000"/>
                </a:solidFill>
              </a:rPr>
              <a:t>such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as</a:t>
            </a:r>
            <a:r>
              <a:rPr lang="it-IT" sz="2600" dirty="0">
                <a:solidFill>
                  <a:srgbClr val="FF0000"/>
                </a:solidFill>
              </a:rPr>
              <a:t> H(X)=Y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502A22-FAB7-4DC2-991E-278CFB9B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96" y="4185084"/>
            <a:ext cx="3973512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c6c8258947bffe06ea4a0c8132af337a3c74ec81d754a96d5a29e3ca7d8ce49d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2B9A7B-5DFC-4367-9D97-C9BD49DC7CE1}"/>
              </a:ext>
            </a:extLst>
          </p:cNvPr>
          <p:cNvSpPr txBox="1"/>
          <p:nvPr/>
        </p:nvSpPr>
        <p:spPr>
          <a:xfrm>
            <a:off x="-10858" y="429701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Digest: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58844B90-8068-4720-A1DF-19CBD02043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54104" y="3320988"/>
            <a:ext cx="2208504" cy="682625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FC0CB0-59BD-4DC6-99C7-1FA224484801}"/>
              </a:ext>
            </a:extLst>
          </p:cNvPr>
          <p:cNvSpPr txBox="1"/>
          <p:nvPr/>
        </p:nvSpPr>
        <p:spPr>
          <a:xfrm flipH="1">
            <a:off x="2164111" y="2375662"/>
            <a:ext cx="1898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/>
              <a:t>? ? ? 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112259D-978D-4D47-A20B-C10A4EB2BD73}"/>
              </a:ext>
            </a:extLst>
          </p:cNvPr>
          <p:cNvSpPr txBox="1"/>
          <p:nvPr/>
        </p:nvSpPr>
        <p:spPr>
          <a:xfrm>
            <a:off x="4572000" y="2421276"/>
            <a:ext cx="4463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One way: </a:t>
            </a:r>
            <a:r>
              <a:rPr lang="it-IT" sz="2400" b="1" dirty="0" err="1"/>
              <a:t>much</a:t>
            </a:r>
            <a:r>
              <a:rPr lang="it-IT" sz="2400" b="1" dirty="0"/>
              <a:t> more </a:t>
            </a:r>
            <a:r>
              <a:rPr lang="it-IT" sz="2400" b="1" dirty="0" err="1"/>
              <a:t>than</a:t>
            </a:r>
            <a:r>
              <a:rPr lang="it-IT" sz="2400" b="1" dirty="0"/>
              <a:t> </a:t>
            </a:r>
          </a:p>
          <a:p>
            <a:pPr algn="ctr"/>
            <a:r>
              <a:rPr lang="it-IT" sz="3200" b="1" dirty="0"/>
              <a:t>«non-</a:t>
            </a:r>
            <a:r>
              <a:rPr lang="it-IT" sz="3200" b="1" dirty="0" err="1"/>
              <a:t>invertible</a:t>
            </a:r>
            <a:r>
              <a:rPr lang="it-IT" sz="3200" b="1" dirty="0"/>
              <a:t>»</a:t>
            </a:r>
          </a:p>
          <a:p>
            <a:pPr algn="ctr"/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Infinite (!!)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messages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can generate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digest</a:t>
            </a:r>
          </a:p>
          <a:p>
            <a:pPr algn="ctr"/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you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should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NOT be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able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it-IT" sz="2000" i="1" dirty="0">
                <a:sym typeface="Wingdings" panose="05000000000000000000" pitchFamily="2" charset="2"/>
              </a:rPr>
              <a:t>(in a </a:t>
            </a:r>
            <a:r>
              <a:rPr lang="it-IT" sz="2000" i="1" dirty="0" err="1">
                <a:sym typeface="Wingdings" panose="05000000000000000000" pitchFamily="2" charset="2"/>
              </a:rPr>
              <a:t>reasonable</a:t>
            </a:r>
            <a:r>
              <a:rPr lang="it-IT" sz="2000" i="1" dirty="0">
                <a:sym typeface="Wingdings" panose="05000000000000000000" pitchFamily="2" charset="2"/>
              </a:rPr>
              <a:t> time) </a:t>
            </a:r>
          </a:p>
          <a:p>
            <a:pPr algn="ctr"/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to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find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ANYONE of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such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messages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/>
      <p:bldP spid="7" grpId="0" animBg="1"/>
      <p:bldP spid="2" grpId="0"/>
      <p:bldP spid="9" grpId="0" animBg="1"/>
      <p:bldP spid="3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>
            <a:extLst>
              <a:ext uri="{FF2B5EF4-FFF2-40B4-BE49-F238E27FC236}">
                <a16:creationId xmlns:a16="http://schemas.microsoft.com/office/drawing/2014/main" id="{15078F66-3F26-4D13-B614-602FA0ED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63" y="188640"/>
            <a:ext cx="8878587" cy="725864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Parenthesis</a:t>
            </a:r>
            <a:r>
              <a:rPr lang="it-IT" sz="3200" dirty="0"/>
              <a:t>:</a:t>
            </a:r>
            <a:br>
              <a:rPr lang="it-IT" sz="3200" dirty="0"/>
            </a:br>
            <a:r>
              <a:rPr lang="it-IT" sz="3200" dirty="0" err="1"/>
              <a:t>Hash</a:t>
            </a:r>
            <a:r>
              <a:rPr lang="it-IT" sz="3200" dirty="0"/>
              <a:t> </a:t>
            </a:r>
            <a:r>
              <a:rPr lang="it-IT" sz="3200" dirty="0" err="1"/>
              <a:t>functions</a:t>
            </a:r>
            <a:r>
              <a:rPr lang="it-IT" sz="3200" dirty="0"/>
              <a:t>: </a:t>
            </a:r>
            <a:r>
              <a:rPr lang="it-IT" sz="3200" dirty="0" err="1"/>
              <a:t>computational</a:t>
            </a:r>
            <a:r>
              <a:rPr lang="it-IT" sz="3200" dirty="0"/>
              <a:t> security</a:t>
            </a:r>
          </a:p>
        </p:txBody>
      </p:sp>
      <p:sp>
        <p:nvSpPr>
          <p:cNvPr id="1362947" name="Rectangle 3">
            <a:extLst>
              <a:ext uri="{FF2B5EF4-FFF2-40B4-BE49-F238E27FC236}">
                <a16:creationId xmlns:a16="http://schemas.microsoft.com/office/drawing/2014/main" id="{ED43AB63-702B-486A-AF2D-E3D6F231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664" y="1355280"/>
            <a:ext cx="8820472" cy="120962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it-IT" sz="2800" dirty="0" err="1"/>
              <a:t>Should</a:t>
            </a:r>
            <a:r>
              <a:rPr lang="it-IT" sz="2800" dirty="0"/>
              <a:t> </a:t>
            </a:r>
            <a:r>
              <a:rPr lang="it-IT" sz="2800" dirty="0" err="1"/>
              <a:t>resist</a:t>
            </a:r>
            <a:r>
              <a:rPr lang="it-IT" sz="2800" dirty="0"/>
              <a:t> to brute-force (</a:t>
            </a:r>
            <a:r>
              <a:rPr lang="it-IT" sz="2800" dirty="0" err="1"/>
              <a:t>repeated</a:t>
            </a:r>
            <a:r>
              <a:rPr lang="it-IT" sz="2800" dirty="0"/>
              <a:t> trials) </a:t>
            </a:r>
          </a:p>
          <a:p>
            <a:pPr lvl="1" eaLnBrk="1" hangingPunct="1">
              <a:defRPr/>
            </a:pPr>
            <a:r>
              <a:rPr lang="it-IT" sz="2600" dirty="0" err="1">
                <a:solidFill>
                  <a:srgbClr val="FF0000"/>
                </a:solidFill>
              </a:rPr>
              <a:t>Consequence</a:t>
            </a:r>
            <a:r>
              <a:rPr lang="it-IT" sz="2600" dirty="0">
                <a:solidFill>
                  <a:srgbClr val="FF0000"/>
                </a:solidFill>
              </a:rPr>
              <a:t>: digest </a:t>
            </a:r>
            <a:r>
              <a:rPr lang="it-IT" sz="2600" dirty="0" err="1">
                <a:solidFill>
                  <a:srgbClr val="FF0000"/>
                </a:solidFill>
              </a:rPr>
              <a:t>cannot</a:t>
            </a:r>
            <a:r>
              <a:rPr lang="it-IT" sz="2600" dirty="0">
                <a:solidFill>
                  <a:srgbClr val="FF0000"/>
                </a:solidFill>
              </a:rPr>
              <a:t> be small!</a:t>
            </a:r>
          </a:p>
          <a:p>
            <a:pPr lvl="1" eaLnBrk="1" hangingPunct="1">
              <a:defRPr/>
            </a:pPr>
            <a:r>
              <a:rPr lang="it-IT" sz="2600" dirty="0" err="1">
                <a:solidFill>
                  <a:srgbClr val="FF0000"/>
                </a:solidFill>
              </a:rPr>
              <a:t>It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rather</a:t>
            </a:r>
            <a:r>
              <a:rPr lang="it-IT" sz="2600" dirty="0">
                <a:solidFill>
                  <a:srgbClr val="FF0000"/>
                </a:solidFill>
              </a:rPr>
              <a:t> </a:t>
            </a:r>
            <a:r>
              <a:rPr lang="it-IT" sz="2600" dirty="0" err="1">
                <a:solidFill>
                  <a:srgbClr val="FF0000"/>
                </a:solidFill>
              </a:rPr>
              <a:t>has</a:t>
            </a:r>
            <a:r>
              <a:rPr lang="it-IT" sz="2600" dirty="0">
                <a:solidFill>
                  <a:srgbClr val="FF0000"/>
                </a:solidFill>
              </a:rPr>
              <a:t> to be </a:t>
            </a:r>
            <a:r>
              <a:rPr lang="it-IT" sz="2600" dirty="0" err="1">
                <a:solidFill>
                  <a:srgbClr val="FF0000"/>
                </a:solidFill>
              </a:rPr>
              <a:t>relatively</a:t>
            </a:r>
            <a:r>
              <a:rPr lang="it-IT" sz="2600" dirty="0">
                <a:solidFill>
                  <a:srgbClr val="FF0000"/>
                </a:solidFill>
              </a:rPr>
              <a:t> large (e.g. 256 bit)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8A858C2-E83F-45C5-9468-AE0D5BE53AD3}"/>
              </a:ext>
            </a:extLst>
          </p:cNvPr>
          <p:cNvSpPr txBox="1"/>
          <p:nvPr/>
        </p:nvSpPr>
        <p:spPr>
          <a:xfrm>
            <a:off x="116424" y="2852936"/>
            <a:ext cx="8722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Example</a:t>
            </a:r>
            <a:r>
              <a:rPr lang="it-IT" sz="2400" dirty="0"/>
              <a:t>: 16 bit digest</a:t>
            </a:r>
            <a:r>
              <a:rPr lang="it-IT" sz="2400" dirty="0">
                <a:sym typeface="Wingdings" panose="05000000000000000000" pitchFamily="2" charset="2"/>
              </a:rPr>
              <a:t> 2</a:t>
            </a:r>
            <a:r>
              <a:rPr lang="it-IT" sz="2400" baseline="30000" dirty="0">
                <a:sym typeface="Wingdings" panose="05000000000000000000" pitchFamily="2" charset="2"/>
              </a:rPr>
              <a:t>16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possible</a:t>
            </a:r>
            <a:r>
              <a:rPr lang="it-IT" sz="2400" dirty="0">
                <a:sym typeface="Wingdings" panose="05000000000000000000" pitchFamily="2" charset="2"/>
              </a:rPr>
              <a:t> outputs  65536 </a:t>
            </a:r>
            <a:r>
              <a:rPr lang="it-IT" sz="2400" dirty="0" err="1">
                <a:sym typeface="Wingdings" panose="05000000000000000000" pitchFamily="2" charset="2"/>
              </a:rPr>
              <a:t>values</a:t>
            </a:r>
            <a:endParaRPr lang="it-IT" sz="2400" dirty="0">
              <a:sym typeface="Wingdings" panose="05000000000000000000" pitchFamily="2" charset="2"/>
            </a:endParaRPr>
          </a:p>
          <a:p>
            <a:endParaRPr lang="it-IT" sz="2400" dirty="0">
              <a:sym typeface="Wingdings" panose="05000000000000000000" pitchFamily="2" charset="2"/>
            </a:endParaRPr>
          </a:p>
          <a:p>
            <a:r>
              <a:rPr lang="it-IT" sz="2400" dirty="0">
                <a:sym typeface="Wingdings" panose="05000000000000000000" pitchFamily="2" charset="2"/>
              </a:rPr>
              <a:t>Assume «random» </a:t>
            </a:r>
            <a:r>
              <a:rPr lang="it-IT" sz="2400" dirty="0" err="1">
                <a:sym typeface="Wingdings" panose="05000000000000000000" pitchFamily="2" charset="2"/>
              </a:rPr>
              <a:t>messagedigest</a:t>
            </a:r>
            <a:r>
              <a:rPr lang="it-IT" sz="2400" dirty="0">
                <a:sym typeface="Wingdings" panose="05000000000000000000" pitchFamily="2" charset="2"/>
              </a:rPr>
              <a:t> mapping (best </a:t>
            </a:r>
            <a:r>
              <a:rPr lang="it-IT" sz="2400" dirty="0" err="1">
                <a:sym typeface="Wingdings" panose="05000000000000000000" pitchFamily="2" charset="2"/>
              </a:rPr>
              <a:t>possible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hash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function</a:t>
            </a:r>
            <a:r>
              <a:rPr lang="it-IT" sz="2400" dirty="0">
                <a:sym typeface="Wingdings" panose="05000000000000000000" pitchFamily="2" charset="2"/>
              </a:rPr>
              <a:t>)</a:t>
            </a:r>
          </a:p>
          <a:p>
            <a:r>
              <a:rPr lang="it-IT" sz="2400" dirty="0" err="1">
                <a:sym typeface="Wingdings" panose="05000000000000000000" pitchFamily="2" charset="2"/>
              </a:rPr>
              <a:t>Average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number</a:t>
            </a:r>
            <a:r>
              <a:rPr lang="it-IT" sz="2400" dirty="0">
                <a:sym typeface="Wingdings" panose="05000000000000000000" pitchFamily="2" charset="2"/>
              </a:rPr>
              <a:t> of trials to </a:t>
            </a:r>
            <a:r>
              <a:rPr lang="it-IT" sz="2400" dirty="0" err="1">
                <a:sym typeface="Wingdings" panose="05000000000000000000" pitchFamily="2" charset="2"/>
              </a:rPr>
              <a:t>have</a:t>
            </a:r>
            <a:r>
              <a:rPr lang="it-IT" sz="2400" dirty="0">
                <a:sym typeface="Wingdings" panose="05000000000000000000" pitchFamily="2" charset="2"/>
              </a:rPr>
              <a:t> a success </a:t>
            </a:r>
            <a:r>
              <a:rPr lang="it-IT" sz="2400" dirty="0" err="1">
                <a:sym typeface="Wingdings" panose="05000000000000000000" pitchFamily="2" charset="2"/>
              </a:rPr>
              <a:t>is</a:t>
            </a:r>
            <a:r>
              <a:rPr lang="it-IT" sz="2400" dirty="0">
                <a:sym typeface="Wingdings" panose="05000000000000000000" pitchFamily="2" charset="2"/>
              </a:rPr>
              <a:t> </a:t>
            </a:r>
            <a:r>
              <a:rPr lang="it-IT" sz="2400" dirty="0" err="1">
                <a:sym typeface="Wingdings" panose="05000000000000000000" pitchFamily="2" charset="2"/>
              </a:rPr>
              <a:t>also</a:t>
            </a:r>
            <a:r>
              <a:rPr lang="it-IT" sz="2400" dirty="0">
                <a:sym typeface="Wingdings" panose="05000000000000000000" pitchFamily="2" charset="2"/>
              </a:rPr>
              <a:t> 2</a:t>
            </a:r>
            <a:r>
              <a:rPr lang="it-IT" sz="2400" baseline="30000" dirty="0">
                <a:sym typeface="Wingdings" panose="05000000000000000000" pitchFamily="2" charset="2"/>
              </a:rPr>
              <a:t>16</a:t>
            </a:r>
            <a:r>
              <a:rPr lang="it-IT" sz="2400" dirty="0">
                <a:sym typeface="Wingdings" panose="05000000000000000000" pitchFamily="2" charset="2"/>
              </a:rPr>
              <a:t>=65536</a:t>
            </a:r>
          </a:p>
          <a:p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Less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than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1ms on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my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PC (66 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Mhash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/s)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FC83B9E-1940-4330-B31A-CCDB3A66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079960"/>
            <a:ext cx="8820472" cy="130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it-IT" sz="2800" kern="0" dirty="0" err="1"/>
              <a:t>Obviously</a:t>
            </a:r>
            <a:r>
              <a:rPr lang="it-IT" sz="2800" kern="0" dirty="0"/>
              <a:t> a large digest </a:t>
            </a:r>
            <a:r>
              <a:rPr lang="it-IT" sz="2800" kern="0" dirty="0" err="1"/>
              <a:t>is</a:t>
            </a:r>
            <a:r>
              <a:rPr lang="it-IT" sz="2800" kern="0" dirty="0"/>
              <a:t> NOT NEARLY ENOUGH!</a:t>
            </a:r>
          </a:p>
          <a:p>
            <a:pPr lvl="1" eaLnBrk="1" hangingPunct="1">
              <a:defRPr/>
            </a:pPr>
            <a:r>
              <a:rPr lang="it-IT" sz="2800" kern="0" dirty="0" err="1"/>
              <a:t>Crypto</a:t>
            </a:r>
            <a:r>
              <a:rPr lang="it-IT" sz="2800" kern="0" dirty="0"/>
              <a:t> </a:t>
            </a:r>
            <a:r>
              <a:rPr lang="it-IT" sz="2800" kern="0" dirty="0" err="1"/>
              <a:t>hash</a:t>
            </a:r>
            <a:r>
              <a:rPr lang="it-IT" sz="2800" kern="0" dirty="0"/>
              <a:t> </a:t>
            </a:r>
            <a:r>
              <a:rPr lang="it-IT" sz="2800" kern="0" dirty="0" err="1"/>
              <a:t>functions</a:t>
            </a:r>
            <a:r>
              <a:rPr lang="it-IT" sz="2800" kern="0" dirty="0"/>
              <a:t> are </a:t>
            </a:r>
            <a:r>
              <a:rPr lang="it-IT" sz="2800" kern="0" dirty="0" err="1"/>
              <a:t>very</a:t>
            </a:r>
            <a:r>
              <a:rPr lang="it-IT" sz="2800" kern="0" dirty="0"/>
              <a:t> </a:t>
            </a:r>
            <a:r>
              <a:rPr lang="it-IT" sz="2800" kern="0" dirty="0" err="1"/>
              <a:t>carefully</a:t>
            </a:r>
            <a:r>
              <a:rPr lang="it-IT" sz="2800" kern="0" dirty="0"/>
              <a:t> </a:t>
            </a:r>
            <a:r>
              <a:rPr lang="it-IT" sz="2800" kern="0" dirty="0" err="1"/>
              <a:t>designed</a:t>
            </a:r>
            <a:r>
              <a:rPr lang="it-IT" sz="2800" kern="0" dirty="0"/>
              <a:t> to </a:t>
            </a:r>
            <a:r>
              <a:rPr lang="it-IT" sz="2800" kern="0" dirty="0" err="1"/>
              <a:t>resist</a:t>
            </a:r>
            <a:r>
              <a:rPr lang="it-IT" sz="2800" kern="0" dirty="0"/>
              <a:t> to </a:t>
            </a:r>
            <a:r>
              <a:rPr lang="it-IT" sz="2800" kern="0" dirty="0" err="1"/>
              <a:t>cryptoanalysis</a:t>
            </a:r>
            <a:endParaRPr lang="it-IT" sz="2800" kern="0" dirty="0"/>
          </a:p>
          <a:p>
            <a:pPr lvl="2" eaLnBrk="1" hangingPunct="1">
              <a:defRPr/>
            </a:pPr>
            <a:r>
              <a:rPr lang="it-IT" sz="2400" kern="0" dirty="0" err="1"/>
              <a:t>Example</a:t>
            </a:r>
            <a:r>
              <a:rPr lang="it-IT" sz="2400" kern="0" dirty="0"/>
              <a:t>: SHA-1 </a:t>
            </a:r>
            <a:r>
              <a:rPr lang="it-IT" sz="2400" kern="0" dirty="0" err="1"/>
              <a:t>has</a:t>
            </a:r>
            <a:r>
              <a:rPr lang="it-IT" sz="2400" kern="0" dirty="0"/>
              <a:t> 160 bit, </a:t>
            </a:r>
            <a:r>
              <a:rPr lang="it-IT" sz="2400" kern="0" dirty="0" err="1"/>
              <a:t>but</a:t>
            </a:r>
            <a:r>
              <a:rPr lang="it-IT" sz="2400" kern="0" dirty="0"/>
              <a:t> </a:t>
            </a:r>
            <a:r>
              <a:rPr lang="it-IT" sz="2400" kern="0" dirty="0" err="1"/>
              <a:t>as</a:t>
            </a:r>
            <a:r>
              <a:rPr lang="it-IT" sz="2400" kern="0" dirty="0"/>
              <a:t> of </a:t>
            </a:r>
            <a:r>
              <a:rPr lang="it-IT" sz="2400" kern="0" dirty="0" err="1"/>
              <a:t>today</a:t>
            </a:r>
            <a:r>
              <a:rPr lang="it-IT" sz="2400" kern="0" dirty="0"/>
              <a:t> (march 2020) can be </a:t>
            </a:r>
            <a:r>
              <a:rPr lang="it-IT" sz="2400" kern="0" dirty="0" err="1"/>
              <a:t>broken</a:t>
            </a:r>
            <a:r>
              <a:rPr lang="it-IT" sz="2400" kern="0" dirty="0"/>
              <a:t> with </a:t>
            </a:r>
            <a:r>
              <a:rPr lang="it-IT" sz="2400" kern="0" dirty="0" err="1"/>
              <a:t>only</a:t>
            </a:r>
            <a:r>
              <a:rPr lang="it-IT" sz="2400" kern="0" dirty="0"/>
              <a:t> </a:t>
            </a:r>
            <a:r>
              <a:rPr lang="it-IT" sz="2400" kern="0" dirty="0" err="1"/>
              <a:t>about</a:t>
            </a:r>
            <a:r>
              <a:rPr lang="it-IT" sz="2400" kern="0" dirty="0"/>
              <a:t> 2</a:t>
            </a:r>
            <a:r>
              <a:rPr lang="it-IT" sz="2400" kern="0" baseline="30000" dirty="0"/>
              <a:t>61</a:t>
            </a:r>
            <a:r>
              <a:rPr lang="it-IT" sz="2400" kern="0" dirty="0"/>
              <a:t> </a:t>
            </a:r>
            <a:r>
              <a:rPr lang="it-IT" sz="2400" kern="0" dirty="0" err="1"/>
              <a:t>attempts</a:t>
            </a:r>
            <a:r>
              <a:rPr lang="it-IT" sz="2400" kern="0" dirty="0"/>
              <a:t> (</a:t>
            </a:r>
            <a:r>
              <a:rPr lang="it-IT" sz="2400" kern="0" dirty="0" err="1"/>
              <a:t>practical</a:t>
            </a:r>
            <a:r>
              <a:rPr lang="it-IT" sz="2400" kern="0" dirty="0"/>
              <a:t> with </a:t>
            </a:r>
            <a:r>
              <a:rPr lang="it-IT" sz="2400" kern="0" dirty="0" err="1"/>
              <a:t>today</a:t>
            </a:r>
            <a:r>
              <a:rPr lang="it-IT" sz="2400" kern="0" dirty="0"/>
              <a:t> </a:t>
            </a:r>
            <a:r>
              <a:rPr lang="it-IT" sz="2400" kern="0" dirty="0" err="1"/>
              <a:t>technology</a:t>
            </a:r>
            <a:r>
              <a:rPr lang="it-IT" sz="2400" kern="0" dirty="0"/>
              <a:t>)!!</a:t>
            </a:r>
          </a:p>
        </p:txBody>
      </p:sp>
    </p:spTree>
    <p:extLst>
      <p:ext uri="{BB962C8B-B14F-4D97-AF65-F5344CB8AC3E}">
        <p14:creationId xmlns:p14="http://schemas.microsoft.com/office/powerpoint/2010/main" val="119496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/>
      <p:bldP spid="1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>
            <a:extLst>
              <a:ext uri="{FF2B5EF4-FFF2-40B4-BE49-F238E27FC236}">
                <a16:creationId xmlns:a16="http://schemas.microsoft.com/office/drawing/2014/main" id="{15078F66-3F26-4D13-B614-602FA0ED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Property</a:t>
            </a:r>
            <a:r>
              <a:rPr lang="it-IT" sz="3200" dirty="0"/>
              <a:t> #2 of a </a:t>
            </a:r>
            <a:br>
              <a:rPr lang="it-IT" sz="3200" dirty="0"/>
            </a:b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hash</a:t>
            </a:r>
            <a:r>
              <a:rPr lang="it-IT" sz="3200" dirty="0"/>
              <a:t> </a:t>
            </a:r>
            <a:r>
              <a:rPr lang="it-IT" sz="3200" dirty="0" err="1"/>
              <a:t>function</a:t>
            </a:r>
            <a:endParaRPr lang="it-IT" sz="3200" dirty="0"/>
          </a:p>
        </p:txBody>
      </p:sp>
      <p:sp>
        <p:nvSpPr>
          <p:cNvPr id="1362947" name="Rectangle 3">
            <a:extLst>
              <a:ext uri="{FF2B5EF4-FFF2-40B4-BE49-F238E27FC236}">
                <a16:creationId xmlns:a16="http://schemas.microsoft.com/office/drawing/2014/main" id="{ED43AB63-702B-486A-AF2D-E3D6F231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232757"/>
            <a:ext cx="9036496" cy="132356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it-IT" sz="2800" dirty="0"/>
              <a:t>Second </a:t>
            </a:r>
            <a:r>
              <a:rPr lang="it-IT" sz="2800" dirty="0" err="1"/>
              <a:t>preimage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 </a:t>
            </a:r>
            <a:br>
              <a:rPr lang="it-IT" sz="2800" dirty="0"/>
            </a:br>
            <a:r>
              <a:rPr lang="it-IT" sz="2800" dirty="0"/>
              <a:t>(</a:t>
            </a:r>
            <a:r>
              <a:rPr lang="it-IT" sz="2800" dirty="0" err="1"/>
              <a:t>weak</a:t>
            </a:r>
            <a:r>
              <a:rPr lang="it-IT" sz="2800" dirty="0"/>
              <a:t> </a:t>
            </a:r>
            <a:r>
              <a:rPr lang="it-IT" sz="2800" dirty="0" err="1"/>
              <a:t>collision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)</a:t>
            </a:r>
          </a:p>
          <a:p>
            <a:pPr lvl="1" eaLnBrk="1" hangingPunct="1">
              <a:defRPr/>
            </a:pPr>
            <a:r>
              <a:rPr lang="it-IT" sz="2800" dirty="0" err="1">
                <a:solidFill>
                  <a:srgbClr val="FF0000"/>
                </a:solidFill>
              </a:rPr>
              <a:t>Given</a:t>
            </a:r>
            <a:r>
              <a:rPr lang="it-IT" sz="2800" dirty="0">
                <a:solidFill>
                  <a:srgbClr val="FF0000"/>
                </a:solidFill>
              </a:rPr>
              <a:t> X, </a:t>
            </a:r>
            <a:r>
              <a:rPr lang="it-IT" sz="2800" dirty="0" err="1">
                <a:solidFill>
                  <a:srgbClr val="FF0000"/>
                </a:solidFill>
              </a:rPr>
              <a:t>it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is</a:t>
            </a:r>
            <a:r>
              <a:rPr lang="it-IT" sz="2800" dirty="0">
                <a:solidFill>
                  <a:srgbClr val="FF0000"/>
                </a:solidFill>
              </a:rPr>
              <a:t> hard to </a:t>
            </a:r>
            <a:r>
              <a:rPr lang="it-IT" sz="2800" dirty="0" err="1">
                <a:solidFill>
                  <a:srgbClr val="FF0000"/>
                </a:solidFill>
              </a:rPr>
              <a:t>find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another</a:t>
            </a:r>
            <a:r>
              <a:rPr lang="it-IT" sz="2800" dirty="0">
                <a:solidFill>
                  <a:srgbClr val="FF0000"/>
                </a:solidFill>
              </a:rPr>
              <a:t> X’ </a:t>
            </a:r>
            <a:r>
              <a:rPr lang="it-IT" sz="2800" dirty="0" err="1">
                <a:solidFill>
                  <a:srgbClr val="FF0000"/>
                </a:solidFill>
              </a:rPr>
              <a:t>such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that</a:t>
            </a:r>
            <a:r>
              <a:rPr lang="it-IT" sz="2800" dirty="0">
                <a:solidFill>
                  <a:srgbClr val="FF0000"/>
                </a:solidFill>
              </a:rPr>
              <a:t> H(X) = H(X’)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7F3288C-819D-4621-A17D-FDC99522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06" y="2996952"/>
            <a:ext cx="2554886" cy="1791426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Cari ragazzi non potete modificare questo messaggio se, come prova di quanto sto scrivendo, conservo la sua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b="0" dirty="0">
                <a:latin typeface="Arial Narrow" panose="020B0606020202030204" pitchFamily="34" charset="0"/>
              </a:rPr>
              <a:t> in una mia penna usb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672B220-6FCB-478B-84C3-F33091AE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005997"/>
            <a:ext cx="2052997" cy="1791427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latin typeface="Arial Narrow" panose="020B0606020202030204" pitchFamily="34" charset="0"/>
              </a:rPr>
              <a:t>? ? ? 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Attacker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cannot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find</a:t>
            </a:r>
            <a:r>
              <a:rPr lang="it-IT" altLang="it-IT" sz="2000" dirty="0">
                <a:latin typeface="Arial Narrow" panose="020B0606020202030204" pitchFamily="34" charset="0"/>
              </a:rPr>
              <a:t> ANY </a:t>
            </a:r>
            <a:r>
              <a:rPr lang="it-IT" altLang="it-IT" sz="2000" dirty="0" err="1">
                <a:latin typeface="Arial Narrow" panose="020B0606020202030204" pitchFamily="34" charset="0"/>
              </a:rPr>
              <a:t>other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which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has</a:t>
            </a:r>
            <a:r>
              <a:rPr lang="it-IT" altLang="it-IT" sz="2000" dirty="0">
                <a:latin typeface="Arial Narrow" panose="020B0606020202030204" pitchFamily="34" charset="0"/>
              </a:rPr>
              <a:t> the </a:t>
            </a:r>
            <a:r>
              <a:rPr lang="it-IT" altLang="it-IT" sz="2000" dirty="0" err="1">
                <a:latin typeface="Arial Narrow" panose="020B0606020202030204" pitchFamily="34" charset="0"/>
              </a:rPr>
              <a:t>same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hash</a:t>
            </a:r>
            <a:endParaRPr lang="it-IT" altLang="it-IT" sz="2000" dirty="0">
              <a:latin typeface="Arial Narrow" panose="020B0606020202030204" pitchFamily="34" charset="0"/>
            </a:endParaRPr>
          </a:p>
        </p:txBody>
      </p:sp>
      <p:cxnSp>
        <p:nvCxnSpPr>
          <p:cNvPr id="8" name="Connettore 2 8">
            <a:extLst>
              <a:ext uri="{FF2B5EF4-FFF2-40B4-BE49-F238E27FC236}">
                <a16:creationId xmlns:a16="http://schemas.microsoft.com/office/drawing/2014/main" id="{5B9DB2FB-842A-4195-830E-8CD77D4580E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3492500" y="4868863"/>
            <a:ext cx="1008063" cy="72072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90" y="5625244"/>
            <a:ext cx="3973512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920d7e8cf22725391c2415ade26358f8c099ed37837e1a8911786b0e3684f23c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F0486F-6F20-43E2-BA9F-44FBBAC104B7}"/>
              </a:ext>
            </a:extLst>
          </p:cNvPr>
          <p:cNvSpPr txBox="1"/>
          <p:nvPr/>
        </p:nvSpPr>
        <p:spPr>
          <a:xfrm>
            <a:off x="4336" y="5737174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Digest: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1511660" y="2665352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b="1" dirty="0"/>
              <a:t>Good Message M:</a:t>
            </a:r>
          </a:p>
          <a:p>
            <a:endParaRPr lang="it-IT" dirty="0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B099B3B4-2308-47DA-BC00-D1478679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860" y="4997843"/>
            <a:ext cx="1803996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F303015-AA06-4E6A-94D2-683F87BAEF19}"/>
              </a:ext>
            </a:extLst>
          </p:cNvPr>
          <p:cNvSpPr txBox="1"/>
          <p:nvPr/>
        </p:nvSpPr>
        <p:spPr>
          <a:xfrm>
            <a:off x="6300192" y="3416424"/>
            <a:ext cx="26493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/>
              <a:t>Stronger</a:t>
            </a:r>
            <a:r>
              <a:rPr lang="it-IT" sz="2400" b="1" dirty="0"/>
              <a:t> </a:t>
            </a:r>
            <a:r>
              <a:rPr lang="it-IT" sz="2400" b="1" dirty="0" err="1"/>
              <a:t>property</a:t>
            </a:r>
            <a:r>
              <a:rPr lang="it-IT" sz="2400" b="1" dirty="0"/>
              <a:t> </a:t>
            </a:r>
            <a:r>
              <a:rPr lang="it-IT" sz="2400" b="1" dirty="0" err="1"/>
              <a:t>than</a:t>
            </a:r>
            <a:r>
              <a:rPr lang="it-IT" sz="2400" b="1" dirty="0"/>
              <a:t> one-</a:t>
            </a:r>
            <a:r>
              <a:rPr lang="it-IT" sz="2400" b="1" dirty="0" err="1"/>
              <a:t>wayness</a:t>
            </a:r>
            <a:r>
              <a:rPr lang="it-IT" sz="2400" b="1" dirty="0"/>
              <a:t>!</a:t>
            </a:r>
          </a:p>
          <a:p>
            <a:endParaRPr lang="it-IT" sz="2400" dirty="0"/>
          </a:p>
          <a:p>
            <a:pPr algn="ctr"/>
            <a:r>
              <a:rPr lang="it-IT" sz="2000" i="1" dirty="0" err="1">
                <a:solidFill>
                  <a:srgbClr val="FF0000"/>
                </a:solidFill>
              </a:rPr>
              <a:t>there</a:t>
            </a:r>
            <a:r>
              <a:rPr lang="it-IT" sz="2000" i="1" dirty="0">
                <a:solidFill>
                  <a:srgbClr val="FF0000"/>
                </a:solidFill>
              </a:rPr>
              <a:t> are </a:t>
            </a:r>
            <a:r>
              <a:rPr lang="it-IT" sz="2000" i="1" dirty="0" err="1">
                <a:solidFill>
                  <a:srgbClr val="FF0000"/>
                </a:solidFill>
              </a:rPr>
              <a:t>functions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which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satisfy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property</a:t>
            </a:r>
            <a:r>
              <a:rPr lang="it-IT" sz="2000" i="1" dirty="0">
                <a:solidFill>
                  <a:srgbClr val="FF0000"/>
                </a:solidFill>
              </a:rPr>
              <a:t> #1 </a:t>
            </a:r>
            <a:r>
              <a:rPr lang="it-IT" sz="2000" i="1" dirty="0" err="1">
                <a:solidFill>
                  <a:srgbClr val="FF0000"/>
                </a:solidFill>
              </a:rPr>
              <a:t>but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fail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property</a:t>
            </a:r>
            <a:r>
              <a:rPr lang="it-IT" sz="2000" i="1" dirty="0">
                <a:solidFill>
                  <a:srgbClr val="FF0000"/>
                </a:solidFill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319046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/>
      <p:bldP spid="4" grpId="0" animBg="1"/>
      <p:bldP spid="7" grpId="0" animBg="1"/>
      <p:bldP spid="9" grpId="0" animBg="1"/>
      <p:bldP spid="10" grpId="0"/>
      <p:bldP spid="2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FBE46-FE56-45BA-8326-F31EE3FC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Test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br>
              <a:rPr lang="it-IT" dirty="0"/>
            </a:br>
            <a:r>
              <a:rPr lang="it-IT" sz="2800" dirty="0"/>
              <a:t>(non </a:t>
            </a:r>
            <a:r>
              <a:rPr lang="it-IT" sz="2800" dirty="0" err="1"/>
              <a:t>trivial</a:t>
            </a:r>
            <a:r>
              <a:rPr lang="it-IT" sz="2800" dirty="0"/>
              <a:t> </a:t>
            </a:r>
            <a:r>
              <a:rPr lang="it-IT" sz="2800" dirty="0" err="1"/>
              <a:t>example</a:t>
            </a:r>
            <a:r>
              <a:rPr lang="it-IT" sz="2800" dirty="0"/>
              <a:t>)</a:t>
            </a:r>
            <a:endParaRPr lang="it-IT" dirty="0"/>
          </a:p>
        </p:txBody>
      </p:sp>
      <p:sp>
        <p:nvSpPr>
          <p:cNvPr id="31747" name="Segnaposto contenuto 2">
            <a:extLst>
              <a:ext uri="{FF2B5EF4-FFF2-40B4-BE49-F238E27FC236}">
                <a16:creationId xmlns:a16="http://schemas.microsoft.com/office/drawing/2014/main" id="{4997A557-C962-4173-93E6-40AEC896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5538"/>
            <a:ext cx="8316924" cy="4970462"/>
          </a:xfrm>
        </p:spPr>
        <p:txBody>
          <a:bodyPr>
            <a:normAutofit fontScale="92500"/>
          </a:bodyPr>
          <a:lstStyle/>
          <a:p>
            <a:r>
              <a:rPr lang="it-IT" altLang="it-IT" dirty="0"/>
              <a:t>Modular </a:t>
            </a:r>
            <a:r>
              <a:rPr lang="it-IT" altLang="it-IT" dirty="0" err="1"/>
              <a:t>exponentiation</a:t>
            </a:r>
            <a:endParaRPr lang="it-IT" altLang="it-IT" dirty="0"/>
          </a:p>
          <a:p>
            <a:pPr lvl="1"/>
            <a:r>
              <a:rPr lang="it-IT" altLang="it-IT" dirty="0"/>
              <a:t>Y = F(x) = </a:t>
            </a:r>
            <a:r>
              <a:rPr lang="it-IT" altLang="it-IT" b="1" dirty="0" err="1"/>
              <a:t>g</a:t>
            </a:r>
            <a:r>
              <a:rPr lang="it-IT" altLang="it-IT" b="1" baseline="30000" dirty="0" err="1"/>
              <a:t>x</a:t>
            </a:r>
            <a:r>
              <a:rPr lang="it-IT" altLang="it-IT" b="1" dirty="0"/>
              <a:t> </a:t>
            </a:r>
            <a:r>
              <a:rPr lang="it-IT" altLang="it-IT" b="1" dirty="0" err="1"/>
              <a:t>mod</a:t>
            </a:r>
            <a:r>
              <a:rPr lang="it-IT" altLang="it-IT" b="1" dirty="0"/>
              <a:t> p </a:t>
            </a:r>
          </a:p>
          <a:p>
            <a:pPr lvl="2"/>
            <a:r>
              <a:rPr lang="it-IT" altLang="it-IT" dirty="0"/>
              <a:t>g </a:t>
            </a:r>
            <a:r>
              <a:rPr lang="it-IT" altLang="it-IT" dirty="0" err="1"/>
              <a:t>known</a:t>
            </a:r>
            <a:r>
              <a:rPr lang="it-IT" altLang="it-IT" dirty="0"/>
              <a:t> </a:t>
            </a:r>
            <a:r>
              <a:rPr lang="it-IT" altLang="it-IT" dirty="0" err="1"/>
              <a:t>value</a:t>
            </a:r>
            <a:r>
              <a:rPr lang="it-IT" altLang="it-IT" dirty="0"/>
              <a:t> (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necessarily</a:t>
            </a:r>
            <a:r>
              <a:rPr lang="it-IT" altLang="it-IT" dirty="0"/>
              <a:t> large) </a:t>
            </a:r>
          </a:p>
          <a:p>
            <a:pPr lvl="2"/>
            <a:r>
              <a:rPr lang="it-IT" altLang="it-IT" dirty="0"/>
              <a:t>p = (</a:t>
            </a:r>
            <a:r>
              <a:rPr lang="it-IT" altLang="it-IT" dirty="0" err="1"/>
              <a:t>very</a:t>
            </a:r>
            <a:r>
              <a:rPr lang="it-IT" altLang="it-IT" dirty="0"/>
              <a:t>) large prime</a:t>
            </a:r>
          </a:p>
          <a:p>
            <a:pPr lvl="1"/>
            <a:r>
              <a:rPr lang="it-IT" altLang="it-IT" dirty="0"/>
              <a:t>F(x) </a:t>
            </a:r>
            <a:r>
              <a:rPr lang="it-IT" altLang="it-IT" dirty="0" err="1"/>
              <a:t>is</a:t>
            </a:r>
            <a:r>
              <a:rPr lang="it-IT" altLang="it-IT" dirty="0"/>
              <a:t> one-way, i.e. </a:t>
            </a:r>
            <a:r>
              <a:rPr lang="it-IT" altLang="it-IT" dirty="0" err="1"/>
              <a:t>satisfy</a:t>
            </a:r>
            <a:r>
              <a:rPr lang="it-IT" altLang="it-IT" dirty="0"/>
              <a:t> </a:t>
            </a:r>
            <a:r>
              <a:rPr lang="it-IT" altLang="it-IT" dirty="0" err="1"/>
              <a:t>property</a:t>
            </a:r>
            <a:r>
              <a:rPr lang="it-IT" altLang="it-IT" dirty="0"/>
              <a:t> #1</a:t>
            </a:r>
          </a:p>
          <a:p>
            <a:pPr lvl="3"/>
            <a:r>
              <a:rPr lang="it-IT" altLang="it-IT" sz="1900" dirty="0">
                <a:solidFill>
                  <a:srgbClr val="FF0000"/>
                </a:solidFill>
              </a:rPr>
              <a:t>In </a:t>
            </a:r>
            <a:r>
              <a:rPr lang="it-IT" altLang="it-IT" sz="1900" dirty="0" err="1">
                <a:solidFill>
                  <a:srgbClr val="FF0000"/>
                </a:solidFill>
              </a:rPr>
              <a:t>most</a:t>
            </a:r>
            <a:r>
              <a:rPr lang="it-IT" altLang="it-IT" sz="1900" dirty="0">
                <a:solidFill>
                  <a:srgbClr val="FF0000"/>
                </a:solidFill>
              </a:rPr>
              <a:t> </a:t>
            </a:r>
            <a:r>
              <a:rPr lang="it-IT" altLang="it-IT" sz="1900" dirty="0" err="1">
                <a:solidFill>
                  <a:srgbClr val="FF0000"/>
                </a:solidFill>
              </a:rPr>
              <a:t>cases</a:t>
            </a:r>
            <a:r>
              <a:rPr lang="it-IT" altLang="it-IT" sz="1900" dirty="0">
                <a:solidFill>
                  <a:srgbClr val="FF0000"/>
                </a:solidFill>
              </a:rPr>
              <a:t> (more </a:t>
            </a:r>
            <a:r>
              <a:rPr lang="it-IT" altLang="it-IT" sz="1900" dirty="0" err="1">
                <a:solidFill>
                  <a:srgbClr val="FF0000"/>
                </a:solidFill>
              </a:rPr>
              <a:t>later</a:t>
            </a:r>
            <a:r>
              <a:rPr lang="it-IT" altLang="it-IT" sz="1900" dirty="0">
                <a:solidFill>
                  <a:srgbClr val="FF0000"/>
                </a:solidFill>
              </a:rPr>
              <a:t> for </a:t>
            </a:r>
            <a:r>
              <a:rPr lang="it-IT" altLang="it-IT" sz="1900" dirty="0" err="1">
                <a:solidFill>
                  <a:srgbClr val="FF0000"/>
                </a:solidFill>
              </a:rPr>
              <a:t>details</a:t>
            </a:r>
            <a:r>
              <a:rPr lang="it-IT" altLang="it-IT" sz="1900" dirty="0">
                <a:solidFill>
                  <a:srgbClr val="FF0000"/>
                </a:solidFill>
              </a:rPr>
              <a:t> on </a:t>
            </a:r>
            <a:r>
              <a:rPr lang="it-IT" altLang="it-IT" sz="1900" dirty="0" err="1">
                <a:solidFill>
                  <a:srgbClr val="FF0000"/>
                </a:solidFill>
              </a:rPr>
              <a:t>how</a:t>
            </a:r>
            <a:r>
              <a:rPr lang="it-IT" altLang="it-IT" sz="1900" dirty="0">
                <a:solidFill>
                  <a:srgbClr val="FF0000"/>
                </a:solidFill>
              </a:rPr>
              <a:t> to </a:t>
            </a:r>
            <a:r>
              <a:rPr lang="it-IT" altLang="it-IT" sz="1900" dirty="0" err="1">
                <a:solidFill>
                  <a:srgbClr val="FF0000"/>
                </a:solidFill>
              </a:rPr>
              <a:t>choose</a:t>
            </a:r>
            <a:r>
              <a:rPr lang="it-IT" altLang="it-IT" sz="1900" dirty="0">
                <a:solidFill>
                  <a:srgbClr val="FF0000"/>
                </a:solidFill>
              </a:rPr>
              <a:t> g and p)</a:t>
            </a:r>
          </a:p>
          <a:p>
            <a:r>
              <a:rPr lang="it-IT" altLang="it-IT" dirty="0"/>
              <a:t>Show </a:t>
            </a:r>
            <a:r>
              <a:rPr lang="it-IT" altLang="it-IT" dirty="0" err="1"/>
              <a:t>that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NOT </a:t>
            </a:r>
            <a:r>
              <a:rPr lang="it-IT" altLang="it-IT" dirty="0" err="1"/>
              <a:t>collision</a:t>
            </a:r>
            <a:r>
              <a:rPr lang="it-IT" altLang="it-IT" dirty="0"/>
              <a:t> </a:t>
            </a:r>
            <a:r>
              <a:rPr lang="it-IT" altLang="it-IT" dirty="0" err="1"/>
              <a:t>resistant</a:t>
            </a:r>
            <a:endParaRPr lang="it-IT" altLang="it-IT" dirty="0"/>
          </a:p>
          <a:p>
            <a:pPr lvl="1"/>
            <a:r>
              <a:rPr lang="it-IT" altLang="it-IT" dirty="0"/>
              <a:t>i.e., </a:t>
            </a:r>
            <a:r>
              <a:rPr lang="it-IT" altLang="it-IT" dirty="0" err="1"/>
              <a:t>does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satisfy</a:t>
            </a:r>
            <a:r>
              <a:rPr lang="it-IT" altLang="it-IT" dirty="0"/>
              <a:t> </a:t>
            </a:r>
            <a:r>
              <a:rPr lang="it-IT" altLang="it-IT" dirty="0" err="1"/>
              <a:t>property</a:t>
            </a:r>
            <a:r>
              <a:rPr lang="it-IT" altLang="it-IT" dirty="0"/>
              <a:t> #2</a:t>
            </a:r>
          </a:p>
          <a:p>
            <a:pPr lvl="2"/>
            <a:r>
              <a:rPr lang="it-IT" altLang="it-IT" dirty="0" err="1">
                <a:solidFill>
                  <a:srgbClr val="FF0000"/>
                </a:solidFill>
              </a:rPr>
              <a:t>Hint</a:t>
            </a:r>
            <a:r>
              <a:rPr lang="it-IT" altLang="it-IT" dirty="0">
                <a:solidFill>
                  <a:srgbClr val="FF0000"/>
                </a:solidFill>
              </a:rPr>
              <a:t>: </a:t>
            </a:r>
            <a:r>
              <a:rPr lang="it-IT" altLang="it-IT" dirty="0" err="1">
                <a:solidFill>
                  <a:srgbClr val="FF0000"/>
                </a:solidFill>
              </a:rPr>
              <a:t>it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is</a:t>
            </a:r>
            <a:r>
              <a:rPr lang="it-IT" altLang="it-IT" dirty="0">
                <a:solidFill>
                  <a:srgbClr val="FF0000"/>
                </a:solidFill>
              </a:rPr>
              <a:t> a </a:t>
            </a:r>
            <a:r>
              <a:rPr lang="it-IT" altLang="it-IT" dirty="0" err="1">
                <a:solidFill>
                  <a:srgbClr val="FF0000"/>
                </a:solidFill>
              </a:rPr>
              <a:t>periodic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function</a:t>
            </a:r>
            <a:r>
              <a:rPr lang="it-IT" altLang="it-IT" dirty="0">
                <a:solidFill>
                  <a:srgbClr val="FF0000"/>
                </a:solidFill>
              </a:rPr>
              <a:t>, and </a:t>
            </a:r>
            <a:r>
              <a:rPr lang="it-IT" altLang="it-IT" dirty="0" err="1">
                <a:solidFill>
                  <a:srgbClr val="FF0000"/>
                </a:solidFill>
              </a:rPr>
              <a:t>if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you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find</a:t>
            </a:r>
            <a:r>
              <a:rPr lang="it-IT" altLang="it-IT" dirty="0">
                <a:solidFill>
                  <a:srgbClr val="FF0000"/>
                </a:solidFill>
              </a:rPr>
              <a:t> the </a:t>
            </a:r>
            <a:r>
              <a:rPr lang="it-IT" altLang="it-IT" dirty="0" err="1">
                <a:solidFill>
                  <a:srgbClr val="FF0000"/>
                </a:solidFill>
              </a:rPr>
              <a:t>period</a:t>
            </a:r>
            <a:r>
              <a:rPr lang="it-IT" altLang="it-IT" dirty="0">
                <a:solidFill>
                  <a:srgbClr val="FF0000"/>
                </a:solidFill>
              </a:rPr>
              <a:t>… game over! </a:t>
            </a:r>
            <a:r>
              <a:rPr lang="it-IT" altLang="it-IT" dirty="0" err="1">
                <a:solidFill>
                  <a:srgbClr val="FF0000"/>
                </a:solidFill>
              </a:rPr>
              <a:t>Why</a:t>
            </a:r>
            <a:r>
              <a:rPr lang="it-IT" altLang="it-IT" dirty="0">
                <a:solidFill>
                  <a:srgbClr val="FF0000"/>
                </a:solidFill>
              </a:rPr>
              <a:t>? </a:t>
            </a:r>
            <a:r>
              <a:rPr lang="it-IT" altLang="it-IT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Confidentiality</a:t>
            </a:r>
            <a:r>
              <a:rPr lang="it-IT" dirty="0"/>
              <a:t> ≠ </a:t>
            </a:r>
            <a:r>
              <a:rPr lang="it-IT" dirty="0" err="1"/>
              <a:t>Integrity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125538"/>
            <a:ext cx="8604956" cy="5327798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Confidentiality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Message </a:t>
            </a:r>
            <a:r>
              <a:rPr lang="it-IT" dirty="0" err="1">
                <a:solidFill>
                  <a:srgbClr val="FF0000"/>
                </a:solidFill>
              </a:rPr>
              <a:t>hiding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b="1" dirty="0" err="1"/>
              <a:t>legitimate</a:t>
            </a:r>
            <a:r>
              <a:rPr lang="it-IT" b="1" dirty="0"/>
              <a:t> </a:t>
            </a:r>
            <a:r>
              <a:rPr lang="it-IT" b="1" dirty="0" err="1"/>
              <a:t>destination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</a:t>
            </a:r>
            <a:r>
              <a:rPr lang="it-IT" b="1" dirty="0"/>
              <a:t>to </a:t>
            </a:r>
            <a:r>
              <a:rPr lang="it-IT" b="1" dirty="0" err="1"/>
              <a:t>see</a:t>
            </a:r>
            <a:r>
              <a:rPr lang="it-IT" dirty="0"/>
              <a:t> the </a:t>
            </a:r>
            <a:r>
              <a:rPr lang="it-IT" dirty="0" err="1"/>
              <a:t>content</a:t>
            </a:r>
            <a:r>
              <a:rPr lang="it-IT" dirty="0"/>
              <a:t> of a </a:t>
            </a:r>
            <a:r>
              <a:rPr lang="it-IT" dirty="0" err="1"/>
              <a:t>message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Integrity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Message </a:t>
            </a:r>
            <a:r>
              <a:rPr lang="it-IT" dirty="0" err="1">
                <a:solidFill>
                  <a:srgbClr val="FF0000"/>
                </a:solidFill>
              </a:rPr>
              <a:t>authenticity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b="1" dirty="0" err="1"/>
              <a:t>Nobody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b="1" dirty="0" err="1"/>
              <a:t>modify</a:t>
            </a:r>
            <a:r>
              <a:rPr lang="it-IT" dirty="0"/>
              <a:t> 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in </a:t>
            </a:r>
            <a:r>
              <a:rPr lang="it-IT" dirty="0" err="1"/>
              <a:t>transmission</a:t>
            </a:r>
            <a:endParaRPr lang="it-IT" dirty="0"/>
          </a:p>
          <a:p>
            <a:pPr lvl="1"/>
            <a:r>
              <a:rPr lang="it-IT" dirty="0" err="1"/>
              <a:t>Only</a:t>
            </a:r>
            <a:r>
              <a:rPr lang="it-IT" dirty="0"/>
              <a:t> the </a:t>
            </a:r>
            <a:r>
              <a:rPr lang="it-IT" b="1" dirty="0" err="1"/>
              <a:t>legitimate</a:t>
            </a:r>
            <a:r>
              <a:rPr lang="it-IT" b="1" dirty="0"/>
              <a:t> source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b="1" dirty="0"/>
              <a:t>forge</a:t>
            </a:r>
            <a:r>
              <a:rPr lang="it-IT" dirty="0"/>
              <a:t> a </a:t>
            </a:r>
            <a:r>
              <a:rPr lang="it-IT" dirty="0" err="1"/>
              <a:t>message</a:t>
            </a:r>
            <a:r>
              <a:rPr lang="it-IT" dirty="0"/>
              <a:t> </a:t>
            </a: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Corollary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MUST </a:t>
            </a:r>
            <a:r>
              <a:rPr lang="it-IT" dirty="0" err="1">
                <a:solidFill>
                  <a:srgbClr val="FF0000"/>
                </a:solidFill>
              </a:rPr>
              <a:t>have</a:t>
            </a:r>
            <a:r>
              <a:rPr lang="it-IT" dirty="0">
                <a:solidFill>
                  <a:srgbClr val="FF0000"/>
                </a:solidFill>
              </a:rPr>
              <a:t> secret key (</a:t>
            </a:r>
            <a:r>
              <a:rPr lang="it-IT" dirty="0" err="1">
                <a:solidFill>
                  <a:srgbClr val="FF0000"/>
                </a:solidFill>
              </a:rPr>
              <a:t>remember</a:t>
            </a:r>
            <a:r>
              <a:rPr lang="it-IT" dirty="0">
                <a:solidFill>
                  <a:srgbClr val="FF0000"/>
                </a:solidFill>
              </a:rPr>
              <a:t> WEP CRC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it-IT" dirty="0">
                <a:solidFill>
                  <a:srgbClr val="FF0000"/>
                </a:solidFill>
              </a:rPr>
              <a:t>)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Exception</a:t>
            </a:r>
            <a:r>
              <a:rPr lang="it-IT" dirty="0"/>
              <a:t>: AEAD </a:t>
            </a:r>
            <a:r>
              <a:rPr lang="it-IT" dirty="0" err="1"/>
              <a:t>ciphers</a:t>
            </a:r>
            <a:r>
              <a:rPr lang="it-IT" dirty="0"/>
              <a:t> (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): </a:t>
            </a:r>
            <a:r>
              <a:rPr lang="it-IT" dirty="0" err="1"/>
              <a:t>designed</a:t>
            </a:r>
            <a:r>
              <a:rPr lang="it-IT" dirty="0"/>
              <a:t> to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r>
              <a:rPr lang="it-IT" dirty="0"/>
              <a:t> and </a:t>
            </a:r>
            <a:r>
              <a:rPr lang="it-IT" dirty="0" err="1"/>
              <a:t>integrity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Integrity-only</a:t>
            </a:r>
            <a:r>
              <a:rPr lang="it-IT" dirty="0"/>
              <a:t>: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40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946" name="Rectangle 2">
            <a:extLst>
              <a:ext uri="{FF2B5EF4-FFF2-40B4-BE49-F238E27FC236}">
                <a16:creationId xmlns:a16="http://schemas.microsoft.com/office/drawing/2014/main" id="{15078F66-3F26-4D13-B614-602FA0EDD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Property</a:t>
            </a:r>
            <a:r>
              <a:rPr lang="it-IT" sz="3200" dirty="0"/>
              <a:t> #3 of a </a:t>
            </a:r>
            <a:br>
              <a:rPr lang="it-IT" sz="3200" dirty="0"/>
            </a:br>
            <a:r>
              <a:rPr lang="it-IT" sz="3200" dirty="0" err="1"/>
              <a:t>cryptographic</a:t>
            </a:r>
            <a:r>
              <a:rPr lang="it-IT" sz="3200" dirty="0"/>
              <a:t> </a:t>
            </a:r>
            <a:r>
              <a:rPr lang="it-IT" sz="3200" dirty="0" err="1"/>
              <a:t>hash</a:t>
            </a:r>
            <a:r>
              <a:rPr lang="it-IT" sz="3200" dirty="0"/>
              <a:t> </a:t>
            </a:r>
            <a:r>
              <a:rPr lang="it-IT" sz="3200" dirty="0" err="1"/>
              <a:t>function</a:t>
            </a:r>
            <a:endParaRPr lang="it-IT" sz="3200" dirty="0"/>
          </a:p>
        </p:txBody>
      </p:sp>
      <p:sp>
        <p:nvSpPr>
          <p:cNvPr id="1362947" name="Rectangle 3">
            <a:extLst>
              <a:ext uri="{FF2B5EF4-FFF2-40B4-BE49-F238E27FC236}">
                <a16:creationId xmlns:a16="http://schemas.microsoft.com/office/drawing/2014/main" id="{ED43AB63-702B-486A-AF2D-E3D6F2312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504" y="1268414"/>
            <a:ext cx="8892988" cy="112395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it-IT" sz="2800" dirty="0" err="1"/>
              <a:t>Collision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 (strong </a:t>
            </a:r>
            <a:r>
              <a:rPr lang="it-IT" sz="2800" dirty="0" err="1"/>
              <a:t>collision</a:t>
            </a:r>
            <a:r>
              <a:rPr lang="it-IT" sz="2800" dirty="0"/>
              <a:t> </a:t>
            </a:r>
            <a:r>
              <a:rPr lang="it-IT" sz="2800" dirty="0" err="1"/>
              <a:t>resistance</a:t>
            </a:r>
            <a:r>
              <a:rPr lang="it-IT" sz="2800" dirty="0"/>
              <a:t>)</a:t>
            </a:r>
          </a:p>
          <a:p>
            <a:pPr lvl="1" eaLnBrk="1" hangingPunct="1">
              <a:defRPr/>
            </a:pPr>
            <a:r>
              <a:rPr lang="it-IT" sz="2800" dirty="0" err="1">
                <a:solidFill>
                  <a:srgbClr val="FF0000"/>
                </a:solidFill>
              </a:rPr>
              <a:t>Ii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is</a:t>
            </a:r>
            <a:r>
              <a:rPr lang="it-IT" sz="2800" dirty="0">
                <a:solidFill>
                  <a:srgbClr val="FF0000"/>
                </a:solidFill>
              </a:rPr>
              <a:t> hard to </a:t>
            </a:r>
            <a:r>
              <a:rPr lang="it-IT" sz="2800" dirty="0" err="1">
                <a:solidFill>
                  <a:srgbClr val="FF0000"/>
                </a:solidFill>
              </a:rPr>
              <a:t>find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two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generic</a:t>
            </a:r>
            <a:r>
              <a:rPr lang="it-IT" sz="2800" dirty="0">
                <a:solidFill>
                  <a:srgbClr val="FF0000"/>
                </a:solidFill>
              </a:rPr>
              <a:t> X1 and X2 </a:t>
            </a:r>
            <a:r>
              <a:rPr lang="it-IT" sz="2800" dirty="0" err="1">
                <a:solidFill>
                  <a:srgbClr val="FF0000"/>
                </a:solidFill>
              </a:rPr>
              <a:t>such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that</a:t>
            </a:r>
            <a:r>
              <a:rPr lang="it-IT" sz="2800" dirty="0">
                <a:solidFill>
                  <a:srgbClr val="FF0000"/>
                </a:solidFill>
              </a:rPr>
              <a:t> H(X1) = H(X2)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7153C79-11C6-459E-B61B-4AC405C41A36}"/>
              </a:ext>
            </a:extLst>
          </p:cNvPr>
          <p:cNvGrpSpPr/>
          <p:nvPr/>
        </p:nvGrpSpPr>
        <p:grpSpPr>
          <a:xfrm>
            <a:off x="71500" y="2839638"/>
            <a:ext cx="2554886" cy="1434974"/>
            <a:chOff x="215516" y="2906892"/>
            <a:chExt cx="2554886" cy="1434974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2356F1A-F75B-452A-BE25-4FE6817AC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16" y="2906892"/>
              <a:ext cx="2554886" cy="36004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Target </a:t>
              </a:r>
              <a:r>
                <a:rPr lang="it-IT" altLang="it-IT" sz="1800" b="0" dirty="0" err="1">
                  <a:latin typeface="Arial Narrow" panose="020B0606020202030204" pitchFamily="34" charset="0"/>
                </a:rPr>
                <a:t>message</a:t>
              </a:r>
              <a:r>
                <a:rPr lang="it-IT" altLang="it-IT" sz="1800" b="0" dirty="0">
                  <a:latin typeface="Arial Narrow" panose="020B0606020202030204" pitchFamily="34" charset="0"/>
                </a:rPr>
                <a:t> X1</a:t>
              </a:r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A29211B8-8175-4637-9319-DB4CE5106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019" y="4005064"/>
              <a:ext cx="759880" cy="336802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13452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75EFB7AF-5634-42C7-8408-3876D43BF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019" y="3404615"/>
              <a:ext cx="759880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B181440C-AD6C-4872-A5C2-F370C4A944FA}"/>
              </a:ext>
            </a:extLst>
          </p:cNvPr>
          <p:cNvGrpSpPr/>
          <p:nvPr/>
        </p:nvGrpSpPr>
        <p:grpSpPr>
          <a:xfrm>
            <a:off x="2944013" y="2839638"/>
            <a:ext cx="1063515" cy="1434974"/>
            <a:chOff x="3256457" y="2906892"/>
            <a:chExt cx="1063515" cy="1434974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226A96F6-CBD1-4A4B-B031-D5EB5FFF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X2</a:t>
              </a:r>
            </a:p>
          </p:txBody>
        </p:sp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C29014C9-A790-41F1-8B39-298694DB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10C84FF5-1CF7-4D1C-B9E1-C0493550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54678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FBD13124-6129-429A-933A-9B3388D33DDA}"/>
              </a:ext>
            </a:extLst>
          </p:cNvPr>
          <p:cNvGrpSpPr/>
          <p:nvPr/>
        </p:nvGrpSpPr>
        <p:grpSpPr>
          <a:xfrm>
            <a:off x="4213788" y="2839638"/>
            <a:ext cx="1063515" cy="1434974"/>
            <a:chOff x="3256457" y="2906892"/>
            <a:chExt cx="1063515" cy="1434974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5B0917ED-D2F9-4C79-81D5-0E977096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X3</a:t>
              </a:r>
            </a:p>
          </p:txBody>
        </p:sp>
        <p:sp>
          <p:nvSpPr>
            <p:cNvPr id="20" name="AutoShape 5">
              <a:extLst>
                <a:ext uri="{FF2B5EF4-FFF2-40B4-BE49-F238E27FC236}">
                  <a16:creationId xmlns:a16="http://schemas.microsoft.com/office/drawing/2014/main" id="{C16A02DD-8C69-4D37-88EE-97C1B92C3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995C638-CB4F-4EC8-AD05-FC596636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34199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4EC7C75-C424-4895-AC3A-4101A31A75B9}"/>
              </a:ext>
            </a:extLst>
          </p:cNvPr>
          <p:cNvGrpSpPr/>
          <p:nvPr/>
        </p:nvGrpSpPr>
        <p:grpSpPr>
          <a:xfrm>
            <a:off x="5483563" y="2839638"/>
            <a:ext cx="1063515" cy="1434974"/>
            <a:chOff x="3256457" y="2906892"/>
            <a:chExt cx="1063515" cy="1434974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72C6B5C-4AEC-40C8-88AC-76B67FA8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X4</a:t>
              </a:r>
            </a:p>
          </p:txBody>
        </p:sp>
        <p:sp>
          <p:nvSpPr>
            <p:cNvPr id="24" name="AutoShape 5">
              <a:extLst>
                <a:ext uri="{FF2B5EF4-FFF2-40B4-BE49-F238E27FC236}">
                  <a16:creationId xmlns:a16="http://schemas.microsoft.com/office/drawing/2014/main" id="{CC833872-6752-4587-913C-0111E6B1F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B90FD8A2-D5AC-4F32-AE5B-1EB87D2AF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90076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2B944B82-E4DB-47AB-B74D-17673A691075}"/>
              </a:ext>
            </a:extLst>
          </p:cNvPr>
          <p:cNvGrpSpPr/>
          <p:nvPr/>
        </p:nvGrpSpPr>
        <p:grpSpPr>
          <a:xfrm>
            <a:off x="6753338" y="2839638"/>
            <a:ext cx="1063515" cy="1434974"/>
            <a:chOff x="3256457" y="2906892"/>
            <a:chExt cx="1063515" cy="1434974"/>
          </a:xfrm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6AA24D5E-0E96-4B3D-A9A0-796FF0867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X5</a:t>
              </a:r>
            </a:p>
          </p:txBody>
        </p:sp>
        <p:sp>
          <p:nvSpPr>
            <p:cNvPr id="28" name="AutoShape 5">
              <a:extLst>
                <a:ext uri="{FF2B5EF4-FFF2-40B4-BE49-F238E27FC236}">
                  <a16:creationId xmlns:a16="http://schemas.microsoft.com/office/drawing/2014/main" id="{25B48663-61EC-4A21-88C2-AA9365AD5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4901194D-D793-4154-9B59-B979F2CAE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77111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D39E5C7D-94B1-48B0-9930-4C0A128C06FA}"/>
              </a:ext>
            </a:extLst>
          </p:cNvPr>
          <p:cNvGrpSpPr/>
          <p:nvPr/>
        </p:nvGrpSpPr>
        <p:grpSpPr>
          <a:xfrm>
            <a:off x="8023113" y="2839638"/>
            <a:ext cx="1063515" cy="1434974"/>
            <a:chOff x="3256457" y="2906892"/>
            <a:chExt cx="1063515" cy="1434974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F8FF2F68-2D7F-4AA0-A4E9-A70E16259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F5AD2B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X6</a:t>
              </a:r>
            </a:p>
          </p:txBody>
        </p:sp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4CE46ED5-4682-4272-897D-DC11FA28B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CACF9BF7-FDC2-486A-B799-FEF78B819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CC660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34199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1248BD5-866D-45BA-9A2F-6DC6F8180359}"/>
              </a:ext>
            </a:extLst>
          </p:cNvPr>
          <p:cNvSpPr txBox="1"/>
          <p:nvPr/>
        </p:nvSpPr>
        <p:spPr>
          <a:xfrm>
            <a:off x="-508" y="2384884"/>
            <a:ext cx="4408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/>
              <a:t>Weak</a:t>
            </a:r>
            <a:r>
              <a:rPr lang="it-IT" sz="2000" b="1" dirty="0"/>
              <a:t> </a:t>
            </a:r>
            <a:r>
              <a:rPr lang="it-IT" sz="2000" b="1" dirty="0" err="1"/>
              <a:t>collision</a:t>
            </a:r>
            <a:r>
              <a:rPr lang="it-IT" sz="2000" b="1" dirty="0"/>
              <a:t> </a:t>
            </a:r>
            <a:r>
              <a:rPr lang="it-IT" sz="2000" b="1" dirty="0" err="1"/>
              <a:t>resistance</a:t>
            </a:r>
            <a:r>
              <a:rPr lang="it-IT" sz="2000" b="1" dirty="0"/>
              <a:t>: target </a:t>
            </a:r>
            <a:r>
              <a:rPr lang="it-IT" sz="2000" b="1" dirty="0" err="1"/>
              <a:t>message</a:t>
            </a:r>
            <a:endParaRPr lang="it-IT" sz="2000" b="1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D060B847-3EF1-447D-AB65-8A26F9A453AC}"/>
              </a:ext>
            </a:extLst>
          </p:cNvPr>
          <p:cNvGrpSpPr/>
          <p:nvPr/>
        </p:nvGrpSpPr>
        <p:grpSpPr>
          <a:xfrm>
            <a:off x="58732" y="4872099"/>
            <a:ext cx="2554886" cy="1434974"/>
            <a:chOff x="215516" y="2906892"/>
            <a:chExt cx="2554886" cy="1434974"/>
          </a:xfrm>
        </p:grpSpPr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EF593F76-478D-4BEA-A70D-60A862E2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16" y="2906892"/>
              <a:ext cx="2554886" cy="360040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 err="1">
                  <a:latin typeface="Arial Narrow" panose="020B0606020202030204" pitchFamily="34" charset="0"/>
                </a:rPr>
                <a:t>message</a:t>
              </a:r>
              <a:r>
                <a:rPr lang="it-IT" altLang="it-IT" sz="1800" b="0" dirty="0">
                  <a:latin typeface="Arial Narrow" panose="020B0606020202030204" pitchFamily="34" charset="0"/>
                </a:rPr>
                <a:t> X1</a:t>
              </a: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8F8F5CE-089A-4CF1-86F0-BBA3166B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019" y="4005064"/>
              <a:ext cx="759880" cy="336802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13452</a:t>
              </a:r>
            </a:p>
          </p:txBody>
        </p:sp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8B3C391A-734B-4F74-B89E-DC312EF3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019" y="3404615"/>
              <a:ext cx="759880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5D3F3E4-8691-4677-B28D-D81138C1E443}"/>
              </a:ext>
            </a:extLst>
          </p:cNvPr>
          <p:cNvGrpSpPr/>
          <p:nvPr/>
        </p:nvGrpSpPr>
        <p:grpSpPr>
          <a:xfrm>
            <a:off x="2931245" y="4872099"/>
            <a:ext cx="1063515" cy="1434974"/>
            <a:chOff x="3256457" y="2906892"/>
            <a:chExt cx="1063515" cy="1434974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F52E34CC-6653-4C6E-B9FE-8925EDF0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53D81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X2</a:t>
              </a:r>
            </a:p>
          </p:txBody>
        </p:sp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7F04C04E-6035-47D1-8902-5D9B97F0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A91C6012-1533-4C95-A365-7D1C2E56E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54678</a:t>
              </a:r>
            </a:p>
          </p:txBody>
        </p:sp>
      </p:grpSp>
      <p:sp>
        <p:nvSpPr>
          <p:cNvPr id="44" name="Rettangolo 43">
            <a:extLst>
              <a:ext uri="{FF2B5EF4-FFF2-40B4-BE49-F238E27FC236}">
                <a16:creationId xmlns:a16="http://schemas.microsoft.com/office/drawing/2014/main" id="{B10F27E8-7752-4B90-A1E6-06BB7B20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020" y="4872099"/>
            <a:ext cx="1063515" cy="360040"/>
          </a:xfrm>
          <a:prstGeom prst="rect">
            <a:avLst/>
          </a:prstGeom>
          <a:solidFill>
            <a:srgbClr val="53D81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X3</a:t>
            </a:r>
          </a:p>
        </p:txBody>
      </p:sp>
      <p:sp>
        <p:nvSpPr>
          <p:cNvPr id="45" name="AutoShape 5">
            <a:extLst>
              <a:ext uri="{FF2B5EF4-FFF2-40B4-BE49-F238E27FC236}">
                <a16:creationId xmlns:a16="http://schemas.microsoft.com/office/drawing/2014/main" id="{C72F35B2-7DE1-4BE3-B214-08CFE5AF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61" y="5358203"/>
            <a:ext cx="327832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A4AE16D0-139C-4CE0-87F6-CF397B40E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837" y="5947033"/>
            <a:ext cx="759880" cy="36004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34199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C54D0E48-5427-4662-BB6A-AC6CFA9C85CA}"/>
              </a:ext>
            </a:extLst>
          </p:cNvPr>
          <p:cNvGrpSpPr/>
          <p:nvPr/>
        </p:nvGrpSpPr>
        <p:grpSpPr>
          <a:xfrm>
            <a:off x="5470795" y="4872099"/>
            <a:ext cx="1063515" cy="1434974"/>
            <a:chOff x="3256457" y="2906892"/>
            <a:chExt cx="1063515" cy="1434974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853D8EC-4DA9-472D-9435-8FCB7E04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53D81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X4</a:t>
              </a:r>
            </a:p>
          </p:txBody>
        </p:sp>
        <p:sp>
          <p:nvSpPr>
            <p:cNvPr id="49" name="AutoShape 5">
              <a:extLst>
                <a:ext uri="{FF2B5EF4-FFF2-40B4-BE49-F238E27FC236}">
                  <a16:creationId xmlns:a16="http://schemas.microsoft.com/office/drawing/2014/main" id="{C70BCCB3-35DF-44D4-AFE0-70B98738E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190E4040-578A-4BAD-8F71-5BBF0287E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90076</a:t>
              </a:r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2E27EE59-E1EF-493D-96F7-95F6AB8138C8}"/>
              </a:ext>
            </a:extLst>
          </p:cNvPr>
          <p:cNvGrpSpPr/>
          <p:nvPr/>
        </p:nvGrpSpPr>
        <p:grpSpPr>
          <a:xfrm>
            <a:off x="6740570" y="4872099"/>
            <a:ext cx="1063515" cy="1434974"/>
            <a:chOff x="3256457" y="2906892"/>
            <a:chExt cx="1063515" cy="1434974"/>
          </a:xfrm>
        </p:grpSpPr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20AE69D-5FAE-4956-983F-1C9BB7FD1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457" y="2906892"/>
              <a:ext cx="1063515" cy="360040"/>
            </a:xfrm>
            <a:prstGeom prst="rect">
              <a:avLst/>
            </a:prstGeom>
            <a:solidFill>
              <a:srgbClr val="53D81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X5</a:t>
              </a:r>
            </a:p>
          </p:txBody>
        </p:sp>
        <p:sp>
          <p:nvSpPr>
            <p:cNvPr id="53" name="AutoShape 5">
              <a:extLst>
                <a:ext uri="{FF2B5EF4-FFF2-40B4-BE49-F238E27FC236}">
                  <a16:creationId xmlns:a16="http://schemas.microsoft.com/office/drawing/2014/main" id="{999AC964-2716-4C5F-830F-1C79ADA40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298" y="3392996"/>
              <a:ext cx="327832" cy="462766"/>
            </a:xfrm>
            <a:prstGeom prst="downArrow">
              <a:avLst>
                <a:gd name="adj1" fmla="val 50000"/>
                <a:gd name="adj2" fmla="val 26341"/>
              </a:avLst>
            </a:prstGeom>
            <a:noFill/>
            <a:ln w="38100">
              <a:solidFill>
                <a:srgbClr val="0070C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C11AC211-7DDD-43B2-BAC6-0AB1E802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274" y="3981826"/>
              <a:ext cx="759880" cy="360040"/>
            </a:xfrm>
            <a:prstGeom prst="rect">
              <a:avLst/>
            </a:prstGeom>
            <a:solidFill>
              <a:srgbClr val="00B0F0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77111</a:t>
              </a:r>
            </a:p>
          </p:txBody>
        </p:sp>
      </p:grpSp>
      <p:sp>
        <p:nvSpPr>
          <p:cNvPr id="56" name="Rettangolo 55">
            <a:extLst>
              <a:ext uri="{FF2B5EF4-FFF2-40B4-BE49-F238E27FC236}">
                <a16:creationId xmlns:a16="http://schemas.microsoft.com/office/drawing/2014/main" id="{53653CC3-377B-467E-8926-5FB9A2A4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345" y="4872099"/>
            <a:ext cx="1063515" cy="360040"/>
          </a:xfrm>
          <a:prstGeom prst="rect">
            <a:avLst/>
          </a:prstGeom>
          <a:solidFill>
            <a:srgbClr val="53D81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X6</a:t>
            </a:r>
          </a:p>
        </p:txBody>
      </p:sp>
      <p:sp>
        <p:nvSpPr>
          <p:cNvPr id="57" name="AutoShape 5">
            <a:extLst>
              <a:ext uri="{FF2B5EF4-FFF2-40B4-BE49-F238E27FC236}">
                <a16:creationId xmlns:a16="http://schemas.microsoft.com/office/drawing/2014/main" id="{C51F285A-9AF0-43E7-A442-5DC7193A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8186" y="5358203"/>
            <a:ext cx="327832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6CD356A8-C8E7-43A0-B29E-EBE07AF85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162" y="5947033"/>
            <a:ext cx="759880" cy="360040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34199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873D3C1-DDEA-4588-96E7-A09108ABC98D}"/>
              </a:ext>
            </a:extLst>
          </p:cNvPr>
          <p:cNvSpPr txBox="1"/>
          <p:nvPr/>
        </p:nvSpPr>
        <p:spPr>
          <a:xfrm>
            <a:off x="-13276" y="4417345"/>
            <a:ext cx="4389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Strong </a:t>
            </a:r>
            <a:r>
              <a:rPr lang="it-IT" sz="2000" b="1" dirty="0" err="1"/>
              <a:t>collision</a:t>
            </a:r>
            <a:r>
              <a:rPr lang="it-IT" sz="2000" b="1" dirty="0"/>
              <a:t> </a:t>
            </a:r>
            <a:r>
              <a:rPr lang="it-IT" sz="2000" b="1" dirty="0" err="1"/>
              <a:t>resistance</a:t>
            </a:r>
            <a:r>
              <a:rPr lang="it-IT" sz="2000" b="1" dirty="0"/>
              <a:t>: ANY </a:t>
            </a:r>
            <a:r>
              <a:rPr lang="it-IT" sz="2000" b="1" dirty="0" err="1"/>
              <a:t>message</a:t>
            </a:r>
            <a:endParaRPr lang="it-IT" sz="2000" b="1" dirty="0"/>
          </a:p>
        </p:txBody>
      </p:sp>
      <p:sp>
        <p:nvSpPr>
          <p:cNvPr id="34" name="Stella a 6 punte 33">
            <a:extLst>
              <a:ext uri="{FF2B5EF4-FFF2-40B4-BE49-F238E27FC236}">
                <a16:creationId xmlns:a16="http://schemas.microsoft.com/office/drawing/2014/main" id="{5AE46651-2261-4FC0-ABAF-470F1BD64B3D}"/>
              </a:ext>
            </a:extLst>
          </p:cNvPr>
          <p:cNvSpPr/>
          <p:nvPr/>
        </p:nvSpPr>
        <p:spPr bwMode="auto">
          <a:xfrm>
            <a:off x="8396913" y="6253117"/>
            <a:ext cx="327832" cy="360040"/>
          </a:xfrm>
          <a:prstGeom prst="star6">
            <a:avLst/>
          </a:prstGeom>
          <a:solidFill>
            <a:srgbClr val="C0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" name="Stella a 6 punte 61">
            <a:extLst>
              <a:ext uri="{FF2B5EF4-FFF2-40B4-BE49-F238E27FC236}">
                <a16:creationId xmlns:a16="http://schemas.microsoft.com/office/drawing/2014/main" id="{9CECBDBD-6A68-4AE4-97BC-CE276AF96153}"/>
              </a:ext>
            </a:extLst>
          </p:cNvPr>
          <p:cNvSpPr/>
          <p:nvPr/>
        </p:nvSpPr>
        <p:spPr bwMode="auto">
          <a:xfrm>
            <a:off x="4568861" y="6253117"/>
            <a:ext cx="327832" cy="360040"/>
          </a:xfrm>
          <a:prstGeom prst="star6">
            <a:avLst/>
          </a:prstGeom>
          <a:solidFill>
            <a:srgbClr val="C00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4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47" grpId="0" build="p"/>
      <p:bldP spid="16" grpId="0"/>
      <p:bldP spid="44" grpId="0" animBg="1"/>
      <p:bldP spid="45" grpId="0" animBg="1"/>
      <p:bldP spid="46" grpId="0" animBg="1"/>
      <p:bldP spid="46" grpId="1" animBg="1"/>
      <p:bldP spid="56" grpId="0" animBg="1"/>
      <p:bldP spid="57" grpId="0" animBg="1"/>
      <p:bldP spid="58" grpId="0" animBg="1"/>
      <p:bldP spid="58" grpId="1" animBg="1"/>
      <p:bldP spid="59" grpId="0"/>
      <p:bldP spid="34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91D65001-B5A5-41BA-BC17-27311A4E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999331"/>
            <a:ext cx="4105275" cy="936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363970" name="Rectangle 2">
            <a:extLst>
              <a:ext uri="{FF2B5EF4-FFF2-40B4-BE49-F238E27FC236}">
                <a16:creationId xmlns:a16="http://schemas.microsoft.com/office/drawing/2014/main" id="{5AFAED01-F102-4450-A4E2-18C27BD2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Birthday paradox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75B05A0-BF8B-476E-A3BF-E1F5796C56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060575"/>
            <a:ext cx="3672086" cy="40354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it-IT" altLang="it-IT" sz="2400" dirty="0" err="1"/>
              <a:t>What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the </a:t>
            </a:r>
            <a:r>
              <a:rPr lang="it-IT" altLang="it-IT" sz="2400" dirty="0" err="1"/>
              <a:t>probability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that</a:t>
            </a:r>
            <a:r>
              <a:rPr lang="it-IT" altLang="it-IT" sz="2400" dirty="0"/>
              <a:t> none of </a:t>
            </a:r>
            <a:r>
              <a:rPr lang="it-IT" altLang="it-IT" sz="2400" dirty="0" err="1"/>
              <a:t>you</a:t>
            </a:r>
            <a:r>
              <a:rPr lang="it-IT" altLang="it-IT" sz="2400" dirty="0"/>
              <a:t> N=22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born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my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same</a:t>
            </a:r>
            <a:r>
              <a:rPr lang="it-IT" altLang="it-IT" sz="2400" dirty="0"/>
              <a:t> day?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it-IT" altLang="it-IT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it-IT" altLang="it-IT" sz="2400" dirty="0" err="1"/>
              <a:t>What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the </a:t>
            </a:r>
            <a:r>
              <a:rPr lang="it-IT" altLang="it-IT" sz="2400" dirty="0" err="1"/>
              <a:t>probability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that</a:t>
            </a:r>
            <a:r>
              <a:rPr lang="it-IT" altLang="it-IT" sz="2400" dirty="0"/>
              <a:t> no </a:t>
            </a:r>
            <a:r>
              <a:rPr lang="it-IT" altLang="it-IT" sz="2400" dirty="0" err="1"/>
              <a:t>two</a:t>
            </a:r>
            <a:r>
              <a:rPr lang="it-IT" altLang="it-IT" sz="2400" dirty="0"/>
              <a:t>+ of </a:t>
            </a:r>
            <a:r>
              <a:rPr lang="it-IT" altLang="it-IT" sz="2400" dirty="0" err="1"/>
              <a:t>us</a:t>
            </a:r>
            <a:r>
              <a:rPr lang="it-IT" altLang="it-IT" sz="2400" dirty="0"/>
              <a:t> N=23 are </a:t>
            </a:r>
            <a:r>
              <a:rPr lang="it-IT" altLang="it-IT" sz="2400" dirty="0" err="1"/>
              <a:t>born</a:t>
            </a:r>
            <a:r>
              <a:rPr lang="it-IT" altLang="it-IT" sz="2400" dirty="0"/>
              <a:t> the </a:t>
            </a:r>
            <a:r>
              <a:rPr lang="it-IT" altLang="it-IT" sz="2400" dirty="0" err="1"/>
              <a:t>same</a:t>
            </a:r>
            <a:r>
              <a:rPr lang="it-IT" altLang="it-IT" sz="2400" dirty="0"/>
              <a:t> day?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it-IT" alt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6">
                <a:extLst>
                  <a:ext uri="{FF2B5EF4-FFF2-40B4-BE49-F238E27FC236}">
                    <a16:creationId xmlns:a16="http://schemas.microsoft.com/office/drawing/2014/main" id="{AA32E4BE-1BEF-4ACC-ABF5-662D553A7195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4356100" y="2293938"/>
                <a:ext cx="3771901" cy="1135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364</m:t>
                                  </m:r>
                                </m:num>
                                <m:den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773" name="Object 6">
                <a:extLst>
                  <a:ext uri="{FF2B5EF4-FFF2-40B4-BE49-F238E27FC236}">
                    <a16:creationId xmlns:a16="http://schemas.microsoft.com/office/drawing/2014/main" id="{AA32E4BE-1BEF-4ACC-ABF5-662D553A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4356100" y="2293938"/>
                <a:ext cx="3771901" cy="1135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Text Box 4">
            <a:extLst>
              <a:ext uri="{FF2B5EF4-FFF2-40B4-BE49-F238E27FC236}">
                <a16:creationId xmlns:a16="http://schemas.microsoft.com/office/drawing/2014/main" id="{A4477A32-64A7-4220-85D2-6D62AE6F2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523" y="1039812"/>
            <a:ext cx="3848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	                  H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Human being X    </a:t>
            </a:r>
            <a:r>
              <a:rPr lang="it-IT" altLang="it-IT" sz="2400">
                <a:latin typeface="Arial Narrow" panose="020B0606020202030204" pitchFamily="34" charset="0"/>
                <a:sym typeface="Wingdings" panose="05000000000000000000" pitchFamily="2" charset="2"/>
              </a:rPr>
              <a:t>    birthday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5" name="Object 8">
                <a:extLst>
                  <a:ext uri="{FF2B5EF4-FFF2-40B4-BE49-F238E27FC236}">
                    <a16:creationId xmlns:a16="http://schemas.microsoft.com/office/drawing/2014/main" id="{5ADCB3D2-FC5F-4CF5-8ABE-C4FFDFA980AD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867347" y="3881438"/>
                <a:ext cx="4413065" cy="966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1⋅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den>
                          </m:f>
                        </m:e>
                      </m:d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⋅⋅⋅</m:t>
                      </m:r>
                      <m:d>
                        <m:d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num>
                            <m:den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den>
                          </m:f>
                        </m:e>
                      </m:d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775" name="Object 8">
                <a:extLst>
                  <a:ext uri="{FF2B5EF4-FFF2-40B4-BE49-F238E27FC236}">
                    <a16:creationId xmlns:a16="http://schemas.microsoft.com/office/drawing/2014/main" id="{5ADCB3D2-FC5F-4CF5-8ABE-C4FFDFA980A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867347" y="3881438"/>
                <a:ext cx="4413065" cy="966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086651-1959-4686-97B5-037B2C6897BD}"/>
              </a:ext>
            </a:extLst>
          </p:cNvPr>
          <p:cNvSpPr txBox="1"/>
          <p:nvPr/>
        </p:nvSpPr>
        <p:spPr>
          <a:xfrm>
            <a:off x="853382" y="1136634"/>
            <a:ext cx="30139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23 people are in a class</a:t>
            </a:r>
          </a:p>
          <a:p>
            <a:pPr algn="ctr"/>
            <a:r>
              <a:rPr lang="it-IT" sz="2000" b="1" dirty="0">
                <a:solidFill>
                  <a:srgbClr val="FF0000"/>
                </a:solidFill>
              </a:rPr>
              <a:t>(22 + </a:t>
            </a:r>
            <a:r>
              <a:rPr lang="it-IT" sz="2000" b="1" dirty="0" err="1">
                <a:solidFill>
                  <a:srgbClr val="FF0000"/>
                </a:solidFill>
              </a:rPr>
              <a:t>myself</a:t>
            </a:r>
            <a:r>
              <a:rPr lang="it-IT" sz="2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02CC8EC-C387-4C8A-AD35-89AAED22712C}"/>
              </a:ext>
            </a:extLst>
          </p:cNvPr>
          <p:cNvSpPr txBox="1"/>
          <p:nvPr/>
        </p:nvSpPr>
        <p:spPr>
          <a:xfrm>
            <a:off x="8090277" y="2509736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94.1%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AE6BA2DB-D391-43DF-9D56-537AA59FED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5916" y="4580373"/>
                <a:ext cx="4663877" cy="16209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  <a:normAutofit fontScale="55000" lnSpcReduction="20000"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br>
                  <a:rPr lang="it-IT" i="1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365⋅(365−1)⋅⋅⋅(365−22)</m:t>
                          </m:r>
                        </m:num>
                        <m:den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sSup>
                            <m:sSupPr>
                              <m:ctrlP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</m:den>
                      </m:f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it-IT" i="1" kern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it-IT" i="1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it-IT" i="1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365! / (365−23)!</m:t>
                          </m:r>
                        </m:num>
                        <m:den>
                          <m:r>
                            <a:rPr lang="it-IT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sSup>
                            <m:sSupPr>
                              <m:ctrlP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it-IT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</m:den>
                      </m:f>
                      <m:r>
                        <a:rPr lang="it-IT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it-IT" kern="0" dirty="0"/>
              </a:p>
            </p:txBody>
          </p:sp>
        </mc:Choice>
        <mc:Fallback xmlns="">
          <p:sp>
            <p:nvSpPr>
              <p:cNvPr id="16" name="Object 8">
                <a:extLst>
                  <a:ext uri="{FF2B5EF4-FFF2-40B4-BE49-F238E27FC236}">
                    <a16:creationId xmlns:a16="http://schemas.microsoft.com/office/drawing/2014/main" id="{AE6BA2DB-D391-43DF-9D56-537AA59FE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5916" y="4580373"/>
                <a:ext cx="4663877" cy="1620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959348-0DF3-4657-9827-F543C7D82FF8}"/>
              </a:ext>
            </a:extLst>
          </p:cNvPr>
          <p:cNvSpPr txBox="1"/>
          <p:nvPr/>
        </p:nvSpPr>
        <p:spPr>
          <a:xfrm>
            <a:off x="4283968" y="3131676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= </a:t>
            </a:r>
            <a:r>
              <a:rPr lang="it-IT" b="1" dirty="0" err="1">
                <a:solidFill>
                  <a:srgbClr val="FF0000"/>
                </a:solidFill>
              </a:rPr>
              <a:t>you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have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my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same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birthday</a:t>
            </a:r>
            <a:r>
              <a:rPr lang="it-IT" b="1" dirty="0">
                <a:solidFill>
                  <a:srgbClr val="FF0000"/>
                </a:solidFill>
              </a:rPr>
              <a:t> in </a:t>
            </a:r>
            <a:r>
              <a:rPr lang="it-IT" b="1" dirty="0" err="1">
                <a:solidFill>
                  <a:srgbClr val="FF0000"/>
                </a:solidFill>
              </a:rPr>
              <a:t>less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than</a:t>
            </a:r>
            <a:r>
              <a:rPr lang="it-IT" b="1" dirty="0">
                <a:solidFill>
                  <a:srgbClr val="FF0000"/>
                </a:solidFill>
              </a:rPr>
              <a:t> 6% </a:t>
            </a:r>
            <a:r>
              <a:rPr lang="it-IT" b="1" dirty="0" err="1">
                <a:solidFill>
                  <a:srgbClr val="FF0000"/>
                </a:solidFill>
              </a:rPr>
              <a:t>cases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14C375B-0602-4F94-AAE5-2DCF13235402}"/>
              </a:ext>
            </a:extLst>
          </p:cNvPr>
          <p:cNvSpPr txBox="1"/>
          <p:nvPr/>
        </p:nvSpPr>
        <p:spPr>
          <a:xfrm>
            <a:off x="7200261" y="5528827"/>
            <a:ext cx="1018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49.3%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0604FF3-AF8E-4415-91FC-7953B50D00B7}"/>
              </a:ext>
            </a:extLst>
          </p:cNvPr>
          <p:cNvSpPr txBox="1"/>
          <p:nvPr/>
        </p:nvSpPr>
        <p:spPr>
          <a:xfrm>
            <a:off x="289247" y="6170910"/>
            <a:ext cx="85312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400" b="1" u="sng" dirty="0">
                <a:solidFill>
                  <a:srgbClr val="FF0000"/>
                </a:solidFill>
              </a:rPr>
              <a:t>In more </a:t>
            </a:r>
            <a:r>
              <a:rPr lang="it-IT" sz="2400" b="1" u="sng" dirty="0" err="1">
                <a:solidFill>
                  <a:srgbClr val="FF0000"/>
                </a:solidFill>
              </a:rPr>
              <a:t>than</a:t>
            </a:r>
            <a:r>
              <a:rPr lang="it-IT" sz="2400" b="1" u="sng" dirty="0">
                <a:solidFill>
                  <a:srgbClr val="FF0000"/>
                </a:solidFill>
              </a:rPr>
              <a:t> 50% </a:t>
            </a:r>
            <a:r>
              <a:rPr lang="it-IT" sz="2400" b="1" u="sng" dirty="0" err="1">
                <a:solidFill>
                  <a:srgbClr val="FF0000"/>
                </a:solidFill>
              </a:rPr>
              <a:t>cases</a:t>
            </a:r>
            <a:r>
              <a:rPr lang="it-IT" sz="2400" b="1" u="sng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two</a:t>
            </a:r>
            <a:r>
              <a:rPr lang="it-IT" sz="2000" b="1" dirty="0">
                <a:solidFill>
                  <a:srgbClr val="FF0000"/>
                </a:solidFill>
              </a:rPr>
              <a:t> of </a:t>
            </a:r>
            <a:r>
              <a:rPr lang="it-IT" sz="2000" b="1" dirty="0" err="1">
                <a:solidFill>
                  <a:srgbClr val="FF0000"/>
                </a:solidFill>
              </a:rPr>
              <a:t>us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have</a:t>
            </a:r>
            <a:r>
              <a:rPr lang="it-IT" sz="2000" b="1" dirty="0">
                <a:solidFill>
                  <a:srgbClr val="FF0000"/>
                </a:solidFill>
              </a:rPr>
              <a:t> the </a:t>
            </a:r>
            <a:r>
              <a:rPr lang="it-IT" sz="2000" b="1" dirty="0" err="1">
                <a:solidFill>
                  <a:srgbClr val="FF0000"/>
                </a:solidFill>
              </a:rPr>
              <a:t>same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birthday</a:t>
            </a:r>
            <a:r>
              <a:rPr lang="it-IT" sz="2000" b="1" dirty="0">
                <a:solidFill>
                  <a:srgbClr val="FF0000"/>
                </a:solidFill>
              </a:rPr>
              <a:t>!!! </a:t>
            </a:r>
            <a:r>
              <a:rPr lang="it-IT" sz="1600" b="1" dirty="0"/>
              <a:t>Not so </a:t>
            </a:r>
            <a:r>
              <a:rPr lang="it-IT" sz="1600" b="1" dirty="0" err="1"/>
              <a:t>obious</a:t>
            </a:r>
            <a:r>
              <a:rPr lang="it-IT" sz="1600" b="1" dirty="0"/>
              <a:t>…</a:t>
            </a:r>
            <a:endParaRPr lang="it-IT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3" grpId="0" build="p"/>
      <p:bldP spid="32774" grpId="0"/>
      <p:bldP spid="32775" grpId="0" build="p"/>
      <p:bldP spid="5" grpId="0"/>
      <p:bldP spid="8" grpId="0"/>
      <p:bldP spid="16" grpId="0"/>
      <p:bldP spid="10" grpId="0"/>
      <p:bldP spid="1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Birthday</a:t>
            </a:r>
            <a:r>
              <a:rPr lang="it-IT" dirty="0"/>
              <a:t> </a:t>
            </a:r>
            <a:r>
              <a:rPr lang="it-IT" dirty="0" err="1"/>
              <a:t>paradox</a:t>
            </a:r>
            <a:r>
              <a:rPr lang="it-IT" dirty="0"/>
              <a:t> </a:t>
            </a:r>
            <a:r>
              <a:rPr lang="it-IT" dirty="0" err="1"/>
              <a:t>math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87524" y="1023119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n bit </a:t>
            </a:r>
            <a:r>
              <a:rPr lang="it-IT" sz="2400" b="1" dirty="0" err="1"/>
              <a:t>digest</a:t>
            </a:r>
            <a:r>
              <a:rPr lang="it-IT" sz="2400" b="1" dirty="0"/>
              <a:t> </a:t>
            </a:r>
            <a:r>
              <a:rPr lang="it-IT" sz="2400" b="1" dirty="0">
                <a:sym typeface="Wingdings" panose="05000000000000000000" pitchFamily="2" charset="2"/>
              </a:rPr>
              <a:t> </a:t>
            </a:r>
            <a:r>
              <a:rPr lang="it-IT" sz="2400" b="1" dirty="0"/>
              <a:t>N=2</a:t>
            </a:r>
            <a:r>
              <a:rPr lang="it-IT" sz="2400" b="1" baseline="30000" dirty="0"/>
              <a:t>n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407798" y="1023119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K = n. </a:t>
            </a:r>
            <a:r>
              <a:rPr lang="it-IT" sz="2400" b="1" dirty="0" err="1"/>
              <a:t>messages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56176" y="1023119"/>
            <a:ext cx="301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 = </a:t>
            </a:r>
            <a:r>
              <a:rPr lang="it-IT" sz="2400" b="1" dirty="0" err="1"/>
              <a:t>collision</a:t>
            </a:r>
            <a:r>
              <a:rPr lang="it-IT" sz="2400" b="1" dirty="0"/>
              <a:t> </a:t>
            </a:r>
            <a:r>
              <a:rPr lang="it-IT" sz="2400" b="1" dirty="0" err="1"/>
              <a:t>probability</a:t>
            </a:r>
            <a:endParaRPr lang="it-IT" sz="2400" b="1" dirty="0"/>
          </a:p>
        </p:txBody>
      </p:sp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77825" y="1652588"/>
          <a:ext cx="50895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489040" imgH="393480" progId="Equation.3">
                  <p:embed/>
                </p:oleObj>
              </mc:Choice>
              <mc:Fallback>
                <p:oleObj name="Equazione" r:id="rId2" imgW="2489040" imgH="393480" progId="Equation.3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652588"/>
                        <a:ext cx="50895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9752" y="2357694"/>
          <a:ext cx="5122895" cy="8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260440" imgH="393480" progId="Equation.3">
                  <p:embed/>
                </p:oleObj>
              </mc:Choice>
              <mc:Fallback>
                <p:oleObj name="Equazione" r:id="rId4" imgW="2260440" imgH="39348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357694"/>
                        <a:ext cx="5122895" cy="821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9752" y="3250746"/>
          <a:ext cx="5184576" cy="94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2374560" imgH="431640" progId="Equation.3">
                  <p:embed/>
                </p:oleObj>
              </mc:Choice>
              <mc:Fallback>
                <p:oleObj name="Equazione" r:id="rId6" imgW="2374560" imgH="43164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250746"/>
                        <a:ext cx="5184576" cy="942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9752" y="4264927"/>
          <a:ext cx="2154981" cy="964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965160" imgH="431640" progId="Equation.3">
                  <p:embed/>
                </p:oleObj>
              </mc:Choice>
              <mc:Fallback>
                <p:oleObj name="Equazione" r:id="rId8" imgW="965160" imgH="431640" progId="Equation.3">
                  <p:embed/>
                  <p:pic>
                    <p:nvPicPr>
                      <p:cNvPr id="13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264927"/>
                        <a:ext cx="2154981" cy="964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02956" y="4265587"/>
          <a:ext cx="1473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0" imgW="660240" imgH="431640" progId="Equation.3">
                  <p:embed/>
                </p:oleObj>
              </mc:Choice>
              <mc:Fallback>
                <p:oleObj name="Equazione" r:id="rId10" imgW="660240" imgH="431640" progId="Equation.3">
                  <p:embed/>
                  <p:pic>
                    <p:nvPicPr>
                      <p:cNvPr id="14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956" y="4265587"/>
                        <a:ext cx="14732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048164" y="4005064"/>
          <a:ext cx="1452562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2" imgW="457200" imgH="368280" progId="Equation.3">
                  <p:embed/>
                </p:oleObj>
              </mc:Choice>
              <mc:Fallback>
                <p:oleObj name="Equazione" r:id="rId12" imgW="457200" imgH="368280" progId="Equation.3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164" y="4005064"/>
                        <a:ext cx="1452562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08225" y="5318125"/>
          <a:ext cx="21558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4" imgW="838080" imgH="304560" progId="Equation.3">
                  <p:embed/>
                </p:oleObj>
              </mc:Choice>
              <mc:Fallback>
                <p:oleObj name="Equazione" r:id="rId14" imgW="838080" imgH="304560" progId="Equation.3">
                  <p:embed/>
                  <p:pic>
                    <p:nvPicPr>
                      <p:cNvPr id="16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318125"/>
                        <a:ext cx="21558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464050" y="5201283"/>
          <a:ext cx="879326" cy="914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16" imgW="317160" imgH="330120" progId="Equation.3">
                  <p:embed/>
                </p:oleObj>
              </mc:Choice>
              <mc:Fallback>
                <p:oleObj name="Equazione" r:id="rId16" imgW="317160" imgH="330120" progId="Equation.3">
                  <p:embed/>
                  <p:pic>
                    <p:nvPicPr>
                      <p:cNvPr id="17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201283"/>
                        <a:ext cx="879326" cy="914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>
            <a:extLst>
              <a:ext uri="{FF2B5EF4-FFF2-40B4-BE49-F238E27FC236}">
                <a16:creationId xmlns:a16="http://schemas.microsoft.com/office/drawing/2014/main" id="{33A200BD-65AA-4FE7-9073-C465F6ABD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21" y="4419841"/>
            <a:ext cx="2141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Remember</a:t>
            </a:r>
            <a:r>
              <a:rPr lang="it-IT" altLang="it-IT" sz="1800" b="0" dirty="0">
                <a:latin typeface="Arial Narrow" panose="020B0606020202030204" pitchFamily="34" charset="0"/>
              </a:rPr>
              <a:t>: for x small,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1-x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approx</a:t>
            </a:r>
            <a:r>
              <a:rPr lang="it-IT" altLang="it-IT" sz="1800" b="0" dirty="0">
                <a:latin typeface="Arial Narrow" panose="020B0606020202030204" pitchFamily="34" charset="0"/>
              </a:rPr>
              <a:t> e^(-x)</a:t>
            </a:r>
          </a:p>
        </p:txBody>
      </p:sp>
    </p:spTree>
    <p:extLst>
      <p:ext uri="{BB962C8B-B14F-4D97-AF65-F5344CB8AC3E}">
        <p14:creationId xmlns:p14="http://schemas.microsoft.com/office/powerpoint/2010/main" val="238576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Birthday</a:t>
            </a:r>
            <a:r>
              <a:rPr lang="it-IT" dirty="0"/>
              <a:t> </a:t>
            </a:r>
            <a:r>
              <a:rPr lang="it-IT" dirty="0" err="1"/>
              <a:t>paradox</a:t>
            </a:r>
            <a:r>
              <a:rPr lang="it-IT" dirty="0"/>
              <a:t> </a:t>
            </a:r>
            <a:r>
              <a:rPr lang="it-IT" dirty="0" err="1"/>
              <a:t>math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15516" y="1304764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So, </a:t>
            </a:r>
            <a:r>
              <a:rPr lang="it-IT" sz="2400" b="1" dirty="0" err="1"/>
              <a:t>we</a:t>
            </a:r>
            <a:r>
              <a:rPr lang="it-IT" sz="2400" b="1" dirty="0"/>
              <a:t> </a:t>
            </a:r>
            <a:r>
              <a:rPr lang="it-IT" sz="2400" b="1" dirty="0" err="1"/>
              <a:t>concluded</a:t>
            </a:r>
            <a:r>
              <a:rPr lang="it-IT" sz="2400" b="1" dirty="0"/>
              <a:t> </a:t>
            </a:r>
            <a:r>
              <a:rPr lang="it-IT" sz="2400" b="1" dirty="0" err="1"/>
              <a:t>that</a:t>
            </a:r>
            <a:r>
              <a:rPr lang="it-IT" sz="2400" b="1" dirty="0"/>
              <a:t>:</a:t>
            </a:r>
            <a:endParaRPr lang="it-IT" sz="2400" b="1" baseline="30000" dirty="0"/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486943" y="874713"/>
          <a:ext cx="20939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749160" imgH="355320" progId="Equation.3">
                  <p:embed/>
                </p:oleObj>
              </mc:Choice>
              <mc:Fallback>
                <p:oleObj name="Equazione" r:id="rId2" imgW="749160" imgH="355320" progId="Equation.3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943" y="874713"/>
                        <a:ext cx="209391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215516" y="2473387"/>
            <a:ext cx="2115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Let’s</a:t>
            </a:r>
            <a:r>
              <a:rPr lang="it-IT" sz="2400" b="1" dirty="0"/>
              <a:t> solve in K:</a:t>
            </a:r>
            <a:endParaRPr lang="it-IT" sz="2400" b="1" baseline="30000" dirty="0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58642" y="2168860"/>
          <a:ext cx="6514013" cy="1116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743200" imgH="469800" progId="Equation.3">
                  <p:embed/>
                </p:oleObj>
              </mc:Choice>
              <mc:Fallback>
                <p:oleObj name="Equazione" r:id="rId4" imgW="2743200" imgH="46980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642" y="2168860"/>
                        <a:ext cx="6514013" cy="1116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215516" y="3645024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50% (p=1/2) </a:t>
            </a:r>
            <a:r>
              <a:rPr lang="it-IT" sz="2400" b="1" dirty="0" err="1"/>
              <a:t>collision</a:t>
            </a:r>
            <a:r>
              <a:rPr lang="it-IT" sz="2400" b="1" dirty="0"/>
              <a:t> </a:t>
            </a:r>
            <a:r>
              <a:rPr lang="it-IT" sz="2400" b="1" dirty="0" err="1"/>
              <a:t>probability</a:t>
            </a:r>
            <a:r>
              <a:rPr lang="it-IT" sz="2400" b="1" dirty="0"/>
              <a:t>:</a:t>
            </a:r>
            <a:endParaRPr lang="it-IT" sz="2400" b="1" baseline="30000" dirty="0"/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319972" y="3546418"/>
          <a:ext cx="4824028" cy="6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6" imgW="1968480" imgH="253800" progId="Equation.3">
                  <p:embed/>
                </p:oleObj>
              </mc:Choice>
              <mc:Fallback>
                <p:oleObj name="Equazione" r:id="rId6" imgW="1968480" imgH="2538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972" y="3546418"/>
                        <a:ext cx="4824028" cy="6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604FF3-AF8E-4415-91FC-7953B50D00B7}"/>
              </a:ext>
            </a:extLst>
          </p:cNvPr>
          <p:cNvSpPr txBox="1"/>
          <p:nvPr/>
        </p:nvSpPr>
        <p:spPr>
          <a:xfrm>
            <a:off x="395536" y="5560668"/>
            <a:ext cx="8531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2800" b="1" u="sng" dirty="0" err="1">
                <a:solidFill>
                  <a:srgbClr val="FF0000"/>
                </a:solidFill>
              </a:rPr>
              <a:t>Conclusion</a:t>
            </a:r>
            <a:r>
              <a:rPr lang="it-IT" sz="2800" b="1" dirty="0">
                <a:solidFill>
                  <a:srgbClr val="FF0000"/>
                </a:solidFill>
              </a:rPr>
              <a:t>: n-bit </a:t>
            </a:r>
            <a:r>
              <a:rPr lang="it-IT" sz="2800" b="1" dirty="0" err="1">
                <a:solidFill>
                  <a:srgbClr val="FF0000"/>
                </a:solidFill>
              </a:rPr>
              <a:t>digest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it-IT" sz="2800" b="1" dirty="0">
                <a:solidFill>
                  <a:srgbClr val="FF0000"/>
                </a:solidFill>
              </a:rPr>
              <a:t> security </a:t>
            </a:r>
            <a:r>
              <a:rPr lang="it-IT" sz="2800" b="1" dirty="0" err="1">
                <a:solidFill>
                  <a:srgbClr val="FF0000"/>
                </a:solidFill>
              </a:rPr>
              <a:t>level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is</a:t>
            </a:r>
            <a:r>
              <a:rPr lang="it-IT" sz="2800" b="1" dirty="0">
                <a:solidFill>
                  <a:srgbClr val="FF0000"/>
                </a:solidFill>
              </a:rPr>
              <a:t> NOT 2</a:t>
            </a:r>
            <a:r>
              <a:rPr lang="it-IT" sz="2800" b="1" baseline="30000" dirty="0">
                <a:solidFill>
                  <a:srgbClr val="FF0000"/>
                </a:solidFill>
              </a:rPr>
              <a:t>n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but</a:t>
            </a:r>
            <a:r>
              <a:rPr lang="it-IT" sz="2800" b="1" dirty="0">
                <a:solidFill>
                  <a:srgbClr val="FF0000"/>
                </a:solidFill>
              </a:rPr>
              <a:t> 2</a:t>
            </a:r>
            <a:r>
              <a:rPr lang="it-IT" sz="2800" b="1" baseline="30000" dirty="0">
                <a:solidFill>
                  <a:srgbClr val="FF0000"/>
                </a:solidFill>
              </a:rPr>
              <a:t>n/2</a:t>
            </a:r>
            <a:endParaRPr lang="it-IT" sz="2800" b="1" baseline="30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143508" y="4603310"/>
            <a:ext cx="373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And </a:t>
            </a:r>
            <a:r>
              <a:rPr lang="it-IT" sz="2400" b="1" dirty="0" err="1"/>
              <a:t>since</a:t>
            </a:r>
            <a:r>
              <a:rPr lang="it-IT" sz="2400" b="1" dirty="0"/>
              <a:t> N=2</a:t>
            </a:r>
            <a:r>
              <a:rPr lang="it-IT" sz="2400" b="1" baseline="30000" dirty="0"/>
              <a:t>n</a:t>
            </a:r>
            <a:r>
              <a:rPr lang="it-IT" sz="2400" b="1" dirty="0"/>
              <a:t>, </a:t>
            </a:r>
            <a:r>
              <a:rPr lang="it-IT" sz="2400" b="1" dirty="0" err="1"/>
              <a:t>using</a:t>
            </a:r>
            <a:r>
              <a:rPr lang="it-IT" sz="2400" b="1" dirty="0"/>
              <a:t> n bits:</a:t>
            </a:r>
            <a:endParaRPr lang="it-IT" sz="2400" b="1" baseline="30000" dirty="0"/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28BA11C9-AD48-4F97-998E-C6B6947DC6E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59932" y="4419923"/>
          <a:ext cx="35369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8" imgW="1295280" imgH="241200" progId="Equation.3">
                  <p:embed/>
                </p:oleObj>
              </mc:Choice>
              <mc:Fallback>
                <p:oleObj name="Equazione" r:id="rId8" imgW="1295280" imgH="24120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28BA11C9-AD48-4F97-998E-C6B6947D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932" y="4419923"/>
                        <a:ext cx="35369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65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186" name="Rectangle 2">
            <a:extLst>
              <a:ext uri="{FF2B5EF4-FFF2-40B4-BE49-F238E27FC236}">
                <a16:creationId xmlns:a16="http://schemas.microsoft.com/office/drawing/2014/main" id="{2D7A71FA-5D0F-4980-B3EF-BD3ED3DFB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digest</a:t>
            </a:r>
            <a:r>
              <a:rPr lang="it-IT" dirty="0"/>
              <a:t> </a:t>
            </a:r>
            <a:r>
              <a:rPr lang="it-IT" dirty="0" err="1"/>
              <a:t>size</a:t>
            </a:r>
            <a:endParaRPr lang="it-IT" dirty="0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73FA299-51C4-49D6-8407-F9AD18451E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8748464" cy="417567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Must be </a:t>
            </a:r>
            <a:r>
              <a:rPr lang="it-IT" altLang="it-IT" sz="2800" dirty="0" err="1"/>
              <a:t>assessed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against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birthday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paradox</a:t>
            </a:r>
            <a:r>
              <a:rPr lang="it-IT" altLang="it-IT" sz="2800" dirty="0"/>
              <a:t>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/>
              <a:t>32 bits (RAND)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 4.3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billion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outputs</a:t>
            </a:r>
            <a:endParaRPr lang="it-IT" altLang="it-IT" sz="2400" dirty="0">
              <a:latin typeface="Times New Roman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50% </a:t>
            </a: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collision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after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2</a:t>
            </a:r>
            <a:r>
              <a:rPr lang="it-IT" altLang="it-IT" sz="24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16 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~ 60.000 msg (</a:t>
            </a: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very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little</a:t>
            </a:r>
            <a:r>
              <a:rPr lang="it-IT" alt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!)</a:t>
            </a:r>
          </a:p>
          <a:p>
            <a:pPr lvl="4" eaLnBrk="1" hangingPunct="1">
              <a:lnSpc>
                <a:spcPct val="80000"/>
              </a:lnSpc>
            </a:pPr>
            <a:endParaRPr lang="it-IT" altLang="it-IT" sz="1600" dirty="0"/>
          </a:p>
          <a:p>
            <a:pPr lvl="4" eaLnBrk="1" hangingPunct="1">
              <a:lnSpc>
                <a:spcPct val="80000"/>
              </a:lnSpc>
            </a:pPr>
            <a:endParaRPr lang="it-IT" altLang="it-IT" sz="16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>
                <a:sym typeface="Wingdings" panose="05000000000000000000" pitchFamily="2" charset="2"/>
              </a:rPr>
              <a:t>128 bits (MD5) 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50%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collision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after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2</a:t>
            </a:r>
            <a:r>
              <a:rPr lang="it-IT" altLang="it-IT" sz="2400" baseline="30000" dirty="0">
                <a:sym typeface="Wingdings" panose="05000000000000000000" pitchFamily="2" charset="2"/>
              </a:rPr>
              <a:t>64 </a:t>
            </a:r>
            <a:r>
              <a:rPr lang="it-IT" altLang="it-IT" sz="2400" dirty="0">
                <a:sym typeface="Wingdings" panose="05000000000000000000" pitchFamily="2" charset="2"/>
              </a:rPr>
              <a:t>= 1.8x10</a:t>
            </a:r>
            <a:r>
              <a:rPr lang="it-IT" altLang="it-IT" sz="2400" baseline="30000" dirty="0">
                <a:sym typeface="Wingdings" panose="05000000000000000000" pitchFamily="2" charset="2"/>
              </a:rPr>
              <a:t>19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(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weakish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today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but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MUCH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worse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than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: MD5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broken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via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cryptoanalysis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since</a:t>
            </a:r>
            <a:r>
              <a:rPr lang="it-IT" alt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2005</a:t>
            </a:r>
            <a:endParaRPr lang="it-IT" altLang="it-IT" sz="2000" dirty="0">
              <a:sym typeface="Wingdings" panose="05000000000000000000" pitchFamily="2" charset="2"/>
            </a:endParaRPr>
          </a:p>
          <a:p>
            <a:pPr lvl="4" eaLnBrk="1" hangingPunct="1">
              <a:lnSpc>
                <a:spcPct val="80000"/>
              </a:lnSpc>
            </a:pPr>
            <a:endParaRPr lang="it-IT" altLang="it-IT" sz="16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 dirty="0">
                <a:sym typeface="Wingdings" panose="05000000000000000000" pitchFamily="2" charset="2"/>
              </a:rPr>
              <a:t>256 bit (SHA256) 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50%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collision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after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2</a:t>
            </a:r>
            <a:r>
              <a:rPr lang="it-IT" altLang="it-IT" sz="2400" baseline="30000" dirty="0">
                <a:sym typeface="Wingdings" panose="05000000000000000000" pitchFamily="2" charset="2"/>
              </a:rPr>
              <a:t>128 </a:t>
            </a:r>
            <a:r>
              <a:rPr lang="it-IT" altLang="it-IT" sz="2400" dirty="0">
                <a:sym typeface="Wingdings" panose="05000000000000000000" pitchFamily="2" charset="2"/>
              </a:rPr>
              <a:t>= 3.4x10</a:t>
            </a:r>
            <a:r>
              <a:rPr lang="it-IT" altLang="it-IT" sz="2400" baseline="30000" dirty="0">
                <a:sym typeface="Wingdings" panose="05000000000000000000" pitchFamily="2" charset="2"/>
              </a:rPr>
              <a:t>38</a:t>
            </a:r>
            <a:r>
              <a:rPr lang="it-IT" altLang="it-IT" sz="2400" dirty="0">
                <a:sym typeface="Wingdings" panose="05000000000000000000" pitchFamily="2" charset="2"/>
              </a:rPr>
              <a:t>, </a:t>
            </a:r>
            <a:r>
              <a:rPr lang="it-IT" altLang="it-IT" sz="2400" dirty="0">
                <a:latin typeface="Times New Roman" pitchFamily="18" charset="0"/>
                <a:sym typeface="Wingdings" panose="05000000000000000000" pitchFamily="2" charset="2"/>
              </a:rPr>
              <a:t>OK </a:t>
            </a:r>
            <a:r>
              <a:rPr lang="it-IT" altLang="it-IT" sz="2400" dirty="0" err="1">
                <a:latin typeface="Times New Roman" pitchFamily="18" charset="0"/>
                <a:sym typeface="Wingdings" panose="05000000000000000000" pitchFamily="2" charset="2"/>
              </a:rPr>
              <a:t>today</a:t>
            </a:r>
            <a:endParaRPr lang="it-IT" altLang="it-IT" sz="2400" dirty="0">
              <a:latin typeface="Times New Roman" pitchFamily="18" charset="0"/>
              <a:sym typeface="Wingdings" panose="05000000000000000000" pitchFamily="2" charset="2"/>
            </a:endParaRPr>
          </a:p>
          <a:p>
            <a:pPr lvl="3" eaLnBrk="1" hangingPunct="1">
              <a:lnSpc>
                <a:spcPct val="80000"/>
              </a:lnSpc>
            </a:pPr>
            <a:r>
              <a:rPr lang="it-IT" altLang="it-IT" sz="2000" dirty="0">
                <a:sym typeface="Wingdings" panose="05000000000000000000" pitchFamily="2" charset="2"/>
              </a:rPr>
              <a:t>3.4x10</a:t>
            </a:r>
            <a:r>
              <a:rPr lang="it-IT" altLang="it-IT" sz="2000" baseline="30000" dirty="0">
                <a:sym typeface="Wingdings" panose="05000000000000000000" pitchFamily="2" charset="2"/>
              </a:rPr>
              <a:t>38</a:t>
            </a:r>
            <a:r>
              <a:rPr lang="it-IT" altLang="it-IT" sz="2400" b="1" dirty="0">
                <a:sym typeface="Wingdings" panose="05000000000000000000" pitchFamily="2" charset="2"/>
              </a:rPr>
              <a:t> </a:t>
            </a:r>
            <a:r>
              <a:rPr lang="it-IT" altLang="it-IT" sz="1700" b="1" dirty="0">
                <a:sym typeface="Wingdings" panose="05000000000000000000" pitchFamily="2" charset="2"/>
              </a:rPr>
              <a:t></a:t>
            </a:r>
            <a:r>
              <a:rPr lang="it-IT" altLang="it-IT" b="1" dirty="0">
                <a:sym typeface="Wingdings" panose="05000000000000000000" pitchFamily="2" charset="2"/>
              </a:rPr>
              <a:t>	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~ 2000x 4 superenalotto in a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row</a:t>
            </a:r>
            <a:b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		 ~ 1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billion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centuries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of work by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whole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b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		   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worldwide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sz="2100" dirty="0" err="1">
                <a:solidFill>
                  <a:srgbClr val="FF0000"/>
                </a:solidFill>
                <a:sym typeface="Wingdings" panose="05000000000000000000" pitchFamily="2" charset="2"/>
              </a:rPr>
              <a:t>bitcoin</a:t>
            </a:r>
            <a:r>
              <a:rPr lang="it-IT" altLang="it-IT" sz="2100" dirty="0">
                <a:solidFill>
                  <a:srgbClr val="FF0000"/>
                </a:solidFill>
                <a:sym typeface="Wingdings" panose="05000000000000000000" pitchFamily="2" charset="2"/>
              </a:rPr>
              <a:t> network (march 2020 </a:t>
            </a:r>
            <a:r>
              <a:rPr lang="it-IT" altLang="it-IT" dirty="0">
                <a:solidFill>
                  <a:srgbClr val="FF0000"/>
                </a:solidFill>
                <a:sym typeface="Wingdings" panose="05000000000000000000" pitchFamily="2" charset="2"/>
              </a:rPr>
              <a:t>~ </a:t>
            </a:r>
            <a:r>
              <a:rPr lang="en-US" altLang="it-IT" dirty="0">
                <a:solidFill>
                  <a:srgbClr val="FF0000"/>
                </a:solidFill>
                <a:sym typeface="Wingdings" panose="05000000000000000000" pitchFamily="2" charset="2"/>
              </a:rPr>
              <a:t>10</a:t>
            </a:r>
            <a:r>
              <a:rPr lang="en-US" altLang="it-IT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20</a:t>
            </a:r>
            <a:r>
              <a:rPr lang="en-US" altLang="it-IT" dirty="0">
                <a:solidFill>
                  <a:srgbClr val="FF0000"/>
                </a:solidFill>
                <a:sym typeface="Wingdings" panose="05000000000000000000" pitchFamily="2" charset="2"/>
              </a:rPr>
              <a:t> H/s)</a:t>
            </a:r>
            <a:endParaRPr lang="it-IT" altLang="it-IT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 eaLnBrk="1" hangingPunct="1">
              <a:lnSpc>
                <a:spcPct val="80000"/>
              </a:lnSpc>
            </a:pPr>
            <a:endParaRPr lang="it-IT" altLang="it-IT" baseline="300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872716"/>
            <a:ext cx="7696200" cy="4931767"/>
          </a:xfrm>
        </p:spPr>
        <p:txBody>
          <a:bodyPr/>
          <a:lstStyle/>
          <a:p>
            <a:r>
              <a:rPr lang="it-IT" dirty="0"/>
              <a:t>Back to Message </a:t>
            </a:r>
            <a:r>
              <a:rPr lang="it-IT" dirty="0" err="1"/>
              <a:t>authentication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9261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5456"/>
            <a:ext cx="769620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Message </a:t>
            </a:r>
            <a:r>
              <a:rPr lang="it-IT" dirty="0" err="1"/>
              <a:t>Authentication</a:t>
            </a:r>
            <a:r>
              <a:rPr lang="it-IT" dirty="0"/>
              <a:t> Code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br>
              <a:rPr lang="it-IT" dirty="0"/>
            </a:br>
            <a:r>
              <a:rPr lang="it-IT" sz="2400" dirty="0" err="1">
                <a:solidFill>
                  <a:srgbClr val="FF0000"/>
                </a:solidFill>
              </a:rPr>
              <a:t>ingredient</a:t>
            </a:r>
            <a:r>
              <a:rPr lang="it-IT" sz="2400" dirty="0">
                <a:solidFill>
                  <a:srgbClr val="FF0000"/>
                </a:solidFill>
              </a:rPr>
              <a:t> 1: </a:t>
            </a:r>
            <a:r>
              <a:rPr lang="it-IT" sz="2400" dirty="0" err="1">
                <a:solidFill>
                  <a:srgbClr val="FF0000"/>
                </a:solidFill>
              </a:rPr>
              <a:t>good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hash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8196" name="Freccia in giù 4"/>
          <p:cNvSpPr>
            <a:spLocks noChangeArrowheads="1"/>
          </p:cNvSpPr>
          <p:nvPr/>
        </p:nvSpPr>
        <p:spPr bwMode="auto">
          <a:xfrm>
            <a:off x="1043931" y="4942235"/>
            <a:ext cx="288925" cy="43180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197" name="Rettangolo 5"/>
          <p:cNvSpPr>
            <a:spLocks noChangeArrowheads="1"/>
          </p:cNvSpPr>
          <p:nvPr/>
        </p:nvSpPr>
        <p:spPr bwMode="auto">
          <a:xfrm>
            <a:off x="683568" y="5445472"/>
            <a:ext cx="100965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HASH(M)</a:t>
            </a:r>
          </a:p>
        </p:txBody>
      </p:sp>
      <p:cxnSp>
        <p:nvCxnSpPr>
          <p:cNvPr id="8199" name="Connettore 2 8"/>
          <p:cNvCxnSpPr>
            <a:cxnSpLocks noChangeShapeType="1"/>
          </p:cNvCxnSpPr>
          <p:nvPr/>
        </p:nvCxnSpPr>
        <p:spPr bwMode="auto">
          <a:xfrm rot="10800000" flipV="1">
            <a:off x="1909118" y="4868863"/>
            <a:ext cx="1008063" cy="72072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CasellaDiTesto 9"/>
          <p:cNvSpPr txBox="1">
            <a:spLocks noChangeArrowheads="1"/>
          </p:cNvSpPr>
          <p:nvPr/>
        </p:nvSpPr>
        <p:spPr bwMode="auto">
          <a:xfrm>
            <a:off x="2627784" y="5337970"/>
            <a:ext cx="4210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VERY HARD to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find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message</a:t>
            </a:r>
            <a:r>
              <a:rPr lang="it-IT" altLang="it-IT" sz="1800" b="0" dirty="0">
                <a:latin typeface="Arial Narrow" panose="020B0606020202030204" pitchFamily="34" charset="0"/>
              </a:rPr>
              <a:t> M’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whose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is</a:t>
            </a:r>
            <a:r>
              <a:rPr lang="it-IT" altLang="it-IT" sz="1800" b="0" dirty="0">
                <a:latin typeface="Arial Narrow" panose="020B0606020202030204" pitchFamily="34" charset="0"/>
              </a:rPr>
              <a:t> the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same</a:t>
            </a:r>
            <a:r>
              <a:rPr lang="it-IT" altLang="it-IT" sz="1800" b="0" dirty="0">
                <a:latin typeface="Arial Narrow" panose="020B0606020202030204" pitchFamily="34" charset="0"/>
              </a:rPr>
              <a:t> of M (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collision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resistant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b="0" dirty="0"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9" name="Rettangolo 3"/>
          <p:cNvSpPr>
            <a:spLocks noChangeArrowheads="1"/>
          </p:cNvSpPr>
          <p:nvPr/>
        </p:nvSpPr>
        <p:spPr bwMode="auto">
          <a:xfrm>
            <a:off x="683568" y="1808819"/>
            <a:ext cx="1009650" cy="2988605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Good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10" name="Rettangolo 6"/>
          <p:cNvSpPr>
            <a:spLocks noChangeArrowheads="1"/>
          </p:cNvSpPr>
          <p:nvPr/>
        </p:nvSpPr>
        <p:spPr bwMode="auto">
          <a:xfrm>
            <a:off x="2483793" y="1808819"/>
            <a:ext cx="1009650" cy="2988605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Bad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M’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887F25-AEC9-4498-A510-F6DD5E36DA79}"/>
              </a:ext>
            </a:extLst>
          </p:cNvPr>
          <p:cNvSpPr txBox="1"/>
          <p:nvPr/>
        </p:nvSpPr>
        <p:spPr>
          <a:xfrm>
            <a:off x="3779912" y="2242026"/>
            <a:ext cx="5351721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Good </a:t>
            </a:r>
            <a:r>
              <a:rPr lang="it-IT" b="1" dirty="0" err="1"/>
              <a:t>crypto</a:t>
            </a:r>
            <a:r>
              <a:rPr lang="it-IT" b="1" dirty="0"/>
              <a:t> HASH:</a:t>
            </a:r>
          </a:p>
          <a:p>
            <a:r>
              <a:rPr lang="it-IT" b="1" dirty="0"/>
              <a:t>Today</a:t>
            </a:r>
            <a:r>
              <a:rPr lang="it-IT" dirty="0"/>
              <a:t>: SHA-2 family (</a:t>
            </a:r>
            <a:r>
              <a:rPr lang="it-IT" sz="2000" b="1" dirty="0"/>
              <a:t>SHA256</a:t>
            </a:r>
            <a:r>
              <a:rPr lang="it-IT" dirty="0"/>
              <a:t>, SHA224, SHA384, SHA512)</a:t>
            </a:r>
          </a:p>
          <a:p>
            <a:r>
              <a:rPr lang="it-IT" b="1" dirty="0" err="1"/>
              <a:t>Past</a:t>
            </a:r>
            <a:r>
              <a:rPr lang="it-IT" dirty="0"/>
              <a:t>: </a:t>
            </a:r>
            <a:r>
              <a:rPr lang="it-IT" dirty="0">
                <a:solidFill>
                  <a:srgbClr val="FF0000"/>
                </a:solidFill>
              </a:rPr>
              <a:t>SHA1, MD5 (</a:t>
            </a:r>
            <a:r>
              <a:rPr lang="it-IT" dirty="0" err="1">
                <a:solidFill>
                  <a:srgbClr val="FF0000"/>
                </a:solidFill>
              </a:rPr>
              <a:t>both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broken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  <a:p>
            <a:r>
              <a:rPr lang="it-IT" b="1" dirty="0" err="1"/>
              <a:t>next</a:t>
            </a:r>
            <a:r>
              <a:rPr lang="it-IT" dirty="0"/>
              <a:t>: SHA-3 family </a:t>
            </a:r>
            <a:r>
              <a:rPr lang="it-IT" sz="1600" dirty="0"/>
              <a:t>(</a:t>
            </a:r>
            <a:r>
              <a:rPr lang="it-IT" sz="1600" dirty="0" err="1"/>
              <a:t>still</a:t>
            </a:r>
            <a:r>
              <a:rPr lang="it-IT" sz="1600" dirty="0"/>
              <a:t> 224, 256, 384, 512, </a:t>
            </a:r>
            <a:r>
              <a:rPr lang="it-IT" sz="1600" dirty="0" err="1"/>
              <a:t>but</a:t>
            </a:r>
            <a:r>
              <a:rPr lang="it-IT" sz="1600" dirty="0"/>
              <a:t> new </a:t>
            </a:r>
            <a:r>
              <a:rPr lang="it-IT" sz="1600" dirty="0" err="1"/>
              <a:t>construction</a:t>
            </a:r>
            <a:r>
              <a:rPr lang="it-IT" sz="1600" dirty="0"/>
              <a:t>)</a:t>
            </a:r>
          </a:p>
          <a:p>
            <a:endParaRPr lang="it-IT" sz="1600" dirty="0"/>
          </a:p>
          <a:p>
            <a:r>
              <a:rPr lang="it-IT" sz="1600" dirty="0" err="1"/>
              <a:t>Most</a:t>
            </a:r>
            <a:r>
              <a:rPr lang="it-IT" sz="1600" dirty="0"/>
              <a:t> common (</a:t>
            </a:r>
            <a:r>
              <a:rPr lang="it-IT" sz="1600" dirty="0" err="1"/>
              <a:t>used</a:t>
            </a:r>
            <a:r>
              <a:rPr lang="it-IT" sz="1600" dirty="0"/>
              <a:t> in TLS &amp; </a:t>
            </a:r>
            <a:r>
              <a:rPr lang="it-IT" sz="1600" dirty="0" err="1"/>
              <a:t>Ipsec</a:t>
            </a:r>
            <a:r>
              <a:rPr lang="it-IT" sz="1600" dirty="0"/>
              <a:t>) </a:t>
            </a:r>
            <a:br>
              <a:rPr lang="it-IT" sz="1600" dirty="0"/>
            </a:br>
            <a:r>
              <a:rPr lang="it-IT" sz="1600" dirty="0" err="1"/>
              <a:t>t</a:t>
            </a:r>
            <a:r>
              <a:rPr lang="it-IT" dirty="0" err="1"/>
              <a:t>rivial</a:t>
            </a:r>
            <a:r>
              <a:rPr lang="it-IT" dirty="0"/>
              <a:t> to use (e.g. </a:t>
            </a:r>
            <a:r>
              <a:rPr lang="it-IT" dirty="0" err="1"/>
              <a:t>linux</a:t>
            </a:r>
            <a:r>
              <a:rPr lang="it-IT" dirty="0"/>
              <a:t> sha256sum </a:t>
            </a:r>
            <a:r>
              <a:rPr lang="it-IT" dirty="0" err="1"/>
              <a:t>command</a:t>
            </a:r>
            <a:r>
              <a:rPr lang="it-IT" dirty="0"/>
              <a:t>)</a:t>
            </a:r>
          </a:p>
          <a:p>
            <a:r>
              <a:rPr lang="it-IT" i="1" dirty="0">
                <a:solidFill>
                  <a:srgbClr val="CC6600"/>
                </a:solidFill>
              </a:rPr>
              <a:t>(</a:t>
            </a:r>
            <a:r>
              <a:rPr lang="it-IT" i="1" dirty="0" err="1">
                <a:solidFill>
                  <a:srgbClr val="CC6600"/>
                </a:solidFill>
              </a:rPr>
              <a:t>well</a:t>
            </a:r>
            <a:r>
              <a:rPr lang="it-IT" i="1" dirty="0">
                <a:solidFill>
                  <a:srgbClr val="CC6600"/>
                </a:solidFill>
              </a:rPr>
              <a:t>, </a:t>
            </a:r>
            <a:r>
              <a:rPr lang="it-IT" i="1" dirty="0" err="1">
                <a:solidFill>
                  <a:srgbClr val="CC6600"/>
                </a:solidFill>
              </a:rPr>
              <a:t>apparently</a:t>
            </a:r>
            <a:r>
              <a:rPr lang="it-IT" i="1" dirty="0">
                <a:solidFill>
                  <a:srgbClr val="CC6600"/>
                </a:solidFill>
              </a:rPr>
              <a:t> 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 - </a:t>
            </a:r>
            <a:r>
              <a:rPr lang="it-IT" i="1" dirty="0" err="1">
                <a:solidFill>
                  <a:srgbClr val="CC6600"/>
                </a:solidFill>
                <a:sym typeface="Wingdings" panose="05000000000000000000" pitchFamily="2" charset="2"/>
              </a:rPr>
              <a:t>devil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 </a:t>
            </a:r>
            <a:r>
              <a:rPr lang="it-IT" i="1" dirty="0" err="1">
                <a:solidFill>
                  <a:srgbClr val="CC6600"/>
                </a:solidFill>
                <a:sym typeface="Wingdings" panose="05000000000000000000" pitchFamily="2" charset="2"/>
              </a:rPr>
              <a:t>is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 in </a:t>
            </a:r>
            <a:r>
              <a:rPr lang="it-IT" i="1" dirty="0" err="1">
                <a:solidFill>
                  <a:srgbClr val="CC6600"/>
                </a:solidFill>
                <a:sym typeface="Wingdings" panose="05000000000000000000" pitchFamily="2" charset="2"/>
              </a:rPr>
              <a:t>details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, more </a:t>
            </a:r>
            <a:r>
              <a:rPr lang="it-IT" i="1" dirty="0" err="1">
                <a:solidFill>
                  <a:srgbClr val="CC6600"/>
                </a:solidFill>
                <a:sym typeface="Wingdings" panose="05000000000000000000" pitchFamily="2" charset="2"/>
              </a:rPr>
              <a:t>later</a:t>
            </a:r>
            <a:r>
              <a:rPr lang="it-IT" i="1" dirty="0">
                <a:solidFill>
                  <a:srgbClr val="CC6600"/>
                </a:solidFill>
                <a:sym typeface="Wingdings" panose="05000000000000000000" pitchFamily="2" charset="2"/>
              </a:rPr>
              <a:t>!)</a:t>
            </a:r>
            <a:endParaRPr lang="it-IT" i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ttangolo 3"/>
          <p:cNvSpPr>
            <a:spLocks noChangeArrowheads="1"/>
          </p:cNvSpPr>
          <p:nvPr/>
        </p:nvSpPr>
        <p:spPr bwMode="auto">
          <a:xfrm>
            <a:off x="2266950" y="1808819"/>
            <a:ext cx="1009650" cy="2988605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Good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</a:t>
            </a:r>
          </a:p>
        </p:txBody>
      </p:sp>
      <p:sp>
        <p:nvSpPr>
          <p:cNvPr id="9220" name="Freccia in giù 4"/>
          <p:cNvSpPr>
            <a:spLocks noChangeArrowheads="1"/>
          </p:cNvSpPr>
          <p:nvPr/>
        </p:nvSpPr>
        <p:spPr bwMode="auto">
          <a:xfrm>
            <a:off x="2627313" y="4941888"/>
            <a:ext cx="288925" cy="431800"/>
          </a:xfrm>
          <a:prstGeom prst="downArrow">
            <a:avLst>
              <a:gd name="adj1" fmla="val 50000"/>
              <a:gd name="adj2" fmla="val 49817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21" name="Rettangolo 5"/>
          <p:cNvSpPr>
            <a:spLocks noChangeArrowheads="1"/>
          </p:cNvSpPr>
          <p:nvPr/>
        </p:nvSpPr>
        <p:spPr bwMode="auto">
          <a:xfrm>
            <a:off x="1692275" y="5445125"/>
            <a:ext cx="17272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HASH(Secret, M)</a:t>
            </a:r>
          </a:p>
        </p:txBody>
      </p:sp>
      <p:sp>
        <p:nvSpPr>
          <p:cNvPr id="9222" name="Rettangolo 6"/>
          <p:cNvSpPr>
            <a:spLocks noChangeArrowheads="1"/>
          </p:cNvSpPr>
          <p:nvPr/>
        </p:nvSpPr>
        <p:spPr bwMode="auto">
          <a:xfrm>
            <a:off x="4086579" y="1808819"/>
            <a:ext cx="1009650" cy="2988605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Bad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M’</a:t>
            </a:r>
          </a:p>
        </p:txBody>
      </p:sp>
      <p:sp>
        <p:nvSpPr>
          <p:cNvPr id="9223" name="CasellaDiTesto 9"/>
          <p:cNvSpPr txBox="1">
            <a:spLocks noChangeArrowheads="1"/>
          </p:cNvSpPr>
          <p:nvPr/>
        </p:nvSpPr>
        <p:spPr bwMode="auto">
          <a:xfrm>
            <a:off x="5540721" y="3717032"/>
            <a:ext cx="350769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secret = </a:t>
            </a:r>
            <a:r>
              <a:rPr lang="it-IT" altLang="it-IT" sz="2400" dirty="0" err="1">
                <a:latin typeface="Arial Narrow" panose="020B0606020202030204" pitchFamily="34" charset="0"/>
              </a:rPr>
              <a:t>authentication</a:t>
            </a:r>
            <a:r>
              <a:rPr lang="it-IT" altLang="it-IT" sz="2400" dirty="0"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latin typeface="Arial Narrow" panose="020B0606020202030204" pitchFamily="34" charset="0"/>
              </a:rPr>
              <a:t>key</a:t>
            </a:r>
            <a:r>
              <a:rPr lang="it-IT" altLang="it-IT" sz="2400" dirty="0">
                <a:latin typeface="Arial Narrow" panose="020B0606020202030204" pitchFamily="34" charset="0"/>
              </a:rPr>
              <a:t> </a:t>
            </a:r>
            <a:br>
              <a:rPr lang="it-IT" altLang="it-IT" sz="2400" dirty="0">
                <a:latin typeface="Arial Narrow" panose="020B0606020202030204" pitchFamily="34" charset="0"/>
              </a:rPr>
            </a:br>
            <a:endParaRPr lang="it-IT" altLang="it-IT" sz="24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 dirty="0" err="1">
                <a:latin typeface="Arial Narrow" panose="020B0606020202030204" pitchFamily="34" charset="0"/>
              </a:rPr>
              <a:t>Since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it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is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not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know</a:t>
            </a:r>
            <a:r>
              <a:rPr lang="it-IT" altLang="it-IT" sz="2000" b="0" dirty="0">
                <a:latin typeface="Arial Narrow" panose="020B0606020202030204" pitchFamily="34" charset="0"/>
              </a:rPr>
              <a:t> by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 dirty="0" err="1">
                <a:latin typeface="Arial Narrow" panose="020B0606020202030204" pitchFamily="34" charset="0"/>
              </a:rPr>
              <a:t>attacker</a:t>
            </a:r>
            <a:r>
              <a:rPr lang="it-IT" altLang="it-IT" sz="2000" b="0" dirty="0">
                <a:latin typeface="Arial Narrow" panose="020B0606020202030204" pitchFamily="34" charset="0"/>
              </a:rPr>
              <a:t>,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computationally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br>
              <a:rPr lang="it-IT" altLang="it-IT" sz="2000" b="0" dirty="0">
                <a:latin typeface="Arial Narrow" panose="020B0606020202030204" pitchFamily="34" charset="0"/>
              </a:rPr>
            </a:br>
            <a:r>
              <a:rPr lang="it-IT" altLang="it-IT" sz="2000" b="0" dirty="0">
                <a:latin typeface="Arial Narrow" panose="020B0606020202030204" pitchFamily="34" charset="0"/>
              </a:rPr>
              <a:t>hard to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construct</a:t>
            </a:r>
            <a:r>
              <a:rPr lang="it-IT" altLang="it-IT" sz="2000" b="0" dirty="0">
                <a:latin typeface="Arial Narrow" panose="020B0606020202030204" pitchFamily="34" charset="0"/>
              </a:rPr>
              <a:t> a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valid</a:t>
            </a:r>
            <a:endParaRPr lang="it-IT" altLang="it-IT" sz="2000" b="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b="0" dirty="0">
                <a:latin typeface="Arial Narrow" panose="020B0606020202030204" pitchFamily="34" charset="0"/>
              </a:rPr>
              <a:t> </a:t>
            </a:r>
            <a:r>
              <a:rPr lang="it-IT" altLang="it-IT" sz="2000" b="0" dirty="0" err="1">
                <a:latin typeface="Arial Narrow" panose="020B0606020202030204" pitchFamily="34" charset="0"/>
              </a:rPr>
              <a:t>authentication</a:t>
            </a:r>
            <a:r>
              <a:rPr lang="it-IT" altLang="it-IT" sz="2000" b="0" dirty="0">
                <a:latin typeface="Arial Narrow" panose="020B0606020202030204" pitchFamily="34" charset="0"/>
              </a:rPr>
              <a:t> code</a:t>
            </a:r>
          </a:p>
        </p:txBody>
      </p:sp>
      <p:sp>
        <p:nvSpPr>
          <p:cNvPr id="9224" name="Freccia in giù 10"/>
          <p:cNvSpPr>
            <a:spLocks noChangeArrowheads="1"/>
          </p:cNvSpPr>
          <p:nvPr/>
        </p:nvSpPr>
        <p:spPr bwMode="auto">
          <a:xfrm>
            <a:off x="4499992" y="4941888"/>
            <a:ext cx="287337" cy="431800"/>
          </a:xfrm>
          <a:prstGeom prst="downArrow">
            <a:avLst>
              <a:gd name="adj1" fmla="val 50000"/>
              <a:gd name="adj2" fmla="val 5009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225" name="Rettangolo 11"/>
          <p:cNvSpPr>
            <a:spLocks noChangeArrowheads="1"/>
          </p:cNvSpPr>
          <p:nvPr/>
        </p:nvSpPr>
        <p:spPr bwMode="auto">
          <a:xfrm>
            <a:off x="3799242" y="5445125"/>
            <a:ext cx="17287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HASH(????, M)</a:t>
            </a:r>
          </a:p>
        </p:txBody>
      </p:sp>
      <p:sp>
        <p:nvSpPr>
          <p:cNvPr id="11" name="Titolo 1"/>
          <p:cNvSpPr>
            <a:spLocks noGrp="1"/>
          </p:cNvSpPr>
          <p:nvPr>
            <p:ph type="title"/>
          </p:nvPr>
        </p:nvSpPr>
        <p:spPr>
          <a:xfrm>
            <a:off x="685800" y="475456"/>
            <a:ext cx="769620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Message </a:t>
            </a:r>
            <a:r>
              <a:rPr lang="it-IT" dirty="0" err="1"/>
              <a:t>Authentication</a:t>
            </a:r>
            <a:r>
              <a:rPr lang="it-IT" dirty="0"/>
              <a:t> Code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br>
              <a:rPr lang="it-IT" dirty="0"/>
            </a:br>
            <a:r>
              <a:rPr lang="it-IT" sz="2400" dirty="0" err="1">
                <a:solidFill>
                  <a:srgbClr val="FF0000"/>
                </a:solidFill>
              </a:rPr>
              <a:t>ingredient</a:t>
            </a:r>
            <a:r>
              <a:rPr lang="it-IT" sz="2400" dirty="0">
                <a:solidFill>
                  <a:srgbClr val="FF0000"/>
                </a:solidFill>
              </a:rPr>
              <a:t> 2: include secret in the </a:t>
            </a:r>
            <a:r>
              <a:rPr lang="it-IT" sz="2400" dirty="0" err="1">
                <a:solidFill>
                  <a:srgbClr val="FF0000"/>
                </a:solidFill>
              </a:rPr>
              <a:t>hash</a:t>
            </a:r>
            <a:endParaRPr lang="it-I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nimBg="1"/>
      <p:bldP spid="9223" grpId="0"/>
      <p:bldP spid="9224" grpId="0" animBg="1"/>
      <p:bldP spid="92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Where</a:t>
            </a:r>
            <a:r>
              <a:rPr lang="it-IT" dirty="0"/>
              <a:t> to put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in </a:t>
            </a:r>
            <a:r>
              <a:rPr lang="it-IT" dirty="0" err="1"/>
              <a:t>hash</a:t>
            </a:r>
            <a:r>
              <a:rPr lang="it-IT" dirty="0"/>
              <a:t>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7F3288C-819D-4621-A17D-FDC99522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748" y="1880828"/>
            <a:ext cx="2554886" cy="2043454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Dear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all</a:t>
            </a:r>
            <a:r>
              <a:rPr lang="it-IT" altLang="it-IT" sz="2000" dirty="0">
                <a:latin typeface="Arial Narrow" panose="020B0606020202030204" pitchFamily="34" charset="0"/>
              </a:rPr>
              <a:t>, </a:t>
            </a:r>
            <a:r>
              <a:rPr lang="it-IT" altLang="it-IT" sz="2000" dirty="0" err="1">
                <a:latin typeface="Arial Narrow" panose="020B0606020202030204" pitchFamily="34" charset="0"/>
              </a:rPr>
              <a:t>I’d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wish</a:t>
            </a:r>
            <a:r>
              <a:rPr lang="it-IT" altLang="it-IT" sz="2000" dirty="0">
                <a:latin typeface="Arial Narrow" panose="020B0606020202030204" pitchFamily="34" charset="0"/>
              </a:rPr>
              <a:t> to </a:t>
            </a:r>
            <a:r>
              <a:rPr lang="it-IT" altLang="it-IT" sz="2000" dirty="0" err="1">
                <a:latin typeface="Arial Narrow" panose="020B0606020202030204" pitchFamily="34" charset="0"/>
              </a:rPr>
              <a:t>authenticate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this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dirty="0">
                <a:latin typeface="Arial Narrow" panose="020B0606020202030204" pitchFamily="34" charset="0"/>
              </a:rPr>
              <a:t>. </a:t>
            </a:r>
            <a:r>
              <a:rPr lang="it-IT" altLang="it-IT" sz="2000" dirty="0" err="1">
                <a:latin typeface="Arial Narrow" panose="020B0606020202030204" pitchFamily="34" charset="0"/>
              </a:rPr>
              <a:t>Let</a:t>
            </a:r>
            <a:r>
              <a:rPr lang="it-IT" altLang="it-IT" sz="2000" dirty="0">
                <a:latin typeface="Arial Narrow" panose="020B0606020202030204" pitchFamily="34" charset="0"/>
              </a:rPr>
              <a:t> me </a:t>
            </a:r>
            <a:r>
              <a:rPr lang="it-IT" altLang="it-IT" sz="2000" dirty="0" err="1">
                <a:latin typeface="Arial Narrow" panose="020B0606020202030204" pitchFamily="34" charset="0"/>
              </a:rPr>
              <a:t>hash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this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along</a:t>
            </a:r>
            <a:r>
              <a:rPr lang="it-IT" altLang="it-IT" sz="2000" dirty="0">
                <a:latin typeface="Arial Narrow" panose="020B0606020202030204" pitchFamily="34" charset="0"/>
              </a:rPr>
              <a:t> with a secret.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96" y="4473116"/>
            <a:ext cx="3441190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3596c18d7c6f7b5df983b1edb5f7a0d3ddb8b1d041d202a1fc9b5fb4916d20ed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F0486F-6F20-43E2-BA9F-44FBBAC104B7}"/>
              </a:ext>
            </a:extLst>
          </p:cNvPr>
          <p:cNvSpPr txBox="1"/>
          <p:nvPr/>
        </p:nvSpPr>
        <p:spPr>
          <a:xfrm>
            <a:off x="214275" y="4585046"/>
            <a:ext cx="542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Tag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099B3B4-2308-47DA-BC00-D1478679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93" y="3969060"/>
            <a:ext cx="1803996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35496" y="2384884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000" b="1" dirty="0"/>
              <a:t>Message M</a:t>
            </a:r>
          </a:p>
          <a:p>
            <a:endParaRPr lang="it-IT" sz="200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748" y="3248980"/>
            <a:ext cx="2554886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latin typeface="Arial Narrow" panose="020B0606020202030204" pitchFamily="34" charset="0"/>
              </a:rPr>
              <a:t>0c8132af337a3c74</a:t>
            </a:r>
            <a:br>
              <a:rPr lang="it-IT" altLang="it-IT" sz="2000" dirty="0">
                <a:latin typeface="Arial Narrow" panose="020B0606020202030204" pitchFamily="34" charset="0"/>
              </a:rPr>
            </a:br>
            <a:r>
              <a:rPr lang="it-IT" altLang="it-IT" sz="2000" dirty="0">
                <a:latin typeface="Arial Narrow" panose="020B0606020202030204" pitchFamily="34" charset="0"/>
              </a:rPr>
              <a:t>ec81d754a96d5a29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35496" y="3392996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000" b="1" dirty="0" err="1"/>
              <a:t>Auth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key</a:t>
            </a:r>
            <a:r>
              <a:rPr lang="it-IT" altLang="it-IT" sz="2000" b="1" dirty="0"/>
              <a:t> K</a:t>
            </a:r>
          </a:p>
          <a:p>
            <a:endParaRPr lang="it-IT" sz="20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7F3288C-819D-4621-A17D-FDC99522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180" y="1882279"/>
            <a:ext cx="2554886" cy="2043454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it-IT" altLang="it-IT" sz="2000" dirty="0" err="1">
                <a:latin typeface="Arial Narrow" panose="020B0606020202030204" pitchFamily="34" charset="0"/>
              </a:rPr>
              <a:t>Dear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all</a:t>
            </a:r>
            <a:r>
              <a:rPr lang="it-IT" altLang="it-IT" sz="2000" dirty="0">
                <a:latin typeface="Arial Narrow" panose="020B0606020202030204" pitchFamily="34" charset="0"/>
              </a:rPr>
              <a:t>, </a:t>
            </a:r>
            <a:r>
              <a:rPr lang="it-IT" altLang="it-IT" sz="2000" dirty="0" err="1">
                <a:latin typeface="Arial Narrow" panose="020B0606020202030204" pitchFamily="34" charset="0"/>
              </a:rPr>
              <a:t>I’d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wish</a:t>
            </a:r>
            <a:r>
              <a:rPr lang="it-IT" altLang="it-IT" sz="2000" dirty="0">
                <a:latin typeface="Arial Narrow" panose="020B0606020202030204" pitchFamily="34" charset="0"/>
              </a:rPr>
              <a:t> to </a:t>
            </a:r>
            <a:r>
              <a:rPr lang="it-IT" altLang="it-IT" sz="2000" dirty="0" err="1">
                <a:latin typeface="Arial Narrow" panose="020B0606020202030204" pitchFamily="34" charset="0"/>
              </a:rPr>
              <a:t>authenticate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this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message</a:t>
            </a:r>
            <a:r>
              <a:rPr lang="it-IT" altLang="it-IT" sz="2000" dirty="0">
                <a:latin typeface="Arial Narrow" panose="020B0606020202030204" pitchFamily="34" charset="0"/>
              </a:rPr>
              <a:t>. </a:t>
            </a:r>
            <a:r>
              <a:rPr lang="it-IT" altLang="it-IT" sz="2000" dirty="0" err="1">
                <a:latin typeface="Arial Narrow" panose="020B0606020202030204" pitchFamily="34" charset="0"/>
              </a:rPr>
              <a:t>Let</a:t>
            </a:r>
            <a:r>
              <a:rPr lang="it-IT" altLang="it-IT" sz="2000" dirty="0">
                <a:latin typeface="Arial Narrow" panose="020B0606020202030204" pitchFamily="34" charset="0"/>
              </a:rPr>
              <a:t> me </a:t>
            </a:r>
            <a:r>
              <a:rPr lang="it-IT" altLang="it-IT" sz="2000" dirty="0" err="1">
                <a:latin typeface="Arial Narrow" panose="020B0606020202030204" pitchFamily="34" charset="0"/>
              </a:rPr>
              <a:t>hash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this</a:t>
            </a:r>
            <a:r>
              <a:rPr lang="it-IT" altLang="it-IT" sz="2000" dirty="0">
                <a:latin typeface="Arial Narrow" panose="020B0606020202030204" pitchFamily="34" charset="0"/>
              </a:rPr>
              <a:t> </a:t>
            </a:r>
            <a:r>
              <a:rPr lang="it-IT" altLang="it-IT" sz="2000" dirty="0" err="1">
                <a:latin typeface="Arial Narrow" panose="020B0606020202030204" pitchFamily="34" charset="0"/>
              </a:rPr>
              <a:t>along</a:t>
            </a:r>
            <a:r>
              <a:rPr lang="it-IT" altLang="it-IT" sz="2000" dirty="0">
                <a:latin typeface="Arial Narrow" panose="020B0606020202030204" pitchFamily="34" charset="0"/>
              </a:rPr>
              <a:t> with a secret.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028" y="4474567"/>
            <a:ext cx="3441190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12d6aeadec831f55eb5b0556a0f7e52ce241451ad2556aa70c04e7f32ee4b19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9F0486F-6F20-43E2-BA9F-44FBBAC104B7}"/>
              </a:ext>
            </a:extLst>
          </p:cNvPr>
          <p:cNvSpPr txBox="1"/>
          <p:nvPr/>
        </p:nvSpPr>
        <p:spPr>
          <a:xfrm>
            <a:off x="8352420" y="4586497"/>
            <a:ext cx="542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Tag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B099B3B4-2308-47DA-BC00-D1478679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625" y="3970511"/>
            <a:ext cx="1803996" cy="462766"/>
          </a:xfrm>
          <a:prstGeom prst="downArrow">
            <a:avLst>
              <a:gd name="adj1" fmla="val 50000"/>
              <a:gd name="adj2" fmla="val 26341"/>
            </a:avLst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7812360" y="3009146"/>
            <a:ext cx="130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000" b="1" dirty="0"/>
              <a:t>Message M</a:t>
            </a:r>
          </a:p>
          <a:p>
            <a:endParaRPr lang="it-IT" sz="200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BD9290C-0E99-42C7-B34A-89E130380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180" y="1882279"/>
            <a:ext cx="2554886" cy="682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latin typeface="Arial Narrow" panose="020B0606020202030204" pitchFamily="34" charset="0"/>
              </a:rPr>
              <a:t>0c8132af337a3c74</a:t>
            </a:r>
            <a:br>
              <a:rPr lang="it-IT" altLang="it-IT" sz="2000" dirty="0">
                <a:latin typeface="Arial Narrow" panose="020B0606020202030204" pitchFamily="34" charset="0"/>
              </a:rPr>
            </a:br>
            <a:r>
              <a:rPr lang="it-IT" altLang="it-IT" sz="2000" dirty="0">
                <a:latin typeface="Arial Narrow" panose="020B0606020202030204" pitchFamily="34" charset="0"/>
              </a:rPr>
              <a:t>ec81d754a96d5a29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9CA4DF4-4D9D-44C6-B84F-9E48E66F5748}"/>
              </a:ext>
            </a:extLst>
          </p:cNvPr>
          <p:cNvSpPr txBox="1"/>
          <p:nvPr/>
        </p:nvSpPr>
        <p:spPr>
          <a:xfrm>
            <a:off x="7844864" y="2011285"/>
            <a:ext cx="1282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2000" b="1" dirty="0" err="1"/>
              <a:t>Auth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key</a:t>
            </a:r>
            <a:r>
              <a:rPr lang="it-IT" altLang="it-IT" sz="2000" b="1" dirty="0"/>
              <a:t> K</a:t>
            </a:r>
          </a:p>
          <a:p>
            <a:endParaRPr lang="it-IT" sz="20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1007604" y="5301208"/>
            <a:ext cx="7463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Some </a:t>
            </a:r>
            <a:r>
              <a:rPr lang="it-IT" sz="3200" b="1" dirty="0" err="1"/>
              <a:t>other</a:t>
            </a:r>
            <a:r>
              <a:rPr lang="it-IT" sz="3200" b="1" dirty="0"/>
              <a:t> </a:t>
            </a:r>
            <a:r>
              <a:rPr lang="it-IT" sz="3200" b="1" dirty="0" err="1"/>
              <a:t>fancy</a:t>
            </a:r>
            <a:r>
              <a:rPr lang="it-IT" sz="3200" b="1" dirty="0"/>
              <a:t> way? </a:t>
            </a:r>
            <a:r>
              <a:rPr lang="it-IT" sz="2400" b="1" dirty="0"/>
              <a:t>E.g. «</a:t>
            </a:r>
            <a:r>
              <a:rPr lang="it-IT" sz="2400" b="1" dirty="0" err="1"/>
              <a:t>envelope</a:t>
            </a:r>
            <a:r>
              <a:rPr lang="it-IT" sz="2400" b="1" dirty="0"/>
              <a:t>»: H(K||M||K)?</a:t>
            </a:r>
            <a:endParaRPr lang="it-IT" sz="1600" b="1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5678340" y="1224045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H(S || M)?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1952092" y="1224045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/>
              <a:t>H(M || S)?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215516" y="5805264"/>
            <a:ext cx="889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FF0000"/>
                </a:solidFill>
              </a:rPr>
              <a:t>But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why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you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ask</a:t>
            </a:r>
            <a:r>
              <a:rPr lang="it-IT" sz="3200" b="1" dirty="0">
                <a:solidFill>
                  <a:srgbClr val="FF0000"/>
                </a:solidFill>
              </a:rPr>
              <a:t>? </a:t>
            </a:r>
            <a:r>
              <a:rPr lang="it-IT" sz="3200" b="1" dirty="0" err="1">
                <a:solidFill>
                  <a:srgbClr val="FF0000"/>
                </a:solidFill>
              </a:rPr>
              <a:t>Silly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question</a:t>
            </a:r>
            <a:r>
              <a:rPr lang="it-IT" sz="3200" b="1" dirty="0">
                <a:solidFill>
                  <a:srgbClr val="FF0000"/>
                </a:solidFill>
              </a:rPr>
              <a:t>, </a:t>
            </a:r>
            <a:r>
              <a:rPr lang="it-IT" sz="3200" b="1" dirty="0" err="1">
                <a:solidFill>
                  <a:srgbClr val="FF0000"/>
                </a:solidFill>
              </a:rPr>
              <a:t>why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should</a:t>
            </a:r>
            <a:r>
              <a:rPr lang="it-IT" sz="3200" b="1" dirty="0">
                <a:solidFill>
                  <a:srgbClr val="FF0000"/>
                </a:solidFill>
              </a:rPr>
              <a:t> </a:t>
            </a:r>
            <a:r>
              <a:rPr lang="it-IT" sz="3200" b="1" dirty="0" err="1">
                <a:solidFill>
                  <a:srgbClr val="FF0000"/>
                </a:solidFill>
              </a:rPr>
              <a:t>we</a:t>
            </a:r>
            <a:r>
              <a:rPr lang="it-IT" sz="3200" b="1" dirty="0">
                <a:solidFill>
                  <a:srgbClr val="FF0000"/>
                </a:solidFill>
              </a:rPr>
              <a:t> care?</a:t>
            </a:r>
          </a:p>
        </p:txBody>
      </p:sp>
    </p:spTree>
    <p:extLst>
      <p:ext uri="{BB962C8B-B14F-4D97-AF65-F5344CB8AC3E}">
        <p14:creationId xmlns:p14="http://schemas.microsoft.com/office/powerpoint/2010/main" val="13458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C7CEB4-94D2-4540-BE76-059C8F7A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476672"/>
            <a:ext cx="8748972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NOT care IF </a:t>
            </a:r>
            <a:br>
              <a:rPr lang="it-IT" dirty="0"/>
            </a:b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a «</a:t>
            </a:r>
            <a:r>
              <a:rPr lang="it-IT" dirty="0" err="1"/>
              <a:t>perfect</a:t>
            </a:r>
            <a:r>
              <a:rPr lang="it-IT" dirty="0"/>
              <a:t>» </a:t>
            </a:r>
            <a:r>
              <a:rPr lang="it-IT" dirty="0" err="1"/>
              <a:t>one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/>
              <a:t>Random Oracle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72DD3D-9A04-4220-BD2A-EB2CEA77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52836"/>
            <a:ext cx="7696200" cy="4143164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/>
              <a:t>«</a:t>
            </a:r>
            <a:r>
              <a:rPr lang="it-IT" dirty="0" err="1"/>
              <a:t>oracle</a:t>
            </a:r>
            <a:r>
              <a:rPr lang="it-IT" dirty="0"/>
              <a:t>» = </a:t>
            </a:r>
            <a:r>
              <a:rPr lang="it-IT" dirty="0" err="1"/>
              <a:t>black</a:t>
            </a:r>
            <a:r>
              <a:rPr lang="it-IT" dirty="0"/>
              <a:t> box model</a:t>
            </a:r>
          </a:p>
          <a:p>
            <a:pPr lvl="5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Random </a:t>
            </a:r>
            <a:r>
              <a:rPr lang="it-IT" dirty="0" err="1"/>
              <a:t>oracle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distinct</a:t>
            </a:r>
            <a:r>
              <a:rPr lang="it-IT" dirty="0"/>
              <a:t> input X, H(X) = </a:t>
            </a:r>
            <a:r>
              <a:rPr lang="it-IT" sz="3500" b="1" dirty="0" err="1"/>
              <a:t>truly</a:t>
            </a:r>
            <a:r>
              <a:rPr lang="it-IT" dirty="0"/>
              <a:t> random </a:t>
            </a:r>
            <a:r>
              <a:rPr lang="it-IT" dirty="0" err="1"/>
              <a:t>value</a:t>
            </a:r>
            <a:endParaRPr lang="it-IT" dirty="0"/>
          </a:p>
          <a:p>
            <a:pPr lvl="2">
              <a:defRPr/>
            </a:pPr>
            <a:r>
              <a:rPr lang="it-IT" dirty="0" err="1"/>
              <a:t>But</a:t>
            </a:r>
            <a:r>
              <a:rPr lang="it-IT" dirty="0"/>
              <a:t> with </a:t>
            </a:r>
            <a:r>
              <a:rPr lang="it-IT" dirty="0" err="1"/>
              <a:t>repeatibility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same</a:t>
            </a:r>
            <a:r>
              <a:rPr lang="it-IT" dirty="0"/>
              <a:t> input X, </a:t>
            </a:r>
            <a:r>
              <a:rPr lang="it-IT" dirty="0" err="1"/>
              <a:t>same</a:t>
            </a:r>
            <a:r>
              <a:rPr lang="it-IT" dirty="0"/>
              <a:t> output H(X)</a:t>
            </a:r>
          </a:p>
          <a:p>
            <a:pPr lvl="5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Fact</a:t>
            </a:r>
            <a:r>
              <a:rPr lang="it-IT" dirty="0"/>
              <a:t>: NO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can be a random </a:t>
            </a:r>
            <a:r>
              <a:rPr lang="it-IT" dirty="0" err="1"/>
              <a:t>oracle</a:t>
            </a:r>
            <a:endParaRPr lang="it-IT" dirty="0"/>
          </a:p>
          <a:p>
            <a:pPr lvl="1">
              <a:defRPr/>
            </a:pPr>
            <a:r>
              <a:rPr lang="it-IT" dirty="0"/>
              <a:t>Digest </a:t>
            </a:r>
            <a:r>
              <a:rPr lang="it-IT" dirty="0" err="1"/>
              <a:t>cannot</a:t>
            </a:r>
            <a:r>
              <a:rPr lang="it-IT" dirty="0"/>
              <a:t> be a «</a:t>
            </a:r>
            <a:r>
              <a:rPr lang="it-IT" dirty="0" err="1"/>
              <a:t>truly</a:t>
            </a:r>
            <a:r>
              <a:rPr lang="it-IT" dirty="0"/>
              <a:t>» random </a:t>
            </a:r>
            <a:r>
              <a:rPr lang="it-IT" dirty="0" err="1"/>
              <a:t>value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Message </a:t>
            </a:r>
            <a:r>
              <a:rPr lang="it-IT" dirty="0" err="1"/>
              <a:t>authentication</a:t>
            </a:r>
            <a:br>
              <a:rPr lang="it-IT" dirty="0"/>
            </a:br>
            <a:r>
              <a:rPr lang="it-IT" sz="2800" dirty="0"/>
              <a:t>(with </a:t>
            </a:r>
            <a:r>
              <a:rPr lang="it-IT" sz="2800" dirty="0" err="1"/>
              <a:t>symmetric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)</a:t>
            </a:r>
            <a:endParaRPr lang="it-IT" dirty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969963" y="2193925"/>
            <a:ext cx="838200" cy="5143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 dirty="0">
                <a:latin typeface="Arial Narrow" panose="020B0606020202030204" pitchFamily="34" charset="0"/>
              </a:rPr>
              <a:t>Sender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6532563" y="2193925"/>
            <a:ext cx="838200" cy="5143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Receiver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82688" y="1784350"/>
            <a:ext cx="3254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k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781800" y="1784350"/>
            <a:ext cx="325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/>
              <a:t>k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08163" y="2422525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2417763" y="2022475"/>
            <a:ext cx="25908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message  m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05400" y="2022475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tag</a:t>
            </a:r>
          </a:p>
        </p:txBody>
      </p:sp>
      <p:sp>
        <p:nvSpPr>
          <p:cNvPr id="6154" name="Line 7"/>
          <p:cNvSpPr>
            <a:spLocks noChangeShapeType="1"/>
          </p:cNvSpPr>
          <p:nvPr/>
        </p:nvSpPr>
        <p:spPr bwMode="auto">
          <a:xfrm>
            <a:off x="915988" y="354965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5" name="Line 8"/>
          <p:cNvSpPr>
            <a:spLocks noChangeShapeType="1"/>
          </p:cNvSpPr>
          <p:nvPr/>
        </p:nvSpPr>
        <p:spPr bwMode="auto">
          <a:xfrm>
            <a:off x="1830388" y="3549650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611188" y="3767138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Generate tag</a:t>
            </a:r>
          </a:p>
        </p:txBody>
      </p:sp>
      <p:sp>
        <p:nvSpPr>
          <p:cNvPr id="6157" name="Line 10"/>
          <p:cNvSpPr>
            <a:spLocks noChangeShapeType="1"/>
          </p:cNvSpPr>
          <p:nvPr/>
        </p:nvSpPr>
        <p:spPr bwMode="auto">
          <a:xfrm>
            <a:off x="1449388" y="4254500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8" name="Text Box 11"/>
          <p:cNvSpPr txBox="1">
            <a:spLocks noChangeArrowheads="1"/>
          </p:cNvSpPr>
          <p:nvPr/>
        </p:nvSpPr>
        <p:spPr bwMode="auto">
          <a:xfrm>
            <a:off x="1373188" y="3213100"/>
            <a:ext cx="1052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message</a:t>
            </a:r>
          </a:p>
        </p:txBody>
      </p:sp>
      <p:sp>
        <p:nvSpPr>
          <p:cNvPr id="6159" name="Text Box 12"/>
          <p:cNvSpPr txBox="1">
            <a:spLocks noChangeArrowheads="1"/>
          </p:cNvSpPr>
          <p:nvPr/>
        </p:nvSpPr>
        <p:spPr bwMode="auto">
          <a:xfrm>
            <a:off x="687388" y="321310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161" name="CasellaDiTesto 23"/>
          <p:cNvSpPr txBox="1">
            <a:spLocks noChangeArrowheads="1"/>
          </p:cNvSpPr>
          <p:nvPr/>
        </p:nvSpPr>
        <p:spPr bwMode="auto">
          <a:xfrm>
            <a:off x="573088" y="2781300"/>
            <a:ext cx="173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0000"/>
                </a:solidFill>
                <a:latin typeface="Arial Narrow" panose="020B0606020202030204" pitchFamily="34" charset="0"/>
              </a:rPr>
              <a:t>Generate tag</a:t>
            </a:r>
          </a:p>
        </p:txBody>
      </p:sp>
      <p:sp>
        <p:nvSpPr>
          <p:cNvPr id="6162" name="Line 7"/>
          <p:cNvSpPr>
            <a:spLocks noChangeShapeType="1"/>
          </p:cNvSpPr>
          <p:nvPr/>
        </p:nvSpPr>
        <p:spPr bwMode="auto">
          <a:xfrm>
            <a:off x="6534150" y="3768266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3" name="Line 8"/>
          <p:cNvSpPr>
            <a:spLocks noChangeShapeType="1"/>
          </p:cNvSpPr>
          <p:nvPr/>
        </p:nvSpPr>
        <p:spPr bwMode="auto">
          <a:xfrm>
            <a:off x="7448550" y="3768266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4" name="Rectangle 9"/>
          <p:cNvSpPr>
            <a:spLocks noChangeArrowheads="1"/>
          </p:cNvSpPr>
          <p:nvPr/>
        </p:nvSpPr>
        <p:spPr bwMode="auto">
          <a:xfrm>
            <a:off x="6229350" y="3985754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Generate tag</a:t>
            </a:r>
          </a:p>
        </p:txBody>
      </p:sp>
      <p:sp>
        <p:nvSpPr>
          <p:cNvPr id="6165" name="Line 10"/>
          <p:cNvSpPr>
            <a:spLocks noChangeShapeType="1"/>
          </p:cNvSpPr>
          <p:nvPr/>
        </p:nvSpPr>
        <p:spPr bwMode="auto">
          <a:xfrm flipH="1">
            <a:off x="7107238" y="4473116"/>
            <a:ext cx="0" cy="828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6" name="Text Box 11"/>
          <p:cNvSpPr txBox="1">
            <a:spLocks noChangeArrowheads="1"/>
          </p:cNvSpPr>
          <p:nvPr/>
        </p:nvSpPr>
        <p:spPr bwMode="auto">
          <a:xfrm>
            <a:off x="6876256" y="3251572"/>
            <a:ext cx="1231427" cy="5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Received</a:t>
            </a:r>
            <a:r>
              <a:rPr lang="it-IT" altLang="it-IT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message</a:t>
            </a:r>
            <a:endParaRPr lang="it-IT" altLang="it-IT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7" name="Text Box 12"/>
          <p:cNvSpPr txBox="1">
            <a:spLocks noChangeArrowheads="1"/>
          </p:cNvSpPr>
          <p:nvPr/>
        </p:nvSpPr>
        <p:spPr bwMode="auto">
          <a:xfrm>
            <a:off x="6305550" y="343171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168" name="CasellaDiTesto 31"/>
          <p:cNvSpPr txBox="1">
            <a:spLocks noChangeArrowheads="1"/>
          </p:cNvSpPr>
          <p:nvPr/>
        </p:nvSpPr>
        <p:spPr bwMode="auto">
          <a:xfrm>
            <a:off x="6336196" y="2672916"/>
            <a:ext cx="1373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Verify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Tag</a:t>
            </a:r>
          </a:p>
        </p:txBody>
      </p:sp>
      <p:sp>
        <p:nvSpPr>
          <p:cNvPr id="33" name="AutoShape 48"/>
          <p:cNvSpPr>
            <a:spLocks noChangeArrowheads="1"/>
          </p:cNvSpPr>
          <p:nvPr/>
        </p:nvSpPr>
        <p:spPr bwMode="auto">
          <a:xfrm>
            <a:off x="6192180" y="4987069"/>
            <a:ext cx="900100" cy="638175"/>
          </a:xfrm>
          <a:prstGeom prst="flowChartDecision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=?</a:t>
            </a:r>
          </a:p>
        </p:txBody>
      </p:sp>
      <p:sp>
        <p:nvSpPr>
          <p:cNvPr id="6170" name="Line 7"/>
          <p:cNvSpPr>
            <a:spLocks noChangeShapeType="1"/>
          </p:cNvSpPr>
          <p:nvPr/>
        </p:nvSpPr>
        <p:spPr bwMode="auto">
          <a:xfrm>
            <a:off x="5404421" y="2438712"/>
            <a:ext cx="178818" cy="264647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182688" y="4598987"/>
            <a:ext cx="533400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/>
              <a:t>tag</a:t>
            </a:r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 bwMode="auto">
          <a:xfrm>
            <a:off x="2386934" y="1132857"/>
            <a:ext cx="3490657" cy="648072"/>
          </a:xfrm>
          <a:prstGeom prst="wedgeRectCallout">
            <a:avLst>
              <a:gd name="adj1" fmla="val -77031"/>
              <a:gd name="adj2" fmla="val 5731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Key: </a:t>
            </a:r>
            <a:r>
              <a:rPr lang="en-US" altLang="it-IT" sz="2400" dirty="0">
                <a:latin typeface="Arial Narrow" panose="020B0606020202030204" pitchFamily="34" charset="0"/>
              </a:rPr>
              <a:t>secret known by both sender and receiver</a:t>
            </a:r>
            <a:endParaRPr lang="en-US" altLang="it-IT" sz="2400" b="0" dirty="0">
              <a:latin typeface="Arial Narrow" panose="020B0606020202030204" pitchFamily="34" charset="0"/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auto">
          <a:xfrm>
            <a:off x="2375756" y="1124744"/>
            <a:ext cx="3490657" cy="648072"/>
          </a:xfrm>
          <a:prstGeom prst="wedgeRectCallout">
            <a:avLst>
              <a:gd name="adj1" fmla="val 76578"/>
              <a:gd name="adj2" fmla="val 5898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Key: </a:t>
            </a:r>
            <a:r>
              <a:rPr lang="en-US" altLang="it-IT" sz="2400" dirty="0">
                <a:latin typeface="Arial Narrow" panose="020B0606020202030204" pitchFamily="34" charset="0"/>
              </a:rPr>
              <a:t>secret known by both sender and receiver</a:t>
            </a:r>
            <a:endParaRPr lang="en-US" altLang="it-IT" sz="2400" b="0" dirty="0">
              <a:latin typeface="Arial Narrow" panose="020B0606020202030204" pitchFamily="34" charset="0"/>
            </a:endParaRPr>
          </a:p>
        </p:txBody>
      </p:sp>
      <p:sp>
        <p:nvSpPr>
          <p:cNvPr id="31" name="AutoShape 36"/>
          <p:cNvSpPr>
            <a:spLocks noChangeArrowheads="1"/>
          </p:cNvSpPr>
          <p:nvPr/>
        </p:nvSpPr>
        <p:spPr bwMode="auto">
          <a:xfrm>
            <a:off x="71499" y="5085183"/>
            <a:ext cx="4824537" cy="1260141"/>
          </a:xfrm>
          <a:prstGeom prst="wedgeRectCallout">
            <a:avLst>
              <a:gd name="adj1" fmla="val 247"/>
              <a:gd name="adj2" fmla="val -137171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Cryptographically strong  function: </a:t>
            </a:r>
            <a:r>
              <a:rPr lang="en-US" altLang="it-IT" sz="2400" dirty="0">
                <a:latin typeface="Arial Narrow" panose="020B0606020202030204" pitchFamily="34" charset="0"/>
              </a:rPr>
              <a:t>Input: K, message</a:t>
            </a:r>
            <a:br>
              <a:rPr lang="en-US" altLang="it-IT" sz="2400" dirty="0">
                <a:latin typeface="Arial Narrow" panose="020B0606020202030204" pitchFamily="34" charset="0"/>
              </a:rPr>
            </a:br>
            <a:r>
              <a:rPr lang="en-US" altLang="it-IT" sz="2400" dirty="0">
                <a:latin typeface="Arial Narrow" panose="020B0606020202030204" pitchFamily="34" charset="0"/>
              </a:rPr>
              <a:t>output:  short authentication code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b="0" dirty="0">
                <a:solidFill>
                  <a:srgbClr val="FF0000"/>
                </a:solidFill>
                <a:latin typeface="Arial Narrow" panose="020B0606020202030204" pitchFamily="34" charset="0"/>
              </a:rPr>
              <a:t>Not reversible! (output shorter than input)</a:t>
            </a: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3040062" y="3163574"/>
            <a:ext cx="1589658" cy="936104"/>
          </a:xfrm>
          <a:prstGeom prst="wedgeRectCallout">
            <a:avLst>
              <a:gd name="adj1" fmla="val 85780"/>
              <a:gd name="adj2" fmla="val -119042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2400" dirty="0">
                <a:latin typeface="Arial Narrow" panose="020B0606020202030204" pitchFamily="34" charset="0"/>
              </a:rPr>
              <a:t>Tag sent along with message</a:t>
            </a:r>
            <a:endParaRPr lang="en-US" altLang="it-IT" sz="2400" b="0" dirty="0">
              <a:latin typeface="Arial Narrow" panose="020B0606020202030204" pitchFamily="34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060419" y="5085183"/>
            <a:ext cx="1231427" cy="556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Received</a:t>
            </a:r>
            <a:r>
              <a:rPr lang="it-IT" altLang="it-IT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ts val="18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Tag</a:t>
            </a:r>
          </a:p>
        </p:txBody>
      </p:sp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4705920" y="2406340"/>
            <a:ext cx="2075879" cy="91107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372200" y="5733256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0070C0"/>
                </a:solidFill>
              </a:rPr>
              <a:t>Y/N = </a:t>
            </a:r>
            <a:r>
              <a:rPr lang="it-IT" b="1" dirty="0" err="1">
                <a:solidFill>
                  <a:srgbClr val="0070C0"/>
                </a:solidFill>
              </a:rPr>
              <a:t>message</a:t>
            </a:r>
            <a:r>
              <a:rPr lang="it-IT" b="1" dirty="0">
                <a:solidFill>
                  <a:srgbClr val="0070C0"/>
                </a:solidFill>
              </a:rPr>
              <a:t> OK/NO</a:t>
            </a:r>
          </a:p>
        </p:txBody>
      </p:sp>
    </p:spTree>
    <p:extLst>
      <p:ext uri="{BB962C8B-B14F-4D97-AF65-F5344CB8AC3E}">
        <p14:creationId xmlns:p14="http://schemas.microsoft.com/office/powerpoint/2010/main" val="23241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7" grpId="0"/>
      <p:bldP spid="8" grpId="0"/>
      <p:bldP spid="9" grpId="0" animBg="1"/>
      <p:bldP spid="6152" grpId="0" animBg="1"/>
      <p:bldP spid="11" grpId="0" animBg="1"/>
      <p:bldP spid="6154" grpId="0" animBg="1"/>
      <p:bldP spid="6155" grpId="0" animBg="1"/>
      <p:bldP spid="6156" grpId="0" animBg="1"/>
      <p:bldP spid="6157" grpId="0" animBg="1"/>
      <p:bldP spid="6158" grpId="0"/>
      <p:bldP spid="6159" grpId="0"/>
      <p:bldP spid="6161" grpId="0"/>
      <p:bldP spid="6162" grpId="0" animBg="1"/>
      <p:bldP spid="6163" grpId="0" animBg="1"/>
      <p:bldP spid="6164" grpId="0" animBg="1"/>
      <p:bldP spid="6165" grpId="0" animBg="1"/>
      <p:bldP spid="6166" grpId="0"/>
      <p:bldP spid="6167" grpId="0"/>
      <p:bldP spid="6168" grpId="0"/>
      <p:bldP spid="33" grpId="0" animBg="1"/>
      <p:bldP spid="6170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D1E78-4A0F-49FE-BAB9-EE0301EB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425"/>
            <a:ext cx="8892480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WE HAVE TO BE CAREFUL!</a:t>
            </a:r>
            <a:br>
              <a:rPr lang="it-IT" dirty="0"/>
            </a:br>
            <a:r>
              <a:rPr lang="it-IT" dirty="0" err="1"/>
              <a:t>devil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details</a:t>
            </a:r>
            <a:r>
              <a:rPr lang="it-IT" dirty="0"/>
              <a:t>…</a:t>
            </a:r>
          </a:p>
        </p:txBody>
      </p:sp>
      <p:sp>
        <p:nvSpPr>
          <p:cNvPr id="23555" name="Segnaposto contenuto 2">
            <a:extLst>
              <a:ext uri="{FF2B5EF4-FFF2-40B4-BE49-F238E27FC236}">
                <a16:creationId xmlns:a16="http://schemas.microsoft.com/office/drawing/2014/main" id="{A357ED9C-818D-4177-8345-C633B7C8D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5"/>
            <a:ext cx="8748712" cy="4321175"/>
          </a:xfrm>
        </p:spPr>
        <p:txBody>
          <a:bodyPr>
            <a:normAutofit/>
          </a:bodyPr>
          <a:lstStyle/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r>
              <a:rPr lang="it-IT" altLang="it-IT" dirty="0" err="1"/>
              <a:t>Matter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: </a:t>
            </a:r>
            <a:r>
              <a:rPr lang="it-IT" altLang="it-IT" dirty="0" err="1"/>
              <a:t>Hash</a:t>
            </a:r>
            <a:r>
              <a:rPr lang="it-IT" altLang="it-IT" dirty="0"/>
              <a:t> </a:t>
            </a:r>
            <a:r>
              <a:rPr lang="it-IT" altLang="it-IT" dirty="0" err="1"/>
              <a:t>functions</a:t>
            </a:r>
            <a:r>
              <a:rPr lang="it-IT" altLang="it-IT" dirty="0"/>
              <a:t> are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black</a:t>
            </a:r>
            <a:r>
              <a:rPr lang="it-IT" altLang="it-IT" dirty="0"/>
              <a:t> boxes!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5DB58FBD-7B79-4B56-911B-991D0172F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r>
              <a:rPr lang="it-IT" dirty="0"/>
              <a:t>: iterative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E5002D-557C-48B0-8E7A-6B416ABA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528888"/>
            <a:ext cx="50053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 (any size)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3DDBC3B-0C21-4888-94AD-88F1C81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64490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55E7457-F9F4-4081-BBE0-5BE798E1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364490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1E7137C-DBE2-4BAA-BB92-00B1D590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64490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163B524F-F695-4B19-B9E3-1413015C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64490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378AB36F-2C86-4BC8-8EAE-EE5F83AF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2528888"/>
            <a:ext cx="755650" cy="4333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10000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8CFAC50-2BEC-47E2-8661-92B515A7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2527300"/>
            <a:ext cx="396875" cy="4333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A8EBF735-66C5-46C3-95DD-43E25B52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2125663"/>
            <a:ext cx="874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Padding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793195D6-FD70-4919-9C1B-7D4C35CB1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9238" y="1628775"/>
            <a:ext cx="1023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Length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K mod 2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64</a:t>
            </a:r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6A2AA1BC-E6FF-47A3-9747-A74166A8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349500"/>
            <a:ext cx="5005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86CF83BD-CEAE-4632-9E6D-071D18E40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3284538"/>
            <a:ext cx="612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7BC667B7-CAC5-4AB9-A909-B02997C0C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1989138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K bits</a:t>
            </a:r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2743580B-5D71-4F52-9F3C-262F2C16FB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0650" y="2276475"/>
            <a:ext cx="4318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8464EB62-4CC6-45DE-8DD3-ACCAC8613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2954338"/>
            <a:ext cx="1176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N x 512 bits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AD31B0A2-A244-4831-84E9-AF6A590D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2889"/>
            <a:ext cx="14101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Initialization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br>
              <a:rPr lang="it-IT" altLang="it-IT" sz="1800" dirty="0">
                <a:latin typeface="Arial Narrow" panose="020B0606020202030204" pitchFamily="34" charset="0"/>
              </a:rPr>
            </a:br>
            <a:r>
              <a:rPr lang="it-IT" altLang="it-IT" sz="1800" dirty="0" err="1">
                <a:latin typeface="Arial Narrow" panose="020B0606020202030204" pitchFamily="34" charset="0"/>
              </a:rPr>
              <a:t>Vector</a:t>
            </a:r>
            <a:endParaRPr lang="it-IT" altLang="it-IT" sz="1800" dirty="0">
              <a:latin typeface="Arial Narrow" panose="020B0606020202030204" pitchFamily="34" charset="0"/>
            </a:endParaRP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B375CCB8-D1FC-4B17-909B-ACAF88CBF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41132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56455004-6952-4791-90E3-9AB4C2BD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3" y="4833938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298F30A6-F78B-4091-BD9C-DD80BE02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963" y="530066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FC4E6837-FFB6-4A02-B6BF-C6493E45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493395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E455B8DA-50FA-4AFD-AA95-74E310CBC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5300663"/>
            <a:ext cx="79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D49F0F4A-02B7-40A9-A982-F11387C0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40767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3A0ED8B5-7AE4-452A-B458-A094D290E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2713" y="4797425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87BB74F2-AFC2-4AB5-8F49-F03D0C1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493395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0C5FE64E-5710-4B54-978E-96B5F805B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363" y="530066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BB6CABE9-12EC-4945-907D-9972AEF3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493395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07181307-A1F3-4AB6-AC76-25C9148B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40767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117A5C07-4257-424D-B39F-B3AED55A9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4797425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4" name="Line 34">
            <a:extLst>
              <a:ext uri="{FF2B5EF4-FFF2-40B4-BE49-F238E27FC236}">
                <a16:creationId xmlns:a16="http://schemas.microsoft.com/office/drawing/2014/main" id="{AEDBBB0A-F94F-4525-9734-D4BC40D0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6175" y="5300663"/>
            <a:ext cx="1046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82D00917-9CE7-45A6-BEBC-309F9E57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4933951"/>
            <a:ext cx="827088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6" name="Line 36">
            <a:extLst>
              <a:ext uri="{FF2B5EF4-FFF2-40B4-BE49-F238E27FC236}">
                <a16:creationId xmlns:a16="http://schemas.microsoft.com/office/drawing/2014/main" id="{31BD3DBE-7757-47CF-B709-547D953D1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07670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7" name="Line 37">
            <a:extLst>
              <a:ext uri="{FF2B5EF4-FFF2-40B4-BE49-F238E27FC236}">
                <a16:creationId xmlns:a16="http://schemas.microsoft.com/office/drawing/2014/main" id="{9D15C3E3-2CFA-45CF-82F7-863D184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4797425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id="{1C357B2D-88E2-4B3F-A4F6-C8EA5D602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3988" y="530066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AB0C488A-56F1-4060-AE2C-256CC53A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93395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45D78EA7-674E-4682-ABAC-31E7B550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425" y="5257800"/>
            <a:ext cx="865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result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15402" name="Line 42">
            <a:extLst>
              <a:ext uri="{FF2B5EF4-FFF2-40B4-BE49-F238E27FC236}">
                <a16:creationId xmlns:a16="http://schemas.microsoft.com/office/drawing/2014/main" id="{3DEE7745-B399-4CAC-A279-07335F26C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1164" y="5337176"/>
            <a:ext cx="318196" cy="6470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3" name="Text Box 43">
            <a:extLst>
              <a:ext uri="{FF2B5EF4-FFF2-40B4-BE49-F238E27FC236}">
                <a16:creationId xmlns:a16="http://schemas.microsoft.com/office/drawing/2014/main" id="{3D6F50EE-1A26-4A74-A265-0444A2626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5553236"/>
            <a:ext cx="49247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Compression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function</a:t>
            </a:r>
            <a:r>
              <a:rPr lang="it-IT" altLang="it-IT" sz="1800" b="0" dirty="0">
                <a:latin typeface="Arial Narrow" panose="020B0606020202030204" pitchFamily="34" charset="0"/>
              </a:rPr>
              <a:t> 3</a:t>
            </a:r>
            <a:r>
              <a:rPr lang="it-IT" altLang="it-IT" sz="1800" b="0" dirty="0">
                <a:latin typeface="Arial Narrow" panose="020B0606020202030204" pitchFamily="34" charset="0"/>
                <a:sym typeface="Wingdings" panose="05000000000000000000" pitchFamily="2" charset="2"/>
              </a:rPr>
              <a:t>1 (256+512  256)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The «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heart</a:t>
            </a:r>
            <a:r>
              <a:rPr lang="it-IT" altLang="it-IT" sz="1800" b="0" dirty="0">
                <a:latin typeface="Arial Narrow" panose="020B0606020202030204" pitchFamily="34" charset="0"/>
              </a:rPr>
              <a:t>» of the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specific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function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used</a:t>
            </a:r>
            <a:endParaRPr lang="it-IT" altLang="it-IT" sz="1800" b="0" dirty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Merkle-Damgard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theorem</a:t>
            </a:r>
            <a:r>
              <a:rPr lang="it-IT" altLang="it-IT" sz="1800" b="0" dirty="0">
                <a:latin typeface="Arial Narrow" panose="020B0606020202030204" pitchFamily="34" charset="0"/>
              </a:rPr>
              <a:t>: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if</a:t>
            </a:r>
            <a:r>
              <a:rPr lang="it-IT" altLang="it-IT" sz="1800" b="0" dirty="0">
                <a:latin typeface="Arial Narrow" panose="020B0606020202030204" pitchFamily="34" charset="0"/>
              </a:rPr>
              <a:t> F </a:t>
            </a:r>
            <a:r>
              <a:rPr lang="it-IT" altLang="it-IT" sz="1800" dirty="0" err="1">
                <a:latin typeface="Arial Narrow" panose="020B0606020202030204" pitchFamily="34" charset="0"/>
              </a:rPr>
              <a:t>resistant</a:t>
            </a:r>
            <a:r>
              <a:rPr lang="it-IT" altLang="it-IT" sz="1800" b="0" dirty="0">
                <a:latin typeface="Arial Narrow" panose="020B0606020202030204" pitchFamily="34" charset="0"/>
              </a:rPr>
              <a:t>,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also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iteration</a:t>
            </a:r>
            <a:r>
              <a:rPr lang="it-IT" altLang="it-IT" sz="1800" b="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is</a:t>
            </a:r>
            <a:endParaRPr lang="it-IT" altLang="it-IT" sz="1800" b="0" dirty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10895" y="836712"/>
            <a:ext cx="883440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 err="1"/>
              <a:t>Merkle-Damgard</a:t>
            </a:r>
            <a:r>
              <a:rPr lang="it-IT" sz="2800" b="1" dirty="0"/>
              <a:t> </a:t>
            </a:r>
            <a:r>
              <a:rPr lang="it-IT" sz="2800" b="1" dirty="0" err="1"/>
              <a:t>construction</a:t>
            </a:r>
            <a:r>
              <a:rPr lang="it-IT" sz="2800" b="1" dirty="0"/>
              <a:t> – </a:t>
            </a:r>
            <a:r>
              <a:rPr lang="it-IT" sz="2800" b="1" dirty="0" err="1"/>
              <a:t>example</a:t>
            </a:r>
            <a:r>
              <a:rPr lang="it-IT" sz="2800" b="1" dirty="0"/>
              <a:t>: SHA-256</a:t>
            </a:r>
          </a:p>
          <a:p>
            <a:pPr algn="ctr"/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practical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hash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functions</a:t>
            </a:r>
            <a:r>
              <a:rPr lang="it-IT" dirty="0">
                <a:solidFill>
                  <a:srgbClr val="FF0000"/>
                </a:solidFill>
              </a:rPr>
              <a:t> of </a:t>
            </a:r>
            <a:r>
              <a:rPr lang="it-IT" dirty="0" err="1">
                <a:solidFill>
                  <a:srgbClr val="FF0000"/>
                </a:solidFill>
              </a:rPr>
              <a:t>yesterday</a:t>
            </a:r>
            <a:r>
              <a:rPr lang="it-IT" dirty="0">
                <a:solidFill>
                  <a:srgbClr val="FF0000"/>
                </a:solidFill>
              </a:rPr>
              <a:t> (e.g. MD5, SHA1) and </a:t>
            </a:r>
            <a:r>
              <a:rPr lang="it-IT" dirty="0" err="1">
                <a:solidFill>
                  <a:srgbClr val="FF0000"/>
                </a:solidFill>
              </a:rPr>
              <a:t>today</a:t>
            </a:r>
            <a:r>
              <a:rPr lang="it-IT" dirty="0">
                <a:solidFill>
                  <a:srgbClr val="FF0000"/>
                </a:solidFill>
              </a:rPr>
              <a:t> use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 –</a:t>
            </a:r>
            <a:r>
              <a:rPr lang="it-IT" dirty="0" err="1">
                <a:solidFill>
                  <a:srgbClr val="FF0000"/>
                </a:solidFill>
              </a:rPr>
              <a:t>only</a:t>
            </a:r>
            <a:r>
              <a:rPr lang="it-IT" dirty="0">
                <a:solidFill>
                  <a:srgbClr val="FF0000"/>
                </a:solidFill>
              </a:rPr>
              <a:t> SHA-3 </a:t>
            </a:r>
            <a:r>
              <a:rPr lang="it-IT" dirty="0" err="1">
                <a:solidFill>
                  <a:srgbClr val="FF0000"/>
                </a:solidFill>
              </a:rPr>
              <a:t>differs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Input manuale 3"/>
          <p:cNvSpPr/>
          <p:nvPr/>
        </p:nvSpPr>
        <p:spPr bwMode="auto">
          <a:xfrm flipH="1">
            <a:off x="2621746" y="461713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Input manuale 46"/>
          <p:cNvSpPr/>
          <p:nvPr/>
        </p:nvSpPr>
        <p:spPr bwMode="auto">
          <a:xfrm flipH="1">
            <a:off x="4169918" y="461713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Input manuale 47"/>
          <p:cNvSpPr/>
          <p:nvPr/>
        </p:nvSpPr>
        <p:spPr bwMode="auto">
          <a:xfrm flipH="1">
            <a:off x="5718090" y="461713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9" name="Input manuale 48"/>
          <p:cNvSpPr/>
          <p:nvPr/>
        </p:nvSpPr>
        <p:spPr bwMode="auto">
          <a:xfrm flipH="1">
            <a:off x="7266262" y="461713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0DA9D96-59A9-4884-B04A-2BEBBEFDC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154" y="5537919"/>
            <a:ext cx="289581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Constant: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always</a:t>
            </a:r>
            <a:r>
              <a:rPr lang="it-IT" altLang="it-IT" sz="1800" b="0" dirty="0">
                <a:latin typeface="Arial Narrow" panose="020B0606020202030204" pitchFamily="34" charset="0"/>
              </a:rPr>
              <a:t> the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same</a:t>
            </a:r>
            <a:r>
              <a:rPr lang="it-IT" altLang="it-IT" sz="1800" b="0" dirty="0">
                <a:latin typeface="Arial Narrow" panose="020B0606020202030204" pitchFamily="34" charset="0"/>
              </a:rPr>
              <a:t>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  <a:sym typeface="Wingdings" panose="05000000000000000000" pitchFamily="2" charset="2"/>
              </a:rPr>
              <a:t>For </a:t>
            </a:r>
            <a:r>
              <a:rPr lang="it-IT" altLang="it-IT" sz="1600" b="0" dirty="0" err="1">
                <a:latin typeface="Arial Narrow" panose="020B0606020202030204" pitchFamily="34" charset="0"/>
                <a:sym typeface="Wingdings" panose="05000000000000000000" pitchFamily="2" charset="2"/>
              </a:rPr>
              <a:t>same</a:t>
            </a:r>
            <a:r>
              <a:rPr lang="it-IT" altLang="it-IT" sz="1600" b="0" dirty="0">
                <a:latin typeface="Arial Narrow" panose="020B0606020202030204" pitchFamily="34" charset="0"/>
                <a:sym typeface="Wingdings" panose="05000000000000000000" pitchFamily="2" charset="2"/>
              </a:rPr>
              <a:t> M, H(M) must </a:t>
            </a:r>
            <a:r>
              <a:rPr lang="it-IT" altLang="it-IT" sz="1600" b="0" dirty="0" err="1">
                <a:latin typeface="Arial Narrow" panose="020B0606020202030204" pitchFamily="34" charset="0"/>
                <a:sym typeface="Wingdings" panose="05000000000000000000" pitchFamily="2" charset="2"/>
              </a:rPr>
              <a:t>not</a:t>
            </a:r>
            <a:r>
              <a:rPr lang="it-IT" altLang="it-IT" sz="1600" b="0" dirty="0">
                <a:latin typeface="Arial Narrow" panose="020B0606020202030204" pitchFamily="34" charset="0"/>
                <a:sym typeface="Wingdings" panose="05000000000000000000" pitchFamily="2" charset="2"/>
              </a:rPr>
              <a:t> </a:t>
            </a:r>
            <a:r>
              <a:rPr lang="it-IT" altLang="it-IT" sz="1600" b="0" dirty="0" err="1">
                <a:latin typeface="Arial Narrow" panose="020B0606020202030204" pitchFamily="34" charset="0"/>
                <a:sym typeface="Wingdings" panose="05000000000000000000" pitchFamily="2" charset="2"/>
              </a:rPr>
              <a:t>change</a:t>
            </a:r>
            <a:r>
              <a:rPr lang="it-IT" altLang="it-IT" sz="1600" b="0" dirty="0">
                <a:latin typeface="Arial Narrow" panose="020B0606020202030204" pitchFamily="34" charset="0"/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75CD8864-532A-483B-8A26-2FE6DE102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390" y="5406165"/>
            <a:ext cx="53762" cy="1833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FDA79B8C-8B51-411A-8F57-5CE1980AC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9" y="2242188"/>
            <a:ext cx="148770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SHa256 IV: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(0)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6a09e667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(1)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bb67ae85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(2)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3c6ef372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(3)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a54ff53a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(4)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510e527f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(5)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9b05688c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(6)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1f83d9ab</a:t>
            </a:r>
            <a:endParaRPr lang="pt-BR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H</a:t>
            </a:r>
            <a:r>
              <a:rPr lang="it-IT" altLang="it-IT" sz="1800" b="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0</a:t>
            </a:r>
            <a:r>
              <a:rPr lang="it-IT" altLang="it-IT" sz="1800" b="0" baseline="30000" dirty="0">
                <a:solidFill>
                  <a:srgbClr val="FF0000"/>
                </a:solidFill>
                <a:latin typeface="Arial Narrow" panose="020B0606020202030204" pitchFamily="34" charset="0"/>
              </a:rPr>
              <a:t>(7)</a:t>
            </a:r>
            <a:r>
              <a:rPr lang="pt-BR" altLang="it-IT" sz="1800" b="0" dirty="0">
                <a:solidFill>
                  <a:srgbClr val="FF0000"/>
                </a:solidFill>
                <a:latin typeface="Arial Narrow" panose="020B0606020202030204" pitchFamily="34" charset="0"/>
              </a:rPr>
              <a:t>: </a:t>
            </a:r>
            <a:r>
              <a:rPr lang="pt-BR" altLang="it-IT" sz="1600" b="0" dirty="0">
                <a:solidFill>
                  <a:srgbClr val="FF0000"/>
                </a:solidFill>
                <a:latin typeface="Arial Narrow" panose="020B0606020202030204" pitchFamily="34" charset="0"/>
              </a:rPr>
              <a:t>5be0cd19</a:t>
            </a:r>
            <a:endParaRPr lang="it-IT" altLang="it-IT" sz="1800" b="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/>
      <p:bldP spid="15372" grpId="0"/>
      <p:bldP spid="15373" grpId="0" animBg="1"/>
      <p:bldP spid="15374" grpId="0" animBg="1"/>
      <p:bldP spid="15375" grpId="0"/>
      <p:bldP spid="15376" grpId="0" animBg="1"/>
      <p:bldP spid="15377" grpId="0"/>
      <p:bldP spid="15378" grpId="0"/>
      <p:bldP spid="15379" grpId="0" animBg="1"/>
      <p:bldP spid="15380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4" grpId="0" animBg="1"/>
      <p:bldP spid="15395" grpId="0" animBg="1"/>
      <p:bldP spid="15396" grpId="0" animBg="1"/>
      <p:bldP spid="15397" grpId="0" animBg="1"/>
      <p:bldP spid="15399" grpId="0" animBg="1"/>
      <p:bldP spid="15400" grpId="0" animBg="1"/>
      <p:bldP spid="15401" grpId="0"/>
      <p:bldP spid="15402" grpId="0" animBg="1"/>
      <p:bldP spid="15403" grpId="0"/>
      <p:bldP spid="4" grpId="0" animBg="1"/>
      <p:bldP spid="47" grpId="0" animBg="1"/>
      <p:bldP spid="48" grpId="0" animBg="1"/>
      <p:bldP spid="49" grpId="0" animBg="1"/>
      <p:bldP spid="44" grpId="0"/>
      <p:bldP spid="45" grpId="0" animBg="1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5DB58FBD-7B79-4B56-911B-991D0172F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Secret </a:t>
            </a:r>
            <a:r>
              <a:rPr lang="it-IT" dirty="0" err="1"/>
              <a:t>Suffix</a:t>
            </a:r>
            <a:r>
              <a:rPr lang="it-IT" dirty="0"/>
              <a:t>: H(M,S)?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E5002D-557C-48B0-8E7A-6B416ABA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6" y="2034448"/>
            <a:ext cx="4759362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 (any size)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3DDBC3B-0C21-4888-94AD-88F1C81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86" y="315046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55E7457-F9F4-4081-BBE0-5BE798E1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8698" y="315046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1E7137C-DBE2-4BAA-BB92-00B1D590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511" y="315046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163B524F-F695-4B19-B9E3-1413015C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323" y="3150460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8CFAC50-2BEC-47E2-8661-92B515A7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436" y="2032860"/>
            <a:ext cx="654110" cy="4333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pad+len</a:t>
            </a:r>
            <a:endParaRPr lang="it-IT" altLang="it-IT" sz="1600" b="0" dirty="0">
              <a:latin typeface="Arial Narrow" panose="020B0606020202030204" pitchFamily="34" charset="0"/>
            </a:endParaRPr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86CF83BD-CEAE-4632-9E6D-071D18E40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86" y="2790098"/>
            <a:ext cx="612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8464EB62-4CC6-45DE-8DD3-ACCAC8613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73" y="2459898"/>
            <a:ext cx="1176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N x 512 bits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AD31B0A2-A244-4831-84E9-AF6A590D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4524" y="4401172"/>
            <a:ext cx="14101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IV</a:t>
            </a: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B375CCB8-D1FC-4B17-909B-ACAF88CBF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486" y="361877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56455004-6952-4791-90E3-9AB4C2BD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0486" y="4339498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298F30A6-F78B-4091-BD9C-DD80BE02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6136" y="480622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FC4E6837-FFB6-4A02-B6BF-C6493E45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261" y="443951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E455B8DA-50FA-4AFD-AA95-74E310CBC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2323" y="4806223"/>
            <a:ext cx="79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D49F0F4A-02B7-40A9-A982-F11387C0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886" y="358226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3A0ED8B5-7AE4-452A-B458-A094D290E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886" y="4302985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87BB74F2-AFC2-4AB5-8F49-F03D0C1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1" y="443951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0C5FE64E-5710-4B54-978E-96B5F805B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5536" y="480622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BB6CABE9-12EC-4945-907D-9972AEF3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661" y="443951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07181307-A1F3-4AB6-AC76-25C9148B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9286" y="358226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117A5C07-4257-424D-B39F-B3AED55A9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9286" y="4302985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4" name="Line 34">
            <a:extLst>
              <a:ext uri="{FF2B5EF4-FFF2-40B4-BE49-F238E27FC236}">
                <a16:creationId xmlns:a16="http://schemas.microsoft.com/office/drawing/2014/main" id="{AEDBBB0A-F94F-4525-9734-D4BC40D0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3348" y="4806223"/>
            <a:ext cx="1046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82D00917-9CE7-45A6-BEBC-309F9E57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473" y="4439511"/>
            <a:ext cx="827088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6" name="Line 36">
            <a:extLst>
              <a:ext uri="{FF2B5EF4-FFF2-40B4-BE49-F238E27FC236}">
                <a16:creationId xmlns:a16="http://schemas.microsoft.com/office/drawing/2014/main" id="{31BD3DBE-7757-47CF-B709-547D953D1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098" y="3582260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7" name="Line 37">
            <a:extLst>
              <a:ext uri="{FF2B5EF4-FFF2-40B4-BE49-F238E27FC236}">
                <a16:creationId xmlns:a16="http://schemas.microsoft.com/office/drawing/2014/main" id="{9D15C3E3-2CFA-45CF-82F7-863D184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098" y="4302985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id="{1C357B2D-88E2-4B3F-A4F6-C8EA5D602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1161" y="4806223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AB0C488A-56F1-4060-AE2C-256CC53A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286" y="4439511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45D78EA7-674E-4682-ABAC-31E7B550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598" y="4763360"/>
            <a:ext cx="865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Hash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result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" name="Input manuale 3"/>
          <p:cNvSpPr/>
          <p:nvPr/>
        </p:nvSpPr>
        <p:spPr bwMode="auto">
          <a:xfrm flipH="1">
            <a:off x="1658919" y="412269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Input manuale 46"/>
          <p:cNvSpPr/>
          <p:nvPr/>
        </p:nvSpPr>
        <p:spPr bwMode="auto">
          <a:xfrm flipH="1">
            <a:off x="3207091" y="412269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Input manuale 47"/>
          <p:cNvSpPr/>
          <p:nvPr/>
        </p:nvSpPr>
        <p:spPr bwMode="auto">
          <a:xfrm flipH="1">
            <a:off x="4755263" y="412269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9" name="Input manuale 48"/>
          <p:cNvSpPr/>
          <p:nvPr/>
        </p:nvSpPr>
        <p:spPr bwMode="auto">
          <a:xfrm flipH="1">
            <a:off x="6303435" y="4122692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0" name="Rettangolo 39">
            <a:extLst>
              <a:ext uri="{FF2B5EF4-FFF2-40B4-BE49-F238E27FC236}">
                <a16:creationId xmlns:a16="http://schemas.microsoft.com/office/drawing/2014/main" id="{C481D337-BCD4-4F7C-B1A2-8F5ADAF6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492" y="2032860"/>
            <a:ext cx="736700" cy="433388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Secret</a:t>
            </a:r>
          </a:p>
        </p:txBody>
      </p:sp>
      <p:sp>
        <p:nvSpPr>
          <p:cNvPr id="51" name="Rettangolo 47">
            <a:extLst>
              <a:ext uri="{FF2B5EF4-FFF2-40B4-BE49-F238E27FC236}">
                <a16:creationId xmlns:a16="http://schemas.microsoft.com/office/drawing/2014/main" id="{5DA35099-3711-4001-82BE-8955D752E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8" y="1160748"/>
            <a:ext cx="5229054" cy="439261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State precomputation, once!!</a:t>
            </a:r>
          </a:p>
        </p:txBody>
      </p:sp>
      <p:sp>
        <p:nvSpPr>
          <p:cNvPr id="52" name="Freccia a destra 49">
            <a:extLst>
              <a:ext uri="{FF2B5EF4-FFF2-40B4-BE49-F238E27FC236}">
                <a16:creationId xmlns:a16="http://schemas.microsoft.com/office/drawing/2014/main" id="{F4BC25E8-D7EA-4BDB-A996-3C0359DCF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322" y="1305210"/>
            <a:ext cx="3304142" cy="720725"/>
          </a:xfrm>
          <a:prstGeom prst="rightArrow">
            <a:avLst>
              <a:gd name="adj1" fmla="val 50000"/>
              <a:gd name="adj2" fmla="val 49948"/>
            </a:avLst>
          </a:prstGeom>
          <a:solidFill>
            <a:srgbClr val="FFC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Brute-force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attack</a:t>
            </a:r>
            <a:r>
              <a:rPr lang="it-IT" altLang="it-IT" sz="1800" b="0" dirty="0">
                <a:latin typeface="Arial Narrow" panose="020B0606020202030204" pitchFamily="34" charset="0"/>
              </a:rPr>
              <a:t> to secret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B32426-B0D4-4340-A94E-A387E3A86945}"/>
              </a:ext>
            </a:extLst>
          </p:cNvPr>
          <p:cNvSpPr txBox="1"/>
          <p:nvPr/>
        </p:nvSpPr>
        <p:spPr>
          <a:xfrm>
            <a:off x="755576" y="5710002"/>
            <a:ext cx="814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Weakened</a:t>
            </a:r>
            <a:r>
              <a:rPr lang="it-IT" sz="2400" b="1" dirty="0">
                <a:solidFill>
                  <a:srgbClr val="FF0000"/>
                </a:solidFill>
              </a:rPr>
              <a:t> security: from N </a:t>
            </a:r>
            <a:r>
              <a:rPr lang="it-IT" sz="2400" b="1" dirty="0" err="1">
                <a:solidFill>
                  <a:srgbClr val="FF0000"/>
                </a:solidFill>
              </a:rPr>
              <a:t>compression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blocks</a:t>
            </a:r>
            <a:r>
              <a:rPr lang="it-IT" sz="2400" b="1" dirty="0">
                <a:solidFill>
                  <a:srgbClr val="FF0000"/>
                </a:solidFill>
              </a:rPr>
              <a:t> per trial, to just 1!</a:t>
            </a:r>
          </a:p>
          <a:p>
            <a:r>
              <a:rPr lang="it-IT" sz="2400" b="1" dirty="0" err="1">
                <a:solidFill>
                  <a:srgbClr val="FF0000"/>
                </a:solidFill>
              </a:rPr>
              <a:t>Even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worse</a:t>
            </a:r>
            <a:r>
              <a:rPr lang="it-IT" sz="2400" b="1" dirty="0">
                <a:solidFill>
                  <a:srgbClr val="FF0000"/>
                </a:solidFill>
              </a:rPr>
              <a:t>: </a:t>
            </a:r>
            <a:r>
              <a:rPr lang="it-IT" sz="2400" b="1" dirty="0" err="1">
                <a:solidFill>
                  <a:srgbClr val="FF0000"/>
                </a:solidFill>
              </a:rPr>
              <a:t>collision</a:t>
            </a:r>
            <a:r>
              <a:rPr lang="it-IT" sz="2400" b="1" dirty="0">
                <a:solidFill>
                  <a:srgbClr val="FF0000"/>
                </a:solidFill>
              </a:rPr>
              <a:t> on msg 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collision</a:t>
            </a:r>
            <a:r>
              <a:rPr lang="it-IT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 ALSO on MAC!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39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7" grpId="0" animBg="1"/>
      <p:bldP spid="15368" grpId="0" animBg="1"/>
      <p:bldP spid="15374" grpId="0" animBg="1"/>
      <p:bldP spid="15377" grpId="0"/>
      <p:bldP spid="15378" grpId="0"/>
      <p:bldP spid="15379" grpId="0" animBg="1"/>
      <p:bldP spid="15380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4" grpId="0" animBg="1"/>
      <p:bldP spid="15395" grpId="0" animBg="1"/>
      <p:bldP spid="15396" grpId="0" animBg="1"/>
      <p:bldP spid="15397" grpId="0" animBg="1"/>
      <p:bldP spid="15399" grpId="0" animBg="1"/>
      <p:bldP spid="15400" grpId="0" animBg="1"/>
      <p:bldP spid="15401" grpId="0"/>
      <p:bldP spid="4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id="{5DB58FBD-7B79-4B56-911B-991D0172F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Secret </a:t>
            </a:r>
            <a:r>
              <a:rPr lang="it-IT" dirty="0" err="1"/>
              <a:t>Prefix</a:t>
            </a:r>
            <a:r>
              <a:rPr lang="it-IT" dirty="0"/>
              <a:t>: H(S,M)?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E5002D-557C-48B0-8E7A-6B416ABA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76" y="2207470"/>
            <a:ext cx="4759362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Message (any size)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3DDBC3B-0C21-4888-94AD-88F1C810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32" y="3323594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55E7457-F9F4-4081-BBE0-5BE798E17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244" y="3332838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1E7137C-DBE2-4BAA-BB92-00B1D590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057" y="3332838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163B524F-F695-4B19-B9E3-1413015C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869" y="3332838"/>
            <a:ext cx="1549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Chunk (512 bits)</a:t>
            </a: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8CFAC50-2BEC-47E2-8661-92B515A7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2207222"/>
            <a:ext cx="654110" cy="4333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pad+len</a:t>
            </a:r>
            <a:endParaRPr lang="it-IT" altLang="it-IT" sz="1600" b="0" dirty="0">
              <a:latin typeface="Arial Narrow" panose="020B0606020202030204" pitchFamily="34" charset="0"/>
            </a:endParaRPr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86CF83BD-CEAE-4632-9E6D-071D18E40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32" y="2972476"/>
            <a:ext cx="612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8464EB62-4CC6-45DE-8DD3-ACCAC8613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519" y="2642276"/>
            <a:ext cx="1176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N x 512 bits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AD31B0A2-A244-4831-84E9-AF6A590D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2516" y="4583550"/>
            <a:ext cx="430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IV</a:t>
            </a:r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B375CCB8-D1FC-4B17-909B-ACAF88CBF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032" y="3801151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56455004-6952-4791-90E3-9AB4C2BDC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032" y="4521876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298F30A6-F78B-4091-BD9C-DD80BE022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4682" y="4988601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FC4E6837-FFB6-4A02-B6BF-C6493E45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807" y="4621889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4" name="Line 24">
            <a:extLst>
              <a:ext uri="{FF2B5EF4-FFF2-40B4-BE49-F238E27FC236}">
                <a16:creationId xmlns:a16="http://schemas.microsoft.com/office/drawing/2014/main" id="{E455B8DA-50FA-4AFD-AA95-74E310CBC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69" y="4988601"/>
            <a:ext cx="793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5" name="Line 25">
            <a:extLst>
              <a:ext uri="{FF2B5EF4-FFF2-40B4-BE49-F238E27FC236}">
                <a16:creationId xmlns:a16="http://schemas.microsoft.com/office/drawing/2014/main" id="{D49F0F4A-02B7-40A9-A982-F11387C01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432" y="37646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3A0ED8B5-7AE4-452A-B458-A094D290E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8432" y="4485363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88" name="Rectangle 28">
            <a:extLst>
              <a:ext uri="{FF2B5EF4-FFF2-40B4-BE49-F238E27FC236}">
                <a16:creationId xmlns:a16="http://schemas.microsoft.com/office/drawing/2014/main" id="{87BB74F2-AFC2-4AB5-8F49-F03D0C15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07" y="4621889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89" name="Line 29">
            <a:extLst>
              <a:ext uri="{FF2B5EF4-FFF2-40B4-BE49-F238E27FC236}">
                <a16:creationId xmlns:a16="http://schemas.microsoft.com/office/drawing/2014/main" id="{0C5FE64E-5710-4B54-978E-96B5F805B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082" y="4988601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0" name="Rectangle 30">
            <a:extLst>
              <a:ext uri="{FF2B5EF4-FFF2-40B4-BE49-F238E27FC236}">
                <a16:creationId xmlns:a16="http://schemas.microsoft.com/office/drawing/2014/main" id="{BB6CABE9-12EC-4945-907D-9972AEF36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207" y="4621889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1" name="Line 31">
            <a:extLst>
              <a:ext uri="{FF2B5EF4-FFF2-40B4-BE49-F238E27FC236}">
                <a16:creationId xmlns:a16="http://schemas.microsoft.com/office/drawing/2014/main" id="{07181307-A1F3-4AB6-AC76-25C9148B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832" y="37646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2" name="Line 32">
            <a:extLst>
              <a:ext uri="{FF2B5EF4-FFF2-40B4-BE49-F238E27FC236}">
                <a16:creationId xmlns:a16="http://schemas.microsoft.com/office/drawing/2014/main" id="{117A5C07-4257-424D-B39F-B3AED55A9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7832" y="4485363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4" name="Line 34">
            <a:extLst>
              <a:ext uri="{FF2B5EF4-FFF2-40B4-BE49-F238E27FC236}">
                <a16:creationId xmlns:a16="http://schemas.microsoft.com/office/drawing/2014/main" id="{AEDBBB0A-F94F-4525-9734-D4BC40D02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894" y="4988601"/>
            <a:ext cx="1046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82D00917-9CE7-45A6-BEBC-309F9E57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19" y="4621889"/>
            <a:ext cx="827088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396" name="Line 36">
            <a:extLst>
              <a:ext uri="{FF2B5EF4-FFF2-40B4-BE49-F238E27FC236}">
                <a16:creationId xmlns:a16="http://schemas.microsoft.com/office/drawing/2014/main" id="{31BD3DBE-7757-47CF-B709-547D953D1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5644" y="3764638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7" name="Line 37">
            <a:extLst>
              <a:ext uri="{FF2B5EF4-FFF2-40B4-BE49-F238E27FC236}">
                <a16:creationId xmlns:a16="http://schemas.microsoft.com/office/drawing/2014/main" id="{9D15C3E3-2CFA-45CF-82F7-863D1846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5644" y="4485363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id="{1C357B2D-88E2-4B3F-A4F6-C8EA5D602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707" y="4988601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0" name="Rectangle 40">
            <a:extLst>
              <a:ext uri="{FF2B5EF4-FFF2-40B4-BE49-F238E27FC236}">
                <a16:creationId xmlns:a16="http://schemas.microsoft.com/office/drawing/2014/main" id="{AB0C488A-56F1-4060-AE2C-256CC53A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832" y="4621889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45D78EA7-674E-4682-ABAC-31E7B5501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079" y="4988601"/>
            <a:ext cx="10062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Previous</a:t>
            </a:r>
            <a:r>
              <a:rPr lang="it-IT" altLang="it-IT" sz="1800" dirty="0">
                <a:latin typeface="Arial Narrow" panose="020B0606020202030204" pitchFamily="34" charset="0"/>
              </a:rPr>
              <a:t> MAC code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" name="Input manuale 3"/>
          <p:cNvSpPr/>
          <p:nvPr/>
        </p:nvSpPr>
        <p:spPr bwMode="auto">
          <a:xfrm flipH="1">
            <a:off x="1217465" y="4305070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Input manuale 46"/>
          <p:cNvSpPr/>
          <p:nvPr/>
        </p:nvSpPr>
        <p:spPr bwMode="auto">
          <a:xfrm flipH="1">
            <a:off x="2765637" y="4305070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Input manuale 47"/>
          <p:cNvSpPr/>
          <p:nvPr/>
        </p:nvSpPr>
        <p:spPr bwMode="auto">
          <a:xfrm flipH="1">
            <a:off x="4313809" y="4305070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9" name="Input manuale 48"/>
          <p:cNvSpPr/>
          <p:nvPr/>
        </p:nvSpPr>
        <p:spPr bwMode="auto">
          <a:xfrm flipH="1">
            <a:off x="5861981" y="4305070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0" name="Rettangolo 39">
            <a:extLst>
              <a:ext uri="{FF2B5EF4-FFF2-40B4-BE49-F238E27FC236}">
                <a16:creationId xmlns:a16="http://schemas.microsoft.com/office/drawing/2014/main" id="{C481D337-BCD4-4F7C-B1A2-8F5ADAF68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10" y="2201316"/>
            <a:ext cx="736700" cy="433388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Secret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38C44BDC-B57C-4070-9373-65432F68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094" y="3332838"/>
            <a:ext cx="1549400" cy="431800"/>
          </a:xfrm>
          <a:prstGeom prst="rect">
            <a:avLst/>
          </a:prstGeom>
          <a:solidFill>
            <a:srgbClr val="FF0000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Extra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2" name="Line 14">
            <a:extLst>
              <a:ext uri="{FF2B5EF4-FFF2-40B4-BE49-F238E27FC236}">
                <a16:creationId xmlns:a16="http://schemas.microsoft.com/office/drawing/2014/main" id="{CE3E0D0C-5CD5-422C-98B2-C69270C3C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292" y="3094585"/>
            <a:ext cx="7696200" cy="333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BCB62309-FCD6-49C5-B34B-8D80F6B2C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364" y="2210560"/>
            <a:ext cx="196260" cy="433388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 b="0" dirty="0">
              <a:latin typeface="Arial Narrow" panose="020B0606020202030204" pitchFamily="34" charset="0"/>
            </a:endParaRPr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64E5CBF4-0DDD-444B-B864-E1B2CBEA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092" y="2212758"/>
            <a:ext cx="1332272" cy="433388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msg extension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6156B74B-62E2-4B2B-8BFA-E11D9E85ECC3}"/>
              </a:ext>
            </a:extLst>
          </p:cNvPr>
          <p:cNvSpPr/>
          <p:nvPr/>
        </p:nvSpPr>
        <p:spPr bwMode="auto">
          <a:xfrm>
            <a:off x="7238842" y="2717585"/>
            <a:ext cx="321489" cy="543814"/>
          </a:xfrm>
          <a:prstGeom prst="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Line 36">
            <a:extLst>
              <a:ext uri="{FF2B5EF4-FFF2-40B4-BE49-F238E27FC236}">
                <a16:creationId xmlns:a16="http://schemas.microsoft.com/office/drawing/2014/main" id="{2CC89702-0B0F-4071-A995-64E393A59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288" y="3755394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" name="Line 39">
            <a:extLst>
              <a:ext uri="{FF2B5EF4-FFF2-40B4-BE49-F238E27FC236}">
                <a16:creationId xmlns:a16="http://schemas.microsoft.com/office/drawing/2014/main" id="{2A53E24E-9994-4F49-93B0-146E9065E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8351" y="4979357"/>
            <a:ext cx="10461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2838A58D-5095-4F30-97C2-16A091EE8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476" y="4612645"/>
            <a:ext cx="827087" cy="295274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256 bits</a:t>
            </a:r>
          </a:p>
        </p:txBody>
      </p:sp>
      <p:sp>
        <p:nvSpPr>
          <p:cNvPr id="55" name="Input manuale 54">
            <a:extLst>
              <a:ext uri="{FF2B5EF4-FFF2-40B4-BE49-F238E27FC236}">
                <a16:creationId xmlns:a16="http://schemas.microsoft.com/office/drawing/2014/main" id="{516E4E79-E3ED-47E4-8C3A-19126A8A22BB}"/>
              </a:ext>
            </a:extLst>
          </p:cNvPr>
          <p:cNvSpPr/>
          <p:nvPr/>
        </p:nvSpPr>
        <p:spPr bwMode="auto">
          <a:xfrm flipH="1">
            <a:off x="7410625" y="4295826"/>
            <a:ext cx="546098" cy="788194"/>
          </a:xfrm>
          <a:prstGeom prst="flowChartManualInpu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6" name="Text Box 41">
            <a:extLst>
              <a:ext uri="{FF2B5EF4-FFF2-40B4-BE49-F238E27FC236}">
                <a16:creationId xmlns:a16="http://schemas.microsoft.com/office/drawing/2014/main" id="{77F573D7-2DB1-4D64-9BE4-898D2D689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108" y="5084020"/>
            <a:ext cx="10461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Valid</a:t>
            </a:r>
            <a:r>
              <a:rPr lang="it-IT" altLang="it-IT" sz="1800" dirty="0">
                <a:solidFill>
                  <a:srgbClr val="FF3300"/>
                </a:solidFill>
                <a:latin typeface="Arial Narrow" panose="020B0606020202030204" pitchFamily="34" charset="0"/>
              </a:rPr>
              <a:t> MAC for </a:t>
            </a:r>
            <a:r>
              <a:rPr lang="it-IT" altLang="it-IT" sz="18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extended</a:t>
            </a:r>
            <a:r>
              <a:rPr lang="it-IT" altLang="it-IT" sz="1800" dirty="0">
                <a:solidFill>
                  <a:srgbClr val="FF33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solidFill>
                  <a:srgbClr val="FF3300"/>
                </a:solidFill>
                <a:latin typeface="Arial Narrow" panose="020B0606020202030204" pitchFamily="34" charset="0"/>
              </a:rPr>
              <a:t>message</a:t>
            </a:r>
            <a:r>
              <a:rPr lang="it-IT" altLang="it-IT" sz="1800" dirty="0">
                <a:solidFill>
                  <a:srgbClr val="FF3300"/>
                </a:solidFill>
                <a:latin typeface="Arial Narrow" panose="020B0606020202030204" pitchFamily="34" charset="0"/>
              </a:rPr>
              <a:t>!!!!</a:t>
            </a:r>
            <a:endParaRPr lang="it-IT" altLang="it-IT" sz="1800" b="0" dirty="0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Line 37">
            <a:extLst>
              <a:ext uri="{FF2B5EF4-FFF2-40B4-BE49-F238E27FC236}">
                <a16:creationId xmlns:a16="http://schemas.microsoft.com/office/drawing/2014/main" id="{EF75E6AE-4032-48D4-B3C9-3DD1737F4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2059" y="4468139"/>
            <a:ext cx="2524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" name="Segnaposto contenuto 2">
            <a:extLst>
              <a:ext uri="{FF2B5EF4-FFF2-40B4-BE49-F238E27FC236}">
                <a16:creationId xmlns:a16="http://schemas.microsoft.com/office/drawing/2014/main" id="{C17DFF46-6809-4F17-9D6F-902EFCCB8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49" y="937826"/>
            <a:ext cx="8156613" cy="116807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>
                <a:solidFill>
                  <a:srgbClr val="FF3300"/>
                </a:solidFill>
              </a:rPr>
              <a:t>Expansion </a:t>
            </a:r>
            <a:r>
              <a:rPr lang="it-IT" dirty="0" err="1">
                <a:solidFill>
                  <a:srgbClr val="FF3300"/>
                </a:solidFill>
              </a:rPr>
              <a:t>attack</a:t>
            </a:r>
            <a:r>
              <a:rPr lang="it-IT" dirty="0">
                <a:solidFill>
                  <a:srgbClr val="FF3300"/>
                </a:solidFill>
              </a:rPr>
              <a:t>!</a:t>
            </a:r>
          </a:p>
          <a:p>
            <a:pPr lvl="1">
              <a:defRPr/>
            </a:pPr>
            <a:r>
              <a:rPr lang="it-IT" dirty="0" err="1">
                <a:solidFill>
                  <a:srgbClr val="FF3300"/>
                </a:solidFill>
              </a:rPr>
              <a:t>Message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extension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does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not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require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knowledge</a:t>
            </a:r>
            <a:r>
              <a:rPr lang="it-IT" dirty="0">
                <a:solidFill>
                  <a:srgbClr val="FF3300"/>
                </a:solidFill>
              </a:rPr>
              <a:t> </a:t>
            </a:r>
            <a:r>
              <a:rPr lang="it-IT" dirty="0" err="1">
                <a:solidFill>
                  <a:srgbClr val="FF3300"/>
                </a:solidFill>
              </a:rPr>
              <a:t>of</a:t>
            </a:r>
            <a:r>
              <a:rPr lang="it-IT" dirty="0">
                <a:solidFill>
                  <a:srgbClr val="FF3300"/>
                </a:solidFill>
              </a:rPr>
              <a:t> secret</a:t>
            </a:r>
          </a:p>
          <a:p>
            <a:pPr lvl="2">
              <a:defRPr/>
            </a:pPr>
            <a:r>
              <a:rPr lang="it-IT" dirty="0">
                <a:solidFill>
                  <a:srgbClr val="FF3300"/>
                </a:solidFill>
              </a:rPr>
              <a:t>Secret </a:t>
            </a:r>
            <a:r>
              <a:rPr lang="it-IT" dirty="0" err="1">
                <a:solidFill>
                  <a:srgbClr val="FF3300"/>
                </a:solidFill>
              </a:rPr>
              <a:t>already</a:t>
            </a:r>
            <a:r>
              <a:rPr lang="it-IT" dirty="0">
                <a:solidFill>
                  <a:srgbClr val="FF3300"/>
                </a:solidFill>
              </a:rPr>
              <a:t> “</a:t>
            </a:r>
            <a:r>
              <a:rPr lang="it-IT" dirty="0" err="1">
                <a:solidFill>
                  <a:srgbClr val="FF3300"/>
                </a:solidFill>
              </a:rPr>
              <a:t>used</a:t>
            </a:r>
            <a:r>
              <a:rPr lang="it-IT" dirty="0">
                <a:solidFill>
                  <a:srgbClr val="FF3300"/>
                </a:solidFill>
              </a:rPr>
              <a:t>” in the (</a:t>
            </a:r>
            <a:r>
              <a:rPr lang="it-IT" dirty="0" err="1">
                <a:solidFill>
                  <a:srgbClr val="FF3300"/>
                </a:solidFill>
              </a:rPr>
              <a:t>now</a:t>
            </a:r>
            <a:r>
              <a:rPr lang="it-IT" dirty="0">
                <a:solidFill>
                  <a:srgbClr val="FF3300"/>
                </a:solidFill>
              </a:rPr>
              <a:t>  </a:t>
            </a:r>
            <a:r>
              <a:rPr lang="it-IT" dirty="0" err="1">
                <a:solidFill>
                  <a:srgbClr val="FF3300"/>
                </a:solidFill>
              </a:rPr>
              <a:t>known</a:t>
            </a:r>
            <a:r>
              <a:rPr lang="it-IT" dirty="0">
                <a:solidFill>
                  <a:srgbClr val="FF3300"/>
                </a:solidFill>
              </a:rPr>
              <a:t>)  </a:t>
            </a:r>
            <a:r>
              <a:rPr lang="it-IT" dirty="0" err="1">
                <a:solidFill>
                  <a:srgbClr val="FF3300"/>
                </a:solidFill>
              </a:rPr>
              <a:t>hash</a:t>
            </a:r>
            <a:r>
              <a:rPr lang="it-IT" dirty="0">
                <a:solidFill>
                  <a:srgbClr val="FF3300"/>
                </a:solidFill>
              </a:rPr>
              <a:t> state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278423-9366-4F7B-B81F-3C1A7D007548}"/>
              </a:ext>
            </a:extLst>
          </p:cNvPr>
          <p:cNvSpPr txBox="1"/>
          <p:nvPr/>
        </p:nvSpPr>
        <p:spPr>
          <a:xfrm>
            <a:off x="-73705" y="5311766"/>
            <a:ext cx="664637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defRPr/>
            </a:pPr>
            <a:r>
              <a:rPr lang="it-IT" i="1" dirty="0" err="1"/>
              <a:t>Practical</a:t>
            </a:r>
            <a:r>
              <a:rPr lang="it-IT" i="1" dirty="0"/>
              <a:t> </a:t>
            </a:r>
            <a:r>
              <a:rPr lang="it-IT" i="1" dirty="0" err="1"/>
              <a:t>attacker</a:t>
            </a:r>
            <a:r>
              <a:rPr lang="it-IT" i="1" dirty="0"/>
              <a:t> </a:t>
            </a:r>
            <a:r>
              <a:rPr lang="it-IT" i="1" dirty="0" err="1"/>
              <a:t>might</a:t>
            </a:r>
            <a:r>
              <a:rPr lang="it-IT" i="1" dirty="0"/>
              <a:t> </a:t>
            </a:r>
            <a:r>
              <a:rPr lang="it-IT" i="1" dirty="0" err="1"/>
              <a:t>need</a:t>
            </a:r>
            <a:r>
              <a:rPr lang="it-IT" i="1" dirty="0"/>
              <a:t> to </a:t>
            </a:r>
            <a:r>
              <a:rPr lang="it-IT" i="1" dirty="0" err="1"/>
              <a:t>still</a:t>
            </a:r>
            <a:r>
              <a:rPr lang="it-IT" i="1" dirty="0"/>
              <a:t> </a:t>
            </a:r>
            <a:r>
              <a:rPr lang="it-IT" i="1" dirty="0" err="1"/>
              <a:t>overcome</a:t>
            </a:r>
            <a:r>
              <a:rPr lang="it-IT" i="1" dirty="0"/>
              <a:t> </a:t>
            </a:r>
            <a:r>
              <a:rPr lang="it-IT" i="1" dirty="0" err="1"/>
              <a:t>pad</a:t>
            </a:r>
            <a:r>
              <a:rPr lang="it-IT" i="1" dirty="0"/>
              <a:t>/</a:t>
            </a:r>
            <a:r>
              <a:rPr lang="it-IT" i="1" dirty="0" err="1"/>
              <a:t>len-strengthening</a:t>
            </a:r>
            <a:r>
              <a:rPr lang="it-IT" i="1" dirty="0"/>
              <a:t>….</a:t>
            </a:r>
          </a:p>
          <a:p>
            <a:pPr lvl="1">
              <a:defRPr/>
            </a:pPr>
            <a:r>
              <a:rPr lang="it-IT" sz="2000" b="1" dirty="0" err="1"/>
              <a:t>But</a:t>
            </a:r>
            <a:r>
              <a:rPr lang="it-IT" sz="2000" b="1" dirty="0"/>
              <a:t> in </a:t>
            </a:r>
            <a:r>
              <a:rPr lang="it-IT" sz="2000" b="1" dirty="0" err="1"/>
              <a:t>terms</a:t>
            </a:r>
            <a:r>
              <a:rPr lang="it-IT" sz="2000" b="1" dirty="0"/>
              <a:t> of security, </a:t>
            </a:r>
            <a:r>
              <a:rPr lang="it-IT" sz="2000" b="1" dirty="0" err="1"/>
              <a:t>we</a:t>
            </a:r>
            <a:r>
              <a:rPr lang="it-IT" sz="2000" b="1" dirty="0"/>
              <a:t> </a:t>
            </a:r>
            <a:r>
              <a:rPr lang="it-IT" sz="2000" b="1" dirty="0" err="1"/>
              <a:t>have</a:t>
            </a:r>
            <a:r>
              <a:rPr lang="it-IT" sz="2000" b="1" dirty="0"/>
              <a:t> </a:t>
            </a:r>
            <a:r>
              <a:rPr lang="it-IT" sz="2000" b="1" dirty="0" err="1"/>
              <a:t>forged</a:t>
            </a:r>
            <a:r>
              <a:rPr lang="it-IT" sz="2000" b="1" dirty="0"/>
              <a:t> a new </a:t>
            </a:r>
            <a:r>
              <a:rPr lang="it-IT" sz="2000" b="1" dirty="0" err="1"/>
              <a:t>message</a:t>
            </a:r>
            <a:r>
              <a:rPr lang="it-IT" sz="2000" b="1" dirty="0"/>
              <a:t> </a:t>
            </a:r>
          </a:p>
          <a:p>
            <a:pPr lvl="1">
              <a:defRPr/>
            </a:pPr>
            <a:r>
              <a:rPr lang="it-IT" sz="2000" b="1" dirty="0" err="1"/>
              <a:t>without</a:t>
            </a:r>
            <a:r>
              <a:rPr lang="it-IT" sz="2000" b="1" dirty="0"/>
              <a:t> </a:t>
            </a:r>
            <a:r>
              <a:rPr lang="it-IT" sz="2000" b="1" dirty="0" err="1"/>
              <a:t>knowing</a:t>
            </a:r>
            <a:r>
              <a:rPr lang="it-IT" sz="2000" b="1" dirty="0"/>
              <a:t> the secret key </a:t>
            </a:r>
            <a:r>
              <a:rPr lang="it-IT" sz="2000" b="1" dirty="0">
                <a:sym typeface="Wingdings" panose="05000000000000000000" pitchFamily="2" charset="2"/>
              </a:rPr>
              <a:t> security </a:t>
            </a:r>
            <a:r>
              <a:rPr lang="it-IT" sz="2000" b="1" dirty="0" err="1">
                <a:sym typeface="Wingdings" panose="05000000000000000000" pitchFamily="2" charset="2"/>
              </a:rPr>
              <a:t>broken</a:t>
            </a:r>
            <a:r>
              <a:rPr lang="it-IT" sz="2000" b="1" dirty="0">
                <a:sym typeface="Wingdings" panose="05000000000000000000" pitchFamily="2" charset="2"/>
              </a:rPr>
              <a:t>!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61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  <p:bldP spid="15366" grpId="0" animBg="1"/>
      <p:bldP spid="15367" grpId="0" animBg="1"/>
      <p:bldP spid="15368" grpId="0" animBg="1"/>
      <p:bldP spid="15374" grpId="0" animBg="1"/>
      <p:bldP spid="15377" grpId="0"/>
      <p:bldP spid="15378" grpId="0"/>
      <p:bldP spid="15379" grpId="0" animBg="1"/>
      <p:bldP spid="15380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4" grpId="0" animBg="1"/>
      <p:bldP spid="15395" grpId="0" animBg="1"/>
      <p:bldP spid="15396" grpId="0" animBg="1"/>
      <p:bldP spid="15397" grpId="0" animBg="1"/>
      <p:bldP spid="15399" grpId="0" animBg="1"/>
      <p:bldP spid="15400" grpId="0" animBg="1"/>
      <p:bldP spid="15401" grpId="0"/>
      <p:bldP spid="4" grpId="0" animBg="1"/>
      <p:bldP spid="47" grpId="0" animBg="1"/>
      <p:bldP spid="48" grpId="0" animBg="1"/>
      <p:bldP spid="49" grpId="0" animBg="1"/>
      <p:bldP spid="40" grpId="0" animBg="1"/>
      <p:bldP spid="42" grpId="0" animBg="1"/>
      <p:bldP spid="43" grpId="0" animBg="1"/>
      <p:bldP spid="44" grpId="0" animBg="1"/>
      <p:bldP spid="2" grpId="0" animBg="1"/>
      <p:bldP spid="46" grpId="0" animBg="1"/>
      <p:bldP spid="53" grpId="0" animBg="1"/>
      <p:bldP spid="54" grpId="0" animBg="1"/>
      <p:bldP spid="55" grpId="0" animBg="1"/>
      <p:bldP spid="56" grpId="0"/>
      <p:bldP spid="57" grpId="0" animBg="1"/>
      <p:bldP spid="59" grpId="0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>
            <a:extLst>
              <a:ext uri="{FF2B5EF4-FFF2-40B4-BE49-F238E27FC236}">
                <a16:creationId xmlns:a16="http://schemas.microsoft.com/office/drawing/2014/main" id="{387C0875-EAE3-4617-9C03-3B3C9A692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Expansion </a:t>
            </a:r>
            <a:r>
              <a:rPr lang="it-IT" sz="3200" dirty="0" err="1"/>
              <a:t>attack</a:t>
            </a:r>
            <a:r>
              <a:rPr lang="it-IT" sz="3200" dirty="0"/>
              <a:t>!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4D39F37-DAE2-49C6-ACAF-D9DFE913B6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00" y="1125538"/>
            <a:ext cx="9001000" cy="5148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 err="1"/>
              <a:t>Trivial</a:t>
            </a:r>
            <a:r>
              <a:rPr lang="it-IT" altLang="it-IT" sz="2800" dirty="0"/>
              <a:t> to “</a:t>
            </a:r>
            <a:r>
              <a:rPr lang="it-IT" altLang="it-IT" sz="2800" dirty="0" err="1"/>
              <a:t>extend</a:t>
            </a:r>
            <a:r>
              <a:rPr lang="it-IT" altLang="it-IT" sz="2800" dirty="0"/>
              <a:t>” the </a:t>
            </a:r>
            <a:r>
              <a:rPr lang="it-IT" altLang="it-IT" sz="2800" dirty="0" err="1"/>
              <a:t>message</a:t>
            </a:r>
            <a:r>
              <a:rPr lang="it-IT" altLang="it-IT" sz="2800" dirty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 err="1"/>
              <a:t>Especially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critical</a:t>
            </a:r>
            <a:r>
              <a:rPr lang="it-IT" altLang="it-IT" sz="2800" dirty="0"/>
              <a:t> </a:t>
            </a:r>
            <a:r>
              <a:rPr lang="it-IT" altLang="it-IT" sz="2800" dirty="0" err="1"/>
              <a:t>if</a:t>
            </a:r>
            <a:r>
              <a:rPr lang="it-IT" altLang="it-IT" sz="2800" dirty="0"/>
              <a:t> secret </a:t>
            </a:r>
            <a:r>
              <a:rPr lang="it-IT" altLang="it-IT" sz="2800" dirty="0" err="1"/>
              <a:t>at</a:t>
            </a:r>
            <a:r>
              <a:rPr lang="it-IT" altLang="it-IT" sz="2800" dirty="0"/>
              <a:t> the </a:t>
            </a:r>
            <a:r>
              <a:rPr lang="it-IT" altLang="it-IT" sz="2800" dirty="0" err="1"/>
              <a:t>beginning</a:t>
            </a:r>
            <a:endParaRPr lang="it-IT" altLang="it-IT" sz="28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Example</a:t>
            </a:r>
            <a:r>
              <a:rPr lang="it-IT" altLang="it-IT" sz="2800" dirty="0"/>
              <a:t>: start from SHA256(k | x), k </a:t>
            </a:r>
            <a:r>
              <a:rPr lang="it-IT" altLang="it-IT" sz="2800" dirty="0" err="1"/>
              <a:t>unknown</a:t>
            </a:r>
            <a:r>
              <a:rPr lang="it-IT" altLang="it-IT" sz="2800" dirty="0"/>
              <a:t> secret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Append</a:t>
            </a:r>
            <a:r>
              <a:rPr lang="it-IT" altLang="it-IT" sz="2800" dirty="0"/>
              <a:t> y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To compute SHA256(k | x | y) use iterative </a:t>
            </a:r>
            <a:r>
              <a:rPr lang="it-IT" altLang="it-IT" sz="2800" dirty="0" err="1"/>
              <a:t>Merkle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construction</a:t>
            </a:r>
            <a:r>
              <a:rPr lang="it-IT" altLang="it-IT" sz="2800" dirty="0"/>
              <a:t>!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400" dirty="0"/>
              <a:t>No </a:t>
            </a:r>
            <a:r>
              <a:rPr lang="it-IT" altLang="it-IT" sz="2400" dirty="0" err="1"/>
              <a:t>need</a:t>
            </a:r>
            <a:r>
              <a:rPr lang="it-IT" altLang="it-IT" sz="2400" dirty="0"/>
              <a:t> to know k!!!</a:t>
            </a:r>
          </a:p>
          <a:p>
            <a:pPr lvl="2" eaLnBrk="1" hangingPunct="1">
              <a:lnSpc>
                <a:spcPct val="90000"/>
              </a:lnSpc>
            </a:pPr>
            <a:endParaRPr lang="it-IT" altLang="it-IT" sz="24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 err="1"/>
              <a:t>Length</a:t>
            </a:r>
            <a:r>
              <a:rPr lang="it-IT" altLang="it-IT" sz="2800" dirty="0"/>
              <a:t> (</a:t>
            </a:r>
            <a:r>
              <a:rPr lang="it-IT" altLang="it-IT" sz="2800" dirty="0" err="1"/>
              <a:t>Damgard</a:t>
            </a:r>
            <a:r>
              <a:rPr lang="it-IT" altLang="it-IT" sz="2800" dirty="0"/>
              <a:t>) </a:t>
            </a:r>
            <a:r>
              <a:rPr lang="it-IT" altLang="it-IT" sz="2800" dirty="0" err="1"/>
              <a:t>strengthening</a:t>
            </a:r>
            <a:r>
              <a:rPr lang="it-IT" altLang="it-IT" sz="2800" dirty="0"/>
              <a:t>: </a:t>
            </a:r>
            <a:br>
              <a:rPr lang="it-IT" altLang="it-IT" sz="2800" dirty="0"/>
            </a:br>
            <a:r>
              <a:rPr lang="it-IT" altLang="it-IT" sz="2800" dirty="0"/>
              <a:t>helps </a:t>
            </a:r>
            <a:r>
              <a:rPr lang="it-IT" altLang="it-IT" sz="2800" dirty="0" err="1"/>
              <a:t>but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does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not</a:t>
            </a:r>
            <a:r>
              <a:rPr lang="it-IT" altLang="it-IT" sz="2800" dirty="0"/>
              <a:t> solve the </a:t>
            </a:r>
            <a:r>
              <a:rPr lang="it-IT" altLang="it-IT" sz="2800" dirty="0" err="1"/>
              <a:t>problem</a:t>
            </a:r>
            <a:r>
              <a:rPr lang="it-IT" altLang="it-IT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A strong </a:t>
            </a:r>
            <a:r>
              <a:rPr lang="it-IT" altLang="it-IT" sz="2800" dirty="0" err="1"/>
              <a:t>reason</a:t>
            </a:r>
            <a:r>
              <a:rPr lang="it-IT" altLang="it-IT" sz="2800" dirty="0"/>
              <a:t> to use </a:t>
            </a:r>
            <a:r>
              <a:rPr lang="it-IT" altLang="it-IT" sz="2800" dirty="0" err="1"/>
              <a:t>different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constructs</a:t>
            </a:r>
            <a:r>
              <a:rPr lang="it-IT" altLang="it-IT" sz="2800" dirty="0"/>
              <a:t> (HMAC)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1600" dirty="0"/>
              <a:t>http://csrc.nist.gov/pki/HashWorkshop/2005/Nov1_Presentations/Puniya_hashDesign.pdf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E657E-DC06-4FDA-9C34-CA84A283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HMAC to the rescue!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492FA-C443-4C2E-BA5B-A3461DCE4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5538"/>
            <a:ext cx="8352928" cy="49704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Lesson learned so far: A secure hash is not enough! </a:t>
            </a:r>
          </a:p>
          <a:p>
            <a:pPr lvl="2"/>
            <a:r>
              <a:rPr lang="en-US" dirty="0"/>
              <a:t>Actually, </a:t>
            </a:r>
            <a:r>
              <a:rPr lang="en-US" b="1" dirty="0">
                <a:solidFill>
                  <a:srgbClr val="FF3300"/>
                </a:solidFill>
              </a:rPr>
              <a:t>a secure hash may yield a completely insecure MAC </a:t>
            </a:r>
            <a:br>
              <a:rPr lang="en-US" dirty="0"/>
            </a:br>
            <a:r>
              <a:rPr lang="en-US" dirty="0"/>
              <a:t>(e.g. expansion attack)</a:t>
            </a:r>
          </a:p>
          <a:p>
            <a:pPr lvl="5"/>
            <a:endParaRPr lang="en-US" dirty="0"/>
          </a:p>
          <a:p>
            <a:r>
              <a:rPr lang="en-US" dirty="0"/>
              <a:t>Question: is there a «secure» way to include a secret in a hash?</a:t>
            </a:r>
          </a:p>
          <a:p>
            <a:pPr lvl="1"/>
            <a:r>
              <a:rPr lang="en-US" dirty="0"/>
              <a:t>Irrespective of the specific hash construction </a:t>
            </a:r>
          </a:p>
          <a:p>
            <a:pPr lvl="1"/>
            <a:r>
              <a:rPr lang="en-US" dirty="0"/>
              <a:t>hash should be considered as a black box! </a:t>
            </a:r>
          </a:p>
          <a:p>
            <a:endParaRPr lang="en-US" dirty="0"/>
          </a:p>
          <a:p>
            <a:r>
              <a:rPr lang="en-US" dirty="0"/>
              <a:t>Yes: problem solved in 1996: HMAC</a:t>
            </a:r>
          </a:p>
          <a:p>
            <a:pPr lvl="2"/>
            <a:r>
              <a:rPr lang="en-US" dirty="0"/>
              <a:t>Original paper: </a:t>
            </a:r>
            <a:r>
              <a:rPr lang="en-US" dirty="0" err="1"/>
              <a:t>Bellare</a:t>
            </a:r>
            <a:r>
              <a:rPr lang="en-US" dirty="0"/>
              <a:t>, Canetti, Krawczyk, Keying hash functions for message authentication, crypto 96</a:t>
            </a:r>
          </a:p>
          <a:p>
            <a:pPr lvl="2"/>
            <a:r>
              <a:rPr lang="en-US" dirty="0"/>
              <a:t>standard: IETF RFC 2104</a:t>
            </a:r>
          </a:p>
          <a:p>
            <a:pPr lvl="1"/>
            <a:r>
              <a:rPr lang="en-US" dirty="0"/>
              <a:t>Provably secure construction</a:t>
            </a:r>
          </a:p>
          <a:p>
            <a:pPr lvl="1"/>
            <a:r>
              <a:rPr lang="en-US" dirty="0"/>
              <a:t>«pluggable» hash (you choose/replace it)</a:t>
            </a:r>
          </a:p>
          <a:p>
            <a:pPr lvl="1"/>
            <a:r>
              <a:rPr lang="en-US" dirty="0"/>
              <a:t>(more or less) same performance of used hash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78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9E760-A73B-4D52-9A1B-FBD1E6D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HMAC </a:t>
            </a: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22B8A8-599D-4D4D-A1C3-4E9EBC437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0" y="1664804"/>
            <a:ext cx="7696200" cy="1164192"/>
          </a:xfrm>
        </p:spPr>
        <p:txBody>
          <a:bodyPr/>
          <a:lstStyle/>
          <a:p>
            <a:pPr lvl="2" eaLnBrk="1" hangingPunct="1">
              <a:spcBef>
                <a:spcPts val="0"/>
              </a:spcBef>
            </a:pPr>
            <a:r>
              <a:rPr lang="en-US" altLang="it-IT" sz="2000" dirty="0"/>
              <a:t>K</a:t>
            </a:r>
            <a:r>
              <a:rPr lang="en-US" altLang="it-IT" sz="2000" baseline="30000" dirty="0"/>
              <a:t>+ </a:t>
            </a:r>
            <a:r>
              <a:rPr lang="en-US" altLang="it-IT" sz="2000" dirty="0"/>
              <a:t>= shared key, but “extended” to block size</a:t>
            </a:r>
          </a:p>
          <a:p>
            <a:pPr lvl="3" eaLnBrk="1" hangingPunct="1">
              <a:spcBef>
                <a:spcPts val="0"/>
              </a:spcBef>
            </a:pPr>
            <a:r>
              <a:rPr lang="en-US" altLang="it-IT" sz="2000" dirty="0"/>
              <a:t>E.g. SHA256 </a:t>
            </a:r>
            <a:r>
              <a:rPr lang="en-US" altLang="it-IT" sz="2000" dirty="0">
                <a:sym typeface="Wingdings" panose="05000000000000000000" pitchFamily="2" charset="2"/>
              </a:rPr>
              <a:t> padded with zeros up to 512 bits</a:t>
            </a:r>
          </a:p>
          <a:p>
            <a:pPr lvl="3" eaLnBrk="1" hangingPunct="1">
              <a:spcBef>
                <a:spcPts val="0"/>
              </a:spcBef>
            </a:pPr>
            <a:r>
              <a:rPr lang="en-US" altLang="it-IT" sz="2000" i="1" dirty="0">
                <a:solidFill>
                  <a:srgbClr val="FF3300"/>
                </a:solidFill>
                <a:sym typeface="Wingdings" panose="05000000000000000000" pitchFamily="2" charset="2"/>
              </a:rPr>
              <a:t>Makes sure secret uses the entire first hash chunk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EF1B7-6F30-441F-8EA1-C6532B82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26" y="922138"/>
            <a:ext cx="8964996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HMAC</a:t>
            </a:r>
            <a:r>
              <a:rPr lang="en-US" altLang="it-IT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= H(K</a:t>
            </a:r>
            <a:r>
              <a:rPr lang="en-US" altLang="it-IT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opad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H(K</a:t>
            </a:r>
            <a:r>
              <a:rPr lang="en-US" altLang="it-IT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en-US" altLang="it-IT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M))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C3874-1C05-45D3-9E5D-98E45AEC9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32" y="2801061"/>
            <a:ext cx="5229976" cy="699947"/>
          </a:xfrm>
          <a:prstGeom prst="rect">
            <a:avLst/>
          </a:prstGeom>
          <a:solidFill>
            <a:srgbClr val="FFFF99">
              <a:alpha val="50195"/>
            </a:srgbClr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ts val="60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512 bit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r>
              <a:rPr lang="it-IT" altLang="it-IT" sz="1800" b="0" dirty="0">
                <a:latin typeface="Arial Narrow" panose="020B0606020202030204" pitchFamily="34" charset="0"/>
              </a:rPr>
              <a:t> (SHA256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example</a:t>
            </a:r>
            <a:r>
              <a:rPr lang="it-IT" altLang="it-IT" sz="1800" b="0" dirty="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3" name="Rettangolo 39">
            <a:extLst>
              <a:ext uri="{FF2B5EF4-FFF2-40B4-BE49-F238E27FC236}">
                <a16:creationId xmlns:a16="http://schemas.microsoft.com/office/drawing/2014/main" id="{6A93E171-FC5E-4C4D-A140-955B1A649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32" y="2801457"/>
            <a:ext cx="1314196" cy="339263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128 bit secret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B690E293-857B-4999-8A81-57582632A6C0}"/>
              </a:ext>
            </a:extLst>
          </p:cNvPr>
          <p:cNvSpPr txBox="1">
            <a:spLocks/>
          </p:cNvSpPr>
          <p:nvPr/>
        </p:nvSpPr>
        <p:spPr bwMode="auto">
          <a:xfrm>
            <a:off x="539552" y="4437111"/>
            <a:ext cx="8496944" cy="354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 eaLnBrk="1" hangingPunct="1"/>
            <a:r>
              <a:rPr lang="en-US" altLang="it-IT" sz="2000" kern="0" dirty="0" err="1"/>
              <a:t>opad</a:t>
            </a:r>
            <a:r>
              <a:rPr lang="en-US" altLang="it-IT" sz="2000" kern="0" dirty="0"/>
              <a:t> = 0x36 = 00110110 repeated as needed</a:t>
            </a:r>
          </a:p>
          <a:p>
            <a:pPr lvl="2" eaLnBrk="1" hangingPunct="1"/>
            <a:r>
              <a:rPr lang="en-US" altLang="it-IT" sz="2000" kern="0" dirty="0" err="1"/>
              <a:t>ipad</a:t>
            </a:r>
            <a:r>
              <a:rPr lang="en-US" altLang="it-IT" sz="2000" kern="0" dirty="0"/>
              <a:t> = 0x5C = 01011100 repeated as needed</a:t>
            </a:r>
          </a:p>
          <a:p>
            <a:pPr lvl="3" eaLnBrk="1" hangingPunct="1"/>
            <a:r>
              <a:rPr lang="en-US" altLang="it-IT" sz="1600" i="1" dirty="0">
                <a:solidFill>
                  <a:srgbClr val="FF3300"/>
                </a:solidFill>
                <a:sym typeface="Wingdings" panose="05000000000000000000" pitchFamily="2" charset="2"/>
              </a:rPr>
              <a:t>We would need TWO different (inner and outer) secrets, but since we have only one, let’s “pseudo-randomly” derive inner and outer keys from the single key</a:t>
            </a:r>
            <a:endParaRPr lang="en-US" altLang="it-IT" sz="2000" kern="0" dirty="0"/>
          </a:p>
          <a:p>
            <a:pPr lvl="2"/>
            <a:endParaRPr lang="it-IT" kern="0" dirty="0"/>
          </a:p>
        </p:txBody>
      </p:sp>
      <p:sp>
        <p:nvSpPr>
          <p:cNvPr id="20" name="Rettangolo 39">
            <a:extLst>
              <a:ext uri="{FF2B5EF4-FFF2-40B4-BE49-F238E27FC236}">
                <a16:creationId xmlns:a16="http://schemas.microsoft.com/office/drawing/2014/main" id="{1E0DBD16-1812-45F0-A2C1-B7409C83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928" y="2801457"/>
            <a:ext cx="3915780" cy="3392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00000000000000000000000000000000000</a:t>
            </a:r>
          </a:p>
        </p:txBody>
      </p:sp>
      <p:sp>
        <p:nvSpPr>
          <p:cNvPr id="25" name="Rettangolo 39">
            <a:extLst>
              <a:ext uri="{FF2B5EF4-FFF2-40B4-BE49-F238E27FC236}">
                <a16:creationId xmlns:a16="http://schemas.microsoft.com/office/drawing/2014/main" id="{679D965B-25F7-4923-95C2-D3E1C993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732" y="3944016"/>
            <a:ext cx="5229976" cy="313076"/>
          </a:xfrm>
          <a:prstGeom prst="rect">
            <a:avLst/>
          </a:prstGeom>
          <a:solidFill>
            <a:schemeClr val="accent2">
              <a:alpha val="50195"/>
            </a:scheme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00110110.00110110. 00110110.00110110. 00110110………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C49BDD-FF3F-42A2-8E84-09FB15571BB1}"/>
              </a:ext>
            </a:extLst>
          </p:cNvPr>
          <p:cNvSpPr txBox="1"/>
          <p:nvPr/>
        </p:nvSpPr>
        <p:spPr>
          <a:xfrm>
            <a:off x="4427984" y="3465004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2800" dirty="0">
                <a:sym typeface="Symbol" pitchFamily="18" charset="2"/>
              </a:rPr>
              <a:t></a:t>
            </a:r>
            <a:endParaRPr lang="it-IT" sz="28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8D56EF29-73EF-4271-A86A-4DC81126E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5" y="5865207"/>
            <a:ext cx="8788811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None/>
            </a:pPr>
            <a:r>
              <a:rPr lang="en-US" altLang="it-IT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(roughly) equivalent to </a:t>
            </a:r>
            <a:r>
              <a:rPr lang="en-US" altLang="it-IT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NMAC</a:t>
            </a:r>
            <a:r>
              <a:rPr lang="en-US" altLang="it-IT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construction: </a:t>
            </a:r>
            <a:r>
              <a:rPr lang="en-US" altLang="it-IT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H(K</a:t>
            </a:r>
            <a:r>
              <a:rPr lang="en-US" altLang="it-IT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it-IT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H(K</a:t>
            </a:r>
            <a:r>
              <a:rPr lang="en-US" altLang="it-IT" sz="24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it-IT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M))</a:t>
            </a:r>
          </a:p>
        </p:txBody>
      </p:sp>
    </p:spTree>
    <p:extLst>
      <p:ext uri="{BB962C8B-B14F-4D97-AF65-F5344CB8AC3E}">
        <p14:creationId xmlns:p14="http://schemas.microsoft.com/office/powerpoint/2010/main" val="38738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3" grpId="0" animBg="1"/>
      <p:bldP spid="20" grpId="0" animBg="1"/>
      <p:bldP spid="25" grpId="0" animBg="1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o 53">
            <a:extLst>
              <a:ext uri="{FF2B5EF4-FFF2-40B4-BE49-F238E27FC236}">
                <a16:creationId xmlns:a16="http://schemas.microsoft.com/office/drawing/2014/main" id="{368CFCD2-5610-41A6-A116-789CF73636E7}"/>
              </a:ext>
            </a:extLst>
          </p:cNvPr>
          <p:cNvGrpSpPr/>
          <p:nvPr/>
        </p:nvGrpSpPr>
        <p:grpSpPr>
          <a:xfrm>
            <a:off x="219070" y="2236207"/>
            <a:ext cx="1477156" cy="1292113"/>
            <a:chOff x="251520" y="1833705"/>
            <a:chExt cx="1477156" cy="1292113"/>
          </a:xfrm>
        </p:grpSpPr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F2BA295F-C95F-49ED-9129-B46684D1B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1833705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9A5AD135-893D-4218-B866-F6947816F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Line 24">
              <a:extLst>
                <a:ext uri="{FF2B5EF4-FFF2-40B4-BE49-F238E27FC236}">
                  <a16:creationId xmlns:a16="http://schemas.microsoft.com/office/drawing/2014/main" id="{712FD9BB-AD80-4A9C-B3CA-08D910D66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982" y="3021155"/>
              <a:ext cx="793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8382736-883C-4CB9-9B36-526840A9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dirty="0">
                  <a:latin typeface="Arial Narrow" panose="020B0606020202030204" pitchFamily="34" charset="0"/>
                </a:rPr>
                <a:t>IV</a:t>
              </a:r>
            </a:p>
          </p:txBody>
        </p:sp>
        <p:sp>
          <p:nvSpPr>
            <p:cNvPr id="31" name="Input manuale 30">
              <a:extLst>
                <a:ext uri="{FF2B5EF4-FFF2-40B4-BE49-F238E27FC236}">
                  <a16:creationId xmlns:a16="http://schemas.microsoft.com/office/drawing/2014/main" id="{6AAFF6BF-7094-467F-AD47-74546E31A3A0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35" name="Rettangolo 39">
            <a:extLst>
              <a:ext uri="{FF2B5EF4-FFF2-40B4-BE49-F238E27FC236}">
                <a16:creationId xmlns:a16="http://schemas.microsoft.com/office/drawing/2014/main" id="{535C33E4-574F-4E96-A43D-67BDEBD9E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24973"/>
            <a:ext cx="1556272" cy="411234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Inner key</a:t>
            </a:r>
          </a:p>
        </p:txBody>
      </p:sp>
      <p:sp>
        <p:nvSpPr>
          <p:cNvPr id="46" name="Rettangolo 39">
            <a:extLst>
              <a:ext uri="{FF2B5EF4-FFF2-40B4-BE49-F238E27FC236}">
                <a16:creationId xmlns:a16="http://schemas.microsoft.com/office/drawing/2014/main" id="{C7D9C7E7-380C-42F1-B4CD-F072D887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862" y="1824973"/>
            <a:ext cx="1556272" cy="411234"/>
          </a:xfrm>
          <a:prstGeom prst="rect">
            <a:avLst/>
          </a:prstGeom>
          <a:solidFill>
            <a:srgbClr val="DEFD7B">
              <a:alpha val="49804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Msg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7" name="Rettangolo 39">
            <a:extLst>
              <a:ext uri="{FF2B5EF4-FFF2-40B4-BE49-F238E27FC236}">
                <a16:creationId xmlns:a16="http://schemas.microsoft.com/office/drawing/2014/main" id="{FB8A4FB4-07B6-461E-A00B-27523093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212" y="1824973"/>
            <a:ext cx="1556272" cy="411234"/>
          </a:xfrm>
          <a:prstGeom prst="rect">
            <a:avLst/>
          </a:prstGeom>
          <a:solidFill>
            <a:srgbClr val="DEFD7B">
              <a:alpha val="49804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Msg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48" name="Rettangolo 39">
            <a:extLst>
              <a:ext uri="{FF2B5EF4-FFF2-40B4-BE49-F238E27FC236}">
                <a16:creationId xmlns:a16="http://schemas.microsoft.com/office/drawing/2014/main" id="{F49E013B-0F2B-4AAC-A873-8665606F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562" y="1824973"/>
            <a:ext cx="1556272" cy="411234"/>
          </a:xfrm>
          <a:prstGeom prst="rect">
            <a:avLst/>
          </a:prstGeom>
          <a:solidFill>
            <a:srgbClr val="DEFD7B">
              <a:alpha val="49804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Msg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chunk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56" name="Line 19">
            <a:extLst>
              <a:ext uri="{FF2B5EF4-FFF2-40B4-BE49-F238E27FC236}">
                <a16:creationId xmlns:a16="http://schemas.microsoft.com/office/drawing/2014/main" id="{0CF26007-ABD1-4EA9-BF85-716E2BC42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22" y="2236207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" name="Line 20">
            <a:extLst>
              <a:ext uri="{FF2B5EF4-FFF2-40B4-BE49-F238E27FC236}">
                <a16:creationId xmlns:a16="http://schemas.microsoft.com/office/drawing/2014/main" id="{CFBC5572-2C66-492F-B3EE-F8796DE5C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22" y="2956932"/>
            <a:ext cx="252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8" name="Line 24">
            <a:extLst>
              <a:ext uri="{FF2B5EF4-FFF2-40B4-BE49-F238E27FC236}">
                <a16:creationId xmlns:a16="http://schemas.microsoft.com/office/drawing/2014/main" id="{2A03DE32-2D6A-4DDF-B007-9C7FE8409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226" y="3423657"/>
            <a:ext cx="10421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599C60B0-4F58-4F80-AB46-2E19B488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97" y="3056945"/>
            <a:ext cx="827087" cy="29527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256 bit</a:t>
            </a:r>
          </a:p>
        </p:txBody>
      </p:sp>
      <p:sp>
        <p:nvSpPr>
          <p:cNvPr id="60" name="Input manuale 59">
            <a:extLst>
              <a:ext uri="{FF2B5EF4-FFF2-40B4-BE49-F238E27FC236}">
                <a16:creationId xmlns:a16="http://schemas.microsoft.com/office/drawing/2014/main" id="{781D96F1-CBC6-4368-AF64-C262E801665E}"/>
              </a:ext>
            </a:extLst>
          </p:cNvPr>
          <p:cNvSpPr/>
          <p:nvPr/>
        </p:nvSpPr>
        <p:spPr bwMode="auto">
          <a:xfrm flipH="1">
            <a:off x="2731255" y="2740126"/>
            <a:ext cx="546098" cy="788194"/>
          </a:xfrm>
          <a:prstGeom prst="flowChartManualInpu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34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F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A6BFE39D-BA6E-4048-8724-1CDC847E3B12}"/>
              </a:ext>
            </a:extLst>
          </p:cNvPr>
          <p:cNvGrpSpPr/>
          <p:nvPr/>
        </p:nvGrpSpPr>
        <p:grpSpPr>
          <a:xfrm>
            <a:off x="4835877" y="2236207"/>
            <a:ext cx="1581127" cy="1292113"/>
            <a:chOff x="147549" y="1833705"/>
            <a:chExt cx="1581127" cy="1292113"/>
          </a:xfrm>
        </p:grpSpPr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7366BDBD-41D3-48F8-8F67-712CE9A5A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1833705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95A40F9F-D554-4343-A027-AF23EA32E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4" name="Line 24">
              <a:extLst>
                <a:ext uri="{FF2B5EF4-FFF2-40B4-BE49-F238E27FC236}">
                  <a16:creationId xmlns:a16="http://schemas.microsoft.com/office/drawing/2014/main" id="{9939E239-B8C0-4F02-9EF9-A17FF9DAD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49" y="3021155"/>
              <a:ext cx="10421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90055B90-59D2-4C0C-910C-F8C785CFD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b="0" dirty="0">
                  <a:latin typeface="Arial Narrow" panose="020B0606020202030204" pitchFamily="34" charset="0"/>
                </a:rPr>
                <a:t>256 bit</a:t>
              </a:r>
            </a:p>
          </p:txBody>
        </p:sp>
        <p:sp>
          <p:nvSpPr>
            <p:cNvPr id="66" name="Input manuale 65">
              <a:extLst>
                <a:ext uri="{FF2B5EF4-FFF2-40B4-BE49-F238E27FC236}">
                  <a16:creationId xmlns:a16="http://schemas.microsoft.com/office/drawing/2014/main" id="{B479C6B5-8B53-40B7-A79D-4D4F8227111F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8FA5765D-EFF6-4ED6-B17C-E535EEAB1A28}"/>
              </a:ext>
            </a:extLst>
          </p:cNvPr>
          <p:cNvGrpSpPr/>
          <p:nvPr/>
        </p:nvGrpSpPr>
        <p:grpSpPr>
          <a:xfrm>
            <a:off x="3265447" y="2236207"/>
            <a:ext cx="1581127" cy="1292113"/>
            <a:chOff x="147549" y="1833705"/>
            <a:chExt cx="1581127" cy="1292113"/>
          </a:xfrm>
        </p:grpSpPr>
        <p:sp>
          <p:nvSpPr>
            <p:cNvPr id="68" name="Line 19">
              <a:extLst>
                <a:ext uri="{FF2B5EF4-FFF2-40B4-BE49-F238E27FC236}">
                  <a16:creationId xmlns:a16="http://schemas.microsoft.com/office/drawing/2014/main" id="{6C01D9AC-6EBF-4426-8F64-BB77C1579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1833705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9" name="Line 20">
              <a:extLst>
                <a:ext uri="{FF2B5EF4-FFF2-40B4-BE49-F238E27FC236}">
                  <a16:creationId xmlns:a16="http://schemas.microsoft.com/office/drawing/2014/main" id="{00079B0F-FD8B-4163-A042-57FF705A7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0" name="Line 24">
              <a:extLst>
                <a:ext uri="{FF2B5EF4-FFF2-40B4-BE49-F238E27FC236}">
                  <a16:creationId xmlns:a16="http://schemas.microsoft.com/office/drawing/2014/main" id="{6E21199A-4159-4659-9113-2658354F4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49" y="3021155"/>
              <a:ext cx="10421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1" name="Rectangle 28">
              <a:extLst>
                <a:ext uri="{FF2B5EF4-FFF2-40B4-BE49-F238E27FC236}">
                  <a16:creationId xmlns:a16="http://schemas.microsoft.com/office/drawing/2014/main" id="{820945A4-C010-4FA2-AE4D-EEF244AF6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b="0" dirty="0">
                  <a:latin typeface="Arial Narrow" panose="020B0606020202030204" pitchFamily="34" charset="0"/>
                </a:rPr>
                <a:t>256 bit</a:t>
              </a:r>
            </a:p>
          </p:txBody>
        </p:sp>
        <p:sp>
          <p:nvSpPr>
            <p:cNvPr id="72" name="Input manuale 71">
              <a:extLst>
                <a:ext uri="{FF2B5EF4-FFF2-40B4-BE49-F238E27FC236}">
                  <a16:creationId xmlns:a16="http://schemas.microsoft.com/office/drawing/2014/main" id="{B4B4F693-6F1B-4CAB-9696-D1B2C281A772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C3B4AFD5-29D5-4884-B3D6-51529F32C96F}"/>
              </a:ext>
            </a:extLst>
          </p:cNvPr>
          <p:cNvGrpSpPr/>
          <p:nvPr/>
        </p:nvGrpSpPr>
        <p:grpSpPr>
          <a:xfrm>
            <a:off x="4906422" y="4231617"/>
            <a:ext cx="1477156" cy="1292113"/>
            <a:chOff x="251520" y="1833705"/>
            <a:chExt cx="1477156" cy="1292113"/>
          </a:xfrm>
        </p:grpSpPr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CC482A1A-7803-4EF9-B45C-0C8A6F9B4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1833705"/>
              <a:ext cx="0" cy="720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F17CDEF0-2CD8-4428-BB79-B87509618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Line 24">
              <a:extLst>
                <a:ext uri="{FF2B5EF4-FFF2-40B4-BE49-F238E27FC236}">
                  <a16:creationId xmlns:a16="http://schemas.microsoft.com/office/drawing/2014/main" id="{97C27B4C-CB94-4242-A6E5-05295C462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982" y="3021155"/>
              <a:ext cx="793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6B24FF8D-8C09-4BAF-9D18-3556C7133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dirty="0">
                  <a:latin typeface="Arial Narrow" panose="020B0606020202030204" pitchFamily="34" charset="0"/>
                </a:rPr>
                <a:t>IV</a:t>
              </a:r>
            </a:p>
          </p:txBody>
        </p:sp>
        <p:sp>
          <p:nvSpPr>
            <p:cNvPr id="78" name="Input manuale 77">
              <a:extLst>
                <a:ext uri="{FF2B5EF4-FFF2-40B4-BE49-F238E27FC236}">
                  <a16:creationId xmlns:a16="http://schemas.microsoft.com/office/drawing/2014/main" id="{0FA6A744-6ABF-47E8-90DC-759D6C46E19F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79" name="Rettangolo 39">
            <a:extLst>
              <a:ext uri="{FF2B5EF4-FFF2-40B4-BE49-F238E27FC236}">
                <a16:creationId xmlns:a16="http://schemas.microsoft.com/office/drawing/2014/main" id="{8FCA357C-C250-4086-B96A-3B531296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864" y="3820383"/>
            <a:ext cx="1550139" cy="403860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outer</a:t>
            </a:r>
            <a:r>
              <a:rPr lang="it-IT" altLang="it-IT" sz="1800" b="0" dirty="0">
                <a:latin typeface="Arial Narrow" panose="020B0606020202030204" pitchFamily="34" charset="0"/>
              </a:rPr>
              <a:t> key</a:t>
            </a:r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4694671F-A5B9-4D2D-8C8D-2C1D8D71E2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0253" y="3423657"/>
            <a:ext cx="1" cy="3967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1" name="Line 19">
            <a:extLst>
              <a:ext uri="{FF2B5EF4-FFF2-40B4-BE49-F238E27FC236}">
                <a16:creationId xmlns:a16="http://schemas.microsoft.com/office/drawing/2014/main" id="{F4FF17B7-B6EB-4B47-AA32-062589627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2117" y="3423657"/>
            <a:ext cx="43813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" name="Rectangle 28">
            <a:extLst>
              <a:ext uri="{FF2B5EF4-FFF2-40B4-BE49-F238E27FC236}">
                <a16:creationId xmlns:a16="http://schemas.microsoft.com/office/drawing/2014/main" id="{8A55C3A3-E251-4F33-A5FC-6FA6448E1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04" y="3809854"/>
            <a:ext cx="961429" cy="41123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Inner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hash</a:t>
            </a:r>
            <a:endParaRPr lang="it-IT" altLang="it-IT" sz="1600" b="0" dirty="0">
              <a:latin typeface="Arial Narrow" panose="020B0606020202030204" pitchFamily="34" charset="0"/>
            </a:endParaRPr>
          </a:p>
        </p:txBody>
      </p:sp>
      <p:sp>
        <p:nvSpPr>
          <p:cNvPr id="83" name="Rettangolo 39">
            <a:extLst>
              <a:ext uri="{FF2B5EF4-FFF2-40B4-BE49-F238E27FC236}">
                <a16:creationId xmlns:a16="http://schemas.microsoft.com/office/drawing/2014/main" id="{7347B3EB-5F84-4226-A468-28E641C3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992" y="3801556"/>
            <a:ext cx="611967" cy="411234"/>
          </a:xfrm>
          <a:prstGeom prst="rect">
            <a:avLst/>
          </a:prstGeom>
          <a:solidFill>
            <a:srgbClr val="DEFD7B">
              <a:alpha val="49804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pad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FCAEF96C-7161-47A3-AA39-CDFC879BFA67}"/>
              </a:ext>
            </a:extLst>
          </p:cNvPr>
          <p:cNvGrpSpPr/>
          <p:nvPr/>
        </p:nvGrpSpPr>
        <p:grpSpPr>
          <a:xfrm>
            <a:off x="6401834" y="4437894"/>
            <a:ext cx="1581127" cy="1078462"/>
            <a:chOff x="147549" y="2047356"/>
            <a:chExt cx="1581127" cy="1078462"/>
          </a:xfrm>
        </p:grpSpPr>
        <p:sp>
          <p:nvSpPr>
            <p:cNvPr id="85" name="Line 19">
              <a:extLst>
                <a:ext uri="{FF2B5EF4-FFF2-40B4-BE49-F238E27FC236}">
                  <a16:creationId xmlns:a16="http://schemas.microsoft.com/office/drawing/2014/main" id="{9B625FC2-7B47-4CC9-83B7-F53871235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144" y="2047356"/>
              <a:ext cx="12426" cy="507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 dirty="0"/>
            </a:p>
          </p:txBody>
        </p:sp>
        <p:sp>
          <p:nvSpPr>
            <p:cNvPr id="86" name="Line 20">
              <a:extLst>
                <a:ext uri="{FF2B5EF4-FFF2-40B4-BE49-F238E27FC236}">
                  <a16:creationId xmlns:a16="http://schemas.microsoft.com/office/drawing/2014/main" id="{1985FED8-0902-485B-9484-BB9C4ADAC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145" y="2554430"/>
              <a:ext cx="2524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7" name="Line 24">
              <a:extLst>
                <a:ext uri="{FF2B5EF4-FFF2-40B4-BE49-F238E27FC236}">
                  <a16:creationId xmlns:a16="http://schemas.microsoft.com/office/drawing/2014/main" id="{8DEE39E9-F407-4189-B510-496945CDF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549" y="3021155"/>
              <a:ext cx="10421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8" name="Rectangle 28">
              <a:extLst>
                <a:ext uri="{FF2B5EF4-FFF2-40B4-BE49-F238E27FC236}">
                  <a16:creationId xmlns:a16="http://schemas.microsoft.com/office/drawing/2014/main" id="{78AA4AEE-7B00-427E-9B77-ED2820A2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2654443"/>
              <a:ext cx="827087" cy="295274"/>
            </a:xfrm>
            <a:prstGeom prst="rect">
              <a:avLst/>
            </a:prstGeom>
            <a:solidFill>
              <a:srgbClr val="FF00FF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b="0" dirty="0">
                  <a:latin typeface="Arial Narrow" panose="020B0606020202030204" pitchFamily="34" charset="0"/>
                </a:rPr>
                <a:t>256 bit</a:t>
              </a:r>
            </a:p>
          </p:txBody>
        </p:sp>
        <p:sp>
          <p:nvSpPr>
            <p:cNvPr id="89" name="Input manuale 88">
              <a:extLst>
                <a:ext uri="{FF2B5EF4-FFF2-40B4-BE49-F238E27FC236}">
                  <a16:creationId xmlns:a16="http://schemas.microsoft.com/office/drawing/2014/main" id="{87026205-A4EE-4834-99B0-2CF49A3CD5DF}"/>
                </a:ext>
              </a:extLst>
            </p:cNvPr>
            <p:cNvSpPr/>
            <p:nvPr/>
          </p:nvSpPr>
          <p:spPr bwMode="auto">
            <a:xfrm flipH="1">
              <a:off x="1182578" y="2337624"/>
              <a:ext cx="546098" cy="788194"/>
            </a:xfrm>
            <a:prstGeom prst="flowChartManualInput">
              <a:avLst/>
            </a:prstGeom>
            <a:solidFill>
              <a:srgbClr val="53D810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344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F</a:t>
              </a:r>
              <a:endPara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</p:grpSp>
      <p:sp>
        <p:nvSpPr>
          <p:cNvPr id="90" name="Line 24">
            <a:extLst>
              <a:ext uri="{FF2B5EF4-FFF2-40B4-BE49-F238E27FC236}">
                <a16:creationId xmlns:a16="http://schemas.microsoft.com/office/drawing/2014/main" id="{FEB7E6B2-2973-489C-A3C0-3C387B134E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5784" y="5213332"/>
            <a:ext cx="13261" cy="30151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5D763183-9A4C-444F-B56A-75E6B249AA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5213331"/>
            <a:ext cx="464782" cy="15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2" name="Rectangle 28">
            <a:extLst>
              <a:ext uri="{FF2B5EF4-FFF2-40B4-BE49-F238E27FC236}">
                <a16:creationId xmlns:a16="http://schemas.microsoft.com/office/drawing/2014/main" id="{364ABD25-143B-4CBF-939A-9E18A869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811" y="5539754"/>
            <a:ext cx="964689" cy="301514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ts val="16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1600" dirty="0">
                <a:latin typeface="Arial Narrow" panose="020B0606020202030204" pitchFamily="34" charset="0"/>
              </a:rPr>
              <a:t>HMAC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8018A37-93BC-4C05-A0CF-55B1EB649F66}"/>
              </a:ext>
            </a:extLst>
          </p:cNvPr>
          <p:cNvSpPr txBox="1"/>
          <p:nvPr/>
        </p:nvSpPr>
        <p:spPr>
          <a:xfrm>
            <a:off x="287524" y="1059123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it-IT" sz="2400" b="1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endParaRPr lang="it-IT" sz="2400" b="1" dirty="0"/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697879A3-699C-46FA-BE40-C65B6B6586C2}"/>
              </a:ext>
            </a:extLst>
          </p:cNvPr>
          <p:cNvCxnSpPr>
            <a:cxnSpLocks/>
          </p:cNvCxnSpPr>
          <p:nvPr/>
        </p:nvCxnSpPr>
        <p:spPr bwMode="auto">
          <a:xfrm flipH="1">
            <a:off x="935596" y="1411650"/>
            <a:ext cx="2831" cy="413323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44CBDF7B-19DE-4CA1-BB05-8493DCC37C74}"/>
              </a:ext>
            </a:extLst>
          </p:cNvPr>
          <p:cNvSpPr txBox="1"/>
          <p:nvPr/>
        </p:nvSpPr>
        <p:spPr>
          <a:xfrm>
            <a:off x="2987824" y="4149080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it-IT" sz="2400" b="1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</a:t>
            </a:r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it-IT" sz="2400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opad</a:t>
            </a:r>
            <a:endParaRPr lang="it-IT" sz="2400" b="1" dirty="0"/>
          </a:p>
        </p:txBody>
      </p:sp>
      <p:sp>
        <p:nvSpPr>
          <p:cNvPr id="97" name="Line 19">
            <a:extLst>
              <a:ext uri="{FF2B5EF4-FFF2-40B4-BE49-F238E27FC236}">
                <a16:creationId xmlns:a16="http://schemas.microsoft.com/office/drawing/2014/main" id="{E2B498F2-FEAD-477A-B9DF-7CC95A10D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9499" y="4045765"/>
            <a:ext cx="4547" cy="23118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663970C0-E168-43F1-896D-3B90716AD3DF}"/>
              </a:ext>
            </a:extLst>
          </p:cNvPr>
          <p:cNvCxnSpPr>
            <a:cxnSpLocks/>
            <a:stCxn id="97" idx="1"/>
          </p:cNvCxnSpPr>
          <p:nvPr/>
        </p:nvCxnSpPr>
        <p:spPr bwMode="auto">
          <a:xfrm flipV="1">
            <a:off x="3624046" y="4041069"/>
            <a:ext cx="1235986" cy="4696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B46395A-08ED-482A-AFC3-A4A9600B88F6}"/>
              </a:ext>
            </a:extLst>
          </p:cNvPr>
          <p:cNvSpPr txBox="1"/>
          <p:nvPr/>
        </p:nvSpPr>
        <p:spPr>
          <a:xfrm>
            <a:off x="3167844" y="1076332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2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endParaRPr lang="it-IT" sz="2400" b="1" dirty="0"/>
          </a:p>
        </p:txBody>
      </p:sp>
      <p:sp>
        <p:nvSpPr>
          <p:cNvPr id="103" name="AutoShape 9">
            <a:extLst>
              <a:ext uri="{FF2B5EF4-FFF2-40B4-BE49-F238E27FC236}">
                <a16:creationId xmlns:a16="http://schemas.microsoft.com/office/drawing/2014/main" id="{4A8DCA95-F2BD-4EF4-A601-F0B9B4E96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96" y="401639"/>
            <a:ext cx="1802813" cy="461665"/>
          </a:xfrm>
          <a:prstGeom prst="wedgeRectCallout">
            <a:avLst>
              <a:gd name="adj1" fmla="val -22721"/>
              <a:gd name="adj2" fmla="val 12428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magic value</a:t>
            </a:r>
            <a:br>
              <a:rPr lang="en-US" altLang="it-IT" sz="1800" b="0" dirty="0">
                <a:latin typeface="Arial Narrow" pitchFamily="34" charset="0"/>
              </a:rPr>
            </a:br>
            <a:r>
              <a:rPr lang="en-US" altLang="it-IT" sz="1800" b="0" dirty="0">
                <a:latin typeface="Arial Narrow" pitchFamily="34" charset="0"/>
              </a:rPr>
              <a:t> </a:t>
            </a:r>
            <a:r>
              <a:rPr lang="en-US" altLang="it-IT" sz="1600" b="0" dirty="0">
                <a:latin typeface="Arial Narrow" pitchFamily="34" charset="0"/>
              </a:rPr>
              <a:t>(flips half of key bits</a:t>
            </a:r>
            <a:r>
              <a:rPr lang="en-US" altLang="it-IT" sz="1200" b="0" dirty="0">
                <a:latin typeface="Arial Narrow" pitchFamily="34" charset="0"/>
              </a:rPr>
              <a:t>)</a:t>
            </a:r>
          </a:p>
        </p:txBody>
      </p:sp>
      <p:sp>
        <p:nvSpPr>
          <p:cNvPr id="104" name="Titolo 1">
            <a:extLst>
              <a:ext uri="{FF2B5EF4-FFF2-40B4-BE49-F238E27FC236}">
                <a16:creationId xmlns:a16="http://schemas.microsoft.com/office/drawing/2014/main" id="{705EE26E-0EDD-466E-9006-6F49813F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822" y="225425"/>
            <a:ext cx="5899178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HMAC - </a:t>
            </a:r>
            <a:r>
              <a:rPr lang="it-IT" dirty="0" err="1"/>
              <a:t>diagram</a:t>
            </a:r>
            <a:r>
              <a:rPr lang="it-IT" dirty="0"/>
              <a:t> </a:t>
            </a:r>
          </a:p>
        </p:txBody>
      </p:sp>
      <p:sp>
        <p:nvSpPr>
          <p:cNvPr id="105" name="AutoShape 9">
            <a:extLst>
              <a:ext uri="{FF2B5EF4-FFF2-40B4-BE49-F238E27FC236}">
                <a16:creationId xmlns:a16="http://schemas.microsoft.com/office/drawing/2014/main" id="{AD6D042A-09EC-4827-98F9-106A01DD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9" y="4022313"/>
            <a:ext cx="2037999" cy="461665"/>
          </a:xfrm>
          <a:prstGeom prst="wedgeRectCallout">
            <a:avLst>
              <a:gd name="adj1" fmla="val 34727"/>
              <a:gd name="adj2" fmla="val -16868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Sort of “encrypted” IV for the message!</a:t>
            </a:r>
            <a:endParaRPr lang="en-US" altLang="it-IT" sz="1200" b="0" dirty="0">
              <a:latin typeface="Arial Narrow" pitchFamily="34" charset="0"/>
            </a:endParaRPr>
          </a:p>
        </p:txBody>
      </p:sp>
      <p:sp>
        <p:nvSpPr>
          <p:cNvPr id="106" name="AutoShape 9">
            <a:extLst>
              <a:ext uri="{FF2B5EF4-FFF2-40B4-BE49-F238E27FC236}">
                <a16:creationId xmlns:a16="http://schemas.microsoft.com/office/drawing/2014/main" id="{43FFDB01-5898-45F5-B1A3-6227B295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72" y="2570605"/>
            <a:ext cx="2038000" cy="461665"/>
          </a:xfrm>
          <a:prstGeom prst="wedgeRectCallout">
            <a:avLst>
              <a:gd name="adj1" fmla="val -52153"/>
              <a:gd name="adj2" fmla="val 19443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Output of inner hash</a:t>
            </a:r>
            <a: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  <a:t> (with secret as prefix)</a:t>
            </a:r>
            <a:endParaRPr lang="en-US" altLang="it-IT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7" name="AutoShape 9">
            <a:extLst>
              <a:ext uri="{FF2B5EF4-FFF2-40B4-BE49-F238E27FC236}">
                <a16:creationId xmlns:a16="http://schemas.microsoft.com/office/drawing/2014/main" id="{A9D511D6-E7BD-43D7-B17E-205036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9" y="4870555"/>
            <a:ext cx="2235794" cy="911111"/>
          </a:xfrm>
          <a:prstGeom prst="wedgeRectCallout">
            <a:avLst>
              <a:gd name="adj1" fmla="val 129654"/>
              <a:gd name="adj2" fmla="val -10739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Outer message:</a:t>
            </a:r>
            <a: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b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</a:br>
            <a: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  <a:t>still secret prefix but no expansion possible as message is hashed!</a:t>
            </a:r>
            <a:endParaRPr lang="en-US" altLang="it-IT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09" name="AutoShape 9">
            <a:extLst>
              <a:ext uri="{FF2B5EF4-FFF2-40B4-BE49-F238E27FC236}">
                <a16:creationId xmlns:a16="http://schemas.microsoft.com/office/drawing/2014/main" id="{6A3DBE9D-9490-4ABA-8482-B2057D60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523" y="5891194"/>
            <a:ext cx="3240359" cy="456969"/>
          </a:xfrm>
          <a:prstGeom prst="wedgeRectCallout">
            <a:avLst>
              <a:gd name="adj1" fmla="val 47387"/>
              <a:gd name="adj2" fmla="val -108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Just two extra compression blocks</a:t>
            </a:r>
          </a:p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solidFill>
                  <a:srgbClr val="FF0000"/>
                </a:solidFill>
                <a:latin typeface="Arial Narrow" pitchFamily="34" charset="0"/>
              </a:rPr>
              <a:t>Complexity: from N to N+2</a:t>
            </a:r>
            <a:endParaRPr lang="en-US" altLang="it-IT" sz="1200" b="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0" name="AutoShape 9">
            <a:extLst>
              <a:ext uri="{FF2B5EF4-FFF2-40B4-BE49-F238E27FC236}">
                <a16:creationId xmlns:a16="http://schemas.microsoft.com/office/drawing/2014/main" id="{5611484C-9481-4AD4-A12D-69EB191A2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882" y="5913276"/>
            <a:ext cx="3022118" cy="461665"/>
          </a:xfrm>
          <a:prstGeom prst="wedgeRectCallout">
            <a:avLst>
              <a:gd name="adj1" fmla="val -31522"/>
              <a:gd name="adj2" fmla="val -1563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“locks” HMAC: Attacker cannot know such “encrypted” IV</a:t>
            </a:r>
            <a:endParaRPr lang="en-US" altLang="it-IT" sz="1200" b="0" dirty="0">
              <a:latin typeface="Arial Narrow" pitchFamily="34" charset="0"/>
            </a:endParaRPr>
          </a:p>
        </p:txBody>
      </p:sp>
      <p:sp>
        <p:nvSpPr>
          <p:cNvPr id="111" name="Parentesi graffa aperta 110">
            <a:extLst>
              <a:ext uri="{FF2B5EF4-FFF2-40B4-BE49-F238E27FC236}">
                <a16:creationId xmlns:a16="http://schemas.microsoft.com/office/drawing/2014/main" id="{14B42FBC-62CD-4A76-868F-1FCC1C29F223}"/>
              </a:ext>
            </a:extLst>
          </p:cNvPr>
          <p:cNvSpPr/>
          <p:nvPr/>
        </p:nvSpPr>
        <p:spPr bwMode="auto">
          <a:xfrm rot="16200000">
            <a:off x="7058111" y="3618549"/>
            <a:ext cx="283744" cy="156596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2" name="AutoShape 9">
            <a:extLst>
              <a:ext uri="{FF2B5EF4-FFF2-40B4-BE49-F238E27FC236}">
                <a16:creationId xmlns:a16="http://schemas.microsoft.com/office/drawing/2014/main" id="{C283D4C6-8960-41B4-A8DB-722614CF2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010" y="3565581"/>
            <a:ext cx="1920493" cy="403479"/>
          </a:xfrm>
          <a:prstGeom prst="wedgeRectCallout">
            <a:avLst>
              <a:gd name="adj1" fmla="val 40913"/>
              <a:gd name="adj2" fmla="val 10805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it-IT" sz="1800" b="0" dirty="0">
                <a:latin typeface="Arial Narrow" pitchFamily="34" charset="0"/>
              </a:rPr>
              <a:t>another magic value </a:t>
            </a:r>
            <a:r>
              <a:rPr lang="en-US" altLang="it-IT" sz="1600" b="0" dirty="0">
                <a:latin typeface="Arial Narrow" pitchFamily="34" charset="0"/>
              </a:rPr>
              <a:t>(flips different bits)</a:t>
            </a:r>
            <a:endParaRPr lang="en-US" altLang="it-IT" sz="1200" b="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3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0" grpId="0" animBg="1"/>
      <p:bldP spid="91" grpId="0" animBg="1"/>
      <p:bldP spid="92" grpId="0" animBg="1"/>
      <p:bldP spid="93" grpId="0"/>
      <p:bldP spid="96" grpId="0"/>
      <p:bldP spid="97" grpId="0" animBg="1"/>
      <p:bldP spid="103" grpId="0" animBg="1"/>
      <p:bldP spid="105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783D3-4875-4F6D-AFE0-951A8D59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HMAC security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8A801D-B579-4993-917F-866EEB4C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432" y="1304764"/>
            <a:ext cx="8424936" cy="439239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quantitatively proven robustness: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 secure as its underlying hash is</a:t>
            </a:r>
          </a:p>
          <a:p>
            <a:pPr lvl="1">
              <a:defRPr/>
            </a:pPr>
            <a:r>
              <a:rPr lang="en-US" dirty="0"/>
              <a:t>see </a:t>
            </a:r>
            <a:r>
              <a:rPr lang="en-US" dirty="0" err="1"/>
              <a:t>Bellare</a:t>
            </a:r>
            <a:r>
              <a:rPr lang="en-US" dirty="0"/>
              <a:t>, Canetti, Krawczyk paper for math proof</a:t>
            </a:r>
          </a:p>
          <a:p>
            <a:pPr lvl="1">
              <a:defRPr/>
            </a:pPr>
            <a:r>
              <a:rPr lang="en-US" dirty="0">
                <a:solidFill>
                  <a:srgbClr val="FF0000"/>
                </a:solidFill>
              </a:rPr>
              <a:t>we will not dig into this, further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Actually more secure (surprise!)</a:t>
            </a:r>
          </a:p>
          <a:p>
            <a:pPr lvl="1">
              <a:defRPr/>
            </a:pPr>
            <a:r>
              <a:rPr lang="en-US" dirty="0" err="1"/>
              <a:t>Bellare</a:t>
            </a:r>
            <a:r>
              <a:rPr lang="en-US" dirty="0"/>
              <a:t> 2006: collision </a:t>
            </a:r>
            <a:r>
              <a:rPr lang="en-US" dirty="0" err="1"/>
              <a:t>resistence</a:t>
            </a:r>
            <a:r>
              <a:rPr lang="en-US" dirty="0"/>
              <a:t> NOT necessary</a:t>
            </a:r>
          </a:p>
          <a:p>
            <a:pPr lvl="2">
              <a:defRPr/>
            </a:pPr>
            <a:r>
              <a:rPr lang="en-US" dirty="0" err="1"/>
              <a:t>Pseudorandomness</a:t>
            </a:r>
            <a:r>
              <a:rPr lang="en-US" dirty="0"/>
              <a:t> is the only requirement</a:t>
            </a:r>
          </a:p>
          <a:p>
            <a:pPr lvl="1">
              <a:defRPr/>
            </a:pPr>
            <a:r>
              <a:rPr lang="en-US" dirty="0"/>
              <a:t>You might even still use HMAC with MD5 or SHA-1 even if they are both broken - there are algorithms to compute collision</a:t>
            </a:r>
          </a:p>
          <a:p>
            <a:pPr lvl="5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27020-0EA3-4E3A-99C3-4B4A403D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Collisions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HMAC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22CD32-5C71-485E-BC47-5A608F1D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Collision</a:t>
            </a:r>
            <a:r>
              <a:rPr lang="it-IT" dirty="0"/>
              <a:t> in </a:t>
            </a:r>
            <a:r>
              <a:rPr lang="it-IT" dirty="0" err="1"/>
              <a:t>hash</a:t>
            </a:r>
            <a:r>
              <a:rPr lang="it-IT" dirty="0"/>
              <a:t> = </a:t>
            </a:r>
            <a:r>
              <a:rPr lang="it-IT" dirty="0" err="1"/>
              <a:t>collision</a:t>
            </a:r>
            <a:r>
              <a:rPr lang="it-IT" dirty="0"/>
              <a:t> in MAC</a:t>
            </a:r>
          </a:p>
          <a:p>
            <a:pPr>
              <a:defRPr/>
            </a:pPr>
            <a:r>
              <a:rPr lang="it-IT" dirty="0"/>
              <a:t>H(M,S) </a:t>
            </a:r>
            <a:r>
              <a:rPr lang="it-IT" dirty="0" err="1"/>
              <a:t>construction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Obvious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on first part </a:t>
            </a:r>
            <a:r>
              <a:rPr lang="it-IT" dirty="0" err="1"/>
              <a:t>of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expand</a:t>
            </a:r>
            <a:endParaRPr lang="it-IT" dirty="0"/>
          </a:p>
          <a:p>
            <a:pPr>
              <a:defRPr/>
            </a:pPr>
            <a:r>
              <a:rPr lang="it-IT" dirty="0"/>
              <a:t>H(S,M) </a:t>
            </a:r>
            <a:r>
              <a:rPr lang="it-IT" dirty="0" err="1"/>
              <a:t>construction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obvious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  <a:p>
            <a:pPr lvl="2">
              <a:defRPr/>
            </a:pPr>
            <a:r>
              <a:rPr lang="it-IT" dirty="0"/>
              <a:t>Start </a:t>
            </a:r>
            <a:r>
              <a:rPr lang="it-IT" dirty="0" err="1"/>
              <a:t>from</a:t>
            </a:r>
            <a:r>
              <a:rPr lang="it-IT" dirty="0"/>
              <a:t> H(S,x) </a:t>
            </a:r>
            <a:r>
              <a:rPr lang="it-IT" dirty="0">
                <a:sym typeface="Wingdings" pitchFamily="2" charset="2"/>
              </a:rPr>
              <a:t> IV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Find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collision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H*</a:t>
            </a:r>
            <a:r>
              <a:rPr lang="it-IT" dirty="0">
                <a:sym typeface="Wingdings" pitchFamily="2" charset="2"/>
              </a:rPr>
              <a:t>(IV,X1)=H*(</a:t>
            </a:r>
            <a:r>
              <a:rPr lang="it-IT" dirty="0" err="1">
                <a:sym typeface="Wingdings" pitchFamily="2" charset="2"/>
              </a:rPr>
              <a:t>IV</a:t>
            </a:r>
            <a:r>
              <a:rPr lang="it-IT" dirty="0">
                <a:sym typeface="Wingdings" pitchFamily="2" charset="2"/>
              </a:rPr>
              <a:t>,X2)</a:t>
            </a:r>
          </a:p>
          <a:p>
            <a:pPr lvl="2">
              <a:defRPr/>
            </a:pPr>
            <a:r>
              <a:rPr lang="it-IT" dirty="0">
                <a:sym typeface="Wingdings" pitchFamily="2" charset="2"/>
              </a:rPr>
              <a:t>Mi = x | pad(x) | </a:t>
            </a:r>
            <a:r>
              <a:rPr lang="it-IT" dirty="0" err="1">
                <a:sym typeface="Wingdings" pitchFamily="2" charset="2"/>
              </a:rPr>
              <a:t>Xi</a:t>
            </a:r>
            <a:r>
              <a:rPr lang="it-IT" dirty="0">
                <a:sym typeface="Wingdings" pitchFamily="2" charset="2"/>
              </a:rPr>
              <a:t> | pad (</a:t>
            </a:r>
            <a:r>
              <a:rPr lang="it-IT" dirty="0" err="1">
                <a:sym typeface="Wingdings" pitchFamily="2" charset="2"/>
              </a:rPr>
              <a:t>Xi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Hence</a:t>
            </a:r>
            <a:r>
              <a:rPr lang="it-IT" dirty="0">
                <a:sym typeface="Wingdings" pitchFamily="2" charset="2"/>
              </a:rPr>
              <a:t> H(S,M1)</a:t>
            </a:r>
            <a:r>
              <a:rPr lang="it-IT" dirty="0" err="1">
                <a:sym typeface="Wingdings" pitchFamily="2" charset="2"/>
              </a:rPr>
              <a:t>=H</a:t>
            </a:r>
            <a:r>
              <a:rPr lang="it-IT" dirty="0">
                <a:sym typeface="Wingdings" pitchFamily="2" charset="2"/>
              </a:rPr>
              <a:t>(S,M2)</a:t>
            </a:r>
            <a:endParaRPr lang="it-IT" dirty="0"/>
          </a:p>
          <a:p>
            <a:pPr lvl="2"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872716"/>
            <a:ext cx="7696200" cy="4931767"/>
          </a:xfrm>
        </p:spPr>
        <p:txBody>
          <a:bodyPr/>
          <a:lstStyle/>
          <a:p>
            <a:r>
              <a:rPr lang="it-IT" dirty="0"/>
              <a:t>Message authentication: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protect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9628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D7B79-F801-4844-80AA-A1673097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Take-home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F3FFC6-7D99-411F-8FFA-3FA24FA6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In </a:t>
            </a:r>
            <a:r>
              <a:rPr lang="it-IT" dirty="0" err="1"/>
              <a:t>crypto</a:t>
            </a:r>
            <a:r>
              <a:rPr lang="it-IT" dirty="0"/>
              <a:t>, NEVER use a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«more or </a:t>
            </a:r>
            <a:r>
              <a:rPr lang="it-IT" dirty="0" err="1"/>
              <a:t>less</a:t>
            </a:r>
            <a:r>
              <a:rPr lang="it-IT" dirty="0"/>
              <a:t>» </a:t>
            </a:r>
            <a:r>
              <a:rPr lang="it-IT" dirty="0" err="1"/>
              <a:t>close</a:t>
            </a:r>
            <a:r>
              <a:rPr lang="it-IT" dirty="0"/>
              <a:t> to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needs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Rather</a:t>
            </a:r>
            <a:r>
              <a:rPr lang="it-IT" dirty="0"/>
              <a:t>, ONLY use </a:t>
            </a:r>
            <a:r>
              <a:rPr lang="it-IT" dirty="0" err="1"/>
              <a:t>functions</a:t>
            </a:r>
            <a:r>
              <a:rPr lang="it-IT" dirty="0"/>
              <a:t> SPECIFICALLY </a:t>
            </a:r>
            <a:r>
              <a:rPr lang="it-IT" dirty="0" err="1"/>
              <a:t>designed</a:t>
            </a:r>
            <a:r>
              <a:rPr lang="it-IT" dirty="0"/>
              <a:t> for </a:t>
            </a:r>
            <a:r>
              <a:rPr lang="it-IT" dirty="0" err="1"/>
              <a:t>your</a:t>
            </a:r>
            <a:r>
              <a:rPr lang="it-IT" dirty="0"/>
              <a:t> PRECISE </a:t>
            </a:r>
            <a:r>
              <a:rPr lang="it-IT" dirty="0" err="1"/>
              <a:t>need</a:t>
            </a:r>
            <a:r>
              <a:rPr lang="it-IT" dirty="0"/>
              <a:t>!</a:t>
            </a:r>
          </a:p>
          <a:p>
            <a:endParaRPr lang="it-IT" dirty="0"/>
          </a:p>
          <a:p>
            <a:r>
              <a:rPr lang="it-IT" dirty="0" err="1"/>
              <a:t>Hash</a:t>
            </a:r>
            <a:r>
              <a:rPr lang="it-IT" dirty="0"/>
              <a:t>: </a:t>
            </a:r>
            <a:r>
              <a:rPr lang="it-IT" dirty="0" err="1"/>
              <a:t>seemed</a:t>
            </a:r>
            <a:r>
              <a:rPr lang="it-IT" dirty="0"/>
              <a:t> OK,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NOT!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needed</a:t>
            </a:r>
            <a:r>
              <a:rPr lang="it-IT" dirty="0"/>
              <a:t> to create a new </a:t>
            </a:r>
            <a:r>
              <a:rPr lang="it-IT" dirty="0" err="1"/>
              <a:t>function</a:t>
            </a:r>
            <a:r>
              <a:rPr lang="it-IT" dirty="0"/>
              <a:t>, HMAC</a:t>
            </a:r>
          </a:p>
        </p:txBody>
      </p:sp>
    </p:spTree>
    <p:extLst>
      <p:ext uri="{BB962C8B-B14F-4D97-AF65-F5344CB8AC3E}">
        <p14:creationId xmlns:p14="http://schemas.microsoft.com/office/powerpoint/2010/main" val="287363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 err="1"/>
              <a:t>Summary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24744"/>
            <a:ext cx="8604956" cy="5040560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/>
              <a:t>Confidentiality</a:t>
            </a:r>
            <a:r>
              <a:rPr lang="it-IT" dirty="0"/>
              <a:t> ≠ </a:t>
            </a:r>
            <a:r>
              <a:rPr lang="it-IT" dirty="0" err="1"/>
              <a:t>integrity</a:t>
            </a:r>
            <a:endParaRPr lang="it-IT" dirty="0"/>
          </a:p>
          <a:p>
            <a:r>
              <a:rPr lang="it-IT" dirty="0"/>
              <a:t>Message </a:t>
            </a:r>
            <a:r>
              <a:rPr lang="it-IT" dirty="0" err="1"/>
              <a:t>authentication</a:t>
            </a:r>
            <a:r>
              <a:rPr lang="it-IT" dirty="0"/>
              <a:t> (</a:t>
            </a:r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And </a:t>
            </a:r>
            <a:r>
              <a:rPr lang="it-IT" dirty="0" err="1"/>
              <a:t>formal</a:t>
            </a:r>
            <a:r>
              <a:rPr lang="it-IT" dirty="0"/>
              <a:t> </a:t>
            </a:r>
            <a:r>
              <a:rPr lang="it-IT" dirty="0" err="1"/>
              <a:t>definition</a:t>
            </a:r>
            <a:r>
              <a:rPr lang="it-IT" dirty="0"/>
              <a:t> of a </a:t>
            </a:r>
            <a:r>
              <a:rPr lang="it-IT" dirty="0" err="1"/>
              <a:t>secure</a:t>
            </a:r>
            <a:r>
              <a:rPr lang="it-IT" dirty="0"/>
              <a:t> MAC </a:t>
            </a:r>
            <a:r>
              <a:rPr lang="it-IT" dirty="0" err="1"/>
              <a:t>scheme</a:t>
            </a:r>
            <a:endParaRPr lang="it-IT" dirty="0"/>
          </a:p>
          <a:p>
            <a:r>
              <a:rPr lang="it-IT" dirty="0"/>
              <a:t>Replay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MAC </a:t>
            </a:r>
            <a:r>
              <a:rPr lang="it-IT" dirty="0" err="1">
                <a:sym typeface="Wingdings" panose="05000000000000000000" pitchFamily="2" charset="2"/>
              </a:rPr>
              <a:t>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enough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nonces</a:t>
            </a:r>
            <a:endParaRPr lang="it-IT" dirty="0"/>
          </a:p>
          <a:p>
            <a:r>
              <a:rPr lang="it-IT" dirty="0"/>
              <a:t>Ideal vs </a:t>
            </a:r>
            <a:r>
              <a:rPr lang="it-IT" dirty="0" err="1"/>
              <a:t>real</a:t>
            </a:r>
            <a:r>
              <a:rPr lang="it-IT" dirty="0"/>
              <a:t> world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Perfect </a:t>
            </a:r>
            <a:r>
              <a:rPr lang="it-IT" dirty="0" err="1"/>
              <a:t>hash</a:t>
            </a:r>
            <a:r>
              <a:rPr lang="it-IT" dirty="0"/>
              <a:t>: Random Oracle</a:t>
            </a:r>
          </a:p>
          <a:p>
            <a:pPr lvl="1"/>
            <a:r>
              <a:rPr lang="it-IT" dirty="0"/>
              <a:t>Real world </a:t>
            </a:r>
            <a:r>
              <a:rPr lang="it-IT" dirty="0" err="1"/>
              <a:t>hash</a:t>
            </a:r>
            <a:r>
              <a:rPr lang="it-IT" dirty="0"/>
              <a:t>: Iterative (</a:t>
            </a:r>
            <a:r>
              <a:rPr lang="it-IT" dirty="0" err="1"/>
              <a:t>merkle-damgard</a:t>
            </a:r>
            <a:r>
              <a:rPr lang="it-IT" dirty="0"/>
              <a:t>) </a:t>
            </a:r>
            <a:r>
              <a:rPr lang="it-IT" dirty="0" err="1"/>
              <a:t>constructions</a:t>
            </a:r>
            <a:endParaRPr lang="it-IT" dirty="0"/>
          </a:p>
          <a:p>
            <a:r>
              <a:rPr lang="it-IT" dirty="0"/>
              <a:t>How to include key in </a:t>
            </a:r>
            <a:r>
              <a:rPr lang="it-IT" dirty="0" err="1"/>
              <a:t>hash</a:t>
            </a:r>
            <a:r>
              <a:rPr lang="it-IT" dirty="0"/>
              <a:t>? Non </a:t>
            </a:r>
            <a:r>
              <a:rPr lang="it-IT" dirty="0" err="1"/>
              <a:t>trivial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Solution: HMAC </a:t>
            </a:r>
            <a:r>
              <a:rPr lang="it-IT" dirty="0" err="1"/>
              <a:t>construction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5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Protects</a:t>
            </a:r>
            <a:r>
              <a:rPr lang="it-IT" dirty="0"/>
              <a:t> from MITM </a:t>
            </a:r>
            <a:r>
              <a:rPr lang="it-IT" dirty="0" err="1"/>
              <a:t>attacker</a:t>
            </a:r>
            <a:endParaRPr lang="it-IT" dirty="0"/>
          </a:p>
        </p:txBody>
      </p: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581906" y="1520813"/>
            <a:ext cx="25908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message  m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269543" y="1520813"/>
            <a:ext cx="105092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TAG</a:t>
            </a:r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28" y="2096852"/>
            <a:ext cx="11541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Freccia in giù 6"/>
          <p:cNvSpPr>
            <a:spLocks noChangeArrowheads="1"/>
          </p:cNvSpPr>
          <p:nvPr/>
        </p:nvSpPr>
        <p:spPr bwMode="auto">
          <a:xfrm>
            <a:off x="467544" y="2060562"/>
            <a:ext cx="1080145" cy="31686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575556" y="5461564"/>
            <a:ext cx="2590800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/>
              <a:t>message  m*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263193" y="5461564"/>
            <a:ext cx="1050925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TAG</a:t>
            </a:r>
          </a:p>
        </p:txBody>
      </p:sp>
      <p:sp>
        <p:nvSpPr>
          <p:cNvPr id="7177" name="CasellaDiTesto 9"/>
          <p:cNvSpPr txBox="1">
            <a:spLocks noChangeArrowheads="1"/>
          </p:cNvSpPr>
          <p:nvPr/>
        </p:nvSpPr>
        <p:spPr bwMode="auto">
          <a:xfrm>
            <a:off x="1799692" y="2448753"/>
            <a:ext cx="11737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latin typeface="Arial Narrow" panose="020B0606020202030204" pitchFamily="34" charset="0"/>
              </a:rPr>
              <a:t>Modify</a:t>
            </a:r>
            <a:r>
              <a:rPr lang="it-IT" altLang="it-IT" sz="2400" dirty="0">
                <a:latin typeface="Arial Narrow" panose="020B060602020203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m </a:t>
            </a:r>
            <a:r>
              <a:rPr lang="it-IT" altLang="it-IT" sz="2400" dirty="0">
                <a:latin typeface="Arial Narrow" panose="020B0606020202030204" pitchFamily="34" charset="0"/>
                <a:sym typeface="Wingdings" panose="05000000000000000000" pitchFamily="2" charset="2"/>
              </a:rPr>
              <a:t> m*</a:t>
            </a:r>
            <a:endParaRPr lang="it-IT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5256076" y="1432855"/>
            <a:ext cx="1857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TAG = F(K, m)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5118811" y="5343599"/>
            <a:ext cx="28776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F(K, m*) = TAG* ≠ TAG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Someone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modified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m!!</a:t>
            </a: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1727684" y="3356992"/>
            <a:ext cx="74694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But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(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assumptions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on F =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cryptographically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strong):</a:t>
            </a:r>
          </a:p>
          <a:p>
            <a:pPr marL="457200" indent="-457200" eaLnBrk="1" hangingPunct="1">
              <a:spcBef>
                <a:spcPct val="0"/>
              </a:spcBef>
              <a:buClrTx/>
              <a:buFontTx/>
              <a:buAutoNum type="arabicParenR"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Sees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TAG &amp; m: </a:t>
            </a:r>
            <a:r>
              <a:rPr lang="it-IT" altLang="it-IT" sz="2400" dirty="0">
                <a:latin typeface="Arial Narrow" panose="020B0606020202030204" pitchFamily="34" charset="0"/>
              </a:rPr>
              <a:t>must NOT be </a:t>
            </a:r>
            <a:r>
              <a:rPr lang="it-IT" altLang="it-IT" sz="2400" dirty="0" err="1">
                <a:latin typeface="Arial Narrow" panose="020B0606020202030204" pitchFamily="34" charset="0"/>
              </a:rPr>
              <a:t>able</a:t>
            </a:r>
            <a:r>
              <a:rPr lang="it-IT" altLang="it-IT" sz="2400" dirty="0">
                <a:latin typeface="Arial Narrow" panose="020B0606020202030204" pitchFamily="34" charset="0"/>
              </a:rPr>
              <a:t> to «</a:t>
            </a:r>
            <a:r>
              <a:rPr lang="it-IT" altLang="it-IT" sz="2400" dirty="0" err="1">
                <a:latin typeface="Arial Narrow" panose="020B0606020202030204" pitchFamily="34" charset="0"/>
              </a:rPr>
              <a:t>invert</a:t>
            </a:r>
            <a:r>
              <a:rPr lang="it-IT" altLang="it-IT" sz="2400" dirty="0">
                <a:latin typeface="Arial Narrow" panose="020B0606020202030204" pitchFamily="34" charset="0"/>
              </a:rPr>
              <a:t>» F and </a:t>
            </a:r>
            <a:r>
              <a:rPr lang="it-IT" altLang="it-IT" sz="2400" dirty="0" err="1">
                <a:latin typeface="Arial Narrow" panose="020B0606020202030204" pitchFamily="34" charset="0"/>
              </a:rPr>
              <a:t>get</a:t>
            </a:r>
            <a:r>
              <a:rPr lang="it-IT" altLang="it-IT" sz="2400" dirty="0">
                <a:latin typeface="Arial Narrow" panose="020B0606020202030204" pitchFamily="34" charset="0"/>
              </a:rPr>
              <a:t> K</a:t>
            </a:r>
          </a:p>
          <a:p>
            <a:pPr marL="457200" indent="-457200" eaLnBrk="1" hangingPunct="1">
              <a:spcBef>
                <a:spcPct val="0"/>
              </a:spcBef>
              <a:buClrTx/>
              <a:buFontTx/>
              <a:buAutoNum type="arabicParenR"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Cannot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change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TAG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TAG*=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F(K, m*)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without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knowing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K</a:t>
            </a:r>
          </a:p>
          <a:p>
            <a:pPr marL="457200" indent="-457200" eaLnBrk="1" hangingPunct="1">
              <a:spcBef>
                <a:spcPct val="0"/>
              </a:spcBef>
              <a:buClrTx/>
              <a:buFontTx/>
              <a:buAutoNum type="arabicParenR"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Cannot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change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*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such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that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F(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K,m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)==F(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K,m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*)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504"/>
            <a:ext cx="900112" cy="11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6458" y="5227461"/>
            <a:ext cx="900112" cy="11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9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9" grpId="0" animBg="1"/>
      <p:bldP spid="717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225425"/>
            <a:ext cx="8640960" cy="649288"/>
          </a:xfrm>
        </p:spPr>
        <p:txBody>
          <a:bodyPr/>
          <a:lstStyle/>
          <a:p>
            <a:r>
              <a:rPr lang="it-IT" dirty="0" err="1"/>
              <a:t>Protects</a:t>
            </a:r>
            <a:r>
              <a:rPr lang="it-IT" dirty="0"/>
              <a:t> from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spoofing</a:t>
            </a:r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301490" y="2027126"/>
            <a:ext cx="25908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 dirty="0"/>
              <a:t>Spoofed message X 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989127" y="2027126"/>
            <a:ext cx="1374961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 dirty="0"/>
              <a:t>TAG = F(K,X)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9512" y="1124744"/>
            <a:ext cx="11541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4175956" y="2327431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?????</a:t>
            </a:r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2723574" y="2888940"/>
            <a:ext cx="58448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(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assumptions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on F =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cryptographically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strong):</a:t>
            </a:r>
          </a:p>
          <a:p>
            <a:pPr eaLnBrk="1" hangingPunct="1">
              <a:spcBef>
                <a:spcPct val="0"/>
              </a:spcBef>
              <a:buClr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Cannot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compute F(K, X)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without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knowing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K</a:t>
            </a:r>
          </a:p>
        </p:txBody>
      </p:sp>
      <p:sp>
        <p:nvSpPr>
          <p:cNvPr id="9" name="Freccia in giù 6"/>
          <p:cNvSpPr>
            <a:spLocks noChangeArrowheads="1"/>
          </p:cNvSpPr>
          <p:nvPr/>
        </p:nvSpPr>
        <p:spPr bwMode="auto">
          <a:xfrm>
            <a:off x="1223603" y="2564905"/>
            <a:ext cx="1080145" cy="241226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301490" y="5121188"/>
            <a:ext cx="25908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it-IT" sz="2000" b="1" dirty="0"/>
              <a:t>Spoofed message X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953385" y="5122340"/>
            <a:ext cx="1374961" cy="28575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1" dirty="0"/>
              <a:t>Invalid TAG</a:t>
            </a:r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5561906" y="5343599"/>
            <a:ext cx="243047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>
                <a:latin typeface="Arial Narrow" panose="020B0606020202030204" pitchFamily="34" charset="0"/>
              </a:rPr>
              <a:t>F(K, X) ≠ TAG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Spoofed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message</a:t>
            </a:r>
            <a:r>
              <a:rPr lang="it-IT" altLang="it-IT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!</a:t>
            </a: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96458" y="5227461"/>
            <a:ext cx="900112" cy="11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4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9" grpId="0" animBg="1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72516" y="225425"/>
            <a:ext cx="9216516" cy="649288"/>
          </a:xfrm>
        </p:spPr>
        <p:txBody>
          <a:bodyPr/>
          <a:lstStyle/>
          <a:p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u="sng" dirty="0"/>
              <a:t>NOT</a:t>
            </a:r>
            <a:r>
              <a:rPr lang="it-IT" dirty="0"/>
              <a:t> </a:t>
            </a:r>
            <a:r>
              <a:rPr lang="it-IT" dirty="0" err="1"/>
              <a:t>protect</a:t>
            </a:r>
            <a:r>
              <a:rPr lang="it-IT" dirty="0"/>
              <a:t> from replay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452484" y="220287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779317" y="220287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" y="1196690"/>
            <a:ext cx="1202630" cy="14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1403648" y="108874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981843" y="2203648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308676" y="2203648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429000"/>
            <a:ext cx="1202630" cy="148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53451" y="440549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780284" y="440549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17" y="4765539"/>
            <a:ext cx="1154059" cy="1439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773931" y="4405499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8100764" y="4405499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sp>
        <p:nvSpPr>
          <p:cNvPr id="18" name="Freccia circolare a destra 17"/>
          <p:cNvSpPr/>
          <p:nvPr/>
        </p:nvSpPr>
        <p:spPr>
          <a:xfrm rot="18673705">
            <a:off x="4115388" y="5104072"/>
            <a:ext cx="4748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Freccia circolare a destra 18"/>
          <p:cNvSpPr/>
          <p:nvPr/>
        </p:nvSpPr>
        <p:spPr>
          <a:xfrm rot="14625280">
            <a:off x="5867471" y="5017319"/>
            <a:ext cx="474880" cy="9361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Fumetto 2 19"/>
          <p:cNvSpPr/>
          <p:nvPr/>
        </p:nvSpPr>
        <p:spPr bwMode="auto">
          <a:xfrm>
            <a:off x="2087470" y="991321"/>
            <a:ext cx="4896544" cy="894646"/>
          </a:xfrm>
          <a:prstGeom prst="wedgeRoundRectCallout">
            <a:avLst>
              <a:gd name="adj1" fmla="val -68811"/>
              <a:gd name="adj2" fmla="val 57673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I’m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sending</a:t>
            </a:r>
            <a:r>
              <a:rPr lang="it-IT" sz="2400" b="1" dirty="0">
                <a:solidFill>
                  <a:srgbClr val="FF0000"/>
                </a:solidFill>
              </a:rPr>
              <a:t> the </a:t>
            </a:r>
            <a:r>
              <a:rPr lang="it-IT" sz="2400" b="1" dirty="0" err="1">
                <a:solidFill>
                  <a:srgbClr val="FF0000"/>
                </a:solidFill>
              </a:rPr>
              <a:t>same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message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twice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as</a:t>
            </a:r>
            <a:r>
              <a:rPr lang="it-IT" sz="2400" b="1" dirty="0">
                <a:solidFill>
                  <a:srgbClr val="FF0000"/>
                </a:solidFill>
              </a:rPr>
              <a:t> I </a:t>
            </a:r>
            <a:r>
              <a:rPr lang="it-IT" sz="2400" b="1" dirty="0" err="1">
                <a:solidFill>
                  <a:srgbClr val="FF0000"/>
                </a:solidFill>
              </a:rPr>
              <a:t>really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want</a:t>
            </a:r>
            <a:r>
              <a:rPr lang="it-IT" sz="2400" b="1" dirty="0">
                <a:solidFill>
                  <a:srgbClr val="FF0000"/>
                </a:solidFill>
              </a:rPr>
              <a:t> to </a:t>
            </a:r>
            <a:r>
              <a:rPr lang="it-IT" sz="2400" b="1" dirty="0" err="1">
                <a:solidFill>
                  <a:srgbClr val="FF0000"/>
                </a:solidFill>
              </a:rPr>
              <a:t>pay</a:t>
            </a:r>
            <a:r>
              <a:rPr lang="it-IT" sz="2400" b="1" dirty="0">
                <a:solidFill>
                  <a:srgbClr val="FF0000"/>
                </a:solidFill>
              </a:rPr>
              <a:t> 2000$</a:t>
            </a:r>
          </a:p>
        </p:txBody>
      </p:sp>
      <p:sp>
        <p:nvSpPr>
          <p:cNvPr id="21" name="Fumetto 2 20"/>
          <p:cNvSpPr/>
          <p:nvPr/>
        </p:nvSpPr>
        <p:spPr bwMode="auto">
          <a:xfrm>
            <a:off x="1871700" y="3038410"/>
            <a:ext cx="2890887" cy="894646"/>
          </a:xfrm>
          <a:prstGeom prst="wedgeRoundRectCallout">
            <a:avLst>
              <a:gd name="adj1" fmla="val -68811"/>
              <a:gd name="adj2" fmla="val 57673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Let’s</a:t>
            </a:r>
            <a:r>
              <a:rPr lang="it-IT" sz="2400" b="1" dirty="0">
                <a:solidFill>
                  <a:srgbClr val="FF0000"/>
                </a:solidFill>
              </a:rPr>
              <a:t> stop. I just </a:t>
            </a:r>
            <a:r>
              <a:rPr lang="it-IT" sz="2400" b="1" dirty="0" err="1">
                <a:solidFill>
                  <a:srgbClr val="FF0000"/>
                </a:solidFill>
              </a:rPr>
              <a:t>want</a:t>
            </a:r>
            <a:r>
              <a:rPr lang="it-IT" sz="2400" b="1" dirty="0">
                <a:solidFill>
                  <a:srgbClr val="FF0000"/>
                </a:solidFill>
              </a:rPr>
              <a:t> to </a:t>
            </a:r>
            <a:r>
              <a:rPr lang="it-IT" sz="2400" b="1" dirty="0" err="1">
                <a:solidFill>
                  <a:srgbClr val="FF0000"/>
                </a:solidFill>
              </a:rPr>
              <a:t>pay</a:t>
            </a:r>
            <a:r>
              <a:rPr lang="it-IT" sz="2400" b="1" dirty="0">
                <a:solidFill>
                  <a:srgbClr val="FF0000"/>
                </a:solidFill>
              </a:rPr>
              <a:t> $1000 once.</a:t>
            </a:r>
          </a:p>
        </p:txBody>
      </p:sp>
      <p:sp>
        <p:nvSpPr>
          <p:cNvPr id="22" name="Fumetto 2 21"/>
          <p:cNvSpPr/>
          <p:nvPr/>
        </p:nvSpPr>
        <p:spPr bwMode="auto">
          <a:xfrm>
            <a:off x="6470120" y="5409220"/>
            <a:ext cx="2279370" cy="894646"/>
          </a:xfrm>
          <a:prstGeom prst="wedgeRoundRectCallout">
            <a:avLst>
              <a:gd name="adj1" fmla="val -91836"/>
              <a:gd name="adj2" fmla="val 10500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Nah</a:t>
            </a:r>
            <a:r>
              <a:rPr lang="it-IT" sz="2400" b="1" dirty="0">
                <a:solidFill>
                  <a:srgbClr val="FF0000"/>
                </a:solidFill>
              </a:rPr>
              <a:t>! </a:t>
            </a:r>
            <a:r>
              <a:rPr lang="it-IT" sz="2400" b="1" dirty="0" err="1">
                <a:solidFill>
                  <a:srgbClr val="FF0000"/>
                </a:solidFill>
              </a:rPr>
              <a:t>I’ll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make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you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pay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twice</a:t>
            </a:r>
            <a:r>
              <a:rPr lang="it-IT" sz="2400" b="1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3" name="Fumetto 2 22"/>
          <p:cNvSpPr/>
          <p:nvPr/>
        </p:nvSpPr>
        <p:spPr bwMode="auto">
          <a:xfrm>
            <a:off x="6629711" y="2980087"/>
            <a:ext cx="2279370" cy="894646"/>
          </a:xfrm>
          <a:prstGeom prst="wedgeRoundRectCallout">
            <a:avLst>
              <a:gd name="adj1" fmla="val -23304"/>
              <a:gd name="adj2" fmla="val 102061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Ops</a:t>
            </a:r>
            <a:r>
              <a:rPr lang="it-IT" sz="2400" b="1" dirty="0">
                <a:solidFill>
                  <a:srgbClr val="FF0000"/>
                </a:solidFill>
              </a:rPr>
              <a:t>! </a:t>
            </a:r>
            <a:r>
              <a:rPr lang="it-IT" sz="2400" b="1" dirty="0" err="1">
                <a:solidFill>
                  <a:srgbClr val="FF0000"/>
                </a:solidFill>
              </a:rPr>
              <a:t>This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is</a:t>
            </a:r>
            <a:r>
              <a:rPr lang="it-IT" sz="2400" b="1" dirty="0">
                <a:solidFill>
                  <a:srgbClr val="FF0000"/>
                </a:solidFill>
              </a:rPr>
              <a:t> a </a:t>
            </a:r>
            <a:r>
              <a:rPr lang="it-IT" sz="2400" b="1" dirty="0" err="1">
                <a:solidFill>
                  <a:srgbClr val="FF0000"/>
                </a:solidFill>
              </a:rPr>
              <a:t>valid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message</a:t>
            </a:r>
            <a:r>
              <a:rPr lang="it-IT" sz="24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2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500" y="225425"/>
            <a:ext cx="8964996" cy="649288"/>
          </a:xfrm>
        </p:spPr>
        <p:txBody>
          <a:bodyPr/>
          <a:lstStyle/>
          <a:p>
            <a:r>
              <a:rPr lang="it-IT" dirty="0" err="1"/>
              <a:t>Preventing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r>
              <a:rPr lang="it-IT" dirty="0"/>
              <a:t>: </a:t>
            </a:r>
            <a:r>
              <a:rPr lang="it-IT" dirty="0" err="1"/>
              <a:t>Nonces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1540" y="1125538"/>
            <a:ext cx="8856984" cy="547181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Replay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prevented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ALL </a:t>
            </a:r>
            <a:r>
              <a:rPr lang="it-IT" dirty="0" err="1"/>
              <a:t>messages</a:t>
            </a:r>
            <a:r>
              <a:rPr lang="it-IT" dirty="0"/>
              <a:t> are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!</a:t>
            </a:r>
          </a:p>
          <a:p>
            <a:r>
              <a:rPr lang="it-IT" dirty="0"/>
              <a:t>How to? 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Application MAY </a:t>
            </a:r>
            <a:r>
              <a:rPr lang="it-IT" dirty="0" err="1">
                <a:solidFill>
                  <a:srgbClr val="FF0000"/>
                </a:solidFill>
              </a:rPr>
              <a:t>legitimately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send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two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identical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messages</a:t>
            </a:r>
            <a:r>
              <a:rPr lang="it-IT" dirty="0">
                <a:solidFill>
                  <a:srgbClr val="FF0000"/>
                </a:solidFill>
              </a:rPr>
              <a:t>! 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Add</a:t>
            </a:r>
            <a:r>
              <a:rPr lang="it-IT" dirty="0"/>
              <a:t> «</a:t>
            </a:r>
            <a:r>
              <a:rPr lang="it-IT" dirty="0" err="1"/>
              <a:t>nonce</a:t>
            </a:r>
            <a:r>
              <a:rPr lang="it-IT" dirty="0"/>
              <a:t>» to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packet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Nonce</a:t>
            </a:r>
            <a:r>
              <a:rPr lang="it-IT" dirty="0"/>
              <a:t>=«</a:t>
            </a:r>
            <a:r>
              <a:rPr lang="it-IT" dirty="0" err="1"/>
              <a:t>fresh</a:t>
            </a:r>
            <a:r>
              <a:rPr lang="it-IT" dirty="0"/>
              <a:t>» information, </a:t>
            </a:r>
            <a:r>
              <a:rPr lang="it-IT" dirty="0" err="1"/>
              <a:t>guaranteed</a:t>
            </a:r>
            <a:r>
              <a:rPr lang="it-IT" dirty="0"/>
              <a:t> to </a:t>
            </a:r>
            <a:r>
              <a:rPr lang="it-IT" dirty="0" err="1"/>
              <a:t>differ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u="sng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remain</a:t>
            </a:r>
            <a:r>
              <a:rPr lang="it-IT" dirty="0"/>
              <a:t> secret </a:t>
            </a:r>
            <a:r>
              <a:rPr lang="it-IT" dirty="0">
                <a:sym typeface="Wingdings" panose="05000000000000000000" pitchFamily="2" charset="2"/>
              </a:rPr>
              <a:t> can be </a:t>
            </a:r>
            <a:r>
              <a:rPr lang="it-IT" dirty="0" err="1">
                <a:sym typeface="Wingdings" panose="05000000000000000000" pitchFamily="2" charset="2"/>
              </a:rPr>
              <a:t>added</a:t>
            </a:r>
            <a:r>
              <a:rPr lang="it-IT" dirty="0">
                <a:sym typeface="Wingdings" panose="05000000000000000000" pitchFamily="2" charset="2"/>
              </a:rPr>
              <a:t> to the </a:t>
            </a:r>
            <a:r>
              <a:rPr lang="it-IT" dirty="0" err="1">
                <a:sym typeface="Wingdings" panose="05000000000000000000" pitchFamily="2" charset="2"/>
              </a:rPr>
              <a:t>msgin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clear</a:t>
            </a:r>
            <a:endParaRPr lang="it-IT" dirty="0"/>
          </a:p>
          <a:p>
            <a:pPr lvl="2"/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2"/>
            <a:r>
              <a:rPr lang="it-IT" dirty="0"/>
              <a:t>Random </a:t>
            </a:r>
            <a:r>
              <a:rPr lang="it-IT" dirty="0" err="1"/>
              <a:t>number</a:t>
            </a:r>
            <a:endParaRPr lang="it-IT" dirty="0"/>
          </a:p>
          <a:p>
            <a:pPr lvl="2"/>
            <a:r>
              <a:rPr lang="it-IT" dirty="0"/>
              <a:t>Time </a:t>
            </a:r>
            <a:r>
              <a:rPr lang="it-IT" dirty="0" err="1"/>
              <a:t>stamp</a:t>
            </a:r>
            <a:endParaRPr lang="it-IT" dirty="0"/>
          </a:p>
          <a:p>
            <a:r>
              <a:rPr lang="it-IT" dirty="0"/>
              <a:t>and include </a:t>
            </a:r>
            <a:r>
              <a:rPr lang="it-IT" dirty="0" err="1"/>
              <a:t>it</a:t>
            </a:r>
            <a:r>
              <a:rPr lang="it-IT" dirty="0"/>
              <a:t> in the TAG </a:t>
            </a:r>
            <a:r>
              <a:rPr lang="it-IT" dirty="0" err="1"/>
              <a:t>computation</a:t>
            </a:r>
            <a:r>
              <a:rPr lang="it-IT" dirty="0"/>
              <a:t>!</a:t>
            </a:r>
          </a:p>
          <a:p>
            <a:pPr lvl="2"/>
            <a:endParaRPr lang="it-IT" dirty="0"/>
          </a:p>
          <a:p>
            <a:pPr lvl="2"/>
            <a:endParaRPr lang="it-IT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5676" y="2851398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982509" y="2851398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5701923" y="2852167"/>
            <a:ext cx="2326833" cy="50323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 err="1"/>
              <a:t>Pay</a:t>
            </a:r>
            <a:r>
              <a:rPr lang="it-IT" altLang="it-IT" b="1" dirty="0"/>
              <a:t> 1000 $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8028756" y="2852167"/>
            <a:ext cx="791716" cy="504825"/>
          </a:xfrm>
          <a:prstGeom prst="rect">
            <a:avLst/>
          </a:prstGeom>
          <a:solidFill>
            <a:srgbClr val="FFFF99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it-IT" altLang="it-IT" b="1" dirty="0"/>
              <a:t>TAG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78978"/>
            <a:ext cx="1116124" cy="13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271821" y="2850604"/>
            <a:ext cx="383855" cy="504825"/>
          </a:xfrm>
          <a:prstGeom prst="rect">
            <a:avLst/>
          </a:prstGeom>
          <a:solidFill>
            <a:srgbClr val="F5AD2B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it-IT" altLang="it-IT" b="1" dirty="0" err="1"/>
              <a:t>N</a:t>
            </a:r>
            <a:r>
              <a:rPr lang="it-IT" altLang="it-IT" b="1" baseline="-25000" dirty="0" err="1"/>
              <a:t>x</a:t>
            </a:r>
            <a:endParaRPr lang="it-IT" altLang="it-IT" b="1" baseline="-25000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304269" y="2852167"/>
            <a:ext cx="383855" cy="504825"/>
          </a:xfrm>
          <a:prstGeom prst="rect">
            <a:avLst/>
          </a:prstGeom>
          <a:solidFill>
            <a:srgbClr val="F5AD2B">
              <a:alpha val="5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it-IT" altLang="it-IT" b="1" dirty="0" err="1"/>
              <a:t>N</a:t>
            </a:r>
            <a:r>
              <a:rPr lang="it-IT" altLang="it-IT" b="1" baseline="-25000" dirty="0" err="1"/>
              <a:t>y</a:t>
            </a:r>
            <a:endParaRPr lang="it-IT" altLang="it-IT" b="1" baseline="-25000" dirty="0"/>
          </a:p>
        </p:txBody>
      </p:sp>
      <p:sp>
        <p:nvSpPr>
          <p:cNvPr id="11" name="Parentesi graffa aperta 10"/>
          <p:cNvSpPr/>
          <p:nvPr/>
        </p:nvSpPr>
        <p:spPr bwMode="auto">
          <a:xfrm rot="16200000">
            <a:off x="2445967" y="2180490"/>
            <a:ext cx="362396" cy="2710688"/>
          </a:xfrm>
          <a:prstGeom prst="leftBrac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Parentesi graffa aperta 11"/>
          <p:cNvSpPr/>
          <p:nvPr/>
        </p:nvSpPr>
        <p:spPr bwMode="auto">
          <a:xfrm rot="16200000">
            <a:off x="6491842" y="2182847"/>
            <a:ext cx="362396" cy="2710688"/>
          </a:xfrm>
          <a:prstGeom prst="leftBrac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Freccia circolare a destra 12"/>
          <p:cNvSpPr/>
          <p:nvPr/>
        </p:nvSpPr>
        <p:spPr bwMode="auto">
          <a:xfrm rot="15691437">
            <a:off x="3370280" y="2857855"/>
            <a:ext cx="454514" cy="1857050"/>
          </a:xfrm>
          <a:prstGeom prst="curvedRight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Freccia circolare a destra 13"/>
          <p:cNvSpPr/>
          <p:nvPr/>
        </p:nvSpPr>
        <p:spPr bwMode="auto">
          <a:xfrm rot="15691437">
            <a:off x="7389306" y="2862111"/>
            <a:ext cx="454514" cy="1857050"/>
          </a:xfrm>
          <a:prstGeom prst="curvedRight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47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understanding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pros</a:t>
            </a:r>
            <a:r>
              <a:rPr lang="it-IT" dirty="0"/>
              <a:t> and </a:t>
            </a:r>
            <a:r>
              <a:rPr lang="it-IT" dirty="0" err="1"/>
              <a:t>cons</a:t>
            </a:r>
            <a:r>
              <a:rPr lang="it-IT" dirty="0"/>
              <a:t> of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nonce</a:t>
            </a:r>
            <a:r>
              <a:rPr lang="it-IT" dirty="0"/>
              <a:t>?</a:t>
            </a:r>
          </a:p>
          <a:p>
            <a:pPr lvl="1"/>
            <a:endParaRPr lang="it-IT" dirty="0"/>
          </a:p>
          <a:p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?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How to </a:t>
            </a:r>
            <a:r>
              <a:rPr lang="it-IT" dirty="0" err="1">
                <a:solidFill>
                  <a:srgbClr val="FF0000"/>
                </a:solidFill>
              </a:rPr>
              <a:t>manage</a:t>
            </a:r>
            <a:r>
              <a:rPr lang="it-IT" dirty="0">
                <a:solidFill>
                  <a:srgbClr val="FF0000"/>
                </a:solidFill>
              </a:rPr>
              <a:t> «</a:t>
            </a:r>
            <a:r>
              <a:rPr lang="it-IT" dirty="0" err="1">
                <a:solidFill>
                  <a:srgbClr val="FF0000"/>
                </a:solidFill>
              </a:rPr>
              <a:t>reboots</a:t>
            </a:r>
            <a:r>
              <a:rPr lang="it-IT" dirty="0">
                <a:solidFill>
                  <a:srgbClr val="FF0000"/>
                </a:solidFill>
              </a:rPr>
              <a:t>»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 ?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Random </a:t>
            </a:r>
            <a:r>
              <a:rPr lang="it-IT" dirty="0" err="1">
                <a:sym typeface="Wingdings" panose="05000000000000000000" pitchFamily="2" charset="2"/>
              </a:rPr>
              <a:t>numbers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it-IT" dirty="0">
                <a:solidFill>
                  <a:srgbClr val="FF0000"/>
                </a:solidFill>
              </a:rPr>
              <a:t>How RX can control </a:t>
            </a:r>
            <a:r>
              <a:rPr lang="it-IT" dirty="0" err="1">
                <a:solidFill>
                  <a:srgbClr val="FF0000"/>
                </a:solidFill>
              </a:rPr>
              <a:t>that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packet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fresh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it-IT" dirty="0"/>
          </a:p>
          <a:p>
            <a:r>
              <a:rPr lang="it-IT" dirty="0"/>
              <a:t>Time </a:t>
            </a:r>
            <a:r>
              <a:rPr lang="it-IT" dirty="0" err="1"/>
              <a:t>stamps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Who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guarantees</a:t>
            </a:r>
            <a:r>
              <a:rPr lang="it-IT" dirty="0">
                <a:solidFill>
                  <a:srgbClr val="FF0000"/>
                </a:solidFill>
              </a:rPr>
              <a:t> time? «</a:t>
            </a:r>
            <a:r>
              <a:rPr lang="it-IT" dirty="0" err="1">
                <a:solidFill>
                  <a:srgbClr val="FF0000"/>
                </a:solidFill>
              </a:rPr>
              <a:t>now</a:t>
            </a:r>
            <a:r>
              <a:rPr lang="it-IT" dirty="0">
                <a:solidFill>
                  <a:srgbClr val="FF0000"/>
                </a:solidFill>
              </a:rPr>
              <a:t>»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really</a:t>
            </a:r>
            <a:r>
              <a:rPr lang="it-IT" dirty="0">
                <a:solidFill>
                  <a:srgbClr val="FF0000"/>
                </a:solidFill>
              </a:rPr>
              <a:t> «</a:t>
            </a:r>
            <a:r>
              <a:rPr lang="it-IT" dirty="0" err="1">
                <a:solidFill>
                  <a:srgbClr val="FF0000"/>
                </a:solidFill>
              </a:rPr>
              <a:t>now</a:t>
            </a:r>
            <a:r>
              <a:rPr lang="it-IT" dirty="0">
                <a:solidFill>
                  <a:srgbClr val="FF0000"/>
                </a:solidFill>
              </a:rPr>
              <a:t>»?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05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2EA789-C64E-4CFB-AD98-9456948292D5}"/>
</file>

<file path=customXml/itemProps2.xml><?xml version="1.0" encoding="utf-8"?>
<ds:datastoreItem xmlns:ds="http://schemas.openxmlformats.org/officeDocument/2006/customXml" ds:itemID="{011D2279-213B-477B-B89A-F1D3898D3814}"/>
</file>

<file path=customXml/itemProps3.xml><?xml version="1.0" encoding="utf-8"?>
<ds:datastoreItem xmlns:ds="http://schemas.openxmlformats.org/officeDocument/2006/customXml" ds:itemID="{2300EDB8-B3B9-41A9-A0E4-15101DDB1F3D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3542</Words>
  <Application>Microsoft Office PowerPoint</Application>
  <PresentationFormat>Presentazione su schermo (4:3)</PresentationFormat>
  <Paragraphs>571</Paragraphs>
  <Slides>41</Slides>
  <Notes>11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Arial</vt:lpstr>
      <vt:lpstr>Arial Narrow</vt:lpstr>
      <vt:lpstr>Book Antiqua</vt:lpstr>
      <vt:lpstr>Bookman Old Style</vt:lpstr>
      <vt:lpstr>Cambria Math</vt:lpstr>
      <vt:lpstr>Times New Roman</vt:lpstr>
      <vt:lpstr>Wingdings</vt:lpstr>
      <vt:lpstr>214templ</vt:lpstr>
      <vt:lpstr>Equazione</vt:lpstr>
      <vt:lpstr>Message Authentication:  Secure hash-based constructions</vt:lpstr>
      <vt:lpstr>Confidentiality ≠ Integrity</vt:lpstr>
      <vt:lpstr>Message authentication (with symmetric key)</vt:lpstr>
      <vt:lpstr>Message authentication: what it does NOT protect?</vt:lpstr>
      <vt:lpstr>Protects from MITM attacker</vt:lpstr>
      <vt:lpstr>Protects from message spoofing</vt:lpstr>
      <vt:lpstr>Does NOT protect from replay attacks</vt:lpstr>
      <vt:lpstr>Preventing replay attacks: Nonces</vt:lpstr>
      <vt:lpstr>Test your understanding</vt:lpstr>
      <vt:lpstr>MAC = Digital Signature?</vt:lpstr>
      <vt:lpstr>Defining Security for Message Authentication Codes</vt:lpstr>
      <vt:lpstr>Test your understanding</vt:lpstr>
      <vt:lpstr> Which (highly non linear) function can we use?  Hash function? What’s this?</vt:lpstr>
      <vt:lpstr>What is a Hash function?</vt:lpstr>
      <vt:lpstr>Cryptographic hash functions</vt:lpstr>
      <vt:lpstr>Property #1 of a  cryptographic hash function</vt:lpstr>
      <vt:lpstr>Parenthesis: Hash functions: computational security</vt:lpstr>
      <vt:lpstr>Property #2 of a  cryptographic hash function</vt:lpstr>
      <vt:lpstr>Test your understanding (non trivial example)</vt:lpstr>
      <vt:lpstr>Property #3 of a  cryptographic hash function</vt:lpstr>
      <vt:lpstr>Birthday paradox</vt:lpstr>
      <vt:lpstr>Birthday paradox math</vt:lpstr>
      <vt:lpstr>Birthday paradox math</vt:lpstr>
      <vt:lpstr>Hash digest size</vt:lpstr>
      <vt:lpstr>Back to Message authentication!</vt:lpstr>
      <vt:lpstr>Message Authentication Code using hash functions ingredient 1: good hash</vt:lpstr>
      <vt:lpstr>Message Authentication Code using hash functions ingredient 2: include secret in the hash</vt:lpstr>
      <vt:lpstr>Where to put authentication key in hash?</vt:lpstr>
      <vt:lpstr>We would NOT care IF  hash function were a «perfect» one:  Random Oracle</vt:lpstr>
      <vt:lpstr>But WE HAVE TO BE CAREFUL! devil is in details…</vt:lpstr>
      <vt:lpstr>Hash constructions: iterative</vt:lpstr>
      <vt:lpstr>Secret Suffix: H(M,S)?</vt:lpstr>
      <vt:lpstr>Secret Prefix: H(S,M)?</vt:lpstr>
      <vt:lpstr>Expansion attack!</vt:lpstr>
      <vt:lpstr>HMAC to the rescue!</vt:lpstr>
      <vt:lpstr>HMAC construction</vt:lpstr>
      <vt:lpstr>HMAC - diagram </vt:lpstr>
      <vt:lpstr>HMAC security</vt:lpstr>
      <vt:lpstr>Collisions without HMAC</vt:lpstr>
      <vt:lpstr>Take-home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446</cp:revision>
  <cp:lastPrinted>2020-10-09T10:12:13Z</cp:lastPrinted>
  <dcterms:created xsi:type="dcterms:W3CDTF">1996-09-11T22:41:56Z</dcterms:created>
  <dcterms:modified xsi:type="dcterms:W3CDTF">2022-10-11T13:18:17Z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