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0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1" r:id="rId2"/>
  </p:sldMasterIdLst>
  <p:notesMasterIdLst>
    <p:notesMasterId r:id="rId54"/>
  </p:notesMasterIdLst>
  <p:handoutMasterIdLst>
    <p:handoutMasterId r:id="rId55"/>
  </p:handoutMasterIdLst>
  <p:sldIdLst>
    <p:sldId id="511" r:id="rId3"/>
    <p:sldId id="808" r:id="rId4"/>
    <p:sldId id="809" r:id="rId5"/>
    <p:sldId id="535" r:id="rId6"/>
    <p:sldId id="823" r:id="rId7"/>
    <p:sldId id="453" r:id="rId8"/>
    <p:sldId id="456" r:id="rId9"/>
    <p:sldId id="458" r:id="rId10"/>
    <p:sldId id="908" r:id="rId11"/>
    <p:sldId id="885" r:id="rId12"/>
    <p:sldId id="910" r:id="rId13"/>
    <p:sldId id="536" r:id="rId14"/>
    <p:sldId id="581" r:id="rId15"/>
    <p:sldId id="480" r:id="rId16"/>
    <p:sldId id="482" r:id="rId17"/>
    <p:sldId id="484" r:id="rId18"/>
    <p:sldId id="489" r:id="rId19"/>
    <p:sldId id="922" r:id="rId20"/>
    <p:sldId id="486" r:id="rId21"/>
    <p:sldId id="490" r:id="rId22"/>
    <p:sldId id="487" r:id="rId23"/>
    <p:sldId id="488" r:id="rId24"/>
    <p:sldId id="492" r:id="rId25"/>
    <p:sldId id="468" r:id="rId26"/>
    <p:sldId id="917" r:id="rId27"/>
    <p:sldId id="918" r:id="rId28"/>
    <p:sldId id="919" r:id="rId29"/>
    <p:sldId id="920" r:id="rId30"/>
    <p:sldId id="921" r:id="rId31"/>
    <p:sldId id="826" r:id="rId32"/>
    <p:sldId id="832" r:id="rId33"/>
    <p:sldId id="842" r:id="rId34"/>
    <p:sldId id="828" r:id="rId35"/>
    <p:sldId id="839" r:id="rId36"/>
    <p:sldId id="840" r:id="rId37"/>
    <p:sldId id="841" r:id="rId38"/>
    <p:sldId id="834" r:id="rId39"/>
    <p:sldId id="835" r:id="rId40"/>
    <p:sldId id="836" r:id="rId41"/>
    <p:sldId id="837" r:id="rId42"/>
    <p:sldId id="829" r:id="rId43"/>
    <p:sldId id="830" r:id="rId44"/>
    <p:sldId id="831" r:id="rId45"/>
    <p:sldId id="914" r:id="rId46"/>
    <p:sldId id="875" r:id="rId47"/>
    <p:sldId id="876" r:id="rId48"/>
    <p:sldId id="877" r:id="rId49"/>
    <p:sldId id="878" r:id="rId50"/>
    <p:sldId id="879" r:id="rId51"/>
    <p:sldId id="880" r:id="rId52"/>
    <p:sldId id="881" r:id="rId53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>
          <p15:clr>
            <a:srgbClr val="A4A3A4"/>
          </p15:clr>
        </p15:guide>
        <p15:guide id="2" pos="15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2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6600"/>
    <a:srgbClr val="53D810"/>
    <a:srgbClr val="33840A"/>
    <a:srgbClr val="008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9122" autoAdjust="0"/>
  </p:normalViewPr>
  <p:slideViewPr>
    <p:cSldViewPr showGuides="1">
      <p:cViewPr varScale="1">
        <p:scale>
          <a:sx n="59" d="100"/>
          <a:sy n="59" d="100"/>
        </p:scale>
        <p:origin x="1500" y="60"/>
      </p:cViewPr>
      <p:guideLst>
        <p:guide orient="horz" pos="3888"/>
        <p:guide pos="1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38" d="100"/>
          <a:sy n="38" d="100"/>
        </p:scale>
        <p:origin x="-1446" y="-84"/>
      </p:cViewPr>
      <p:guideLst>
        <p:guide orient="horz" pos="3222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customXml" Target="../customXml/item2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62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customXml" Target="../customXml/item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868C6031-B23B-49E2-B686-0C6F8E4E4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9380538"/>
            <a:ext cx="5810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227" tIns="46777" rIns="95227" bIns="46777">
            <a:spAutoFit/>
          </a:bodyPr>
          <a:lstStyle>
            <a:lvl1pPr defTabSz="963613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3613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3613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3613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3613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84E92E02-3560-4FE3-B5A2-C698779368CB}" type="slidenum">
              <a:rPr lang="en-US" altLang="it-IT" sz="2500">
                <a:latin typeface="Book Antiqua" panose="02040602050305030304" pitchFamily="18" charset="0"/>
              </a:rPr>
              <a:pPr/>
              <a:t>‹N›</a:t>
            </a:fld>
            <a:endParaRPr lang="en-US" altLang="it-IT" sz="250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1ED47522-9886-4AFC-8367-36DD5720447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0125" y="774700"/>
            <a:ext cx="5099050" cy="3824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563558A0-C411-4CD7-B675-EC7B80A1927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27" tIns="46777" rIns="95227" bIns="467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CB0376FE-2022-4BAB-8D2E-5DCD52A07B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3963855C-759F-445F-8F26-2C80C59588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egnaposto immagine diapositiva 1">
            <a:extLst>
              <a:ext uri="{FF2B5EF4-FFF2-40B4-BE49-F238E27FC236}">
                <a16:creationId xmlns:a16="http://schemas.microsoft.com/office/drawing/2014/main" id="{BDB8AF2A-43C1-4548-8D0A-508AB095C31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Segnaposto note 2">
            <a:extLst>
              <a:ext uri="{FF2B5EF4-FFF2-40B4-BE49-F238E27FC236}">
                <a16:creationId xmlns:a16="http://schemas.microsoft.com/office/drawing/2014/main" id="{81AA7299-877D-442A-83FC-E5A16C071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egnaposto immagine diapositiva 1">
            <a:extLst>
              <a:ext uri="{FF2B5EF4-FFF2-40B4-BE49-F238E27FC236}">
                <a16:creationId xmlns:a16="http://schemas.microsoft.com/office/drawing/2014/main" id="{23DB4088-3924-4008-8C20-BD80029729E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Segnaposto note 2">
            <a:extLst>
              <a:ext uri="{FF2B5EF4-FFF2-40B4-BE49-F238E27FC236}">
                <a16:creationId xmlns:a16="http://schemas.microsoft.com/office/drawing/2014/main" id="{0F5FA7D2-F9B6-445C-AA6A-E494E7C90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egnaposto immagine diapositiva 1">
            <a:extLst>
              <a:ext uri="{FF2B5EF4-FFF2-40B4-BE49-F238E27FC236}">
                <a16:creationId xmlns:a16="http://schemas.microsoft.com/office/drawing/2014/main" id="{0B6D9502-9EFD-7549-75AF-E6DD46DFF0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Segnaposto note 2">
            <a:extLst>
              <a:ext uri="{FF2B5EF4-FFF2-40B4-BE49-F238E27FC236}">
                <a16:creationId xmlns:a16="http://schemas.microsoft.com/office/drawing/2014/main" id="{FBF88A71-960F-3B4B-4233-58FA7A3BC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egnaposto immagine diapositiva 1">
            <a:extLst>
              <a:ext uri="{FF2B5EF4-FFF2-40B4-BE49-F238E27FC236}">
                <a16:creationId xmlns:a16="http://schemas.microsoft.com/office/drawing/2014/main" id="{F18C3BC9-4FCE-332C-3F71-13F590E153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Segnaposto note 2">
            <a:extLst>
              <a:ext uri="{FF2B5EF4-FFF2-40B4-BE49-F238E27FC236}">
                <a16:creationId xmlns:a16="http://schemas.microsoft.com/office/drawing/2014/main" id="{9BF282CB-C4DC-C303-FC1E-E2546BDB7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egnaposto immagine diapositiva 1">
            <a:extLst>
              <a:ext uri="{FF2B5EF4-FFF2-40B4-BE49-F238E27FC236}">
                <a16:creationId xmlns:a16="http://schemas.microsoft.com/office/drawing/2014/main" id="{D5238CC4-433C-4CAD-BCA5-CAA5064B0B4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Segnaposto note 2">
            <a:extLst>
              <a:ext uri="{FF2B5EF4-FFF2-40B4-BE49-F238E27FC236}">
                <a16:creationId xmlns:a16="http://schemas.microsoft.com/office/drawing/2014/main" id="{0F245C54-3DDC-4E7C-A83F-91F284266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egnaposto immagine diapositiva 1">
            <a:extLst>
              <a:ext uri="{FF2B5EF4-FFF2-40B4-BE49-F238E27FC236}">
                <a16:creationId xmlns:a16="http://schemas.microsoft.com/office/drawing/2014/main" id="{3CADE493-5DE4-4D72-8BB3-8EBF474B0DA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Segnaposto note 2">
            <a:extLst>
              <a:ext uri="{FF2B5EF4-FFF2-40B4-BE49-F238E27FC236}">
                <a16:creationId xmlns:a16="http://schemas.microsoft.com/office/drawing/2014/main" id="{C0055C0B-2AFC-4903-81A0-2B6F7561C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egnaposto immagine diapositiva 1">
            <a:extLst>
              <a:ext uri="{FF2B5EF4-FFF2-40B4-BE49-F238E27FC236}">
                <a16:creationId xmlns:a16="http://schemas.microsoft.com/office/drawing/2014/main" id="{13A0E47E-25C3-4B4C-A3F1-778E5EB8371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Segnaposto note 2">
            <a:extLst>
              <a:ext uri="{FF2B5EF4-FFF2-40B4-BE49-F238E27FC236}">
                <a16:creationId xmlns:a16="http://schemas.microsoft.com/office/drawing/2014/main" id="{880CBB14-C102-40F8-887A-B61ADC02C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egnaposto immagine diapositiva 1">
            <a:extLst>
              <a:ext uri="{FF2B5EF4-FFF2-40B4-BE49-F238E27FC236}">
                <a16:creationId xmlns:a16="http://schemas.microsoft.com/office/drawing/2014/main" id="{076E1AD2-1B4A-43E2-8B04-F816E4FA029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Segnaposto note 2">
            <a:extLst>
              <a:ext uri="{FF2B5EF4-FFF2-40B4-BE49-F238E27FC236}">
                <a16:creationId xmlns:a16="http://schemas.microsoft.com/office/drawing/2014/main" id="{1F2AC712-8A93-4C82-A159-A4F1042F3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egnaposto immagine diapositiva 1">
            <a:extLst>
              <a:ext uri="{FF2B5EF4-FFF2-40B4-BE49-F238E27FC236}">
                <a16:creationId xmlns:a16="http://schemas.microsoft.com/office/drawing/2014/main" id="{2932A5FE-9205-406D-927F-5EA72F8A293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Segnaposto note 2">
            <a:extLst>
              <a:ext uri="{FF2B5EF4-FFF2-40B4-BE49-F238E27FC236}">
                <a16:creationId xmlns:a16="http://schemas.microsoft.com/office/drawing/2014/main" id="{02FF49D7-7013-4AD5-9161-1BB1D90B4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egnaposto immagine diapositiva 1">
            <a:extLst>
              <a:ext uri="{FF2B5EF4-FFF2-40B4-BE49-F238E27FC236}">
                <a16:creationId xmlns:a16="http://schemas.microsoft.com/office/drawing/2014/main" id="{4CC65BCD-2363-4A07-806A-C0380B94FE1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Segnaposto note 2">
            <a:extLst>
              <a:ext uri="{FF2B5EF4-FFF2-40B4-BE49-F238E27FC236}">
                <a16:creationId xmlns:a16="http://schemas.microsoft.com/office/drawing/2014/main" id="{DC8FA701-12CE-4093-BE0C-CE27EFDA1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B61F5D3F-4DA3-4B22-BE63-CBA554E6E0FA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E3B3D68-DF0E-468C-92FA-F5AE6DA12E68}" type="slidenum">
              <a:rPr lang="en-US" altLang="it-IT" sz="1800">
                <a:latin typeface="Arial Narrow" panose="020B0606020202030204" pitchFamily="34" charset="0"/>
              </a:rPr>
              <a:pPr eaLnBrk="1" hangingPunct="1">
                <a:spcBef>
                  <a:spcPct val="0"/>
                </a:spcBef>
              </a:pPr>
              <a:t>4</a:t>
            </a:fld>
            <a:endParaRPr lang="en-US" altLang="it-IT" sz="1800">
              <a:latin typeface="Arial Narrow" panose="020B0606020202030204" pitchFamily="34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BBE8D55B-0FA9-498B-A0DD-7B6818A602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A69DB325-35E1-4E32-A729-4EB2018A3D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it-IT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2272497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4896808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egnaposto immagine diapositiva 1">
            <a:extLst>
              <a:ext uri="{FF2B5EF4-FFF2-40B4-BE49-F238E27FC236}">
                <a16:creationId xmlns:a16="http://schemas.microsoft.com/office/drawing/2014/main" id="{41BBE470-E892-66A8-B86A-C5D37EA97A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Segnaposto note 2">
            <a:extLst>
              <a:ext uri="{FF2B5EF4-FFF2-40B4-BE49-F238E27FC236}">
                <a16:creationId xmlns:a16="http://schemas.microsoft.com/office/drawing/2014/main" id="{5A8BFC45-1C81-7635-0B99-8F084D238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egnaposto immagine diapositiva 1">
            <a:extLst>
              <a:ext uri="{FF2B5EF4-FFF2-40B4-BE49-F238E27FC236}">
                <a16:creationId xmlns:a16="http://schemas.microsoft.com/office/drawing/2014/main" id="{DDEAFB13-8599-AF38-3267-882206A4CD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Segnaposto note 2">
            <a:extLst>
              <a:ext uri="{FF2B5EF4-FFF2-40B4-BE49-F238E27FC236}">
                <a16:creationId xmlns:a16="http://schemas.microsoft.com/office/drawing/2014/main" id="{36348E90-9224-B3C5-D3E6-13481FF37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egnaposto immagine diapositiva 1">
            <a:extLst>
              <a:ext uri="{FF2B5EF4-FFF2-40B4-BE49-F238E27FC236}">
                <a16:creationId xmlns:a16="http://schemas.microsoft.com/office/drawing/2014/main" id="{B19C9CCC-A129-9EA8-BA7B-09D06DFE85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Segnaposto note 2">
            <a:extLst>
              <a:ext uri="{FF2B5EF4-FFF2-40B4-BE49-F238E27FC236}">
                <a16:creationId xmlns:a16="http://schemas.microsoft.com/office/drawing/2014/main" id="{B8A1BF45-F668-1C9F-74B5-856431823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egnaposto immagine diapositiva 1">
            <a:extLst>
              <a:ext uri="{FF2B5EF4-FFF2-40B4-BE49-F238E27FC236}">
                <a16:creationId xmlns:a16="http://schemas.microsoft.com/office/drawing/2014/main" id="{EEB5360C-0EDA-B8B1-00B6-B47AA72369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Segnaposto note 2">
            <a:extLst>
              <a:ext uri="{FF2B5EF4-FFF2-40B4-BE49-F238E27FC236}">
                <a16:creationId xmlns:a16="http://schemas.microsoft.com/office/drawing/2014/main" id="{08533161-8153-1A97-6E70-45CDC0CB4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egnaposto immagine diapositiva 1">
            <a:extLst>
              <a:ext uri="{FF2B5EF4-FFF2-40B4-BE49-F238E27FC236}">
                <a16:creationId xmlns:a16="http://schemas.microsoft.com/office/drawing/2014/main" id="{84B0077A-7339-DE5A-B6AA-4E91FB353C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Segnaposto note 2">
            <a:extLst>
              <a:ext uri="{FF2B5EF4-FFF2-40B4-BE49-F238E27FC236}">
                <a16:creationId xmlns:a16="http://schemas.microsoft.com/office/drawing/2014/main" id="{1D919CF5-DE82-5D13-0754-D7AB16D89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egnaposto immagine diapositiva 1">
            <a:extLst>
              <a:ext uri="{FF2B5EF4-FFF2-40B4-BE49-F238E27FC236}">
                <a16:creationId xmlns:a16="http://schemas.microsoft.com/office/drawing/2014/main" id="{8DE217F9-CC1D-AC65-8A7F-3B2BBF5232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Segnaposto note 2">
            <a:extLst>
              <a:ext uri="{FF2B5EF4-FFF2-40B4-BE49-F238E27FC236}">
                <a16:creationId xmlns:a16="http://schemas.microsoft.com/office/drawing/2014/main" id="{AC8BD359-D302-BC40-DBC6-844757AD2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egnaposto immagine diapositiva 1">
            <a:extLst>
              <a:ext uri="{FF2B5EF4-FFF2-40B4-BE49-F238E27FC236}">
                <a16:creationId xmlns:a16="http://schemas.microsoft.com/office/drawing/2014/main" id="{461D81A9-84CE-4C07-AA21-44B4B0B555E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Segnaposto note 2">
            <a:extLst>
              <a:ext uri="{FF2B5EF4-FFF2-40B4-BE49-F238E27FC236}">
                <a16:creationId xmlns:a16="http://schemas.microsoft.com/office/drawing/2014/main" id="{C04C1704-AD98-44D8-99C9-4A6D942FA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egnaposto immagine diapositiva 1">
            <a:extLst>
              <a:ext uri="{FF2B5EF4-FFF2-40B4-BE49-F238E27FC236}">
                <a16:creationId xmlns:a16="http://schemas.microsoft.com/office/drawing/2014/main" id="{2F3B912E-A9A3-4088-A19C-0FAD8EDC5A7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Segnaposto note 2">
            <a:extLst>
              <a:ext uri="{FF2B5EF4-FFF2-40B4-BE49-F238E27FC236}">
                <a16:creationId xmlns:a16="http://schemas.microsoft.com/office/drawing/2014/main" id="{003BF733-1903-4F62-89D9-35616DC21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egnaposto immagine diapositiva 1">
            <a:extLst>
              <a:ext uri="{FF2B5EF4-FFF2-40B4-BE49-F238E27FC236}">
                <a16:creationId xmlns:a16="http://schemas.microsoft.com/office/drawing/2014/main" id="{405EFD65-47E2-453A-A1ED-CC4E46FB050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Segnaposto note 2">
            <a:extLst>
              <a:ext uri="{FF2B5EF4-FFF2-40B4-BE49-F238E27FC236}">
                <a16:creationId xmlns:a16="http://schemas.microsoft.com/office/drawing/2014/main" id="{570D7B80-040D-4795-8D65-997EE467F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3E9C842-53F3-4A67-85D3-8D561125D4ED}" type="slidenum">
              <a:rPr lang="en-US" altLang="it-IT" sz="1800">
                <a:latin typeface="Arial Narrow" panose="020B0606020202030204" pitchFamily="34" charset="0"/>
              </a:rPr>
              <a:pPr eaLnBrk="1" hangingPunct="1">
                <a:spcBef>
                  <a:spcPct val="0"/>
                </a:spcBef>
              </a:pPr>
              <a:t>9</a:t>
            </a:fld>
            <a:endParaRPr lang="en-US" altLang="it-IT" sz="1800">
              <a:latin typeface="Arial Narrow" panose="020B060602020203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it-IT"/>
          </a:p>
        </p:txBody>
      </p:sp>
    </p:spTree>
    <p:extLst>
      <p:ext uri="{BB962C8B-B14F-4D97-AF65-F5344CB8AC3E}">
        <p14:creationId xmlns:p14="http://schemas.microsoft.com/office/powerpoint/2010/main" val="1122829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183482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egnaposto immagine diapositiva 1">
            <a:extLst>
              <a:ext uri="{FF2B5EF4-FFF2-40B4-BE49-F238E27FC236}">
                <a16:creationId xmlns:a16="http://schemas.microsoft.com/office/drawing/2014/main" id="{F975227F-8C7C-4CF2-B04D-17B69273916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Segnaposto note 2">
            <a:extLst>
              <a:ext uri="{FF2B5EF4-FFF2-40B4-BE49-F238E27FC236}">
                <a16:creationId xmlns:a16="http://schemas.microsoft.com/office/drawing/2014/main" id="{49EE1BAE-AE8B-4290-8A3E-CEB5BD610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egnaposto immagine diapositiva 1">
            <a:extLst>
              <a:ext uri="{FF2B5EF4-FFF2-40B4-BE49-F238E27FC236}">
                <a16:creationId xmlns:a16="http://schemas.microsoft.com/office/drawing/2014/main" id="{E7A62229-D702-411C-AEC9-E9CCEC5A4CE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Segnaposto note 2">
            <a:extLst>
              <a:ext uri="{FF2B5EF4-FFF2-40B4-BE49-F238E27FC236}">
                <a16:creationId xmlns:a16="http://schemas.microsoft.com/office/drawing/2014/main" id="{B96DE341-E3CD-44AC-81D3-B8AB6AFEA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812598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58727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457950" y="225425"/>
            <a:ext cx="1924050" cy="587057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85800" y="225425"/>
            <a:ext cx="5619750" cy="587057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395472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763362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395638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848574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1125538"/>
            <a:ext cx="3771900" cy="4970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10100" y="1125538"/>
            <a:ext cx="3771900" cy="4970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615748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65044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40234958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43211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166286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9730749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0569659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9602197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457950" y="225425"/>
            <a:ext cx="1924050" cy="587057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85800" y="225425"/>
            <a:ext cx="5619750" cy="587057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568847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2620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1125538"/>
            <a:ext cx="3771900" cy="4970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10100" y="1125538"/>
            <a:ext cx="3771900" cy="4970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87337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791815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3153921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35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84464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382238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0BDDA2F3-B2A3-4EC6-BA5F-4CBB72DCCF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25538"/>
            <a:ext cx="7696200" cy="497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/>
              <a:t>Click to edit Master text styles</a:t>
            </a:r>
          </a:p>
          <a:p>
            <a:pPr lvl="1"/>
            <a:r>
              <a:rPr lang="en-US" altLang="it-IT"/>
              <a:t>Second Level</a:t>
            </a:r>
          </a:p>
          <a:p>
            <a:pPr lvl="2"/>
            <a:r>
              <a:rPr lang="en-US" altLang="it-IT"/>
              <a:t>Third Level</a:t>
            </a:r>
          </a:p>
          <a:p>
            <a:pPr lvl="3"/>
            <a:r>
              <a:rPr lang="en-US" altLang="it-IT"/>
              <a:t>Fourth Level</a:t>
            </a:r>
          </a:p>
          <a:p>
            <a:pPr lvl="4"/>
            <a:r>
              <a:rPr lang="en-US" altLang="it-IT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7A9A4BE-5582-4936-B0F1-EC4A40F9C4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5425"/>
            <a:ext cx="76962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FD31482C-A1F6-4166-B546-CF64F2881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6324600"/>
            <a:ext cx="1981200" cy="3635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it-IT">
                <a:latin typeface="Arial" pitchFamily="34" charset="0"/>
              </a:rPr>
              <a:t>Giuseppe Bianchi </a:t>
            </a:r>
          </a:p>
        </p:txBody>
      </p:sp>
      <p:sp>
        <p:nvSpPr>
          <p:cNvPr id="1029" name="Line 6">
            <a:extLst>
              <a:ext uri="{FF2B5EF4-FFF2-40B4-BE49-F238E27FC236}">
                <a16:creationId xmlns:a16="http://schemas.microsoft.com/office/drawing/2014/main" id="{B1033944-562F-4FFA-9AB1-72CF28AFA47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64770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0" name="Line 7">
            <a:extLst>
              <a:ext uri="{FF2B5EF4-FFF2-40B4-BE49-F238E27FC236}">
                <a16:creationId xmlns:a16="http://schemas.microsoft.com/office/drawing/2014/main" id="{59526E1E-64DB-432B-AA75-CC7A210654C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6477000"/>
            <a:ext cx="525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1" name="Line 8">
            <a:extLst>
              <a:ext uri="{FF2B5EF4-FFF2-40B4-BE49-F238E27FC236}">
                <a16:creationId xmlns:a16="http://schemas.microsoft.com/office/drawing/2014/main" id="{3A111F61-6129-4250-B164-D853692ACFC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65532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2" name="Line 9">
            <a:extLst>
              <a:ext uri="{FF2B5EF4-FFF2-40B4-BE49-F238E27FC236}">
                <a16:creationId xmlns:a16="http://schemas.microsoft.com/office/drawing/2014/main" id="{D4B98BE5-C35C-4CA9-89CE-5B71FB55E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6553200"/>
            <a:ext cx="525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è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ð"/>
        <a:defRPr sz="3200">
          <a:solidFill>
            <a:schemeClr val="tx1"/>
          </a:solidFill>
          <a:latin typeface="Arial Narrow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à"/>
        <a:defRPr sz="28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25538"/>
            <a:ext cx="7696200" cy="497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/>
              <a:t>Click to edit Master text styles</a:t>
            </a:r>
          </a:p>
          <a:p>
            <a:pPr lvl="1"/>
            <a:r>
              <a:rPr lang="en-US" altLang="it-IT"/>
              <a:t>Second Level</a:t>
            </a:r>
          </a:p>
          <a:p>
            <a:pPr lvl="2"/>
            <a:r>
              <a:rPr lang="en-US" altLang="it-IT"/>
              <a:t>Third Level</a:t>
            </a:r>
          </a:p>
          <a:p>
            <a:pPr lvl="3"/>
            <a:r>
              <a:rPr lang="en-US" altLang="it-IT"/>
              <a:t>Fourth Level</a:t>
            </a:r>
          </a:p>
          <a:p>
            <a:pPr lvl="4"/>
            <a:r>
              <a:rPr lang="en-US" altLang="it-IT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5425"/>
            <a:ext cx="76962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371600" y="6324600"/>
            <a:ext cx="1981200" cy="3635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it-IT">
                <a:latin typeface="Arial" charset="0"/>
              </a:rPr>
              <a:t>Giuseppe Bianchi </a:t>
            </a:r>
          </a:p>
        </p:txBody>
      </p:sp>
      <p:sp>
        <p:nvSpPr>
          <p:cNvPr id="1029" name="Line 6"/>
          <p:cNvSpPr>
            <a:spLocks noChangeShapeType="1"/>
          </p:cNvSpPr>
          <p:nvPr/>
        </p:nvSpPr>
        <p:spPr bwMode="auto">
          <a:xfrm>
            <a:off x="685800" y="64770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0" name="Line 7"/>
          <p:cNvSpPr>
            <a:spLocks noChangeShapeType="1"/>
          </p:cNvSpPr>
          <p:nvPr/>
        </p:nvSpPr>
        <p:spPr bwMode="auto">
          <a:xfrm>
            <a:off x="3429000" y="6477000"/>
            <a:ext cx="525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685800" y="65532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3429000" y="6553200"/>
            <a:ext cx="525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0000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è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ð"/>
        <a:defRPr sz="3200">
          <a:solidFill>
            <a:schemeClr val="tx1"/>
          </a:solidFill>
          <a:latin typeface="Arial Narrow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à"/>
        <a:defRPr sz="28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8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0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1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2.wmf"/><Relationship Id="rId4" Type="http://schemas.openxmlformats.org/officeDocument/2006/relationships/oleObject" Target="../embeddings/oleObject13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2.wmf"/><Relationship Id="rId4" Type="http://schemas.openxmlformats.org/officeDocument/2006/relationships/oleObject" Target="../embeddings/oleObject1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2.wmf"/><Relationship Id="rId4" Type="http://schemas.openxmlformats.org/officeDocument/2006/relationships/oleObject" Target="../embeddings/oleObject15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2.wmf"/><Relationship Id="rId4" Type="http://schemas.openxmlformats.org/officeDocument/2006/relationships/oleObject" Target="../embeddings/oleObject19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project-rainbowcrack.com/buy.htm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wmf"/><Relationship Id="rId4" Type="http://schemas.openxmlformats.org/officeDocument/2006/relationships/oleObject" Target="../embeddings/oleObject20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wmf"/><Relationship Id="rId4" Type="http://schemas.openxmlformats.org/officeDocument/2006/relationships/oleObject" Target="../embeddings/oleObject21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w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jpeg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050" name="Rectangle 2">
            <a:extLst>
              <a:ext uri="{FF2B5EF4-FFF2-40B4-BE49-F238E27FC236}">
                <a16:creationId xmlns:a16="http://schemas.microsoft.com/office/drawing/2014/main" id="{7B62C0E0-5F43-4852-986F-525FAD5B9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5733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 eaLnBrk="0" hangingPunct="0">
              <a:defRPr/>
            </a:pPr>
            <a:r>
              <a:rPr lang="en-US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(user) authentication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-1" y="8620"/>
            <a:ext cx="9143999" cy="752475"/>
          </a:xfrm>
        </p:spPr>
        <p:txBody>
          <a:bodyPr/>
          <a:lstStyle/>
          <a:p>
            <a:pPr eaLnBrk="1" hangingPunct="1">
              <a:defRPr/>
            </a:pPr>
            <a:r>
              <a:rPr lang="it-IT" sz="2800" dirty="0"/>
              <a:t>Challenge-</a:t>
            </a:r>
            <a:r>
              <a:rPr lang="it-IT" sz="2800" dirty="0" err="1"/>
              <a:t>Handshake</a:t>
            </a:r>
            <a:r>
              <a:rPr lang="it-IT" sz="2800" dirty="0"/>
              <a:t> </a:t>
            </a:r>
            <a:r>
              <a:rPr lang="it-IT" sz="2800" dirty="0" err="1"/>
              <a:t>Auth</a:t>
            </a:r>
            <a:r>
              <a:rPr lang="it-IT" sz="2800" dirty="0"/>
              <a:t> </a:t>
            </a:r>
            <a:r>
              <a:rPr lang="it-IT" sz="2800" dirty="0" err="1"/>
              <a:t>Protocol</a:t>
            </a:r>
            <a:r>
              <a:rPr lang="it-IT" sz="2800" dirty="0"/>
              <a:t> (CHAP)</a:t>
            </a:r>
          </a:p>
        </p:txBody>
      </p:sp>
      <p:graphicFrame>
        <p:nvGraphicFramePr>
          <p:cNvPr id="27651" name="Object 3"/>
          <p:cNvGraphicFramePr>
            <a:graphicFrameLocks/>
          </p:cNvGraphicFramePr>
          <p:nvPr/>
        </p:nvGraphicFramePr>
        <p:xfrm>
          <a:off x="687388" y="2546350"/>
          <a:ext cx="116522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Art" r:id="rId3" imgW="1390650" imgH="1362075" progId="MS_ClipArt_Gallery.2">
                  <p:embed/>
                </p:oleObj>
              </mc:Choice>
              <mc:Fallback>
                <p:oleObj name="ClipArt" r:id="rId3" imgW="1390650" imgH="1362075" progId="MS_ClipArt_Gallery.2">
                  <p:embed/>
                  <p:pic>
                    <p:nvPicPr>
                      <p:cNvPr id="27651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2546350"/>
                        <a:ext cx="1165225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5916613" y="2132013"/>
          <a:ext cx="895350" cy="153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Art" r:id="rId5" imgW="1562100" imgH="5059363" progId="MS_ClipArt_Gallery.2">
                  <p:embed/>
                </p:oleObj>
              </mc:Choice>
              <mc:Fallback>
                <p:oleObj name="ClipArt" r:id="rId5" imgW="1562100" imgH="5059363" progId="MS_ClipArt_Gallery.2">
                  <p:embed/>
                  <p:pic>
                    <p:nvPicPr>
                      <p:cNvPr id="276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613" y="2132013"/>
                        <a:ext cx="895350" cy="153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AutoShape 5"/>
          <p:cNvSpPr>
            <a:spLocks noChangeArrowheads="1"/>
          </p:cNvSpPr>
          <p:nvPr/>
        </p:nvSpPr>
        <p:spPr bwMode="auto">
          <a:xfrm>
            <a:off x="1196975" y="1304925"/>
            <a:ext cx="5102225" cy="1123950"/>
          </a:xfrm>
          <a:prstGeom prst="curvedDownArrow">
            <a:avLst>
              <a:gd name="adj1" fmla="val 90791"/>
              <a:gd name="adj2" fmla="val 181582"/>
              <a:gd name="adj3" fmla="val 33333"/>
            </a:avLst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1079500" y="836613"/>
            <a:ext cx="5975350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it-IT" altLang="it-IT" sz="2300" b="0" dirty="0">
                <a:solidFill>
                  <a:srgbClr val="0B0014"/>
                </a:solidFill>
                <a:latin typeface="Tahoma" panose="020B0604030504040204" pitchFamily="34" charset="0"/>
              </a:rPr>
              <a:t>2) </a:t>
            </a:r>
            <a:r>
              <a:rPr lang="it-IT" altLang="it-IT" sz="2300" b="0" dirty="0">
                <a:latin typeface="Tahoma" panose="020B0604030504040204" pitchFamily="34" charset="0"/>
              </a:rPr>
              <a:t>UID, R = H(Challenge, </a:t>
            </a:r>
            <a:r>
              <a:rPr lang="it-IT" altLang="it-IT" sz="2300" b="0" dirty="0" err="1">
                <a:latin typeface="Tahoma" panose="020B0604030504040204" pitchFamily="34" charset="0"/>
              </a:rPr>
              <a:t>Pw</a:t>
            </a:r>
            <a:r>
              <a:rPr lang="it-IT" altLang="it-IT" sz="2300" b="0" dirty="0">
                <a:latin typeface="Tahoma" panose="020B0604030504040204" pitchFamily="34" charset="0"/>
              </a:rPr>
              <a:t>, </a:t>
            </a:r>
            <a:r>
              <a:rPr lang="it-IT" altLang="it-IT" sz="2300" b="0" dirty="0" err="1">
                <a:latin typeface="Tahoma" panose="020B0604030504040204" pitchFamily="34" charset="0"/>
              </a:rPr>
              <a:t>etc</a:t>
            </a:r>
            <a:r>
              <a:rPr lang="it-IT" altLang="it-IT" sz="2300" b="0" dirty="0">
                <a:latin typeface="Tahoma" panose="020B0604030504040204" pitchFamily="34" charset="0"/>
              </a:rPr>
              <a:t>)</a:t>
            </a:r>
            <a:endParaRPr lang="it-IT" altLang="it-IT" sz="2300" b="0" dirty="0">
              <a:solidFill>
                <a:srgbClr val="0B0014"/>
              </a:solidFill>
              <a:latin typeface="Tahoma" panose="020B0604030504040204" pitchFamily="34" charset="0"/>
            </a:endParaRPr>
          </a:p>
        </p:txBody>
      </p:sp>
      <p:sp>
        <p:nvSpPr>
          <p:cNvPr id="27655" name="AutoShape 7"/>
          <p:cNvSpPr>
            <a:spLocks noChangeArrowheads="1"/>
          </p:cNvSpPr>
          <p:nvPr/>
        </p:nvSpPr>
        <p:spPr bwMode="auto">
          <a:xfrm flipH="1">
            <a:off x="1006474" y="3465513"/>
            <a:ext cx="5038725" cy="971599"/>
          </a:xfrm>
          <a:prstGeom prst="curvedUpArrow">
            <a:avLst>
              <a:gd name="adj1" fmla="val 85208"/>
              <a:gd name="adj2" fmla="val 170416"/>
              <a:gd name="adj3" fmla="val 33333"/>
            </a:avLst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2051050" y="4473116"/>
            <a:ext cx="3125788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it-IT" altLang="it-IT" sz="2300" b="0" dirty="0">
                <a:latin typeface="Tahoma" panose="020B0604030504040204" pitchFamily="34" charset="0"/>
              </a:rPr>
              <a:t>3) Success, </a:t>
            </a:r>
            <a:r>
              <a:rPr lang="it-IT" altLang="it-IT" sz="2300" b="0" dirty="0" err="1">
                <a:latin typeface="Tahoma" panose="020B0604030504040204" pitchFamily="34" charset="0"/>
              </a:rPr>
              <a:t>Failure</a:t>
            </a:r>
            <a:endParaRPr lang="it-IT" altLang="it-IT" sz="2300" b="0" dirty="0">
              <a:latin typeface="Tahoma" panose="020B0604030504040204" pitchFamily="34" charset="0"/>
            </a:endParaRPr>
          </a:p>
        </p:txBody>
      </p:sp>
      <p:sp>
        <p:nvSpPr>
          <p:cNvPr id="27657" name="AutoShape 9"/>
          <p:cNvSpPr>
            <a:spLocks noChangeArrowheads="1"/>
          </p:cNvSpPr>
          <p:nvPr/>
        </p:nvSpPr>
        <p:spPr bwMode="auto">
          <a:xfrm>
            <a:off x="1963738" y="2841625"/>
            <a:ext cx="3508375" cy="473075"/>
          </a:xfrm>
          <a:prstGeom prst="leftArrow">
            <a:avLst>
              <a:gd name="adj1" fmla="val 50000"/>
              <a:gd name="adj2" fmla="val 185403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2921000" y="2544763"/>
            <a:ext cx="2295525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it-IT" altLang="it-IT" sz="2300" b="0">
                <a:latin typeface="Tahoma" panose="020B0604030504040204" pitchFamily="34" charset="0"/>
              </a:rPr>
              <a:t>1) Challenge</a:t>
            </a:r>
            <a:endParaRPr lang="it-IT" altLang="it-IT" sz="2300" b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-1588" y="1924050"/>
            <a:ext cx="1276351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it-IT" altLang="it-IT" sz="2300" b="0">
                <a:solidFill>
                  <a:srgbClr val="FF0066"/>
                </a:solidFill>
                <a:latin typeface="Tahoma" panose="020B0604030504040204" pitchFamily="34" charset="0"/>
              </a:rPr>
              <a:t>Remote</a:t>
            </a:r>
            <a:br>
              <a:rPr lang="it-IT" altLang="it-IT" sz="2300" b="0">
                <a:solidFill>
                  <a:srgbClr val="FF0066"/>
                </a:solidFill>
                <a:latin typeface="Tahoma" panose="020B0604030504040204" pitchFamily="34" charset="0"/>
              </a:rPr>
            </a:br>
            <a:r>
              <a:rPr lang="it-IT" altLang="it-IT" sz="2300" b="0">
                <a:solidFill>
                  <a:srgbClr val="FF0066"/>
                </a:solidFill>
                <a:latin typeface="Tahoma" panose="020B0604030504040204" pitchFamily="34" charset="0"/>
              </a:rPr>
              <a:t>User</a:t>
            </a:r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5662613" y="1658938"/>
            <a:ext cx="2112962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it-IT" altLang="it-IT" sz="2300" b="0">
                <a:solidFill>
                  <a:srgbClr val="FF0066"/>
                </a:solidFill>
                <a:latin typeface="Tahoma" panose="020B0604030504040204" pitchFamily="34" charset="0"/>
              </a:rPr>
              <a:t>Authenticator</a:t>
            </a:r>
            <a:endParaRPr lang="it-IT" altLang="it-IT" sz="2400" b="0">
              <a:solidFill>
                <a:srgbClr val="FF0066"/>
              </a:solidFill>
              <a:latin typeface="Tahoma" panose="020B0604030504040204" pitchFamily="34" charset="0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7524750" y="2239963"/>
            <a:ext cx="1368425" cy="395287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User Database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7524750" y="2636838"/>
            <a:ext cx="684213" cy="395287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>
                <a:latin typeface="Arial Narrow" panose="020B0606020202030204" pitchFamily="34" charset="0"/>
              </a:rPr>
              <a:t>…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8208963" y="2635250"/>
            <a:ext cx="684212" cy="395288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>
                <a:latin typeface="Arial Narrow" panose="020B0606020202030204" pitchFamily="34" charset="0"/>
              </a:rPr>
              <a:t>…</a:t>
            </a: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7524750" y="3032125"/>
            <a:ext cx="684213" cy="395288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UID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8208963" y="3030538"/>
            <a:ext cx="684212" cy="395287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pass</a:t>
            </a: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7524750" y="3429000"/>
            <a:ext cx="684213" cy="395288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>
                <a:latin typeface="Arial Narrow" panose="020B0606020202030204" pitchFamily="34" charset="0"/>
              </a:rPr>
              <a:t>…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8208963" y="3427413"/>
            <a:ext cx="684212" cy="395287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>
                <a:latin typeface="Arial Narrow" panose="020B0606020202030204" pitchFamily="34" charset="0"/>
              </a:rPr>
              <a:t>…</a:t>
            </a: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6300788" y="2403475"/>
            <a:ext cx="2335212" cy="412750"/>
          </a:xfrm>
          <a:prstGeom prst="curvedDownArrow">
            <a:avLst>
              <a:gd name="adj1" fmla="val 90759"/>
              <a:gd name="adj2" fmla="val 181544"/>
              <a:gd name="adj3" fmla="val 33333"/>
            </a:avLst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" name="CasellaDiTesto 1"/>
          <p:cNvSpPr txBox="1">
            <a:spLocks noChangeArrowheads="1"/>
          </p:cNvSpPr>
          <p:nvPr/>
        </p:nvSpPr>
        <p:spPr bwMode="auto">
          <a:xfrm>
            <a:off x="6699250" y="4530725"/>
            <a:ext cx="23336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 b="0">
                <a:latin typeface="Arial Narrow" panose="020B0606020202030204" pitchFamily="34" charset="0"/>
              </a:rPr>
              <a:t>X=H(Challenge, pass, etc)</a:t>
            </a:r>
          </a:p>
        </p:txBody>
      </p:sp>
      <p:sp>
        <p:nvSpPr>
          <p:cNvPr id="24" name="AutoShape 9"/>
          <p:cNvSpPr>
            <a:spLocks noChangeArrowheads="1"/>
          </p:cNvSpPr>
          <p:nvPr/>
        </p:nvSpPr>
        <p:spPr bwMode="auto">
          <a:xfrm rot="-5400000">
            <a:off x="7904163" y="3816350"/>
            <a:ext cx="955675" cy="473075"/>
          </a:xfrm>
          <a:prstGeom prst="leftArrow">
            <a:avLst>
              <a:gd name="adj1" fmla="val 50000"/>
              <a:gd name="adj2" fmla="val 67403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5" name="CasellaDiTesto 24"/>
          <p:cNvSpPr txBox="1">
            <a:spLocks noChangeArrowheads="1"/>
          </p:cNvSpPr>
          <p:nvPr/>
        </p:nvSpPr>
        <p:spPr bwMode="auto">
          <a:xfrm>
            <a:off x="6234113" y="3565525"/>
            <a:ext cx="2333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solidFill>
                  <a:srgbClr val="FF0000"/>
                </a:solidFill>
                <a:latin typeface="Arial Narrow" panose="020B0606020202030204" pitchFamily="34" charset="0"/>
              </a:rPr>
              <a:t>R=X??</a:t>
            </a:r>
          </a:p>
        </p:txBody>
      </p:sp>
      <p:sp>
        <p:nvSpPr>
          <p:cNvPr id="26" name="AutoShape 9"/>
          <p:cNvSpPr>
            <a:spLocks noChangeArrowheads="1"/>
          </p:cNvSpPr>
          <p:nvPr/>
        </p:nvSpPr>
        <p:spPr bwMode="auto">
          <a:xfrm rot="2359930">
            <a:off x="6773863" y="3959225"/>
            <a:ext cx="974725" cy="473075"/>
          </a:xfrm>
          <a:prstGeom prst="leftArrow">
            <a:avLst>
              <a:gd name="adj1" fmla="val 50000"/>
              <a:gd name="adj2" fmla="val 67306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-1588" y="5085184"/>
            <a:ext cx="9145587" cy="135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normAutofit fontScale="85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GB" altLang="it-IT" sz="2800" kern="0" dirty="0"/>
              <a:t>Secret </a:t>
            </a:r>
            <a:r>
              <a:rPr lang="en-GB" altLang="it-IT" sz="2800" kern="0" dirty="0" err="1"/>
              <a:t>passwd</a:t>
            </a:r>
            <a:r>
              <a:rPr lang="en-GB" altLang="it-IT" sz="2800" kern="0" dirty="0"/>
              <a:t> never transmitted in clear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altLang="it-IT" sz="2800" kern="0" dirty="0"/>
              <a:t>Secure against adversary that can eavesdrop the channel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altLang="it-IT" sz="2800" kern="0" dirty="0"/>
              <a:t>Hash is the usual approach, but </a:t>
            </a:r>
            <a:r>
              <a:rPr lang="en-GB" altLang="it-IT" sz="2800" kern="0" dirty="0">
                <a:solidFill>
                  <a:srgbClr val="FF0000"/>
                </a:solidFill>
              </a:rPr>
              <a:t>it is NOT the only one 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GB" altLang="it-IT" sz="2000" kern="0" dirty="0">
                <a:solidFill>
                  <a:srgbClr val="FF0000"/>
                </a:solidFill>
              </a:rPr>
              <a:t>Other common approach: encrypt challenge using P as secret key. But requires more care!</a:t>
            </a:r>
          </a:p>
        </p:txBody>
      </p:sp>
    </p:spTree>
    <p:extLst>
      <p:ext uri="{BB962C8B-B14F-4D97-AF65-F5344CB8AC3E}">
        <p14:creationId xmlns:p14="http://schemas.microsoft.com/office/powerpoint/2010/main" val="86798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animBg="1"/>
      <p:bldP spid="27654" grpId="0"/>
      <p:bldP spid="27655" grpId="0" animBg="1"/>
      <p:bldP spid="27656" grpId="0"/>
      <p:bldP spid="27657" grpId="0" animBg="1"/>
      <p:bldP spid="27658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" grpId="0"/>
      <p:bldP spid="24" grpId="0" animBg="1"/>
      <p:bldP spid="25" grpId="0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CHAP </a:t>
            </a:r>
            <a:r>
              <a:rPr lang="it-IT" dirty="0" err="1"/>
              <a:t>pros</a:t>
            </a:r>
            <a:r>
              <a:rPr lang="it-IT" dirty="0"/>
              <a:t> &amp; </a:t>
            </a:r>
            <a:r>
              <a:rPr lang="it-IT" dirty="0" err="1"/>
              <a:t>cons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125538"/>
            <a:ext cx="8386700" cy="497046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Pros:</a:t>
            </a:r>
          </a:p>
          <a:p>
            <a:r>
              <a:rPr lang="en-US" dirty="0"/>
              <a:t>Protection against playback (replay) attack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But make sure challenge NEVER repeats!</a:t>
            </a:r>
          </a:p>
          <a:p>
            <a:r>
              <a:rPr lang="en-US" dirty="0"/>
              <a:t>Repeated challenges </a:t>
            </a:r>
          </a:p>
          <a:p>
            <a:pPr lvl="1"/>
            <a:r>
              <a:rPr lang="en-US" dirty="0"/>
              <a:t>Authentication may be repeated over connection time (unlike PAP where it is performed only once at start)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Authenticator controls frequency and timing of the challenges</a:t>
            </a:r>
          </a:p>
          <a:p>
            <a:pPr lvl="1"/>
            <a:r>
              <a:rPr lang="en-US" dirty="0"/>
              <a:t>intended to limit the time of exposure to any single attack  </a:t>
            </a:r>
          </a:p>
          <a:p>
            <a:r>
              <a:rPr lang="en-US" dirty="0"/>
              <a:t>Initiated by Authenticator </a:t>
            </a:r>
          </a:p>
          <a:p>
            <a:pPr lvl="1"/>
            <a:r>
              <a:rPr lang="en-US" dirty="0"/>
              <a:t>Peer cannot initiate, as challenge must first be sent</a:t>
            </a:r>
          </a:p>
          <a:p>
            <a:pPr lvl="4"/>
            <a:endParaRPr lang="en-US" dirty="0"/>
          </a:p>
          <a:p>
            <a:pPr marL="0" indent="0">
              <a:buNone/>
            </a:pPr>
            <a:r>
              <a:rPr lang="en-US" dirty="0"/>
              <a:t>Cons:</a:t>
            </a:r>
          </a:p>
          <a:p>
            <a:r>
              <a:rPr lang="en-US" dirty="0"/>
              <a:t>Secret must be available in plaintext form</a:t>
            </a:r>
          </a:p>
          <a:p>
            <a:pPr lvl="1"/>
            <a:r>
              <a:rPr lang="en-US" dirty="0"/>
              <a:t>Cannot use irreversibly encrypted password databases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More later on this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4923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888BD1-D469-4695-AE78-1A248A725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516" y="225425"/>
            <a:ext cx="8892988" cy="649288"/>
          </a:xfrm>
        </p:spPr>
        <p:txBody>
          <a:bodyPr/>
          <a:lstStyle/>
          <a:p>
            <a:pPr>
              <a:defRPr/>
            </a:pPr>
            <a:r>
              <a:rPr lang="it-IT" dirty="0" err="1"/>
              <a:t>Remark</a:t>
            </a:r>
            <a:r>
              <a:rPr lang="it-IT" dirty="0"/>
              <a:t>: Password or secret key?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F3131A-AAB1-4735-8002-6A6A550CD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it-IT" dirty="0"/>
              <a:t>Authentication</a:t>
            </a:r>
          </a:p>
          <a:p>
            <a:pPr lvl="1">
              <a:defRPr/>
            </a:pPr>
            <a:r>
              <a:rPr lang="it-IT" dirty="0"/>
              <a:t>Prove I know a password or a secret</a:t>
            </a:r>
          </a:p>
          <a:p>
            <a:pPr lvl="1"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Passwd</a:t>
            </a:r>
            <a:r>
              <a:rPr lang="it-IT" dirty="0"/>
              <a:t> or secret? </a:t>
            </a:r>
            <a:r>
              <a:rPr lang="it-IT" dirty="0" err="1"/>
              <a:t>conceptually</a:t>
            </a:r>
            <a:r>
              <a:rPr lang="it-IT" dirty="0"/>
              <a:t> the </a:t>
            </a:r>
            <a:r>
              <a:rPr lang="it-IT" dirty="0" err="1"/>
              <a:t>same</a:t>
            </a:r>
            <a:endParaRPr lang="it-IT" dirty="0"/>
          </a:p>
          <a:p>
            <a:pPr lvl="1">
              <a:defRPr/>
            </a:pPr>
            <a:r>
              <a:rPr lang="it-IT" dirty="0"/>
              <a:t>A password </a:t>
            </a:r>
            <a:r>
              <a:rPr lang="it-IT" dirty="0" err="1"/>
              <a:t>is</a:t>
            </a:r>
            <a:r>
              <a:rPr lang="it-IT" dirty="0"/>
              <a:t> (</a:t>
            </a:r>
            <a:r>
              <a:rPr lang="it-IT" dirty="0" err="1"/>
              <a:t>should</a:t>
            </a:r>
            <a:r>
              <a:rPr lang="it-IT" dirty="0"/>
              <a:t> be) a secret</a:t>
            </a:r>
          </a:p>
          <a:p>
            <a:pPr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Practically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HUGE </a:t>
            </a:r>
            <a:r>
              <a:rPr lang="it-IT" dirty="0" err="1"/>
              <a:t>difference</a:t>
            </a:r>
            <a:endParaRPr lang="it-IT" dirty="0"/>
          </a:p>
          <a:p>
            <a:pPr lvl="1">
              <a:defRPr/>
            </a:pPr>
            <a:r>
              <a:rPr lang="it-IT" dirty="0"/>
              <a:t>Secret </a:t>
            </a:r>
            <a:r>
              <a:rPr lang="it-IT" dirty="0" err="1"/>
              <a:t>ley</a:t>
            </a:r>
            <a:r>
              <a:rPr lang="it-IT" dirty="0"/>
              <a:t>: a random </a:t>
            </a:r>
            <a:r>
              <a:rPr lang="it-IT" dirty="0" err="1"/>
              <a:t>string</a:t>
            </a:r>
            <a:r>
              <a:rPr lang="it-IT" dirty="0"/>
              <a:t> of N bit</a:t>
            </a:r>
          </a:p>
          <a:p>
            <a:pPr lvl="2">
              <a:defRPr/>
            </a:pPr>
            <a:r>
              <a:rPr lang="it-IT" dirty="0" err="1"/>
              <a:t>Probability</a:t>
            </a:r>
            <a:r>
              <a:rPr lang="it-IT" dirty="0"/>
              <a:t> to </a:t>
            </a:r>
            <a:r>
              <a:rPr lang="it-IT" dirty="0" err="1"/>
              <a:t>guess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= 1 out of 2</a:t>
            </a:r>
            <a:r>
              <a:rPr lang="it-IT" baseline="30000" dirty="0"/>
              <a:t>N</a:t>
            </a:r>
          </a:p>
          <a:p>
            <a:pPr lvl="1">
              <a:defRPr/>
            </a:pPr>
            <a:r>
              <a:rPr lang="it-IT" dirty="0"/>
              <a:t>Password: a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low-entropy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dirty="0" err="1"/>
              <a:t>string</a:t>
            </a:r>
            <a:r>
              <a:rPr lang="it-IT" dirty="0"/>
              <a:t>!!</a:t>
            </a:r>
          </a:p>
          <a:p>
            <a:pPr lvl="2">
              <a:defRPr/>
            </a:pPr>
            <a:r>
              <a:rPr lang="it-IT" dirty="0" err="1"/>
              <a:t>Probability</a:t>
            </a:r>
            <a:r>
              <a:rPr lang="it-IT" dirty="0"/>
              <a:t> to </a:t>
            </a:r>
            <a:r>
              <a:rPr lang="it-IT" dirty="0" err="1"/>
              <a:t>guess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: </a:t>
            </a:r>
            <a:br>
              <a:rPr lang="it-IT" dirty="0"/>
            </a:br>
            <a:r>
              <a:rPr lang="it-IT" dirty="0"/>
              <a:t>MUUUUCH </a:t>
            </a:r>
            <a:r>
              <a:rPr lang="it-IT" dirty="0" err="1"/>
              <a:t>lower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n  = 1 out of 2</a:t>
            </a:r>
            <a:r>
              <a:rPr lang="it-IT" baseline="30000" dirty="0"/>
              <a:t>N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ABD0CFE-A835-BDA4-C593-8DFB9E8BC3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2414699"/>
          </a:xfrm>
        </p:spPr>
        <p:txBody>
          <a:bodyPr/>
          <a:lstStyle/>
          <a:p>
            <a:pPr eaLnBrk="1" hangingPunct="1">
              <a:defRPr/>
            </a:pPr>
            <a:r>
              <a:rPr lang="it-IT" sz="3200" dirty="0" err="1"/>
              <a:t>Mutual</a:t>
            </a:r>
            <a:r>
              <a:rPr lang="it-IT" sz="3200" dirty="0"/>
              <a:t> Authentication with CHAP</a:t>
            </a:r>
            <a:br>
              <a:rPr lang="it-IT" sz="3200" dirty="0"/>
            </a:br>
            <a:br>
              <a:rPr lang="it-IT" sz="3200" dirty="0"/>
            </a:br>
            <a:br>
              <a:rPr lang="it-IT" sz="3200" dirty="0"/>
            </a:br>
            <a:r>
              <a:rPr lang="it-IT" sz="2400" dirty="0"/>
              <a:t>Take home of </a:t>
            </a:r>
            <a:r>
              <a:rPr lang="it-IT" sz="2400" dirty="0" err="1"/>
              <a:t>this</a:t>
            </a:r>
            <a:r>
              <a:rPr lang="it-IT" sz="2400" dirty="0"/>
              <a:t> </a:t>
            </a:r>
            <a:r>
              <a:rPr lang="it-IT" sz="2400" dirty="0" err="1"/>
              <a:t>lecture</a:t>
            </a:r>
            <a:r>
              <a:rPr lang="it-IT" sz="2400" dirty="0"/>
              <a:t> (</a:t>
            </a:r>
            <a:r>
              <a:rPr lang="it-IT" sz="2400" dirty="0" err="1"/>
              <a:t>again</a:t>
            </a:r>
            <a:r>
              <a:rPr lang="it-IT" sz="2400" dirty="0"/>
              <a:t>): </a:t>
            </a:r>
            <a:br>
              <a:rPr lang="it-IT" sz="2400" dirty="0"/>
            </a:br>
            <a:br>
              <a:rPr lang="it-IT" sz="2400" dirty="0"/>
            </a:br>
            <a:r>
              <a:rPr lang="it-IT" altLang="it-IT" sz="2400" dirty="0" err="1">
                <a:solidFill>
                  <a:srgbClr val="FF0000"/>
                </a:solidFill>
              </a:rPr>
              <a:t>Don’t</a:t>
            </a:r>
            <a:r>
              <a:rPr lang="it-IT" altLang="it-IT" sz="2400" dirty="0">
                <a:solidFill>
                  <a:srgbClr val="FF0000"/>
                </a:solidFill>
              </a:rPr>
              <a:t> use </a:t>
            </a:r>
            <a:r>
              <a:rPr lang="it-IT" altLang="it-IT" sz="2400" dirty="0" err="1">
                <a:solidFill>
                  <a:srgbClr val="FF0000"/>
                </a:solidFill>
              </a:rPr>
              <a:t>crypto</a:t>
            </a:r>
            <a:r>
              <a:rPr lang="it-IT" altLang="it-IT" sz="2400" dirty="0">
                <a:solidFill>
                  <a:srgbClr val="FF0000"/>
                </a:solidFill>
              </a:rPr>
              <a:t> </a:t>
            </a:r>
            <a:r>
              <a:rPr lang="it-IT" altLang="it-IT" sz="2400" dirty="0" err="1">
                <a:solidFill>
                  <a:srgbClr val="FF0000"/>
                </a:solidFill>
              </a:rPr>
              <a:t>algorithms</a:t>
            </a:r>
            <a:r>
              <a:rPr lang="it-IT" altLang="it-IT" sz="2400" dirty="0">
                <a:solidFill>
                  <a:srgbClr val="FF0000"/>
                </a:solidFill>
              </a:rPr>
              <a:t> for a </a:t>
            </a:r>
            <a:r>
              <a:rPr lang="it-IT" altLang="it-IT" sz="2400" dirty="0" err="1">
                <a:solidFill>
                  <a:srgbClr val="FF0000"/>
                </a:solidFill>
              </a:rPr>
              <a:t>different</a:t>
            </a:r>
            <a:r>
              <a:rPr lang="it-IT" altLang="it-IT" sz="2400" dirty="0">
                <a:solidFill>
                  <a:srgbClr val="FF0000"/>
                </a:solidFill>
              </a:rPr>
              <a:t> scope (</a:t>
            </a:r>
            <a:r>
              <a:rPr lang="it-IT" altLang="it-IT" sz="2400" dirty="0" err="1">
                <a:solidFill>
                  <a:srgbClr val="FF0000"/>
                </a:solidFill>
              </a:rPr>
              <a:t>even</a:t>
            </a:r>
            <a:r>
              <a:rPr lang="it-IT" altLang="it-IT" sz="2400" dirty="0">
                <a:solidFill>
                  <a:srgbClr val="FF0000"/>
                </a:solidFill>
              </a:rPr>
              <a:t> </a:t>
            </a:r>
            <a:r>
              <a:rPr lang="it-IT" altLang="it-IT" sz="2400" dirty="0" err="1">
                <a:solidFill>
                  <a:srgbClr val="FF0000"/>
                </a:solidFill>
              </a:rPr>
              <a:t>if</a:t>
            </a:r>
            <a:r>
              <a:rPr lang="it-IT" altLang="it-IT" sz="2400" dirty="0">
                <a:solidFill>
                  <a:srgbClr val="FF0000"/>
                </a:solidFill>
              </a:rPr>
              <a:t> a </a:t>
            </a:r>
            <a:r>
              <a:rPr lang="it-IT" altLang="it-IT" sz="2400" dirty="0" err="1">
                <a:solidFill>
                  <a:srgbClr val="FF0000"/>
                </a:solidFill>
              </a:rPr>
              <a:t>slightly</a:t>
            </a:r>
            <a:r>
              <a:rPr lang="it-IT" altLang="it-IT" sz="2400" dirty="0">
                <a:solidFill>
                  <a:srgbClr val="FF0000"/>
                </a:solidFill>
              </a:rPr>
              <a:t> </a:t>
            </a:r>
            <a:r>
              <a:rPr lang="it-IT" altLang="it-IT" sz="2400" dirty="0" err="1">
                <a:solidFill>
                  <a:srgbClr val="FF0000"/>
                </a:solidFill>
              </a:rPr>
              <a:t>different</a:t>
            </a:r>
            <a:r>
              <a:rPr lang="it-IT" altLang="it-IT" sz="2400" dirty="0">
                <a:solidFill>
                  <a:srgbClr val="FF0000"/>
                </a:solidFill>
              </a:rPr>
              <a:t> one!), or with </a:t>
            </a:r>
            <a:r>
              <a:rPr lang="it-IT" altLang="it-IT" sz="2400" dirty="0" err="1">
                <a:solidFill>
                  <a:srgbClr val="FF0000"/>
                </a:solidFill>
              </a:rPr>
              <a:t>different</a:t>
            </a:r>
            <a:r>
              <a:rPr lang="it-IT" altLang="it-IT" sz="2400" dirty="0">
                <a:solidFill>
                  <a:srgbClr val="FF0000"/>
                </a:solidFill>
              </a:rPr>
              <a:t> </a:t>
            </a:r>
            <a:r>
              <a:rPr lang="it-IT" altLang="it-IT" sz="2400" dirty="0" err="1">
                <a:solidFill>
                  <a:srgbClr val="FF0000"/>
                </a:solidFill>
              </a:rPr>
              <a:t>assumptions</a:t>
            </a:r>
            <a:br>
              <a:rPr lang="it-IT" altLang="it-IT" sz="2800" dirty="0"/>
            </a:br>
            <a:endParaRPr lang="it-IT" sz="3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226" name="Rectangle 2">
            <a:extLst>
              <a:ext uri="{FF2B5EF4-FFF2-40B4-BE49-F238E27FC236}">
                <a16:creationId xmlns:a16="http://schemas.microsoft.com/office/drawing/2014/main" id="{5D9EA740-A22D-4D31-A906-A9AB0A4C91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dirty="0"/>
              <a:t>CHAP</a:t>
            </a:r>
          </a:p>
        </p:txBody>
      </p:sp>
      <p:graphicFrame>
        <p:nvGraphicFramePr>
          <p:cNvPr id="27652" name="Object 4">
            <a:extLst>
              <a:ext uri="{FF2B5EF4-FFF2-40B4-BE49-F238E27FC236}">
                <a16:creationId xmlns:a16="http://schemas.microsoft.com/office/drawing/2014/main" id="{47D62167-0B89-4ED6-8027-FB20683566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85000" y="1089025"/>
          <a:ext cx="1252538" cy="277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Art" r:id="rId3" imgW="1562100" imgH="5059363" progId="MS_ClipArt_Gallery.2">
                  <p:embed/>
                </p:oleObj>
              </mc:Choice>
              <mc:Fallback>
                <p:oleObj name="ClipArt" r:id="rId3" imgW="1562100" imgH="5059363" progId="MS_ClipArt_Gallery.2">
                  <p:embed/>
                  <p:pic>
                    <p:nvPicPr>
                      <p:cNvPr id="27652" name="Object 4">
                        <a:extLst>
                          <a:ext uri="{FF2B5EF4-FFF2-40B4-BE49-F238E27FC236}">
                            <a16:creationId xmlns:a16="http://schemas.microsoft.com/office/drawing/2014/main" id="{47D62167-0B89-4ED6-8027-FB20683566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0" y="1089025"/>
                        <a:ext cx="1252538" cy="277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AutoShape 5">
            <a:extLst>
              <a:ext uri="{FF2B5EF4-FFF2-40B4-BE49-F238E27FC236}">
                <a16:creationId xmlns:a16="http://schemas.microsoft.com/office/drawing/2014/main" id="{77BC278B-EC21-4D2A-80D5-81F61F1CD9A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627313" y="1449388"/>
            <a:ext cx="4248150" cy="720725"/>
          </a:xfrm>
          <a:prstGeom prst="rightArrow">
            <a:avLst>
              <a:gd name="adj1" fmla="val 68463"/>
              <a:gd name="adj2" fmla="val 45953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CHALLENGE = 135623</a:t>
            </a:r>
          </a:p>
        </p:txBody>
      </p:sp>
      <p:pic>
        <p:nvPicPr>
          <p:cNvPr id="27654" name="Picture 6">
            <a:extLst>
              <a:ext uri="{FF2B5EF4-FFF2-40B4-BE49-F238E27FC236}">
                <a16:creationId xmlns:a16="http://schemas.microsoft.com/office/drawing/2014/main" id="{FD6FFA8E-A70D-4713-866B-93D4CBA4F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341438"/>
            <a:ext cx="1490662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5" name="AutoShape 7">
            <a:extLst>
              <a:ext uri="{FF2B5EF4-FFF2-40B4-BE49-F238E27FC236}">
                <a16:creationId xmlns:a16="http://schemas.microsoft.com/office/drawing/2014/main" id="{85513167-D908-4CD2-BCC3-C4F6BBF82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2276475"/>
            <a:ext cx="4175125" cy="720725"/>
          </a:xfrm>
          <a:prstGeom prst="rightArrow">
            <a:avLst>
              <a:gd name="adj1" fmla="val 68463"/>
              <a:gd name="adj2" fmla="val 45164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RESPONSE = Flavia, H(mypass | 135623)</a:t>
            </a:r>
          </a:p>
        </p:txBody>
      </p:sp>
      <p:sp>
        <p:nvSpPr>
          <p:cNvPr id="27656" name="AutoShape 8">
            <a:extLst>
              <a:ext uri="{FF2B5EF4-FFF2-40B4-BE49-F238E27FC236}">
                <a16:creationId xmlns:a16="http://schemas.microsoft.com/office/drawing/2014/main" id="{F100CD03-7AFA-492F-B3D4-146E2DFAC85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627313" y="3068638"/>
            <a:ext cx="4248150" cy="720725"/>
          </a:xfrm>
          <a:prstGeom prst="rightArrow">
            <a:avLst>
              <a:gd name="adj1" fmla="val 68463"/>
              <a:gd name="adj2" fmla="val 45953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ACK or NACK</a:t>
            </a:r>
          </a:p>
        </p:txBody>
      </p:sp>
      <p:sp>
        <p:nvSpPr>
          <p:cNvPr id="27657" name="Rectangle 9">
            <a:extLst>
              <a:ext uri="{FF2B5EF4-FFF2-40B4-BE49-F238E27FC236}">
                <a16:creationId xmlns:a16="http://schemas.microsoft.com/office/drawing/2014/main" id="{EBD03D1D-BC66-4A75-B2FD-C0A08884B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388" y="4041775"/>
            <a:ext cx="1368425" cy="395288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User Database</a:t>
            </a:r>
          </a:p>
        </p:txBody>
      </p:sp>
      <p:sp>
        <p:nvSpPr>
          <p:cNvPr id="27658" name="Rectangle 10">
            <a:extLst>
              <a:ext uri="{FF2B5EF4-FFF2-40B4-BE49-F238E27FC236}">
                <a16:creationId xmlns:a16="http://schemas.microsoft.com/office/drawing/2014/main" id="{B1770A8F-D63B-47B5-BBE5-1380DDBA0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388" y="4438650"/>
            <a:ext cx="684212" cy="395288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>
                <a:latin typeface="Arial Narrow" panose="020B0606020202030204" pitchFamily="34" charset="0"/>
              </a:rPr>
              <a:t>…</a:t>
            </a:r>
          </a:p>
        </p:txBody>
      </p:sp>
      <p:sp>
        <p:nvSpPr>
          <p:cNvPr id="27659" name="Rectangle 11">
            <a:extLst>
              <a:ext uri="{FF2B5EF4-FFF2-40B4-BE49-F238E27FC236}">
                <a16:creationId xmlns:a16="http://schemas.microsoft.com/office/drawing/2014/main" id="{DDC007A1-5AA7-4598-86FA-A49AF122B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4437063"/>
            <a:ext cx="684213" cy="395287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>
                <a:latin typeface="Arial Narrow" panose="020B0606020202030204" pitchFamily="34" charset="0"/>
              </a:rPr>
              <a:t>…</a:t>
            </a:r>
          </a:p>
        </p:txBody>
      </p:sp>
      <p:sp>
        <p:nvSpPr>
          <p:cNvPr id="27660" name="Rectangle 12">
            <a:extLst>
              <a:ext uri="{FF2B5EF4-FFF2-40B4-BE49-F238E27FC236}">
                <a16:creationId xmlns:a16="http://schemas.microsoft.com/office/drawing/2014/main" id="{506359CB-D59E-4B68-93E7-72860FAB5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388" y="4833938"/>
            <a:ext cx="684212" cy="395287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flavia</a:t>
            </a:r>
          </a:p>
        </p:txBody>
      </p:sp>
      <p:sp>
        <p:nvSpPr>
          <p:cNvPr id="27661" name="Rectangle 13">
            <a:extLst>
              <a:ext uri="{FF2B5EF4-FFF2-40B4-BE49-F238E27FC236}">
                <a16:creationId xmlns:a16="http://schemas.microsoft.com/office/drawing/2014/main" id="{7F848CE8-5CC7-4B4A-8CD9-49E5CA52E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4832350"/>
            <a:ext cx="684213" cy="395288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mypass</a:t>
            </a:r>
          </a:p>
        </p:txBody>
      </p:sp>
      <p:sp>
        <p:nvSpPr>
          <p:cNvPr id="27662" name="Rectangle 14">
            <a:extLst>
              <a:ext uri="{FF2B5EF4-FFF2-40B4-BE49-F238E27FC236}">
                <a16:creationId xmlns:a16="http://schemas.microsoft.com/office/drawing/2014/main" id="{1F0A17F1-4605-41D5-BB12-B6B497A8F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388" y="5230813"/>
            <a:ext cx="684212" cy="395287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>
                <a:latin typeface="Arial Narrow" panose="020B0606020202030204" pitchFamily="34" charset="0"/>
              </a:rPr>
              <a:t>…</a:t>
            </a:r>
          </a:p>
        </p:txBody>
      </p:sp>
      <p:sp>
        <p:nvSpPr>
          <p:cNvPr id="27663" name="Rectangle 15">
            <a:extLst>
              <a:ext uri="{FF2B5EF4-FFF2-40B4-BE49-F238E27FC236}">
                <a16:creationId xmlns:a16="http://schemas.microsoft.com/office/drawing/2014/main" id="{3B8276E0-BF6F-4B8F-B03F-FA602C0B6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229225"/>
            <a:ext cx="684213" cy="395288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>
                <a:latin typeface="Arial Narrow" panose="020B0606020202030204" pitchFamily="34" charset="0"/>
              </a:rPr>
              <a:t>…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274" name="Rectangle 2">
            <a:extLst>
              <a:ext uri="{FF2B5EF4-FFF2-40B4-BE49-F238E27FC236}">
                <a16:creationId xmlns:a16="http://schemas.microsoft.com/office/drawing/2014/main" id="{DB1CB67B-66A5-4613-BB12-97DE047D7A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5425"/>
            <a:ext cx="7989888" cy="649288"/>
          </a:xfrm>
        </p:spPr>
        <p:txBody>
          <a:bodyPr/>
          <a:lstStyle/>
          <a:p>
            <a:pPr eaLnBrk="1" hangingPunct="1">
              <a:defRPr/>
            </a:pPr>
            <a:r>
              <a:rPr lang="it-IT" sz="3200"/>
              <a:t>CHAP and mutual authentication /1</a:t>
            </a:r>
          </a:p>
        </p:txBody>
      </p:sp>
      <p:graphicFrame>
        <p:nvGraphicFramePr>
          <p:cNvPr id="29699" name="Object 4">
            <a:extLst>
              <a:ext uri="{FF2B5EF4-FFF2-40B4-BE49-F238E27FC236}">
                <a16:creationId xmlns:a16="http://schemas.microsoft.com/office/drawing/2014/main" id="{475D4B0D-49E0-43C9-B245-4B8F170639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96075" y="1089025"/>
          <a:ext cx="1252538" cy="277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Art" r:id="rId3" imgW="1562100" imgH="5059363" progId="MS_ClipArt_Gallery.2">
                  <p:embed/>
                </p:oleObj>
              </mc:Choice>
              <mc:Fallback>
                <p:oleObj name="ClipArt" r:id="rId3" imgW="1562100" imgH="5059363" progId="MS_ClipArt_Gallery.2">
                  <p:embed/>
                  <p:pic>
                    <p:nvPicPr>
                      <p:cNvPr id="29699" name="Object 4">
                        <a:extLst>
                          <a:ext uri="{FF2B5EF4-FFF2-40B4-BE49-F238E27FC236}">
                            <a16:creationId xmlns:a16="http://schemas.microsoft.com/office/drawing/2014/main" id="{475D4B0D-49E0-43C9-B245-4B8F170639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6075" y="1089025"/>
                        <a:ext cx="1252538" cy="277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AutoShape 5">
            <a:extLst>
              <a:ext uri="{FF2B5EF4-FFF2-40B4-BE49-F238E27FC236}">
                <a16:creationId xmlns:a16="http://schemas.microsoft.com/office/drawing/2014/main" id="{3767870C-CBA4-49FB-9CCC-9D0B0360CC8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871663" y="1449388"/>
            <a:ext cx="4464050" cy="720725"/>
          </a:xfrm>
          <a:prstGeom prst="rightArrow">
            <a:avLst>
              <a:gd name="adj1" fmla="val 68463"/>
              <a:gd name="adj2" fmla="val 48289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CHALLENGE = 135623</a:t>
            </a:r>
          </a:p>
        </p:txBody>
      </p:sp>
      <p:pic>
        <p:nvPicPr>
          <p:cNvPr id="29701" name="Picture 6">
            <a:extLst>
              <a:ext uri="{FF2B5EF4-FFF2-40B4-BE49-F238E27FC236}">
                <a16:creationId xmlns:a16="http://schemas.microsoft.com/office/drawing/2014/main" id="{D806A023-D2F3-4183-B5F6-DC158BDCF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1341438"/>
            <a:ext cx="1490662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2" name="AutoShape 7">
            <a:extLst>
              <a:ext uri="{FF2B5EF4-FFF2-40B4-BE49-F238E27FC236}">
                <a16:creationId xmlns:a16="http://schemas.microsoft.com/office/drawing/2014/main" id="{9B05898F-351E-4656-BC11-3430536A3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2276475"/>
            <a:ext cx="4500563" cy="720725"/>
          </a:xfrm>
          <a:prstGeom prst="rightArrow">
            <a:avLst>
              <a:gd name="adj1" fmla="val 68463"/>
              <a:gd name="adj2" fmla="val 48684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RESP: Flavia, H(sharedsecret, 135623)</a:t>
            </a:r>
          </a:p>
        </p:txBody>
      </p:sp>
      <p:sp>
        <p:nvSpPr>
          <p:cNvPr id="29703" name="AutoShape 8">
            <a:extLst>
              <a:ext uri="{FF2B5EF4-FFF2-40B4-BE49-F238E27FC236}">
                <a16:creationId xmlns:a16="http://schemas.microsoft.com/office/drawing/2014/main" id="{868E58EA-0A9E-45D1-904D-9CC28DC6A03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871663" y="3068638"/>
            <a:ext cx="4429125" cy="720725"/>
          </a:xfrm>
          <a:prstGeom prst="rightArrow">
            <a:avLst>
              <a:gd name="adj1" fmla="val 68463"/>
              <a:gd name="adj2" fmla="val 47911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ACK</a:t>
            </a:r>
          </a:p>
        </p:txBody>
      </p:sp>
      <p:sp>
        <p:nvSpPr>
          <p:cNvPr id="29704" name="AutoShape 9">
            <a:extLst>
              <a:ext uri="{FF2B5EF4-FFF2-40B4-BE49-F238E27FC236}">
                <a16:creationId xmlns:a16="http://schemas.microsoft.com/office/drawing/2014/main" id="{864F65D1-1329-462D-876D-56FE2B9A4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3897313"/>
            <a:ext cx="4464050" cy="720725"/>
          </a:xfrm>
          <a:prstGeom prst="rightArrow">
            <a:avLst>
              <a:gd name="adj1" fmla="val 68463"/>
              <a:gd name="adj2" fmla="val 48289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CHALLENGE = 324567</a:t>
            </a:r>
          </a:p>
        </p:txBody>
      </p:sp>
      <p:sp>
        <p:nvSpPr>
          <p:cNvPr id="29705" name="AutoShape 10">
            <a:extLst>
              <a:ext uri="{FF2B5EF4-FFF2-40B4-BE49-F238E27FC236}">
                <a16:creationId xmlns:a16="http://schemas.microsoft.com/office/drawing/2014/main" id="{C6F23EF0-C921-4222-9820-1B8A7F45159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547813" y="4724400"/>
            <a:ext cx="4897437" cy="720725"/>
          </a:xfrm>
          <a:prstGeom prst="rightArrow">
            <a:avLst>
              <a:gd name="adj1" fmla="val 68463"/>
              <a:gd name="adj2" fmla="val 52977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RESP: servername, H(sharedsecret, 324567)</a:t>
            </a:r>
          </a:p>
        </p:txBody>
      </p:sp>
      <p:sp>
        <p:nvSpPr>
          <p:cNvPr id="29706" name="AutoShape 11">
            <a:extLst>
              <a:ext uri="{FF2B5EF4-FFF2-40B4-BE49-F238E27FC236}">
                <a16:creationId xmlns:a16="http://schemas.microsoft.com/office/drawing/2014/main" id="{74A7AA4F-6FCE-4349-946F-CAD47CCD9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5516563"/>
            <a:ext cx="4429125" cy="720725"/>
          </a:xfrm>
          <a:prstGeom prst="rightArrow">
            <a:avLst>
              <a:gd name="adj1" fmla="val 68463"/>
              <a:gd name="adj2" fmla="val 47911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ACK</a:t>
            </a:r>
          </a:p>
        </p:txBody>
      </p:sp>
      <p:sp>
        <p:nvSpPr>
          <p:cNvPr id="29707" name="Text Box 12">
            <a:extLst>
              <a:ext uri="{FF2B5EF4-FFF2-40B4-BE49-F238E27FC236}">
                <a16:creationId xmlns:a16="http://schemas.microsoft.com/office/drawing/2014/main" id="{7439290B-8B66-4CA1-8571-0D82CF0EF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4363" y="4322763"/>
            <a:ext cx="2024062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Arial Narrow" panose="020B0606020202030204" pitchFamily="34" charset="0"/>
              </a:rPr>
              <a:t>Usage of a shared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Arial Narrow" panose="020B0606020202030204" pitchFamily="34" charset="0"/>
              </a:rPr>
              <a:t>Secret… good idea,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Arial Narrow" panose="020B0606020202030204" pitchFamily="34" charset="0"/>
              </a:rPr>
              <a:t>Easy to manage!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2000" b="0"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latin typeface="Arial Narrow" panose="020B0606020202030204" pitchFamily="34" charset="0"/>
              </a:rPr>
              <a:t>Good idea??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22" name="Rectangle 2">
            <a:extLst>
              <a:ext uri="{FF2B5EF4-FFF2-40B4-BE49-F238E27FC236}">
                <a16:creationId xmlns:a16="http://schemas.microsoft.com/office/drawing/2014/main" id="{AA4920A0-08C4-4A42-A62F-046E478D4D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5425"/>
            <a:ext cx="7989888" cy="649288"/>
          </a:xfrm>
        </p:spPr>
        <p:txBody>
          <a:bodyPr/>
          <a:lstStyle/>
          <a:p>
            <a:pPr eaLnBrk="1" hangingPunct="1">
              <a:defRPr/>
            </a:pPr>
            <a:r>
              <a:rPr lang="it-IT" sz="3200" dirty="0"/>
              <a:t>CHAP and </a:t>
            </a:r>
            <a:r>
              <a:rPr lang="it-IT" sz="3200" dirty="0" err="1"/>
              <a:t>mutual</a:t>
            </a:r>
            <a:r>
              <a:rPr lang="it-IT" sz="3200" dirty="0"/>
              <a:t> </a:t>
            </a:r>
            <a:r>
              <a:rPr lang="it-IT" sz="3200" dirty="0" err="1"/>
              <a:t>authentication</a:t>
            </a:r>
            <a:r>
              <a:rPr lang="it-IT" sz="3200" dirty="0"/>
              <a:t> /2</a:t>
            </a:r>
            <a:br>
              <a:rPr lang="it-IT" sz="3200" dirty="0"/>
            </a:br>
            <a:r>
              <a:rPr lang="it-IT" sz="3200" dirty="0" err="1"/>
              <a:t>Reflection</a:t>
            </a:r>
            <a:r>
              <a:rPr lang="it-IT" sz="3200" dirty="0"/>
              <a:t> </a:t>
            </a:r>
            <a:r>
              <a:rPr lang="it-IT" sz="3200" dirty="0" err="1"/>
              <a:t>attack</a:t>
            </a:r>
            <a:br>
              <a:rPr lang="it-IT" sz="3200" dirty="0"/>
            </a:br>
            <a:r>
              <a:rPr lang="it-IT" sz="1800" dirty="0"/>
              <a:t>in PPP </a:t>
            </a:r>
            <a:r>
              <a:rPr lang="it-IT" sz="1800" dirty="0" err="1"/>
              <a:t>order</a:t>
            </a:r>
            <a:r>
              <a:rPr lang="it-IT" sz="1800" dirty="0"/>
              <a:t> </a:t>
            </a:r>
            <a:r>
              <a:rPr lang="it-IT" sz="1800" dirty="0" err="1"/>
              <a:t>of</a:t>
            </a:r>
            <a:r>
              <a:rPr lang="it-IT" sz="1800" dirty="0"/>
              <a:t> </a:t>
            </a:r>
            <a:r>
              <a:rPr lang="it-IT" sz="1800" dirty="0" err="1"/>
              <a:t>messages</a:t>
            </a:r>
            <a:r>
              <a:rPr lang="it-IT" sz="1800" dirty="0"/>
              <a:t> </a:t>
            </a:r>
            <a:r>
              <a:rPr lang="it-IT" sz="1800" dirty="0" err="1"/>
              <a:t>does</a:t>
            </a:r>
            <a:r>
              <a:rPr lang="it-IT" sz="1800" dirty="0"/>
              <a:t> </a:t>
            </a:r>
            <a:r>
              <a:rPr lang="it-IT" sz="1800" dirty="0" err="1"/>
              <a:t>not</a:t>
            </a:r>
            <a:r>
              <a:rPr lang="it-IT" sz="1800" dirty="0"/>
              <a:t> </a:t>
            </a:r>
            <a:r>
              <a:rPr lang="it-IT" sz="1800" dirty="0" err="1"/>
              <a:t>count</a:t>
            </a:r>
            <a:endParaRPr lang="it-IT" sz="3200" dirty="0"/>
          </a:p>
        </p:txBody>
      </p:sp>
      <p:graphicFrame>
        <p:nvGraphicFramePr>
          <p:cNvPr id="31747" name="Object 3">
            <a:extLst>
              <a:ext uri="{FF2B5EF4-FFF2-40B4-BE49-F238E27FC236}">
                <a16:creationId xmlns:a16="http://schemas.microsoft.com/office/drawing/2014/main" id="{75B29C12-0CF5-412C-8914-2C4DD4AF63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40525" y="908050"/>
          <a:ext cx="1252538" cy="277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Art" r:id="rId3" imgW="1562100" imgH="5059363" progId="MS_ClipArt_Gallery.2">
                  <p:embed/>
                </p:oleObj>
              </mc:Choice>
              <mc:Fallback>
                <p:oleObj name="ClipArt" r:id="rId3" imgW="1562100" imgH="5059363" progId="MS_ClipArt_Gallery.2">
                  <p:embed/>
                  <p:pic>
                    <p:nvPicPr>
                      <p:cNvPr id="31747" name="Object 3">
                        <a:extLst>
                          <a:ext uri="{FF2B5EF4-FFF2-40B4-BE49-F238E27FC236}">
                            <a16:creationId xmlns:a16="http://schemas.microsoft.com/office/drawing/2014/main" id="{75B29C12-0CF5-412C-8914-2C4DD4AF63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0525" y="908050"/>
                        <a:ext cx="1252538" cy="277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AutoShape 4">
            <a:extLst>
              <a:ext uri="{FF2B5EF4-FFF2-40B4-BE49-F238E27FC236}">
                <a16:creationId xmlns:a16="http://schemas.microsoft.com/office/drawing/2014/main" id="{17D629E5-7FC7-4C7F-91DF-057EFFCD611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655763" y="1376363"/>
            <a:ext cx="4464050" cy="720725"/>
          </a:xfrm>
          <a:prstGeom prst="rightArrow">
            <a:avLst>
              <a:gd name="adj1" fmla="val 68463"/>
              <a:gd name="adj2" fmla="val 48289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CHALLENGE = 135623</a:t>
            </a:r>
          </a:p>
        </p:txBody>
      </p:sp>
      <p:sp>
        <p:nvSpPr>
          <p:cNvPr id="31749" name="AutoShape 6">
            <a:extLst>
              <a:ext uri="{FF2B5EF4-FFF2-40B4-BE49-F238E27FC236}">
                <a16:creationId xmlns:a16="http://schemas.microsoft.com/office/drawing/2014/main" id="{2BE4345F-8C59-45CF-8002-B072C806F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4724400"/>
            <a:ext cx="4500563" cy="720725"/>
          </a:xfrm>
          <a:prstGeom prst="rightArrow">
            <a:avLst>
              <a:gd name="adj1" fmla="val 68463"/>
              <a:gd name="adj2" fmla="val 48684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RESP: client, H(sharedsecret, 135623)</a:t>
            </a:r>
          </a:p>
        </p:txBody>
      </p:sp>
      <p:sp>
        <p:nvSpPr>
          <p:cNvPr id="31750" name="AutoShape 7">
            <a:extLst>
              <a:ext uri="{FF2B5EF4-FFF2-40B4-BE49-F238E27FC236}">
                <a16:creationId xmlns:a16="http://schemas.microsoft.com/office/drawing/2014/main" id="{C4CE7B7D-E640-407A-9AB4-FC53EB88575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655763" y="5480050"/>
            <a:ext cx="4429125" cy="720725"/>
          </a:xfrm>
          <a:prstGeom prst="rightArrow">
            <a:avLst>
              <a:gd name="adj1" fmla="val 68463"/>
              <a:gd name="adj2" fmla="val 47911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ACK</a:t>
            </a:r>
          </a:p>
        </p:txBody>
      </p:sp>
      <p:sp>
        <p:nvSpPr>
          <p:cNvPr id="31751" name="AutoShape 8">
            <a:extLst>
              <a:ext uri="{FF2B5EF4-FFF2-40B4-BE49-F238E27FC236}">
                <a16:creationId xmlns:a16="http://schemas.microsoft.com/office/drawing/2014/main" id="{45C9D73E-E24B-4775-8B35-7EF064F9C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2239963"/>
            <a:ext cx="4464050" cy="720725"/>
          </a:xfrm>
          <a:prstGeom prst="rightArrow">
            <a:avLst>
              <a:gd name="adj1" fmla="val 68463"/>
              <a:gd name="adj2" fmla="val 48289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CHALLENGE = 135623</a:t>
            </a:r>
          </a:p>
        </p:txBody>
      </p:sp>
      <p:sp>
        <p:nvSpPr>
          <p:cNvPr id="31752" name="AutoShape 9">
            <a:extLst>
              <a:ext uri="{FF2B5EF4-FFF2-40B4-BE49-F238E27FC236}">
                <a16:creationId xmlns:a16="http://schemas.microsoft.com/office/drawing/2014/main" id="{5091B213-E0C2-4E25-A222-CD0599AD899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438275" y="3176588"/>
            <a:ext cx="4897438" cy="720725"/>
          </a:xfrm>
          <a:prstGeom prst="rightArrow">
            <a:avLst>
              <a:gd name="adj1" fmla="val 68463"/>
              <a:gd name="adj2" fmla="val 52977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RESP: servername, H(sharedsecret, 135623)</a:t>
            </a:r>
          </a:p>
        </p:txBody>
      </p:sp>
      <p:sp>
        <p:nvSpPr>
          <p:cNvPr id="31753" name="AutoShape 10">
            <a:extLst>
              <a:ext uri="{FF2B5EF4-FFF2-40B4-BE49-F238E27FC236}">
                <a16:creationId xmlns:a16="http://schemas.microsoft.com/office/drawing/2014/main" id="{DB0B1C03-1979-48C9-94EF-FE53A97B7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4003675"/>
            <a:ext cx="4429125" cy="720725"/>
          </a:xfrm>
          <a:prstGeom prst="rightArrow">
            <a:avLst>
              <a:gd name="adj1" fmla="val 68463"/>
              <a:gd name="adj2" fmla="val 47911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ACK</a:t>
            </a:r>
          </a:p>
        </p:txBody>
      </p:sp>
      <p:sp>
        <p:nvSpPr>
          <p:cNvPr id="31754" name="Text Box 11">
            <a:extLst>
              <a:ext uri="{FF2B5EF4-FFF2-40B4-BE49-F238E27FC236}">
                <a16:creationId xmlns:a16="http://schemas.microsoft.com/office/drawing/2014/main" id="{94A356F0-A578-49B6-AEBF-F32FDD3CB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4275" y="3735388"/>
            <a:ext cx="287337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it-IT" sz="2400" b="0" u="sng">
                <a:latin typeface="Arial Narrow" panose="020B0606020202030204" pitchFamily="34" charset="0"/>
              </a:rPr>
              <a:t>VERY risky!!</a:t>
            </a:r>
            <a:r>
              <a:rPr lang="en-US" altLang="it-IT" sz="2000" b="0">
                <a:latin typeface="Arial Narrow" panose="020B0606020202030204" pitchFamily="34" charset="0"/>
              </a:rPr>
              <a:t>.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it-IT" sz="2000" b="0">
                <a:latin typeface="Arial Narrow" panose="020B0606020202030204" pitchFamily="34" charset="0"/>
              </a:rPr>
              <a:t>Attacker: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à"/>
            </a:pPr>
            <a:r>
              <a:rPr lang="en-US" altLang="it-IT" sz="2000" b="0">
                <a:latin typeface="Arial Narrow" panose="020B0606020202030204" pitchFamily="34" charset="0"/>
              </a:rPr>
              <a:t>replays server challenge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à"/>
            </a:pPr>
            <a:r>
              <a:rPr lang="en-US" altLang="it-IT" sz="2000" b="0">
                <a:latin typeface="Arial Narrow" panose="020B0606020202030204" pitchFamily="34" charset="0"/>
              </a:rPr>
              <a:t>accept computed resp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à"/>
            </a:pPr>
            <a:r>
              <a:rPr lang="en-US" altLang="it-IT" sz="2000" b="0">
                <a:latin typeface="Arial Narrow" panose="020B0606020202030204" pitchFamily="34" charset="0"/>
              </a:rPr>
              <a:t>uses resp to authenticate!!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2000" b="0"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latin typeface="Arial Narrow" panose="020B0606020202030204" pitchFamily="34" charset="0"/>
              </a:rPr>
              <a:t>Without any info on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latin typeface="Arial Narrow" panose="020B0606020202030204" pitchFamily="34" charset="0"/>
              </a:rPr>
              <a:t>real client !!</a:t>
            </a:r>
          </a:p>
        </p:txBody>
      </p:sp>
      <p:pic>
        <p:nvPicPr>
          <p:cNvPr id="31755" name="Picture 12">
            <a:extLst>
              <a:ext uri="{FF2B5EF4-FFF2-40B4-BE49-F238E27FC236}">
                <a16:creationId xmlns:a16="http://schemas.microsoft.com/office/drawing/2014/main" id="{EBF3D4F0-33B6-4C07-A3BD-64D300ABA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950" y="2132013"/>
            <a:ext cx="1731963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442" name="Rectangle 2">
            <a:extLst>
              <a:ext uri="{FF2B5EF4-FFF2-40B4-BE49-F238E27FC236}">
                <a16:creationId xmlns:a16="http://schemas.microsoft.com/office/drawing/2014/main" id="{00B3E85E-D2CF-E9B7-21B8-945E615F513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sz="3200" dirty="0"/>
              <a:t>Yes </a:t>
            </a:r>
            <a:r>
              <a:rPr lang="it-IT" sz="3200" dirty="0" err="1"/>
              <a:t>but</a:t>
            </a:r>
            <a:r>
              <a:rPr lang="it-IT" sz="3200" dirty="0"/>
              <a:t> </a:t>
            </a:r>
            <a:r>
              <a:rPr lang="it-IT" sz="3200" dirty="0" err="1"/>
              <a:t>this</a:t>
            </a:r>
            <a:r>
              <a:rPr lang="it-IT" sz="3200" dirty="0"/>
              <a:t> </a:t>
            </a:r>
            <a:r>
              <a:rPr lang="it-IT" sz="3200" dirty="0" err="1"/>
              <a:t>happened</a:t>
            </a:r>
            <a:r>
              <a:rPr lang="it-IT" sz="3200" dirty="0"/>
              <a:t> </a:t>
            </a:r>
            <a:r>
              <a:rPr lang="it-IT" sz="3200" dirty="0" err="1"/>
              <a:t>because</a:t>
            </a:r>
            <a:r>
              <a:rPr lang="it-IT" sz="3200" dirty="0"/>
              <a:t> </a:t>
            </a:r>
            <a:r>
              <a:rPr lang="it-IT" sz="3200" dirty="0" err="1"/>
              <a:t>you</a:t>
            </a:r>
            <a:r>
              <a:rPr lang="it-IT" sz="3200" dirty="0"/>
              <a:t> </a:t>
            </a:r>
            <a:r>
              <a:rPr lang="it-IT" sz="3200" dirty="0" err="1"/>
              <a:t>used</a:t>
            </a:r>
            <a:r>
              <a:rPr lang="it-IT" sz="3200" dirty="0"/>
              <a:t> </a:t>
            </a:r>
            <a:r>
              <a:rPr lang="it-IT" sz="3200" dirty="0" err="1"/>
              <a:t>two</a:t>
            </a:r>
            <a:r>
              <a:rPr lang="it-IT" sz="3200" dirty="0"/>
              <a:t> </a:t>
            </a:r>
            <a:r>
              <a:rPr lang="it-IT" sz="3200" dirty="0" err="1"/>
              <a:t>unilateral</a:t>
            </a:r>
            <a:r>
              <a:rPr lang="it-IT" sz="3200" dirty="0"/>
              <a:t> authentication </a:t>
            </a:r>
            <a:r>
              <a:rPr lang="it-IT" sz="3200" dirty="0" err="1"/>
              <a:t>protocols</a:t>
            </a:r>
            <a:r>
              <a:rPr lang="it-IT" sz="3200" dirty="0"/>
              <a:t>!</a:t>
            </a:r>
            <a:br>
              <a:rPr lang="it-IT" sz="3200" dirty="0"/>
            </a:br>
            <a:br>
              <a:rPr lang="it-IT" sz="3200" dirty="0"/>
            </a:br>
            <a:r>
              <a:rPr lang="it-IT" sz="3200" dirty="0" err="1"/>
              <a:t>Let’s</a:t>
            </a:r>
            <a:r>
              <a:rPr lang="it-IT" sz="3200" dirty="0"/>
              <a:t> combine </a:t>
            </a:r>
            <a:r>
              <a:rPr lang="it-IT" sz="3200" dirty="0" err="1"/>
              <a:t>them</a:t>
            </a:r>
            <a:r>
              <a:rPr lang="it-IT" sz="3200" dirty="0"/>
              <a:t> </a:t>
            </a:r>
            <a:r>
              <a:rPr lang="it-IT" sz="3200" dirty="0" err="1"/>
              <a:t>into</a:t>
            </a:r>
            <a:r>
              <a:rPr lang="it-IT" sz="3200" dirty="0"/>
              <a:t> a single </a:t>
            </a:r>
            <a:r>
              <a:rPr lang="it-IT" sz="3200" dirty="0" err="1"/>
              <a:t>Mutual</a:t>
            </a:r>
            <a:r>
              <a:rPr lang="it-IT" sz="3200" dirty="0"/>
              <a:t> authentication with Challenge-</a:t>
            </a:r>
            <a:r>
              <a:rPr lang="it-IT" sz="3200" dirty="0" err="1"/>
              <a:t>Response</a:t>
            </a:r>
            <a:endParaRPr lang="it-IT" sz="3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Rectangle 2">
            <a:extLst>
              <a:ext uri="{FF2B5EF4-FFF2-40B4-BE49-F238E27FC236}">
                <a16:creationId xmlns:a16="http://schemas.microsoft.com/office/drawing/2014/main" id="{BD3FEBF1-42B2-B202-956E-41DE3DF3ED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dirty="0" err="1"/>
              <a:t>Pippo’s</a:t>
            </a:r>
            <a:r>
              <a:rPr lang="it-IT" dirty="0"/>
              <a:t> </a:t>
            </a:r>
            <a:r>
              <a:rPr lang="it-IT" dirty="0" err="1"/>
              <a:t>mutual</a:t>
            </a:r>
            <a:r>
              <a:rPr lang="it-IT" dirty="0"/>
              <a:t> authentication </a:t>
            </a:r>
            <a:r>
              <a:rPr lang="it-IT" dirty="0" err="1"/>
              <a:t>protocol</a:t>
            </a:r>
            <a:r>
              <a:rPr lang="it-IT" dirty="0"/>
              <a:t> </a:t>
            </a:r>
            <a:r>
              <a:rPr lang="it-IT" sz="2800" dirty="0">
                <a:solidFill>
                  <a:srgbClr val="FF0000"/>
                </a:solidFill>
              </a:rPr>
              <a:t>(</a:t>
            </a:r>
            <a:r>
              <a:rPr lang="it-IT" sz="2800" dirty="0" err="1">
                <a:solidFill>
                  <a:srgbClr val="FF0000"/>
                </a:solidFill>
              </a:rPr>
              <a:t>seriously</a:t>
            </a:r>
            <a:r>
              <a:rPr lang="it-IT" sz="2800" dirty="0">
                <a:solidFill>
                  <a:srgbClr val="FF0000"/>
                </a:solidFill>
              </a:rPr>
              <a:t>, </a:t>
            </a:r>
            <a:r>
              <a:rPr lang="it-IT" sz="2800" dirty="0" err="1">
                <a:solidFill>
                  <a:srgbClr val="FF0000"/>
                </a:solidFill>
              </a:rPr>
              <a:t>don’t</a:t>
            </a:r>
            <a:r>
              <a:rPr lang="it-IT" sz="2800" dirty="0">
                <a:solidFill>
                  <a:srgbClr val="FF0000"/>
                </a:solidFill>
              </a:rPr>
              <a:t> do </a:t>
            </a:r>
            <a:r>
              <a:rPr lang="it-IT" sz="2800" dirty="0" err="1">
                <a:solidFill>
                  <a:srgbClr val="FF0000"/>
                </a:solidFill>
              </a:rPr>
              <a:t>this</a:t>
            </a:r>
            <a:r>
              <a:rPr lang="it-IT" sz="2800" dirty="0">
                <a:solidFill>
                  <a:srgbClr val="FF0000"/>
                </a:solidFill>
              </a:rPr>
              <a:t>!)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26627" name="AutoShape 4">
            <a:extLst>
              <a:ext uri="{FF2B5EF4-FFF2-40B4-BE49-F238E27FC236}">
                <a16:creationId xmlns:a16="http://schemas.microsoft.com/office/drawing/2014/main" id="{AC775CA6-BFDA-B825-0B17-14DDBF2078A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051050" y="1987550"/>
            <a:ext cx="4968875" cy="720725"/>
          </a:xfrm>
          <a:prstGeom prst="rightArrow">
            <a:avLst>
              <a:gd name="adj1" fmla="val 68463"/>
              <a:gd name="adj2" fmla="val 53750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Boss, C1</a:t>
            </a:r>
          </a:p>
        </p:txBody>
      </p:sp>
      <p:sp>
        <p:nvSpPr>
          <p:cNvPr id="26628" name="AutoShape 6">
            <a:extLst>
              <a:ext uri="{FF2B5EF4-FFF2-40B4-BE49-F238E27FC236}">
                <a16:creationId xmlns:a16="http://schemas.microsoft.com/office/drawing/2014/main" id="{6F67D83F-95CC-510D-D09F-10D5166C7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563" y="2779713"/>
            <a:ext cx="4968875" cy="720725"/>
          </a:xfrm>
          <a:prstGeom prst="rightArrow">
            <a:avLst>
              <a:gd name="adj1" fmla="val 68463"/>
              <a:gd name="adj2" fmla="val 53750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Flavia, C2, H(secret, C1)</a:t>
            </a:r>
          </a:p>
        </p:txBody>
      </p:sp>
      <p:sp>
        <p:nvSpPr>
          <p:cNvPr id="26629" name="AutoShape 7">
            <a:extLst>
              <a:ext uri="{FF2B5EF4-FFF2-40B4-BE49-F238E27FC236}">
                <a16:creationId xmlns:a16="http://schemas.microsoft.com/office/drawing/2014/main" id="{314D9627-F06B-A023-8EC0-FEB1D1C51F7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051050" y="3536950"/>
            <a:ext cx="4968875" cy="720725"/>
          </a:xfrm>
          <a:prstGeom prst="rightArrow">
            <a:avLst>
              <a:gd name="adj1" fmla="val 68463"/>
              <a:gd name="adj2" fmla="val 53750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Boss, H(secret, C2)</a:t>
            </a:r>
          </a:p>
        </p:txBody>
      </p:sp>
      <p:pic>
        <p:nvPicPr>
          <p:cNvPr id="26630" name="Picture 8">
            <a:extLst>
              <a:ext uri="{FF2B5EF4-FFF2-40B4-BE49-F238E27FC236}">
                <a16:creationId xmlns:a16="http://schemas.microsoft.com/office/drawing/2014/main" id="{FD47FB0C-2E8E-41E9-F99C-C4471BC25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2241550"/>
            <a:ext cx="1490663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6631" name="Object 9">
            <a:extLst>
              <a:ext uri="{FF2B5EF4-FFF2-40B4-BE49-F238E27FC236}">
                <a16:creationId xmlns:a16="http://schemas.microsoft.com/office/drawing/2014/main" id="{7F6A07C6-2643-363C-9683-E203995678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67613" y="1773238"/>
          <a:ext cx="1252537" cy="277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Art" r:id="rId4" imgW="1562100" imgH="5059363" progId="MS_ClipArt_Gallery.2">
                  <p:embed/>
                </p:oleObj>
              </mc:Choice>
              <mc:Fallback>
                <p:oleObj name="ClipArt" r:id="rId4" imgW="1562100" imgH="5059363" progId="MS_ClipArt_Gallery.2">
                  <p:embed/>
                  <p:pic>
                    <p:nvPicPr>
                      <p:cNvPr id="26631" name="Object 9">
                        <a:extLst>
                          <a:ext uri="{FF2B5EF4-FFF2-40B4-BE49-F238E27FC236}">
                            <a16:creationId xmlns:a16="http://schemas.microsoft.com/office/drawing/2014/main" id="{7F6A07C6-2643-363C-9683-E203995678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7613" y="1773238"/>
                        <a:ext cx="1252537" cy="277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Text Box 10">
            <a:extLst>
              <a:ext uri="{FF2B5EF4-FFF2-40B4-BE49-F238E27FC236}">
                <a16:creationId xmlns:a16="http://schemas.microsoft.com/office/drawing/2014/main" id="{0727102E-392E-2DF7-208D-F20D67F55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5463" y="3321050"/>
            <a:ext cx="835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C1!=C2</a:t>
            </a:r>
          </a:p>
        </p:txBody>
      </p:sp>
      <p:sp>
        <p:nvSpPr>
          <p:cNvPr id="26633" name="Text Box 11">
            <a:extLst>
              <a:ext uri="{FF2B5EF4-FFF2-40B4-BE49-F238E27FC236}">
                <a16:creationId xmlns:a16="http://schemas.microsoft.com/office/drawing/2014/main" id="{19D753FD-04F0-6CCD-AB7A-844AA2A85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2565400"/>
            <a:ext cx="835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C2!=C1</a:t>
            </a:r>
          </a:p>
        </p:txBody>
      </p:sp>
      <p:sp>
        <p:nvSpPr>
          <p:cNvPr id="26634" name="Text Box 13">
            <a:extLst>
              <a:ext uri="{FF2B5EF4-FFF2-40B4-BE49-F238E27FC236}">
                <a16:creationId xmlns:a16="http://schemas.microsoft.com/office/drawing/2014/main" id="{EDCE9CFE-D770-6165-1C44-B789A2DFC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63" y="4524375"/>
            <a:ext cx="29733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Flavia shows knowledge </a:t>
            </a:r>
            <a:br>
              <a:rPr lang="it-IT" altLang="it-IT" sz="2400" b="0">
                <a:latin typeface="Arial Narrow" panose="020B0606020202030204" pitchFamily="34" charset="0"/>
              </a:rPr>
            </a:br>
            <a:r>
              <a:rPr lang="it-IT" altLang="it-IT" sz="2400" b="0">
                <a:latin typeface="Arial Narrow" panose="020B0606020202030204" pitchFamily="34" charset="0"/>
              </a:rPr>
              <a:t>of secret over C1</a:t>
            </a:r>
          </a:p>
        </p:txBody>
      </p:sp>
      <p:sp>
        <p:nvSpPr>
          <p:cNvPr id="26635" name="Text Box 14">
            <a:extLst>
              <a:ext uri="{FF2B5EF4-FFF2-40B4-BE49-F238E27FC236}">
                <a16:creationId xmlns:a16="http://schemas.microsoft.com/office/drawing/2014/main" id="{CDC73671-CF6A-AA9E-1B5D-CCC419CE4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6575" y="4689475"/>
            <a:ext cx="28892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Boss shows knowledge </a:t>
            </a:r>
            <a:br>
              <a:rPr lang="it-IT" altLang="it-IT" sz="2400" b="0">
                <a:latin typeface="Arial Narrow" panose="020B0606020202030204" pitchFamily="34" charset="0"/>
              </a:rPr>
            </a:br>
            <a:r>
              <a:rPr lang="it-IT" altLang="it-IT" sz="2400" b="0">
                <a:latin typeface="Arial Narrow" panose="020B0606020202030204" pitchFamily="34" charset="0"/>
              </a:rPr>
              <a:t>of secret over C2!=C1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8595DC-4291-8B8D-6B5B-2FAA739C6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5732463"/>
            <a:ext cx="31369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it-IT" altLang="it-IT">
                <a:solidFill>
                  <a:srgbClr val="FF0000"/>
                </a:solidFill>
                <a:latin typeface="Arial Narrow" panose="020B0606020202030204" pitchFamily="34" charset="0"/>
              </a:rPr>
              <a:t>Where is the flaw?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nimBg="1"/>
      <p:bldP spid="26628" grpId="0" animBg="1"/>
      <p:bldP spid="26629" grpId="0" animBg="1"/>
      <p:bldP spid="26632" grpId="0"/>
      <p:bldP spid="26633" grpId="0"/>
      <p:bldP spid="26634" grpId="0"/>
      <p:bldP spid="26635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12">
            <a:extLst>
              <a:ext uri="{FF2B5EF4-FFF2-40B4-BE49-F238E27FC236}">
                <a16:creationId xmlns:a16="http://schemas.microsoft.com/office/drawing/2014/main" id="{B0F62E85-8553-455A-A028-7C89DFB51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338" y="2060575"/>
            <a:ext cx="1731962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0370" name="Rectangle 2">
            <a:extLst>
              <a:ext uri="{FF2B5EF4-FFF2-40B4-BE49-F238E27FC236}">
                <a16:creationId xmlns:a16="http://schemas.microsoft.com/office/drawing/2014/main" id="{B99E3833-84F9-48E5-AA58-28FD8E1258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dirty="0" err="1"/>
              <a:t>Reflection</a:t>
            </a:r>
            <a:r>
              <a:rPr lang="it-IT" dirty="0"/>
              <a:t>! </a:t>
            </a:r>
            <a:r>
              <a:rPr lang="it-IT" dirty="0" err="1"/>
              <a:t>Again</a:t>
            </a:r>
            <a:r>
              <a:rPr lang="it-IT" dirty="0"/>
              <a:t>!</a:t>
            </a:r>
          </a:p>
        </p:txBody>
      </p:sp>
      <p:sp>
        <p:nvSpPr>
          <p:cNvPr id="35844" name="AutoShape 4">
            <a:extLst>
              <a:ext uri="{FF2B5EF4-FFF2-40B4-BE49-F238E27FC236}">
                <a16:creationId xmlns:a16="http://schemas.microsoft.com/office/drawing/2014/main" id="{57B60A77-F592-45DF-AC8A-878066ECF74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014538" y="1987550"/>
            <a:ext cx="4968875" cy="720725"/>
          </a:xfrm>
          <a:prstGeom prst="rightArrow">
            <a:avLst>
              <a:gd name="adj1" fmla="val 68463"/>
              <a:gd name="adj2" fmla="val 53750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Boss, C1</a:t>
            </a:r>
          </a:p>
        </p:txBody>
      </p:sp>
      <p:sp>
        <p:nvSpPr>
          <p:cNvPr id="35845" name="AutoShape 5">
            <a:extLst>
              <a:ext uri="{FF2B5EF4-FFF2-40B4-BE49-F238E27FC236}">
                <a16:creationId xmlns:a16="http://schemas.microsoft.com/office/drawing/2014/main" id="{E819E996-3718-405A-A57B-F6EEDC182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2779713"/>
            <a:ext cx="4968875" cy="720725"/>
          </a:xfrm>
          <a:prstGeom prst="rightArrow">
            <a:avLst>
              <a:gd name="adj1" fmla="val 68463"/>
              <a:gd name="adj2" fmla="val 53750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Flavia, C2, H(secret, C1)</a:t>
            </a:r>
          </a:p>
        </p:txBody>
      </p:sp>
      <p:sp>
        <p:nvSpPr>
          <p:cNvPr id="35846" name="AutoShape 6">
            <a:extLst>
              <a:ext uri="{FF2B5EF4-FFF2-40B4-BE49-F238E27FC236}">
                <a16:creationId xmlns:a16="http://schemas.microsoft.com/office/drawing/2014/main" id="{02C72492-8B38-4E99-88FB-4A05E388EBF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014538" y="5337175"/>
            <a:ext cx="4968875" cy="720725"/>
          </a:xfrm>
          <a:prstGeom prst="rightArrow">
            <a:avLst>
              <a:gd name="adj1" fmla="val 68463"/>
              <a:gd name="adj2" fmla="val 53750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Boss, H(secret, C2)</a:t>
            </a:r>
          </a:p>
        </p:txBody>
      </p:sp>
      <p:pic>
        <p:nvPicPr>
          <p:cNvPr id="35847" name="Picture 7">
            <a:extLst>
              <a:ext uri="{FF2B5EF4-FFF2-40B4-BE49-F238E27FC236}">
                <a16:creationId xmlns:a16="http://schemas.microsoft.com/office/drawing/2014/main" id="{5135B899-EE04-4D2D-8457-05AAC2E32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2638425"/>
            <a:ext cx="1490663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8" name="Text Box 9">
            <a:extLst>
              <a:ext uri="{FF2B5EF4-FFF2-40B4-BE49-F238E27FC236}">
                <a16:creationId xmlns:a16="http://schemas.microsoft.com/office/drawing/2014/main" id="{0B272B7D-AAF4-4B4E-A0F3-7897563B9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3321050"/>
            <a:ext cx="835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C1!=C2</a:t>
            </a:r>
          </a:p>
        </p:txBody>
      </p:sp>
      <p:sp>
        <p:nvSpPr>
          <p:cNvPr id="35849" name="AutoShape 13">
            <a:extLst>
              <a:ext uri="{FF2B5EF4-FFF2-40B4-BE49-F238E27FC236}">
                <a16:creationId xmlns:a16="http://schemas.microsoft.com/office/drawing/2014/main" id="{7CB934DE-01A2-437F-BF69-DB01A315284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014538" y="3608388"/>
            <a:ext cx="4968875" cy="720725"/>
          </a:xfrm>
          <a:prstGeom prst="rightArrow">
            <a:avLst>
              <a:gd name="adj1" fmla="val 68463"/>
              <a:gd name="adj2" fmla="val 53750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Boss, C2</a:t>
            </a:r>
          </a:p>
        </p:txBody>
      </p:sp>
      <p:sp>
        <p:nvSpPr>
          <p:cNvPr id="35850" name="AutoShape 14">
            <a:extLst>
              <a:ext uri="{FF2B5EF4-FFF2-40B4-BE49-F238E27FC236}">
                <a16:creationId xmlns:a16="http://schemas.microsoft.com/office/drawing/2014/main" id="{60271DC6-3A25-4E78-B72D-C8493C964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4400550"/>
            <a:ext cx="4968875" cy="720725"/>
          </a:xfrm>
          <a:prstGeom prst="rightArrow">
            <a:avLst>
              <a:gd name="adj1" fmla="val 68463"/>
              <a:gd name="adj2" fmla="val 53750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Flavia, C3, H(secret, C2)</a:t>
            </a:r>
          </a:p>
        </p:txBody>
      </p:sp>
      <p:sp>
        <p:nvSpPr>
          <p:cNvPr id="35851" name="Oval 15">
            <a:extLst>
              <a:ext uri="{FF2B5EF4-FFF2-40B4-BE49-F238E27FC236}">
                <a16:creationId xmlns:a16="http://schemas.microsoft.com/office/drawing/2014/main" id="{0A2C824B-30D3-4443-A281-F1CFB2E92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075" y="4508500"/>
            <a:ext cx="1368425" cy="5397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35852" name="Line 16">
            <a:extLst>
              <a:ext uri="{FF2B5EF4-FFF2-40B4-BE49-F238E27FC236}">
                <a16:creationId xmlns:a16="http://schemas.microsoft.com/office/drawing/2014/main" id="{D6F5B069-B299-4A93-B555-B992698AF4C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7288" y="5049838"/>
            <a:ext cx="0" cy="395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5853" name="Text Box 17">
            <a:extLst>
              <a:ext uri="{FF2B5EF4-FFF2-40B4-BE49-F238E27FC236}">
                <a16:creationId xmlns:a16="http://schemas.microsoft.com/office/drawing/2014/main" id="{E7C6839C-BFE9-4CFF-A322-CA08D4368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2565400"/>
            <a:ext cx="835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C2!=C1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BB7E1979-DB3D-445B-A999-CC84F3DBFEEA}"/>
              </a:ext>
            </a:extLst>
          </p:cNvPr>
          <p:cNvSpPr txBox="1">
            <a:spLocks/>
          </p:cNvSpPr>
          <p:nvPr/>
        </p:nvSpPr>
        <p:spPr bwMode="auto">
          <a:xfrm>
            <a:off x="685800" y="79412"/>
            <a:ext cx="76962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defRPr>
            </a:lvl9pPr>
          </a:lstStyle>
          <a:p>
            <a:r>
              <a:rPr lang="it-IT" kern="0"/>
              <a:t>User authentication</a:t>
            </a:r>
            <a:endParaRPr lang="it-IT" kern="0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743EF800-E560-4116-8D61-5174A6B9AFDF}"/>
              </a:ext>
            </a:extLst>
          </p:cNvPr>
          <p:cNvSpPr txBox="1">
            <a:spLocks/>
          </p:cNvSpPr>
          <p:nvPr/>
        </p:nvSpPr>
        <p:spPr bwMode="auto">
          <a:xfrm>
            <a:off x="-72008" y="728700"/>
            <a:ext cx="9324528" cy="5580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it-IT" kern="0" dirty="0"/>
              <a:t>Prove </a:t>
            </a:r>
            <a:r>
              <a:rPr lang="it-IT" kern="0" dirty="0" err="1"/>
              <a:t>you</a:t>
            </a:r>
            <a:r>
              <a:rPr lang="it-IT" kern="0" dirty="0"/>
              <a:t> are </a:t>
            </a:r>
            <a:r>
              <a:rPr lang="it-IT" kern="0" dirty="0" err="1"/>
              <a:t>really</a:t>
            </a:r>
            <a:r>
              <a:rPr lang="it-IT" kern="0" dirty="0"/>
              <a:t> the one </a:t>
            </a:r>
            <a:r>
              <a:rPr lang="it-IT" kern="0" dirty="0" err="1"/>
              <a:t>you</a:t>
            </a:r>
            <a:r>
              <a:rPr lang="it-IT" kern="0" dirty="0"/>
              <a:t> claim to be</a:t>
            </a:r>
          </a:p>
          <a:p>
            <a:pPr lvl="1"/>
            <a:r>
              <a:rPr lang="it-IT" kern="0" dirty="0"/>
              <a:t>Do </a:t>
            </a:r>
            <a:r>
              <a:rPr lang="it-IT" kern="0" dirty="0" err="1"/>
              <a:t>not</a:t>
            </a:r>
            <a:r>
              <a:rPr lang="it-IT" kern="0" dirty="0"/>
              <a:t> confuse:</a:t>
            </a:r>
          </a:p>
          <a:p>
            <a:pPr lvl="2"/>
            <a:r>
              <a:rPr lang="it-IT" b="1" kern="0" dirty="0" err="1">
                <a:solidFill>
                  <a:srgbClr val="FF0000"/>
                </a:solidFill>
              </a:rPr>
              <a:t>Identification</a:t>
            </a:r>
            <a:r>
              <a:rPr lang="it-IT" b="1" kern="0" dirty="0">
                <a:solidFill>
                  <a:srgbClr val="FF0000"/>
                </a:solidFill>
              </a:rPr>
              <a:t> </a:t>
            </a:r>
            <a:r>
              <a:rPr lang="it-IT" b="1" kern="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it-IT" b="1" kern="0" dirty="0">
                <a:solidFill>
                  <a:srgbClr val="FF0000"/>
                </a:solidFill>
              </a:rPr>
              <a:t>show</a:t>
            </a:r>
            <a:r>
              <a:rPr lang="it-IT" kern="0" dirty="0"/>
              <a:t> </a:t>
            </a:r>
            <a:r>
              <a:rPr lang="it-IT" kern="0" dirty="0" err="1"/>
              <a:t>your</a:t>
            </a:r>
            <a:r>
              <a:rPr lang="it-IT" kern="0" dirty="0"/>
              <a:t> «</a:t>
            </a:r>
            <a:r>
              <a:rPr lang="it-IT" kern="0" dirty="0" err="1"/>
              <a:t>digital</a:t>
            </a:r>
            <a:r>
              <a:rPr lang="it-IT" kern="0" dirty="0"/>
              <a:t> </a:t>
            </a:r>
            <a:r>
              <a:rPr lang="it-IT" kern="0" dirty="0" err="1"/>
              <a:t>identity</a:t>
            </a:r>
            <a:r>
              <a:rPr lang="it-IT" kern="0" dirty="0"/>
              <a:t>» (email, ID)</a:t>
            </a:r>
          </a:p>
          <a:p>
            <a:pPr lvl="2"/>
            <a:r>
              <a:rPr lang="it-IT" b="1" kern="0" dirty="0">
                <a:solidFill>
                  <a:srgbClr val="FF0000"/>
                </a:solidFill>
              </a:rPr>
              <a:t>Authentication </a:t>
            </a:r>
            <a:r>
              <a:rPr lang="it-IT" b="1" kern="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it-IT" kern="0" dirty="0"/>
              <a:t> </a:t>
            </a:r>
            <a:r>
              <a:rPr lang="it-IT" b="1" kern="0" dirty="0">
                <a:solidFill>
                  <a:srgbClr val="FF0000"/>
                </a:solidFill>
              </a:rPr>
              <a:t>prove</a:t>
            </a:r>
            <a:r>
              <a:rPr lang="it-IT" kern="0" dirty="0"/>
              <a:t> </a:t>
            </a:r>
            <a:r>
              <a:rPr lang="it-IT" kern="0" dirty="0" err="1"/>
              <a:t>your</a:t>
            </a:r>
            <a:r>
              <a:rPr lang="it-IT" kern="0" dirty="0"/>
              <a:t> </a:t>
            </a:r>
            <a:r>
              <a:rPr lang="it-IT" kern="0" dirty="0" err="1"/>
              <a:t>digital</a:t>
            </a:r>
            <a:r>
              <a:rPr lang="it-IT" kern="0" dirty="0"/>
              <a:t> </a:t>
            </a:r>
            <a:r>
              <a:rPr lang="it-IT" kern="0" dirty="0" err="1"/>
              <a:t>identity</a:t>
            </a:r>
            <a:r>
              <a:rPr lang="it-IT" kern="0" dirty="0"/>
              <a:t> </a:t>
            </a:r>
            <a:r>
              <a:rPr lang="it-IT" kern="0" dirty="0" err="1"/>
              <a:t>is</a:t>
            </a:r>
            <a:r>
              <a:rPr lang="it-IT" kern="0" dirty="0"/>
              <a:t> </a:t>
            </a:r>
            <a:r>
              <a:rPr lang="it-IT" kern="0" dirty="0" err="1"/>
              <a:t>controlled</a:t>
            </a:r>
            <a:r>
              <a:rPr lang="it-IT" kern="0" dirty="0"/>
              <a:t> by </a:t>
            </a:r>
            <a:r>
              <a:rPr lang="it-IT" kern="0" dirty="0" err="1"/>
              <a:t>you</a:t>
            </a:r>
            <a:r>
              <a:rPr lang="it-IT" kern="0" dirty="0"/>
              <a:t> (e.g. </a:t>
            </a:r>
            <a:r>
              <a:rPr lang="it-IT" kern="0" dirty="0" err="1"/>
              <a:t>you</a:t>
            </a:r>
            <a:r>
              <a:rPr lang="it-IT" kern="0" dirty="0"/>
              <a:t> know a secret password)</a:t>
            </a:r>
          </a:p>
          <a:p>
            <a:pPr lvl="7"/>
            <a:endParaRPr lang="it-IT" kern="0" dirty="0"/>
          </a:p>
          <a:p>
            <a:r>
              <a:rPr lang="it-IT" kern="0" dirty="0" err="1"/>
              <a:t>Actually</a:t>
            </a:r>
            <a:r>
              <a:rPr lang="it-IT" kern="0" dirty="0"/>
              <a:t>, </a:t>
            </a:r>
            <a:r>
              <a:rPr lang="it-IT" kern="0" dirty="0" err="1"/>
              <a:t>not</a:t>
            </a:r>
            <a:r>
              <a:rPr lang="it-IT" kern="0" dirty="0"/>
              <a:t> so </a:t>
            </a:r>
            <a:r>
              <a:rPr lang="it-IT" kern="0" dirty="0" err="1"/>
              <a:t>simple</a:t>
            </a:r>
            <a:r>
              <a:rPr lang="it-IT" kern="0" dirty="0"/>
              <a:t>… </a:t>
            </a:r>
          </a:p>
          <a:p>
            <a:pPr lvl="1"/>
            <a:r>
              <a:rPr lang="en-US" kern="0" dirty="0"/>
              <a:t>There might be no requirement to link identifier to a real-life identity</a:t>
            </a:r>
          </a:p>
          <a:p>
            <a:pPr lvl="2"/>
            <a:r>
              <a:rPr lang="en-US" kern="0" dirty="0"/>
              <a:t>Successful authentication = I’m reasonably assured that </a:t>
            </a:r>
            <a:r>
              <a:rPr lang="en-US" b="1" kern="0" dirty="0"/>
              <a:t>the subject accessing the service today is the same as the one which accessed the service in the past</a:t>
            </a:r>
            <a:r>
              <a:rPr lang="en-US" kern="0" dirty="0"/>
              <a:t>. </a:t>
            </a:r>
            <a:endParaRPr lang="it-IT" kern="0" dirty="0"/>
          </a:p>
          <a:p>
            <a:pPr lvl="1"/>
            <a:r>
              <a:rPr lang="it-IT" kern="0" dirty="0"/>
              <a:t>NIST SP 800-63-3 </a:t>
            </a:r>
            <a:r>
              <a:rPr lang="it-IT" kern="0" dirty="0" err="1"/>
              <a:t>definition</a:t>
            </a:r>
            <a:r>
              <a:rPr lang="it-IT" kern="0" dirty="0"/>
              <a:t> for </a:t>
            </a:r>
            <a:r>
              <a:rPr lang="it-IT" kern="0" dirty="0" err="1"/>
              <a:t>digital</a:t>
            </a:r>
            <a:r>
              <a:rPr lang="it-IT" kern="0" dirty="0"/>
              <a:t> user authentication: </a:t>
            </a:r>
            <a:r>
              <a:rPr lang="en-US" kern="0" dirty="0">
                <a:solidFill>
                  <a:srgbClr val="FF0000"/>
                </a:solidFill>
              </a:rPr>
              <a:t>the process of </a:t>
            </a:r>
            <a:r>
              <a:rPr lang="en-US" u="sng" kern="0" dirty="0">
                <a:solidFill>
                  <a:srgbClr val="FF0000"/>
                </a:solidFill>
              </a:rPr>
              <a:t>establishing confidence</a:t>
            </a:r>
            <a:r>
              <a:rPr lang="en-US" kern="0" dirty="0">
                <a:solidFill>
                  <a:srgbClr val="FF0000"/>
                </a:solidFill>
              </a:rPr>
              <a:t> in user identities that are presented electronically to an information system</a:t>
            </a:r>
            <a:endParaRPr lang="it-IT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32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466" name="Rectangle 2">
            <a:extLst>
              <a:ext uri="{FF2B5EF4-FFF2-40B4-BE49-F238E27FC236}">
                <a16:creationId xmlns:a16="http://schemas.microsoft.com/office/drawing/2014/main" id="{0AE90EEA-E339-4112-A585-DE28853164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sz="3200"/>
              <a:t>What if reflection is prevented by protocol status?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361D999F-FAE5-4FAC-B030-360FE06DC3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Attacker may use “other” party!</a:t>
            </a:r>
          </a:p>
          <a:p>
            <a:pPr eaLnBrk="1" hangingPunct="1"/>
            <a:r>
              <a:rPr lang="it-IT" altLang="it-IT"/>
              <a:t>Intertwining attack</a:t>
            </a:r>
          </a:p>
        </p:txBody>
      </p:sp>
      <p:pic>
        <p:nvPicPr>
          <p:cNvPr id="37892" name="Picture 4">
            <a:extLst>
              <a:ext uri="{FF2B5EF4-FFF2-40B4-BE49-F238E27FC236}">
                <a16:creationId xmlns:a16="http://schemas.microsoft.com/office/drawing/2014/main" id="{7D52056E-4CBA-4B6D-B1D4-29D8AFFF9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225" y="3500438"/>
            <a:ext cx="1731963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AutoShape 5">
            <a:extLst>
              <a:ext uri="{FF2B5EF4-FFF2-40B4-BE49-F238E27FC236}">
                <a16:creationId xmlns:a16="http://schemas.microsoft.com/office/drawing/2014/main" id="{30EAB4AA-CD42-4FD6-8A24-4636FF10B61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692275" y="2203450"/>
            <a:ext cx="2989263" cy="720725"/>
          </a:xfrm>
          <a:prstGeom prst="rightArrow">
            <a:avLst>
              <a:gd name="adj1" fmla="val 68463"/>
              <a:gd name="adj2" fmla="val 32336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Boss, C1</a:t>
            </a:r>
          </a:p>
        </p:txBody>
      </p:sp>
      <p:sp>
        <p:nvSpPr>
          <p:cNvPr id="37894" name="AutoShape 6">
            <a:extLst>
              <a:ext uri="{FF2B5EF4-FFF2-40B4-BE49-F238E27FC236}">
                <a16:creationId xmlns:a16="http://schemas.microsoft.com/office/drawing/2014/main" id="{A554A6D5-F299-4747-B6F0-495847398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788" y="2995613"/>
            <a:ext cx="3060700" cy="720725"/>
          </a:xfrm>
          <a:prstGeom prst="rightArrow">
            <a:avLst>
              <a:gd name="adj1" fmla="val 68463"/>
              <a:gd name="adj2" fmla="val 33109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Flavia, C2, H(secret, C1)</a:t>
            </a:r>
          </a:p>
        </p:txBody>
      </p:sp>
      <p:sp>
        <p:nvSpPr>
          <p:cNvPr id="37895" name="AutoShape 7">
            <a:extLst>
              <a:ext uri="{FF2B5EF4-FFF2-40B4-BE49-F238E27FC236}">
                <a16:creationId xmlns:a16="http://schemas.microsoft.com/office/drawing/2014/main" id="{AD30640A-5A09-42A5-82BB-AD4714ECF07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014538" y="5553075"/>
            <a:ext cx="2736850" cy="720725"/>
          </a:xfrm>
          <a:prstGeom prst="rightArrow">
            <a:avLst>
              <a:gd name="adj1" fmla="val 68463"/>
              <a:gd name="adj2" fmla="val 29605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Boss, H(secret, C2)</a:t>
            </a:r>
          </a:p>
        </p:txBody>
      </p:sp>
      <p:pic>
        <p:nvPicPr>
          <p:cNvPr id="37896" name="Picture 8">
            <a:extLst>
              <a:ext uri="{FF2B5EF4-FFF2-40B4-BE49-F238E27FC236}">
                <a16:creationId xmlns:a16="http://schemas.microsoft.com/office/drawing/2014/main" id="{B56E32F2-9B05-4114-8D4F-060927A89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2854325"/>
            <a:ext cx="1490663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7" name="AutoShape 10">
            <a:extLst>
              <a:ext uri="{FF2B5EF4-FFF2-40B4-BE49-F238E27FC236}">
                <a16:creationId xmlns:a16="http://schemas.microsoft.com/office/drawing/2014/main" id="{A361285C-A219-403D-A159-112F00E99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3789363"/>
            <a:ext cx="2736850" cy="720725"/>
          </a:xfrm>
          <a:prstGeom prst="rightArrow">
            <a:avLst>
              <a:gd name="adj1" fmla="val 68463"/>
              <a:gd name="adj2" fmla="val 29605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Flavia, C2</a:t>
            </a:r>
          </a:p>
        </p:txBody>
      </p:sp>
      <p:sp>
        <p:nvSpPr>
          <p:cNvPr id="37898" name="AutoShape 11">
            <a:extLst>
              <a:ext uri="{FF2B5EF4-FFF2-40B4-BE49-F238E27FC236}">
                <a16:creationId xmlns:a16="http://schemas.microsoft.com/office/drawing/2014/main" id="{3867C64A-E532-4FEC-8DC1-6D001FC9F52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219700" y="4616450"/>
            <a:ext cx="2844800" cy="720725"/>
          </a:xfrm>
          <a:prstGeom prst="rightArrow">
            <a:avLst>
              <a:gd name="adj1" fmla="val 68463"/>
              <a:gd name="adj2" fmla="val 30773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Boss, C3, H(secret, C2)</a:t>
            </a:r>
          </a:p>
        </p:txBody>
      </p:sp>
      <p:sp>
        <p:nvSpPr>
          <p:cNvPr id="37899" name="Oval 12">
            <a:extLst>
              <a:ext uri="{FF2B5EF4-FFF2-40B4-BE49-F238E27FC236}">
                <a16:creationId xmlns:a16="http://schemas.microsoft.com/office/drawing/2014/main" id="{0F62BCB5-6E38-4656-93D8-1EA503C07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688" y="4724400"/>
            <a:ext cx="1368425" cy="5397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37900" name="Line 13">
            <a:extLst>
              <a:ext uri="{FF2B5EF4-FFF2-40B4-BE49-F238E27FC236}">
                <a16:creationId xmlns:a16="http://schemas.microsoft.com/office/drawing/2014/main" id="{2D2A2DC7-CB55-4CEB-8316-F6ADB99341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64050" y="5264150"/>
            <a:ext cx="2447925" cy="539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graphicFrame>
        <p:nvGraphicFramePr>
          <p:cNvPr id="37901" name="Object 15">
            <a:extLst>
              <a:ext uri="{FF2B5EF4-FFF2-40B4-BE49-F238E27FC236}">
                <a16:creationId xmlns:a16="http://schemas.microsoft.com/office/drawing/2014/main" id="{33FF75D5-890A-4C9A-BBE5-BF723BD050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99413" y="2638425"/>
          <a:ext cx="1073150" cy="237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Art" r:id="rId5" imgW="1562100" imgH="5059363" progId="MS_ClipArt_Gallery.2">
                  <p:embed/>
                </p:oleObj>
              </mc:Choice>
              <mc:Fallback>
                <p:oleObj name="ClipArt" r:id="rId5" imgW="1562100" imgH="5059363" progId="MS_ClipArt_Gallery.2">
                  <p:embed/>
                  <p:pic>
                    <p:nvPicPr>
                      <p:cNvPr id="37901" name="Object 15">
                        <a:extLst>
                          <a:ext uri="{FF2B5EF4-FFF2-40B4-BE49-F238E27FC236}">
                            <a16:creationId xmlns:a16="http://schemas.microsoft.com/office/drawing/2014/main" id="{33FF75D5-890A-4C9A-BBE5-BF723BD050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9413" y="2638425"/>
                        <a:ext cx="1073150" cy="237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394" name="Rectangle 2">
            <a:extLst>
              <a:ext uri="{FF2B5EF4-FFF2-40B4-BE49-F238E27FC236}">
                <a16:creationId xmlns:a16="http://schemas.microsoft.com/office/drawing/2014/main" id="{2ECBABDE-E206-49F3-A675-D6E40AC05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Let’s try to fix this</a:t>
            </a:r>
          </a:p>
        </p:txBody>
      </p:sp>
      <p:sp>
        <p:nvSpPr>
          <p:cNvPr id="39939" name="AutoShape 4">
            <a:extLst>
              <a:ext uri="{FF2B5EF4-FFF2-40B4-BE49-F238E27FC236}">
                <a16:creationId xmlns:a16="http://schemas.microsoft.com/office/drawing/2014/main" id="{3FBAD4DE-CCFD-4416-A679-C694F20EB55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051050" y="1879600"/>
            <a:ext cx="4968875" cy="720725"/>
          </a:xfrm>
          <a:prstGeom prst="rightArrow">
            <a:avLst>
              <a:gd name="adj1" fmla="val 68463"/>
              <a:gd name="adj2" fmla="val 53750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Boss, C1</a:t>
            </a:r>
          </a:p>
        </p:txBody>
      </p:sp>
      <p:sp>
        <p:nvSpPr>
          <p:cNvPr id="39940" name="AutoShape 5">
            <a:extLst>
              <a:ext uri="{FF2B5EF4-FFF2-40B4-BE49-F238E27FC236}">
                <a16:creationId xmlns:a16="http://schemas.microsoft.com/office/drawing/2014/main" id="{D52B1ADE-8B23-4CE1-9DB8-14670924F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563" y="2671763"/>
            <a:ext cx="4968875" cy="720725"/>
          </a:xfrm>
          <a:prstGeom prst="rightArrow">
            <a:avLst>
              <a:gd name="adj1" fmla="val 68463"/>
              <a:gd name="adj2" fmla="val 53750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Flavia, C2, H(secret, C1, C2)</a:t>
            </a:r>
          </a:p>
        </p:txBody>
      </p:sp>
      <p:sp>
        <p:nvSpPr>
          <p:cNvPr id="39941" name="AutoShape 6">
            <a:extLst>
              <a:ext uri="{FF2B5EF4-FFF2-40B4-BE49-F238E27FC236}">
                <a16:creationId xmlns:a16="http://schemas.microsoft.com/office/drawing/2014/main" id="{8681691E-3607-437B-9E6E-920381CA194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051050" y="3429000"/>
            <a:ext cx="4968875" cy="720725"/>
          </a:xfrm>
          <a:prstGeom prst="rightArrow">
            <a:avLst>
              <a:gd name="adj1" fmla="val 68463"/>
              <a:gd name="adj2" fmla="val 53750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Boss, C3, H(secret, C2, C3)</a:t>
            </a:r>
          </a:p>
        </p:txBody>
      </p:sp>
      <p:pic>
        <p:nvPicPr>
          <p:cNvPr id="39942" name="Picture 7">
            <a:extLst>
              <a:ext uri="{FF2B5EF4-FFF2-40B4-BE49-F238E27FC236}">
                <a16:creationId xmlns:a16="http://schemas.microsoft.com/office/drawing/2014/main" id="{696BEEDD-5603-4642-87D2-5260355EC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2133600"/>
            <a:ext cx="1490663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9943" name="Object 8">
            <a:extLst>
              <a:ext uri="{FF2B5EF4-FFF2-40B4-BE49-F238E27FC236}">
                <a16:creationId xmlns:a16="http://schemas.microsoft.com/office/drawing/2014/main" id="{B9190130-DF5F-4741-8440-8C3F927C1C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67613" y="1665288"/>
          <a:ext cx="1252537" cy="277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Art" r:id="rId4" imgW="1562100" imgH="5059363" progId="MS_ClipArt_Gallery.2">
                  <p:embed/>
                </p:oleObj>
              </mc:Choice>
              <mc:Fallback>
                <p:oleObj name="ClipArt" r:id="rId4" imgW="1562100" imgH="5059363" progId="MS_ClipArt_Gallery.2">
                  <p:embed/>
                  <p:pic>
                    <p:nvPicPr>
                      <p:cNvPr id="39943" name="Object 8">
                        <a:extLst>
                          <a:ext uri="{FF2B5EF4-FFF2-40B4-BE49-F238E27FC236}">
                            <a16:creationId xmlns:a16="http://schemas.microsoft.com/office/drawing/2014/main" id="{B9190130-DF5F-4741-8440-8C3F927C1C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7613" y="1665288"/>
                        <a:ext cx="1252537" cy="277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4" name="Oval 11">
            <a:extLst>
              <a:ext uri="{FF2B5EF4-FFF2-40B4-BE49-F238E27FC236}">
                <a16:creationId xmlns:a16="http://schemas.microsoft.com/office/drawing/2014/main" id="{B49B3C27-2B79-4B47-AAF3-DD5A87FF1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2744788"/>
            <a:ext cx="1944688" cy="539750"/>
          </a:xfrm>
          <a:prstGeom prst="ellipse">
            <a:avLst/>
          </a:prstGeom>
          <a:noFill/>
          <a:ln w="38100">
            <a:solidFill>
              <a:srgbClr val="00FF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39945" name="Text Box 13">
            <a:extLst>
              <a:ext uri="{FF2B5EF4-FFF2-40B4-BE49-F238E27FC236}">
                <a16:creationId xmlns:a16="http://schemas.microsoft.com/office/drawing/2014/main" id="{D00A67D3-D1F6-4C7C-B9AA-A4818455A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4797425"/>
            <a:ext cx="46497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Chaining challenges! Add dependency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between challenges in same handshake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418" name="Rectangle 2">
            <a:extLst>
              <a:ext uri="{FF2B5EF4-FFF2-40B4-BE49-F238E27FC236}">
                <a16:creationId xmlns:a16="http://schemas.microsoft.com/office/drawing/2014/main" id="{BC48577E-D9D9-4891-AD58-B509C6D45E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Does not work</a:t>
            </a:r>
          </a:p>
        </p:txBody>
      </p:sp>
      <p:sp>
        <p:nvSpPr>
          <p:cNvPr id="41987" name="AutoShape 4">
            <a:extLst>
              <a:ext uri="{FF2B5EF4-FFF2-40B4-BE49-F238E27FC236}">
                <a16:creationId xmlns:a16="http://schemas.microsoft.com/office/drawing/2014/main" id="{38ED0A14-07B5-4112-AF53-AC73C20F83B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051050" y="1412875"/>
            <a:ext cx="4968875" cy="720725"/>
          </a:xfrm>
          <a:prstGeom prst="rightArrow">
            <a:avLst>
              <a:gd name="adj1" fmla="val 68463"/>
              <a:gd name="adj2" fmla="val 53750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Boss, C1</a:t>
            </a:r>
          </a:p>
        </p:txBody>
      </p:sp>
      <p:sp>
        <p:nvSpPr>
          <p:cNvPr id="41988" name="AutoShape 5">
            <a:extLst>
              <a:ext uri="{FF2B5EF4-FFF2-40B4-BE49-F238E27FC236}">
                <a16:creationId xmlns:a16="http://schemas.microsoft.com/office/drawing/2014/main" id="{A48285D6-BAF6-4931-94E1-DCDB74FDD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563" y="2205038"/>
            <a:ext cx="4968875" cy="720725"/>
          </a:xfrm>
          <a:prstGeom prst="rightArrow">
            <a:avLst>
              <a:gd name="adj1" fmla="val 68463"/>
              <a:gd name="adj2" fmla="val 53750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Flavia, C2, H(secret, C1, C2)</a:t>
            </a:r>
          </a:p>
        </p:txBody>
      </p:sp>
      <p:sp>
        <p:nvSpPr>
          <p:cNvPr id="41989" name="AutoShape 6">
            <a:extLst>
              <a:ext uri="{FF2B5EF4-FFF2-40B4-BE49-F238E27FC236}">
                <a16:creationId xmlns:a16="http://schemas.microsoft.com/office/drawing/2014/main" id="{081558F0-1FF1-4B09-8DD1-18448BFF9FA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051050" y="4329113"/>
            <a:ext cx="4968875" cy="720725"/>
          </a:xfrm>
          <a:prstGeom prst="rightArrow">
            <a:avLst>
              <a:gd name="adj1" fmla="val 68463"/>
              <a:gd name="adj2" fmla="val 53750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Boss, C3, H(secret, C2, C3)</a:t>
            </a:r>
          </a:p>
        </p:txBody>
      </p:sp>
      <p:pic>
        <p:nvPicPr>
          <p:cNvPr id="41990" name="Picture 7">
            <a:extLst>
              <a:ext uri="{FF2B5EF4-FFF2-40B4-BE49-F238E27FC236}">
                <a16:creationId xmlns:a16="http://schemas.microsoft.com/office/drawing/2014/main" id="{14469466-97FD-42F6-BE78-C792FE2DE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1666875"/>
            <a:ext cx="1490663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1" name="Oval 11">
            <a:extLst>
              <a:ext uri="{FF2B5EF4-FFF2-40B4-BE49-F238E27FC236}">
                <a16:creationId xmlns:a16="http://schemas.microsoft.com/office/drawing/2014/main" id="{0DB4D887-C56B-4056-A467-18B287600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2278063"/>
            <a:ext cx="1944688" cy="539750"/>
          </a:xfrm>
          <a:prstGeom prst="ellipse">
            <a:avLst/>
          </a:prstGeom>
          <a:noFill/>
          <a:ln w="38100">
            <a:solidFill>
              <a:srgbClr val="00FF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pic>
        <p:nvPicPr>
          <p:cNvPr id="41992" name="Picture 12">
            <a:extLst>
              <a:ext uri="{FF2B5EF4-FFF2-40B4-BE49-F238E27FC236}">
                <a16:creationId xmlns:a16="http://schemas.microsoft.com/office/drawing/2014/main" id="{EE77981F-6CAE-4C41-8F4F-16E7B1DA1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338" y="1593850"/>
            <a:ext cx="1731962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3" name="AutoShape 13">
            <a:extLst>
              <a:ext uri="{FF2B5EF4-FFF2-40B4-BE49-F238E27FC236}">
                <a16:creationId xmlns:a16="http://schemas.microsoft.com/office/drawing/2014/main" id="{21981D53-00AA-4343-8C6F-291677D3B04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087563" y="2925763"/>
            <a:ext cx="4968875" cy="720725"/>
          </a:xfrm>
          <a:prstGeom prst="rightArrow">
            <a:avLst>
              <a:gd name="adj1" fmla="val 68463"/>
              <a:gd name="adj2" fmla="val 53750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Boss, C2</a:t>
            </a:r>
          </a:p>
        </p:txBody>
      </p:sp>
      <p:sp>
        <p:nvSpPr>
          <p:cNvPr id="41994" name="AutoShape 14">
            <a:extLst>
              <a:ext uri="{FF2B5EF4-FFF2-40B4-BE49-F238E27FC236}">
                <a16:creationId xmlns:a16="http://schemas.microsoft.com/office/drawing/2014/main" id="{74090EC5-9766-4A7E-A8A8-E2C58F059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3717925"/>
            <a:ext cx="4968875" cy="720725"/>
          </a:xfrm>
          <a:prstGeom prst="rightArrow">
            <a:avLst>
              <a:gd name="adj1" fmla="val 68463"/>
              <a:gd name="adj2" fmla="val 53750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Flavia, C3, H(secret, C2, C3)</a:t>
            </a:r>
          </a:p>
        </p:txBody>
      </p:sp>
      <p:sp>
        <p:nvSpPr>
          <p:cNvPr id="41995" name="Oval 15">
            <a:extLst>
              <a:ext uri="{FF2B5EF4-FFF2-40B4-BE49-F238E27FC236}">
                <a16:creationId xmlns:a16="http://schemas.microsoft.com/office/drawing/2014/main" id="{B2223636-C8D3-48C4-863E-4BE40D9FE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6713" y="3790950"/>
            <a:ext cx="1944687" cy="53975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41996" name="Text Box 17">
            <a:extLst>
              <a:ext uri="{FF2B5EF4-FFF2-40B4-BE49-F238E27FC236}">
                <a16:creationId xmlns:a16="http://schemas.microsoft.com/office/drawing/2014/main" id="{92BF9561-9E55-47FB-9208-EAC62018B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5343525"/>
            <a:ext cx="2317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Too many nonces!!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514" name="Rectangle 2">
            <a:extLst>
              <a:ext uri="{FF2B5EF4-FFF2-40B4-BE49-F238E27FC236}">
                <a16:creationId xmlns:a16="http://schemas.microsoft.com/office/drawing/2014/main" id="{6D4A5CF7-B78A-480B-849C-2C16CF223E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minimize</a:t>
            </a:r>
            <a:r>
              <a:rPr lang="it-IT" dirty="0"/>
              <a:t> </a:t>
            </a:r>
            <a:r>
              <a:rPr lang="it-IT" dirty="0" err="1"/>
              <a:t>nonces…</a:t>
            </a:r>
            <a:endParaRPr lang="it-IT" dirty="0"/>
          </a:p>
        </p:txBody>
      </p:sp>
      <p:sp>
        <p:nvSpPr>
          <p:cNvPr id="44035" name="AutoShape 4">
            <a:extLst>
              <a:ext uri="{FF2B5EF4-FFF2-40B4-BE49-F238E27FC236}">
                <a16:creationId xmlns:a16="http://schemas.microsoft.com/office/drawing/2014/main" id="{2BC8816F-9C40-438C-96CD-771BC268E53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051050" y="1879600"/>
            <a:ext cx="4968875" cy="720725"/>
          </a:xfrm>
          <a:prstGeom prst="rightArrow">
            <a:avLst>
              <a:gd name="adj1" fmla="val 68463"/>
              <a:gd name="adj2" fmla="val 53750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Boss, C1</a:t>
            </a:r>
          </a:p>
        </p:txBody>
      </p:sp>
      <p:sp>
        <p:nvSpPr>
          <p:cNvPr id="44036" name="AutoShape 5">
            <a:extLst>
              <a:ext uri="{FF2B5EF4-FFF2-40B4-BE49-F238E27FC236}">
                <a16:creationId xmlns:a16="http://schemas.microsoft.com/office/drawing/2014/main" id="{881958A6-2C5A-4C4E-8F4C-951972613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563" y="2671763"/>
            <a:ext cx="4968875" cy="720725"/>
          </a:xfrm>
          <a:prstGeom prst="rightArrow">
            <a:avLst>
              <a:gd name="adj1" fmla="val 68463"/>
              <a:gd name="adj2" fmla="val 53750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Flavia, C2, H(secret, C1, C2)</a:t>
            </a:r>
          </a:p>
        </p:txBody>
      </p:sp>
      <p:sp>
        <p:nvSpPr>
          <p:cNvPr id="44037" name="AutoShape 6">
            <a:extLst>
              <a:ext uri="{FF2B5EF4-FFF2-40B4-BE49-F238E27FC236}">
                <a16:creationId xmlns:a16="http://schemas.microsoft.com/office/drawing/2014/main" id="{7D0E2C37-F234-44F9-A3B9-BC84753F4C2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051050" y="3716338"/>
            <a:ext cx="4968875" cy="720725"/>
          </a:xfrm>
          <a:prstGeom prst="rightArrow">
            <a:avLst>
              <a:gd name="adj1" fmla="val 68463"/>
              <a:gd name="adj2" fmla="val 53750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Boss, H(secret, C2, C1)</a:t>
            </a:r>
          </a:p>
        </p:txBody>
      </p:sp>
      <p:pic>
        <p:nvPicPr>
          <p:cNvPr id="44038" name="Picture 7">
            <a:extLst>
              <a:ext uri="{FF2B5EF4-FFF2-40B4-BE49-F238E27FC236}">
                <a16:creationId xmlns:a16="http://schemas.microsoft.com/office/drawing/2014/main" id="{94AB33B0-9A4D-4554-BB84-F88CD837A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2133600"/>
            <a:ext cx="1490663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4039" name="Object 8">
            <a:extLst>
              <a:ext uri="{FF2B5EF4-FFF2-40B4-BE49-F238E27FC236}">
                <a16:creationId xmlns:a16="http://schemas.microsoft.com/office/drawing/2014/main" id="{CB788EF1-6139-43A3-9216-417161F038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67613" y="1665288"/>
          <a:ext cx="1252537" cy="277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Art" r:id="rId4" imgW="1562100" imgH="5059363" progId="MS_ClipArt_Gallery.2">
                  <p:embed/>
                </p:oleObj>
              </mc:Choice>
              <mc:Fallback>
                <p:oleObj name="ClipArt" r:id="rId4" imgW="1562100" imgH="5059363" progId="MS_ClipArt_Gallery.2">
                  <p:embed/>
                  <p:pic>
                    <p:nvPicPr>
                      <p:cNvPr id="44039" name="Object 8">
                        <a:extLst>
                          <a:ext uri="{FF2B5EF4-FFF2-40B4-BE49-F238E27FC236}">
                            <a16:creationId xmlns:a16="http://schemas.microsoft.com/office/drawing/2014/main" id="{CB788EF1-6139-43A3-9216-417161F038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7613" y="1665288"/>
                        <a:ext cx="1252537" cy="277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0" name="Oval 9">
            <a:extLst>
              <a:ext uri="{FF2B5EF4-FFF2-40B4-BE49-F238E27FC236}">
                <a16:creationId xmlns:a16="http://schemas.microsoft.com/office/drawing/2014/main" id="{E819DC2F-3796-43E8-895D-159D9586A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2744788"/>
            <a:ext cx="1944688" cy="539750"/>
          </a:xfrm>
          <a:prstGeom prst="ellipse">
            <a:avLst/>
          </a:prstGeom>
          <a:noFill/>
          <a:ln w="38100">
            <a:solidFill>
              <a:srgbClr val="00FF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44041" name="Oval 10">
            <a:extLst>
              <a:ext uri="{FF2B5EF4-FFF2-40B4-BE49-F238E27FC236}">
                <a16:creationId xmlns:a16="http://schemas.microsoft.com/office/drawing/2014/main" id="{577FDBB5-1304-47A9-B615-5CF57F7E5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3789363"/>
            <a:ext cx="1944688" cy="539750"/>
          </a:xfrm>
          <a:prstGeom prst="ellipse">
            <a:avLst/>
          </a:prstGeom>
          <a:noFill/>
          <a:ln w="38100">
            <a:solidFill>
              <a:srgbClr val="00FF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44042" name="Text Box 11">
            <a:extLst>
              <a:ext uri="{FF2B5EF4-FFF2-40B4-BE49-F238E27FC236}">
                <a16:creationId xmlns:a16="http://schemas.microsoft.com/office/drawing/2014/main" id="{37EE7C08-A827-44FF-B014-0BA096C00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450" y="3338513"/>
            <a:ext cx="42624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Same challenges, but different values (order!)</a:t>
            </a:r>
          </a:p>
        </p:txBody>
      </p:sp>
      <p:sp>
        <p:nvSpPr>
          <p:cNvPr id="44043" name="Text Box 12">
            <a:extLst>
              <a:ext uri="{FF2B5EF4-FFF2-40B4-BE49-F238E27FC236}">
                <a16:creationId xmlns:a16="http://schemas.microsoft.com/office/drawing/2014/main" id="{3FF6F840-E46C-43DC-BF51-B54C06C5F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188" y="5192713"/>
            <a:ext cx="3627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No reflection possible anymore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938" name="Rectangle 2">
            <a:extLst>
              <a:ext uri="{FF2B5EF4-FFF2-40B4-BE49-F238E27FC236}">
                <a16:creationId xmlns:a16="http://schemas.microsoft.com/office/drawing/2014/main" id="{F8B2368C-C4C5-4585-B92C-25FBBFB0521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sz="3200" dirty="0"/>
              <a:t>So, PAP vs CHAP: </a:t>
            </a:r>
            <a:br>
              <a:rPr lang="it-IT" sz="3200" dirty="0"/>
            </a:br>
            <a:r>
              <a:rPr lang="it-IT" sz="3200" dirty="0" err="1"/>
              <a:t>which</a:t>
            </a:r>
            <a:r>
              <a:rPr lang="it-IT" sz="3200" dirty="0"/>
              <a:t> one </a:t>
            </a:r>
            <a:r>
              <a:rPr lang="it-IT" sz="3200" dirty="0" err="1"/>
              <a:t>is</a:t>
            </a:r>
            <a:r>
              <a:rPr lang="it-IT" sz="3200" dirty="0"/>
              <a:t> </a:t>
            </a:r>
            <a:r>
              <a:rPr lang="it-IT" sz="3200" dirty="0" err="1"/>
              <a:t>better</a:t>
            </a:r>
            <a:r>
              <a:rPr lang="it-IT" sz="3200" dirty="0"/>
              <a:t> </a:t>
            </a:r>
            <a:r>
              <a:rPr lang="it-IT" sz="3200" dirty="0" err="1"/>
              <a:t>then</a:t>
            </a:r>
            <a:r>
              <a:rPr lang="it-IT" sz="3200" dirty="0"/>
              <a:t>?</a:t>
            </a:r>
            <a:br>
              <a:rPr lang="it-IT" sz="3200" dirty="0"/>
            </a:br>
            <a:br>
              <a:rPr lang="it-IT" sz="3200" dirty="0"/>
            </a:br>
            <a:r>
              <a:rPr lang="it-IT" sz="2000" dirty="0">
                <a:solidFill>
                  <a:srgbClr val="FF0000"/>
                </a:solidFill>
              </a:rPr>
              <a:t>(</a:t>
            </a:r>
            <a:r>
              <a:rPr lang="it-IT" sz="2000" dirty="0" err="1">
                <a:solidFill>
                  <a:srgbClr val="FF0000"/>
                </a:solidFill>
              </a:rPr>
              <a:t>less</a:t>
            </a:r>
            <a:r>
              <a:rPr lang="it-IT" sz="2000" dirty="0">
                <a:solidFill>
                  <a:srgbClr val="FF0000"/>
                </a:solidFill>
              </a:rPr>
              <a:t> </a:t>
            </a:r>
            <a:r>
              <a:rPr lang="it-IT" sz="2000" dirty="0" err="1">
                <a:solidFill>
                  <a:srgbClr val="FF0000"/>
                </a:solidFill>
              </a:rPr>
              <a:t>obvious</a:t>
            </a:r>
            <a:r>
              <a:rPr lang="it-IT" sz="2000" dirty="0">
                <a:solidFill>
                  <a:srgbClr val="FF0000"/>
                </a:solidFill>
              </a:rPr>
              <a:t> </a:t>
            </a:r>
            <a:r>
              <a:rPr lang="it-IT" sz="2000" dirty="0" err="1">
                <a:solidFill>
                  <a:srgbClr val="FF0000"/>
                </a:solidFill>
              </a:rPr>
              <a:t>than</a:t>
            </a:r>
            <a:r>
              <a:rPr lang="it-IT" sz="2000" dirty="0">
                <a:solidFill>
                  <a:srgbClr val="FF0000"/>
                </a:solidFill>
              </a:rPr>
              <a:t> </a:t>
            </a:r>
            <a:r>
              <a:rPr lang="it-IT" sz="2000" dirty="0" err="1">
                <a:solidFill>
                  <a:srgbClr val="FF0000"/>
                </a:solidFill>
              </a:rPr>
              <a:t>what</a:t>
            </a:r>
            <a:r>
              <a:rPr lang="it-IT" sz="2000" dirty="0">
                <a:solidFill>
                  <a:srgbClr val="FF0000"/>
                </a:solidFill>
              </a:rPr>
              <a:t> </a:t>
            </a:r>
            <a:r>
              <a:rPr lang="it-IT" sz="2000" dirty="0" err="1">
                <a:solidFill>
                  <a:srgbClr val="FF0000"/>
                </a:solidFill>
              </a:rPr>
              <a:t>you</a:t>
            </a:r>
            <a:r>
              <a:rPr lang="it-IT" sz="2000" dirty="0">
                <a:solidFill>
                  <a:srgbClr val="FF0000"/>
                </a:solidFill>
              </a:rPr>
              <a:t> </a:t>
            </a:r>
            <a:r>
              <a:rPr lang="it-IT" sz="2000" dirty="0" err="1">
                <a:solidFill>
                  <a:srgbClr val="FF0000"/>
                </a:solidFill>
              </a:rPr>
              <a:t>might</a:t>
            </a:r>
            <a:r>
              <a:rPr lang="it-IT" sz="2000" dirty="0">
                <a:solidFill>
                  <a:srgbClr val="FF0000"/>
                </a:solidFill>
              </a:rPr>
              <a:t> </a:t>
            </a:r>
            <a:r>
              <a:rPr lang="it-IT" sz="2000" dirty="0" err="1">
                <a:solidFill>
                  <a:srgbClr val="FF0000"/>
                </a:solidFill>
              </a:rPr>
              <a:t>think</a:t>
            </a:r>
            <a:r>
              <a:rPr lang="it-IT" sz="2000" dirty="0">
                <a:solidFill>
                  <a:srgbClr val="FF0000"/>
                </a:solidFill>
              </a:rPr>
              <a:t> </a:t>
            </a:r>
            <a:r>
              <a:rPr lang="it-IT" sz="2000" dirty="0" err="1">
                <a:solidFill>
                  <a:srgbClr val="FF0000"/>
                </a:solidFill>
              </a:rPr>
              <a:t>at</a:t>
            </a:r>
            <a:r>
              <a:rPr lang="it-IT" sz="2000" dirty="0">
                <a:solidFill>
                  <a:srgbClr val="FF0000"/>
                </a:solidFill>
              </a:rPr>
              <a:t> </a:t>
            </a:r>
            <a:r>
              <a:rPr lang="it-IT" sz="2000" dirty="0" err="1">
                <a:solidFill>
                  <a:srgbClr val="FF0000"/>
                </a:solidFill>
              </a:rPr>
              <a:t>this</a:t>
            </a:r>
            <a:r>
              <a:rPr lang="it-IT" sz="2000" dirty="0">
                <a:solidFill>
                  <a:srgbClr val="FF0000"/>
                </a:solidFill>
              </a:rPr>
              <a:t> stage!!!)</a:t>
            </a:r>
            <a:endParaRPr lang="it-IT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2 </a:t>
            </a:r>
            <a:r>
              <a:rPr lang="it-IT" dirty="0" err="1"/>
              <a:t>main</a:t>
            </a:r>
            <a:r>
              <a:rPr lang="it-IT" dirty="0"/>
              <a:t> (*) </a:t>
            </a:r>
            <a:r>
              <a:rPr lang="it-IT" dirty="0" err="1"/>
              <a:t>attack</a:t>
            </a:r>
            <a:r>
              <a:rPr lang="it-IT" dirty="0"/>
              <a:t> </a:t>
            </a:r>
            <a:r>
              <a:rPr lang="it-IT" dirty="0" err="1"/>
              <a:t>models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03548" y="3275422"/>
            <a:ext cx="8283063" cy="3177914"/>
          </a:xfrm>
        </p:spPr>
        <p:txBody>
          <a:bodyPr>
            <a:normAutofit fontScale="70000" lnSpcReduction="20000"/>
          </a:bodyPr>
          <a:lstStyle/>
          <a:p>
            <a:r>
              <a:rPr lang="it-IT" dirty="0"/>
              <a:t>Attack to the </a:t>
            </a:r>
            <a:r>
              <a:rPr lang="it-IT" dirty="0" err="1"/>
              <a:t>communication</a:t>
            </a:r>
            <a:r>
              <a:rPr lang="it-IT" dirty="0"/>
              <a:t> </a:t>
            </a:r>
            <a:r>
              <a:rPr lang="it-IT" dirty="0" err="1"/>
              <a:t>channel</a:t>
            </a:r>
            <a:endParaRPr lang="it-IT" dirty="0"/>
          </a:p>
          <a:p>
            <a:pPr lvl="1"/>
            <a:r>
              <a:rPr lang="it-IT" dirty="0" err="1"/>
              <a:t>Eavesdropper</a:t>
            </a:r>
            <a:r>
              <a:rPr lang="it-IT" dirty="0"/>
              <a:t>, MITM, replay, …</a:t>
            </a:r>
          </a:p>
          <a:p>
            <a:pPr lvl="1"/>
            <a:r>
              <a:rPr lang="it-IT" dirty="0"/>
              <a:t>Game Over!</a:t>
            </a:r>
          </a:p>
          <a:p>
            <a:pPr lvl="2"/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use PAP, </a:t>
            </a:r>
            <a:r>
              <a:rPr lang="it-IT" dirty="0" err="1"/>
              <a:t>you</a:t>
            </a:r>
            <a:r>
              <a:rPr lang="it-IT" dirty="0"/>
              <a:t> MUST </a:t>
            </a:r>
            <a:r>
              <a:rPr lang="it-IT" dirty="0" err="1"/>
              <a:t>protect</a:t>
            </a:r>
            <a:r>
              <a:rPr lang="it-IT" dirty="0"/>
              <a:t> </a:t>
            </a:r>
            <a:r>
              <a:rPr lang="it-IT" dirty="0" err="1"/>
              <a:t>communication</a:t>
            </a:r>
            <a:r>
              <a:rPr lang="it-IT" dirty="0"/>
              <a:t> </a:t>
            </a:r>
            <a:r>
              <a:rPr lang="it-IT" dirty="0" err="1"/>
              <a:t>channel</a:t>
            </a:r>
            <a:endParaRPr lang="it-IT" dirty="0"/>
          </a:p>
          <a:p>
            <a:pPr lvl="2"/>
            <a:r>
              <a:rPr lang="it-IT" dirty="0"/>
              <a:t>E.g. online login via </a:t>
            </a:r>
            <a:r>
              <a:rPr lang="it-IT" dirty="0" err="1"/>
              <a:t>https</a:t>
            </a:r>
            <a:r>
              <a:rPr lang="it-IT" dirty="0"/>
              <a:t>, EAP-TTLS, </a:t>
            </a:r>
            <a:r>
              <a:rPr lang="it-IT" dirty="0" err="1"/>
              <a:t>etc</a:t>
            </a:r>
            <a:endParaRPr lang="it-IT" dirty="0"/>
          </a:p>
          <a:p>
            <a:r>
              <a:rPr lang="it-IT" dirty="0"/>
              <a:t>Attack to the </a:t>
            </a:r>
            <a:r>
              <a:rPr lang="it-IT" dirty="0" err="1"/>
              <a:t>backend</a:t>
            </a:r>
            <a:r>
              <a:rPr lang="it-IT" dirty="0"/>
              <a:t> UID-</a:t>
            </a:r>
            <a:r>
              <a:rPr lang="it-IT" dirty="0" err="1"/>
              <a:t>passwd</a:t>
            </a:r>
            <a:r>
              <a:rPr lang="it-IT" dirty="0"/>
              <a:t> database</a:t>
            </a:r>
          </a:p>
          <a:p>
            <a:pPr lvl="1"/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penetrates</a:t>
            </a:r>
            <a:r>
              <a:rPr lang="it-IT" dirty="0"/>
              <a:t> </a:t>
            </a:r>
            <a:r>
              <a:rPr lang="it-IT" dirty="0" err="1"/>
              <a:t>system</a:t>
            </a:r>
            <a:r>
              <a:rPr lang="it-IT" dirty="0"/>
              <a:t> and </a:t>
            </a:r>
            <a:r>
              <a:rPr lang="it-IT" dirty="0" err="1"/>
              <a:t>steals</a:t>
            </a:r>
            <a:r>
              <a:rPr lang="it-IT" dirty="0"/>
              <a:t> </a:t>
            </a:r>
            <a:r>
              <a:rPr lang="it-IT" dirty="0" err="1"/>
              <a:t>entire</a:t>
            </a:r>
            <a:r>
              <a:rPr lang="it-IT" dirty="0"/>
              <a:t> </a:t>
            </a:r>
            <a:r>
              <a:rPr lang="it-IT" dirty="0" err="1"/>
              <a:t>passwd</a:t>
            </a:r>
            <a:r>
              <a:rPr lang="it-IT" dirty="0"/>
              <a:t> DB</a:t>
            </a:r>
          </a:p>
          <a:p>
            <a:pPr lvl="1"/>
            <a:r>
              <a:rPr lang="it-IT" b="1" dirty="0" err="1"/>
              <a:t>Mitigation</a:t>
            </a:r>
            <a:r>
              <a:rPr lang="it-IT" b="1" dirty="0"/>
              <a:t>: </a:t>
            </a:r>
            <a:r>
              <a:rPr lang="it-IT" b="1" dirty="0" err="1"/>
              <a:t>hashed</a:t>
            </a:r>
            <a:r>
              <a:rPr lang="it-IT" b="1" dirty="0"/>
              <a:t> password database!</a:t>
            </a:r>
          </a:p>
        </p:txBody>
      </p:sp>
      <p:grpSp>
        <p:nvGrpSpPr>
          <p:cNvPr id="10" name="Gruppo 9"/>
          <p:cNvGrpSpPr/>
          <p:nvPr/>
        </p:nvGrpSpPr>
        <p:grpSpPr>
          <a:xfrm>
            <a:off x="1043608" y="908720"/>
            <a:ext cx="6832636" cy="2016224"/>
            <a:chOff x="1835696" y="1880828"/>
            <a:chExt cx="6832636" cy="2016224"/>
          </a:xfrm>
        </p:grpSpPr>
        <p:graphicFrame>
          <p:nvGraphicFramePr>
            <p:cNvPr id="4" name="Object 4"/>
            <p:cNvGraphicFramePr>
              <a:graphicFrameLocks/>
            </p:cNvGraphicFramePr>
            <p:nvPr/>
          </p:nvGraphicFramePr>
          <p:xfrm>
            <a:off x="1835696" y="2253742"/>
            <a:ext cx="1038225" cy="1211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Art" r:id="rId2" imgW="1390650" imgH="1362075" progId="MS_ClipArt_Gallery.2">
                    <p:embed/>
                  </p:oleObj>
                </mc:Choice>
                <mc:Fallback>
                  <p:oleObj name="ClipArt" r:id="rId2" imgW="1390650" imgH="1362075" progId="MS_ClipArt_Gallery.2">
                    <p:embed/>
                    <p:pic>
                      <p:nvPicPr>
                        <p:cNvPr id="4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5696" y="2253742"/>
                          <a:ext cx="1038225" cy="1211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5"/>
            <p:cNvGraphicFramePr>
              <a:graphicFrameLocks noChangeAspect="1"/>
            </p:cNvGraphicFramePr>
            <p:nvPr/>
          </p:nvGraphicFramePr>
          <p:xfrm>
            <a:off x="6264188" y="1880828"/>
            <a:ext cx="795337" cy="1760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Art" r:id="rId4" imgW="1562100" imgH="5059363" progId="MS_ClipArt_Gallery.2">
                    <p:embed/>
                  </p:oleObj>
                </mc:Choice>
                <mc:Fallback>
                  <p:oleObj name="ClipArt" r:id="rId4" imgW="1562100" imgH="5059363" progId="MS_ClipArt_Gallery.2">
                    <p:embed/>
                    <p:pic>
                      <p:nvPicPr>
                        <p:cNvPr id="5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64188" y="1880828"/>
                          <a:ext cx="795337" cy="17605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" name="Gruppo 7"/>
            <p:cNvGrpSpPr/>
            <p:nvPr/>
          </p:nvGrpSpPr>
          <p:grpSpPr>
            <a:xfrm>
              <a:off x="7164287" y="2714048"/>
              <a:ext cx="1504045" cy="1183004"/>
              <a:chOff x="7164287" y="2714048"/>
              <a:chExt cx="1504045" cy="1183004"/>
            </a:xfrm>
          </p:grpSpPr>
          <p:sp>
            <p:nvSpPr>
              <p:cNvPr id="6" name="Disco magnetico 5"/>
              <p:cNvSpPr/>
              <p:nvPr/>
            </p:nvSpPr>
            <p:spPr bwMode="auto">
              <a:xfrm>
                <a:off x="7164287" y="2714048"/>
                <a:ext cx="1504045" cy="1183004"/>
              </a:xfrm>
              <a:prstGeom prst="flowChartMagneticDisk">
                <a:avLst/>
              </a:prstGeom>
              <a:solidFill>
                <a:srgbClr val="FFFF99">
                  <a:alpha val="50000"/>
                </a:srgb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it-IT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endParaRPr>
              </a:p>
            </p:txBody>
          </p:sp>
          <p:sp>
            <p:nvSpPr>
              <p:cNvPr id="7" name="CasellaDiTesto 6"/>
              <p:cNvSpPr txBox="1"/>
              <p:nvPr/>
            </p:nvSpPr>
            <p:spPr>
              <a:xfrm>
                <a:off x="7202812" y="3126303"/>
                <a:ext cx="1426994" cy="579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900"/>
                  </a:lnSpc>
                </a:pPr>
                <a:r>
                  <a:rPr lang="it-IT" b="1" dirty="0"/>
                  <a:t>UID - </a:t>
                </a:r>
                <a:r>
                  <a:rPr lang="it-IT" b="1" dirty="0" err="1"/>
                  <a:t>passwd</a:t>
                </a:r>
                <a:r>
                  <a:rPr lang="it-IT" b="1" dirty="0"/>
                  <a:t> 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it-IT" b="1" dirty="0"/>
                  <a:t>database</a:t>
                </a:r>
              </a:p>
            </p:txBody>
          </p:sp>
        </p:grpSp>
        <p:sp>
          <p:nvSpPr>
            <p:cNvPr id="9" name="Freccia bidirezionale orizzontale 8"/>
            <p:cNvSpPr/>
            <p:nvPr/>
          </p:nvSpPr>
          <p:spPr bwMode="auto">
            <a:xfrm>
              <a:off x="3009075" y="2396449"/>
              <a:ext cx="3276364" cy="828092"/>
            </a:xfrm>
            <a:prstGeom prst="leftRightArrow">
              <a:avLst/>
            </a:prstGeom>
            <a:solidFill>
              <a:srgbClr val="F5AD2B">
                <a:alpha val="50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it-IT" b="1" dirty="0" err="1"/>
                <a:t>Communication</a:t>
              </a:r>
              <a:r>
                <a:rPr lang="it-IT" b="1" dirty="0"/>
                <a:t> </a:t>
              </a:r>
              <a:r>
                <a:rPr lang="it-IT" b="1" dirty="0" err="1"/>
                <a:t>channel</a:t>
              </a:r>
              <a:endParaRPr kumimoji="0" lang="it-IT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11" name="CasellaDiTesto 10"/>
          <p:cNvSpPr txBox="1"/>
          <p:nvPr/>
        </p:nvSpPr>
        <p:spPr>
          <a:xfrm>
            <a:off x="179512" y="6021288"/>
            <a:ext cx="882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(*) </a:t>
            </a:r>
            <a:r>
              <a:rPr lang="it-IT" b="1" dirty="0" err="1">
                <a:solidFill>
                  <a:srgbClr val="FF0000"/>
                </a:solidFill>
              </a:rPr>
              <a:t>other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system-level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attacks</a:t>
            </a:r>
            <a:r>
              <a:rPr lang="it-IT" b="1" dirty="0">
                <a:solidFill>
                  <a:srgbClr val="FF0000"/>
                </a:solidFill>
              </a:rPr>
              <a:t>: insiders, workstation </a:t>
            </a:r>
            <a:r>
              <a:rPr lang="it-IT" b="1" dirty="0" err="1">
                <a:solidFill>
                  <a:srgbClr val="FF0000"/>
                </a:solidFill>
              </a:rPr>
              <a:t>hijacking</a:t>
            </a:r>
            <a:r>
              <a:rPr lang="it-IT" b="1" dirty="0">
                <a:solidFill>
                  <a:srgbClr val="FF0000"/>
                </a:solidFill>
              </a:rPr>
              <a:t>, </a:t>
            </a:r>
            <a:r>
              <a:rPr lang="it-IT" b="1" dirty="0" err="1">
                <a:solidFill>
                  <a:srgbClr val="FF0000"/>
                </a:solidFill>
              </a:rPr>
              <a:t>key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loggers</a:t>
            </a:r>
            <a:r>
              <a:rPr lang="it-IT" b="1" dirty="0">
                <a:solidFill>
                  <a:srgbClr val="FF0000"/>
                </a:solidFill>
              </a:rPr>
              <a:t>, </a:t>
            </a:r>
            <a:r>
              <a:rPr lang="it-IT" b="1" dirty="0" err="1">
                <a:solidFill>
                  <a:srgbClr val="FF0000"/>
                </a:solidFill>
              </a:rPr>
              <a:t>fake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screens</a:t>
            </a:r>
            <a:r>
              <a:rPr lang="it-IT" b="1" dirty="0">
                <a:solidFill>
                  <a:srgbClr val="FF0000"/>
                </a:solidFill>
              </a:rPr>
              <a:t>, </a:t>
            </a:r>
            <a:r>
              <a:rPr lang="it-IT" b="1" dirty="0" err="1">
                <a:solidFill>
                  <a:srgbClr val="FF0000"/>
                </a:solidFill>
              </a:rPr>
              <a:t>etc</a:t>
            </a:r>
            <a:r>
              <a:rPr lang="it-IT" b="1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12" name="Picture 4" descr="http://previews.123rf.com/images/chromaco/chromaco1208/chromaco120800039/15208982-Cartoon-Vector-Illustration-of-a-Tough-Kid-Demon-or-Devil-with-Pitchfork-in-Hands-Stock-Vector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852" y="2113775"/>
            <a:ext cx="972108" cy="923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 descr="http://previews.123rf.com/images/chromaco/chromaco1208/chromaco120800039/15208982-Cartoon-Vector-Illustration-of-a-Tough-Kid-Demon-or-Devil-with-Pitchfork-in-Hands-Stock-Vector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642" y="1809875"/>
            <a:ext cx="972108" cy="923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074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9531" y="152636"/>
            <a:ext cx="8260409" cy="649288"/>
          </a:xfrm>
        </p:spPr>
        <p:txBody>
          <a:bodyPr/>
          <a:lstStyle/>
          <a:p>
            <a:r>
              <a:rPr lang="it-IT" dirty="0" err="1"/>
              <a:t>Hashed</a:t>
            </a:r>
            <a:r>
              <a:rPr lang="it-IT" dirty="0"/>
              <a:t> </a:t>
            </a:r>
            <a:r>
              <a:rPr lang="it-IT" dirty="0" err="1"/>
              <a:t>passwd</a:t>
            </a:r>
            <a:r>
              <a:rPr lang="it-IT" dirty="0"/>
              <a:t> database in PAP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3508" y="1125538"/>
            <a:ext cx="8532948" cy="5327798"/>
          </a:xfrm>
        </p:spPr>
        <p:txBody>
          <a:bodyPr>
            <a:normAutofit fontScale="85000" lnSpcReduction="10000"/>
          </a:bodyPr>
          <a:lstStyle/>
          <a:p>
            <a:r>
              <a:rPr lang="it-IT" dirty="0"/>
              <a:t>Idea: </a:t>
            </a:r>
            <a:r>
              <a:rPr lang="it-IT" dirty="0" err="1"/>
              <a:t>store</a:t>
            </a:r>
            <a:r>
              <a:rPr lang="it-IT" dirty="0"/>
              <a:t> H(</a:t>
            </a:r>
            <a:r>
              <a:rPr lang="it-IT" dirty="0" err="1"/>
              <a:t>passwd</a:t>
            </a:r>
            <a:r>
              <a:rPr lang="it-IT" dirty="0"/>
              <a:t>) </a:t>
            </a:r>
            <a:r>
              <a:rPr lang="it-IT" dirty="0" err="1"/>
              <a:t>instead</a:t>
            </a:r>
            <a:r>
              <a:rPr lang="it-IT" dirty="0"/>
              <a:t> of </a:t>
            </a:r>
            <a:r>
              <a:rPr lang="it-IT" dirty="0" err="1"/>
              <a:t>passwd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Improved</a:t>
            </a:r>
            <a:r>
              <a:rPr lang="it-IT" dirty="0"/>
              <a:t> security: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steals</a:t>
            </a:r>
            <a:r>
              <a:rPr lang="it-IT" dirty="0"/>
              <a:t> DB, </a:t>
            </a:r>
            <a:r>
              <a:rPr lang="it-IT" dirty="0" err="1"/>
              <a:t>still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to «</a:t>
            </a:r>
            <a:r>
              <a:rPr lang="it-IT" dirty="0" err="1"/>
              <a:t>invert</a:t>
            </a:r>
            <a:r>
              <a:rPr lang="it-IT" dirty="0"/>
              <a:t>» </a:t>
            </a:r>
            <a:r>
              <a:rPr lang="it-IT" dirty="0" err="1"/>
              <a:t>passwd</a:t>
            </a:r>
            <a:endParaRPr lang="it-IT" dirty="0"/>
          </a:p>
          <a:p>
            <a:pPr lvl="1"/>
            <a:r>
              <a:rPr lang="it-IT" dirty="0" err="1">
                <a:sym typeface="Wingdings" panose="05000000000000000000" pitchFamily="2" charset="2"/>
              </a:rPr>
              <a:t>Good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hash</a:t>
            </a:r>
            <a:r>
              <a:rPr lang="it-IT" dirty="0">
                <a:sym typeface="Wingdings" panose="05000000000000000000" pitchFamily="2" charset="2"/>
              </a:rPr>
              <a:t> = </a:t>
            </a:r>
            <a:r>
              <a:rPr lang="it-IT" dirty="0" err="1">
                <a:sym typeface="Wingdings" panose="05000000000000000000" pitchFamily="2" charset="2"/>
              </a:rPr>
              <a:t>one</a:t>
            </a:r>
            <a:r>
              <a:rPr lang="it-IT" dirty="0">
                <a:sym typeface="Wingdings" panose="05000000000000000000" pitchFamily="2" charset="2"/>
              </a:rPr>
              <a:t>-way  </a:t>
            </a:r>
            <a:r>
              <a:rPr lang="it-IT" dirty="0" err="1">
                <a:sym typeface="Wingdings" panose="05000000000000000000" pitchFamily="2" charset="2"/>
              </a:rPr>
              <a:t>only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method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is</a:t>
            </a:r>
            <a:r>
              <a:rPr lang="it-IT" dirty="0">
                <a:sym typeface="Wingdings" panose="05000000000000000000" pitchFamily="2" charset="2"/>
              </a:rPr>
              <a:t> brute-force/</a:t>
            </a:r>
            <a:r>
              <a:rPr lang="it-IT" dirty="0" err="1">
                <a:sym typeface="Wingdings" panose="05000000000000000000" pitchFamily="2" charset="2"/>
              </a:rPr>
              <a:t>guess</a:t>
            </a:r>
            <a:endParaRPr lang="it-IT" dirty="0">
              <a:sym typeface="Wingdings" panose="05000000000000000000" pitchFamily="2" charset="2"/>
            </a:endParaRPr>
          </a:p>
          <a:p>
            <a:pPr lvl="2"/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Security </a:t>
            </a:r>
            <a:r>
              <a:rPr lang="it-IT" dirty="0" err="1">
                <a:solidFill>
                  <a:srgbClr val="FF0000"/>
                </a:solidFill>
                <a:sym typeface="Wingdings" panose="05000000000000000000" pitchFamily="2" charset="2"/>
              </a:rPr>
              <a:t>ultimately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it-IT" dirty="0" err="1">
                <a:solidFill>
                  <a:srgbClr val="FF0000"/>
                </a:solidFill>
                <a:sym typeface="Wingdings" panose="05000000000000000000" pitchFamily="2" charset="2"/>
              </a:rPr>
              <a:t>depends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 on </a:t>
            </a:r>
            <a:r>
              <a:rPr lang="it-IT" dirty="0" err="1">
                <a:solidFill>
                  <a:srgbClr val="FF0000"/>
                </a:solidFill>
                <a:sym typeface="Wingdings" panose="05000000000000000000" pitchFamily="2" charset="2"/>
              </a:rPr>
              <a:t>choosing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 «strong» </a:t>
            </a:r>
            <a:r>
              <a:rPr lang="it-IT" dirty="0" err="1">
                <a:solidFill>
                  <a:srgbClr val="FF0000"/>
                </a:solidFill>
                <a:sym typeface="Wingdings" panose="05000000000000000000" pitchFamily="2" charset="2"/>
              </a:rPr>
              <a:t>passwd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</a:p>
        </p:txBody>
      </p:sp>
      <p:graphicFrame>
        <p:nvGraphicFramePr>
          <p:cNvPr id="4" name="Object 4"/>
          <p:cNvGraphicFramePr>
            <a:graphicFrameLocks/>
          </p:cNvGraphicFramePr>
          <p:nvPr/>
        </p:nvGraphicFramePr>
        <p:xfrm>
          <a:off x="1445543" y="2690665"/>
          <a:ext cx="1038225" cy="121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Art" r:id="rId2" imgW="1390650" imgH="1362075" progId="MS_ClipArt_Gallery.2">
                  <p:embed/>
                </p:oleObj>
              </mc:Choice>
              <mc:Fallback>
                <p:oleObj name="ClipArt" r:id="rId2" imgW="1390650" imgH="1362075" progId="MS_ClipArt_Gallery.2">
                  <p:embed/>
                  <p:pic>
                    <p:nvPicPr>
                      <p:cNvPr id="4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5543" y="2690665"/>
                        <a:ext cx="1038225" cy="1211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6176963" y="2235065"/>
          <a:ext cx="795337" cy="176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Art" r:id="rId4" imgW="1562100" imgH="5059363" progId="MS_ClipArt_Gallery.2">
                  <p:embed/>
                </p:oleObj>
              </mc:Choice>
              <mc:Fallback>
                <p:oleObj name="ClipArt" r:id="rId4" imgW="1562100" imgH="5059363" progId="MS_ClipArt_Gallery.2">
                  <p:embed/>
                  <p:pic>
                    <p:nvPicPr>
                      <p:cNvPr id="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6963" y="2235065"/>
                        <a:ext cx="795337" cy="176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2627313" y="2325317"/>
            <a:ext cx="3600871" cy="504056"/>
          </a:xfrm>
          <a:prstGeom prst="curvedDownArrow">
            <a:avLst>
              <a:gd name="adj1" fmla="val 116094"/>
              <a:gd name="adj2" fmla="val 232188"/>
              <a:gd name="adj3" fmla="val 33333"/>
            </a:avLst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627313" y="2652578"/>
            <a:ext cx="3287712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it-IT" altLang="it-IT" sz="2300" b="0" dirty="0">
                <a:latin typeface="Tahoma" panose="020B0604030504040204" pitchFamily="34" charset="0"/>
              </a:rPr>
              <a:t>{GB, </a:t>
            </a:r>
            <a:r>
              <a:rPr lang="it-IT" altLang="it-IT" sz="2300" b="0" dirty="0" err="1">
                <a:latin typeface="Tahoma" panose="020B0604030504040204" pitchFamily="34" charset="0"/>
              </a:rPr>
              <a:t>pippo</a:t>
            </a:r>
            <a:r>
              <a:rPr lang="it-IT" altLang="it-IT" sz="2300" b="0" dirty="0">
                <a:latin typeface="Tahoma" panose="020B0604030504040204" pitchFamily="34" charset="0"/>
              </a:rPr>
              <a:t>}</a:t>
            </a:r>
            <a:endParaRPr lang="it-IT" altLang="it-IT" sz="2300" b="0" dirty="0">
              <a:solidFill>
                <a:srgbClr val="0B0014"/>
              </a:solidFill>
              <a:latin typeface="Tahoma" panose="020B0604030504040204" pitchFamily="34" charset="0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 flipH="1">
            <a:off x="2231740" y="3549453"/>
            <a:ext cx="3956210" cy="466734"/>
          </a:xfrm>
          <a:prstGeom prst="curvedUpArrow">
            <a:avLst>
              <a:gd name="adj1" fmla="val 88220"/>
              <a:gd name="adj2" fmla="val 176439"/>
              <a:gd name="adj3" fmla="val 33333"/>
            </a:avLst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990832" y="3513449"/>
            <a:ext cx="688157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it-IT" altLang="it-IT" sz="2300" b="0" dirty="0">
                <a:latin typeface="Tahoma" panose="020B0604030504040204" pitchFamily="34" charset="0"/>
              </a:rPr>
              <a:t>OK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246648" y="2204228"/>
            <a:ext cx="1477962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it-IT" altLang="it-IT" sz="2300" b="0" dirty="0">
                <a:solidFill>
                  <a:srgbClr val="FF0066"/>
                </a:solidFill>
                <a:latin typeface="Tahoma" panose="020B0604030504040204" pitchFamily="34" charset="0"/>
              </a:rPr>
              <a:t>User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688124" y="1774151"/>
            <a:ext cx="1973262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it-IT" altLang="it-IT" sz="2300" b="0" dirty="0" err="1">
                <a:solidFill>
                  <a:srgbClr val="FF0066"/>
                </a:solidFill>
                <a:latin typeface="Tahoma" panose="020B0604030504040204" pitchFamily="34" charset="0"/>
              </a:rPr>
              <a:t>Authenticator</a:t>
            </a:r>
            <a:endParaRPr lang="it-IT" altLang="it-IT" sz="2400" b="0" dirty="0">
              <a:solidFill>
                <a:srgbClr val="FF0066"/>
              </a:solidFill>
              <a:latin typeface="Tahoma" panose="020B0604030504040204" pitchFamily="34" charset="0"/>
            </a:endParaRP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35496" y="2510645"/>
            <a:ext cx="17996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0"/>
              </a:spcBef>
              <a:buClrTx/>
              <a:buFontTx/>
              <a:buNone/>
            </a:pPr>
            <a:r>
              <a:rPr lang="it-IT" altLang="it-IT" sz="1800" b="0" dirty="0" err="1">
                <a:latin typeface="Tahoma" panose="020B0604030504040204" pitchFamily="34" charset="0"/>
              </a:rPr>
              <a:t>User_ID</a:t>
            </a:r>
            <a:r>
              <a:rPr lang="it-IT" altLang="it-IT" sz="1800" b="0" dirty="0">
                <a:latin typeface="Tahoma" panose="020B0604030504040204" pitchFamily="34" charset="0"/>
              </a:rPr>
              <a:t>: GB</a:t>
            </a:r>
          </a:p>
          <a:p>
            <a:pPr>
              <a:spcBef>
                <a:spcPts val="0"/>
              </a:spcBef>
              <a:buClrTx/>
              <a:buFontTx/>
              <a:buNone/>
            </a:pPr>
            <a:r>
              <a:rPr lang="it-IT" altLang="it-IT" sz="1800" b="0" dirty="0" err="1">
                <a:latin typeface="Tahoma" panose="020B0604030504040204" pitchFamily="34" charset="0"/>
              </a:rPr>
              <a:t>Passwd</a:t>
            </a:r>
            <a:r>
              <a:rPr lang="it-IT" altLang="it-IT" sz="1800" b="0" dirty="0">
                <a:latin typeface="Tahoma" panose="020B0604030504040204" pitchFamily="34" charset="0"/>
              </a:rPr>
              <a:t>: </a:t>
            </a:r>
            <a:r>
              <a:rPr lang="it-IT" altLang="it-IT" sz="1800" b="0" dirty="0" err="1">
                <a:latin typeface="Tahoma" panose="020B0604030504040204" pitchFamily="34" charset="0"/>
              </a:rPr>
              <a:t>pippo</a:t>
            </a:r>
            <a:endParaRPr lang="it-IT" altLang="it-IT" sz="1800" b="0" dirty="0">
              <a:latin typeface="Tahoma" panose="020B0604030504040204" pitchFamily="34" charset="0"/>
            </a:endParaRPr>
          </a:p>
        </p:txBody>
      </p:sp>
      <p:pic>
        <p:nvPicPr>
          <p:cNvPr id="20" name="Picture 111" descr="Check-Mark-t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44061" y="3169532"/>
            <a:ext cx="251074" cy="235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8" name="Gruppo 27"/>
          <p:cNvGrpSpPr/>
          <p:nvPr/>
        </p:nvGrpSpPr>
        <p:grpSpPr>
          <a:xfrm>
            <a:off x="7350771" y="3290112"/>
            <a:ext cx="1739579" cy="1183004"/>
            <a:chOff x="7121969" y="2714048"/>
            <a:chExt cx="1588687" cy="1183004"/>
          </a:xfrm>
        </p:grpSpPr>
        <p:sp>
          <p:nvSpPr>
            <p:cNvPr id="29" name="Disco magnetico 28"/>
            <p:cNvSpPr/>
            <p:nvPr/>
          </p:nvSpPr>
          <p:spPr bwMode="auto">
            <a:xfrm>
              <a:off x="7164287" y="2714048"/>
              <a:ext cx="1504045" cy="1183004"/>
            </a:xfrm>
            <a:prstGeom prst="flowChartMagneticDisk">
              <a:avLst/>
            </a:prstGeom>
            <a:solidFill>
              <a:srgbClr val="FFFF99">
                <a:alpha val="50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30" name="CasellaDiTesto 29"/>
            <p:cNvSpPr txBox="1"/>
            <p:nvPr/>
          </p:nvSpPr>
          <p:spPr>
            <a:xfrm>
              <a:off x="7121969" y="2978179"/>
              <a:ext cx="1588687" cy="900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900"/>
                </a:lnSpc>
                <a:spcAft>
                  <a:spcPts val="600"/>
                </a:spcAft>
              </a:pPr>
              <a:r>
                <a:rPr lang="it-IT" b="1" dirty="0"/>
                <a:t>… … …</a:t>
              </a:r>
            </a:p>
            <a:p>
              <a:pPr algn="ctr">
                <a:lnSpc>
                  <a:spcPts val="1900"/>
                </a:lnSpc>
              </a:pPr>
              <a:r>
                <a:rPr lang="it-IT" b="1" dirty="0" err="1"/>
                <a:t>GB</a:t>
              </a:r>
              <a:r>
                <a:rPr lang="it-IT" b="1" dirty="0" err="1">
                  <a:sym typeface="Wingdings" panose="05000000000000000000" pitchFamily="2" charset="2"/>
                </a:rPr>
                <a:t></a:t>
              </a:r>
              <a:r>
                <a:rPr lang="it-IT" b="1" dirty="0" err="1">
                  <a:latin typeface="Symbol" panose="05050102010706020507" pitchFamily="18" charset="2"/>
                  <a:sym typeface="Wingdings" panose="05000000000000000000" pitchFamily="2" charset="2"/>
                </a:rPr>
                <a:t>b</a:t>
              </a:r>
              <a:r>
                <a:rPr lang="it-IT" b="1" dirty="0">
                  <a:sym typeface="Wingdings" panose="05000000000000000000" pitchFamily="2" charset="2"/>
                </a:rPr>
                <a:t>=</a:t>
              </a:r>
              <a:r>
                <a:rPr lang="it-IT" b="1" dirty="0"/>
                <a:t>H(</a:t>
              </a:r>
              <a:r>
                <a:rPr lang="it-IT" b="1" dirty="0" err="1"/>
                <a:t>pippo</a:t>
              </a:r>
              <a:r>
                <a:rPr lang="it-IT" b="1" dirty="0"/>
                <a:t>)</a:t>
              </a:r>
            </a:p>
            <a:p>
              <a:pPr algn="ctr">
                <a:lnSpc>
                  <a:spcPts val="1900"/>
                </a:lnSpc>
              </a:pPr>
              <a:r>
                <a:rPr lang="it-IT" b="1" dirty="0"/>
                <a:t>… … …</a:t>
              </a:r>
            </a:p>
          </p:txBody>
        </p:sp>
      </p:grp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6288844" y="2136005"/>
            <a:ext cx="32877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it-IT" altLang="it-IT" sz="1800" b="0" dirty="0">
                <a:latin typeface="Tahoma" panose="020B0604030504040204" pitchFamily="34" charset="0"/>
              </a:rPr>
              <a:t>Compute </a:t>
            </a:r>
            <a:r>
              <a:rPr lang="it-IT" altLang="it-IT" sz="1800" b="0" dirty="0">
                <a:latin typeface="Symbol" panose="05050102010706020507" pitchFamily="18" charset="2"/>
              </a:rPr>
              <a:t>a</a:t>
            </a:r>
            <a:r>
              <a:rPr lang="it-IT" altLang="it-IT" sz="1800" b="0" dirty="0">
                <a:latin typeface="Tahoma" panose="020B0604030504040204" pitchFamily="34" charset="0"/>
              </a:rPr>
              <a:t>=H(</a:t>
            </a:r>
            <a:r>
              <a:rPr lang="it-IT" altLang="it-IT" sz="1800" b="0" dirty="0" err="1">
                <a:latin typeface="Tahoma" panose="020B0604030504040204" pitchFamily="34" charset="0"/>
              </a:rPr>
              <a:t>pippo</a:t>
            </a:r>
            <a:r>
              <a:rPr lang="it-IT" altLang="it-IT" sz="1800" b="0" dirty="0">
                <a:latin typeface="Tahoma" panose="020B0604030504040204" pitchFamily="34" charset="0"/>
              </a:rPr>
              <a:t>)</a:t>
            </a: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732240" y="2505337"/>
            <a:ext cx="15174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it-IT" altLang="it-IT" sz="1800" b="0" dirty="0" err="1">
                <a:latin typeface="Tahoma" panose="020B0604030504040204" pitchFamily="34" charset="0"/>
              </a:rPr>
              <a:t>Retrieve</a:t>
            </a:r>
            <a:r>
              <a:rPr lang="it-IT" altLang="it-IT" sz="1800" b="0" dirty="0">
                <a:latin typeface="Tahoma" panose="020B0604030504040204" pitchFamily="34" charset="0"/>
              </a:rPr>
              <a:t> </a:t>
            </a:r>
            <a:r>
              <a:rPr lang="it-IT" altLang="it-IT" sz="1800" b="0" dirty="0">
                <a:latin typeface="Symbol" panose="05050102010706020507" pitchFamily="18" charset="2"/>
              </a:rPr>
              <a:t>b</a:t>
            </a:r>
          </a:p>
        </p:txBody>
      </p:sp>
      <p:sp>
        <p:nvSpPr>
          <p:cNvPr id="33" name="Freccia angolare in su 32"/>
          <p:cNvSpPr/>
          <p:nvPr/>
        </p:nvSpPr>
        <p:spPr bwMode="auto">
          <a:xfrm rot="5400000">
            <a:off x="6558546" y="3405311"/>
            <a:ext cx="1305438" cy="278996"/>
          </a:xfrm>
          <a:prstGeom prst="bentUpArrow">
            <a:avLst>
              <a:gd name="adj1" fmla="val 25000"/>
              <a:gd name="adj2" fmla="val 50000"/>
              <a:gd name="adj3" fmla="val 30825"/>
            </a:avLst>
          </a:prstGeom>
          <a:solidFill>
            <a:schemeClr val="tx1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4" name="Freccia angolare in su 33"/>
          <p:cNvSpPr/>
          <p:nvPr/>
        </p:nvSpPr>
        <p:spPr bwMode="auto">
          <a:xfrm rot="16200000">
            <a:off x="8319484" y="3309849"/>
            <a:ext cx="873454" cy="272539"/>
          </a:xfrm>
          <a:prstGeom prst="bentUpArrow">
            <a:avLst>
              <a:gd name="adj1" fmla="val 25000"/>
              <a:gd name="adj2" fmla="val 50000"/>
              <a:gd name="adj3" fmla="val 30825"/>
            </a:avLst>
          </a:prstGeom>
          <a:solidFill>
            <a:schemeClr val="tx1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5" name="Text Box 7"/>
          <p:cNvSpPr txBox="1">
            <a:spLocks noChangeArrowheads="1"/>
          </p:cNvSpPr>
          <p:nvPr/>
        </p:nvSpPr>
        <p:spPr bwMode="auto">
          <a:xfrm>
            <a:off x="7231063" y="2892089"/>
            <a:ext cx="15174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it-IT" altLang="it-IT" sz="1800" b="0" dirty="0" err="1">
                <a:latin typeface="Tahoma" panose="020B0604030504040204" pitchFamily="34" charset="0"/>
              </a:rPr>
              <a:t>check</a:t>
            </a:r>
            <a:r>
              <a:rPr lang="it-IT" altLang="it-IT" sz="1800" b="0" dirty="0">
                <a:latin typeface="Tahoma" panose="020B0604030504040204" pitchFamily="34" charset="0"/>
              </a:rPr>
              <a:t> </a:t>
            </a:r>
            <a:r>
              <a:rPr lang="it-IT" altLang="it-IT" sz="1800" b="0" dirty="0">
                <a:latin typeface="Symbol" panose="05050102010706020507" pitchFamily="18" charset="2"/>
              </a:rPr>
              <a:t>a=b?</a:t>
            </a:r>
          </a:p>
        </p:txBody>
      </p:sp>
    </p:spTree>
    <p:extLst>
      <p:ext uri="{BB962C8B-B14F-4D97-AF65-F5344CB8AC3E}">
        <p14:creationId xmlns:p14="http://schemas.microsoft.com/office/powerpoint/2010/main" val="170311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  <p:bldP spid="8" grpId="0" animBg="1"/>
      <p:bldP spid="9" grpId="0"/>
      <p:bldP spid="10" grpId="0"/>
      <p:bldP spid="11" grpId="0"/>
      <p:bldP spid="19" grpId="0"/>
      <p:bldP spid="31" grpId="0"/>
      <p:bldP spid="32" grpId="0"/>
      <p:bldP spid="33" grpId="0" animBg="1"/>
      <p:bldP spid="34" grpId="0" animBg="1"/>
      <p:bldP spid="3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CHAP?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3392997"/>
            <a:ext cx="8928992" cy="3168352"/>
          </a:xfrm>
        </p:spPr>
        <p:txBody>
          <a:bodyPr>
            <a:normAutofit fontScale="85000" lnSpcReduction="20000"/>
          </a:bodyPr>
          <a:lstStyle/>
          <a:p>
            <a:r>
              <a:rPr lang="it-IT" dirty="0"/>
              <a:t>Attack to the </a:t>
            </a:r>
            <a:r>
              <a:rPr lang="it-IT" dirty="0" err="1"/>
              <a:t>backend</a:t>
            </a:r>
            <a:r>
              <a:rPr lang="it-IT" dirty="0"/>
              <a:t> UID-</a:t>
            </a:r>
            <a:r>
              <a:rPr lang="it-IT" dirty="0" err="1"/>
              <a:t>passwd</a:t>
            </a:r>
            <a:r>
              <a:rPr lang="it-IT" dirty="0"/>
              <a:t> database</a:t>
            </a:r>
          </a:p>
          <a:p>
            <a:pPr lvl="1"/>
            <a:r>
              <a:rPr lang="it-IT" b="1" dirty="0">
                <a:solidFill>
                  <a:srgbClr val="FF0000"/>
                </a:solidFill>
              </a:rPr>
              <a:t>CHAP: </a:t>
            </a:r>
            <a:r>
              <a:rPr lang="it-IT" b="1" dirty="0" err="1">
                <a:solidFill>
                  <a:srgbClr val="FF0000"/>
                </a:solidFill>
              </a:rPr>
              <a:t>cannot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anymore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hash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passwd</a:t>
            </a:r>
            <a:r>
              <a:rPr lang="it-IT" b="1" dirty="0">
                <a:solidFill>
                  <a:srgbClr val="FF0000"/>
                </a:solidFill>
              </a:rPr>
              <a:t>!!!</a:t>
            </a:r>
          </a:p>
          <a:p>
            <a:pPr lvl="5"/>
            <a:endParaRPr lang="it-IT" b="1" dirty="0">
              <a:solidFill>
                <a:srgbClr val="FF0000"/>
              </a:solidFill>
            </a:endParaRPr>
          </a:p>
          <a:p>
            <a:r>
              <a:rPr lang="it-IT" dirty="0" err="1"/>
              <a:t>Conclusion</a:t>
            </a:r>
            <a:endParaRPr lang="it-IT" dirty="0"/>
          </a:p>
          <a:p>
            <a:pPr lvl="1"/>
            <a:r>
              <a:rPr lang="it-IT" b="1" dirty="0" err="1"/>
              <a:t>If</a:t>
            </a:r>
            <a:r>
              <a:rPr lang="it-IT" b="1" dirty="0"/>
              <a:t> </a:t>
            </a:r>
            <a:r>
              <a:rPr lang="it-IT" b="1" dirty="0" err="1"/>
              <a:t>Attacker</a:t>
            </a:r>
            <a:r>
              <a:rPr lang="it-IT" b="1" dirty="0"/>
              <a:t> = </a:t>
            </a:r>
            <a:r>
              <a:rPr lang="it-IT" b="1" dirty="0" err="1"/>
              <a:t>eavesdropper</a:t>
            </a:r>
            <a:r>
              <a:rPr lang="it-IT" b="1" dirty="0"/>
              <a:t>, </a:t>
            </a:r>
            <a:r>
              <a:rPr lang="it-IT" b="1" dirty="0" err="1"/>
              <a:t>then</a:t>
            </a:r>
            <a:r>
              <a:rPr lang="it-IT" b="1" dirty="0"/>
              <a:t> CHAP </a:t>
            </a:r>
            <a:r>
              <a:rPr lang="it-IT" b="1" dirty="0" err="1"/>
              <a:t>better</a:t>
            </a:r>
            <a:endParaRPr lang="it-IT" b="1" dirty="0"/>
          </a:p>
          <a:p>
            <a:pPr lvl="1"/>
            <a:r>
              <a:rPr lang="it-IT" b="1" dirty="0" err="1"/>
              <a:t>But</a:t>
            </a:r>
            <a:r>
              <a:rPr lang="it-IT" b="1" dirty="0"/>
              <a:t> </a:t>
            </a:r>
            <a:r>
              <a:rPr lang="it-IT" b="1" dirty="0" err="1"/>
              <a:t>if</a:t>
            </a:r>
            <a:r>
              <a:rPr lang="it-IT" b="1" dirty="0"/>
              <a:t> </a:t>
            </a:r>
            <a:r>
              <a:rPr lang="it-IT" b="1" dirty="0" err="1"/>
              <a:t>Attacker</a:t>
            </a:r>
            <a:r>
              <a:rPr lang="it-IT" b="1" dirty="0"/>
              <a:t> = </a:t>
            </a:r>
            <a:r>
              <a:rPr lang="it-IT" b="1" dirty="0" err="1"/>
              <a:t>backend</a:t>
            </a:r>
            <a:r>
              <a:rPr lang="it-IT" b="1" dirty="0"/>
              <a:t>, </a:t>
            </a:r>
            <a:r>
              <a:rPr lang="it-IT" b="1" dirty="0" err="1"/>
              <a:t>then</a:t>
            </a:r>
            <a:r>
              <a:rPr lang="it-IT" b="1" dirty="0"/>
              <a:t> PAP </a:t>
            </a:r>
            <a:r>
              <a:rPr lang="it-IT" b="1" dirty="0" err="1"/>
              <a:t>better</a:t>
            </a:r>
            <a:r>
              <a:rPr lang="it-IT" b="1" dirty="0"/>
              <a:t>!</a:t>
            </a:r>
          </a:p>
          <a:p>
            <a:r>
              <a:rPr lang="it-IT" sz="2800" dirty="0" err="1">
                <a:solidFill>
                  <a:srgbClr val="FF0000"/>
                </a:solidFill>
              </a:rPr>
              <a:t>Hence</a:t>
            </a:r>
            <a:r>
              <a:rPr lang="it-IT" sz="2800" dirty="0">
                <a:solidFill>
                  <a:srgbClr val="FF0000"/>
                </a:solidFill>
              </a:rPr>
              <a:t> </a:t>
            </a:r>
            <a:r>
              <a:rPr lang="it-IT" sz="2800" dirty="0" err="1">
                <a:solidFill>
                  <a:srgbClr val="FF0000"/>
                </a:solidFill>
              </a:rPr>
              <a:t>there</a:t>
            </a:r>
            <a:r>
              <a:rPr lang="it-IT" sz="2800" dirty="0">
                <a:solidFill>
                  <a:srgbClr val="FF0000"/>
                </a:solidFill>
              </a:rPr>
              <a:t> </a:t>
            </a:r>
            <a:r>
              <a:rPr lang="it-IT" sz="2800" dirty="0" err="1">
                <a:solidFill>
                  <a:srgbClr val="FF0000"/>
                </a:solidFill>
              </a:rPr>
              <a:t>is</a:t>
            </a:r>
            <a:r>
              <a:rPr lang="it-IT" sz="2800" dirty="0">
                <a:solidFill>
                  <a:srgbClr val="FF0000"/>
                </a:solidFill>
              </a:rPr>
              <a:t> </a:t>
            </a:r>
            <a:r>
              <a:rPr lang="it-IT" sz="2800" dirty="0" err="1">
                <a:solidFill>
                  <a:srgbClr val="FF0000"/>
                </a:solidFill>
              </a:rPr>
              <a:t>not</a:t>
            </a:r>
            <a:r>
              <a:rPr lang="it-IT" sz="2800" dirty="0">
                <a:solidFill>
                  <a:srgbClr val="FF0000"/>
                </a:solidFill>
              </a:rPr>
              <a:t> a «single» </a:t>
            </a:r>
            <a:r>
              <a:rPr lang="it-IT" sz="2800" dirty="0" err="1">
                <a:solidFill>
                  <a:srgbClr val="FF0000"/>
                </a:solidFill>
              </a:rPr>
              <a:t>solution</a:t>
            </a:r>
            <a:r>
              <a:rPr lang="it-IT" sz="2800" dirty="0">
                <a:solidFill>
                  <a:srgbClr val="FF0000"/>
                </a:solidFill>
              </a:rPr>
              <a:t>, </a:t>
            </a:r>
            <a:r>
              <a:rPr lang="it-IT" sz="2800" dirty="0" err="1">
                <a:solidFill>
                  <a:srgbClr val="FF0000"/>
                </a:solidFill>
              </a:rPr>
              <a:t>but</a:t>
            </a:r>
            <a:r>
              <a:rPr lang="it-IT" sz="2800" dirty="0">
                <a:solidFill>
                  <a:srgbClr val="FF0000"/>
                </a:solidFill>
              </a:rPr>
              <a:t> </a:t>
            </a:r>
            <a:r>
              <a:rPr lang="it-IT" sz="2800" dirty="0" err="1">
                <a:solidFill>
                  <a:srgbClr val="FF0000"/>
                </a:solidFill>
              </a:rPr>
              <a:t>all</a:t>
            </a:r>
            <a:r>
              <a:rPr lang="it-IT" sz="2800" dirty="0">
                <a:solidFill>
                  <a:srgbClr val="FF0000"/>
                </a:solidFill>
              </a:rPr>
              <a:t> </a:t>
            </a:r>
            <a:r>
              <a:rPr lang="it-IT" sz="2800" dirty="0" err="1">
                <a:solidFill>
                  <a:srgbClr val="FF0000"/>
                </a:solidFill>
              </a:rPr>
              <a:t>depends</a:t>
            </a:r>
            <a:r>
              <a:rPr lang="it-IT" sz="2800" dirty="0">
                <a:solidFill>
                  <a:srgbClr val="FF0000"/>
                </a:solidFill>
              </a:rPr>
              <a:t> on </a:t>
            </a:r>
            <a:r>
              <a:rPr lang="it-IT" sz="2800" dirty="0" err="1">
                <a:solidFill>
                  <a:srgbClr val="FF0000"/>
                </a:solidFill>
              </a:rPr>
              <a:t>which</a:t>
            </a:r>
            <a:r>
              <a:rPr lang="it-IT" sz="2800" dirty="0">
                <a:solidFill>
                  <a:srgbClr val="FF0000"/>
                </a:solidFill>
              </a:rPr>
              <a:t> </a:t>
            </a:r>
            <a:r>
              <a:rPr lang="it-IT" sz="2800" dirty="0" err="1">
                <a:solidFill>
                  <a:srgbClr val="FF0000"/>
                </a:solidFill>
              </a:rPr>
              <a:t>attack</a:t>
            </a:r>
            <a:r>
              <a:rPr lang="it-IT" sz="2800" dirty="0">
                <a:solidFill>
                  <a:srgbClr val="FF0000"/>
                </a:solidFill>
              </a:rPr>
              <a:t> </a:t>
            </a:r>
            <a:r>
              <a:rPr lang="it-IT" sz="2800" dirty="0" err="1">
                <a:solidFill>
                  <a:srgbClr val="FF0000"/>
                </a:solidFill>
              </a:rPr>
              <a:t>you</a:t>
            </a:r>
            <a:r>
              <a:rPr lang="it-IT" sz="2800" dirty="0">
                <a:solidFill>
                  <a:srgbClr val="FF0000"/>
                </a:solidFill>
              </a:rPr>
              <a:t> </a:t>
            </a:r>
            <a:r>
              <a:rPr lang="it-IT" sz="2800" dirty="0" err="1">
                <a:solidFill>
                  <a:srgbClr val="FF0000"/>
                </a:solidFill>
              </a:rPr>
              <a:t>aim</a:t>
            </a:r>
            <a:r>
              <a:rPr lang="it-IT" sz="2800" dirty="0">
                <a:solidFill>
                  <a:srgbClr val="FF0000"/>
                </a:solidFill>
              </a:rPr>
              <a:t> </a:t>
            </a:r>
            <a:r>
              <a:rPr lang="it-IT" sz="2800" dirty="0" err="1">
                <a:solidFill>
                  <a:srgbClr val="FF0000"/>
                </a:solidFill>
              </a:rPr>
              <a:t>at</a:t>
            </a:r>
            <a:r>
              <a:rPr lang="it-IT" sz="2800" dirty="0">
                <a:solidFill>
                  <a:srgbClr val="FF0000"/>
                </a:solidFill>
              </a:rPr>
              <a:t> </a:t>
            </a:r>
            <a:r>
              <a:rPr lang="it-IT" sz="2800" dirty="0" err="1">
                <a:solidFill>
                  <a:srgbClr val="FF0000"/>
                </a:solidFill>
              </a:rPr>
              <a:t>defending</a:t>
            </a:r>
            <a:endParaRPr lang="it-IT" sz="2800" b="1" dirty="0">
              <a:solidFill>
                <a:srgbClr val="FF0000"/>
              </a:solidFill>
            </a:endParaRPr>
          </a:p>
        </p:txBody>
      </p:sp>
      <p:grpSp>
        <p:nvGrpSpPr>
          <p:cNvPr id="10" name="Gruppo 9"/>
          <p:cNvGrpSpPr/>
          <p:nvPr/>
        </p:nvGrpSpPr>
        <p:grpSpPr>
          <a:xfrm>
            <a:off x="1043608" y="1376772"/>
            <a:ext cx="6832636" cy="2016224"/>
            <a:chOff x="1835696" y="1880828"/>
            <a:chExt cx="6832636" cy="2016224"/>
          </a:xfrm>
        </p:grpSpPr>
        <p:graphicFrame>
          <p:nvGraphicFramePr>
            <p:cNvPr id="4" name="Object 4"/>
            <p:cNvGraphicFramePr>
              <a:graphicFrameLocks/>
            </p:cNvGraphicFramePr>
            <p:nvPr/>
          </p:nvGraphicFramePr>
          <p:xfrm>
            <a:off x="1835696" y="2253742"/>
            <a:ext cx="1038225" cy="1211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Art" r:id="rId2" imgW="1390650" imgH="1362075" progId="MS_ClipArt_Gallery.2">
                    <p:embed/>
                  </p:oleObj>
                </mc:Choice>
                <mc:Fallback>
                  <p:oleObj name="ClipArt" r:id="rId2" imgW="1390650" imgH="1362075" progId="MS_ClipArt_Gallery.2">
                    <p:embed/>
                    <p:pic>
                      <p:nvPicPr>
                        <p:cNvPr id="4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5696" y="2253742"/>
                          <a:ext cx="1038225" cy="1211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5"/>
            <p:cNvGraphicFramePr>
              <a:graphicFrameLocks noChangeAspect="1"/>
            </p:cNvGraphicFramePr>
            <p:nvPr/>
          </p:nvGraphicFramePr>
          <p:xfrm>
            <a:off x="6264188" y="1880828"/>
            <a:ext cx="795337" cy="1760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Art" r:id="rId4" imgW="1562100" imgH="5059363" progId="MS_ClipArt_Gallery.2">
                    <p:embed/>
                  </p:oleObj>
                </mc:Choice>
                <mc:Fallback>
                  <p:oleObj name="ClipArt" r:id="rId4" imgW="1562100" imgH="5059363" progId="MS_ClipArt_Gallery.2">
                    <p:embed/>
                    <p:pic>
                      <p:nvPicPr>
                        <p:cNvPr id="5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64188" y="1880828"/>
                          <a:ext cx="795337" cy="17605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" name="Gruppo 7"/>
            <p:cNvGrpSpPr/>
            <p:nvPr/>
          </p:nvGrpSpPr>
          <p:grpSpPr>
            <a:xfrm>
              <a:off x="7164287" y="2714048"/>
              <a:ext cx="1504045" cy="1183004"/>
              <a:chOff x="7164287" y="2714048"/>
              <a:chExt cx="1504045" cy="1183004"/>
            </a:xfrm>
          </p:grpSpPr>
          <p:sp>
            <p:nvSpPr>
              <p:cNvPr id="6" name="Disco magnetico 5"/>
              <p:cNvSpPr/>
              <p:nvPr/>
            </p:nvSpPr>
            <p:spPr bwMode="auto">
              <a:xfrm>
                <a:off x="7164287" y="2714048"/>
                <a:ext cx="1504045" cy="1183004"/>
              </a:xfrm>
              <a:prstGeom prst="flowChartMagneticDisk">
                <a:avLst/>
              </a:prstGeom>
              <a:solidFill>
                <a:srgbClr val="FFFF99">
                  <a:alpha val="50000"/>
                </a:srgb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it-IT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</a:endParaRPr>
              </a:p>
            </p:txBody>
          </p:sp>
          <p:sp>
            <p:nvSpPr>
              <p:cNvPr id="7" name="CasellaDiTesto 6"/>
              <p:cNvSpPr txBox="1"/>
              <p:nvPr/>
            </p:nvSpPr>
            <p:spPr>
              <a:xfrm>
                <a:off x="7202812" y="3126303"/>
                <a:ext cx="1426994" cy="579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900"/>
                  </a:lnSpc>
                </a:pPr>
                <a:r>
                  <a:rPr lang="it-IT" b="1" dirty="0"/>
                  <a:t>UID - </a:t>
                </a:r>
                <a:r>
                  <a:rPr lang="it-IT" b="1" dirty="0" err="1"/>
                  <a:t>passwd</a:t>
                </a:r>
                <a:r>
                  <a:rPr lang="it-IT" b="1" dirty="0"/>
                  <a:t> </a:t>
                </a:r>
              </a:p>
              <a:p>
                <a:pPr algn="ctr">
                  <a:lnSpc>
                    <a:spcPts val="1900"/>
                  </a:lnSpc>
                </a:pPr>
                <a:r>
                  <a:rPr lang="it-IT" b="1" dirty="0"/>
                  <a:t>database</a:t>
                </a:r>
              </a:p>
            </p:txBody>
          </p:sp>
        </p:grpSp>
        <p:sp>
          <p:nvSpPr>
            <p:cNvPr id="9" name="Freccia bidirezionale orizzontale 8"/>
            <p:cNvSpPr/>
            <p:nvPr/>
          </p:nvSpPr>
          <p:spPr bwMode="auto">
            <a:xfrm>
              <a:off x="3009075" y="2396449"/>
              <a:ext cx="3276364" cy="828092"/>
            </a:xfrm>
            <a:prstGeom prst="leftRightArrow">
              <a:avLst/>
            </a:prstGeom>
            <a:solidFill>
              <a:srgbClr val="F5AD2B">
                <a:alpha val="50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it-IT" b="1" dirty="0" err="1"/>
                <a:t>Communication</a:t>
              </a:r>
              <a:r>
                <a:rPr lang="it-IT" b="1" dirty="0"/>
                <a:t> </a:t>
              </a:r>
              <a:r>
                <a:rPr lang="it-IT" b="1" dirty="0" err="1"/>
                <a:t>channel</a:t>
              </a:r>
              <a:endParaRPr kumimoji="0" lang="it-IT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pic>
        <p:nvPicPr>
          <p:cNvPr id="13" name="Picture 4" descr="http://previews.123rf.com/images/chromaco/chromaco1208/chromaco120800039/15208982-Cartoon-Vector-Illustration-of-a-Tough-Kid-Demon-or-Devil-with-Pitchfork-in-Hands-Stock-Vector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642" y="2276872"/>
            <a:ext cx="972108" cy="923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656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dirty="0" err="1"/>
              <a:t>Why</a:t>
            </a:r>
            <a:r>
              <a:rPr lang="it-IT" dirty="0"/>
              <a:t> no </a:t>
            </a:r>
            <a:r>
              <a:rPr lang="it-IT" dirty="0" err="1"/>
              <a:t>hashed</a:t>
            </a:r>
            <a:r>
              <a:rPr lang="it-IT" dirty="0"/>
              <a:t> </a:t>
            </a:r>
            <a:r>
              <a:rPr lang="it-IT" dirty="0" err="1"/>
              <a:t>pw</a:t>
            </a:r>
            <a:r>
              <a:rPr lang="it-IT" dirty="0"/>
              <a:t> in CHAP?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113213"/>
            <a:ext cx="7162564" cy="21955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sz="2000" dirty="0"/>
              <a:t>No way to compute H(</a:t>
            </a:r>
            <a:r>
              <a:rPr lang="it-IT" altLang="it-IT" sz="2000" dirty="0" err="1"/>
              <a:t>pw</a:t>
            </a:r>
            <a:r>
              <a:rPr lang="it-IT" altLang="it-IT" sz="2000" dirty="0"/>
              <a:t>, </a:t>
            </a:r>
            <a:r>
              <a:rPr lang="it-IT" altLang="it-IT" sz="2000" dirty="0" err="1"/>
              <a:t>challenge</a:t>
            </a:r>
            <a:r>
              <a:rPr lang="it-IT" altLang="it-IT" sz="2000" dirty="0"/>
              <a:t>) </a:t>
            </a:r>
            <a:r>
              <a:rPr lang="it-IT" altLang="it-IT" sz="2000" dirty="0" err="1"/>
              <a:t>without</a:t>
            </a:r>
            <a:r>
              <a:rPr lang="it-IT" altLang="it-IT" sz="2000" dirty="0"/>
              <a:t> </a:t>
            </a:r>
            <a:r>
              <a:rPr lang="it-IT" altLang="it-IT" sz="2000" dirty="0" err="1"/>
              <a:t>having</a:t>
            </a:r>
            <a:r>
              <a:rPr lang="it-IT" altLang="it-IT" sz="2000" dirty="0"/>
              <a:t> </a:t>
            </a:r>
            <a:r>
              <a:rPr lang="it-IT" altLang="it-IT" sz="2000" dirty="0" err="1"/>
              <a:t>pw</a:t>
            </a:r>
            <a:r>
              <a:rPr lang="it-IT" altLang="it-IT" sz="2000" dirty="0"/>
              <a:t> in </a:t>
            </a:r>
            <a:r>
              <a:rPr lang="it-IT" altLang="it-IT" sz="2000" dirty="0" err="1"/>
              <a:t>clear</a:t>
            </a:r>
            <a:r>
              <a:rPr lang="it-IT" altLang="it-IT" sz="2000" dirty="0"/>
              <a:t>!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2000" dirty="0" err="1"/>
              <a:t>Consequence</a:t>
            </a:r>
            <a:r>
              <a:rPr lang="it-IT" altLang="it-IT" sz="2000" dirty="0"/>
              <a:t>: </a:t>
            </a:r>
            <a:r>
              <a:rPr lang="it-IT" altLang="it-IT" sz="2000" dirty="0" err="1"/>
              <a:t>user</a:t>
            </a:r>
            <a:r>
              <a:rPr lang="it-IT" altLang="it-IT" sz="2000" dirty="0"/>
              <a:t> DB must </a:t>
            </a:r>
            <a:r>
              <a:rPr lang="it-IT" altLang="it-IT" sz="2000" dirty="0" err="1"/>
              <a:t>remain</a:t>
            </a:r>
            <a:r>
              <a:rPr lang="it-IT" altLang="it-IT" sz="2000" dirty="0"/>
              <a:t> in </a:t>
            </a:r>
            <a:r>
              <a:rPr lang="it-IT" altLang="it-IT" sz="2000" dirty="0" err="1"/>
              <a:t>clear</a:t>
            </a:r>
            <a:r>
              <a:rPr lang="it-IT" altLang="it-IT" sz="2000" dirty="0"/>
              <a:t> </a:t>
            </a:r>
            <a:r>
              <a:rPr lang="it-IT" altLang="it-IT" sz="2000" dirty="0">
                <a:sym typeface="Wingdings" panose="05000000000000000000" pitchFamily="2" charset="2"/>
              </a:rPr>
              <a:t> </a:t>
            </a:r>
            <a:r>
              <a:rPr lang="it-IT" altLang="it-IT" sz="2000" dirty="0" err="1"/>
              <a:t>straightforward</a:t>
            </a:r>
            <a:r>
              <a:rPr lang="it-IT" altLang="it-IT" sz="2000" dirty="0"/>
              <a:t> target for </a:t>
            </a:r>
            <a:r>
              <a:rPr lang="it-IT" altLang="it-IT" sz="2000" dirty="0" err="1"/>
              <a:t>attack</a:t>
            </a:r>
            <a:r>
              <a:rPr lang="it-IT" altLang="it-IT" sz="2000" dirty="0"/>
              <a:t>!</a:t>
            </a:r>
          </a:p>
          <a:p>
            <a:pPr eaLnBrk="1" hangingPunct="1">
              <a:lnSpc>
                <a:spcPct val="80000"/>
              </a:lnSpc>
            </a:pPr>
            <a:endParaRPr lang="it-IT" altLang="it-IT" sz="2000" dirty="0"/>
          </a:p>
          <a:p>
            <a:pPr eaLnBrk="1" hangingPunct="1">
              <a:lnSpc>
                <a:spcPct val="80000"/>
              </a:lnSpc>
            </a:pPr>
            <a:r>
              <a:rPr lang="it-IT" altLang="it-IT" sz="2000" dirty="0" err="1">
                <a:solidFill>
                  <a:srgbClr val="FF0000"/>
                </a:solidFill>
              </a:rPr>
              <a:t>Conclusion</a:t>
            </a:r>
            <a:r>
              <a:rPr lang="it-IT" altLang="it-IT" sz="2000" dirty="0">
                <a:solidFill>
                  <a:srgbClr val="FF0000"/>
                </a:solidFill>
              </a:rPr>
              <a:t>: CHAP </a:t>
            </a:r>
            <a:r>
              <a:rPr lang="it-IT" altLang="it-IT" sz="2000" dirty="0" err="1">
                <a:solidFill>
                  <a:srgbClr val="FF0000"/>
                </a:solidFill>
              </a:rPr>
              <a:t>is</a:t>
            </a:r>
            <a:r>
              <a:rPr lang="it-IT" altLang="it-IT" sz="2000" dirty="0">
                <a:solidFill>
                  <a:srgbClr val="FF0000"/>
                </a:solidFill>
              </a:rPr>
              <a:t> </a:t>
            </a:r>
            <a:r>
              <a:rPr lang="it-IT" altLang="it-IT" sz="2000" dirty="0" err="1">
                <a:solidFill>
                  <a:srgbClr val="FF0000"/>
                </a:solidFill>
              </a:rPr>
              <a:t>worse</a:t>
            </a:r>
            <a:r>
              <a:rPr lang="it-IT" altLang="it-IT" sz="2000" dirty="0">
                <a:solidFill>
                  <a:srgbClr val="FF0000"/>
                </a:solidFill>
              </a:rPr>
              <a:t> </a:t>
            </a:r>
            <a:r>
              <a:rPr lang="it-IT" altLang="it-IT" sz="2000" dirty="0" err="1">
                <a:solidFill>
                  <a:srgbClr val="FF0000"/>
                </a:solidFill>
              </a:rPr>
              <a:t>than</a:t>
            </a:r>
            <a:r>
              <a:rPr lang="it-IT" altLang="it-IT" sz="2000" dirty="0">
                <a:solidFill>
                  <a:srgbClr val="FF0000"/>
                </a:solidFill>
              </a:rPr>
              <a:t> PAP </a:t>
            </a:r>
            <a:r>
              <a:rPr lang="it-IT" altLang="it-IT" sz="2000" dirty="0" err="1">
                <a:solidFill>
                  <a:srgbClr val="FF0000"/>
                </a:solidFill>
              </a:rPr>
              <a:t>against</a:t>
            </a:r>
            <a:r>
              <a:rPr lang="it-IT" altLang="it-IT" sz="2000" dirty="0">
                <a:solidFill>
                  <a:srgbClr val="FF0000"/>
                </a:solidFill>
              </a:rPr>
              <a:t> a </a:t>
            </a:r>
            <a:r>
              <a:rPr lang="it-IT" altLang="it-IT" sz="2000" dirty="0" err="1">
                <a:solidFill>
                  <a:srgbClr val="FF0000"/>
                </a:solidFill>
              </a:rPr>
              <a:t>backend</a:t>
            </a:r>
            <a:r>
              <a:rPr lang="it-IT" altLang="it-IT" sz="2000" dirty="0">
                <a:solidFill>
                  <a:srgbClr val="FF0000"/>
                </a:solidFill>
              </a:rPr>
              <a:t> </a:t>
            </a:r>
            <a:r>
              <a:rPr lang="it-IT" altLang="it-IT" sz="2000" dirty="0" err="1">
                <a:solidFill>
                  <a:srgbClr val="FF0000"/>
                </a:solidFill>
              </a:rPr>
              <a:t>attack</a:t>
            </a:r>
            <a:r>
              <a:rPr lang="it-IT" altLang="it-IT" sz="2000" dirty="0">
                <a:solidFill>
                  <a:srgbClr val="FF0000"/>
                </a:solidFill>
              </a:rPr>
              <a:t> model!!</a:t>
            </a:r>
          </a:p>
        </p:txBody>
      </p:sp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6157528" y="1089025"/>
          <a:ext cx="1252538" cy="277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Art" r:id="rId3" imgW="1562100" imgH="5059363" progId="MS_ClipArt_Gallery.2">
                  <p:embed/>
                </p:oleObj>
              </mc:Choice>
              <mc:Fallback>
                <p:oleObj name="ClipArt" r:id="rId3" imgW="1562100" imgH="5059363" progId="MS_ClipArt_Gallery.2">
                  <p:embed/>
                  <p:pic>
                    <p:nvPicPr>
                      <p:cNvPr id="450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7528" y="1089025"/>
                        <a:ext cx="1252538" cy="277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1" name="AutoShape 5"/>
          <p:cNvSpPr>
            <a:spLocks noChangeArrowheads="1"/>
          </p:cNvSpPr>
          <p:nvPr/>
        </p:nvSpPr>
        <p:spPr bwMode="auto">
          <a:xfrm flipH="1">
            <a:off x="1799841" y="1449388"/>
            <a:ext cx="4248150" cy="720725"/>
          </a:xfrm>
          <a:prstGeom prst="rightArrow">
            <a:avLst>
              <a:gd name="adj1" fmla="val 68463"/>
              <a:gd name="adj2" fmla="val 45953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CHALLENGE = 135623</a:t>
            </a:r>
          </a:p>
        </p:txBody>
      </p:sp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1341438"/>
            <a:ext cx="1490662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3" name="AutoShape 7"/>
          <p:cNvSpPr>
            <a:spLocks noChangeArrowheads="1"/>
          </p:cNvSpPr>
          <p:nvPr/>
        </p:nvSpPr>
        <p:spPr bwMode="auto">
          <a:xfrm>
            <a:off x="1872866" y="2276475"/>
            <a:ext cx="4175125" cy="720725"/>
          </a:xfrm>
          <a:prstGeom prst="rightArrow">
            <a:avLst>
              <a:gd name="adj1" fmla="val 68463"/>
              <a:gd name="adj2" fmla="val 45164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dirty="0">
                <a:latin typeface="Arial Narrow" panose="020B0606020202030204" pitchFamily="34" charset="0"/>
              </a:rPr>
              <a:t>RESPONSE = Flavia, H(</a:t>
            </a:r>
            <a:r>
              <a:rPr lang="it-IT" altLang="it-IT" sz="1800" dirty="0" err="1">
                <a:latin typeface="Arial Narrow" panose="020B0606020202030204" pitchFamily="34" charset="0"/>
              </a:rPr>
              <a:t>mypass</a:t>
            </a:r>
            <a:r>
              <a:rPr lang="it-IT" altLang="it-IT" sz="1800" dirty="0">
                <a:latin typeface="Arial Narrow" panose="020B0606020202030204" pitchFamily="34" charset="0"/>
              </a:rPr>
              <a:t> | 135623)</a:t>
            </a:r>
          </a:p>
        </p:txBody>
      </p:sp>
      <p:sp>
        <p:nvSpPr>
          <p:cNvPr id="45064" name="AutoShape 8"/>
          <p:cNvSpPr>
            <a:spLocks noChangeArrowheads="1"/>
          </p:cNvSpPr>
          <p:nvPr/>
        </p:nvSpPr>
        <p:spPr bwMode="auto">
          <a:xfrm flipH="1">
            <a:off x="1799841" y="3068638"/>
            <a:ext cx="4248150" cy="720725"/>
          </a:xfrm>
          <a:prstGeom prst="rightArrow">
            <a:avLst>
              <a:gd name="adj1" fmla="val 68463"/>
              <a:gd name="adj2" fmla="val 45953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ACK or NACK</a:t>
            </a: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7596336" y="2348880"/>
            <a:ext cx="1368425" cy="395288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User Database</a:t>
            </a:r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7596336" y="2745755"/>
            <a:ext cx="684212" cy="395288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>
                <a:latin typeface="Arial Narrow" panose="020B0606020202030204" pitchFamily="34" charset="0"/>
              </a:rPr>
              <a:t>…</a:t>
            </a:r>
          </a:p>
        </p:txBody>
      </p:sp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8280548" y="2744168"/>
            <a:ext cx="684213" cy="395287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>
                <a:latin typeface="Arial Narrow" panose="020B0606020202030204" pitchFamily="34" charset="0"/>
              </a:rPr>
              <a:t>…</a:t>
            </a:r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7596336" y="3141043"/>
            <a:ext cx="684212" cy="395287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flavia</a:t>
            </a:r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8280548" y="3139455"/>
            <a:ext cx="684213" cy="395288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mypass</a:t>
            </a:r>
          </a:p>
        </p:txBody>
      </p:sp>
      <p:sp>
        <p:nvSpPr>
          <p:cNvPr id="45070" name="Rectangle 14"/>
          <p:cNvSpPr>
            <a:spLocks noChangeArrowheads="1"/>
          </p:cNvSpPr>
          <p:nvPr/>
        </p:nvSpPr>
        <p:spPr bwMode="auto">
          <a:xfrm>
            <a:off x="7596336" y="3537918"/>
            <a:ext cx="684212" cy="395287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>
                <a:latin typeface="Arial Narrow" panose="020B0606020202030204" pitchFamily="34" charset="0"/>
              </a:rPr>
              <a:t>…</a:t>
            </a:r>
          </a:p>
        </p:txBody>
      </p:sp>
      <p:sp>
        <p:nvSpPr>
          <p:cNvPr id="45071" name="Rectangle 15"/>
          <p:cNvSpPr>
            <a:spLocks noChangeArrowheads="1"/>
          </p:cNvSpPr>
          <p:nvPr/>
        </p:nvSpPr>
        <p:spPr bwMode="auto">
          <a:xfrm>
            <a:off x="8280548" y="3536330"/>
            <a:ext cx="684213" cy="395288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>
                <a:latin typeface="Arial Narrow" panose="020B060602020203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7566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dirty="0" err="1"/>
              <a:t>Mitigation</a:t>
            </a:r>
            <a:r>
              <a:rPr lang="it-IT" dirty="0"/>
              <a:t>: (</a:t>
            </a:r>
            <a:r>
              <a:rPr lang="it-IT" dirty="0" err="1"/>
              <a:t>explicit</a:t>
            </a:r>
            <a:r>
              <a:rPr lang="it-IT" dirty="0"/>
              <a:t>) “</a:t>
            </a:r>
            <a:r>
              <a:rPr lang="it-IT" dirty="0" err="1"/>
              <a:t>salt</a:t>
            </a:r>
            <a:r>
              <a:rPr lang="it-IT" dirty="0"/>
              <a:t>”</a:t>
            </a:r>
          </a:p>
        </p:txBody>
      </p:sp>
      <p:graphicFrame>
        <p:nvGraphicFramePr>
          <p:cNvPr id="46083" name="Object 4"/>
          <p:cNvGraphicFramePr>
            <a:graphicFrameLocks noChangeAspect="1"/>
          </p:cNvGraphicFramePr>
          <p:nvPr/>
        </p:nvGraphicFramePr>
        <p:xfrm>
          <a:off x="7748588" y="332656"/>
          <a:ext cx="1252537" cy="277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Art" r:id="rId3" imgW="1562100" imgH="5059363" progId="MS_ClipArt_Gallery.2">
                  <p:embed/>
                </p:oleObj>
              </mc:Choice>
              <mc:Fallback>
                <p:oleObj name="ClipArt" r:id="rId3" imgW="1562100" imgH="5059363" progId="MS_ClipArt_Gallery.2">
                  <p:embed/>
                  <p:pic>
                    <p:nvPicPr>
                      <p:cNvPr id="4608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8588" y="332656"/>
                        <a:ext cx="1252537" cy="277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4" name="AutoShape 5"/>
          <p:cNvSpPr>
            <a:spLocks noChangeArrowheads="1"/>
          </p:cNvSpPr>
          <p:nvPr/>
        </p:nvSpPr>
        <p:spPr bwMode="auto">
          <a:xfrm flipH="1">
            <a:off x="1871663" y="1088740"/>
            <a:ext cx="5761037" cy="720725"/>
          </a:xfrm>
          <a:prstGeom prst="rightArrow">
            <a:avLst>
              <a:gd name="adj1" fmla="val 68463"/>
              <a:gd name="adj2" fmla="val 62319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CHALLENGE = 135623; SALT = 9876</a:t>
            </a:r>
          </a:p>
        </p:txBody>
      </p:sp>
      <p:pic>
        <p:nvPicPr>
          <p:cNvPr id="4608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1052513"/>
            <a:ext cx="1490662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6" name="AutoShape 7"/>
          <p:cNvSpPr>
            <a:spLocks noChangeArrowheads="1"/>
          </p:cNvSpPr>
          <p:nvPr/>
        </p:nvSpPr>
        <p:spPr bwMode="auto">
          <a:xfrm>
            <a:off x="1908175" y="1808820"/>
            <a:ext cx="5688013" cy="720725"/>
          </a:xfrm>
          <a:prstGeom prst="rightArrow">
            <a:avLst>
              <a:gd name="adj1" fmla="val 68463"/>
              <a:gd name="adj2" fmla="val 61529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dirty="0">
                <a:latin typeface="Arial Narrow" panose="020B0606020202030204" pitchFamily="34" charset="0"/>
              </a:rPr>
              <a:t>RESPONSE = Flavia, H(H(9876,mypass) | 135623)</a:t>
            </a:r>
          </a:p>
        </p:txBody>
      </p:sp>
      <p:sp>
        <p:nvSpPr>
          <p:cNvPr id="46087" name="AutoShape 8"/>
          <p:cNvSpPr>
            <a:spLocks noChangeArrowheads="1"/>
          </p:cNvSpPr>
          <p:nvPr/>
        </p:nvSpPr>
        <p:spPr bwMode="auto">
          <a:xfrm flipH="1">
            <a:off x="1871663" y="2528900"/>
            <a:ext cx="5761037" cy="720725"/>
          </a:xfrm>
          <a:prstGeom prst="rightArrow">
            <a:avLst>
              <a:gd name="adj1" fmla="val 68463"/>
              <a:gd name="adj2" fmla="val 62319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ACK or NACK</a:t>
            </a:r>
          </a:p>
        </p:txBody>
      </p:sp>
      <p:sp>
        <p:nvSpPr>
          <p:cNvPr id="46088" name="Rectangle 9"/>
          <p:cNvSpPr>
            <a:spLocks noChangeArrowheads="1"/>
          </p:cNvSpPr>
          <p:nvPr/>
        </p:nvSpPr>
        <p:spPr bwMode="auto">
          <a:xfrm>
            <a:off x="6299522" y="3176972"/>
            <a:ext cx="2520950" cy="395288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User Database: SALT=9876</a:t>
            </a:r>
          </a:p>
        </p:txBody>
      </p:sp>
      <p:sp>
        <p:nvSpPr>
          <p:cNvPr id="46089" name="Rectangle 10"/>
          <p:cNvSpPr>
            <a:spLocks noChangeArrowheads="1"/>
          </p:cNvSpPr>
          <p:nvPr/>
        </p:nvSpPr>
        <p:spPr bwMode="auto">
          <a:xfrm>
            <a:off x="6299522" y="3573847"/>
            <a:ext cx="684212" cy="395288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>
                <a:latin typeface="Arial Narrow" panose="020B0606020202030204" pitchFamily="34" charset="0"/>
              </a:rPr>
              <a:t>…</a:t>
            </a:r>
          </a:p>
        </p:txBody>
      </p:sp>
      <p:sp>
        <p:nvSpPr>
          <p:cNvPr id="46090" name="Rectangle 11"/>
          <p:cNvSpPr>
            <a:spLocks noChangeArrowheads="1"/>
          </p:cNvSpPr>
          <p:nvPr/>
        </p:nvSpPr>
        <p:spPr bwMode="auto">
          <a:xfrm>
            <a:off x="6983734" y="3572260"/>
            <a:ext cx="1836738" cy="395287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>
                <a:latin typeface="Arial Narrow" panose="020B0606020202030204" pitchFamily="34" charset="0"/>
              </a:rPr>
              <a:t>…</a:t>
            </a:r>
          </a:p>
        </p:txBody>
      </p:sp>
      <p:sp>
        <p:nvSpPr>
          <p:cNvPr id="46091" name="Rectangle 12"/>
          <p:cNvSpPr>
            <a:spLocks noChangeArrowheads="1"/>
          </p:cNvSpPr>
          <p:nvPr/>
        </p:nvSpPr>
        <p:spPr bwMode="auto">
          <a:xfrm>
            <a:off x="6299522" y="3969135"/>
            <a:ext cx="684212" cy="395287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flavia</a:t>
            </a:r>
          </a:p>
        </p:txBody>
      </p:sp>
      <p:sp>
        <p:nvSpPr>
          <p:cNvPr id="46092" name="Rectangle 13"/>
          <p:cNvSpPr>
            <a:spLocks noChangeArrowheads="1"/>
          </p:cNvSpPr>
          <p:nvPr/>
        </p:nvSpPr>
        <p:spPr bwMode="auto">
          <a:xfrm>
            <a:off x="6983734" y="3967547"/>
            <a:ext cx="1836738" cy="395288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H(9876,mypass)</a:t>
            </a:r>
          </a:p>
        </p:txBody>
      </p:sp>
      <p:sp>
        <p:nvSpPr>
          <p:cNvPr id="46093" name="Rectangle 14"/>
          <p:cNvSpPr>
            <a:spLocks noChangeArrowheads="1"/>
          </p:cNvSpPr>
          <p:nvPr/>
        </p:nvSpPr>
        <p:spPr bwMode="auto">
          <a:xfrm>
            <a:off x="6299522" y="4366010"/>
            <a:ext cx="684212" cy="395287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>
                <a:latin typeface="Arial Narrow" panose="020B0606020202030204" pitchFamily="34" charset="0"/>
              </a:rPr>
              <a:t>…</a:t>
            </a:r>
          </a:p>
        </p:txBody>
      </p:sp>
      <p:sp>
        <p:nvSpPr>
          <p:cNvPr id="46094" name="Rectangle 15"/>
          <p:cNvSpPr>
            <a:spLocks noChangeArrowheads="1"/>
          </p:cNvSpPr>
          <p:nvPr/>
        </p:nvSpPr>
        <p:spPr bwMode="auto">
          <a:xfrm>
            <a:off x="6983734" y="4364422"/>
            <a:ext cx="1836738" cy="395288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>
                <a:latin typeface="Arial Narrow" panose="020B0606020202030204" pitchFamily="34" charset="0"/>
              </a:rPr>
              <a:t>…</a:t>
            </a:r>
          </a:p>
        </p:txBody>
      </p:sp>
      <p:sp>
        <p:nvSpPr>
          <p:cNvPr id="46095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107504" y="3537359"/>
            <a:ext cx="8784976" cy="2771775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sz="2400" dirty="0" err="1"/>
              <a:t>Same</a:t>
            </a:r>
            <a:r>
              <a:rPr lang="it-IT" altLang="it-IT" sz="2400" dirty="0"/>
              <a:t> idea </a:t>
            </a:r>
            <a:r>
              <a:rPr lang="it-IT" altLang="it-IT" sz="2400" dirty="0" err="1"/>
              <a:t>as</a:t>
            </a:r>
            <a:r>
              <a:rPr lang="it-IT" altLang="it-IT" sz="2400" dirty="0"/>
              <a:t> </a:t>
            </a:r>
            <a:r>
              <a:rPr lang="it-IT" altLang="it-IT" sz="2400" dirty="0" err="1"/>
              <a:t>previous</a:t>
            </a:r>
            <a:r>
              <a:rPr lang="it-IT" altLang="it-IT" sz="2400" dirty="0"/>
              <a:t> </a:t>
            </a:r>
            <a:r>
              <a:rPr lang="it-IT" altLang="it-IT" sz="2400" dirty="0" err="1"/>
              <a:t>salt</a:t>
            </a:r>
            <a:endParaRPr lang="it-IT" altLang="it-IT" sz="2400" dirty="0"/>
          </a:p>
          <a:p>
            <a:pPr lvl="1" eaLnBrk="1" hangingPunct="1">
              <a:lnSpc>
                <a:spcPct val="80000"/>
              </a:lnSpc>
            </a:pPr>
            <a:r>
              <a:rPr lang="it-IT" altLang="it-IT" sz="2400" dirty="0"/>
              <a:t>Salt </a:t>
            </a:r>
            <a:r>
              <a:rPr lang="it-IT" altLang="it-IT" sz="2400" dirty="0" err="1"/>
              <a:t>value</a:t>
            </a:r>
            <a:r>
              <a:rPr lang="it-IT" altLang="it-IT" sz="2400" dirty="0"/>
              <a:t> </a:t>
            </a:r>
            <a:r>
              <a:rPr lang="it-IT" altLang="it-IT" sz="2400" dirty="0" err="1"/>
              <a:t>is</a:t>
            </a:r>
            <a:r>
              <a:rPr lang="it-IT" altLang="it-IT" sz="2400" dirty="0"/>
              <a:t> in </a:t>
            </a:r>
            <a:r>
              <a:rPr lang="it-IT" altLang="it-IT" sz="2400" dirty="0" err="1"/>
              <a:t>clear</a:t>
            </a:r>
            <a:r>
              <a:rPr lang="it-IT" altLang="it-IT" sz="2400" dirty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 dirty="0" err="1"/>
              <a:t>Store</a:t>
            </a:r>
            <a:r>
              <a:rPr lang="it-IT" altLang="it-IT" sz="2400" dirty="0"/>
              <a:t> H(</a:t>
            </a:r>
            <a:r>
              <a:rPr lang="it-IT" altLang="it-IT" sz="2400" dirty="0" err="1"/>
              <a:t>salt</a:t>
            </a:r>
            <a:r>
              <a:rPr lang="it-IT" altLang="it-IT" sz="2400" dirty="0"/>
              <a:t>, </a:t>
            </a:r>
            <a:r>
              <a:rPr lang="it-IT" altLang="it-IT" sz="2400" dirty="0" err="1"/>
              <a:t>passwd</a:t>
            </a:r>
            <a:r>
              <a:rPr lang="it-IT" altLang="it-IT" sz="2400" dirty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2400" dirty="0" err="1"/>
              <a:t>very</a:t>
            </a:r>
            <a:r>
              <a:rPr lang="it-IT" altLang="it-IT" sz="2400" dirty="0"/>
              <a:t> </a:t>
            </a:r>
            <a:r>
              <a:rPr lang="it-IT" altLang="it-IT" sz="2400" dirty="0" err="1"/>
              <a:t>different</a:t>
            </a:r>
            <a:r>
              <a:rPr lang="it-IT" altLang="it-IT" sz="2400" dirty="0"/>
              <a:t> </a:t>
            </a:r>
            <a:r>
              <a:rPr lang="it-IT" altLang="it-IT" sz="2400" dirty="0" err="1"/>
              <a:t>reason</a:t>
            </a:r>
            <a:r>
              <a:rPr lang="it-IT" altLang="it-IT" sz="2400" dirty="0"/>
              <a:t> and use!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 dirty="0" err="1"/>
              <a:t>Attacker</a:t>
            </a:r>
            <a:r>
              <a:rPr lang="it-IT" altLang="it-IT" sz="2400" dirty="0"/>
              <a:t> </a:t>
            </a:r>
            <a:r>
              <a:rPr lang="it-IT" altLang="it-IT" sz="2400" dirty="0" err="1"/>
              <a:t>cannot</a:t>
            </a:r>
            <a:r>
              <a:rPr lang="it-IT" altLang="it-IT" sz="2400" dirty="0"/>
              <a:t> </a:t>
            </a:r>
            <a:r>
              <a:rPr lang="it-IT" altLang="it-IT" sz="2400" dirty="0" err="1"/>
              <a:t>anymore</a:t>
            </a:r>
            <a:r>
              <a:rPr lang="it-IT" altLang="it-IT" sz="2400" dirty="0"/>
              <a:t> «</a:t>
            </a:r>
            <a:r>
              <a:rPr lang="it-IT" altLang="it-IT" sz="2400" dirty="0" err="1"/>
              <a:t>reuse</a:t>
            </a:r>
            <a:r>
              <a:rPr lang="it-IT" altLang="it-IT" sz="2400" dirty="0"/>
              <a:t>» </a:t>
            </a:r>
            <a:r>
              <a:rPr lang="it-IT" altLang="it-IT" sz="2400" dirty="0" err="1"/>
              <a:t>stolen</a:t>
            </a:r>
            <a:r>
              <a:rPr lang="it-IT" altLang="it-IT" sz="2400" dirty="0"/>
              <a:t> </a:t>
            </a:r>
            <a:r>
              <a:rPr lang="it-IT" altLang="it-IT" sz="2400" dirty="0" err="1"/>
              <a:t>passwd</a:t>
            </a:r>
            <a:r>
              <a:rPr lang="it-IT" altLang="it-IT" sz="2400" dirty="0"/>
              <a:t>!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2000" b="1" dirty="0" err="1">
                <a:solidFill>
                  <a:srgbClr val="FF0000"/>
                </a:solidFill>
              </a:rPr>
              <a:t>But</a:t>
            </a:r>
            <a:r>
              <a:rPr lang="it-IT" altLang="it-IT" sz="2000" b="1" dirty="0">
                <a:solidFill>
                  <a:srgbClr val="FF0000"/>
                </a:solidFill>
              </a:rPr>
              <a:t> of </a:t>
            </a:r>
            <a:r>
              <a:rPr lang="it-IT" altLang="it-IT" sz="2000" b="1" dirty="0" err="1">
                <a:solidFill>
                  <a:srgbClr val="FF0000"/>
                </a:solidFill>
              </a:rPr>
              <a:t>course</a:t>
            </a:r>
            <a:r>
              <a:rPr lang="it-IT" altLang="it-IT" sz="2000" b="1" dirty="0">
                <a:solidFill>
                  <a:srgbClr val="FF0000"/>
                </a:solidFill>
              </a:rPr>
              <a:t> </a:t>
            </a:r>
            <a:r>
              <a:rPr lang="it-IT" altLang="it-IT" sz="2000" b="1" dirty="0" err="1">
                <a:solidFill>
                  <a:srgbClr val="FF0000"/>
                </a:solidFill>
              </a:rPr>
              <a:t>passwd</a:t>
            </a:r>
            <a:r>
              <a:rPr lang="it-IT" altLang="it-IT" sz="2000" b="1" dirty="0">
                <a:solidFill>
                  <a:srgbClr val="FF0000"/>
                </a:solidFill>
              </a:rPr>
              <a:t> </a:t>
            </a:r>
            <a:r>
              <a:rPr lang="it-IT" altLang="it-IT" sz="2000" b="1" dirty="0" err="1">
                <a:solidFill>
                  <a:srgbClr val="FF0000"/>
                </a:solidFill>
              </a:rPr>
              <a:t>strength</a:t>
            </a:r>
            <a:r>
              <a:rPr lang="it-IT" altLang="it-IT" sz="2000" b="1" dirty="0">
                <a:solidFill>
                  <a:srgbClr val="FF0000"/>
                </a:solidFill>
              </a:rPr>
              <a:t> and </a:t>
            </a:r>
            <a:r>
              <a:rPr lang="it-IT" altLang="it-IT" sz="2000" b="1" dirty="0" err="1">
                <a:solidFill>
                  <a:srgbClr val="FF0000"/>
                </a:solidFill>
              </a:rPr>
              <a:t>dictionary</a:t>
            </a:r>
            <a:r>
              <a:rPr lang="it-IT" altLang="it-IT" sz="2000" b="1" dirty="0">
                <a:solidFill>
                  <a:srgbClr val="FF0000"/>
                </a:solidFill>
              </a:rPr>
              <a:t> </a:t>
            </a:r>
            <a:r>
              <a:rPr lang="it-IT" altLang="it-IT" sz="2000" b="1" dirty="0" err="1">
                <a:solidFill>
                  <a:srgbClr val="FF0000"/>
                </a:solidFill>
              </a:rPr>
              <a:t>attacks</a:t>
            </a:r>
            <a:r>
              <a:rPr lang="it-IT" altLang="it-IT" sz="2000" b="1" dirty="0">
                <a:solidFill>
                  <a:srgbClr val="FF0000"/>
                </a:solidFill>
              </a:rPr>
              <a:t> </a:t>
            </a:r>
            <a:r>
              <a:rPr lang="it-IT" altLang="it-IT" sz="2000" b="1" dirty="0" err="1">
                <a:solidFill>
                  <a:srgbClr val="FF0000"/>
                </a:solidFill>
              </a:rPr>
              <a:t>still</a:t>
            </a:r>
            <a:r>
              <a:rPr lang="it-IT" altLang="it-IT" sz="2000" b="1" dirty="0">
                <a:solidFill>
                  <a:srgbClr val="FF0000"/>
                </a:solidFill>
              </a:rPr>
              <a:t> </a:t>
            </a:r>
            <a:r>
              <a:rPr lang="it-IT" altLang="it-IT" sz="2000" b="1" dirty="0" err="1">
                <a:solidFill>
                  <a:srgbClr val="FF0000"/>
                </a:solidFill>
              </a:rPr>
              <a:t>hold</a:t>
            </a:r>
            <a:r>
              <a:rPr lang="it-IT" altLang="it-IT" sz="2000" b="1" dirty="0">
                <a:solidFill>
                  <a:srgbClr val="FF0000"/>
                </a:solidFill>
              </a:rPr>
              <a:t>…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 dirty="0"/>
              <a:t>After a </a:t>
            </a:r>
            <a:r>
              <a:rPr lang="it-IT" altLang="it-IT" sz="2400" dirty="0" err="1"/>
              <a:t>breach</a:t>
            </a:r>
            <a:r>
              <a:rPr lang="it-IT" altLang="it-IT" sz="2400" dirty="0"/>
              <a:t> (or </a:t>
            </a:r>
            <a:r>
              <a:rPr lang="it-IT" altLang="it-IT" sz="2400" dirty="0" err="1"/>
              <a:t>periodically</a:t>
            </a:r>
            <a:r>
              <a:rPr lang="it-IT" altLang="it-IT" sz="2400" dirty="0"/>
              <a:t>), </a:t>
            </a:r>
            <a:r>
              <a:rPr lang="it-IT" altLang="it-IT" sz="2400" dirty="0" err="1"/>
              <a:t>regenerate</a:t>
            </a:r>
            <a:r>
              <a:rPr lang="it-IT" altLang="it-IT" sz="2400" dirty="0"/>
              <a:t> </a:t>
            </a:r>
            <a:r>
              <a:rPr lang="it-IT" altLang="it-IT" sz="2400" dirty="0" err="1"/>
              <a:t>entire</a:t>
            </a:r>
            <a:r>
              <a:rPr lang="it-IT" altLang="it-IT" sz="2400" dirty="0"/>
              <a:t> DB </a:t>
            </a:r>
            <a:r>
              <a:rPr lang="it-IT" altLang="it-IT" sz="2400" dirty="0" err="1"/>
              <a:t>using</a:t>
            </a:r>
            <a:r>
              <a:rPr lang="it-IT" altLang="it-IT" sz="2400" dirty="0"/>
              <a:t> new </a:t>
            </a:r>
            <a:r>
              <a:rPr lang="it-IT" altLang="it-IT" sz="2400" dirty="0" err="1"/>
              <a:t>salt</a:t>
            </a:r>
            <a:endParaRPr lang="it-IT" altLang="it-IT" sz="2400" dirty="0"/>
          </a:p>
        </p:txBody>
      </p:sp>
    </p:spTree>
    <p:extLst>
      <p:ext uri="{BB962C8B-B14F-4D97-AF65-F5344CB8AC3E}">
        <p14:creationId xmlns:p14="http://schemas.microsoft.com/office/powerpoint/2010/main" val="91082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60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60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0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0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60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60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animBg="1"/>
      <p:bldP spid="46086" grpId="0" animBg="1"/>
      <p:bldP spid="46087" grpId="0" animBg="1"/>
      <p:bldP spid="46088" grpId="0" animBg="1"/>
      <p:bldP spid="46089" grpId="0" animBg="1"/>
      <p:bldP spid="46090" grpId="0" animBg="1"/>
      <p:bldP spid="46091" grpId="0" animBg="1"/>
      <p:bldP spid="46092" grpId="0" animBg="1"/>
      <p:bldP spid="46093" grpId="0" animBg="1"/>
      <p:bldP spid="46094" grpId="0" animBg="1"/>
      <p:bldP spid="4609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F34ACA59-F733-4167-BA2B-1E4B38339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5425"/>
            <a:ext cx="7696200" cy="649288"/>
          </a:xfrm>
        </p:spPr>
        <p:txBody>
          <a:bodyPr/>
          <a:lstStyle/>
          <a:p>
            <a:r>
              <a:rPr lang="en-US" dirty="0"/>
              <a:t>Authentication Means</a:t>
            </a:r>
            <a:endParaRPr lang="it-IT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54ECD3C5-810D-42FB-9309-53E560A79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08720"/>
            <a:ext cx="7696200" cy="49704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Something you (and only you) know</a:t>
            </a:r>
          </a:p>
          <a:p>
            <a:pPr lvl="1"/>
            <a:r>
              <a:rPr lang="en-US" dirty="0"/>
              <a:t>Password, PIN, secret key, answer to a pre-arranged question, …</a:t>
            </a:r>
          </a:p>
          <a:p>
            <a:r>
              <a:rPr lang="en-US" dirty="0"/>
              <a:t>Something you (and only you) have</a:t>
            </a:r>
          </a:p>
          <a:p>
            <a:pPr lvl="1"/>
            <a:r>
              <a:rPr lang="en-US" dirty="0"/>
              <a:t>Smart card, Physical devices (tokens)</a:t>
            </a:r>
          </a:p>
          <a:p>
            <a:pPr lvl="2"/>
            <a:r>
              <a:rPr lang="en-US" dirty="0"/>
              <a:t>Very interesting area: “authentication” based on HW uniqueness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FF0000"/>
                </a:solidFill>
              </a:rPr>
              <a:t>PUF (Physically </a:t>
            </a:r>
            <a:r>
              <a:rPr lang="en-US" dirty="0" err="1">
                <a:solidFill>
                  <a:srgbClr val="FF0000"/>
                </a:solidFill>
              </a:rPr>
              <a:t>Unclonable</a:t>
            </a:r>
            <a:r>
              <a:rPr lang="en-US" dirty="0">
                <a:solidFill>
                  <a:srgbClr val="FF0000"/>
                </a:solidFill>
              </a:rPr>
              <a:t> Function)</a:t>
            </a:r>
          </a:p>
          <a:p>
            <a:r>
              <a:rPr lang="en-US" dirty="0"/>
              <a:t>Something you are (static biometrics)</a:t>
            </a:r>
          </a:p>
          <a:p>
            <a:pPr lvl="1"/>
            <a:r>
              <a:rPr lang="en-US" dirty="0"/>
              <a:t>retina, fingerprint, face, … </a:t>
            </a:r>
          </a:p>
          <a:p>
            <a:pPr lvl="2"/>
            <a:r>
              <a:rPr lang="en-US" dirty="0"/>
              <a:t>Privacy? And what about DNA (Remember </a:t>
            </a:r>
            <a:r>
              <a:rPr lang="en-US" dirty="0" err="1"/>
              <a:t>Gattaca</a:t>
            </a:r>
            <a:r>
              <a:rPr lang="en-US" dirty="0"/>
              <a:t>?)?</a:t>
            </a:r>
          </a:p>
          <a:p>
            <a:r>
              <a:rPr lang="en-US" dirty="0"/>
              <a:t>Something you do (dynamic biometrics a.k.a. behavioral authentication)</a:t>
            </a:r>
          </a:p>
          <a:p>
            <a:pPr lvl="1"/>
            <a:r>
              <a:rPr lang="en-US" dirty="0"/>
              <a:t>Voice recognition, hand writing, typing characteristics</a:t>
            </a:r>
          </a:p>
          <a:p>
            <a:pPr lvl="2"/>
            <a:r>
              <a:rPr lang="en-US" dirty="0"/>
              <a:t>… even Mouse Movements!! </a:t>
            </a:r>
          </a:p>
          <a:p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0E508C4-12FB-44A9-9EE1-D70110AEE9F6}"/>
              </a:ext>
            </a:extLst>
          </p:cNvPr>
          <p:cNvSpPr txBox="1"/>
          <p:nvPr/>
        </p:nvSpPr>
        <p:spPr>
          <a:xfrm>
            <a:off x="-6135" y="5914437"/>
            <a:ext cx="93666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But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there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are </a:t>
            </a:r>
            <a:r>
              <a:rPr kumimoji="0" lang="it-IT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also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other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specific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means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harder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to </a:t>
            </a:r>
            <a:r>
              <a:rPr kumimoji="0" lang="it-IT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classify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 e.g. location-</a:t>
            </a:r>
            <a:r>
              <a:rPr kumimoji="0" lang="it-IT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based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auth</a:t>
            </a:r>
            <a:endParaRPr kumimoji="0" lang="it-IT" sz="2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766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496" y="152636"/>
            <a:ext cx="9001000" cy="649288"/>
          </a:xfrm>
        </p:spPr>
        <p:txBody>
          <a:bodyPr/>
          <a:lstStyle/>
          <a:p>
            <a:r>
              <a:rPr lang="it-IT" dirty="0"/>
              <a:t>(</a:t>
            </a:r>
            <a:r>
              <a:rPr lang="it-IT" dirty="0" err="1"/>
              <a:t>don’t</a:t>
            </a:r>
            <a:r>
              <a:rPr lang="it-IT" dirty="0"/>
              <a:t> confuse with «standard» </a:t>
            </a:r>
            <a:r>
              <a:rPr lang="it-IT" dirty="0" err="1"/>
              <a:t>salt</a:t>
            </a:r>
            <a:r>
              <a:rPr lang="it-IT" dirty="0"/>
              <a:t>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2888940"/>
            <a:ext cx="8712967" cy="3662071"/>
          </a:xfrm>
        </p:spPr>
        <p:txBody>
          <a:bodyPr>
            <a:normAutofit fontScale="85000" lnSpcReduction="20000"/>
          </a:bodyPr>
          <a:lstStyle/>
          <a:p>
            <a:r>
              <a:rPr lang="it-IT" dirty="0"/>
              <a:t>Security: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hashed</a:t>
            </a:r>
            <a:r>
              <a:rPr lang="it-IT" dirty="0"/>
              <a:t> </a:t>
            </a:r>
            <a:r>
              <a:rPr lang="it-IT" dirty="0" err="1"/>
              <a:t>passwd</a:t>
            </a:r>
            <a:endParaRPr lang="it-IT" dirty="0"/>
          </a:p>
          <a:p>
            <a:pPr lvl="1"/>
            <a:r>
              <a:rPr lang="it-IT" dirty="0"/>
              <a:t>Salt in </a:t>
            </a:r>
            <a:r>
              <a:rPr lang="it-IT" dirty="0" err="1"/>
              <a:t>clear</a:t>
            </a:r>
            <a:r>
              <a:rPr lang="it-IT" dirty="0"/>
              <a:t>: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nearly</a:t>
            </a:r>
            <a:r>
              <a:rPr lang="it-IT" dirty="0"/>
              <a:t> an </a:t>
            </a:r>
            <a:r>
              <a:rPr lang="it-IT" dirty="0" err="1"/>
              <a:t>issue</a:t>
            </a:r>
            <a:r>
              <a:rPr lang="it-IT" dirty="0"/>
              <a:t> for </a:t>
            </a:r>
            <a:r>
              <a:rPr lang="it-IT" dirty="0" err="1"/>
              <a:t>crypto</a:t>
            </a:r>
            <a:r>
              <a:rPr lang="it-IT" dirty="0"/>
              <a:t> </a:t>
            </a:r>
            <a:r>
              <a:rPr lang="it-IT" dirty="0" err="1"/>
              <a:t>hash</a:t>
            </a:r>
            <a:r>
              <a:rPr lang="it-IT" dirty="0"/>
              <a:t>!</a:t>
            </a:r>
          </a:p>
          <a:p>
            <a:r>
              <a:rPr lang="it-IT" dirty="0" err="1"/>
              <a:t>advantages</a:t>
            </a:r>
            <a:endParaRPr lang="it-IT" dirty="0"/>
          </a:p>
          <a:p>
            <a:pPr lvl="1"/>
            <a:r>
              <a:rPr lang="it-IT" dirty="0" err="1"/>
              <a:t>Harder</a:t>
            </a:r>
            <a:r>
              <a:rPr lang="it-IT" dirty="0"/>
              <a:t> to crack! (</a:t>
            </a:r>
            <a:r>
              <a:rPr lang="it-IT" dirty="0" err="1"/>
              <a:t>one</a:t>
            </a:r>
            <a:r>
              <a:rPr lang="it-IT" dirty="0"/>
              <a:t> </a:t>
            </a:r>
            <a:r>
              <a:rPr lang="it-IT" dirty="0" err="1"/>
              <a:t>rainbow</a:t>
            </a:r>
            <a:r>
              <a:rPr lang="it-IT" dirty="0"/>
              <a:t> </a:t>
            </a:r>
            <a:r>
              <a:rPr lang="it-IT" dirty="0" err="1"/>
              <a:t>table</a:t>
            </a:r>
            <a:r>
              <a:rPr lang="it-IT" dirty="0"/>
              <a:t> per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salt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) </a:t>
            </a:r>
          </a:p>
          <a:p>
            <a:pPr lvl="2"/>
            <a:r>
              <a:rPr lang="it-IT" dirty="0"/>
              <a:t>12 bit </a:t>
            </a:r>
            <a:r>
              <a:rPr lang="it-IT" dirty="0" err="1"/>
              <a:t>salt</a:t>
            </a:r>
            <a:r>
              <a:rPr lang="it-IT" dirty="0"/>
              <a:t> = </a:t>
            </a:r>
            <a:r>
              <a:rPr lang="it-IT" dirty="0">
                <a:sym typeface="Wingdings" panose="05000000000000000000" pitchFamily="2" charset="2"/>
              </a:rPr>
              <a:t>2</a:t>
            </a:r>
            <a:r>
              <a:rPr lang="it-IT" baseline="30000" dirty="0">
                <a:sym typeface="Wingdings" panose="05000000000000000000" pitchFamily="2" charset="2"/>
              </a:rPr>
              <a:t>12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tables</a:t>
            </a:r>
            <a:r>
              <a:rPr lang="it-IT" dirty="0">
                <a:sym typeface="Wingdings" panose="05000000000000000000" pitchFamily="2" charset="2"/>
              </a:rPr>
              <a:t>, </a:t>
            </a:r>
            <a:r>
              <a:rPr lang="it-IT" dirty="0" err="1">
                <a:sym typeface="Wingdings" panose="05000000000000000000" pitchFamily="2" charset="2"/>
              </a:rPr>
              <a:t>huge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memory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requirements</a:t>
            </a:r>
            <a:r>
              <a:rPr lang="it-IT" dirty="0">
                <a:sym typeface="Wingdings" panose="05000000000000000000" pitchFamily="2" charset="2"/>
              </a:rPr>
              <a:t>!</a:t>
            </a:r>
          </a:p>
          <a:p>
            <a:pPr lvl="1"/>
            <a:r>
              <a:rPr lang="it-IT" dirty="0" err="1">
                <a:sym typeface="Wingdings" panose="05000000000000000000" pitchFamily="2" charset="2"/>
              </a:rPr>
              <a:t>Same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passwd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but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different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salt</a:t>
            </a:r>
            <a:r>
              <a:rPr lang="it-IT" dirty="0">
                <a:sym typeface="Wingdings" panose="05000000000000000000" pitchFamily="2" charset="2"/>
              </a:rPr>
              <a:t>  </a:t>
            </a:r>
            <a:r>
              <a:rPr lang="it-IT" dirty="0" err="1">
                <a:sym typeface="Wingdings" panose="05000000000000000000" pitchFamily="2" charset="2"/>
              </a:rPr>
              <a:t>different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hash</a:t>
            </a:r>
            <a:endParaRPr lang="it-IT" dirty="0">
              <a:sym typeface="Wingdings" panose="05000000000000000000" pitchFamily="2" charset="2"/>
            </a:endParaRPr>
          </a:p>
          <a:p>
            <a:pPr lvl="2"/>
            <a:r>
              <a:rPr lang="it-IT" dirty="0" err="1">
                <a:sym typeface="Wingdings" panose="05000000000000000000" pitchFamily="2" charset="2"/>
              </a:rPr>
              <a:t>Attacker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cannot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see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if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passwd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is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reused</a:t>
            </a:r>
            <a:r>
              <a:rPr lang="it-IT" dirty="0">
                <a:sym typeface="Wingdings" panose="05000000000000000000" pitchFamily="2" charset="2"/>
              </a:rPr>
              <a:t> – </a:t>
            </a:r>
            <a:r>
              <a:rPr lang="it-IT" dirty="0" err="1">
                <a:sym typeface="Wingdings" panose="05000000000000000000" pitchFamily="2" charset="2"/>
              </a:rPr>
              <a:t>two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cases</a:t>
            </a:r>
            <a:endParaRPr lang="it-IT" dirty="0">
              <a:sym typeface="Wingdings" panose="05000000000000000000" pitchFamily="2" charset="2"/>
            </a:endParaRPr>
          </a:p>
          <a:p>
            <a:pPr lvl="3"/>
            <a:r>
              <a:rPr lang="it-IT" dirty="0">
                <a:sym typeface="Wingdings" panose="05000000000000000000" pitchFamily="2" charset="2"/>
              </a:rPr>
              <a:t>Inside DB: </a:t>
            </a:r>
            <a:r>
              <a:rPr lang="it-IT" dirty="0" err="1">
                <a:sym typeface="Wingdings" panose="05000000000000000000" pitchFamily="2" charset="2"/>
              </a:rPr>
              <a:t>same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passwd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among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different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users</a:t>
            </a:r>
            <a:endParaRPr lang="it-IT" dirty="0">
              <a:sym typeface="Wingdings" panose="05000000000000000000" pitchFamily="2" charset="2"/>
            </a:endParaRPr>
          </a:p>
          <a:p>
            <a:pPr lvl="3"/>
            <a:r>
              <a:rPr lang="it-IT" dirty="0" err="1">
                <a:sym typeface="Wingdings" panose="05000000000000000000" pitchFamily="2" charset="2"/>
              </a:rPr>
              <a:t>Across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DBs</a:t>
            </a:r>
            <a:r>
              <a:rPr lang="it-IT" dirty="0">
                <a:sym typeface="Wingdings" panose="05000000000000000000" pitchFamily="2" charset="2"/>
              </a:rPr>
              <a:t>: </a:t>
            </a:r>
            <a:r>
              <a:rPr lang="it-IT" dirty="0" err="1">
                <a:sym typeface="Wingdings" panose="05000000000000000000" pitchFamily="2" charset="2"/>
              </a:rPr>
              <a:t>passwd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reused</a:t>
            </a:r>
            <a:r>
              <a:rPr lang="it-IT" dirty="0">
                <a:sym typeface="Wingdings" panose="05000000000000000000" pitchFamily="2" charset="2"/>
              </a:rPr>
              <a:t> by </a:t>
            </a:r>
            <a:r>
              <a:rPr lang="it-IT" dirty="0" err="1">
                <a:sym typeface="Wingdings" panose="05000000000000000000" pitchFamily="2" charset="2"/>
              </a:rPr>
              <a:t>same</a:t>
            </a:r>
            <a:r>
              <a:rPr lang="it-IT" dirty="0">
                <a:sym typeface="Wingdings" panose="05000000000000000000" pitchFamily="2" charset="2"/>
              </a:rPr>
              <a:t> user</a:t>
            </a:r>
          </a:p>
        </p:txBody>
      </p:sp>
      <p:graphicFrame>
        <p:nvGraphicFramePr>
          <p:cNvPr id="4" name="Tabella 3"/>
          <p:cNvGraphicFramePr>
            <a:graphicFrameLocks noGrp="1"/>
          </p:cNvGraphicFramePr>
          <p:nvPr/>
        </p:nvGraphicFramePr>
        <p:xfrm>
          <a:off x="1253208" y="872716"/>
          <a:ext cx="6847184" cy="19934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4576">
                  <a:extLst>
                    <a:ext uri="{9D8B030D-6E8A-4147-A177-3AD203B41FA5}">
                      <a16:colId xmlns:a16="http://schemas.microsoft.com/office/drawing/2014/main" val="2776605939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358047800"/>
                    </a:ext>
                  </a:extLst>
                </a:gridCol>
                <a:gridCol w="4644516">
                  <a:extLst>
                    <a:ext uri="{9D8B030D-6E8A-4147-A177-3AD203B41FA5}">
                      <a16:colId xmlns:a16="http://schemas.microsoft.com/office/drawing/2014/main" val="660698225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it-IT" sz="2000" b="1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it-IT" sz="2000" b="1" dirty="0"/>
                        <a:t>Salt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it-IT" sz="2000" b="1" dirty="0" err="1"/>
                        <a:t>Hashed</a:t>
                      </a:r>
                      <a:r>
                        <a:rPr lang="it-IT" sz="2000" b="1" dirty="0"/>
                        <a:t> </a:t>
                      </a:r>
                      <a:r>
                        <a:rPr lang="it-IT" sz="2000" b="1" dirty="0" err="1"/>
                        <a:t>passwd</a:t>
                      </a:r>
                      <a:r>
                        <a:rPr lang="it-IT" sz="2000" b="1" dirty="0"/>
                        <a:t> = H(</a:t>
                      </a:r>
                      <a:r>
                        <a:rPr lang="it-IT" sz="2000" b="1" dirty="0" err="1"/>
                        <a:t>salt</a:t>
                      </a:r>
                      <a:r>
                        <a:rPr lang="it-IT" sz="2000" b="1" dirty="0"/>
                        <a:t>, </a:t>
                      </a:r>
                      <a:r>
                        <a:rPr lang="it-IT" sz="2000" b="1" dirty="0" err="1"/>
                        <a:t>passwd</a:t>
                      </a:r>
                      <a:r>
                        <a:rPr lang="it-IT" sz="2000" b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946747"/>
                  </a:ext>
                </a:extLst>
              </a:tr>
              <a:tr h="145091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it-IT" dirty="0"/>
                        <a:t>Giuseppe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it-IT" dirty="0"/>
                        <a:t>a31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it-IT" dirty="0"/>
                        <a:t>d8578edf8458ce06fbc5bb76a58c5ca4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621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it-IT" dirty="0"/>
                        <a:t>Letizia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it-IT" dirty="0"/>
                        <a:t>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it-IT" dirty="0"/>
                        <a:t>a00e014ec1a1148986e05d0c151b92c4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036230"/>
                  </a:ext>
                </a:extLst>
              </a:tr>
              <a:tr h="189087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it-IT" dirty="0"/>
                        <a:t>Ciro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it-IT" dirty="0"/>
                        <a:t>1e8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it-IT" dirty="0"/>
                        <a:t>f1ce609eb6591ecd3dc405282fef22f9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25362"/>
                  </a:ext>
                </a:extLst>
              </a:tr>
              <a:tr h="129067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it-IT" dirty="0"/>
                        <a:t>Jasmine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it-IT" dirty="0"/>
                        <a:t>f7d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it-IT" dirty="0"/>
                        <a:t>5b4805eae94d66c1a422189a53f9f06a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271450"/>
                  </a:ext>
                </a:extLst>
              </a:tr>
              <a:tr h="390357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it-IT" dirty="0"/>
                        <a:t>… … …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it-IT" dirty="0"/>
                        <a:t>… … …</a:t>
                      </a:r>
                      <a:r>
                        <a:rPr lang="it-IT" baseline="0" dirty="0"/>
                        <a:t> … … … … … … … … … … … …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612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04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496" y="225425"/>
            <a:ext cx="9001000" cy="649288"/>
          </a:xfrm>
        </p:spPr>
        <p:txBody>
          <a:bodyPr/>
          <a:lstStyle/>
          <a:p>
            <a:r>
              <a:rPr lang="it-IT" dirty="0" err="1"/>
              <a:t>Hash</a:t>
            </a:r>
            <a:r>
              <a:rPr lang="it-IT" dirty="0"/>
              <a:t> cracking via </a:t>
            </a:r>
            <a:r>
              <a:rPr lang="it-IT" dirty="0" err="1"/>
              <a:t>precomputation</a:t>
            </a:r>
            <a:r>
              <a:rPr lang="it-IT" dirty="0"/>
              <a:t>!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496" y="980728"/>
            <a:ext cx="8892988" cy="2628292"/>
          </a:xfrm>
        </p:spPr>
        <p:txBody>
          <a:bodyPr>
            <a:normAutofit fontScale="77500" lnSpcReduction="20000"/>
          </a:bodyPr>
          <a:lstStyle/>
          <a:p>
            <a:r>
              <a:rPr lang="it-IT" dirty="0"/>
              <a:t>Idea: </a:t>
            </a:r>
            <a:r>
              <a:rPr lang="it-IT" dirty="0" err="1"/>
              <a:t>precomputation</a:t>
            </a:r>
            <a:r>
              <a:rPr lang="it-IT" dirty="0"/>
              <a:t>!</a:t>
            </a:r>
          </a:p>
          <a:p>
            <a:pPr lvl="1"/>
            <a:r>
              <a:rPr lang="it-IT" dirty="0" err="1"/>
              <a:t>Lookup</a:t>
            </a:r>
            <a:r>
              <a:rPr lang="it-IT" dirty="0"/>
              <a:t> in a </a:t>
            </a:r>
            <a:r>
              <a:rPr lang="it-IT" dirty="0" err="1"/>
              <a:t>Gigantic</a:t>
            </a:r>
            <a:r>
              <a:rPr lang="it-IT" dirty="0"/>
              <a:t> </a:t>
            </a:r>
            <a:r>
              <a:rPr lang="it-IT" dirty="0" err="1"/>
              <a:t>table</a:t>
            </a:r>
            <a:r>
              <a:rPr lang="it-IT" dirty="0"/>
              <a:t> (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efficient</a:t>
            </a:r>
            <a:r>
              <a:rPr lang="it-IT" dirty="0"/>
              <a:t> </a:t>
            </a:r>
            <a:r>
              <a:rPr lang="it-IT" dirty="0" err="1"/>
              <a:t>lookup</a:t>
            </a:r>
            <a:r>
              <a:rPr lang="it-IT" dirty="0"/>
              <a:t> </a:t>
            </a:r>
            <a:r>
              <a:rPr lang="it-IT" dirty="0" err="1"/>
              <a:t>algorithms</a:t>
            </a:r>
            <a:r>
              <a:rPr lang="it-IT" dirty="0"/>
              <a:t>)</a:t>
            </a:r>
          </a:p>
          <a:p>
            <a:r>
              <a:rPr lang="it-IT" dirty="0"/>
              <a:t>Yes, </a:t>
            </a:r>
            <a:r>
              <a:rPr lang="it-IT" dirty="0" err="1"/>
              <a:t>but</a:t>
            </a:r>
            <a:r>
              <a:rPr lang="it-IT" dirty="0"/>
              <a:t> HOW </a:t>
            </a:r>
            <a:r>
              <a:rPr lang="it-IT" dirty="0" err="1"/>
              <a:t>gigantic</a:t>
            </a:r>
            <a:r>
              <a:rPr lang="it-IT" dirty="0"/>
              <a:t>??? 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example</a:t>
            </a:r>
            <a:r>
              <a:rPr lang="it-IT" dirty="0"/>
              <a:t>: MD5 = 128b = 16B)</a:t>
            </a:r>
          </a:p>
          <a:p>
            <a:pPr lvl="1"/>
            <a:r>
              <a:rPr lang="it-IT" dirty="0" err="1"/>
              <a:t>All</a:t>
            </a:r>
            <a:r>
              <a:rPr lang="it-IT" dirty="0"/>
              <a:t> 95 </a:t>
            </a:r>
            <a:r>
              <a:rPr lang="it-IT" dirty="0" err="1"/>
              <a:t>characters</a:t>
            </a:r>
            <a:r>
              <a:rPr lang="it-IT" dirty="0"/>
              <a:t> on standard </a:t>
            </a:r>
            <a:r>
              <a:rPr lang="it-IT" dirty="0" err="1"/>
              <a:t>keyboard</a:t>
            </a:r>
            <a:r>
              <a:rPr lang="it-IT" dirty="0"/>
              <a:t>, 1-8 </a:t>
            </a:r>
            <a:r>
              <a:rPr lang="it-IT" dirty="0" err="1"/>
              <a:t>passwd</a:t>
            </a:r>
            <a:r>
              <a:rPr lang="it-IT" dirty="0"/>
              <a:t> </a:t>
            </a:r>
            <a:r>
              <a:rPr lang="it-IT" dirty="0" err="1"/>
              <a:t>sizes</a:t>
            </a:r>
            <a:r>
              <a:rPr lang="it-IT" dirty="0"/>
              <a:t>:</a:t>
            </a:r>
          </a:p>
          <a:p>
            <a:pPr lvl="2"/>
            <a:r>
              <a:rPr lang="it-IT" dirty="0">
                <a:sym typeface="Wingdings" panose="05000000000000000000" pitchFamily="2" charset="2"/>
              </a:rPr>
              <a:t>N. entries ~ 95</a:t>
            </a:r>
            <a:r>
              <a:rPr lang="it-IT" baseline="30000" dirty="0">
                <a:sym typeface="Wingdings" panose="05000000000000000000" pitchFamily="2" charset="2"/>
              </a:rPr>
              <a:t>8</a:t>
            </a:r>
            <a:r>
              <a:rPr lang="it-IT" dirty="0">
                <a:sym typeface="Wingdings" panose="05000000000000000000" pitchFamily="2" charset="2"/>
              </a:rPr>
              <a:t> ~ 2</a:t>
            </a:r>
            <a:r>
              <a:rPr lang="it-IT" baseline="30000" dirty="0">
                <a:sym typeface="Wingdings" panose="05000000000000000000" pitchFamily="2" charset="2"/>
              </a:rPr>
              <a:t>52.6</a:t>
            </a:r>
            <a:r>
              <a:rPr lang="it-IT" dirty="0">
                <a:sym typeface="Wingdings" panose="05000000000000000000" pitchFamily="2" charset="2"/>
              </a:rPr>
              <a:t> ~ 6.7x10</a:t>
            </a:r>
            <a:r>
              <a:rPr lang="it-IT" baseline="30000" dirty="0">
                <a:sym typeface="Wingdings" panose="05000000000000000000" pitchFamily="2" charset="2"/>
              </a:rPr>
              <a:t>15</a:t>
            </a:r>
            <a:endParaRPr lang="it-IT" dirty="0">
              <a:sym typeface="Wingdings" panose="05000000000000000000" pitchFamily="2" charset="2"/>
            </a:endParaRPr>
          </a:p>
          <a:p>
            <a:pPr lvl="2"/>
            <a:r>
              <a:rPr lang="it-IT" dirty="0">
                <a:sym typeface="Wingdings" panose="05000000000000000000" pitchFamily="2" charset="2"/>
              </a:rPr>
              <a:t>Memory (1B </a:t>
            </a:r>
            <a:r>
              <a:rPr lang="it-IT" dirty="0" err="1">
                <a:sym typeface="Wingdings" panose="05000000000000000000" pitchFamily="2" charset="2"/>
              </a:rPr>
              <a:t>passwd</a:t>
            </a:r>
            <a:r>
              <a:rPr lang="it-IT" dirty="0">
                <a:sym typeface="Wingdings" panose="05000000000000000000" pitchFamily="2" charset="2"/>
              </a:rPr>
              <a:t>, 16B MD5)  112781 </a:t>
            </a:r>
            <a:r>
              <a:rPr lang="it-IT" dirty="0" err="1">
                <a:sym typeface="Wingdings" panose="05000000000000000000" pitchFamily="2" charset="2"/>
              </a:rPr>
              <a:t>Tera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Bytes</a:t>
            </a:r>
            <a:r>
              <a:rPr lang="it-IT" dirty="0">
                <a:sym typeface="Wingdings" panose="05000000000000000000" pitchFamily="2" charset="2"/>
              </a:rPr>
              <a:t>!</a:t>
            </a:r>
            <a:endParaRPr lang="it-IT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/>
        </p:nvGraphicFramePr>
        <p:xfrm>
          <a:off x="827584" y="3783774"/>
          <a:ext cx="5964324" cy="26335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3804">
                  <a:extLst>
                    <a:ext uri="{9D8B030D-6E8A-4147-A177-3AD203B41FA5}">
                      <a16:colId xmlns:a16="http://schemas.microsoft.com/office/drawing/2014/main" val="2776605939"/>
                    </a:ext>
                  </a:extLst>
                </a:gridCol>
                <a:gridCol w="4680520">
                  <a:extLst>
                    <a:ext uri="{9D8B030D-6E8A-4147-A177-3AD203B41FA5}">
                      <a16:colId xmlns:a16="http://schemas.microsoft.com/office/drawing/2014/main" val="660698225"/>
                    </a:ext>
                  </a:extLst>
                </a:gridCol>
              </a:tblGrid>
              <a:tr h="180020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it-IT" sz="2000" b="1" dirty="0" err="1"/>
                        <a:t>passwd</a:t>
                      </a:r>
                      <a:endParaRPr lang="it-IT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it-IT" sz="2000" b="1" dirty="0"/>
                        <a:t>MD5 </a:t>
                      </a:r>
                      <a:r>
                        <a:rPr lang="it-IT" sz="2000" b="1" dirty="0" err="1"/>
                        <a:t>hash</a:t>
                      </a:r>
                      <a:endParaRPr lang="it-IT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946747"/>
                  </a:ext>
                </a:extLst>
              </a:tr>
              <a:tr h="145091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it-IT" dirty="0"/>
                        <a:t>qwerty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it-IT" dirty="0"/>
                        <a:t>d8578edf8458ce06fbc5bb76a58c5ca4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621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it-IT" dirty="0" err="1"/>
                        <a:t>qwertY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it-IT" dirty="0"/>
                        <a:t>a00e014ec1a1148986e05d0c151b92c4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036230"/>
                  </a:ext>
                </a:extLst>
              </a:tr>
              <a:tr h="189087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it-IT" dirty="0"/>
                        <a:t>QWERT&amp;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it-IT" dirty="0"/>
                        <a:t>f1ce609eb6591ecd3dc405282fef22f9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25362"/>
                  </a:ext>
                </a:extLst>
              </a:tr>
              <a:tr h="193083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it-IT" dirty="0"/>
                        <a:t>Qwerty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it-IT" dirty="0"/>
                        <a:t>acbd9ab2f68bea3f5291f825416546a1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883672"/>
                  </a:ext>
                </a:extLst>
              </a:tr>
              <a:tr h="125071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it-IT" dirty="0"/>
                        <a:t>bianchi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it-IT" dirty="0"/>
                        <a:t>1f5c8c3ce5e3c635ab899d59c8635009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095342"/>
                  </a:ext>
                </a:extLst>
              </a:tr>
              <a:tr h="129067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it-IT" dirty="0"/>
                        <a:t>Bianchi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it-IT" dirty="0"/>
                        <a:t>5b4805eae94d66c1a422189a53f9f06a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271450"/>
                  </a:ext>
                </a:extLst>
              </a:tr>
              <a:tr h="390357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it-IT" dirty="0"/>
                        <a:t>… … …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it-IT" dirty="0"/>
                        <a:t>… … …</a:t>
                      </a:r>
                      <a:r>
                        <a:rPr lang="it-IT" baseline="0" dirty="0"/>
                        <a:t> … … … … … … … … … … … …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612555"/>
                  </a:ext>
                </a:extLst>
              </a:tr>
            </a:tbl>
          </a:graphicData>
        </a:graphic>
      </p:graphicFrame>
      <p:sp>
        <p:nvSpPr>
          <p:cNvPr id="5" name="CasellaDiTesto 4"/>
          <p:cNvSpPr txBox="1"/>
          <p:nvPr/>
        </p:nvSpPr>
        <p:spPr>
          <a:xfrm>
            <a:off x="7182212" y="3465004"/>
            <a:ext cx="18810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000" b="1" dirty="0">
                <a:solidFill>
                  <a:srgbClr val="FF0000"/>
                </a:solidFill>
              </a:rPr>
              <a:t>Way </a:t>
            </a:r>
            <a:r>
              <a:rPr lang="it-IT" sz="2000" b="1" dirty="0" err="1">
                <a:solidFill>
                  <a:srgbClr val="FF0000"/>
                </a:solidFill>
              </a:rPr>
              <a:t>too</a:t>
            </a:r>
            <a:r>
              <a:rPr lang="it-IT" sz="2000" b="1" dirty="0">
                <a:solidFill>
                  <a:srgbClr val="FF0000"/>
                </a:solidFill>
              </a:rPr>
              <a:t> </a:t>
            </a:r>
            <a:r>
              <a:rPr lang="it-IT" sz="2000" b="1" dirty="0" err="1">
                <a:solidFill>
                  <a:srgbClr val="FF0000"/>
                </a:solidFill>
              </a:rPr>
              <a:t>much</a:t>
            </a:r>
            <a:r>
              <a:rPr lang="it-IT" sz="2000" b="1" dirty="0">
                <a:solidFill>
                  <a:srgbClr val="FF0000"/>
                </a:solidFill>
              </a:rPr>
              <a:t>… </a:t>
            </a:r>
          </a:p>
          <a:p>
            <a:pPr algn="ctr"/>
            <a:r>
              <a:rPr lang="it-IT" sz="2000" b="1" dirty="0" err="1">
                <a:solidFill>
                  <a:srgbClr val="FF0000"/>
                </a:solidFill>
              </a:rPr>
              <a:t>Any</a:t>
            </a:r>
            <a:r>
              <a:rPr lang="it-IT" sz="2000" b="1" dirty="0">
                <a:solidFill>
                  <a:srgbClr val="FF0000"/>
                </a:solidFill>
              </a:rPr>
              <a:t> </a:t>
            </a:r>
            <a:r>
              <a:rPr lang="it-IT" sz="2000" b="1" dirty="0" err="1">
                <a:solidFill>
                  <a:srgbClr val="FF0000"/>
                </a:solidFill>
              </a:rPr>
              <a:t>trick</a:t>
            </a:r>
            <a:r>
              <a:rPr lang="it-IT" sz="2000" b="1" dirty="0">
                <a:solidFill>
                  <a:srgbClr val="FF0000"/>
                </a:solidFill>
              </a:rPr>
              <a:t> to </a:t>
            </a:r>
            <a:br>
              <a:rPr lang="it-IT" sz="2000" b="1" dirty="0">
                <a:solidFill>
                  <a:srgbClr val="FF0000"/>
                </a:solidFill>
              </a:rPr>
            </a:br>
            <a:r>
              <a:rPr lang="it-IT" sz="2000" b="1" dirty="0" err="1">
                <a:solidFill>
                  <a:srgbClr val="FF0000"/>
                </a:solidFill>
              </a:rPr>
              <a:t>save</a:t>
            </a:r>
            <a:r>
              <a:rPr lang="it-IT" sz="2000" b="1" dirty="0">
                <a:solidFill>
                  <a:srgbClr val="FF0000"/>
                </a:solidFill>
              </a:rPr>
              <a:t> </a:t>
            </a:r>
            <a:r>
              <a:rPr lang="it-IT" sz="2000" b="1" dirty="0" err="1">
                <a:solidFill>
                  <a:srgbClr val="FF0000"/>
                </a:solidFill>
              </a:rPr>
              <a:t>memory</a:t>
            </a:r>
            <a:r>
              <a:rPr lang="it-IT" sz="2000" b="1" dirty="0">
                <a:solidFill>
                  <a:srgbClr val="FF0000"/>
                </a:solidFill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191539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47564" y="152636"/>
            <a:ext cx="7696200" cy="649288"/>
          </a:xfrm>
        </p:spPr>
        <p:txBody>
          <a:bodyPr/>
          <a:lstStyle/>
          <a:p>
            <a:r>
              <a:rPr lang="it-IT" dirty="0" err="1"/>
              <a:t>Autentication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salt</a:t>
            </a:r>
            <a:endParaRPr lang="it-IT" dirty="0"/>
          </a:p>
        </p:txBody>
      </p:sp>
      <p:graphicFrame>
        <p:nvGraphicFramePr>
          <p:cNvPr id="4" name="Object 4"/>
          <p:cNvGraphicFramePr>
            <a:graphicFrameLocks/>
          </p:cNvGraphicFramePr>
          <p:nvPr/>
        </p:nvGraphicFramePr>
        <p:xfrm>
          <a:off x="1445543" y="2462200"/>
          <a:ext cx="1038225" cy="121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Art" r:id="rId2" imgW="1390650" imgH="1362075" progId="MS_ClipArt_Gallery.2">
                  <p:embed/>
                </p:oleObj>
              </mc:Choice>
              <mc:Fallback>
                <p:oleObj name="ClipArt" r:id="rId2" imgW="1390650" imgH="1362075" progId="MS_ClipArt_Gallery.2">
                  <p:embed/>
                  <p:pic>
                    <p:nvPicPr>
                      <p:cNvPr id="4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5543" y="2462200"/>
                        <a:ext cx="1038225" cy="1211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5184068" y="2083736"/>
          <a:ext cx="795337" cy="176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Art" r:id="rId4" imgW="1562100" imgH="5059363" progId="MS_ClipArt_Gallery.2">
                  <p:embed/>
                </p:oleObj>
              </mc:Choice>
              <mc:Fallback>
                <p:oleObj name="ClipArt" r:id="rId4" imgW="1562100" imgH="5059363" progId="MS_ClipArt_Gallery.2">
                  <p:embed/>
                  <p:pic>
                    <p:nvPicPr>
                      <p:cNvPr id="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4068" y="2083736"/>
                        <a:ext cx="795337" cy="176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2629359" y="1905466"/>
            <a:ext cx="2904827" cy="599326"/>
          </a:xfrm>
          <a:prstGeom prst="curvedDownArrow">
            <a:avLst>
              <a:gd name="adj1" fmla="val 116094"/>
              <a:gd name="adj2" fmla="val 232188"/>
              <a:gd name="adj3" fmla="val 33333"/>
            </a:avLst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627313" y="2422039"/>
            <a:ext cx="2534794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it-IT" altLang="it-IT" sz="2300" b="0" dirty="0">
                <a:latin typeface="Tahoma" panose="020B0604030504040204" pitchFamily="34" charset="0"/>
              </a:rPr>
              <a:t>{GB, </a:t>
            </a:r>
            <a:r>
              <a:rPr lang="it-IT" altLang="it-IT" sz="2300" b="0" dirty="0" err="1">
                <a:latin typeface="Tahoma" panose="020B0604030504040204" pitchFamily="34" charset="0"/>
              </a:rPr>
              <a:t>pippo</a:t>
            </a:r>
            <a:r>
              <a:rPr lang="it-IT" altLang="it-IT" sz="2300" b="0" dirty="0">
                <a:latin typeface="Tahoma" panose="020B0604030504040204" pitchFamily="34" charset="0"/>
              </a:rPr>
              <a:t>}</a:t>
            </a:r>
            <a:endParaRPr lang="it-IT" altLang="it-IT" sz="2300" b="0" dirty="0">
              <a:solidFill>
                <a:srgbClr val="0B0014"/>
              </a:solidFill>
              <a:latin typeface="Tahoma" panose="020B0604030504040204" pitchFamily="34" charset="0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 flipH="1">
            <a:off x="2231738" y="3320988"/>
            <a:ext cx="3030791" cy="648072"/>
          </a:xfrm>
          <a:prstGeom prst="curvedUpArrow">
            <a:avLst>
              <a:gd name="adj1" fmla="val 88220"/>
              <a:gd name="adj2" fmla="val 176439"/>
              <a:gd name="adj3" fmla="val 33333"/>
            </a:avLst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455876" y="3284984"/>
            <a:ext cx="688157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it-IT" altLang="it-IT" sz="2300" b="0" dirty="0">
                <a:latin typeface="Tahoma" panose="020B0604030504040204" pitchFamily="34" charset="0"/>
              </a:rPr>
              <a:t>OK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246648" y="1975763"/>
            <a:ext cx="1477962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it-IT" altLang="it-IT" sz="2300" b="0" dirty="0">
                <a:solidFill>
                  <a:srgbClr val="FF0066"/>
                </a:solidFill>
                <a:latin typeface="Tahoma" panose="020B0604030504040204" pitchFamily="34" charset="0"/>
              </a:rPr>
              <a:t>User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292080" y="1622822"/>
            <a:ext cx="1973262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it-IT" altLang="it-IT" sz="2300" b="0" dirty="0" err="1">
                <a:solidFill>
                  <a:srgbClr val="FF0066"/>
                </a:solidFill>
                <a:latin typeface="Tahoma" panose="020B0604030504040204" pitchFamily="34" charset="0"/>
              </a:rPr>
              <a:t>Authenticator</a:t>
            </a:r>
            <a:endParaRPr lang="it-IT" altLang="it-IT" sz="2400" b="0" dirty="0">
              <a:solidFill>
                <a:srgbClr val="FF0066"/>
              </a:solidFill>
              <a:latin typeface="Tahoma" panose="020B0604030504040204" pitchFamily="34" charset="0"/>
            </a:endParaRP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35496" y="2282180"/>
            <a:ext cx="17996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0"/>
              </a:spcBef>
              <a:buClrTx/>
              <a:buFontTx/>
              <a:buNone/>
            </a:pPr>
            <a:r>
              <a:rPr lang="it-IT" altLang="it-IT" sz="1800" b="0" dirty="0" err="1">
                <a:latin typeface="Tahoma" panose="020B0604030504040204" pitchFamily="34" charset="0"/>
              </a:rPr>
              <a:t>User_ID</a:t>
            </a:r>
            <a:r>
              <a:rPr lang="it-IT" altLang="it-IT" sz="1800" b="0" dirty="0">
                <a:latin typeface="Tahoma" panose="020B0604030504040204" pitchFamily="34" charset="0"/>
              </a:rPr>
              <a:t>: GB</a:t>
            </a:r>
          </a:p>
          <a:p>
            <a:pPr>
              <a:spcBef>
                <a:spcPts val="0"/>
              </a:spcBef>
              <a:buClrTx/>
              <a:buFontTx/>
              <a:buNone/>
            </a:pPr>
            <a:r>
              <a:rPr lang="it-IT" altLang="it-IT" sz="1800" b="0" dirty="0" err="1">
                <a:latin typeface="Tahoma" panose="020B0604030504040204" pitchFamily="34" charset="0"/>
              </a:rPr>
              <a:t>Passwd</a:t>
            </a:r>
            <a:r>
              <a:rPr lang="it-IT" altLang="it-IT" sz="1800" b="0" dirty="0">
                <a:latin typeface="Tahoma" panose="020B0604030504040204" pitchFamily="34" charset="0"/>
              </a:rPr>
              <a:t>: </a:t>
            </a:r>
            <a:r>
              <a:rPr lang="it-IT" altLang="it-IT" sz="1800" b="0" dirty="0" err="1">
                <a:latin typeface="Tahoma" panose="020B0604030504040204" pitchFamily="34" charset="0"/>
              </a:rPr>
              <a:t>pippo</a:t>
            </a:r>
            <a:endParaRPr lang="it-IT" altLang="it-IT" sz="1800" b="0" dirty="0">
              <a:latin typeface="Tahoma" panose="020B0604030504040204" pitchFamily="34" charset="0"/>
            </a:endParaRPr>
          </a:p>
        </p:txBody>
      </p:sp>
      <p:pic>
        <p:nvPicPr>
          <p:cNvPr id="20" name="Picture 111" descr="Check-Mark-t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532015" y="4734755"/>
            <a:ext cx="356142" cy="33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8" name="Gruppo 27"/>
          <p:cNvGrpSpPr/>
          <p:nvPr/>
        </p:nvGrpSpPr>
        <p:grpSpPr>
          <a:xfrm>
            <a:off x="6363254" y="4154208"/>
            <a:ext cx="2169186" cy="1183004"/>
            <a:chOff x="6925797" y="2714048"/>
            <a:chExt cx="1981028" cy="1183004"/>
          </a:xfrm>
        </p:grpSpPr>
        <p:sp>
          <p:nvSpPr>
            <p:cNvPr id="29" name="Disco magnetico 28"/>
            <p:cNvSpPr/>
            <p:nvPr/>
          </p:nvSpPr>
          <p:spPr bwMode="auto">
            <a:xfrm>
              <a:off x="6965805" y="2714048"/>
              <a:ext cx="1899887" cy="1183004"/>
            </a:xfrm>
            <a:prstGeom prst="flowChartMagneticDisk">
              <a:avLst/>
            </a:prstGeom>
            <a:solidFill>
              <a:srgbClr val="FFFF99">
                <a:alpha val="50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t-IT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30" name="CasellaDiTesto 29"/>
            <p:cNvSpPr txBox="1"/>
            <p:nvPr/>
          </p:nvSpPr>
          <p:spPr>
            <a:xfrm>
              <a:off x="6925797" y="2978179"/>
              <a:ext cx="1981028" cy="900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900"/>
                </a:lnSpc>
                <a:spcAft>
                  <a:spcPts val="600"/>
                </a:spcAft>
              </a:pPr>
              <a:r>
                <a:rPr lang="it-IT" b="1" dirty="0"/>
                <a:t>… … …</a:t>
              </a:r>
            </a:p>
            <a:p>
              <a:pPr algn="ctr">
                <a:lnSpc>
                  <a:spcPts val="1900"/>
                </a:lnSpc>
              </a:pPr>
              <a:r>
                <a:rPr lang="it-IT" b="1" dirty="0"/>
                <a:t>GB</a:t>
              </a:r>
              <a:r>
                <a:rPr lang="it-IT" b="1" dirty="0">
                  <a:sym typeface="Wingdings" panose="05000000000000000000" pitchFamily="2" charset="2"/>
                </a:rPr>
                <a:t>, 71, </a:t>
              </a:r>
              <a:r>
                <a:rPr lang="it-IT" b="1" dirty="0">
                  <a:latin typeface="Symbol" panose="05050102010706020507" pitchFamily="18" charset="2"/>
                  <a:sym typeface="Wingdings" panose="05000000000000000000" pitchFamily="2" charset="2"/>
                </a:rPr>
                <a:t>b</a:t>
              </a:r>
              <a:r>
                <a:rPr lang="it-IT" b="1" dirty="0">
                  <a:sym typeface="Wingdings" panose="05000000000000000000" pitchFamily="2" charset="2"/>
                </a:rPr>
                <a:t>=</a:t>
              </a:r>
              <a:r>
                <a:rPr lang="it-IT" b="1" dirty="0"/>
                <a:t>H(71,pippo)</a:t>
              </a:r>
            </a:p>
            <a:p>
              <a:pPr algn="ctr">
                <a:lnSpc>
                  <a:spcPts val="1900"/>
                </a:lnSpc>
              </a:pPr>
              <a:r>
                <a:rPr lang="it-IT" b="1" dirty="0"/>
                <a:t>… … …</a:t>
              </a:r>
            </a:p>
          </p:txBody>
        </p:sp>
      </p:grp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7245633" y="2564904"/>
            <a:ext cx="175485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it-IT" altLang="it-IT" sz="1800" b="0" dirty="0">
                <a:latin typeface="Tahoma" panose="020B0604030504040204" pitchFamily="34" charset="0"/>
              </a:rPr>
              <a:t>Compute </a:t>
            </a:r>
            <a:br>
              <a:rPr lang="it-IT" altLang="it-IT" sz="1800" b="0" dirty="0">
                <a:latin typeface="Tahoma" panose="020B0604030504040204" pitchFamily="34" charset="0"/>
              </a:rPr>
            </a:br>
            <a:r>
              <a:rPr lang="it-IT" altLang="it-IT" sz="1800" b="0" dirty="0">
                <a:latin typeface="Symbol" panose="05050102010706020507" pitchFamily="18" charset="2"/>
              </a:rPr>
              <a:t>a</a:t>
            </a:r>
            <a:r>
              <a:rPr lang="it-IT" altLang="it-IT" sz="1800" b="0" dirty="0">
                <a:latin typeface="Tahoma" panose="020B0604030504040204" pitchFamily="34" charset="0"/>
              </a:rPr>
              <a:t>=H(71,pippo)</a:t>
            </a: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6264188" y="2401722"/>
            <a:ext cx="1172134" cy="52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ts val="1700"/>
              </a:lnSpc>
              <a:spcBef>
                <a:spcPct val="50000"/>
              </a:spcBef>
              <a:buClrTx/>
              <a:buFontTx/>
              <a:buNone/>
            </a:pPr>
            <a:r>
              <a:rPr lang="it-IT" altLang="it-IT" sz="1800" b="0" dirty="0" err="1">
                <a:latin typeface="Tahoma" panose="020B0604030504040204" pitchFamily="34" charset="0"/>
              </a:rPr>
              <a:t>Retrieve</a:t>
            </a:r>
            <a:r>
              <a:rPr lang="it-IT" altLang="it-IT" sz="1800" b="0" dirty="0">
                <a:latin typeface="Tahoma" panose="020B0604030504040204" pitchFamily="34" charset="0"/>
              </a:rPr>
              <a:t> </a:t>
            </a:r>
            <a:br>
              <a:rPr lang="it-IT" altLang="it-IT" sz="1800" b="0" dirty="0">
                <a:latin typeface="Tahoma" panose="020B0604030504040204" pitchFamily="34" charset="0"/>
              </a:rPr>
            </a:br>
            <a:r>
              <a:rPr lang="it-IT" altLang="it-IT" sz="1800" b="0" dirty="0" err="1">
                <a:latin typeface="Tahoma" panose="020B0604030504040204" pitchFamily="34" charset="0"/>
              </a:rPr>
              <a:t>salt</a:t>
            </a:r>
            <a:endParaRPr lang="it-IT" altLang="it-IT" sz="1800" b="0" dirty="0">
              <a:latin typeface="Symbol" panose="05050102010706020507" pitchFamily="18" charset="2"/>
            </a:endParaRPr>
          </a:p>
        </p:txBody>
      </p:sp>
      <p:sp>
        <p:nvSpPr>
          <p:cNvPr id="33" name="Freccia angolare in su 32"/>
          <p:cNvSpPr/>
          <p:nvPr/>
        </p:nvSpPr>
        <p:spPr bwMode="auto">
          <a:xfrm rot="5400000">
            <a:off x="4893292" y="3549321"/>
            <a:ext cx="2619002" cy="318973"/>
          </a:xfrm>
          <a:prstGeom prst="bentUpArrow">
            <a:avLst>
              <a:gd name="adj1" fmla="val 25000"/>
              <a:gd name="adj2" fmla="val 50000"/>
              <a:gd name="adj3" fmla="val 30825"/>
            </a:avLst>
          </a:prstGeom>
          <a:solidFill>
            <a:schemeClr val="tx1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5" name="Text Box 7"/>
          <p:cNvSpPr txBox="1">
            <a:spLocks noChangeArrowheads="1"/>
          </p:cNvSpPr>
          <p:nvPr/>
        </p:nvSpPr>
        <p:spPr bwMode="auto">
          <a:xfrm>
            <a:off x="7744319" y="3421455"/>
            <a:ext cx="94107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it-IT" altLang="it-IT" sz="1800" b="0" dirty="0" err="1">
                <a:latin typeface="Tahoma" panose="020B0604030504040204" pitchFamily="34" charset="0"/>
              </a:rPr>
              <a:t>check</a:t>
            </a:r>
            <a:r>
              <a:rPr lang="it-IT" altLang="it-IT" sz="1800" b="0" dirty="0">
                <a:latin typeface="Tahoma" panose="020B0604030504040204" pitchFamily="34" charset="0"/>
              </a:rPr>
              <a:t> </a:t>
            </a:r>
            <a:br>
              <a:rPr lang="it-IT" altLang="it-IT" sz="1800" b="0" dirty="0">
                <a:latin typeface="Tahoma" panose="020B0604030504040204" pitchFamily="34" charset="0"/>
              </a:rPr>
            </a:br>
            <a:r>
              <a:rPr lang="it-IT" altLang="it-IT" sz="1800" b="0" dirty="0">
                <a:latin typeface="Symbol" panose="05050102010706020507" pitchFamily="18" charset="2"/>
              </a:rPr>
              <a:t>a=b?</a:t>
            </a: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5724128" y="2020680"/>
            <a:ext cx="13758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it-IT" altLang="it-IT" sz="1800" b="0" dirty="0" err="1">
                <a:latin typeface="Tahoma" panose="020B0604030504040204" pitchFamily="34" charset="0"/>
              </a:rPr>
              <a:t>Lookup</a:t>
            </a:r>
            <a:r>
              <a:rPr lang="it-IT" altLang="it-IT" sz="1800" b="0" dirty="0">
                <a:latin typeface="Tahoma" panose="020B0604030504040204" pitchFamily="34" charset="0"/>
              </a:rPr>
              <a:t> GB</a:t>
            </a:r>
          </a:p>
        </p:txBody>
      </p:sp>
      <p:sp>
        <p:nvSpPr>
          <p:cNvPr id="13" name="Freccia in giù 12"/>
          <p:cNvSpPr/>
          <p:nvPr/>
        </p:nvSpPr>
        <p:spPr bwMode="auto">
          <a:xfrm flipV="1">
            <a:off x="6792671" y="2894068"/>
            <a:ext cx="191597" cy="1795644"/>
          </a:xfrm>
          <a:prstGeom prst="downArrow">
            <a:avLst/>
          </a:prstGeom>
          <a:solidFill>
            <a:schemeClr val="tx1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25" name="Freccia in giù 24"/>
          <p:cNvSpPr/>
          <p:nvPr/>
        </p:nvSpPr>
        <p:spPr bwMode="auto">
          <a:xfrm rot="5400000" flipH="1" flipV="1">
            <a:off x="7271970" y="2620688"/>
            <a:ext cx="195815" cy="378358"/>
          </a:xfrm>
          <a:prstGeom prst="downArrow">
            <a:avLst/>
          </a:prstGeom>
          <a:solidFill>
            <a:schemeClr val="tx1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26" name="Freccia in giù 25"/>
          <p:cNvSpPr/>
          <p:nvPr/>
        </p:nvSpPr>
        <p:spPr bwMode="auto">
          <a:xfrm>
            <a:off x="7636841" y="3335032"/>
            <a:ext cx="197986" cy="969067"/>
          </a:xfrm>
          <a:prstGeom prst="downArrow">
            <a:avLst/>
          </a:prstGeom>
          <a:solidFill>
            <a:schemeClr val="tx1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27" name="Segnaposto contenuto 2"/>
          <p:cNvSpPr>
            <a:spLocks noGrp="1"/>
          </p:cNvSpPr>
          <p:nvPr>
            <p:ph idx="1"/>
          </p:nvPr>
        </p:nvSpPr>
        <p:spPr>
          <a:xfrm>
            <a:off x="445661" y="4555305"/>
            <a:ext cx="4714292" cy="719286"/>
          </a:xfrm>
        </p:spPr>
        <p:txBody>
          <a:bodyPr/>
          <a:lstStyle/>
          <a:p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User-side: no </a:t>
            </a: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changes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5585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9" grpId="0"/>
      <p:bldP spid="31" grpId="0"/>
      <p:bldP spid="32" grpId="0"/>
      <p:bldP spid="33" grpId="0" animBg="1"/>
      <p:bldP spid="35" grpId="0"/>
      <p:bldP spid="23" grpId="0"/>
      <p:bldP spid="13" grpId="0" animBg="1"/>
      <p:bldP spid="25" grpId="0" animBg="1"/>
      <p:bldP spid="2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Password cracking: </a:t>
            </a:r>
            <a:br>
              <a:rPr lang="it-IT" dirty="0"/>
            </a:br>
            <a:r>
              <a:rPr lang="it-IT" dirty="0" err="1"/>
              <a:t>space</a:t>
            </a:r>
            <a:r>
              <a:rPr lang="it-IT" dirty="0"/>
              <a:t>-time </a:t>
            </a:r>
            <a:r>
              <a:rPr lang="it-IT" dirty="0" err="1"/>
              <a:t>trade-offs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340768"/>
            <a:ext cx="7696200" cy="4755232"/>
          </a:xfrm>
        </p:spPr>
        <p:txBody>
          <a:bodyPr/>
          <a:lstStyle/>
          <a:p>
            <a:r>
              <a:rPr lang="it-IT" dirty="0"/>
              <a:t>Rainbow </a:t>
            </a:r>
            <a:r>
              <a:rPr lang="it-IT" dirty="0" err="1"/>
              <a:t>Tables</a:t>
            </a:r>
            <a:r>
              <a:rPr lang="it-IT" dirty="0"/>
              <a:t>!</a:t>
            </a:r>
          </a:p>
          <a:p>
            <a:pPr lvl="1"/>
            <a:r>
              <a:rPr lang="en-US" dirty="0"/>
              <a:t>All 95 characters on standard keyboard</a:t>
            </a:r>
          </a:p>
          <a:p>
            <a:pPr lvl="1"/>
            <a:r>
              <a:rPr lang="en-US" dirty="0"/>
              <a:t>1-8 char </a:t>
            </a:r>
            <a:r>
              <a:rPr lang="en-US" dirty="0" err="1"/>
              <a:t>passwd</a:t>
            </a:r>
            <a:endParaRPr lang="en-US" dirty="0"/>
          </a:p>
          <a:p>
            <a:pPr lvl="1"/>
            <a:r>
              <a:rPr lang="en-US" dirty="0"/>
              <a:t>“only” </a:t>
            </a:r>
            <a:r>
              <a:rPr lang="it-IT" dirty="0"/>
              <a:t>460 GB for 96.8% success rate</a:t>
            </a:r>
          </a:p>
          <a:p>
            <a:pPr lvl="2"/>
            <a:r>
              <a:rPr lang="it-IT" dirty="0">
                <a:hlinkClick r:id="rId2"/>
              </a:rPr>
              <a:t>https://project-rainbowcrack.com/buy.htm</a:t>
            </a:r>
            <a:endParaRPr lang="it-IT" dirty="0"/>
          </a:p>
          <a:p>
            <a:r>
              <a:rPr lang="it-IT" dirty="0" err="1"/>
              <a:t>Why</a:t>
            </a:r>
            <a:r>
              <a:rPr lang="it-IT" dirty="0"/>
              <a:t> so «small»?</a:t>
            </a:r>
          </a:p>
          <a:p>
            <a:pPr lvl="1"/>
            <a:r>
              <a:rPr lang="it-IT" dirty="0"/>
              <a:t>Space-Time </a:t>
            </a:r>
            <a:r>
              <a:rPr lang="it-IT" dirty="0" err="1"/>
              <a:t>trade</a:t>
            </a:r>
            <a:r>
              <a:rPr lang="it-IT" dirty="0"/>
              <a:t>-off!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395514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649288"/>
          </a:xfrm>
        </p:spPr>
        <p:txBody>
          <a:bodyPr/>
          <a:lstStyle/>
          <a:p>
            <a:r>
              <a:rPr lang="it-IT" dirty="0"/>
              <a:t>Space-time </a:t>
            </a:r>
            <a:r>
              <a:rPr lang="it-IT" dirty="0" err="1"/>
              <a:t>tradeoffs</a:t>
            </a:r>
            <a:r>
              <a:rPr lang="it-IT" dirty="0"/>
              <a:t>: </a:t>
            </a:r>
            <a:r>
              <a:rPr lang="it-IT" dirty="0" err="1"/>
              <a:t>basic</a:t>
            </a:r>
            <a:r>
              <a:rPr lang="it-IT" dirty="0"/>
              <a:t> idea</a:t>
            </a:r>
          </a:p>
        </p:txBody>
      </p:sp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755971" y="3429000"/>
            <a:ext cx="8350696" cy="2988332"/>
          </a:xfrm>
        </p:spPr>
        <p:txBody>
          <a:bodyPr>
            <a:normAutofit fontScale="70000" lnSpcReduction="20000"/>
          </a:bodyPr>
          <a:lstStyle/>
          <a:p>
            <a:r>
              <a:rPr lang="it-IT" dirty="0" err="1"/>
              <a:t>plaintext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err="1">
                <a:sym typeface="Wingdings" panose="05000000000000000000" pitchFamily="2" charset="2"/>
              </a:rPr>
              <a:t>hash</a:t>
            </a:r>
            <a:r>
              <a:rPr lang="it-IT" dirty="0">
                <a:sym typeface="Wingdings" panose="05000000000000000000" pitchFamily="2" charset="2"/>
              </a:rPr>
              <a:t>: use </a:t>
            </a:r>
            <a:r>
              <a:rPr lang="it-IT" dirty="0" err="1">
                <a:sym typeface="Wingdings" panose="05000000000000000000" pitchFamily="2" charset="2"/>
              </a:rPr>
              <a:t>passwd</a:t>
            </a:r>
            <a:r>
              <a:rPr lang="it-IT" dirty="0">
                <a:sym typeface="Wingdings" panose="05000000000000000000" pitchFamily="2" charset="2"/>
              </a:rPr>
              <a:t> DB </a:t>
            </a:r>
            <a:r>
              <a:rPr lang="it-IT" dirty="0" err="1">
                <a:sym typeface="Wingdings" panose="05000000000000000000" pitchFamily="2" charset="2"/>
              </a:rPr>
              <a:t>hash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/>
              <a:t>(</a:t>
            </a:r>
            <a:r>
              <a:rPr lang="it-IT" dirty="0">
                <a:sym typeface="Wingdings" panose="05000000000000000000" pitchFamily="2" charset="2"/>
              </a:rPr>
              <a:t>e.g. MD5)</a:t>
            </a:r>
          </a:p>
          <a:p>
            <a:r>
              <a:rPr lang="it-IT" dirty="0" err="1">
                <a:sym typeface="Wingdings" panose="05000000000000000000" pitchFamily="2" charset="2"/>
              </a:rPr>
              <a:t>hash</a:t>
            </a:r>
            <a:r>
              <a:rPr lang="it-IT" dirty="0">
                <a:sym typeface="Wingdings" panose="05000000000000000000" pitchFamily="2" charset="2"/>
              </a:rPr>
              <a:t>  </a:t>
            </a:r>
            <a:r>
              <a:rPr lang="it-IT" dirty="0" err="1">
                <a:sym typeface="Wingdings" panose="05000000000000000000" pitchFamily="2" charset="2"/>
              </a:rPr>
              <a:t>plaintext</a:t>
            </a:r>
            <a:r>
              <a:rPr lang="it-IT" dirty="0">
                <a:sym typeface="Wingdings" panose="05000000000000000000" pitchFamily="2" charset="2"/>
              </a:rPr>
              <a:t>: </a:t>
            </a:r>
            <a:r>
              <a:rPr lang="it-IT" dirty="0" err="1">
                <a:solidFill>
                  <a:srgbClr val="FF0000"/>
                </a:solidFill>
                <a:sym typeface="Wingdings" panose="05000000000000000000" pitchFamily="2" charset="2"/>
              </a:rPr>
              <a:t>reduction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it-IT" dirty="0" err="1">
                <a:solidFill>
                  <a:srgbClr val="FF0000"/>
                </a:solidFill>
                <a:sym typeface="Wingdings" panose="05000000000000000000" pitchFamily="2" charset="2"/>
              </a:rPr>
              <a:t>function</a:t>
            </a:r>
            <a:br>
              <a:rPr lang="it-IT" dirty="0">
                <a:sym typeface="Wingdings" panose="05000000000000000000" pitchFamily="2" charset="2"/>
              </a:rPr>
            </a:br>
            <a:r>
              <a:rPr lang="it-IT" dirty="0">
                <a:sym typeface="Wingdings" panose="05000000000000000000" pitchFamily="2" charset="2"/>
              </a:rPr>
              <a:t>non-</a:t>
            </a:r>
            <a:r>
              <a:rPr lang="it-IT" dirty="0" err="1">
                <a:sym typeface="Wingdings" panose="05000000000000000000" pitchFamily="2" charset="2"/>
              </a:rPr>
              <a:t>crypto</a:t>
            </a:r>
            <a:r>
              <a:rPr lang="it-IT" dirty="0">
                <a:sym typeface="Wingdings" panose="05000000000000000000" pitchFamily="2" charset="2"/>
              </a:rPr>
              <a:t> «</a:t>
            </a:r>
            <a:r>
              <a:rPr lang="it-IT" dirty="0" err="1">
                <a:sym typeface="Wingdings" panose="05000000000000000000" pitchFamily="2" charset="2"/>
              </a:rPr>
              <a:t>hash</a:t>
            </a:r>
            <a:r>
              <a:rPr lang="it-IT" dirty="0">
                <a:sym typeface="Wingdings" panose="05000000000000000000" pitchFamily="2" charset="2"/>
              </a:rPr>
              <a:t>» CHOSEN BY YOU!!!</a:t>
            </a:r>
          </a:p>
          <a:p>
            <a:pPr lvl="1"/>
            <a:r>
              <a:rPr lang="it-IT" dirty="0" err="1">
                <a:sym typeface="Wingdings" panose="05000000000000000000" pitchFamily="2" charset="2"/>
              </a:rPr>
              <a:t>Maps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hash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digest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into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plaintext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charset</a:t>
            </a:r>
            <a:r>
              <a:rPr lang="it-IT" dirty="0">
                <a:sym typeface="Wingdings" panose="05000000000000000000" pitchFamily="2" charset="2"/>
              </a:rPr>
              <a:t>/</a:t>
            </a:r>
            <a:r>
              <a:rPr lang="it-IT" dirty="0" err="1">
                <a:sym typeface="Wingdings" panose="05000000000000000000" pitchFamily="2" charset="2"/>
              </a:rPr>
              <a:t>size</a:t>
            </a:r>
            <a:r>
              <a:rPr lang="it-IT" dirty="0">
                <a:sym typeface="Wingdings" panose="05000000000000000000" pitchFamily="2" charset="2"/>
              </a:rPr>
              <a:t> (e.g. BASE64 </a:t>
            </a:r>
            <a:r>
              <a:rPr lang="it-IT" dirty="0" err="1">
                <a:sym typeface="Wingdings" panose="05000000000000000000" pitchFamily="2" charset="2"/>
              </a:rPr>
              <a:t>truncated</a:t>
            </a:r>
            <a:r>
              <a:rPr lang="it-IT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it-IT" dirty="0" err="1">
                <a:sym typeface="Wingdings" panose="05000000000000000000" pitchFamily="2" charset="2"/>
              </a:rPr>
              <a:t>Another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example</a:t>
            </a:r>
            <a:r>
              <a:rPr lang="it-IT" dirty="0">
                <a:sym typeface="Wingdings" panose="05000000000000000000" pitchFamily="2" charset="2"/>
              </a:rPr>
              <a:t> (for </a:t>
            </a:r>
            <a:r>
              <a:rPr lang="it-IT" dirty="0" err="1">
                <a:sym typeface="Wingdings" panose="05000000000000000000" pitchFamily="2" charset="2"/>
              </a:rPr>
              <a:t>numeric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passwd</a:t>
            </a:r>
            <a:r>
              <a:rPr lang="it-IT" dirty="0">
                <a:sym typeface="Wingdings" panose="05000000000000000000" pitchFamily="2" charset="2"/>
              </a:rPr>
              <a:t>): take first N </a:t>
            </a:r>
            <a:r>
              <a:rPr lang="it-IT" dirty="0" err="1">
                <a:sym typeface="Wingdings" panose="05000000000000000000" pitchFamily="2" charset="2"/>
              </a:rPr>
              <a:t>digits</a:t>
            </a:r>
            <a:r>
              <a:rPr lang="it-IT" dirty="0">
                <a:sym typeface="Wingdings" panose="05000000000000000000" pitchFamily="2" charset="2"/>
              </a:rPr>
              <a:t>:</a:t>
            </a:r>
            <a:br>
              <a:rPr lang="it-IT" dirty="0">
                <a:sym typeface="Wingdings" panose="05000000000000000000" pitchFamily="2" charset="2"/>
              </a:rPr>
            </a:br>
            <a:r>
              <a:rPr lang="it-IT" b="1" dirty="0"/>
              <a:t>211</a:t>
            </a:r>
            <a:r>
              <a:rPr lang="it-IT" dirty="0">
                <a:solidFill>
                  <a:srgbClr val="FF0000"/>
                </a:solidFill>
              </a:rPr>
              <a:t>a</a:t>
            </a:r>
            <a:r>
              <a:rPr lang="it-IT" b="1" dirty="0"/>
              <a:t>5</a:t>
            </a:r>
            <a:r>
              <a:rPr lang="it-IT" dirty="0">
                <a:solidFill>
                  <a:srgbClr val="FF0000"/>
                </a:solidFill>
              </a:rPr>
              <a:t>d</a:t>
            </a:r>
            <a:r>
              <a:rPr lang="it-IT" b="1" dirty="0"/>
              <a:t>5136</a:t>
            </a:r>
            <a:r>
              <a:rPr lang="it-IT" dirty="0">
                <a:solidFill>
                  <a:srgbClr val="FF0000"/>
                </a:solidFill>
              </a:rPr>
              <a:t>68731a6e3ec4fb1d5cbeef</a:t>
            </a:r>
            <a:r>
              <a:rPr lang="it-IT" dirty="0">
                <a:sym typeface="Wingdings" panose="05000000000000000000" pitchFamily="2" charset="2"/>
              </a:rPr>
              <a:t>  21155136</a:t>
            </a:r>
          </a:p>
          <a:p>
            <a:r>
              <a:rPr lang="it-IT" dirty="0">
                <a:sym typeface="Wingdings" panose="05000000000000000000" pitchFamily="2" charset="2"/>
              </a:rPr>
              <a:t>Iterate: </a:t>
            </a:r>
            <a:r>
              <a:rPr lang="it-IT" dirty="0" err="1">
                <a:sym typeface="Wingdings" panose="05000000000000000000" pitchFamily="2" charset="2"/>
              </a:rPr>
              <a:t>chain</a:t>
            </a:r>
            <a:r>
              <a:rPr lang="it-IT" dirty="0">
                <a:sym typeface="Wingdings" panose="05000000000000000000" pitchFamily="2" charset="2"/>
              </a:rPr>
              <a:t> of </a:t>
            </a:r>
            <a:r>
              <a:rPr lang="it-IT" dirty="0" err="1">
                <a:sym typeface="Wingdings" panose="05000000000000000000" pitchFamily="2" charset="2"/>
              </a:rPr>
              <a:t>hash</a:t>
            </a:r>
            <a:r>
              <a:rPr lang="it-IT" dirty="0">
                <a:sym typeface="Wingdings" panose="05000000000000000000" pitchFamily="2" charset="2"/>
              </a:rPr>
              <a:t>/</a:t>
            </a:r>
            <a:r>
              <a:rPr lang="it-IT" dirty="0" err="1">
                <a:sym typeface="Wingdings" panose="05000000000000000000" pitchFamily="2" charset="2"/>
              </a:rPr>
              <a:t>reductions</a:t>
            </a:r>
            <a:endParaRPr lang="it-IT" dirty="0">
              <a:sym typeface="Wingdings" panose="05000000000000000000" pitchFamily="2" charset="2"/>
            </a:endParaRPr>
          </a:p>
          <a:p>
            <a:r>
              <a:rPr lang="it-IT" dirty="0"/>
              <a:t>Delete ALL </a:t>
            </a:r>
            <a:r>
              <a:rPr lang="it-IT" dirty="0" err="1"/>
              <a:t>except</a:t>
            </a:r>
            <a:r>
              <a:rPr lang="it-IT" dirty="0"/>
              <a:t> </a:t>
            </a:r>
            <a:r>
              <a:rPr lang="it-IT" dirty="0" err="1"/>
              <a:t>plaintext</a:t>
            </a:r>
            <a:r>
              <a:rPr lang="it-IT" dirty="0"/>
              <a:t> head and </a:t>
            </a:r>
            <a:r>
              <a:rPr lang="it-IT" dirty="0" err="1"/>
              <a:t>hash</a:t>
            </a:r>
            <a:r>
              <a:rPr lang="it-IT" dirty="0"/>
              <a:t> </a:t>
            </a:r>
            <a:r>
              <a:rPr lang="it-IT" dirty="0" err="1"/>
              <a:t>tail</a:t>
            </a:r>
            <a:endParaRPr lang="it-IT" dirty="0"/>
          </a:p>
          <a:p>
            <a:endParaRPr lang="it-IT" dirty="0"/>
          </a:p>
        </p:txBody>
      </p:sp>
      <p:sp>
        <p:nvSpPr>
          <p:cNvPr id="8" name="Rettangolo 7"/>
          <p:cNvSpPr/>
          <p:nvPr/>
        </p:nvSpPr>
        <p:spPr bwMode="auto">
          <a:xfrm>
            <a:off x="1583668" y="1141634"/>
            <a:ext cx="972108" cy="2107346"/>
          </a:xfrm>
          <a:prstGeom prst="rect">
            <a:avLst/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b="1" dirty="0"/>
              <a:t>Flavia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dirty="0"/>
          </a:p>
          <a:p>
            <a:pPr eaLnBrk="1" hangingPunct="1"/>
            <a:r>
              <a:rPr lang="it-IT" dirty="0" err="1">
                <a:solidFill>
                  <a:srgbClr val="FF0000"/>
                </a:solidFill>
              </a:rPr>
              <a:t>MjExYT</a:t>
            </a:r>
            <a:endParaRPr lang="it-IT" dirty="0">
              <a:solidFill>
                <a:srgbClr val="FF0000"/>
              </a:solidFill>
            </a:endParaRPr>
          </a:p>
          <a:p>
            <a:pPr eaLnBrk="1" hangingPunct="1"/>
            <a:endParaRPr lang="it-IT" dirty="0">
              <a:solidFill>
                <a:srgbClr val="FF0000"/>
              </a:solidFill>
            </a:endParaRPr>
          </a:p>
          <a:p>
            <a:pPr eaLnBrk="1" hangingPunct="1"/>
            <a:r>
              <a:rPr lang="it-IT" dirty="0" err="1">
                <a:solidFill>
                  <a:srgbClr val="FF0000"/>
                </a:solidFill>
              </a:rPr>
              <a:t>NzNkZT</a:t>
            </a:r>
            <a:endParaRPr lang="it-IT" dirty="0">
              <a:solidFill>
                <a:srgbClr val="FF0000"/>
              </a:solidFill>
            </a:endParaRPr>
          </a:p>
          <a:p>
            <a:pPr eaLnBrk="1" hangingPunct="1"/>
            <a:endParaRPr lang="it-IT" dirty="0">
              <a:solidFill>
                <a:srgbClr val="FF0000"/>
              </a:solidFill>
            </a:endParaRPr>
          </a:p>
          <a:p>
            <a:pPr eaLnBrk="1" hangingPunct="1"/>
            <a:r>
              <a:rPr lang="it-IT" dirty="0" err="1">
                <a:solidFill>
                  <a:srgbClr val="FF0000"/>
                </a:solidFill>
              </a:rPr>
              <a:t>ZmJjMG</a:t>
            </a:r>
            <a:endParaRPr kumimoji="0" lang="it-IT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1907705" y="2528900"/>
            <a:ext cx="13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1643347" y="764704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Plaintext</a:t>
            </a:r>
            <a:endParaRPr lang="it-IT" dirty="0"/>
          </a:p>
        </p:txBody>
      </p:sp>
      <p:sp>
        <p:nvSpPr>
          <p:cNvPr id="11" name="Rettangolo 10"/>
          <p:cNvSpPr/>
          <p:nvPr/>
        </p:nvSpPr>
        <p:spPr bwMode="auto">
          <a:xfrm>
            <a:off x="4752020" y="1141634"/>
            <a:ext cx="3672408" cy="2143350"/>
          </a:xfrm>
          <a:prstGeom prst="rect">
            <a:avLst/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it-IT" b="1" dirty="0"/>
              <a:t>191a99b0832c2c2c25cfe9178ec8b1ec</a:t>
            </a:r>
          </a:p>
          <a:p>
            <a:pPr eaLnBrk="1" hangingPunct="1"/>
            <a:endParaRPr lang="it-IT" dirty="0">
              <a:solidFill>
                <a:srgbClr val="FF0000"/>
              </a:solidFill>
            </a:endParaRPr>
          </a:p>
          <a:p>
            <a:pPr eaLnBrk="1" hangingPunct="1"/>
            <a:r>
              <a:rPr lang="it-IT" dirty="0">
                <a:solidFill>
                  <a:srgbClr val="FF0000"/>
                </a:solidFill>
              </a:rPr>
              <a:t>211a5d513668731a6e3ec4fb1d5cbeef</a:t>
            </a:r>
          </a:p>
          <a:p>
            <a:pPr eaLnBrk="1" hangingPunct="1"/>
            <a:endParaRPr lang="it-IT" dirty="0"/>
          </a:p>
          <a:p>
            <a:pPr eaLnBrk="1" hangingPunct="1"/>
            <a:r>
              <a:rPr lang="it-IT" dirty="0">
                <a:solidFill>
                  <a:srgbClr val="FF0000"/>
                </a:solidFill>
              </a:rPr>
              <a:t>73de2f364958a66930048cda12d0ce29</a:t>
            </a:r>
          </a:p>
          <a:p>
            <a:pPr eaLnBrk="1" hangingPunct="1"/>
            <a:endParaRPr kumimoji="0" 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  <a:p>
            <a:pPr eaLnBrk="1" hangingPunct="1"/>
            <a:r>
              <a:rPr lang="it-IT" dirty="0">
                <a:solidFill>
                  <a:srgbClr val="FF0000"/>
                </a:solidFill>
              </a:rPr>
              <a:t>fbc0e33c23e7606c79f5f6fe4227ccc0</a:t>
            </a:r>
            <a:endParaRPr kumimoji="0" lang="it-IT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5940152" y="25289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6431879" y="764704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hash</a:t>
            </a:r>
            <a:endParaRPr lang="it-IT" dirty="0"/>
          </a:p>
        </p:txBody>
      </p:sp>
      <p:cxnSp>
        <p:nvCxnSpPr>
          <p:cNvPr id="17" name="Connettore 2 16"/>
          <p:cNvCxnSpPr/>
          <p:nvPr/>
        </p:nvCxnSpPr>
        <p:spPr bwMode="auto">
          <a:xfrm>
            <a:off x="2555776" y="1340768"/>
            <a:ext cx="2196244" cy="1116124"/>
          </a:xfrm>
          <a:prstGeom prst="straightConnector1">
            <a:avLst/>
          </a:prstGeom>
          <a:solidFill>
            <a:srgbClr val="FFFF99">
              <a:alpha val="50000"/>
            </a:srgb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Connettore 2 19"/>
          <p:cNvCxnSpPr/>
          <p:nvPr/>
        </p:nvCxnSpPr>
        <p:spPr bwMode="auto">
          <a:xfrm flipV="1">
            <a:off x="2555776" y="1916832"/>
            <a:ext cx="2196244" cy="540060"/>
          </a:xfrm>
          <a:prstGeom prst="straightConnector1">
            <a:avLst/>
          </a:prstGeom>
          <a:solidFill>
            <a:srgbClr val="FFFF99">
              <a:alpha val="50000"/>
            </a:srgb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6" name="Connettore 2 25"/>
          <p:cNvCxnSpPr/>
          <p:nvPr/>
        </p:nvCxnSpPr>
        <p:spPr bwMode="auto">
          <a:xfrm>
            <a:off x="2555776" y="1916832"/>
            <a:ext cx="2196244" cy="1116124"/>
          </a:xfrm>
          <a:prstGeom prst="straightConnector1">
            <a:avLst/>
          </a:prstGeom>
          <a:solidFill>
            <a:srgbClr val="FFFF99">
              <a:alpha val="50000"/>
            </a:srgb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" name="Connettore 2 26"/>
          <p:cNvCxnSpPr/>
          <p:nvPr/>
        </p:nvCxnSpPr>
        <p:spPr bwMode="auto">
          <a:xfrm flipV="1">
            <a:off x="2555776" y="1314056"/>
            <a:ext cx="2196244" cy="1646892"/>
          </a:xfrm>
          <a:prstGeom prst="straightConnector1">
            <a:avLst/>
          </a:prstGeom>
          <a:solidFill>
            <a:srgbClr val="FFFF99">
              <a:alpha val="50000"/>
            </a:srgb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Connettore 2 30"/>
          <p:cNvCxnSpPr/>
          <p:nvPr/>
        </p:nvCxnSpPr>
        <p:spPr bwMode="auto">
          <a:xfrm flipH="1">
            <a:off x="2519772" y="3032956"/>
            <a:ext cx="2232248" cy="0"/>
          </a:xfrm>
          <a:prstGeom prst="straightConnector1">
            <a:avLst/>
          </a:prstGeom>
          <a:solidFill>
            <a:srgbClr val="FFFF99">
              <a:alpha val="50000"/>
            </a:srgbClr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3" name="Connettore 2 32"/>
          <p:cNvCxnSpPr/>
          <p:nvPr/>
        </p:nvCxnSpPr>
        <p:spPr bwMode="auto">
          <a:xfrm flipH="1">
            <a:off x="2555776" y="2456892"/>
            <a:ext cx="2232248" cy="0"/>
          </a:xfrm>
          <a:prstGeom prst="straightConnector1">
            <a:avLst/>
          </a:prstGeom>
          <a:solidFill>
            <a:srgbClr val="FFFF99">
              <a:alpha val="50000"/>
            </a:srgbClr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4" name="Connettore 2 33"/>
          <p:cNvCxnSpPr/>
          <p:nvPr/>
        </p:nvCxnSpPr>
        <p:spPr bwMode="auto">
          <a:xfrm flipH="1">
            <a:off x="2519772" y="1916832"/>
            <a:ext cx="2232248" cy="0"/>
          </a:xfrm>
          <a:prstGeom prst="straightConnector1">
            <a:avLst/>
          </a:prstGeom>
          <a:solidFill>
            <a:srgbClr val="FFFF99">
              <a:alpha val="50000"/>
            </a:srgbClr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359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649288"/>
          </a:xfrm>
        </p:spPr>
        <p:txBody>
          <a:bodyPr/>
          <a:lstStyle/>
          <a:p>
            <a:r>
              <a:rPr lang="it-IT" dirty="0"/>
              <a:t>Space-time </a:t>
            </a:r>
            <a:r>
              <a:rPr lang="it-IT" dirty="0" err="1"/>
              <a:t>tradeoffs</a:t>
            </a:r>
            <a:r>
              <a:rPr lang="it-IT" dirty="0"/>
              <a:t>: </a:t>
            </a:r>
            <a:r>
              <a:rPr lang="it-IT" dirty="0" err="1"/>
              <a:t>basic</a:t>
            </a:r>
            <a:r>
              <a:rPr lang="it-IT" dirty="0"/>
              <a:t> idea</a:t>
            </a:r>
          </a:p>
        </p:txBody>
      </p:sp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755971" y="3429000"/>
            <a:ext cx="8350696" cy="2988332"/>
          </a:xfrm>
        </p:spPr>
        <p:txBody>
          <a:bodyPr>
            <a:normAutofit fontScale="70000" lnSpcReduction="20000"/>
          </a:bodyPr>
          <a:lstStyle/>
          <a:p>
            <a:r>
              <a:rPr lang="it-IT" dirty="0" err="1"/>
              <a:t>plaintext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err="1">
                <a:sym typeface="Wingdings" panose="05000000000000000000" pitchFamily="2" charset="2"/>
              </a:rPr>
              <a:t>hash</a:t>
            </a:r>
            <a:r>
              <a:rPr lang="it-IT" dirty="0">
                <a:sym typeface="Wingdings" panose="05000000000000000000" pitchFamily="2" charset="2"/>
              </a:rPr>
              <a:t>: use </a:t>
            </a:r>
            <a:r>
              <a:rPr lang="it-IT" dirty="0" err="1">
                <a:sym typeface="Wingdings" panose="05000000000000000000" pitchFamily="2" charset="2"/>
              </a:rPr>
              <a:t>passwd</a:t>
            </a:r>
            <a:r>
              <a:rPr lang="it-IT" dirty="0">
                <a:sym typeface="Wingdings" panose="05000000000000000000" pitchFamily="2" charset="2"/>
              </a:rPr>
              <a:t> DB </a:t>
            </a:r>
            <a:r>
              <a:rPr lang="it-IT" dirty="0" err="1">
                <a:sym typeface="Wingdings" panose="05000000000000000000" pitchFamily="2" charset="2"/>
              </a:rPr>
              <a:t>hash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/>
              <a:t>(</a:t>
            </a:r>
            <a:r>
              <a:rPr lang="it-IT" dirty="0">
                <a:sym typeface="Wingdings" panose="05000000000000000000" pitchFamily="2" charset="2"/>
              </a:rPr>
              <a:t>e.g. MD5)</a:t>
            </a:r>
          </a:p>
          <a:p>
            <a:r>
              <a:rPr lang="it-IT" dirty="0" err="1">
                <a:sym typeface="Wingdings" panose="05000000000000000000" pitchFamily="2" charset="2"/>
              </a:rPr>
              <a:t>hash</a:t>
            </a:r>
            <a:r>
              <a:rPr lang="it-IT" dirty="0">
                <a:sym typeface="Wingdings" panose="05000000000000000000" pitchFamily="2" charset="2"/>
              </a:rPr>
              <a:t>  </a:t>
            </a:r>
            <a:r>
              <a:rPr lang="it-IT" dirty="0" err="1">
                <a:sym typeface="Wingdings" panose="05000000000000000000" pitchFamily="2" charset="2"/>
              </a:rPr>
              <a:t>plaintext</a:t>
            </a:r>
            <a:r>
              <a:rPr lang="it-IT" dirty="0">
                <a:sym typeface="Wingdings" panose="05000000000000000000" pitchFamily="2" charset="2"/>
              </a:rPr>
              <a:t>: </a:t>
            </a:r>
            <a:r>
              <a:rPr lang="it-IT" dirty="0" err="1">
                <a:solidFill>
                  <a:srgbClr val="FF0000"/>
                </a:solidFill>
                <a:sym typeface="Wingdings" panose="05000000000000000000" pitchFamily="2" charset="2"/>
              </a:rPr>
              <a:t>reduction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it-IT" dirty="0" err="1">
                <a:solidFill>
                  <a:srgbClr val="FF0000"/>
                </a:solidFill>
                <a:sym typeface="Wingdings" panose="05000000000000000000" pitchFamily="2" charset="2"/>
              </a:rPr>
              <a:t>function</a:t>
            </a:r>
            <a:br>
              <a:rPr lang="it-IT" dirty="0">
                <a:sym typeface="Wingdings" panose="05000000000000000000" pitchFamily="2" charset="2"/>
              </a:rPr>
            </a:br>
            <a:r>
              <a:rPr lang="it-IT" dirty="0">
                <a:sym typeface="Wingdings" panose="05000000000000000000" pitchFamily="2" charset="2"/>
              </a:rPr>
              <a:t>non-</a:t>
            </a:r>
            <a:r>
              <a:rPr lang="it-IT" dirty="0" err="1">
                <a:sym typeface="Wingdings" panose="05000000000000000000" pitchFamily="2" charset="2"/>
              </a:rPr>
              <a:t>crypto</a:t>
            </a:r>
            <a:r>
              <a:rPr lang="it-IT" dirty="0">
                <a:sym typeface="Wingdings" panose="05000000000000000000" pitchFamily="2" charset="2"/>
              </a:rPr>
              <a:t> «</a:t>
            </a:r>
            <a:r>
              <a:rPr lang="it-IT" dirty="0" err="1">
                <a:sym typeface="Wingdings" panose="05000000000000000000" pitchFamily="2" charset="2"/>
              </a:rPr>
              <a:t>hash</a:t>
            </a:r>
            <a:r>
              <a:rPr lang="it-IT" dirty="0">
                <a:sym typeface="Wingdings" panose="05000000000000000000" pitchFamily="2" charset="2"/>
              </a:rPr>
              <a:t>» CHOSEN BY YOU!!!</a:t>
            </a:r>
          </a:p>
          <a:p>
            <a:pPr lvl="1"/>
            <a:r>
              <a:rPr lang="it-IT" dirty="0" err="1">
                <a:sym typeface="Wingdings" panose="05000000000000000000" pitchFamily="2" charset="2"/>
              </a:rPr>
              <a:t>Maps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hash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digest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into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plaintext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charset</a:t>
            </a:r>
            <a:r>
              <a:rPr lang="it-IT" dirty="0">
                <a:sym typeface="Wingdings" panose="05000000000000000000" pitchFamily="2" charset="2"/>
              </a:rPr>
              <a:t>/</a:t>
            </a:r>
            <a:r>
              <a:rPr lang="it-IT" dirty="0" err="1">
                <a:sym typeface="Wingdings" panose="05000000000000000000" pitchFamily="2" charset="2"/>
              </a:rPr>
              <a:t>size</a:t>
            </a:r>
            <a:r>
              <a:rPr lang="it-IT" dirty="0">
                <a:sym typeface="Wingdings" panose="05000000000000000000" pitchFamily="2" charset="2"/>
              </a:rPr>
              <a:t> (e.g. BASE64 </a:t>
            </a:r>
            <a:r>
              <a:rPr lang="it-IT" dirty="0" err="1">
                <a:sym typeface="Wingdings" panose="05000000000000000000" pitchFamily="2" charset="2"/>
              </a:rPr>
              <a:t>truncated</a:t>
            </a:r>
            <a:r>
              <a:rPr lang="it-IT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it-IT" dirty="0" err="1">
                <a:sym typeface="Wingdings" panose="05000000000000000000" pitchFamily="2" charset="2"/>
              </a:rPr>
              <a:t>Another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example</a:t>
            </a:r>
            <a:r>
              <a:rPr lang="it-IT" dirty="0">
                <a:sym typeface="Wingdings" panose="05000000000000000000" pitchFamily="2" charset="2"/>
              </a:rPr>
              <a:t> (for </a:t>
            </a:r>
            <a:r>
              <a:rPr lang="it-IT" dirty="0" err="1">
                <a:sym typeface="Wingdings" panose="05000000000000000000" pitchFamily="2" charset="2"/>
              </a:rPr>
              <a:t>numeric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passwd</a:t>
            </a:r>
            <a:r>
              <a:rPr lang="it-IT" dirty="0">
                <a:sym typeface="Wingdings" panose="05000000000000000000" pitchFamily="2" charset="2"/>
              </a:rPr>
              <a:t>): take first N </a:t>
            </a:r>
            <a:r>
              <a:rPr lang="it-IT" dirty="0" err="1">
                <a:sym typeface="Wingdings" panose="05000000000000000000" pitchFamily="2" charset="2"/>
              </a:rPr>
              <a:t>digits</a:t>
            </a:r>
            <a:r>
              <a:rPr lang="it-IT" dirty="0">
                <a:sym typeface="Wingdings" panose="05000000000000000000" pitchFamily="2" charset="2"/>
              </a:rPr>
              <a:t>:</a:t>
            </a:r>
            <a:br>
              <a:rPr lang="it-IT" dirty="0">
                <a:sym typeface="Wingdings" panose="05000000000000000000" pitchFamily="2" charset="2"/>
              </a:rPr>
            </a:br>
            <a:r>
              <a:rPr lang="it-IT" b="1" dirty="0"/>
              <a:t>211</a:t>
            </a:r>
            <a:r>
              <a:rPr lang="it-IT" dirty="0">
                <a:solidFill>
                  <a:srgbClr val="FF0000"/>
                </a:solidFill>
              </a:rPr>
              <a:t>a</a:t>
            </a:r>
            <a:r>
              <a:rPr lang="it-IT" b="1" dirty="0"/>
              <a:t>5</a:t>
            </a:r>
            <a:r>
              <a:rPr lang="it-IT" dirty="0">
                <a:solidFill>
                  <a:srgbClr val="FF0000"/>
                </a:solidFill>
              </a:rPr>
              <a:t>d</a:t>
            </a:r>
            <a:r>
              <a:rPr lang="it-IT" b="1" dirty="0"/>
              <a:t>5136</a:t>
            </a:r>
            <a:r>
              <a:rPr lang="it-IT" dirty="0">
                <a:solidFill>
                  <a:srgbClr val="FF0000"/>
                </a:solidFill>
              </a:rPr>
              <a:t>68731a6e3ec4fb1d5cbeef</a:t>
            </a:r>
            <a:r>
              <a:rPr lang="it-IT" dirty="0">
                <a:sym typeface="Wingdings" panose="05000000000000000000" pitchFamily="2" charset="2"/>
              </a:rPr>
              <a:t>  21155136</a:t>
            </a:r>
          </a:p>
          <a:p>
            <a:r>
              <a:rPr lang="it-IT" dirty="0">
                <a:sym typeface="Wingdings" panose="05000000000000000000" pitchFamily="2" charset="2"/>
              </a:rPr>
              <a:t>Iterate: </a:t>
            </a:r>
            <a:r>
              <a:rPr lang="it-IT" dirty="0" err="1">
                <a:sym typeface="Wingdings" panose="05000000000000000000" pitchFamily="2" charset="2"/>
              </a:rPr>
              <a:t>chain</a:t>
            </a:r>
            <a:r>
              <a:rPr lang="it-IT" dirty="0">
                <a:sym typeface="Wingdings" panose="05000000000000000000" pitchFamily="2" charset="2"/>
              </a:rPr>
              <a:t> of </a:t>
            </a:r>
            <a:r>
              <a:rPr lang="it-IT" dirty="0" err="1">
                <a:sym typeface="Wingdings" panose="05000000000000000000" pitchFamily="2" charset="2"/>
              </a:rPr>
              <a:t>hash</a:t>
            </a:r>
            <a:r>
              <a:rPr lang="it-IT" dirty="0">
                <a:sym typeface="Wingdings" panose="05000000000000000000" pitchFamily="2" charset="2"/>
              </a:rPr>
              <a:t>/</a:t>
            </a:r>
            <a:r>
              <a:rPr lang="it-IT" dirty="0" err="1">
                <a:sym typeface="Wingdings" panose="05000000000000000000" pitchFamily="2" charset="2"/>
              </a:rPr>
              <a:t>reductions</a:t>
            </a:r>
            <a:endParaRPr lang="it-IT" dirty="0">
              <a:sym typeface="Wingdings" panose="05000000000000000000" pitchFamily="2" charset="2"/>
            </a:endParaRPr>
          </a:p>
          <a:p>
            <a:r>
              <a:rPr lang="it-IT" dirty="0"/>
              <a:t>Delete ALL </a:t>
            </a:r>
            <a:r>
              <a:rPr lang="it-IT" dirty="0" err="1"/>
              <a:t>except</a:t>
            </a:r>
            <a:r>
              <a:rPr lang="it-IT" dirty="0"/>
              <a:t> </a:t>
            </a:r>
            <a:r>
              <a:rPr lang="it-IT" dirty="0" err="1"/>
              <a:t>plaintext</a:t>
            </a:r>
            <a:r>
              <a:rPr lang="it-IT" dirty="0"/>
              <a:t> head and </a:t>
            </a:r>
            <a:r>
              <a:rPr lang="it-IT" dirty="0" err="1"/>
              <a:t>hash</a:t>
            </a:r>
            <a:r>
              <a:rPr lang="it-IT" dirty="0"/>
              <a:t> </a:t>
            </a:r>
            <a:r>
              <a:rPr lang="it-IT" dirty="0" err="1"/>
              <a:t>tail</a:t>
            </a:r>
            <a:endParaRPr lang="it-IT" dirty="0"/>
          </a:p>
          <a:p>
            <a:r>
              <a:rPr lang="it-IT" dirty="0"/>
              <a:t>Compute </a:t>
            </a:r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chains</a:t>
            </a:r>
            <a:r>
              <a:rPr lang="it-IT" dirty="0"/>
              <a:t> and </a:t>
            </a:r>
            <a:r>
              <a:rPr lang="it-IT" dirty="0" err="1"/>
              <a:t>store</a:t>
            </a:r>
            <a:r>
              <a:rPr lang="it-IT" dirty="0"/>
              <a:t> head/</a:t>
            </a:r>
            <a:r>
              <a:rPr lang="it-IT" dirty="0" err="1"/>
              <a:t>tail</a:t>
            </a:r>
            <a:r>
              <a:rPr lang="it-IT" dirty="0"/>
              <a:t> in </a:t>
            </a:r>
            <a:r>
              <a:rPr lang="it-IT" dirty="0" err="1"/>
              <a:t>table</a:t>
            </a:r>
            <a:endParaRPr lang="it-IT" dirty="0"/>
          </a:p>
          <a:p>
            <a:endParaRPr lang="it-IT" dirty="0"/>
          </a:p>
        </p:txBody>
      </p:sp>
      <p:sp>
        <p:nvSpPr>
          <p:cNvPr id="8" name="Rettangolo 7"/>
          <p:cNvSpPr/>
          <p:nvPr/>
        </p:nvSpPr>
        <p:spPr bwMode="auto">
          <a:xfrm>
            <a:off x="1583668" y="1141634"/>
            <a:ext cx="972108" cy="2107346"/>
          </a:xfrm>
          <a:prstGeom prst="rect">
            <a:avLst/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b="1" dirty="0"/>
              <a:t>Flavia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b="1" dirty="0"/>
              <a:t>Qwerty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b="1" dirty="0"/>
              <a:t>123456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b="1" dirty="0"/>
              <a:t>a1b2c3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b="1" dirty="0"/>
              <a:t>ciro00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1907705" y="2528900"/>
            <a:ext cx="13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1643347" y="764704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Plaintext</a:t>
            </a:r>
            <a:endParaRPr lang="it-IT" dirty="0"/>
          </a:p>
        </p:txBody>
      </p:sp>
      <p:sp>
        <p:nvSpPr>
          <p:cNvPr id="11" name="Rettangolo 10"/>
          <p:cNvSpPr/>
          <p:nvPr/>
        </p:nvSpPr>
        <p:spPr bwMode="auto">
          <a:xfrm>
            <a:off x="4752020" y="1141634"/>
            <a:ext cx="3672408" cy="2143350"/>
          </a:xfrm>
          <a:prstGeom prst="rect">
            <a:avLst/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it-IT" b="1" dirty="0"/>
              <a:t>191a99b0832c2c2c25cfe9178ec8b1ec</a:t>
            </a:r>
          </a:p>
          <a:p>
            <a:pPr eaLnBrk="1" hangingPunct="1"/>
            <a:r>
              <a:rPr lang="it-IT" b="1" dirty="0"/>
              <a:t>27e62166fc8586dfa4d1bc0e1742c08b</a:t>
            </a:r>
          </a:p>
          <a:p>
            <a:pPr eaLnBrk="1" hangingPunct="1"/>
            <a:r>
              <a:rPr lang="it-IT" b="1" dirty="0"/>
              <a:t>66368270ffd51418ec58bd793f2d9b1b</a:t>
            </a:r>
          </a:p>
          <a:p>
            <a:pPr eaLnBrk="1" hangingPunct="1"/>
            <a:r>
              <a:rPr lang="it-IT" b="1" dirty="0"/>
              <a:t>8526e0962a844e4a2f158d831d5fddf7</a:t>
            </a:r>
          </a:p>
          <a:p>
            <a:pPr eaLnBrk="1" hangingPunct="1"/>
            <a:r>
              <a:rPr lang="it-IT" b="1" dirty="0"/>
              <a:t>91779295312942c4f968ea9d3a090edd</a:t>
            </a:r>
          </a:p>
          <a:p>
            <a:pPr eaLnBrk="1" hangingPunct="1"/>
            <a:endParaRPr lang="it-IT" b="1" dirty="0"/>
          </a:p>
          <a:p>
            <a:pPr eaLnBrk="1" hangingPunct="1"/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5940152" y="25289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6431879" y="764704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hash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6220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649288"/>
          </a:xfrm>
        </p:spPr>
        <p:txBody>
          <a:bodyPr/>
          <a:lstStyle/>
          <a:p>
            <a:r>
              <a:rPr lang="it-IT" dirty="0"/>
              <a:t>Space-time </a:t>
            </a:r>
            <a:r>
              <a:rPr lang="it-IT" dirty="0" err="1"/>
              <a:t>tradeoffs</a:t>
            </a:r>
            <a:r>
              <a:rPr lang="it-IT" dirty="0"/>
              <a:t>: </a:t>
            </a:r>
            <a:r>
              <a:rPr lang="it-IT" dirty="0" err="1"/>
              <a:t>basic</a:t>
            </a:r>
            <a:r>
              <a:rPr lang="it-IT" dirty="0"/>
              <a:t> idea</a:t>
            </a:r>
          </a:p>
        </p:txBody>
      </p:sp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107504" y="2816932"/>
            <a:ext cx="9036496" cy="2772308"/>
          </a:xfrm>
        </p:spPr>
        <p:txBody>
          <a:bodyPr>
            <a:normAutofit fontScale="70000" lnSpcReduction="20000"/>
          </a:bodyPr>
          <a:lstStyle/>
          <a:p>
            <a:r>
              <a:rPr lang="it-IT" dirty="0" err="1">
                <a:sym typeface="Wingdings" panose="05000000000000000000" pitchFamily="2" charset="2"/>
              </a:rPr>
              <a:t>You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have</a:t>
            </a:r>
            <a:r>
              <a:rPr lang="it-IT" dirty="0">
                <a:sym typeface="Wingdings" panose="05000000000000000000" pitchFamily="2" charset="2"/>
              </a:rPr>
              <a:t> a </a:t>
            </a:r>
            <a:r>
              <a:rPr lang="it-IT" dirty="0" err="1">
                <a:sym typeface="Wingdings" panose="05000000000000000000" pitchFamily="2" charset="2"/>
              </a:rPr>
              <a:t>digest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you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want</a:t>
            </a:r>
            <a:r>
              <a:rPr lang="it-IT" dirty="0">
                <a:sym typeface="Wingdings" panose="05000000000000000000" pitchFamily="2" charset="2"/>
              </a:rPr>
              <a:t> to crack:</a:t>
            </a:r>
          </a:p>
          <a:p>
            <a:pPr lvl="1"/>
            <a:r>
              <a:rPr lang="it-IT" dirty="0">
                <a:solidFill>
                  <a:srgbClr val="008000"/>
                </a:solidFill>
              </a:rPr>
              <a:t>Target t</a:t>
            </a:r>
            <a:r>
              <a:rPr lang="it-IT" baseline="-25000" dirty="0">
                <a:solidFill>
                  <a:srgbClr val="008000"/>
                </a:solidFill>
              </a:rPr>
              <a:t>0 </a:t>
            </a:r>
            <a:r>
              <a:rPr lang="it-IT" dirty="0">
                <a:solidFill>
                  <a:srgbClr val="008000"/>
                </a:solidFill>
              </a:rPr>
              <a:t>= 73de2f364958a66930048cda12d0ce29</a:t>
            </a:r>
            <a:endParaRPr lang="it-IT" dirty="0">
              <a:solidFill>
                <a:srgbClr val="008000"/>
              </a:solidFill>
              <a:sym typeface="Wingdings" panose="05000000000000000000" pitchFamily="2" charset="2"/>
            </a:endParaRPr>
          </a:p>
          <a:p>
            <a:r>
              <a:rPr lang="it-IT" dirty="0" err="1">
                <a:sym typeface="Wingdings" panose="05000000000000000000" pitchFamily="2" charset="2"/>
              </a:rPr>
              <a:t>Check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if</a:t>
            </a:r>
            <a:r>
              <a:rPr lang="it-IT" dirty="0">
                <a:sym typeface="Wingdings" panose="05000000000000000000" pitchFamily="2" charset="2"/>
              </a:rPr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dirty="0">
                <a:sym typeface="Wingdings" panose="05000000000000000000" pitchFamily="2" charset="2"/>
              </a:rPr>
              <a:t>t</a:t>
            </a:r>
            <a:r>
              <a:rPr lang="it-IT" baseline="-25000" dirty="0">
                <a:sym typeface="Wingdings" panose="05000000000000000000" pitchFamily="2" charset="2"/>
              </a:rPr>
              <a:t>0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is</a:t>
            </a:r>
            <a:r>
              <a:rPr lang="it-IT" dirty="0">
                <a:sym typeface="Wingdings" panose="05000000000000000000" pitchFamily="2" charset="2"/>
              </a:rPr>
              <a:t> in the </a:t>
            </a:r>
            <a:r>
              <a:rPr lang="it-IT" dirty="0" err="1">
                <a:sym typeface="Wingdings" panose="05000000000000000000" pitchFamily="2" charset="2"/>
              </a:rPr>
              <a:t>table</a:t>
            </a:r>
            <a:r>
              <a:rPr lang="it-IT" dirty="0">
                <a:sym typeface="Wingdings" panose="05000000000000000000" pitchFamily="2" charset="2"/>
              </a:rPr>
              <a:t>?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dirty="0">
                <a:sym typeface="Wingdings" panose="05000000000000000000" pitchFamily="2" charset="2"/>
              </a:rPr>
              <a:t>t</a:t>
            </a:r>
            <a:r>
              <a:rPr lang="it-IT" baseline="-25000" dirty="0">
                <a:sym typeface="Wingdings" panose="05000000000000000000" pitchFamily="2" charset="2"/>
              </a:rPr>
              <a:t>1</a:t>
            </a:r>
            <a:r>
              <a:rPr lang="it-IT" dirty="0">
                <a:sym typeface="Wingdings" panose="05000000000000000000" pitchFamily="2" charset="2"/>
              </a:rPr>
              <a:t> = H(R(t</a:t>
            </a:r>
            <a:r>
              <a:rPr lang="it-IT" baseline="-25000" dirty="0">
                <a:sym typeface="Wingdings" panose="05000000000000000000" pitchFamily="2" charset="2"/>
              </a:rPr>
              <a:t>0</a:t>
            </a:r>
            <a:r>
              <a:rPr lang="it-IT" dirty="0">
                <a:sym typeface="Wingdings" panose="05000000000000000000" pitchFamily="2" charset="2"/>
              </a:rPr>
              <a:t>)) </a:t>
            </a:r>
            <a:r>
              <a:rPr lang="it-IT" dirty="0" err="1">
                <a:sym typeface="Wingdings" panose="05000000000000000000" pitchFamily="2" charset="2"/>
              </a:rPr>
              <a:t>is</a:t>
            </a:r>
            <a:r>
              <a:rPr lang="it-IT" dirty="0">
                <a:sym typeface="Wingdings" panose="05000000000000000000" pitchFamily="2" charset="2"/>
              </a:rPr>
              <a:t> in </a:t>
            </a:r>
            <a:r>
              <a:rPr lang="it-IT" dirty="0" err="1">
                <a:sym typeface="Wingdings" panose="05000000000000000000" pitchFamily="2" charset="2"/>
              </a:rPr>
              <a:t>table</a:t>
            </a:r>
            <a:r>
              <a:rPr lang="it-IT" dirty="0">
                <a:sym typeface="Wingdings" panose="05000000000000000000" pitchFamily="2" charset="2"/>
              </a:rPr>
              <a:t>?  </a:t>
            </a:r>
            <a:r>
              <a:rPr lang="it-IT" sz="2800" dirty="0">
                <a:solidFill>
                  <a:srgbClr val="FF0000"/>
                </a:solidFill>
                <a:sym typeface="Wingdings" panose="05000000000000000000" pitchFamily="2" charset="2"/>
              </a:rPr>
              <a:t>t</a:t>
            </a:r>
            <a:r>
              <a:rPr lang="it-IT" sz="2800" baseline="-25000" dirty="0">
                <a:solidFill>
                  <a:srgbClr val="FF0000"/>
                </a:solidFill>
                <a:sym typeface="Wingdings" panose="05000000000000000000" pitchFamily="2" charset="2"/>
              </a:rPr>
              <a:t>0</a:t>
            </a:r>
            <a:r>
              <a:rPr lang="it-IT" sz="2800" dirty="0">
                <a:solidFill>
                  <a:srgbClr val="FF0000"/>
                </a:solidFill>
                <a:sym typeface="Wingdings" panose="05000000000000000000" pitchFamily="2" charset="2"/>
              </a:rPr>
              <a:t>  reduce  </a:t>
            </a:r>
            <a:r>
              <a:rPr lang="it-IT" sz="2800" dirty="0" err="1">
                <a:solidFill>
                  <a:srgbClr val="FF0000"/>
                </a:solidFill>
                <a:sym typeface="Wingdings" panose="05000000000000000000" pitchFamily="2" charset="2"/>
              </a:rPr>
              <a:t>hash</a:t>
            </a:r>
            <a:r>
              <a:rPr lang="it-IT" sz="2800" dirty="0">
                <a:solidFill>
                  <a:srgbClr val="FF0000"/>
                </a:solidFill>
                <a:sym typeface="Wingdings" panose="05000000000000000000" pitchFamily="2" charset="2"/>
              </a:rPr>
              <a:t>  t</a:t>
            </a:r>
            <a:r>
              <a:rPr lang="it-IT" sz="2800" baseline="-25000" dirty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it-IT" dirty="0">
                <a:sym typeface="Wingdings" panose="05000000000000000000" pitchFamily="2" charset="2"/>
              </a:rPr>
              <a:t> 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dirty="0">
                <a:sym typeface="Wingdings" panose="05000000000000000000" pitchFamily="2" charset="2"/>
              </a:rPr>
              <a:t>t</a:t>
            </a:r>
            <a:r>
              <a:rPr lang="it-IT" baseline="-25000" dirty="0">
                <a:sym typeface="Wingdings" panose="05000000000000000000" pitchFamily="2" charset="2"/>
              </a:rPr>
              <a:t>2</a:t>
            </a:r>
            <a:r>
              <a:rPr lang="it-IT" dirty="0">
                <a:sym typeface="Wingdings" panose="05000000000000000000" pitchFamily="2" charset="2"/>
              </a:rPr>
              <a:t> = H(R(t</a:t>
            </a:r>
            <a:r>
              <a:rPr lang="it-IT" baseline="-25000" dirty="0">
                <a:sym typeface="Wingdings" panose="05000000000000000000" pitchFamily="2" charset="2"/>
              </a:rPr>
              <a:t>1</a:t>
            </a:r>
            <a:r>
              <a:rPr lang="it-IT" dirty="0">
                <a:sym typeface="Wingdings" panose="05000000000000000000" pitchFamily="2" charset="2"/>
              </a:rPr>
              <a:t>)) </a:t>
            </a:r>
            <a:r>
              <a:rPr lang="it-IT" dirty="0" err="1">
                <a:sym typeface="Wingdings" panose="05000000000000000000" pitchFamily="2" charset="2"/>
              </a:rPr>
              <a:t>is</a:t>
            </a:r>
            <a:r>
              <a:rPr lang="it-IT" dirty="0">
                <a:sym typeface="Wingdings" panose="05000000000000000000" pitchFamily="2" charset="2"/>
              </a:rPr>
              <a:t> in </a:t>
            </a:r>
            <a:r>
              <a:rPr lang="it-IT" dirty="0" err="1">
                <a:sym typeface="Wingdings" panose="05000000000000000000" pitchFamily="2" charset="2"/>
              </a:rPr>
              <a:t>table</a:t>
            </a:r>
            <a:r>
              <a:rPr lang="it-IT" dirty="0">
                <a:sym typeface="Wingdings" panose="05000000000000000000" pitchFamily="2" charset="2"/>
              </a:rPr>
              <a:t>?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dirty="0">
                <a:sym typeface="Wingdings" panose="05000000000000000000" pitchFamily="2" charset="2"/>
              </a:rPr>
              <a:t>…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dirty="0" err="1">
                <a:sym typeface="Wingdings" panose="05000000000000000000" pitchFamily="2" charset="2"/>
              </a:rPr>
              <a:t>if</a:t>
            </a:r>
            <a:r>
              <a:rPr lang="it-IT" dirty="0">
                <a:sym typeface="Wingdings" panose="05000000000000000000" pitchFamily="2" charset="2"/>
              </a:rPr>
              <a:t> match </a:t>
            </a:r>
            <a:r>
              <a:rPr lang="it-IT" dirty="0" err="1">
                <a:sym typeface="Wingdings" panose="05000000000000000000" pitchFamily="2" charset="2"/>
              </a:rPr>
              <a:t>found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u="sng" dirty="0" err="1">
                <a:sym typeface="Wingdings" panose="05000000000000000000" pitchFamily="2" charset="2"/>
              </a:rPr>
              <a:t>before</a:t>
            </a:r>
            <a:r>
              <a:rPr lang="it-IT" u="sng" dirty="0">
                <a:sym typeface="Wingdings" panose="05000000000000000000" pitchFamily="2" charset="2"/>
              </a:rPr>
              <a:t> end of </a:t>
            </a:r>
            <a:r>
              <a:rPr lang="it-IT" u="sng" dirty="0" err="1">
                <a:sym typeface="Wingdings" panose="05000000000000000000" pitchFamily="2" charset="2"/>
              </a:rPr>
              <a:t>chain</a:t>
            </a:r>
            <a:r>
              <a:rPr lang="it-IT" u="sng" dirty="0">
                <a:sym typeface="Wingdings" panose="05000000000000000000" pitchFamily="2" charset="2"/>
              </a:rPr>
              <a:t> </a:t>
            </a:r>
            <a:r>
              <a:rPr lang="it-IT" u="sng" dirty="0" err="1">
                <a:sym typeface="Wingdings" panose="05000000000000000000" pitchFamily="2" charset="2"/>
              </a:rPr>
              <a:t>depth</a:t>
            </a:r>
            <a:r>
              <a:rPr lang="it-IT" dirty="0">
                <a:sym typeface="Wingdings" panose="05000000000000000000" pitchFamily="2" charset="2"/>
              </a:rPr>
              <a:t>, </a:t>
            </a:r>
            <a:r>
              <a:rPr lang="it-IT" dirty="0" err="1">
                <a:sym typeface="Wingdings" panose="05000000000000000000" pitchFamily="2" charset="2"/>
              </a:rPr>
              <a:t>then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you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have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cracked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digest</a:t>
            </a:r>
            <a:r>
              <a:rPr lang="it-IT" dirty="0">
                <a:sym typeface="Wingdings" panose="05000000000000000000" pitchFamily="2" charset="2"/>
              </a:rPr>
              <a:t>!</a:t>
            </a:r>
          </a:p>
        </p:txBody>
      </p:sp>
      <p:sp>
        <p:nvSpPr>
          <p:cNvPr id="8" name="Rettangolo 7"/>
          <p:cNvSpPr/>
          <p:nvPr/>
        </p:nvSpPr>
        <p:spPr bwMode="auto">
          <a:xfrm>
            <a:off x="1583668" y="1141634"/>
            <a:ext cx="972108" cy="1495278"/>
          </a:xfrm>
          <a:prstGeom prst="rect">
            <a:avLst/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b="1" dirty="0"/>
              <a:t>Flavia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b="1" dirty="0"/>
              <a:t>Qwerty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b="1" dirty="0"/>
              <a:t>123456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b="1" dirty="0"/>
              <a:t>a1b2c3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b="1" dirty="0"/>
              <a:t>ciro00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1907705" y="2528900"/>
            <a:ext cx="13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1643347" y="764704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Plaintext</a:t>
            </a:r>
            <a:endParaRPr lang="it-IT" dirty="0"/>
          </a:p>
        </p:txBody>
      </p:sp>
      <p:sp>
        <p:nvSpPr>
          <p:cNvPr id="11" name="Rettangolo 10"/>
          <p:cNvSpPr/>
          <p:nvPr/>
        </p:nvSpPr>
        <p:spPr bwMode="auto">
          <a:xfrm>
            <a:off x="4752020" y="1141634"/>
            <a:ext cx="3672408" cy="1531282"/>
          </a:xfrm>
          <a:prstGeom prst="rect">
            <a:avLst/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it-IT" b="1" dirty="0"/>
              <a:t>191a99b0832c2c2c25cfe9178ec8b1ec</a:t>
            </a:r>
          </a:p>
          <a:p>
            <a:pPr eaLnBrk="1" hangingPunct="1"/>
            <a:r>
              <a:rPr lang="it-IT" b="1" dirty="0"/>
              <a:t>27e62166fc8586dfa4d1bc0e1742c08b</a:t>
            </a:r>
          </a:p>
          <a:p>
            <a:pPr eaLnBrk="1" hangingPunct="1"/>
            <a:r>
              <a:rPr lang="it-IT" b="1" dirty="0"/>
              <a:t>66368270ffd51418ec58bd793f2d9b1b</a:t>
            </a:r>
          </a:p>
          <a:p>
            <a:pPr eaLnBrk="1" hangingPunct="1"/>
            <a:r>
              <a:rPr lang="it-IT" b="1" dirty="0"/>
              <a:t>8526e0962a844e4a2f158d831d5fddf7</a:t>
            </a:r>
          </a:p>
          <a:p>
            <a:pPr eaLnBrk="1" hangingPunct="1"/>
            <a:r>
              <a:rPr lang="it-IT" b="1" dirty="0"/>
              <a:t>91779295312942c4f968ea9d3a090edd</a:t>
            </a:r>
          </a:p>
          <a:p>
            <a:pPr eaLnBrk="1" hangingPunct="1"/>
            <a:endParaRPr lang="it-IT" b="1" dirty="0"/>
          </a:p>
          <a:p>
            <a:pPr eaLnBrk="1" hangingPunct="1"/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5940152" y="25289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6431879" y="764704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hash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-36512" y="5553236"/>
            <a:ext cx="93521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>
                <a:solidFill>
                  <a:srgbClr val="008000"/>
                </a:solidFill>
              </a:rPr>
              <a:t>73de2f364958a66930048cda12d0ce29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it-IT" dirty="0" err="1">
                <a:solidFill>
                  <a:srgbClr val="FF0000"/>
                </a:solidFill>
              </a:rPr>
              <a:t>NzNkZT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it-IT" dirty="0">
                <a:solidFill>
                  <a:srgbClr val="FF0000"/>
                </a:solidFill>
              </a:rPr>
              <a:t>211a5d513668731a6e3ec4fb1d5cbeef 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it-IT" dirty="0" err="1">
                <a:solidFill>
                  <a:srgbClr val="FF0000"/>
                </a:solidFill>
              </a:rPr>
              <a:t>MjExYT</a:t>
            </a:r>
            <a:r>
              <a:rPr lang="it-IT" dirty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it-IT" dirty="0">
                <a:solidFill>
                  <a:srgbClr val="FF0000"/>
                </a:solidFill>
              </a:rPr>
              <a:t>fbc0e33c23e7606c79f5f6fe4227ccc0 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it-IT" dirty="0" err="1">
                <a:solidFill>
                  <a:srgbClr val="FF0000"/>
                </a:solidFill>
              </a:rPr>
              <a:t>ZmJjMG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it-IT" b="1" dirty="0"/>
              <a:t>191a99b0832c2c2c25cfe9178ec8b1ec</a:t>
            </a:r>
          </a:p>
          <a:p>
            <a:pPr algn="ctr"/>
            <a:r>
              <a:rPr lang="it-IT" b="1" dirty="0" err="1">
                <a:solidFill>
                  <a:srgbClr val="008000"/>
                </a:solidFill>
              </a:rPr>
              <a:t>We</a:t>
            </a:r>
            <a:r>
              <a:rPr lang="it-IT" b="1" dirty="0">
                <a:solidFill>
                  <a:srgbClr val="008000"/>
                </a:solidFill>
              </a:rPr>
              <a:t> </a:t>
            </a:r>
            <a:r>
              <a:rPr lang="it-IT" b="1" dirty="0" err="1">
                <a:solidFill>
                  <a:srgbClr val="008000"/>
                </a:solidFill>
              </a:rPr>
              <a:t>broke</a:t>
            </a:r>
            <a:r>
              <a:rPr lang="it-IT" b="1" dirty="0">
                <a:solidFill>
                  <a:srgbClr val="008000"/>
                </a:solidFill>
              </a:rPr>
              <a:t> 73de2f364958a66930048cda12d0ce29!! (</a:t>
            </a:r>
            <a:r>
              <a:rPr lang="it-IT" b="1" dirty="0" err="1">
                <a:solidFill>
                  <a:srgbClr val="008000"/>
                </a:solidFill>
              </a:rPr>
              <a:t>restart</a:t>
            </a:r>
            <a:r>
              <a:rPr lang="it-IT" b="1" dirty="0">
                <a:solidFill>
                  <a:srgbClr val="008000"/>
                </a:solidFill>
              </a:rPr>
              <a:t> from the </a:t>
            </a:r>
            <a:r>
              <a:rPr lang="it-IT" b="1" dirty="0" err="1">
                <a:solidFill>
                  <a:srgbClr val="008000"/>
                </a:solidFill>
              </a:rPr>
              <a:t>chain</a:t>
            </a:r>
            <a:r>
              <a:rPr lang="it-IT" b="1" dirty="0">
                <a:solidFill>
                  <a:srgbClr val="008000"/>
                </a:solidFill>
              </a:rPr>
              <a:t> head to </a:t>
            </a:r>
            <a:r>
              <a:rPr lang="it-IT" b="1" dirty="0" err="1">
                <a:solidFill>
                  <a:srgbClr val="008000"/>
                </a:solidFill>
              </a:rPr>
              <a:t>find</a:t>
            </a:r>
            <a:r>
              <a:rPr lang="it-IT" b="1" dirty="0">
                <a:solidFill>
                  <a:srgbClr val="008000"/>
                </a:solidFill>
              </a:rPr>
              <a:t> </a:t>
            </a:r>
            <a:r>
              <a:rPr lang="it-IT" b="1" dirty="0" err="1">
                <a:solidFill>
                  <a:srgbClr val="008000"/>
                </a:solidFill>
              </a:rPr>
              <a:t>actual</a:t>
            </a:r>
            <a:r>
              <a:rPr lang="it-IT" b="1" dirty="0">
                <a:solidFill>
                  <a:srgbClr val="008000"/>
                </a:solidFill>
              </a:rPr>
              <a:t> </a:t>
            </a:r>
            <a:r>
              <a:rPr lang="it-IT" b="1" dirty="0" err="1">
                <a:solidFill>
                  <a:srgbClr val="008000"/>
                </a:solidFill>
              </a:rPr>
              <a:t>pw</a:t>
            </a:r>
            <a:r>
              <a:rPr lang="it-IT" b="1" dirty="0">
                <a:solidFill>
                  <a:srgbClr val="008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751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649288"/>
          </a:xfrm>
        </p:spPr>
        <p:txBody>
          <a:bodyPr/>
          <a:lstStyle/>
          <a:p>
            <a:r>
              <a:rPr lang="it-IT" dirty="0"/>
              <a:t>Space-time </a:t>
            </a:r>
            <a:r>
              <a:rPr lang="it-IT" dirty="0" err="1"/>
              <a:t>tradeoffs</a:t>
            </a:r>
            <a:r>
              <a:rPr lang="it-IT" dirty="0"/>
              <a:t>: Rainbow </a:t>
            </a:r>
            <a:r>
              <a:rPr lang="it-IT" dirty="0" err="1"/>
              <a:t>tables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575556" y="3273948"/>
            <a:ext cx="74382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rgbClr val="FF0000"/>
                </a:solidFill>
              </a:rPr>
              <a:t>123</a:t>
            </a:r>
            <a:r>
              <a:rPr lang="it-IT" sz="2000" dirty="0"/>
              <a:t>  </a:t>
            </a:r>
            <a:r>
              <a:rPr lang="it-IT" sz="2000" dirty="0">
                <a:sym typeface="Wingdings" panose="05000000000000000000" pitchFamily="2" charset="2"/>
              </a:rPr>
              <a:t>H 20712281 </a:t>
            </a:r>
            <a:r>
              <a:rPr lang="it-IT" sz="2000" dirty="0">
                <a:solidFill>
                  <a:srgbClr val="FF0000"/>
                </a:solidFill>
                <a:sym typeface="Wingdings" panose="05000000000000000000" pitchFamily="2" charset="2"/>
              </a:rPr>
              <a:t>R1</a:t>
            </a:r>
            <a:r>
              <a:rPr lang="it-IT" sz="2000" dirty="0">
                <a:sym typeface="Wingdings" panose="05000000000000000000" pitchFamily="2" charset="2"/>
              </a:rPr>
              <a:t> </a:t>
            </a:r>
            <a:r>
              <a:rPr lang="it-IT" sz="2000" b="1" dirty="0">
                <a:sym typeface="Wingdings" panose="05000000000000000000" pitchFamily="2" charset="2"/>
              </a:rPr>
              <a:t>207</a:t>
            </a:r>
            <a:r>
              <a:rPr lang="it-IT" sz="2000" dirty="0"/>
              <a:t> </a:t>
            </a:r>
            <a:r>
              <a:rPr lang="it-IT" sz="2000" dirty="0">
                <a:sym typeface="Wingdings" panose="05000000000000000000" pitchFamily="2" charset="2"/>
              </a:rPr>
              <a:t>H 33572892 </a:t>
            </a:r>
            <a:r>
              <a:rPr lang="it-IT" sz="2000" dirty="0">
                <a:solidFill>
                  <a:srgbClr val="0070C0"/>
                </a:solidFill>
                <a:sym typeface="Wingdings" panose="05000000000000000000" pitchFamily="2" charset="2"/>
              </a:rPr>
              <a:t>R2</a:t>
            </a:r>
            <a:r>
              <a:rPr lang="it-IT" sz="2000" dirty="0">
                <a:sym typeface="Wingdings" panose="05000000000000000000" pitchFamily="2" charset="2"/>
              </a:rPr>
              <a:t> </a:t>
            </a:r>
            <a:r>
              <a:rPr lang="it-IT" sz="2000" b="1" dirty="0">
                <a:sym typeface="Wingdings" panose="05000000000000000000" pitchFamily="2" charset="2"/>
              </a:rPr>
              <a:t>892</a:t>
            </a:r>
            <a:r>
              <a:rPr lang="it-IT" sz="2000" dirty="0">
                <a:sym typeface="Wingdings" panose="05000000000000000000" pitchFamily="2" charset="2"/>
              </a:rPr>
              <a:t> H </a:t>
            </a:r>
            <a:r>
              <a:rPr lang="it-IT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90003455</a:t>
            </a:r>
            <a:endParaRPr lang="it-IT" sz="2000" b="1" dirty="0">
              <a:solidFill>
                <a:srgbClr val="FF0000"/>
              </a:solidFill>
            </a:endParaRPr>
          </a:p>
          <a:p>
            <a:r>
              <a:rPr lang="it-IT" sz="2000" b="1" dirty="0">
                <a:solidFill>
                  <a:srgbClr val="FF0000"/>
                </a:solidFill>
              </a:rPr>
              <a:t>456</a:t>
            </a:r>
            <a:r>
              <a:rPr lang="it-IT" sz="2000" dirty="0"/>
              <a:t>  </a:t>
            </a:r>
            <a:r>
              <a:rPr lang="it-IT" sz="2000" dirty="0">
                <a:sym typeface="Wingdings" panose="05000000000000000000" pitchFamily="2" charset="2"/>
              </a:rPr>
              <a:t>H 87130012 </a:t>
            </a:r>
            <a:r>
              <a:rPr lang="it-IT" sz="2000" dirty="0">
                <a:solidFill>
                  <a:srgbClr val="FF0000"/>
                </a:solidFill>
                <a:sym typeface="Wingdings" panose="05000000000000000000" pitchFamily="2" charset="2"/>
              </a:rPr>
              <a:t>R1</a:t>
            </a:r>
            <a:r>
              <a:rPr lang="it-IT" sz="2000" dirty="0">
                <a:sym typeface="Wingdings" panose="05000000000000000000" pitchFamily="2" charset="2"/>
              </a:rPr>
              <a:t></a:t>
            </a:r>
            <a:r>
              <a:rPr lang="it-IT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it-IT" sz="2000" b="1" dirty="0">
                <a:sym typeface="Wingdings" panose="05000000000000000000" pitchFamily="2" charset="2"/>
              </a:rPr>
              <a:t>871</a:t>
            </a:r>
            <a:r>
              <a:rPr lang="it-IT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it-IT" sz="2000" dirty="0">
                <a:sym typeface="Wingdings" panose="05000000000000000000" pitchFamily="2" charset="2"/>
              </a:rPr>
              <a:t>H 95048324 </a:t>
            </a:r>
            <a:r>
              <a:rPr lang="it-IT" sz="2000" dirty="0">
                <a:solidFill>
                  <a:srgbClr val="0070C0"/>
                </a:solidFill>
                <a:sym typeface="Wingdings" panose="05000000000000000000" pitchFamily="2" charset="2"/>
              </a:rPr>
              <a:t>R2</a:t>
            </a:r>
            <a:r>
              <a:rPr lang="it-IT" sz="2000" dirty="0">
                <a:sym typeface="Wingdings" panose="05000000000000000000" pitchFamily="2" charset="2"/>
              </a:rPr>
              <a:t> </a:t>
            </a:r>
            <a:r>
              <a:rPr lang="it-IT" sz="2000" b="1" dirty="0">
                <a:sym typeface="Wingdings" panose="05000000000000000000" pitchFamily="2" charset="2"/>
              </a:rPr>
              <a:t>324</a:t>
            </a:r>
            <a:r>
              <a:rPr lang="it-IT" sz="2000" dirty="0"/>
              <a:t> </a:t>
            </a:r>
            <a:r>
              <a:rPr lang="it-IT" sz="2000" dirty="0">
                <a:sym typeface="Wingdings" panose="05000000000000000000" pitchFamily="2" charset="2"/>
              </a:rPr>
              <a:t>H </a:t>
            </a:r>
            <a:r>
              <a:rPr lang="it-IT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52766685</a:t>
            </a:r>
            <a:endParaRPr lang="it-IT" sz="2000" b="1" dirty="0">
              <a:solidFill>
                <a:srgbClr val="FF0000"/>
              </a:solidFill>
            </a:endParaRPr>
          </a:p>
          <a:p>
            <a:r>
              <a:rPr lang="it-IT" sz="2000" b="1" dirty="0">
                <a:solidFill>
                  <a:srgbClr val="FF0000"/>
                </a:solidFill>
              </a:rPr>
              <a:t>789 </a:t>
            </a:r>
            <a:r>
              <a:rPr lang="it-IT" sz="2000" dirty="0"/>
              <a:t> </a:t>
            </a:r>
            <a:r>
              <a:rPr lang="it-IT" sz="2000" dirty="0">
                <a:sym typeface="Wingdings" panose="05000000000000000000" pitchFamily="2" charset="2"/>
              </a:rPr>
              <a:t>H 19175277 </a:t>
            </a:r>
            <a:r>
              <a:rPr lang="it-IT" sz="2000" dirty="0">
                <a:solidFill>
                  <a:srgbClr val="FF0000"/>
                </a:solidFill>
                <a:sym typeface="Wingdings" panose="05000000000000000000" pitchFamily="2" charset="2"/>
              </a:rPr>
              <a:t>R1</a:t>
            </a:r>
            <a:r>
              <a:rPr lang="it-IT" sz="2000" dirty="0">
                <a:sym typeface="Wingdings" panose="05000000000000000000" pitchFamily="2" charset="2"/>
              </a:rPr>
              <a:t> </a:t>
            </a:r>
            <a:r>
              <a:rPr lang="it-IT" sz="2000" b="1" dirty="0">
                <a:sym typeface="Wingdings" panose="05000000000000000000" pitchFamily="2" charset="2"/>
              </a:rPr>
              <a:t>191</a:t>
            </a:r>
            <a:r>
              <a:rPr lang="it-IT" sz="2000" dirty="0"/>
              <a:t> </a:t>
            </a:r>
            <a:r>
              <a:rPr lang="it-IT" sz="2000" dirty="0">
                <a:sym typeface="Wingdings" panose="05000000000000000000" pitchFamily="2" charset="2"/>
              </a:rPr>
              <a:t>H 76509246 </a:t>
            </a:r>
            <a:r>
              <a:rPr lang="it-IT" sz="2000" dirty="0">
                <a:solidFill>
                  <a:srgbClr val="0070C0"/>
                </a:solidFill>
                <a:sym typeface="Wingdings" panose="05000000000000000000" pitchFamily="2" charset="2"/>
              </a:rPr>
              <a:t>R2</a:t>
            </a:r>
            <a:r>
              <a:rPr lang="it-IT" sz="2000" dirty="0">
                <a:sym typeface="Wingdings" panose="05000000000000000000" pitchFamily="2" charset="2"/>
              </a:rPr>
              <a:t> </a:t>
            </a:r>
            <a:r>
              <a:rPr lang="it-IT" sz="2000" b="1" dirty="0">
                <a:sym typeface="Wingdings" panose="05000000000000000000" pitchFamily="2" charset="2"/>
              </a:rPr>
              <a:t>246</a:t>
            </a:r>
            <a:r>
              <a:rPr lang="it-IT" sz="2000" dirty="0"/>
              <a:t> </a:t>
            </a:r>
            <a:r>
              <a:rPr lang="it-IT" sz="2000" dirty="0">
                <a:sym typeface="Wingdings" panose="05000000000000000000" pitchFamily="2" charset="2"/>
              </a:rPr>
              <a:t>H </a:t>
            </a:r>
            <a:r>
              <a:rPr lang="it-IT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19906842</a:t>
            </a:r>
            <a:endParaRPr lang="it-IT" sz="2000" b="1" dirty="0">
              <a:solidFill>
                <a:srgbClr val="FF0000"/>
              </a:solidFill>
            </a:endParaRPr>
          </a:p>
          <a:p>
            <a:r>
              <a:rPr lang="it-IT" sz="2000" b="1" dirty="0">
                <a:solidFill>
                  <a:srgbClr val="FF0000"/>
                </a:solidFill>
              </a:rPr>
              <a:t>012</a:t>
            </a:r>
            <a:r>
              <a:rPr lang="it-IT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it-IT" sz="2000" dirty="0">
                <a:sym typeface="Wingdings" panose="05000000000000000000" pitchFamily="2" charset="2"/>
              </a:rPr>
              <a:t> H 76520921 </a:t>
            </a:r>
            <a:r>
              <a:rPr lang="it-IT" sz="2000" dirty="0">
                <a:solidFill>
                  <a:srgbClr val="FF0000"/>
                </a:solidFill>
                <a:sym typeface="Wingdings" panose="05000000000000000000" pitchFamily="2" charset="2"/>
              </a:rPr>
              <a:t>R1</a:t>
            </a:r>
            <a:r>
              <a:rPr lang="it-IT" sz="2000" dirty="0">
                <a:sym typeface="Wingdings" panose="05000000000000000000" pitchFamily="2" charset="2"/>
              </a:rPr>
              <a:t> </a:t>
            </a:r>
            <a:r>
              <a:rPr lang="it-IT" sz="2000" b="1" dirty="0">
                <a:sym typeface="Wingdings" panose="05000000000000000000" pitchFamily="2" charset="2"/>
              </a:rPr>
              <a:t>765</a:t>
            </a:r>
            <a:r>
              <a:rPr lang="it-IT" sz="2000" dirty="0"/>
              <a:t> </a:t>
            </a:r>
            <a:r>
              <a:rPr lang="it-IT" sz="2000" dirty="0">
                <a:sym typeface="Wingdings" panose="05000000000000000000" pitchFamily="2" charset="2"/>
              </a:rPr>
              <a:t>H 43981930 </a:t>
            </a:r>
            <a:r>
              <a:rPr lang="it-IT" sz="2000" dirty="0">
                <a:solidFill>
                  <a:srgbClr val="0070C0"/>
                </a:solidFill>
                <a:sym typeface="Wingdings" panose="05000000000000000000" pitchFamily="2" charset="2"/>
              </a:rPr>
              <a:t>R2</a:t>
            </a:r>
            <a:r>
              <a:rPr lang="it-IT" sz="2000" dirty="0">
                <a:sym typeface="Wingdings" panose="05000000000000000000" pitchFamily="2" charset="2"/>
              </a:rPr>
              <a:t> </a:t>
            </a:r>
            <a:r>
              <a:rPr lang="it-IT" sz="2000" b="1" dirty="0">
                <a:sym typeface="Wingdings" panose="05000000000000000000" pitchFamily="2" charset="2"/>
              </a:rPr>
              <a:t>930</a:t>
            </a:r>
            <a:r>
              <a:rPr lang="it-IT" sz="2000" dirty="0"/>
              <a:t> </a:t>
            </a:r>
            <a:r>
              <a:rPr lang="it-IT" sz="2000" dirty="0">
                <a:sym typeface="Wingdings" panose="05000000000000000000" pitchFamily="2" charset="2"/>
              </a:rPr>
              <a:t>H </a:t>
            </a:r>
            <a:r>
              <a:rPr lang="it-IT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34846879</a:t>
            </a:r>
            <a:endParaRPr lang="it-IT" sz="2000" b="1" dirty="0">
              <a:solidFill>
                <a:srgbClr val="FF0000"/>
              </a:solidFill>
            </a:endParaRPr>
          </a:p>
          <a:p>
            <a:r>
              <a:rPr lang="it-IT" sz="2000" b="1" dirty="0">
                <a:solidFill>
                  <a:srgbClr val="FF0000"/>
                </a:solidFill>
              </a:rPr>
              <a:t>345</a:t>
            </a:r>
            <a:r>
              <a:rPr lang="it-IT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  </a:t>
            </a:r>
            <a:r>
              <a:rPr lang="it-IT" sz="2000" dirty="0">
                <a:sym typeface="Wingdings" panose="05000000000000000000" pitchFamily="2" charset="2"/>
              </a:rPr>
              <a:t>H 00187654 </a:t>
            </a:r>
            <a:r>
              <a:rPr lang="it-IT" sz="2000" dirty="0">
                <a:solidFill>
                  <a:srgbClr val="FF0000"/>
                </a:solidFill>
                <a:sym typeface="Wingdings" panose="05000000000000000000" pitchFamily="2" charset="2"/>
              </a:rPr>
              <a:t>R1</a:t>
            </a:r>
            <a:r>
              <a:rPr lang="it-IT" sz="2000" dirty="0">
                <a:sym typeface="Wingdings" panose="05000000000000000000" pitchFamily="2" charset="2"/>
              </a:rPr>
              <a:t> </a:t>
            </a:r>
            <a:r>
              <a:rPr lang="it-IT" sz="2000" b="1" dirty="0">
                <a:sym typeface="Wingdings" panose="05000000000000000000" pitchFamily="2" charset="2"/>
              </a:rPr>
              <a:t>001</a:t>
            </a:r>
            <a:r>
              <a:rPr lang="it-IT" sz="2000" dirty="0"/>
              <a:t> </a:t>
            </a:r>
            <a:r>
              <a:rPr lang="it-IT" sz="2000" dirty="0">
                <a:sym typeface="Wingdings" panose="05000000000000000000" pitchFamily="2" charset="2"/>
              </a:rPr>
              <a:t>H 11299092 </a:t>
            </a:r>
            <a:r>
              <a:rPr lang="it-IT" sz="2000" dirty="0">
                <a:solidFill>
                  <a:srgbClr val="0070C0"/>
                </a:solidFill>
                <a:sym typeface="Wingdings" panose="05000000000000000000" pitchFamily="2" charset="2"/>
              </a:rPr>
              <a:t>R2</a:t>
            </a:r>
            <a:r>
              <a:rPr lang="it-IT" sz="2000" dirty="0">
                <a:sym typeface="Wingdings" panose="05000000000000000000" pitchFamily="2" charset="2"/>
              </a:rPr>
              <a:t> </a:t>
            </a:r>
            <a:r>
              <a:rPr lang="it-IT" sz="2000" b="1" dirty="0">
                <a:sym typeface="Wingdings" panose="05000000000000000000" pitchFamily="2" charset="2"/>
              </a:rPr>
              <a:t>092</a:t>
            </a:r>
            <a:r>
              <a:rPr lang="it-IT" sz="2000" dirty="0"/>
              <a:t> </a:t>
            </a:r>
            <a:r>
              <a:rPr lang="it-IT" sz="2000" dirty="0">
                <a:sym typeface="Wingdings" panose="05000000000000000000" pitchFamily="2" charset="2"/>
              </a:rPr>
              <a:t>H </a:t>
            </a:r>
            <a:r>
              <a:rPr lang="it-IT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66709243</a:t>
            </a:r>
            <a:endParaRPr lang="it-IT" sz="2000" b="1" dirty="0">
              <a:solidFill>
                <a:srgbClr val="FF0000"/>
              </a:solidFill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5436096" y="4822120"/>
            <a:ext cx="171553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rgbClr val="FF0000"/>
                </a:solidFill>
              </a:rPr>
              <a:t>123</a:t>
            </a:r>
            <a:r>
              <a:rPr lang="it-IT" sz="2000" dirty="0"/>
              <a:t>  </a:t>
            </a:r>
            <a:r>
              <a:rPr lang="it-IT" sz="2000" dirty="0">
                <a:sym typeface="Wingdings" panose="05000000000000000000" pitchFamily="2" charset="2"/>
              </a:rPr>
              <a:t>- </a:t>
            </a:r>
            <a:r>
              <a:rPr lang="it-IT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90003455</a:t>
            </a:r>
            <a:endParaRPr lang="it-IT" sz="2000" b="1" dirty="0">
              <a:solidFill>
                <a:srgbClr val="FF0000"/>
              </a:solidFill>
            </a:endParaRPr>
          </a:p>
          <a:p>
            <a:r>
              <a:rPr lang="it-IT" sz="2000" b="1" dirty="0">
                <a:solidFill>
                  <a:srgbClr val="FF0000"/>
                </a:solidFill>
              </a:rPr>
              <a:t>456</a:t>
            </a:r>
            <a:r>
              <a:rPr lang="it-IT" sz="2000" dirty="0"/>
              <a:t>  </a:t>
            </a:r>
            <a:r>
              <a:rPr lang="it-IT" sz="2000" dirty="0">
                <a:sym typeface="Wingdings" panose="05000000000000000000" pitchFamily="2" charset="2"/>
              </a:rPr>
              <a:t>- </a:t>
            </a:r>
            <a:r>
              <a:rPr lang="it-IT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52766685</a:t>
            </a:r>
            <a:endParaRPr lang="it-IT" sz="2000" b="1" dirty="0">
              <a:solidFill>
                <a:srgbClr val="FF0000"/>
              </a:solidFill>
            </a:endParaRPr>
          </a:p>
          <a:p>
            <a:r>
              <a:rPr lang="it-IT" sz="2000" b="1" dirty="0">
                <a:solidFill>
                  <a:srgbClr val="FF0000"/>
                </a:solidFill>
              </a:rPr>
              <a:t>789 </a:t>
            </a:r>
            <a:r>
              <a:rPr lang="it-IT" sz="2000" dirty="0"/>
              <a:t> </a:t>
            </a:r>
            <a:r>
              <a:rPr lang="it-IT" sz="2000" dirty="0">
                <a:sym typeface="Wingdings" panose="05000000000000000000" pitchFamily="2" charset="2"/>
              </a:rPr>
              <a:t>- </a:t>
            </a:r>
            <a:r>
              <a:rPr lang="it-IT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19906842</a:t>
            </a:r>
            <a:endParaRPr lang="it-IT" sz="2000" b="1" dirty="0">
              <a:solidFill>
                <a:srgbClr val="FF0000"/>
              </a:solidFill>
            </a:endParaRPr>
          </a:p>
          <a:p>
            <a:r>
              <a:rPr lang="it-IT" sz="2000" b="1" dirty="0">
                <a:solidFill>
                  <a:srgbClr val="FF0000"/>
                </a:solidFill>
              </a:rPr>
              <a:t>012</a:t>
            </a:r>
            <a:r>
              <a:rPr lang="it-IT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it-IT" sz="2000" dirty="0">
                <a:sym typeface="Wingdings" panose="05000000000000000000" pitchFamily="2" charset="2"/>
              </a:rPr>
              <a:t> - </a:t>
            </a:r>
            <a:r>
              <a:rPr lang="it-IT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34846879</a:t>
            </a:r>
            <a:endParaRPr lang="it-IT" sz="2000" b="1" dirty="0">
              <a:solidFill>
                <a:srgbClr val="FF0000"/>
              </a:solidFill>
            </a:endParaRPr>
          </a:p>
          <a:p>
            <a:r>
              <a:rPr lang="it-IT" sz="2000" b="1" dirty="0">
                <a:solidFill>
                  <a:srgbClr val="FF0000"/>
                </a:solidFill>
              </a:rPr>
              <a:t>345</a:t>
            </a:r>
            <a:r>
              <a:rPr lang="it-IT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  </a:t>
            </a:r>
            <a:r>
              <a:rPr lang="it-IT" sz="2000" dirty="0">
                <a:sym typeface="Wingdings" panose="05000000000000000000" pitchFamily="2" charset="2"/>
              </a:rPr>
              <a:t>- </a:t>
            </a:r>
            <a:r>
              <a:rPr lang="it-IT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66709243</a:t>
            </a:r>
            <a:endParaRPr lang="it-IT" sz="2000" b="1" dirty="0">
              <a:solidFill>
                <a:srgbClr val="FF0000"/>
              </a:solidFill>
            </a:endParaRPr>
          </a:p>
        </p:txBody>
      </p:sp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685800" y="872716"/>
            <a:ext cx="8350696" cy="2304256"/>
          </a:xfrm>
        </p:spPr>
        <p:txBody>
          <a:bodyPr>
            <a:normAutofit fontScale="77500" lnSpcReduction="20000"/>
          </a:bodyPr>
          <a:lstStyle/>
          <a:p>
            <a:r>
              <a:rPr lang="it-IT" dirty="0" err="1"/>
              <a:t>Problem</a:t>
            </a:r>
            <a:r>
              <a:rPr lang="it-IT" dirty="0"/>
              <a:t> of </a:t>
            </a:r>
            <a:r>
              <a:rPr lang="it-IT" dirty="0" err="1"/>
              <a:t>previous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 (</a:t>
            </a:r>
            <a:r>
              <a:rPr lang="it-IT" dirty="0" err="1"/>
              <a:t>Hellman</a:t>
            </a:r>
            <a:r>
              <a:rPr lang="it-IT" dirty="0"/>
              <a:t> 1980, </a:t>
            </a:r>
            <a:r>
              <a:rPr lang="it-IT" dirty="0" err="1"/>
              <a:t>Rivest</a:t>
            </a:r>
            <a:r>
              <a:rPr lang="it-IT" dirty="0"/>
              <a:t> 1982):</a:t>
            </a:r>
          </a:p>
          <a:p>
            <a:pPr lvl="1"/>
            <a:r>
              <a:rPr lang="it-IT" dirty="0" err="1"/>
              <a:t>collisions</a:t>
            </a:r>
            <a:r>
              <a:rPr lang="it-IT" dirty="0"/>
              <a:t> </a:t>
            </a:r>
            <a:r>
              <a:rPr lang="it-IT" dirty="0" err="1"/>
              <a:t>among</a:t>
            </a:r>
            <a:r>
              <a:rPr lang="it-IT" dirty="0"/>
              <a:t> </a:t>
            </a:r>
            <a:r>
              <a:rPr lang="it-IT" dirty="0" err="1"/>
              <a:t>reduction</a:t>
            </a:r>
            <a:r>
              <a:rPr lang="it-IT" dirty="0"/>
              <a:t> </a:t>
            </a:r>
            <a:r>
              <a:rPr lang="it-IT" dirty="0" err="1"/>
              <a:t>functions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err="1">
                <a:sym typeface="Wingdings" panose="05000000000000000000" pitchFamily="2" charset="2"/>
              </a:rPr>
              <a:t>chain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loops</a:t>
            </a:r>
            <a:r>
              <a:rPr lang="it-IT" dirty="0">
                <a:sym typeface="Wingdings" panose="05000000000000000000" pitchFamily="2" charset="2"/>
              </a:rPr>
              <a:t>!</a:t>
            </a:r>
            <a:endParaRPr lang="it-IT" dirty="0"/>
          </a:p>
          <a:p>
            <a:r>
              <a:rPr lang="it-IT" dirty="0"/>
              <a:t>Rainbow </a:t>
            </a:r>
            <a:r>
              <a:rPr lang="it-IT" dirty="0" err="1"/>
              <a:t>table</a:t>
            </a:r>
            <a:r>
              <a:rPr lang="it-IT" dirty="0"/>
              <a:t> (Philippe </a:t>
            </a:r>
            <a:r>
              <a:rPr lang="it-IT" dirty="0" err="1"/>
              <a:t>Oechslin</a:t>
            </a:r>
            <a:r>
              <a:rPr lang="it-IT" dirty="0"/>
              <a:t>, 2003)</a:t>
            </a:r>
          </a:p>
          <a:p>
            <a:pPr lvl="1"/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reduction</a:t>
            </a:r>
            <a:r>
              <a:rPr lang="it-IT" dirty="0"/>
              <a:t> </a:t>
            </a:r>
            <a:r>
              <a:rPr lang="it-IT" dirty="0" err="1"/>
              <a:t>functions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stage</a:t>
            </a:r>
          </a:p>
          <a:p>
            <a:pPr lvl="1"/>
            <a:r>
              <a:rPr lang="it-IT" dirty="0"/>
              <a:t>R1 != R2 != … != </a:t>
            </a:r>
            <a:r>
              <a:rPr lang="it-IT" dirty="0" err="1"/>
              <a:t>Rn</a:t>
            </a:r>
            <a:endParaRPr lang="it-IT" dirty="0"/>
          </a:p>
          <a:p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647564" y="5373216"/>
            <a:ext cx="4539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AS BEFORE:</a:t>
            </a:r>
          </a:p>
          <a:p>
            <a:r>
              <a:rPr lang="it-IT" sz="2400" b="1" dirty="0"/>
              <a:t>STORE ONLY FIRST AND LAST COL</a:t>
            </a:r>
          </a:p>
        </p:txBody>
      </p:sp>
    </p:spTree>
    <p:extLst>
      <p:ext uri="{BB962C8B-B14F-4D97-AF65-F5344CB8AC3E}">
        <p14:creationId xmlns:p14="http://schemas.microsoft.com/office/powerpoint/2010/main" val="371439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uiExpand="1" build="p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Rainbow </a:t>
            </a:r>
            <a:r>
              <a:rPr lang="it-IT" dirty="0" err="1"/>
              <a:t>table</a:t>
            </a:r>
            <a:r>
              <a:rPr lang="it-IT" dirty="0"/>
              <a:t> </a:t>
            </a:r>
            <a:r>
              <a:rPr lang="it-IT" dirty="0" err="1"/>
              <a:t>lookup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575556" y="4185084"/>
            <a:ext cx="74382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rgbClr val="FF0000"/>
                </a:solidFill>
              </a:rPr>
              <a:t>123</a:t>
            </a:r>
            <a:r>
              <a:rPr lang="it-IT" sz="2000" dirty="0"/>
              <a:t>  </a:t>
            </a:r>
            <a:r>
              <a:rPr lang="it-IT" sz="2000" dirty="0">
                <a:sym typeface="Wingdings" panose="05000000000000000000" pitchFamily="2" charset="2"/>
              </a:rPr>
              <a:t>H 20712281 </a:t>
            </a:r>
            <a:r>
              <a:rPr lang="it-IT" sz="2000" dirty="0">
                <a:solidFill>
                  <a:srgbClr val="FF0000"/>
                </a:solidFill>
                <a:sym typeface="Wingdings" panose="05000000000000000000" pitchFamily="2" charset="2"/>
              </a:rPr>
              <a:t>R1</a:t>
            </a:r>
            <a:r>
              <a:rPr lang="it-IT" sz="2000" dirty="0">
                <a:sym typeface="Wingdings" panose="05000000000000000000" pitchFamily="2" charset="2"/>
              </a:rPr>
              <a:t> </a:t>
            </a:r>
            <a:r>
              <a:rPr lang="it-IT" sz="2000" b="1" dirty="0">
                <a:sym typeface="Wingdings" panose="05000000000000000000" pitchFamily="2" charset="2"/>
              </a:rPr>
              <a:t>207</a:t>
            </a:r>
            <a:r>
              <a:rPr lang="it-IT" sz="2000" dirty="0"/>
              <a:t> </a:t>
            </a:r>
            <a:r>
              <a:rPr lang="it-IT" sz="2000" dirty="0">
                <a:sym typeface="Wingdings" panose="05000000000000000000" pitchFamily="2" charset="2"/>
              </a:rPr>
              <a:t>H 33572892 </a:t>
            </a:r>
            <a:r>
              <a:rPr lang="it-IT" sz="2000" dirty="0">
                <a:solidFill>
                  <a:srgbClr val="0070C0"/>
                </a:solidFill>
                <a:sym typeface="Wingdings" panose="05000000000000000000" pitchFamily="2" charset="2"/>
              </a:rPr>
              <a:t>R2</a:t>
            </a:r>
            <a:r>
              <a:rPr lang="it-IT" sz="2000" dirty="0">
                <a:sym typeface="Wingdings" panose="05000000000000000000" pitchFamily="2" charset="2"/>
              </a:rPr>
              <a:t> </a:t>
            </a:r>
            <a:r>
              <a:rPr lang="it-IT" sz="2000" b="1" dirty="0">
                <a:sym typeface="Wingdings" panose="05000000000000000000" pitchFamily="2" charset="2"/>
              </a:rPr>
              <a:t>892</a:t>
            </a:r>
            <a:r>
              <a:rPr lang="it-IT" sz="2000" dirty="0">
                <a:sym typeface="Wingdings" panose="05000000000000000000" pitchFamily="2" charset="2"/>
              </a:rPr>
              <a:t> H </a:t>
            </a:r>
            <a:r>
              <a:rPr lang="it-IT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90003455</a:t>
            </a:r>
            <a:endParaRPr lang="it-IT" sz="2000" b="1" dirty="0">
              <a:solidFill>
                <a:srgbClr val="FF0000"/>
              </a:solidFill>
            </a:endParaRPr>
          </a:p>
          <a:p>
            <a:r>
              <a:rPr lang="it-IT" sz="2000" b="1" dirty="0">
                <a:solidFill>
                  <a:srgbClr val="FF0000"/>
                </a:solidFill>
              </a:rPr>
              <a:t>456</a:t>
            </a:r>
            <a:r>
              <a:rPr lang="it-IT" sz="2000" dirty="0"/>
              <a:t>  </a:t>
            </a:r>
            <a:r>
              <a:rPr lang="it-IT" sz="2000" dirty="0">
                <a:sym typeface="Wingdings" panose="05000000000000000000" pitchFamily="2" charset="2"/>
              </a:rPr>
              <a:t>H 87130012 </a:t>
            </a:r>
            <a:r>
              <a:rPr lang="it-IT" sz="2000" dirty="0">
                <a:solidFill>
                  <a:srgbClr val="FF0000"/>
                </a:solidFill>
                <a:sym typeface="Wingdings" panose="05000000000000000000" pitchFamily="2" charset="2"/>
              </a:rPr>
              <a:t>R1</a:t>
            </a:r>
            <a:r>
              <a:rPr lang="it-IT" sz="2000" dirty="0">
                <a:sym typeface="Wingdings" panose="05000000000000000000" pitchFamily="2" charset="2"/>
              </a:rPr>
              <a:t></a:t>
            </a:r>
            <a:r>
              <a:rPr lang="it-IT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it-IT" sz="2000" b="1" dirty="0">
                <a:sym typeface="Wingdings" panose="05000000000000000000" pitchFamily="2" charset="2"/>
              </a:rPr>
              <a:t>871</a:t>
            </a:r>
            <a:r>
              <a:rPr lang="it-IT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it-IT" sz="2000" dirty="0">
                <a:sym typeface="Wingdings" panose="05000000000000000000" pitchFamily="2" charset="2"/>
              </a:rPr>
              <a:t>H 95048324 </a:t>
            </a:r>
            <a:r>
              <a:rPr lang="it-IT" sz="2000" dirty="0">
                <a:solidFill>
                  <a:srgbClr val="0070C0"/>
                </a:solidFill>
                <a:sym typeface="Wingdings" panose="05000000000000000000" pitchFamily="2" charset="2"/>
              </a:rPr>
              <a:t>R2</a:t>
            </a:r>
            <a:r>
              <a:rPr lang="it-IT" sz="2000" dirty="0">
                <a:sym typeface="Wingdings" panose="05000000000000000000" pitchFamily="2" charset="2"/>
              </a:rPr>
              <a:t> </a:t>
            </a:r>
            <a:r>
              <a:rPr lang="it-IT" sz="2000" b="1" dirty="0">
                <a:sym typeface="Wingdings" panose="05000000000000000000" pitchFamily="2" charset="2"/>
              </a:rPr>
              <a:t>324</a:t>
            </a:r>
            <a:r>
              <a:rPr lang="it-IT" sz="2000" dirty="0"/>
              <a:t> </a:t>
            </a:r>
            <a:r>
              <a:rPr lang="it-IT" sz="2000" dirty="0">
                <a:sym typeface="Wingdings" panose="05000000000000000000" pitchFamily="2" charset="2"/>
              </a:rPr>
              <a:t>H </a:t>
            </a:r>
            <a:r>
              <a:rPr lang="it-IT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52766685</a:t>
            </a:r>
            <a:endParaRPr lang="it-IT" sz="2000" b="1" dirty="0">
              <a:solidFill>
                <a:srgbClr val="FF0000"/>
              </a:solidFill>
            </a:endParaRPr>
          </a:p>
          <a:p>
            <a:r>
              <a:rPr lang="it-IT" sz="2000" b="1" dirty="0">
                <a:solidFill>
                  <a:srgbClr val="FF0000"/>
                </a:solidFill>
              </a:rPr>
              <a:t>789 </a:t>
            </a:r>
            <a:r>
              <a:rPr lang="it-IT" sz="2000" dirty="0"/>
              <a:t> </a:t>
            </a:r>
            <a:r>
              <a:rPr lang="it-IT" sz="2000" dirty="0">
                <a:sym typeface="Wingdings" panose="05000000000000000000" pitchFamily="2" charset="2"/>
              </a:rPr>
              <a:t>H 19175277 </a:t>
            </a:r>
            <a:r>
              <a:rPr lang="it-IT" sz="2000" dirty="0">
                <a:solidFill>
                  <a:srgbClr val="FF0000"/>
                </a:solidFill>
                <a:sym typeface="Wingdings" panose="05000000000000000000" pitchFamily="2" charset="2"/>
              </a:rPr>
              <a:t>R1</a:t>
            </a:r>
            <a:r>
              <a:rPr lang="it-IT" sz="2000" dirty="0">
                <a:sym typeface="Wingdings" panose="05000000000000000000" pitchFamily="2" charset="2"/>
              </a:rPr>
              <a:t> </a:t>
            </a:r>
            <a:r>
              <a:rPr lang="it-IT" sz="2000" b="1" dirty="0">
                <a:sym typeface="Wingdings" panose="05000000000000000000" pitchFamily="2" charset="2"/>
              </a:rPr>
              <a:t>191</a:t>
            </a:r>
            <a:r>
              <a:rPr lang="it-IT" sz="2000" dirty="0"/>
              <a:t> </a:t>
            </a:r>
            <a:r>
              <a:rPr lang="it-IT" sz="2000" dirty="0">
                <a:sym typeface="Wingdings" panose="05000000000000000000" pitchFamily="2" charset="2"/>
              </a:rPr>
              <a:t>H 76509246 </a:t>
            </a:r>
            <a:r>
              <a:rPr lang="it-IT" sz="2000" dirty="0">
                <a:solidFill>
                  <a:srgbClr val="0070C0"/>
                </a:solidFill>
                <a:sym typeface="Wingdings" panose="05000000000000000000" pitchFamily="2" charset="2"/>
              </a:rPr>
              <a:t>R2</a:t>
            </a:r>
            <a:r>
              <a:rPr lang="it-IT" sz="2000" dirty="0">
                <a:sym typeface="Wingdings" panose="05000000000000000000" pitchFamily="2" charset="2"/>
              </a:rPr>
              <a:t> </a:t>
            </a:r>
            <a:r>
              <a:rPr lang="it-IT" sz="2000" b="1" dirty="0">
                <a:sym typeface="Wingdings" panose="05000000000000000000" pitchFamily="2" charset="2"/>
              </a:rPr>
              <a:t>246</a:t>
            </a:r>
            <a:r>
              <a:rPr lang="it-IT" sz="2000" dirty="0"/>
              <a:t> </a:t>
            </a:r>
            <a:r>
              <a:rPr lang="it-IT" sz="2000" dirty="0">
                <a:sym typeface="Wingdings" panose="05000000000000000000" pitchFamily="2" charset="2"/>
              </a:rPr>
              <a:t>H </a:t>
            </a:r>
            <a:r>
              <a:rPr lang="it-IT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19906842</a:t>
            </a:r>
            <a:endParaRPr lang="it-IT" sz="2000" b="1" dirty="0">
              <a:solidFill>
                <a:srgbClr val="FF0000"/>
              </a:solidFill>
            </a:endParaRPr>
          </a:p>
          <a:p>
            <a:r>
              <a:rPr lang="it-IT" sz="2000" b="1" dirty="0">
                <a:solidFill>
                  <a:srgbClr val="FF0000"/>
                </a:solidFill>
              </a:rPr>
              <a:t>012</a:t>
            </a:r>
            <a:r>
              <a:rPr lang="it-IT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it-IT" sz="2000" dirty="0">
                <a:sym typeface="Wingdings" panose="05000000000000000000" pitchFamily="2" charset="2"/>
              </a:rPr>
              <a:t> H 76520921 </a:t>
            </a:r>
            <a:r>
              <a:rPr lang="it-IT" sz="2000" dirty="0">
                <a:solidFill>
                  <a:srgbClr val="FF0000"/>
                </a:solidFill>
                <a:sym typeface="Wingdings" panose="05000000000000000000" pitchFamily="2" charset="2"/>
              </a:rPr>
              <a:t>R1</a:t>
            </a:r>
            <a:r>
              <a:rPr lang="it-IT" sz="2000" dirty="0">
                <a:sym typeface="Wingdings" panose="05000000000000000000" pitchFamily="2" charset="2"/>
              </a:rPr>
              <a:t> </a:t>
            </a:r>
            <a:r>
              <a:rPr lang="it-IT" sz="2000" b="1" dirty="0">
                <a:sym typeface="Wingdings" panose="05000000000000000000" pitchFamily="2" charset="2"/>
              </a:rPr>
              <a:t>765</a:t>
            </a:r>
            <a:r>
              <a:rPr lang="it-IT" sz="2000" dirty="0"/>
              <a:t> </a:t>
            </a:r>
            <a:r>
              <a:rPr lang="it-IT" sz="2000" dirty="0">
                <a:sym typeface="Wingdings" panose="05000000000000000000" pitchFamily="2" charset="2"/>
              </a:rPr>
              <a:t>H 43981930 </a:t>
            </a:r>
            <a:r>
              <a:rPr lang="it-IT" sz="2000" dirty="0">
                <a:solidFill>
                  <a:srgbClr val="0070C0"/>
                </a:solidFill>
                <a:sym typeface="Wingdings" panose="05000000000000000000" pitchFamily="2" charset="2"/>
              </a:rPr>
              <a:t>R2</a:t>
            </a:r>
            <a:r>
              <a:rPr lang="it-IT" sz="2000" dirty="0">
                <a:sym typeface="Wingdings" panose="05000000000000000000" pitchFamily="2" charset="2"/>
              </a:rPr>
              <a:t> </a:t>
            </a:r>
            <a:r>
              <a:rPr lang="it-IT" sz="2000" b="1" dirty="0">
                <a:sym typeface="Wingdings" panose="05000000000000000000" pitchFamily="2" charset="2"/>
              </a:rPr>
              <a:t>930</a:t>
            </a:r>
            <a:r>
              <a:rPr lang="it-IT" sz="2000" dirty="0"/>
              <a:t> </a:t>
            </a:r>
            <a:r>
              <a:rPr lang="it-IT" sz="2000" dirty="0">
                <a:sym typeface="Wingdings" panose="05000000000000000000" pitchFamily="2" charset="2"/>
              </a:rPr>
              <a:t>H </a:t>
            </a:r>
            <a:r>
              <a:rPr lang="it-IT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34846879</a:t>
            </a:r>
            <a:endParaRPr lang="it-IT" sz="2000" b="1" dirty="0">
              <a:solidFill>
                <a:srgbClr val="FF0000"/>
              </a:solidFill>
            </a:endParaRPr>
          </a:p>
          <a:p>
            <a:r>
              <a:rPr lang="it-IT" sz="2000" b="1" dirty="0">
                <a:solidFill>
                  <a:srgbClr val="FF0000"/>
                </a:solidFill>
              </a:rPr>
              <a:t>345</a:t>
            </a:r>
            <a:r>
              <a:rPr lang="it-IT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  </a:t>
            </a:r>
            <a:r>
              <a:rPr lang="it-IT" sz="2000" dirty="0">
                <a:sym typeface="Wingdings" panose="05000000000000000000" pitchFamily="2" charset="2"/>
              </a:rPr>
              <a:t>H 00187654 </a:t>
            </a:r>
            <a:r>
              <a:rPr lang="it-IT" sz="2000" dirty="0">
                <a:solidFill>
                  <a:srgbClr val="FF0000"/>
                </a:solidFill>
                <a:sym typeface="Wingdings" panose="05000000000000000000" pitchFamily="2" charset="2"/>
              </a:rPr>
              <a:t>R1</a:t>
            </a:r>
            <a:r>
              <a:rPr lang="it-IT" sz="2000" dirty="0">
                <a:sym typeface="Wingdings" panose="05000000000000000000" pitchFamily="2" charset="2"/>
              </a:rPr>
              <a:t> </a:t>
            </a:r>
            <a:r>
              <a:rPr lang="it-IT" sz="2000" b="1" dirty="0">
                <a:sym typeface="Wingdings" panose="05000000000000000000" pitchFamily="2" charset="2"/>
              </a:rPr>
              <a:t>001</a:t>
            </a:r>
            <a:r>
              <a:rPr lang="it-IT" sz="2000" dirty="0"/>
              <a:t> </a:t>
            </a:r>
            <a:r>
              <a:rPr lang="it-IT" sz="2000" dirty="0">
                <a:sym typeface="Wingdings" panose="05000000000000000000" pitchFamily="2" charset="2"/>
              </a:rPr>
              <a:t>H 11299092 </a:t>
            </a:r>
            <a:r>
              <a:rPr lang="it-IT" sz="2000" dirty="0">
                <a:solidFill>
                  <a:srgbClr val="0070C0"/>
                </a:solidFill>
                <a:sym typeface="Wingdings" panose="05000000000000000000" pitchFamily="2" charset="2"/>
              </a:rPr>
              <a:t>R2</a:t>
            </a:r>
            <a:r>
              <a:rPr lang="it-IT" sz="2000" dirty="0">
                <a:sym typeface="Wingdings" panose="05000000000000000000" pitchFamily="2" charset="2"/>
              </a:rPr>
              <a:t> </a:t>
            </a:r>
            <a:r>
              <a:rPr lang="it-IT" sz="2000" b="1" dirty="0">
                <a:sym typeface="Wingdings" panose="05000000000000000000" pitchFamily="2" charset="2"/>
              </a:rPr>
              <a:t>092</a:t>
            </a:r>
            <a:r>
              <a:rPr lang="it-IT" sz="2000" dirty="0"/>
              <a:t> </a:t>
            </a:r>
            <a:r>
              <a:rPr lang="it-IT" sz="2000" dirty="0">
                <a:sym typeface="Wingdings" panose="05000000000000000000" pitchFamily="2" charset="2"/>
              </a:rPr>
              <a:t>H </a:t>
            </a:r>
            <a:r>
              <a:rPr lang="it-IT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66709243</a:t>
            </a:r>
            <a:endParaRPr lang="it-IT" sz="2000" b="1" dirty="0">
              <a:solidFill>
                <a:srgbClr val="FF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125538"/>
            <a:ext cx="8062664" cy="2951534"/>
          </a:xfrm>
        </p:spPr>
        <p:txBody>
          <a:bodyPr>
            <a:normAutofit fontScale="77500" lnSpcReduction="20000"/>
          </a:bodyPr>
          <a:lstStyle/>
          <a:p>
            <a:r>
              <a:rPr lang="it-IT" dirty="0" err="1"/>
              <a:t>Hash</a:t>
            </a:r>
            <a:r>
              <a:rPr lang="it-IT" dirty="0"/>
              <a:t> = 19906842</a:t>
            </a:r>
          </a:p>
          <a:p>
            <a:r>
              <a:rPr lang="en-US" dirty="0"/>
              <a:t>19906842 is in lookup table? YES!</a:t>
            </a:r>
          </a:p>
          <a:p>
            <a:pPr lvl="1"/>
            <a:r>
              <a:rPr lang="en-US" dirty="0"/>
              <a:t>Take head of chain = 789 </a:t>
            </a:r>
          </a:p>
          <a:p>
            <a:pPr lvl="2"/>
            <a:r>
              <a:rPr lang="en-US" dirty="0"/>
              <a:t>compute H(789) = </a:t>
            </a:r>
            <a:r>
              <a:rPr lang="it-IT" dirty="0">
                <a:sym typeface="Wingdings" panose="05000000000000000000" pitchFamily="2" charset="2"/>
              </a:rPr>
              <a:t>19175277</a:t>
            </a:r>
          </a:p>
          <a:p>
            <a:pPr lvl="2"/>
            <a:r>
              <a:rPr lang="it-IT" dirty="0">
                <a:sym typeface="Wingdings" panose="05000000000000000000" pitchFamily="2" charset="2"/>
              </a:rPr>
              <a:t>compute R1(19175277) = 191</a:t>
            </a:r>
          </a:p>
          <a:p>
            <a:pPr lvl="2"/>
            <a:r>
              <a:rPr lang="en-US" dirty="0"/>
              <a:t>compute H(191) = </a:t>
            </a:r>
            <a:r>
              <a:rPr lang="it-IT" dirty="0">
                <a:sym typeface="Wingdings" panose="05000000000000000000" pitchFamily="2" charset="2"/>
              </a:rPr>
              <a:t>76509246 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compute R2(</a:t>
            </a:r>
            <a:r>
              <a:rPr lang="it-IT" dirty="0">
                <a:sym typeface="Wingdings" panose="05000000000000000000" pitchFamily="2" charset="2"/>
              </a:rPr>
              <a:t>76509246) = 246</a:t>
            </a:r>
          </a:p>
          <a:p>
            <a:pPr lvl="2"/>
            <a:r>
              <a:rPr lang="en-US" dirty="0"/>
              <a:t>compute H(246) = 19906842 </a:t>
            </a:r>
            <a:r>
              <a:rPr lang="en-US" dirty="0">
                <a:sym typeface="Wingdings" panose="05000000000000000000" pitchFamily="2" charset="2"/>
              </a:rPr>
              <a:t> FOUND! Plaintext = 246</a:t>
            </a:r>
            <a:endParaRPr lang="it-IT" b="1" dirty="0"/>
          </a:p>
        </p:txBody>
      </p:sp>
      <p:sp>
        <p:nvSpPr>
          <p:cNvPr id="5" name="Rettangolo 4"/>
          <p:cNvSpPr/>
          <p:nvPr/>
        </p:nvSpPr>
        <p:spPr bwMode="auto">
          <a:xfrm>
            <a:off x="6882680" y="4869160"/>
            <a:ext cx="1037692" cy="25202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6" name="Rettangolo 5"/>
          <p:cNvSpPr/>
          <p:nvPr/>
        </p:nvSpPr>
        <p:spPr bwMode="auto">
          <a:xfrm>
            <a:off x="575556" y="4869160"/>
            <a:ext cx="504056" cy="25202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7" name="Rettangolo 6"/>
          <p:cNvSpPr/>
          <p:nvPr/>
        </p:nvSpPr>
        <p:spPr bwMode="auto">
          <a:xfrm>
            <a:off x="1518084" y="4869160"/>
            <a:ext cx="1037692" cy="25202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8" name="Rettangolo 7"/>
          <p:cNvSpPr/>
          <p:nvPr/>
        </p:nvSpPr>
        <p:spPr bwMode="auto">
          <a:xfrm>
            <a:off x="3311860" y="4869160"/>
            <a:ext cx="504056" cy="25202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9" name="Rettangolo 8"/>
          <p:cNvSpPr/>
          <p:nvPr/>
        </p:nvSpPr>
        <p:spPr bwMode="auto">
          <a:xfrm>
            <a:off x="4218384" y="4869160"/>
            <a:ext cx="1037692" cy="25202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0" name="Rettangolo 9"/>
          <p:cNvSpPr/>
          <p:nvPr/>
        </p:nvSpPr>
        <p:spPr bwMode="auto">
          <a:xfrm>
            <a:off x="5976156" y="4869160"/>
            <a:ext cx="504056" cy="25202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14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Rainbow </a:t>
            </a:r>
            <a:r>
              <a:rPr lang="it-IT" dirty="0" err="1"/>
              <a:t>table</a:t>
            </a:r>
            <a:r>
              <a:rPr lang="it-IT" dirty="0"/>
              <a:t> </a:t>
            </a:r>
            <a:r>
              <a:rPr lang="it-IT" dirty="0" err="1"/>
              <a:t>lookup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575556" y="4185084"/>
            <a:ext cx="74382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rgbClr val="FF0000"/>
                </a:solidFill>
              </a:rPr>
              <a:t>123</a:t>
            </a:r>
            <a:r>
              <a:rPr lang="it-IT" sz="2000" dirty="0"/>
              <a:t>  </a:t>
            </a:r>
            <a:r>
              <a:rPr lang="it-IT" sz="2000" dirty="0">
                <a:sym typeface="Wingdings" panose="05000000000000000000" pitchFamily="2" charset="2"/>
              </a:rPr>
              <a:t>H 20712281 </a:t>
            </a:r>
            <a:r>
              <a:rPr lang="it-IT" sz="2000" dirty="0">
                <a:solidFill>
                  <a:srgbClr val="FF0000"/>
                </a:solidFill>
                <a:sym typeface="Wingdings" panose="05000000000000000000" pitchFamily="2" charset="2"/>
              </a:rPr>
              <a:t>R1</a:t>
            </a:r>
            <a:r>
              <a:rPr lang="it-IT" sz="2000" dirty="0">
                <a:sym typeface="Wingdings" panose="05000000000000000000" pitchFamily="2" charset="2"/>
              </a:rPr>
              <a:t> </a:t>
            </a:r>
            <a:r>
              <a:rPr lang="it-IT" sz="2000" b="1" dirty="0">
                <a:sym typeface="Wingdings" panose="05000000000000000000" pitchFamily="2" charset="2"/>
              </a:rPr>
              <a:t>207</a:t>
            </a:r>
            <a:r>
              <a:rPr lang="it-IT" sz="2000" dirty="0"/>
              <a:t> </a:t>
            </a:r>
            <a:r>
              <a:rPr lang="it-IT" sz="2000" dirty="0">
                <a:sym typeface="Wingdings" panose="05000000000000000000" pitchFamily="2" charset="2"/>
              </a:rPr>
              <a:t>H 33572892 </a:t>
            </a:r>
            <a:r>
              <a:rPr lang="it-IT" sz="2000" dirty="0">
                <a:solidFill>
                  <a:srgbClr val="0070C0"/>
                </a:solidFill>
                <a:sym typeface="Wingdings" panose="05000000000000000000" pitchFamily="2" charset="2"/>
              </a:rPr>
              <a:t>R2</a:t>
            </a:r>
            <a:r>
              <a:rPr lang="it-IT" sz="2000" dirty="0">
                <a:sym typeface="Wingdings" panose="05000000000000000000" pitchFamily="2" charset="2"/>
              </a:rPr>
              <a:t> </a:t>
            </a:r>
            <a:r>
              <a:rPr lang="it-IT" sz="2000" b="1" dirty="0">
                <a:sym typeface="Wingdings" panose="05000000000000000000" pitchFamily="2" charset="2"/>
              </a:rPr>
              <a:t>892</a:t>
            </a:r>
            <a:r>
              <a:rPr lang="it-IT" sz="2000" dirty="0">
                <a:sym typeface="Wingdings" panose="05000000000000000000" pitchFamily="2" charset="2"/>
              </a:rPr>
              <a:t> H </a:t>
            </a:r>
            <a:r>
              <a:rPr lang="it-IT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90003455</a:t>
            </a:r>
            <a:endParaRPr lang="it-IT" sz="2000" b="1" dirty="0">
              <a:solidFill>
                <a:srgbClr val="FF0000"/>
              </a:solidFill>
            </a:endParaRPr>
          </a:p>
          <a:p>
            <a:r>
              <a:rPr lang="it-IT" sz="2000" b="1" dirty="0">
                <a:solidFill>
                  <a:srgbClr val="FF0000"/>
                </a:solidFill>
              </a:rPr>
              <a:t>456</a:t>
            </a:r>
            <a:r>
              <a:rPr lang="it-IT" sz="2000" dirty="0"/>
              <a:t>  </a:t>
            </a:r>
            <a:r>
              <a:rPr lang="it-IT" sz="2000" dirty="0">
                <a:sym typeface="Wingdings" panose="05000000000000000000" pitchFamily="2" charset="2"/>
              </a:rPr>
              <a:t>H 87130012 </a:t>
            </a:r>
            <a:r>
              <a:rPr lang="it-IT" sz="2000" dirty="0">
                <a:solidFill>
                  <a:srgbClr val="FF0000"/>
                </a:solidFill>
                <a:sym typeface="Wingdings" panose="05000000000000000000" pitchFamily="2" charset="2"/>
              </a:rPr>
              <a:t>R1</a:t>
            </a:r>
            <a:r>
              <a:rPr lang="it-IT" sz="2000" dirty="0">
                <a:sym typeface="Wingdings" panose="05000000000000000000" pitchFamily="2" charset="2"/>
              </a:rPr>
              <a:t></a:t>
            </a:r>
            <a:r>
              <a:rPr lang="it-IT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it-IT" sz="2000" b="1" dirty="0">
                <a:sym typeface="Wingdings" panose="05000000000000000000" pitchFamily="2" charset="2"/>
              </a:rPr>
              <a:t>871</a:t>
            </a:r>
            <a:r>
              <a:rPr lang="it-IT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it-IT" sz="2000" dirty="0">
                <a:sym typeface="Wingdings" panose="05000000000000000000" pitchFamily="2" charset="2"/>
              </a:rPr>
              <a:t>H 95048324 </a:t>
            </a:r>
            <a:r>
              <a:rPr lang="it-IT" sz="2000" dirty="0">
                <a:solidFill>
                  <a:srgbClr val="0070C0"/>
                </a:solidFill>
                <a:sym typeface="Wingdings" panose="05000000000000000000" pitchFamily="2" charset="2"/>
              </a:rPr>
              <a:t>R2</a:t>
            </a:r>
            <a:r>
              <a:rPr lang="it-IT" sz="2000" dirty="0">
                <a:sym typeface="Wingdings" panose="05000000000000000000" pitchFamily="2" charset="2"/>
              </a:rPr>
              <a:t> </a:t>
            </a:r>
            <a:r>
              <a:rPr lang="it-IT" sz="2000" b="1" dirty="0">
                <a:sym typeface="Wingdings" panose="05000000000000000000" pitchFamily="2" charset="2"/>
              </a:rPr>
              <a:t>324</a:t>
            </a:r>
            <a:r>
              <a:rPr lang="it-IT" sz="2000" dirty="0"/>
              <a:t> </a:t>
            </a:r>
            <a:r>
              <a:rPr lang="it-IT" sz="2000" dirty="0">
                <a:sym typeface="Wingdings" panose="05000000000000000000" pitchFamily="2" charset="2"/>
              </a:rPr>
              <a:t>H </a:t>
            </a:r>
            <a:r>
              <a:rPr lang="it-IT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52766685</a:t>
            </a:r>
            <a:endParaRPr lang="it-IT" sz="2000" b="1" dirty="0">
              <a:solidFill>
                <a:srgbClr val="FF0000"/>
              </a:solidFill>
            </a:endParaRPr>
          </a:p>
          <a:p>
            <a:r>
              <a:rPr lang="it-IT" sz="2000" b="1" dirty="0">
                <a:solidFill>
                  <a:srgbClr val="FF0000"/>
                </a:solidFill>
              </a:rPr>
              <a:t>789 </a:t>
            </a:r>
            <a:r>
              <a:rPr lang="it-IT" sz="2000" dirty="0"/>
              <a:t> </a:t>
            </a:r>
            <a:r>
              <a:rPr lang="it-IT" sz="2000" dirty="0">
                <a:sym typeface="Wingdings" panose="05000000000000000000" pitchFamily="2" charset="2"/>
              </a:rPr>
              <a:t>H 19175277 </a:t>
            </a:r>
            <a:r>
              <a:rPr lang="it-IT" sz="2000" dirty="0">
                <a:solidFill>
                  <a:srgbClr val="FF0000"/>
                </a:solidFill>
                <a:sym typeface="Wingdings" panose="05000000000000000000" pitchFamily="2" charset="2"/>
              </a:rPr>
              <a:t>R1</a:t>
            </a:r>
            <a:r>
              <a:rPr lang="it-IT" sz="2000" dirty="0">
                <a:sym typeface="Wingdings" panose="05000000000000000000" pitchFamily="2" charset="2"/>
              </a:rPr>
              <a:t> </a:t>
            </a:r>
            <a:r>
              <a:rPr lang="it-IT" sz="2000" b="1" dirty="0">
                <a:sym typeface="Wingdings" panose="05000000000000000000" pitchFamily="2" charset="2"/>
              </a:rPr>
              <a:t>191</a:t>
            </a:r>
            <a:r>
              <a:rPr lang="it-IT" sz="2000" dirty="0"/>
              <a:t> </a:t>
            </a:r>
            <a:r>
              <a:rPr lang="it-IT" sz="2000" dirty="0">
                <a:sym typeface="Wingdings" panose="05000000000000000000" pitchFamily="2" charset="2"/>
              </a:rPr>
              <a:t>H 76509246 </a:t>
            </a:r>
            <a:r>
              <a:rPr lang="it-IT" sz="2000" dirty="0">
                <a:solidFill>
                  <a:srgbClr val="0070C0"/>
                </a:solidFill>
                <a:sym typeface="Wingdings" panose="05000000000000000000" pitchFamily="2" charset="2"/>
              </a:rPr>
              <a:t>R2</a:t>
            </a:r>
            <a:r>
              <a:rPr lang="it-IT" sz="2000" dirty="0">
                <a:sym typeface="Wingdings" panose="05000000000000000000" pitchFamily="2" charset="2"/>
              </a:rPr>
              <a:t> </a:t>
            </a:r>
            <a:r>
              <a:rPr lang="it-IT" sz="2000" b="1" dirty="0">
                <a:sym typeface="Wingdings" panose="05000000000000000000" pitchFamily="2" charset="2"/>
              </a:rPr>
              <a:t>246</a:t>
            </a:r>
            <a:r>
              <a:rPr lang="it-IT" sz="2000" dirty="0"/>
              <a:t> </a:t>
            </a:r>
            <a:r>
              <a:rPr lang="it-IT" sz="2000" dirty="0">
                <a:sym typeface="Wingdings" panose="05000000000000000000" pitchFamily="2" charset="2"/>
              </a:rPr>
              <a:t>H </a:t>
            </a:r>
            <a:r>
              <a:rPr lang="it-IT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19906842</a:t>
            </a:r>
            <a:endParaRPr lang="it-IT" sz="2000" b="1" dirty="0">
              <a:solidFill>
                <a:srgbClr val="FF0000"/>
              </a:solidFill>
            </a:endParaRPr>
          </a:p>
          <a:p>
            <a:r>
              <a:rPr lang="it-IT" sz="2000" b="1" dirty="0">
                <a:solidFill>
                  <a:srgbClr val="FF0000"/>
                </a:solidFill>
              </a:rPr>
              <a:t>012</a:t>
            </a:r>
            <a:r>
              <a:rPr lang="it-IT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it-IT" sz="2000" dirty="0">
                <a:sym typeface="Wingdings" panose="05000000000000000000" pitchFamily="2" charset="2"/>
              </a:rPr>
              <a:t> H 76520921 </a:t>
            </a:r>
            <a:r>
              <a:rPr lang="it-IT" sz="2000" dirty="0">
                <a:solidFill>
                  <a:srgbClr val="FF0000"/>
                </a:solidFill>
                <a:sym typeface="Wingdings" panose="05000000000000000000" pitchFamily="2" charset="2"/>
              </a:rPr>
              <a:t>R1</a:t>
            </a:r>
            <a:r>
              <a:rPr lang="it-IT" sz="2000" dirty="0">
                <a:sym typeface="Wingdings" panose="05000000000000000000" pitchFamily="2" charset="2"/>
              </a:rPr>
              <a:t> </a:t>
            </a:r>
            <a:r>
              <a:rPr lang="it-IT" sz="2000" b="1" dirty="0">
                <a:sym typeface="Wingdings" panose="05000000000000000000" pitchFamily="2" charset="2"/>
              </a:rPr>
              <a:t>765</a:t>
            </a:r>
            <a:r>
              <a:rPr lang="it-IT" sz="2000" dirty="0"/>
              <a:t> </a:t>
            </a:r>
            <a:r>
              <a:rPr lang="it-IT" sz="2000" dirty="0">
                <a:sym typeface="Wingdings" panose="05000000000000000000" pitchFamily="2" charset="2"/>
              </a:rPr>
              <a:t>H 43981930 </a:t>
            </a:r>
            <a:r>
              <a:rPr lang="it-IT" sz="2000" dirty="0">
                <a:solidFill>
                  <a:srgbClr val="0070C0"/>
                </a:solidFill>
                <a:sym typeface="Wingdings" panose="05000000000000000000" pitchFamily="2" charset="2"/>
              </a:rPr>
              <a:t>R2</a:t>
            </a:r>
            <a:r>
              <a:rPr lang="it-IT" sz="2000" dirty="0">
                <a:sym typeface="Wingdings" panose="05000000000000000000" pitchFamily="2" charset="2"/>
              </a:rPr>
              <a:t> </a:t>
            </a:r>
            <a:r>
              <a:rPr lang="it-IT" sz="2000" b="1" dirty="0">
                <a:sym typeface="Wingdings" panose="05000000000000000000" pitchFamily="2" charset="2"/>
              </a:rPr>
              <a:t>930</a:t>
            </a:r>
            <a:r>
              <a:rPr lang="it-IT" sz="2000" dirty="0"/>
              <a:t> </a:t>
            </a:r>
            <a:r>
              <a:rPr lang="it-IT" sz="2000" dirty="0">
                <a:sym typeface="Wingdings" panose="05000000000000000000" pitchFamily="2" charset="2"/>
              </a:rPr>
              <a:t>H </a:t>
            </a:r>
            <a:r>
              <a:rPr lang="it-IT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34846879</a:t>
            </a:r>
            <a:endParaRPr lang="it-IT" sz="2000" b="1" dirty="0">
              <a:solidFill>
                <a:srgbClr val="FF0000"/>
              </a:solidFill>
            </a:endParaRPr>
          </a:p>
          <a:p>
            <a:r>
              <a:rPr lang="it-IT" sz="2000" b="1" dirty="0">
                <a:solidFill>
                  <a:srgbClr val="FF0000"/>
                </a:solidFill>
              </a:rPr>
              <a:t>345</a:t>
            </a:r>
            <a:r>
              <a:rPr lang="it-IT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  </a:t>
            </a:r>
            <a:r>
              <a:rPr lang="it-IT" sz="2000" dirty="0">
                <a:sym typeface="Wingdings" panose="05000000000000000000" pitchFamily="2" charset="2"/>
              </a:rPr>
              <a:t>H 00187654 </a:t>
            </a:r>
            <a:r>
              <a:rPr lang="it-IT" sz="2000" dirty="0">
                <a:solidFill>
                  <a:srgbClr val="FF0000"/>
                </a:solidFill>
                <a:sym typeface="Wingdings" panose="05000000000000000000" pitchFamily="2" charset="2"/>
              </a:rPr>
              <a:t>R1</a:t>
            </a:r>
            <a:r>
              <a:rPr lang="it-IT" sz="2000" dirty="0">
                <a:sym typeface="Wingdings" panose="05000000000000000000" pitchFamily="2" charset="2"/>
              </a:rPr>
              <a:t> </a:t>
            </a:r>
            <a:r>
              <a:rPr lang="it-IT" sz="2000" b="1" dirty="0">
                <a:sym typeface="Wingdings" panose="05000000000000000000" pitchFamily="2" charset="2"/>
              </a:rPr>
              <a:t>001</a:t>
            </a:r>
            <a:r>
              <a:rPr lang="it-IT" sz="2000" dirty="0"/>
              <a:t> </a:t>
            </a:r>
            <a:r>
              <a:rPr lang="it-IT" sz="2000" dirty="0">
                <a:sym typeface="Wingdings" panose="05000000000000000000" pitchFamily="2" charset="2"/>
              </a:rPr>
              <a:t>H 11299092 </a:t>
            </a:r>
            <a:r>
              <a:rPr lang="it-IT" sz="2000" dirty="0">
                <a:solidFill>
                  <a:srgbClr val="0070C0"/>
                </a:solidFill>
                <a:sym typeface="Wingdings" panose="05000000000000000000" pitchFamily="2" charset="2"/>
              </a:rPr>
              <a:t>R2</a:t>
            </a:r>
            <a:r>
              <a:rPr lang="it-IT" sz="2000" dirty="0">
                <a:sym typeface="Wingdings" panose="05000000000000000000" pitchFamily="2" charset="2"/>
              </a:rPr>
              <a:t> </a:t>
            </a:r>
            <a:r>
              <a:rPr lang="it-IT" sz="2000" b="1" dirty="0">
                <a:sym typeface="Wingdings" panose="05000000000000000000" pitchFamily="2" charset="2"/>
              </a:rPr>
              <a:t>092</a:t>
            </a:r>
            <a:r>
              <a:rPr lang="it-IT" sz="2000" dirty="0"/>
              <a:t> </a:t>
            </a:r>
            <a:r>
              <a:rPr lang="it-IT" sz="2000" dirty="0">
                <a:sym typeface="Wingdings" panose="05000000000000000000" pitchFamily="2" charset="2"/>
              </a:rPr>
              <a:t>H </a:t>
            </a:r>
            <a:r>
              <a:rPr lang="it-IT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66709243</a:t>
            </a:r>
            <a:endParaRPr lang="it-IT" sz="2000" b="1" dirty="0">
              <a:solidFill>
                <a:srgbClr val="FF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03548" y="1125538"/>
            <a:ext cx="8458200" cy="2591494"/>
          </a:xfrm>
        </p:spPr>
        <p:txBody>
          <a:bodyPr>
            <a:normAutofit fontScale="62500" lnSpcReduction="20000"/>
          </a:bodyPr>
          <a:lstStyle/>
          <a:p>
            <a:r>
              <a:rPr lang="it-IT" dirty="0" err="1"/>
              <a:t>Hash</a:t>
            </a:r>
            <a:r>
              <a:rPr lang="it-IT" dirty="0"/>
              <a:t> = 11299092</a:t>
            </a:r>
          </a:p>
          <a:p>
            <a:r>
              <a:rPr lang="it-IT" dirty="0"/>
              <a:t>11299092</a:t>
            </a:r>
            <a:r>
              <a:rPr lang="en-US" dirty="0"/>
              <a:t> is in lookup table? NO!</a:t>
            </a:r>
          </a:p>
          <a:p>
            <a:pPr lvl="1"/>
            <a:r>
              <a:rPr lang="en-US" dirty="0"/>
              <a:t>Compute R2(</a:t>
            </a:r>
            <a:r>
              <a:rPr lang="it-IT" dirty="0"/>
              <a:t>11299092)=092 </a:t>
            </a:r>
          </a:p>
          <a:p>
            <a:pPr lvl="1"/>
            <a:r>
              <a:rPr lang="it-IT" dirty="0"/>
              <a:t>Compute H(092)=66709243: </a:t>
            </a:r>
            <a:r>
              <a:rPr lang="it-IT" dirty="0" err="1"/>
              <a:t>is</a:t>
            </a:r>
            <a:r>
              <a:rPr lang="it-IT" dirty="0"/>
              <a:t> in </a:t>
            </a:r>
            <a:r>
              <a:rPr lang="it-IT" dirty="0" err="1"/>
              <a:t>lookup</a:t>
            </a:r>
            <a:r>
              <a:rPr lang="it-IT" dirty="0"/>
              <a:t> </a:t>
            </a:r>
            <a:r>
              <a:rPr lang="it-IT" dirty="0" err="1"/>
              <a:t>table</a:t>
            </a:r>
            <a:r>
              <a:rPr lang="it-IT" dirty="0"/>
              <a:t>? YES!</a:t>
            </a:r>
          </a:p>
          <a:p>
            <a:pPr lvl="1"/>
            <a:r>
              <a:rPr lang="en-US" dirty="0"/>
              <a:t>Take head of chain = 345</a:t>
            </a:r>
          </a:p>
          <a:p>
            <a:pPr lvl="1"/>
            <a:r>
              <a:rPr lang="en-US" dirty="0"/>
              <a:t>Compute H(345) = 00187654: is our hash? NO</a:t>
            </a:r>
          </a:p>
          <a:p>
            <a:pPr lvl="1"/>
            <a:r>
              <a:rPr lang="en-US" dirty="0"/>
              <a:t>Reduce R2(00187654)=001 and compute H(001) = </a:t>
            </a:r>
            <a:r>
              <a:rPr lang="it-IT" dirty="0"/>
              <a:t>11299092</a:t>
            </a:r>
            <a:endParaRPr lang="en-US" dirty="0"/>
          </a:p>
          <a:p>
            <a:pPr lvl="1"/>
            <a:r>
              <a:rPr lang="en-US" b="1" dirty="0"/>
              <a:t>Found the match: 001</a:t>
            </a:r>
            <a:r>
              <a:rPr lang="en-US" b="1" dirty="0">
                <a:sym typeface="Wingdings" panose="05000000000000000000" pitchFamily="2" charset="2"/>
              </a:rPr>
              <a:t>11299092!!</a:t>
            </a:r>
            <a:r>
              <a:rPr lang="en-US" b="1" dirty="0"/>
              <a:t> </a:t>
            </a:r>
            <a:endParaRPr lang="it-IT" b="1" dirty="0"/>
          </a:p>
        </p:txBody>
      </p:sp>
      <p:sp>
        <p:nvSpPr>
          <p:cNvPr id="5" name="Rettangolo 4"/>
          <p:cNvSpPr/>
          <p:nvPr/>
        </p:nvSpPr>
        <p:spPr bwMode="auto">
          <a:xfrm>
            <a:off x="6882680" y="5481228"/>
            <a:ext cx="1037692" cy="25202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6" name="Rettangolo 5"/>
          <p:cNvSpPr/>
          <p:nvPr/>
        </p:nvSpPr>
        <p:spPr bwMode="auto">
          <a:xfrm>
            <a:off x="575556" y="5481228"/>
            <a:ext cx="504056" cy="25202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43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>
            <a:extLst>
              <a:ext uri="{FF2B5EF4-FFF2-40B4-BE49-F238E27FC236}">
                <a16:creationId xmlns:a16="http://schemas.microsoft.com/office/drawing/2014/main" id="{16753BC1-5112-4E86-8716-2FB22881AD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  <a:defRPr/>
            </a:pPr>
            <a:r>
              <a:rPr lang="en-US" dirty="0"/>
              <a:t>Authentication: “proof of…”</a:t>
            </a:r>
          </a:p>
        </p:txBody>
      </p:sp>
      <p:sp>
        <p:nvSpPr>
          <p:cNvPr id="230403" name="Rectangle 3">
            <a:extLst>
              <a:ext uri="{FF2B5EF4-FFF2-40B4-BE49-F238E27FC236}">
                <a16:creationId xmlns:a16="http://schemas.microsoft.com/office/drawing/2014/main" id="{190ABBAA-ACB5-405A-AADC-02B17C480E9C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609600" y="1524000"/>
            <a:ext cx="8001000" cy="44958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dirty="0"/>
              <a:t>To “prove” I know a password does NOT necessarily imply revealing it </a:t>
            </a:r>
          </a:p>
          <a:p>
            <a:pPr lvl="1">
              <a:defRPr/>
            </a:pPr>
            <a:r>
              <a:rPr lang="en-US" sz="2500" dirty="0"/>
              <a:t>Though revealing the password is ONE POSSIBLE approach</a:t>
            </a:r>
          </a:p>
          <a:p>
            <a:pPr lvl="2">
              <a:defRPr/>
            </a:pPr>
            <a:r>
              <a:rPr lang="en-US" sz="2100" dirty="0"/>
              <a:t>Passwd Authentication Protocol - PAP</a:t>
            </a:r>
          </a:p>
          <a:p>
            <a:pPr lvl="1">
              <a:defRPr/>
            </a:pPr>
            <a:endParaRPr lang="en-US" sz="1600" b="1" u="sng" dirty="0">
              <a:latin typeface="Tahoma" pitchFamily="34" charset="0"/>
            </a:endParaRPr>
          </a:p>
          <a:p>
            <a:pPr>
              <a:defRPr/>
            </a:pPr>
            <a:r>
              <a:rPr lang="en-US" dirty="0"/>
              <a:t>Different techniques </a:t>
            </a:r>
            <a:r>
              <a:rPr lang="en-US" dirty="0">
                <a:sym typeface="Wingdings" panose="05000000000000000000" pitchFamily="2" charset="2"/>
              </a:rPr>
              <a:t> different levels of information disclosure</a:t>
            </a:r>
          </a:p>
          <a:p>
            <a:pPr lvl="1">
              <a:defRPr/>
            </a:pPr>
            <a:r>
              <a:rPr lang="en-US" sz="2500" dirty="0"/>
              <a:t>PAP = full disclosure</a:t>
            </a:r>
          </a:p>
          <a:p>
            <a:pPr lvl="1">
              <a:defRPr/>
            </a:pPr>
            <a:r>
              <a:rPr lang="en-US" sz="2500" dirty="0"/>
              <a:t>CHAP = some information leaks</a:t>
            </a:r>
          </a:p>
          <a:p>
            <a:pPr lvl="1">
              <a:defRPr/>
            </a:pPr>
            <a:r>
              <a:rPr lang="en-US" sz="2500" dirty="0"/>
              <a:t>ZKP = no information leakage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0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0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Rainbow </a:t>
            </a:r>
            <a:r>
              <a:rPr lang="it-IT" dirty="0" err="1"/>
              <a:t>table</a:t>
            </a:r>
            <a:r>
              <a:rPr lang="it-IT" dirty="0"/>
              <a:t> </a:t>
            </a:r>
            <a:r>
              <a:rPr lang="it-IT" dirty="0" err="1"/>
              <a:t>lookup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575556" y="4185084"/>
            <a:ext cx="74382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rgbClr val="FF0000"/>
                </a:solidFill>
              </a:rPr>
              <a:t>123</a:t>
            </a:r>
            <a:r>
              <a:rPr lang="it-IT" sz="2000" dirty="0"/>
              <a:t>  </a:t>
            </a:r>
            <a:r>
              <a:rPr lang="it-IT" sz="2000" dirty="0">
                <a:sym typeface="Wingdings" panose="05000000000000000000" pitchFamily="2" charset="2"/>
              </a:rPr>
              <a:t>H 20712281 </a:t>
            </a:r>
            <a:r>
              <a:rPr lang="it-IT" sz="2000" dirty="0">
                <a:solidFill>
                  <a:srgbClr val="FF0000"/>
                </a:solidFill>
                <a:sym typeface="Wingdings" panose="05000000000000000000" pitchFamily="2" charset="2"/>
              </a:rPr>
              <a:t>R1</a:t>
            </a:r>
            <a:r>
              <a:rPr lang="it-IT" sz="2000" dirty="0">
                <a:sym typeface="Wingdings" panose="05000000000000000000" pitchFamily="2" charset="2"/>
              </a:rPr>
              <a:t> </a:t>
            </a:r>
            <a:r>
              <a:rPr lang="it-IT" sz="2000" b="1" dirty="0">
                <a:sym typeface="Wingdings" panose="05000000000000000000" pitchFamily="2" charset="2"/>
              </a:rPr>
              <a:t>207</a:t>
            </a:r>
            <a:r>
              <a:rPr lang="it-IT" sz="2000" dirty="0"/>
              <a:t> </a:t>
            </a:r>
            <a:r>
              <a:rPr lang="it-IT" sz="2000" dirty="0">
                <a:sym typeface="Wingdings" panose="05000000000000000000" pitchFamily="2" charset="2"/>
              </a:rPr>
              <a:t>H 33572892 </a:t>
            </a:r>
            <a:r>
              <a:rPr lang="it-IT" sz="2000" dirty="0">
                <a:solidFill>
                  <a:srgbClr val="0070C0"/>
                </a:solidFill>
                <a:sym typeface="Wingdings" panose="05000000000000000000" pitchFamily="2" charset="2"/>
              </a:rPr>
              <a:t>R2</a:t>
            </a:r>
            <a:r>
              <a:rPr lang="it-IT" sz="2000" dirty="0">
                <a:sym typeface="Wingdings" panose="05000000000000000000" pitchFamily="2" charset="2"/>
              </a:rPr>
              <a:t> </a:t>
            </a:r>
            <a:r>
              <a:rPr lang="it-IT" sz="2000" b="1" dirty="0">
                <a:sym typeface="Wingdings" panose="05000000000000000000" pitchFamily="2" charset="2"/>
              </a:rPr>
              <a:t>892</a:t>
            </a:r>
            <a:r>
              <a:rPr lang="it-IT" sz="2000" dirty="0">
                <a:sym typeface="Wingdings" panose="05000000000000000000" pitchFamily="2" charset="2"/>
              </a:rPr>
              <a:t> H </a:t>
            </a:r>
            <a:r>
              <a:rPr lang="it-IT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90003455</a:t>
            </a:r>
            <a:endParaRPr lang="it-IT" sz="2000" b="1" dirty="0">
              <a:solidFill>
                <a:srgbClr val="FF0000"/>
              </a:solidFill>
            </a:endParaRPr>
          </a:p>
          <a:p>
            <a:r>
              <a:rPr lang="it-IT" sz="2000" b="1" dirty="0">
                <a:solidFill>
                  <a:srgbClr val="FF0000"/>
                </a:solidFill>
              </a:rPr>
              <a:t>456</a:t>
            </a:r>
            <a:r>
              <a:rPr lang="it-IT" sz="2000" dirty="0"/>
              <a:t>  </a:t>
            </a:r>
            <a:r>
              <a:rPr lang="it-IT" sz="2000" dirty="0">
                <a:sym typeface="Wingdings" panose="05000000000000000000" pitchFamily="2" charset="2"/>
              </a:rPr>
              <a:t>H 87130012 </a:t>
            </a:r>
            <a:r>
              <a:rPr lang="it-IT" sz="2000" dirty="0">
                <a:solidFill>
                  <a:srgbClr val="FF0000"/>
                </a:solidFill>
                <a:sym typeface="Wingdings" panose="05000000000000000000" pitchFamily="2" charset="2"/>
              </a:rPr>
              <a:t>R1</a:t>
            </a:r>
            <a:r>
              <a:rPr lang="it-IT" sz="2000" dirty="0">
                <a:sym typeface="Wingdings" panose="05000000000000000000" pitchFamily="2" charset="2"/>
              </a:rPr>
              <a:t></a:t>
            </a:r>
            <a:r>
              <a:rPr lang="it-IT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it-IT" sz="2000" b="1" dirty="0">
                <a:sym typeface="Wingdings" panose="05000000000000000000" pitchFamily="2" charset="2"/>
              </a:rPr>
              <a:t>871</a:t>
            </a:r>
            <a:r>
              <a:rPr lang="it-IT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it-IT" sz="2000" dirty="0">
                <a:sym typeface="Wingdings" panose="05000000000000000000" pitchFamily="2" charset="2"/>
              </a:rPr>
              <a:t>H 95048324 </a:t>
            </a:r>
            <a:r>
              <a:rPr lang="it-IT" sz="2000" dirty="0">
                <a:solidFill>
                  <a:srgbClr val="0070C0"/>
                </a:solidFill>
                <a:sym typeface="Wingdings" panose="05000000000000000000" pitchFamily="2" charset="2"/>
              </a:rPr>
              <a:t>R2</a:t>
            </a:r>
            <a:r>
              <a:rPr lang="it-IT" sz="2000" dirty="0">
                <a:sym typeface="Wingdings" panose="05000000000000000000" pitchFamily="2" charset="2"/>
              </a:rPr>
              <a:t> </a:t>
            </a:r>
            <a:r>
              <a:rPr lang="it-IT" sz="2000" b="1" dirty="0">
                <a:sym typeface="Wingdings" panose="05000000000000000000" pitchFamily="2" charset="2"/>
              </a:rPr>
              <a:t>324</a:t>
            </a:r>
            <a:r>
              <a:rPr lang="it-IT" sz="2000" dirty="0"/>
              <a:t> </a:t>
            </a:r>
            <a:r>
              <a:rPr lang="it-IT" sz="2000" dirty="0">
                <a:sym typeface="Wingdings" panose="05000000000000000000" pitchFamily="2" charset="2"/>
              </a:rPr>
              <a:t>H </a:t>
            </a:r>
            <a:r>
              <a:rPr lang="it-IT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52766685</a:t>
            </a:r>
            <a:endParaRPr lang="it-IT" sz="2000" b="1" dirty="0">
              <a:solidFill>
                <a:srgbClr val="FF0000"/>
              </a:solidFill>
            </a:endParaRPr>
          </a:p>
          <a:p>
            <a:r>
              <a:rPr lang="it-IT" sz="2000" b="1" dirty="0">
                <a:solidFill>
                  <a:srgbClr val="FF0000"/>
                </a:solidFill>
              </a:rPr>
              <a:t>789 </a:t>
            </a:r>
            <a:r>
              <a:rPr lang="it-IT" sz="2000" dirty="0"/>
              <a:t> </a:t>
            </a:r>
            <a:r>
              <a:rPr lang="it-IT" sz="2000" dirty="0">
                <a:sym typeface="Wingdings" panose="05000000000000000000" pitchFamily="2" charset="2"/>
              </a:rPr>
              <a:t>H 19175277 </a:t>
            </a:r>
            <a:r>
              <a:rPr lang="it-IT" sz="2000" dirty="0">
                <a:solidFill>
                  <a:srgbClr val="FF0000"/>
                </a:solidFill>
                <a:sym typeface="Wingdings" panose="05000000000000000000" pitchFamily="2" charset="2"/>
              </a:rPr>
              <a:t>R1</a:t>
            </a:r>
            <a:r>
              <a:rPr lang="it-IT" sz="2000" dirty="0">
                <a:sym typeface="Wingdings" panose="05000000000000000000" pitchFamily="2" charset="2"/>
              </a:rPr>
              <a:t> </a:t>
            </a:r>
            <a:r>
              <a:rPr lang="it-IT" sz="2000" b="1" dirty="0">
                <a:sym typeface="Wingdings" panose="05000000000000000000" pitchFamily="2" charset="2"/>
              </a:rPr>
              <a:t>191</a:t>
            </a:r>
            <a:r>
              <a:rPr lang="it-IT" sz="2000" dirty="0"/>
              <a:t> </a:t>
            </a:r>
            <a:r>
              <a:rPr lang="it-IT" sz="2000" dirty="0">
                <a:sym typeface="Wingdings" panose="05000000000000000000" pitchFamily="2" charset="2"/>
              </a:rPr>
              <a:t>H 76509246 </a:t>
            </a:r>
            <a:r>
              <a:rPr lang="it-IT" sz="2000" dirty="0">
                <a:solidFill>
                  <a:srgbClr val="0070C0"/>
                </a:solidFill>
                <a:sym typeface="Wingdings" panose="05000000000000000000" pitchFamily="2" charset="2"/>
              </a:rPr>
              <a:t>R2</a:t>
            </a:r>
            <a:r>
              <a:rPr lang="it-IT" sz="2000" dirty="0">
                <a:sym typeface="Wingdings" panose="05000000000000000000" pitchFamily="2" charset="2"/>
              </a:rPr>
              <a:t> </a:t>
            </a:r>
            <a:r>
              <a:rPr lang="it-IT" sz="2000" b="1" dirty="0">
                <a:sym typeface="Wingdings" panose="05000000000000000000" pitchFamily="2" charset="2"/>
              </a:rPr>
              <a:t>246</a:t>
            </a:r>
            <a:r>
              <a:rPr lang="it-IT" sz="2000" dirty="0"/>
              <a:t> </a:t>
            </a:r>
            <a:r>
              <a:rPr lang="it-IT" sz="2000" dirty="0">
                <a:sym typeface="Wingdings" panose="05000000000000000000" pitchFamily="2" charset="2"/>
              </a:rPr>
              <a:t>H </a:t>
            </a:r>
            <a:r>
              <a:rPr lang="it-IT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19906842</a:t>
            </a:r>
            <a:endParaRPr lang="it-IT" sz="2000" b="1" dirty="0">
              <a:solidFill>
                <a:srgbClr val="FF0000"/>
              </a:solidFill>
            </a:endParaRPr>
          </a:p>
          <a:p>
            <a:r>
              <a:rPr lang="it-IT" sz="2000" b="1" dirty="0">
                <a:solidFill>
                  <a:srgbClr val="FF0000"/>
                </a:solidFill>
              </a:rPr>
              <a:t>012</a:t>
            </a:r>
            <a:r>
              <a:rPr lang="it-IT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it-IT" sz="2000" dirty="0">
                <a:sym typeface="Wingdings" panose="05000000000000000000" pitchFamily="2" charset="2"/>
              </a:rPr>
              <a:t> H 76520921 </a:t>
            </a:r>
            <a:r>
              <a:rPr lang="it-IT" sz="2000" dirty="0">
                <a:solidFill>
                  <a:srgbClr val="FF0000"/>
                </a:solidFill>
                <a:sym typeface="Wingdings" panose="05000000000000000000" pitchFamily="2" charset="2"/>
              </a:rPr>
              <a:t>R1</a:t>
            </a:r>
            <a:r>
              <a:rPr lang="it-IT" sz="2000" dirty="0">
                <a:sym typeface="Wingdings" panose="05000000000000000000" pitchFamily="2" charset="2"/>
              </a:rPr>
              <a:t> </a:t>
            </a:r>
            <a:r>
              <a:rPr lang="it-IT" sz="2000" b="1" dirty="0">
                <a:sym typeface="Wingdings" panose="05000000000000000000" pitchFamily="2" charset="2"/>
              </a:rPr>
              <a:t>765</a:t>
            </a:r>
            <a:r>
              <a:rPr lang="it-IT" sz="2000" dirty="0"/>
              <a:t> </a:t>
            </a:r>
            <a:r>
              <a:rPr lang="it-IT" sz="2000" dirty="0">
                <a:sym typeface="Wingdings" panose="05000000000000000000" pitchFamily="2" charset="2"/>
              </a:rPr>
              <a:t>H 43981930 </a:t>
            </a:r>
            <a:r>
              <a:rPr lang="it-IT" sz="2000" dirty="0">
                <a:solidFill>
                  <a:srgbClr val="0070C0"/>
                </a:solidFill>
                <a:sym typeface="Wingdings" panose="05000000000000000000" pitchFamily="2" charset="2"/>
              </a:rPr>
              <a:t>R2</a:t>
            </a:r>
            <a:r>
              <a:rPr lang="it-IT" sz="2000" dirty="0">
                <a:sym typeface="Wingdings" panose="05000000000000000000" pitchFamily="2" charset="2"/>
              </a:rPr>
              <a:t> </a:t>
            </a:r>
            <a:r>
              <a:rPr lang="it-IT" sz="2000" b="1" dirty="0">
                <a:sym typeface="Wingdings" panose="05000000000000000000" pitchFamily="2" charset="2"/>
              </a:rPr>
              <a:t>930</a:t>
            </a:r>
            <a:r>
              <a:rPr lang="it-IT" sz="2000" dirty="0"/>
              <a:t> </a:t>
            </a:r>
            <a:r>
              <a:rPr lang="it-IT" sz="2000" dirty="0">
                <a:sym typeface="Wingdings" panose="05000000000000000000" pitchFamily="2" charset="2"/>
              </a:rPr>
              <a:t>H </a:t>
            </a:r>
            <a:r>
              <a:rPr lang="it-IT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34846879</a:t>
            </a:r>
            <a:endParaRPr lang="it-IT" sz="2000" b="1" dirty="0">
              <a:solidFill>
                <a:srgbClr val="FF0000"/>
              </a:solidFill>
            </a:endParaRPr>
          </a:p>
          <a:p>
            <a:r>
              <a:rPr lang="it-IT" sz="2000" b="1" dirty="0">
                <a:solidFill>
                  <a:srgbClr val="FF0000"/>
                </a:solidFill>
              </a:rPr>
              <a:t>345</a:t>
            </a:r>
            <a:r>
              <a:rPr lang="it-IT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  </a:t>
            </a:r>
            <a:r>
              <a:rPr lang="it-IT" sz="2000" dirty="0">
                <a:sym typeface="Wingdings" panose="05000000000000000000" pitchFamily="2" charset="2"/>
              </a:rPr>
              <a:t>H 00187654 </a:t>
            </a:r>
            <a:r>
              <a:rPr lang="it-IT" sz="2000" dirty="0">
                <a:solidFill>
                  <a:srgbClr val="FF0000"/>
                </a:solidFill>
                <a:sym typeface="Wingdings" panose="05000000000000000000" pitchFamily="2" charset="2"/>
              </a:rPr>
              <a:t>R1</a:t>
            </a:r>
            <a:r>
              <a:rPr lang="it-IT" sz="2000" dirty="0">
                <a:sym typeface="Wingdings" panose="05000000000000000000" pitchFamily="2" charset="2"/>
              </a:rPr>
              <a:t> </a:t>
            </a:r>
            <a:r>
              <a:rPr lang="it-IT" sz="2000" b="1" dirty="0">
                <a:sym typeface="Wingdings" panose="05000000000000000000" pitchFamily="2" charset="2"/>
              </a:rPr>
              <a:t>001</a:t>
            </a:r>
            <a:r>
              <a:rPr lang="it-IT" sz="2000" dirty="0"/>
              <a:t> </a:t>
            </a:r>
            <a:r>
              <a:rPr lang="it-IT" sz="2000" dirty="0">
                <a:sym typeface="Wingdings" panose="05000000000000000000" pitchFamily="2" charset="2"/>
              </a:rPr>
              <a:t>H 11299092 </a:t>
            </a:r>
            <a:r>
              <a:rPr lang="it-IT" sz="2000" dirty="0">
                <a:solidFill>
                  <a:srgbClr val="0070C0"/>
                </a:solidFill>
                <a:sym typeface="Wingdings" panose="05000000000000000000" pitchFamily="2" charset="2"/>
              </a:rPr>
              <a:t>R2</a:t>
            </a:r>
            <a:r>
              <a:rPr lang="it-IT" sz="2000" dirty="0">
                <a:sym typeface="Wingdings" panose="05000000000000000000" pitchFamily="2" charset="2"/>
              </a:rPr>
              <a:t> </a:t>
            </a:r>
            <a:r>
              <a:rPr lang="it-IT" sz="2000" b="1" dirty="0">
                <a:sym typeface="Wingdings" panose="05000000000000000000" pitchFamily="2" charset="2"/>
              </a:rPr>
              <a:t>092</a:t>
            </a:r>
            <a:r>
              <a:rPr lang="it-IT" sz="2000" dirty="0"/>
              <a:t> </a:t>
            </a:r>
            <a:r>
              <a:rPr lang="it-IT" sz="2000" dirty="0">
                <a:sym typeface="Wingdings" panose="05000000000000000000" pitchFamily="2" charset="2"/>
              </a:rPr>
              <a:t>H </a:t>
            </a:r>
            <a:r>
              <a:rPr lang="it-IT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66709243</a:t>
            </a:r>
            <a:endParaRPr lang="it-IT" sz="2000" b="1" dirty="0">
              <a:solidFill>
                <a:srgbClr val="FF0000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03548" y="1125538"/>
            <a:ext cx="8458200" cy="2231454"/>
          </a:xfrm>
        </p:spPr>
        <p:txBody>
          <a:bodyPr>
            <a:normAutofit fontScale="77500" lnSpcReduction="20000"/>
          </a:bodyPr>
          <a:lstStyle/>
          <a:p>
            <a:r>
              <a:rPr lang="it-IT" dirty="0" err="1"/>
              <a:t>Hash</a:t>
            </a:r>
            <a:r>
              <a:rPr lang="it-IT" dirty="0"/>
              <a:t> = 20712281</a:t>
            </a:r>
          </a:p>
          <a:p>
            <a:r>
              <a:rPr lang="it-IT" dirty="0"/>
              <a:t>20712281</a:t>
            </a:r>
            <a:r>
              <a:rPr lang="en-US" dirty="0"/>
              <a:t> is in lookup table? NO!</a:t>
            </a:r>
          </a:p>
          <a:p>
            <a:r>
              <a:rPr lang="en-US" dirty="0"/>
              <a:t>H(R2(</a:t>
            </a:r>
            <a:r>
              <a:rPr lang="it-IT" dirty="0"/>
              <a:t>20712281) in </a:t>
            </a:r>
            <a:r>
              <a:rPr lang="it-IT" dirty="0" err="1"/>
              <a:t>lookup</a:t>
            </a:r>
            <a:r>
              <a:rPr lang="it-IT" dirty="0"/>
              <a:t> </a:t>
            </a:r>
            <a:r>
              <a:rPr lang="it-IT" dirty="0" err="1"/>
              <a:t>table</a:t>
            </a:r>
            <a:r>
              <a:rPr lang="it-IT" dirty="0"/>
              <a:t>? NO</a:t>
            </a:r>
          </a:p>
          <a:p>
            <a:r>
              <a:rPr lang="en-US" dirty="0"/>
              <a:t>H(R2(H(R1(</a:t>
            </a:r>
            <a:r>
              <a:rPr lang="it-IT" dirty="0"/>
              <a:t>20712281))) in </a:t>
            </a:r>
            <a:r>
              <a:rPr lang="it-IT" dirty="0" err="1"/>
              <a:t>lookup</a:t>
            </a:r>
            <a:r>
              <a:rPr lang="it-IT" dirty="0"/>
              <a:t> </a:t>
            </a:r>
            <a:r>
              <a:rPr lang="it-IT" dirty="0" err="1"/>
              <a:t>table</a:t>
            </a:r>
            <a:r>
              <a:rPr lang="it-IT" dirty="0"/>
              <a:t>? YES</a:t>
            </a:r>
          </a:p>
          <a:p>
            <a:r>
              <a:rPr lang="en-US" dirty="0"/>
              <a:t>Take head of chain = 345 and find plaintext</a:t>
            </a:r>
            <a:endParaRPr lang="it-IT" b="1" dirty="0"/>
          </a:p>
        </p:txBody>
      </p:sp>
      <p:sp>
        <p:nvSpPr>
          <p:cNvPr id="5" name="Rettangolo 4"/>
          <p:cNvSpPr/>
          <p:nvPr/>
        </p:nvSpPr>
        <p:spPr bwMode="auto">
          <a:xfrm>
            <a:off x="6882680" y="4293096"/>
            <a:ext cx="1037692" cy="25202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6" name="Rettangolo 5"/>
          <p:cNvSpPr/>
          <p:nvPr/>
        </p:nvSpPr>
        <p:spPr bwMode="auto">
          <a:xfrm>
            <a:off x="575556" y="4293096"/>
            <a:ext cx="504056" cy="25202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79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1500" y="225425"/>
            <a:ext cx="8964996" cy="649288"/>
          </a:xfrm>
        </p:spPr>
        <p:txBody>
          <a:bodyPr/>
          <a:lstStyle/>
          <a:p>
            <a:r>
              <a:rPr lang="it-IT" dirty="0" err="1"/>
              <a:t>Hashed</a:t>
            </a:r>
            <a:r>
              <a:rPr lang="it-IT" dirty="0"/>
              <a:t> </a:t>
            </a:r>
            <a:r>
              <a:rPr lang="it-IT" dirty="0" err="1"/>
              <a:t>passwd</a:t>
            </a:r>
            <a:r>
              <a:rPr lang="it-IT" dirty="0"/>
              <a:t>: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hash</a:t>
            </a:r>
            <a:r>
              <a:rPr lang="it-IT" dirty="0"/>
              <a:t>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880828"/>
            <a:ext cx="7696200" cy="4215172"/>
          </a:xfrm>
        </p:spPr>
        <p:txBody>
          <a:bodyPr/>
          <a:lstStyle/>
          <a:p>
            <a:r>
              <a:rPr lang="it-IT" dirty="0"/>
              <a:t>Best </a:t>
            </a:r>
            <a:r>
              <a:rPr lang="it-IT" dirty="0" err="1"/>
              <a:t>crypto</a:t>
            </a:r>
            <a:r>
              <a:rPr lang="it-IT" dirty="0"/>
              <a:t> </a:t>
            </a:r>
            <a:r>
              <a:rPr lang="it-IT" dirty="0" err="1"/>
              <a:t>hash</a:t>
            </a:r>
            <a:r>
              <a:rPr lang="it-IT" dirty="0"/>
              <a:t> </a:t>
            </a:r>
            <a:r>
              <a:rPr lang="it-IT" dirty="0" err="1"/>
              <a:t>today</a:t>
            </a:r>
            <a:r>
              <a:rPr lang="it-IT" dirty="0"/>
              <a:t>: SHA256</a:t>
            </a:r>
          </a:p>
          <a:p>
            <a:pPr lvl="1"/>
            <a:r>
              <a:rPr lang="it-IT" dirty="0" err="1"/>
              <a:t>Seems</a:t>
            </a:r>
            <a:r>
              <a:rPr lang="it-IT" dirty="0"/>
              <a:t>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good</a:t>
            </a:r>
            <a:r>
              <a:rPr lang="it-IT" dirty="0"/>
              <a:t> idea to use </a:t>
            </a:r>
            <a:r>
              <a:rPr lang="it-IT" dirty="0" err="1"/>
              <a:t>it</a:t>
            </a:r>
            <a:r>
              <a:rPr lang="it-IT" dirty="0"/>
              <a:t>…</a:t>
            </a:r>
          </a:p>
          <a:p>
            <a:pPr lvl="1"/>
            <a:r>
              <a:rPr lang="it-IT" b="1" dirty="0" err="1">
                <a:solidFill>
                  <a:srgbClr val="FF0000"/>
                </a:solidFill>
              </a:rPr>
              <a:t>Sure</a:t>
            </a:r>
            <a:r>
              <a:rPr lang="it-IT" b="1" dirty="0">
                <a:solidFill>
                  <a:srgbClr val="FF0000"/>
                </a:solidFill>
              </a:rPr>
              <a:t>???</a:t>
            </a:r>
          </a:p>
          <a:p>
            <a:pPr lvl="1"/>
            <a:endParaRPr lang="it-IT" b="1" dirty="0">
              <a:solidFill>
                <a:srgbClr val="FF0000"/>
              </a:solidFill>
            </a:endParaRPr>
          </a:p>
          <a:p>
            <a:pPr lvl="1"/>
            <a:r>
              <a:rPr lang="it-IT" b="1" dirty="0" err="1">
                <a:solidFill>
                  <a:srgbClr val="FF0000"/>
                </a:solidFill>
              </a:rPr>
              <a:t>Why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warning</a:t>
            </a:r>
            <a:r>
              <a:rPr lang="it-IT" b="1" dirty="0">
                <a:solidFill>
                  <a:srgbClr val="FF0000"/>
                </a:solidFill>
              </a:rPr>
              <a:t>?</a:t>
            </a:r>
          </a:p>
          <a:p>
            <a:pPr lvl="1"/>
            <a:endParaRPr lang="it-IT" dirty="0"/>
          </a:p>
          <a:p>
            <a:pPr lvl="1"/>
            <a:endParaRPr lang="it-IT" dirty="0"/>
          </a:p>
          <a:p>
            <a:endParaRPr lang="it-IT" dirty="0"/>
          </a:p>
        </p:txBody>
      </p:sp>
      <p:pic>
        <p:nvPicPr>
          <p:cNvPr id="4100" name="Picture 4" descr="Six Early-Warning Signs That Your B2B Email Marketing Campaign i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776" y="3284984"/>
            <a:ext cx="2281436" cy="228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80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592" y="1268760"/>
            <a:ext cx="2866408" cy="321037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1500" y="225425"/>
            <a:ext cx="8964996" cy="649288"/>
          </a:xfrm>
        </p:spPr>
        <p:txBody>
          <a:bodyPr/>
          <a:lstStyle/>
          <a:p>
            <a:r>
              <a:rPr lang="it-IT" dirty="0" err="1"/>
              <a:t>Hashed</a:t>
            </a:r>
            <a:r>
              <a:rPr lang="it-IT" dirty="0"/>
              <a:t> </a:t>
            </a:r>
            <a:r>
              <a:rPr lang="it-IT" dirty="0" err="1"/>
              <a:t>passwd</a:t>
            </a:r>
            <a:r>
              <a:rPr lang="it-IT" dirty="0"/>
              <a:t> </a:t>
            </a:r>
            <a:r>
              <a:rPr lang="it-IT" dirty="0" err="1"/>
              <a:t>again</a:t>
            </a:r>
            <a:r>
              <a:rPr lang="it-IT" dirty="0"/>
              <a:t>: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hash</a:t>
            </a:r>
            <a:r>
              <a:rPr lang="it-IT" dirty="0"/>
              <a:t>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944724"/>
            <a:ext cx="9072500" cy="565262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dirty="0"/>
              <a:t>SHA256: 2 </a:t>
            </a:r>
            <a:r>
              <a:rPr lang="it-IT" dirty="0" err="1"/>
              <a:t>problems</a:t>
            </a:r>
            <a:r>
              <a:rPr lang="it-IT" dirty="0"/>
              <a:t>!</a:t>
            </a:r>
          </a:p>
          <a:p>
            <a:r>
              <a:rPr lang="it-IT" dirty="0"/>
              <a:t>1. </a:t>
            </a:r>
            <a:r>
              <a:rPr lang="it-IT" dirty="0" err="1"/>
              <a:t>Designed</a:t>
            </a:r>
            <a:r>
              <a:rPr lang="it-IT" dirty="0"/>
              <a:t> to be fast</a:t>
            </a:r>
          </a:p>
          <a:p>
            <a:pPr lvl="2"/>
            <a:r>
              <a:rPr lang="it-IT" dirty="0"/>
              <a:t>Fast </a:t>
            </a:r>
            <a:r>
              <a:rPr lang="it-IT" dirty="0" err="1"/>
              <a:t>computation</a:t>
            </a:r>
            <a:r>
              <a:rPr lang="it-IT" dirty="0"/>
              <a:t> = </a:t>
            </a:r>
            <a:r>
              <a:rPr lang="it-IT" dirty="0" err="1"/>
              <a:t>faster</a:t>
            </a:r>
            <a:r>
              <a:rPr lang="it-IT" dirty="0"/>
              <a:t> cracking!</a:t>
            </a:r>
          </a:p>
          <a:p>
            <a:r>
              <a:rPr lang="it-IT" dirty="0"/>
              <a:t>2. </a:t>
            </a:r>
            <a:r>
              <a:rPr lang="it-IT" dirty="0" err="1"/>
              <a:t>Used</a:t>
            </a:r>
            <a:r>
              <a:rPr lang="it-IT" dirty="0"/>
              <a:t> in </a:t>
            </a:r>
            <a:r>
              <a:rPr lang="it-IT" dirty="0" err="1"/>
              <a:t>Bitcoin</a:t>
            </a:r>
            <a:r>
              <a:rPr lang="it-IT" dirty="0"/>
              <a:t> </a:t>
            </a:r>
            <a:r>
              <a:rPr lang="it-IT" dirty="0" err="1"/>
              <a:t>mining</a:t>
            </a:r>
            <a:endParaRPr lang="it-IT" dirty="0"/>
          </a:p>
          <a:p>
            <a:pPr lvl="2"/>
            <a:r>
              <a:rPr lang="it-IT" dirty="0" err="1"/>
              <a:t>Today</a:t>
            </a:r>
            <a:r>
              <a:rPr lang="it-IT" dirty="0"/>
              <a:t>: </a:t>
            </a:r>
            <a:r>
              <a:rPr lang="it-IT" dirty="0" err="1"/>
              <a:t>specialized</a:t>
            </a:r>
            <a:r>
              <a:rPr lang="it-IT" dirty="0"/>
              <a:t> and cheap</a:t>
            </a:r>
            <a:br>
              <a:rPr lang="it-IT" dirty="0"/>
            </a:br>
            <a:r>
              <a:rPr lang="it-IT" b="1" dirty="0"/>
              <a:t>ultra-high performance</a:t>
            </a:r>
            <a:r>
              <a:rPr lang="it-IT" dirty="0"/>
              <a:t> </a:t>
            </a:r>
            <a:r>
              <a:rPr lang="it-IT" b="1" dirty="0"/>
              <a:t>HW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/>
              <a:t>for SHA256 </a:t>
            </a:r>
            <a:r>
              <a:rPr lang="it-IT" dirty="0" err="1"/>
              <a:t>computation</a:t>
            </a:r>
            <a:r>
              <a:rPr lang="it-IT" dirty="0"/>
              <a:t>!</a:t>
            </a:r>
          </a:p>
          <a:p>
            <a:r>
              <a:rPr lang="it-IT" sz="2800" dirty="0"/>
              <a:t>SHA256 </a:t>
            </a:r>
            <a:r>
              <a:rPr lang="it-IT" sz="2800" dirty="0" err="1"/>
              <a:t>hash</a:t>
            </a:r>
            <a:r>
              <a:rPr lang="it-IT" sz="2800" dirty="0"/>
              <a:t> </a:t>
            </a:r>
            <a:r>
              <a:rPr lang="it-IT" sz="2800" dirty="0" err="1"/>
              <a:t>rates</a:t>
            </a:r>
            <a:endParaRPr lang="it-IT" sz="2800" dirty="0"/>
          </a:p>
          <a:p>
            <a:pPr lvl="1"/>
            <a:r>
              <a:rPr lang="en-US" dirty="0"/>
              <a:t>PC: core i7 3930k</a:t>
            </a:r>
          </a:p>
          <a:p>
            <a:pPr lvl="2"/>
            <a:r>
              <a:rPr lang="en-US" dirty="0"/>
              <a:t>66.6 MH/s (~190watts)</a:t>
            </a:r>
          </a:p>
          <a:p>
            <a:pPr lvl="1"/>
            <a:r>
              <a:rPr lang="en-US" dirty="0"/>
              <a:t>Hardware (e.g. </a:t>
            </a:r>
            <a:r>
              <a:rPr lang="en-US" dirty="0" err="1"/>
              <a:t>Antminer</a:t>
            </a:r>
            <a:r>
              <a:rPr lang="en-US" dirty="0"/>
              <a:t>): @ 04/2020: </a:t>
            </a:r>
          </a:p>
          <a:p>
            <a:pPr lvl="2"/>
            <a:r>
              <a:rPr lang="en-US" dirty="0" err="1"/>
              <a:t>Bitmain</a:t>
            </a:r>
            <a:r>
              <a:rPr lang="en-US" dirty="0"/>
              <a:t> </a:t>
            </a:r>
            <a:r>
              <a:rPr lang="en-US" dirty="0" err="1"/>
              <a:t>AntMiner</a:t>
            </a:r>
            <a:r>
              <a:rPr lang="en-US" dirty="0"/>
              <a:t> S9: 16 TH/s (~1.5 kW, less than 100$)</a:t>
            </a:r>
          </a:p>
          <a:p>
            <a:pPr lvl="2"/>
            <a:r>
              <a:rPr lang="en-US" dirty="0" err="1"/>
              <a:t>Bitmain</a:t>
            </a:r>
            <a:r>
              <a:rPr lang="en-US" dirty="0"/>
              <a:t> </a:t>
            </a:r>
            <a:r>
              <a:rPr lang="en-US" dirty="0" err="1"/>
              <a:t>AntMiner</a:t>
            </a:r>
            <a:r>
              <a:rPr lang="en-US" dirty="0"/>
              <a:t> S17+: 67 TH/s (~3 kW, ~1500$)</a:t>
            </a:r>
            <a:endParaRPr lang="it-IT" dirty="0"/>
          </a:p>
          <a:p>
            <a:pPr lvl="3"/>
            <a:r>
              <a:rPr lang="it-IT" dirty="0" err="1"/>
              <a:t>Next</a:t>
            </a:r>
            <a:r>
              <a:rPr lang="it-IT" dirty="0"/>
              <a:t> S19 pro: 110 TERA HASH PER SECOND = 10</a:t>
            </a:r>
            <a:r>
              <a:rPr lang="it-IT" baseline="30000" dirty="0"/>
              <a:t>14</a:t>
            </a:r>
            <a:r>
              <a:rPr lang="it-IT" dirty="0"/>
              <a:t> </a:t>
            </a:r>
            <a:r>
              <a:rPr lang="it-IT" dirty="0" err="1"/>
              <a:t>hash</a:t>
            </a:r>
            <a:r>
              <a:rPr lang="it-IT" dirty="0"/>
              <a:t>/s!!</a:t>
            </a:r>
          </a:p>
          <a:p>
            <a:pPr lvl="3"/>
            <a:r>
              <a:rPr lang="it-IT" b="1" dirty="0">
                <a:solidFill>
                  <a:srgbClr val="FF0000"/>
                </a:solidFill>
              </a:rPr>
              <a:t>2.5 </a:t>
            </a:r>
            <a:r>
              <a:rPr lang="it-IT" b="1" dirty="0" err="1">
                <a:solidFill>
                  <a:srgbClr val="FF0000"/>
                </a:solidFill>
              </a:rPr>
              <a:t>seconds</a:t>
            </a:r>
            <a:r>
              <a:rPr lang="it-IT" b="1" dirty="0">
                <a:solidFill>
                  <a:srgbClr val="FF0000"/>
                </a:solidFill>
              </a:rPr>
              <a:t> brute force 8 </a:t>
            </a:r>
            <a:r>
              <a:rPr lang="it-IT" b="1" dirty="0" err="1">
                <a:solidFill>
                  <a:srgbClr val="FF0000"/>
                </a:solidFill>
              </a:rPr>
              <a:t>bytes</a:t>
            </a:r>
            <a:r>
              <a:rPr lang="it-IT" b="1" dirty="0">
                <a:solidFill>
                  <a:srgbClr val="FF0000"/>
                </a:solidFill>
              </a:rPr>
              <a:t> random base64 </a:t>
            </a:r>
            <a:r>
              <a:rPr lang="it-IT" b="1" dirty="0" err="1">
                <a:solidFill>
                  <a:srgbClr val="FF0000"/>
                </a:solidFill>
              </a:rPr>
              <a:t>charset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passwd</a:t>
            </a:r>
            <a:r>
              <a:rPr lang="it-IT" b="1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7080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3508" y="116632"/>
            <a:ext cx="8928992" cy="649288"/>
          </a:xfrm>
        </p:spPr>
        <p:txBody>
          <a:bodyPr/>
          <a:lstStyle/>
          <a:p>
            <a:r>
              <a:rPr lang="it-IT" dirty="0" err="1"/>
              <a:t>Hashed</a:t>
            </a:r>
            <a:r>
              <a:rPr lang="it-IT" dirty="0"/>
              <a:t> </a:t>
            </a:r>
            <a:r>
              <a:rPr lang="it-IT" dirty="0" err="1"/>
              <a:t>passwd</a:t>
            </a:r>
            <a:r>
              <a:rPr lang="it-IT" dirty="0"/>
              <a:t>: best with slow </a:t>
            </a:r>
            <a:r>
              <a:rPr lang="it-IT" dirty="0" err="1"/>
              <a:t>hash</a:t>
            </a:r>
            <a:r>
              <a:rPr lang="it-IT" dirty="0"/>
              <a:t>!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500" y="1052736"/>
            <a:ext cx="9145016" cy="3096344"/>
          </a:xfrm>
        </p:spPr>
        <p:txBody>
          <a:bodyPr>
            <a:normAutofit fontScale="85000" lnSpcReduction="10000"/>
          </a:bodyPr>
          <a:lstStyle/>
          <a:p>
            <a:r>
              <a:rPr lang="it-IT" sz="2800" dirty="0" err="1"/>
              <a:t>Bcrypt</a:t>
            </a:r>
            <a:r>
              <a:rPr lang="it-IT" sz="2800" dirty="0"/>
              <a:t>: </a:t>
            </a:r>
            <a:r>
              <a:rPr lang="it-IT" sz="2800" dirty="0" err="1"/>
              <a:t>designed</a:t>
            </a:r>
            <a:r>
              <a:rPr lang="it-IT" sz="2800" dirty="0"/>
              <a:t> in 1999 for </a:t>
            </a:r>
            <a:r>
              <a:rPr lang="it-IT" sz="2800" dirty="0" err="1"/>
              <a:t>unix</a:t>
            </a:r>
            <a:r>
              <a:rPr lang="it-IT" sz="2800" dirty="0"/>
              <a:t> (</a:t>
            </a:r>
            <a:r>
              <a:rPr lang="it-IT" sz="2800" dirty="0" err="1"/>
              <a:t>OpenBSD</a:t>
            </a:r>
            <a:r>
              <a:rPr lang="it-IT" sz="2800" dirty="0"/>
              <a:t>) </a:t>
            </a:r>
            <a:r>
              <a:rPr lang="it-IT" sz="2800" dirty="0" err="1"/>
              <a:t>systems</a:t>
            </a:r>
            <a:endParaRPr lang="it-IT" sz="2800" dirty="0"/>
          </a:p>
          <a:p>
            <a:pPr lvl="1"/>
            <a:r>
              <a:rPr lang="it-IT" sz="2800" dirty="0"/>
              <a:t> SPECIFICALLY (!) for password </a:t>
            </a:r>
            <a:r>
              <a:rPr lang="it-IT" sz="2800" dirty="0" err="1"/>
              <a:t>hashing</a:t>
            </a:r>
            <a:endParaRPr lang="it-IT" sz="2800" dirty="0"/>
          </a:p>
          <a:p>
            <a:r>
              <a:rPr lang="it-IT" sz="2800" dirty="0" err="1"/>
              <a:t>Includes</a:t>
            </a:r>
            <a:r>
              <a:rPr lang="it-IT" sz="2800" dirty="0"/>
              <a:t> </a:t>
            </a:r>
            <a:r>
              <a:rPr lang="it-IT" sz="2800" dirty="0" err="1"/>
              <a:t>salt</a:t>
            </a:r>
            <a:r>
              <a:rPr lang="it-IT" sz="2800" dirty="0"/>
              <a:t> + «</a:t>
            </a:r>
            <a:r>
              <a:rPr lang="it-IT" sz="2800" dirty="0" err="1"/>
              <a:t>cost</a:t>
            </a:r>
            <a:r>
              <a:rPr lang="it-IT" sz="2800" dirty="0"/>
              <a:t>» </a:t>
            </a:r>
            <a:r>
              <a:rPr lang="it-IT" sz="2800" dirty="0" err="1"/>
              <a:t>parameter</a:t>
            </a:r>
            <a:endParaRPr lang="it-IT" sz="2800" dirty="0"/>
          </a:p>
          <a:p>
            <a:pPr lvl="1"/>
            <a:r>
              <a:rPr lang="it-IT" dirty="0" err="1"/>
              <a:t>Cost</a:t>
            </a:r>
            <a:r>
              <a:rPr lang="it-IT" dirty="0"/>
              <a:t> = x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err="1">
                <a:sym typeface="Wingdings" panose="05000000000000000000" pitchFamily="2" charset="2"/>
              </a:rPr>
              <a:t>requires</a:t>
            </a:r>
            <a:r>
              <a:rPr lang="it-IT" dirty="0">
                <a:sym typeface="Wingdings" panose="05000000000000000000" pitchFamily="2" charset="2"/>
              </a:rPr>
              <a:t> 2</a:t>
            </a:r>
            <a:r>
              <a:rPr lang="it-IT" baseline="30000" dirty="0">
                <a:sym typeface="Wingdings" panose="05000000000000000000" pitchFamily="2" charset="2"/>
              </a:rPr>
              <a:t>x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iterations</a:t>
            </a:r>
            <a:r>
              <a:rPr lang="it-IT" dirty="0">
                <a:sym typeface="Wingdings" panose="05000000000000000000" pitchFamily="2" charset="2"/>
              </a:rPr>
              <a:t> - </a:t>
            </a:r>
            <a:r>
              <a:rPr lang="it-IT" dirty="0" err="1"/>
              <a:t>example</a:t>
            </a:r>
            <a:r>
              <a:rPr lang="it-IT" dirty="0"/>
              <a:t>: </a:t>
            </a:r>
          </a:p>
          <a:p>
            <a:pPr lvl="3"/>
            <a:r>
              <a:rPr lang="it-IT" dirty="0" err="1"/>
              <a:t>cost</a:t>
            </a:r>
            <a:r>
              <a:rPr lang="it-IT" dirty="0"/>
              <a:t> = 10 </a:t>
            </a:r>
            <a:r>
              <a:rPr lang="it-IT" dirty="0">
                <a:sym typeface="Wingdings" panose="05000000000000000000" pitchFamily="2" charset="2"/>
              </a:rPr>
              <a:t> o(1000) </a:t>
            </a:r>
            <a:r>
              <a:rPr lang="it-IT" dirty="0" err="1">
                <a:sym typeface="Wingdings" panose="05000000000000000000" pitchFamily="2" charset="2"/>
              </a:rPr>
              <a:t>iterations</a:t>
            </a:r>
            <a:r>
              <a:rPr lang="it-IT" dirty="0">
                <a:sym typeface="Wingdings" panose="05000000000000000000" pitchFamily="2" charset="2"/>
              </a:rPr>
              <a:t> per </a:t>
            </a:r>
            <a:r>
              <a:rPr lang="it-IT" dirty="0" err="1">
                <a:sym typeface="Wingdings" panose="05000000000000000000" pitchFamily="2" charset="2"/>
              </a:rPr>
              <a:t>hash</a:t>
            </a:r>
            <a:endParaRPr lang="it-IT" dirty="0">
              <a:sym typeface="Wingdings" panose="05000000000000000000" pitchFamily="2" charset="2"/>
            </a:endParaRPr>
          </a:p>
          <a:p>
            <a:pPr lvl="3"/>
            <a:r>
              <a:rPr lang="it-IT" dirty="0" err="1">
                <a:sym typeface="Wingdings" panose="05000000000000000000" pitchFamily="2" charset="2"/>
              </a:rPr>
              <a:t>Cost</a:t>
            </a:r>
            <a:r>
              <a:rPr lang="it-IT" dirty="0">
                <a:sym typeface="Wingdings" panose="05000000000000000000" pitchFamily="2" charset="2"/>
              </a:rPr>
              <a:t> = 13  o(10.000) </a:t>
            </a:r>
            <a:r>
              <a:rPr lang="it-IT" dirty="0" err="1">
                <a:sym typeface="Wingdings" panose="05000000000000000000" pitchFamily="2" charset="2"/>
              </a:rPr>
              <a:t>iterations</a:t>
            </a:r>
            <a:endParaRPr lang="it-IT" dirty="0">
              <a:sym typeface="Wingdings" panose="05000000000000000000" pitchFamily="2" charset="2"/>
            </a:endParaRPr>
          </a:p>
          <a:p>
            <a:r>
              <a:rPr lang="it-IT" sz="2600" dirty="0">
                <a:sym typeface="Wingdings" panose="05000000000000000000" pitchFamily="2" charset="2"/>
              </a:rPr>
              <a:t>Performance</a:t>
            </a:r>
          </a:p>
          <a:p>
            <a:pPr lvl="2"/>
            <a:r>
              <a:rPr lang="it-IT" sz="1900" dirty="0">
                <a:sym typeface="Wingdings" panose="05000000000000000000" pitchFamily="2" charset="2"/>
              </a:rPr>
              <a:t>From: 2014, https://www.usenix.org/system/files/conference/woot14/woot14-malvoni.pdf</a:t>
            </a:r>
            <a:endParaRPr lang="it-IT" sz="24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636" y="4005064"/>
            <a:ext cx="6153753" cy="237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08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202" name="Rectangle 2">
            <a:extLst>
              <a:ext uri="{FF2B5EF4-FFF2-40B4-BE49-F238E27FC236}">
                <a16:creationId xmlns:a16="http://schemas.microsoft.com/office/drawing/2014/main" id="{656CD84A-32B6-FC07-507B-75D4F7795C2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dirty="0"/>
              <a:t>One Time password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058" name="Rectangle 2">
            <a:extLst>
              <a:ext uri="{FF2B5EF4-FFF2-40B4-BE49-F238E27FC236}">
                <a16:creationId xmlns:a16="http://schemas.microsoft.com/office/drawing/2014/main" id="{DF7BE154-F1EA-4CC8-4598-8DA2E5A307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One-time passwd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A836656-B12D-455A-0154-FD94180BB6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25538"/>
            <a:ext cx="7696200" cy="2447925"/>
          </a:xfrm>
        </p:spPr>
        <p:txBody>
          <a:bodyPr/>
          <a:lstStyle/>
          <a:p>
            <a:pPr eaLnBrk="1" hangingPunct="1"/>
            <a:r>
              <a:rPr lang="it-IT" altLang="it-IT"/>
              <a:t>Is it possible to extend PAP so that user changes passwd at every (successful) attempt?</a:t>
            </a:r>
          </a:p>
          <a:p>
            <a:pPr lvl="1" eaLnBrk="1" hangingPunct="1"/>
            <a:r>
              <a:rPr lang="it-IT" altLang="it-IT"/>
              <a:t>If it is, would prevent replay/playback attacks</a:t>
            </a:r>
          </a:p>
        </p:txBody>
      </p:sp>
      <p:pic>
        <p:nvPicPr>
          <p:cNvPr id="46084" name="Picture 4">
            <a:extLst>
              <a:ext uri="{FF2B5EF4-FFF2-40B4-BE49-F238E27FC236}">
                <a16:creationId xmlns:a16="http://schemas.microsoft.com/office/drawing/2014/main" id="{93C57369-95E2-D4D5-63CE-D81EE4CC5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8" y="3500438"/>
            <a:ext cx="877887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5" name="AutoShape 5">
            <a:extLst>
              <a:ext uri="{FF2B5EF4-FFF2-40B4-BE49-F238E27FC236}">
                <a16:creationId xmlns:a16="http://schemas.microsoft.com/office/drawing/2014/main" id="{71FF5015-137B-983A-B19D-1CD0BEAFB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3706813"/>
            <a:ext cx="3455988" cy="622300"/>
          </a:xfrm>
          <a:prstGeom prst="rightArrow">
            <a:avLst>
              <a:gd name="adj1" fmla="val 68463"/>
              <a:gd name="adj2" fmla="val 43297"/>
            </a:avLst>
          </a:prstGeom>
          <a:solidFill>
            <a:srgbClr val="00FF00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UID=“Flavia”, passwd=“087654”</a:t>
            </a:r>
          </a:p>
        </p:txBody>
      </p:sp>
      <p:graphicFrame>
        <p:nvGraphicFramePr>
          <p:cNvPr id="46086" name="Object 6">
            <a:extLst>
              <a:ext uri="{FF2B5EF4-FFF2-40B4-BE49-F238E27FC236}">
                <a16:creationId xmlns:a16="http://schemas.microsoft.com/office/drawing/2014/main" id="{F1F6AF72-19E2-7505-BE22-F928AA3037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6325" y="3429000"/>
          <a:ext cx="1252538" cy="277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Art" r:id="rId4" imgW="1562100" imgH="5059363" progId="MS_ClipArt_Gallery.2">
                  <p:embed/>
                </p:oleObj>
              </mc:Choice>
              <mc:Fallback>
                <p:oleObj name="ClipArt" r:id="rId4" imgW="1562100" imgH="5059363" progId="MS_ClipArt_Gallery.2">
                  <p:embed/>
                  <p:pic>
                    <p:nvPicPr>
                      <p:cNvPr id="46086" name="Object 6">
                        <a:extLst>
                          <a:ext uri="{FF2B5EF4-FFF2-40B4-BE49-F238E27FC236}">
                            <a16:creationId xmlns:a16="http://schemas.microsoft.com/office/drawing/2014/main" id="{F1F6AF72-19E2-7505-BE22-F928AA3037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3429000"/>
                        <a:ext cx="1252538" cy="277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7" name="AutoShape 7">
            <a:extLst>
              <a:ext uri="{FF2B5EF4-FFF2-40B4-BE49-F238E27FC236}">
                <a16:creationId xmlns:a16="http://schemas.microsoft.com/office/drawing/2014/main" id="{594E70D7-0B1B-B769-6DDB-41D74D3B08E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555875" y="4319588"/>
            <a:ext cx="3348038" cy="514350"/>
          </a:xfrm>
          <a:prstGeom prst="rightArrow">
            <a:avLst>
              <a:gd name="adj1" fmla="val 68463"/>
              <a:gd name="adj2" fmla="val 50748"/>
            </a:avLst>
          </a:prstGeom>
          <a:solidFill>
            <a:srgbClr val="00FF00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OK</a:t>
            </a:r>
          </a:p>
        </p:txBody>
      </p:sp>
      <p:sp>
        <p:nvSpPr>
          <p:cNvPr id="46088" name="Freeform 8">
            <a:extLst>
              <a:ext uri="{FF2B5EF4-FFF2-40B4-BE49-F238E27FC236}">
                <a16:creationId xmlns:a16="http://schemas.microsoft.com/office/drawing/2014/main" id="{A7121CF3-71FA-0F06-76AA-0AB8C28CCE72}"/>
              </a:ext>
            </a:extLst>
          </p:cNvPr>
          <p:cNvSpPr>
            <a:spLocks/>
          </p:cNvSpPr>
          <p:nvPr/>
        </p:nvSpPr>
        <p:spPr bwMode="auto">
          <a:xfrm>
            <a:off x="3019425" y="4281488"/>
            <a:ext cx="468313" cy="909637"/>
          </a:xfrm>
          <a:custGeom>
            <a:avLst/>
            <a:gdLst>
              <a:gd name="T0" fmla="*/ 2147483646 w 295"/>
              <a:gd name="T1" fmla="*/ 0 h 573"/>
              <a:gd name="T2" fmla="*/ 2147483646 w 295"/>
              <a:gd name="T3" fmla="*/ 2147483646 h 573"/>
              <a:gd name="T4" fmla="*/ 2147483646 w 295"/>
              <a:gd name="T5" fmla="*/ 2147483646 h 573"/>
              <a:gd name="T6" fmla="*/ 0 w 295"/>
              <a:gd name="T7" fmla="*/ 2147483646 h 573"/>
              <a:gd name="T8" fmla="*/ 2147483646 w 295"/>
              <a:gd name="T9" fmla="*/ 2147483646 h 573"/>
              <a:gd name="T10" fmla="*/ 2147483646 w 295"/>
              <a:gd name="T11" fmla="*/ 2147483646 h 573"/>
              <a:gd name="T12" fmla="*/ 2147483646 w 295"/>
              <a:gd name="T13" fmla="*/ 2147483646 h 573"/>
              <a:gd name="T14" fmla="*/ 2147483646 w 295"/>
              <a:gd name="T15" fmla="*/ 2147483646 h 573"/>
              <a:gd name="T16" fmla="*/ 2147483646 w 295"/>
              <a:gd name="T17" fmla="*/ 2147483646 h 5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95"/>
              <a:gd name="T28" fmla="*/ 0 h 573"/>
              <a:gd name="T29" fmla="*/ 295 w 295"/>
              <a:gd name="T30" fmla="*/ 573 h 57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95" h="573">
                <a:moveTo>
                  <a:pt x="137" y="0"/>
                </a:moveTo>
                <a:cubicBezTo>
                  <a:pt x="128" y="12"/>
                  <a:pt x="117" y="24"/>
                  <a:pt x="109" y="37"/>
                </a:cubicBezTo>
                <a:cubicBezTo>
                  <a:pt x="89" y="72"/>
                  <a:pt x="114" y="59"/>
                  <a:pt x="82" y="92"/>
                </a:cubicBezTo>
                <a:cubicBezTo>
                  <a:pt x="61" y="113"/>
                  <a:pt x="0" y="128"/>
                  <a:pt x="0" y="128"/>
                </a:cubicBezTo>
                <a:cubicBezTo>
                  <a:pt x="7" y="180"/>
                  <a:pt x="8" y="205"/>
                  <a:pt x="36" y="247"/>
                </a:cubicBezTo>
                <a:cubicBezTo>
                  <a:pt x="44" y="356"/>
                  <a:pt x="14" y="381"/>
                  <a:pt x="100" y="402"/>
                </a:cubicBezTo>
                <a:cubicBezTo>
                  <a:pt x="123" y="425"/>
                  <a:pt x="145" y="438"/>
                  <a:pt x="164" y="466"/>
                </a:cubicBezTo>
                <a:cubicBezTo>
                  <a:pt x="171" y="487"/>
                  <a:pt x="162" y="522"/>
                  <a:pt x="183" y="530"/>
                </a:cubicBezTo>
                <a:cubicBezTo>
                  <a:pt x="295" y="573"/>
                  <a:pt x="292" y="501"/>
                  <a:pt x="292" y="549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6089" name="AutoShape 9">
            <a:extLst>
              <a:ext uri="{FF2B5EF4-FFF2-40B4-BE49-F238E27FC236}">
                <a16:creationId xmlns:a16="http://schemas.microsoft.com/office/drawing/2014/main" id="{18DFE48A-A527-4C08-7BA5-E55A6FC9D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263" y="5146675"/>
            <a:ext cx="3455987" cy="622300"/>
          </a:xfrm>
          <a:prstGeom prst="rightArrow">
            <a:avLst>
              <a:gd name="adj1" fmla="val 68463"/>
              <a:gd name="adj2" fmla="val 43297"/>
            </a:avLst>
          </a:prstGeom>
          <a:solidFill>
            <a:srgbClr val="FFCC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UID=“Flavia”, passwd=“087654”</a:t>
            </a:r>
          </a:p>
        </p:txBody>
      </p:sp>
      <p:pic>
        <p:nvPicPr>
          <p:cNvPr id="46090" name="Picture 10">
            <a:extLst>
              <a:ext uri="{FF2B5EF4-FFF2-40B4-BE49-F238E27FC236}">
                <a16:creationId xmlns:a16="http://schemas.microsoft.com/office/drawing/2014/main" id="{E8EDC4DB-683B-C879-5168-46FE54D83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763" y="4868863"/>
            <a:ext cx="115411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1" name="AutoShape 11">
            <a:extLst>
              <a:ext uri="{FF2B5EF4-FFF2-40B4-BE49-F238E27FC236}">
                <a16:creationId xmlns:a16="http://schemas.microsoft.com/office/drawing/2014/main" id="{1985B1BB-82FA-E6DE-BD68-E0673EAD867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592388" y="5794375"/>
            <a:ext cx="3348037" cy="514350"/>
          </a:xfrm>
          <a:prstGeom prst="rightArrow">
            <a:avLst>
              <a:gd name="adj1" fmla="val 68463"/>
              <a:gd name="adj2" fmla="val 50748"/>
            </a:avLst>
          </a:prstGeom>
          <a:solidFill>
            <a:srgbClr val="FFCC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NO!!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animBg="1"/>
      <p:bldP spid="46087" grpId="0" animBg="1"/>
      <p:bldP spid="46089" grpId="0" animBg="1"/>
      <p:bldP spid="4609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82" name="Rectangle 2">
            <a:extLst>
              <a:ext uri="{FF2B5EF4-FFF2-40B4-BE49-F238E27FC236}">
                <a16:creationId xmlns:a16="http://schemas.microsoft.com/office/drawing/2014/main" id="{7BF79AC5-331E-2C50-FBC8-04D71F10B7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sz="3200"/>
              <a:t>One-time passwd: trivial… but…</a:t>
            </a:r>
          </a:p>
        </p:txBody>
      </p:sp>
      <p:pic>
        <p:nvPicPr>
          <p:cNvPr id="49155" name="Picture 4">
            <a:extLst>
              <a:ext uri="{FF2B5EF4-FFF2-40B4-BE49-F238E27FC236}">
                <a16:creationId xmlns:a16="http://schemas.microsoft.com/office/drawing/2014/main" id="{1A7A2045-43E4-F58D-D306-FE6B045FD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060575"/>
            <a:ext cx="877888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6" name="AutoShape 5">
            <a:extLst>
              <a:ext uri="{FF2B5EF4-FFF2-40B4-BE49-F238E27FC236}">
                <a16:creationId xmlns:a16="http://schemas.microsoft.com/office/drawing/2014/main" id="{26521073-BA1E-ACD6-20D0-01D9B583D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638" y="2266950"/>
            <a:ext cx="3455987" cy="622300"/>
          </a:xfrm>
          <a:prstGeom prst="rightArrow">
            <a:avLst>
              <a:gd name="adj1" fmla="val 68463"/>
              <a:gd name="adj2" fmla="val 43297"/>
            </a:avLst>
          </a:prstGeom>
          <a:solidFill>
            <a:srgbClr val="00FF00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UID=“Flavia”, passwd=“087654”</a:t>
            </a:r>
          </a:p>
        </p:txBody>
      </p:sp>
      <p:sp>
        <p:nvSpPr>
          <p:cNvPr id="49157" name="AutoShape 6">
            <a:extLst>
              <a:ext uri="{FF2B5EF4-FFF2-40B4-BE49-F238E27FC236}">
                <a16:creationId xmlns:a16="http://schemas.microsoft.com/office/drawing/2014/main" id="{1D5A726F-359A-B69D-6913-213AE1DE426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417638" y="2879725"/>
            <a:ext cx="3348037" cy="514350"/>
          </a:xfrm>
          <a:prstGeom prst="rightArrow">
            <a:avLst>
              <a:gd name="adj1" fmla="val 68463"/>
              <a:gd name="adj2" fmla="val 50748"/>
            </a:avLst>
          </a:prstGeom>
          <a:solidFill>
            <a:srgbClr val="00FF00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OK</a:t>
            </a:r>
          </a:p>
        </p:txBody>
      </p:sp>
      <p:sp>
        <p:nvSpPr>
          <p:cNvPr id="49158" name="Rectangle 7">
            <a:extLst>
              <a:ext uri="{FF2B5EF4-FFF2-40B4-BE49-F238E27FC236}">
                <a16:creationId xmlns:a16="http://schemas.microsoft.com/office/drawing/2014/main" id="{AEE78A31-CCCF-BB32-1B30-335B0EAE5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1304925"/>
            <a:ext cx="1763712" cy="395288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User Database</a:t>
            </a:r>
          </a:p>
        </p:txBody>
      </p:sp>
      <p:sp>
        <p:nvSpPr>
          <p:cNvPr id="49159" name="Rectangle 8">
            <a:extLst>
              <a:ext uri="{FF2B5EF4-FFF2-40B4-BE49-F238E27FC236}">
                <a16:creationId xmlns:a16="http://schemas.microsoft.com/office/drawing/2014/main" id="{6B71B141-82CA-2D22-65C9-6122F7F2E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1701800"/>
            <a:ext cx="684212" cy="395288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>
                <a:latin typeface="Arial Narrow" panose="020B0606020202030204" pitchFamily="34" charset="0"/>
              </a:rPr>
              <a:t>…</a:t>
            </a:r>
          </a:p>
        </p:txBody>
      </p:sp>
      <p:sp>
        <p:nvSpPr>
          <p:cNvPr id="49160" name="Rectangle 9">
            <a:extLst>
              <a:ext uri="{FF2B5EF4-FFF2-40B4-BE49-F238E27FC236}">
                <a16:creationId xmlns:a16="http://schemas.microsoft.com/office/drawing/2014/main" id="{7ADC23D9-D9D6-4C93-D984-990D633E5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5000" y="1700213"/>
            <a:ext cx="1079500" cy="395287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>
                <a:latin typeface="Arial Narrow" panose="020B0606020202030204" pitchFamily="34" charset="0"/>
              </a:rPr>
              <a:t>…</a:t>
            </a:r>
          </a:p>
        </p:txBody>
      </p:sp>
      <p:sp>
        <p:nvSpPr>
          <p:cNvPr id="49161" name="Rectangle 10">
            <a:extLst>
              <a:ext uri="{FF2B5EF4-FFF2-40B4-BE49-F238E27FC236}">
                <a16:creationId xmlns:a16="http://schemas.microsoft.com/office/drawing/2014/main" id="{3E0D6F6F-1A6A-BFD8-3C16-EB6907943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2097088"/>
            <a:ext cx="684212" cy="1584325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Flavia</a:t>
            </a:r>
          </a:p>
        </p:txBody>
      </p:sp>
      <p:sp>
        <p:nvSpPr>
          <p:cNvPr id="49162" name="Rectangle 11">
            <a:extLst>
              <a:ext uri="{FF2B5EF4-FFF2-40B4-BE49-F238E27FC236}">
                <a16:creationId xmlns:a16="http://schemas.microsoft.com/office/drawing/2014/main" id="{B21A78EF-1B4A-7A2D-641C-50945959C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5000" y="2097088"/>
            <a:ext cx="1079500" cy="395287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…</a:t>
            </a:r>
          </a:p>
        </p:txBody>
      </p:sp>
      <p:sp>
        <p:nvSpPr>
          <p:cNvPr id="49163" name="Rectangle 12">
            <a:extLst>
              <a:ext uri="{FF2B5EF4-FFF2-40B4-BE49-F238E27FC236}">
                <a16:creationId xmlns:a16="http://schemas.microsoft.com/office/drawing/2014/main" id="{335E8011-9E84-1ACE-6186-1144B8A61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3681413"/>
            <a:ext cx="684212" cy="395287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>
                <a:latin typeface="Arial Narrow" panose="020B0606020202030204" pitchFamily="34" charset="0"/>
              </a:rPr>
              <a:t>…</a:t>
            </a:r>
          </a:p>
        </p:txBody>
      </p:sp>
      <p:sp>
        <p:nvSpPr>
          <p:cNvPr id="49164" name="Rectangle 13">
            <a:extLst>
              <a:ext uri="{FF2B5EF4-FFF2-40B4-BE49-F238E27FC236}">
                <a16:creationId xmlns:a16="http://schemas.microsoft.com/office/drawing/2014/main" id="{96006485-A439-1B3E-D885-D4A4EB479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5000" y="3681413"/>
            <a:ext cx="1079500" cy="395287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>
                <a:latin typeface="Arial Narrow" panose="020B0606020202030204" pitchFamily="34" charset="0"/>
              </a:rPr>
              <a:t>…</a:t>
            </a:r>
          </a:p>
        </p:txBody>
      </p:sp>
      <p:sp>
        <p:nvSpPr>
          <p:cNvPr id="49165" name="Rectangle 14">
            <a:extLst>
              <a:ext uri="{FF2B5EF4-FFF2-40B4-BE49-F238E27FC236}">
                <a16:creationId xmlns:a16="http://schemas.microsoft.com/office/drawing/2014/main" id="{C1AF6808-10A1-AC7F-DC20-6FCA4672E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5000" y="2493963"/>
            <a:ext cx="1079500" cy="395287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087654</a:t>
            </a:r>
          </a:p>
        </p:txBody>
      </p:sp>
      <p:sp>
        <p:nvSpPr>
          <p:cNvPr id="49166" name="Rectangle 15">
            <a:extLst>
              <a:ext uri="{FF2B5EF4-FFF2-40B4-BE49-F238E27FC236}">
                <a16:creationId xmlns:a16="http://schemas.microsoft.com/office/drawing/2014/main" id="{51580AD5-5E04-8B85-97AF-15ADC8513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5000" y="2889250"/>
            <a:ext cx="1079500" cy="395288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123567</a:t>
            </a:r>
          </a:p>
        </p:txBody>
      </p:sp>
      <p:sp>
        <p:nvSpPr>
          <p:cNvPr id="49167" name="Rectangle 16">
            <a:extLst>
              <a:ext uri="{FF2B5EF4-FFF2-40B4-BE49-F238E27FC236}">
                <a16:creationId xmlns:a16="http://schemas.microsoft.com/office/drawing/2014/main" id="{8C1E87BB-C09C-086A-BDD5-C8E831991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5000" y="3284538"/>
            <a:ext cx="1079500" cy="395287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…</a:t>
            </a:r>
          </a:p>
        </p:txBody>
      </p:sp>
      <p:sp>
        <p:nvSpPr>
          <p:cNvPr id="49168" name="Rectangle 17">
            <a:extLst>
              <a:ext uri="{FF2B5EF4-FFF2-40B4-BE49-F238E27FC236}">
                <a16:creationId xmlns:a16="http://schemas.microsoft.com/office/drawing/2014/main" id="{B3329DA5-4AC5-67AC-026E-04FCFCD61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2097088"/>
            <a:ext cx="1765300" cy="158432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49169" name="AutoShape 18">
            <a:extLst>
              <a:ext uri="{FF2B5EF4-FFF2-40B4-BE49-F238E27FC236}">
                <a16:creationId xmlns:a16="http://schemas.microsoft.com/office/drawing/2014/main" id="{6F5517DB-D6C6-95B5-D200-9ACB82D75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5613" y="2528888"/>
            <a:ext cx="288925" cy="360362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graphicFrame>
        <p:nvGraphicFramePr>
          <p:cNvPr id="49170" name="Object 19">
            <a:extLst>
              <a:ext uri="{FF2B5EF4-FFF2-40B4-BE49-F238E27FC236}">
                <a16:creationId xmlns:a16="http://schemas.microsoft.com/office/drawing/2014/main" id="{5D6DD4BC-1F91-3C51-655A-9FF92DD9F4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40313" y="1808163"/>
          <a:ext cx="960437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Art" r:id="rId4" imgW="1562100" imgH="5059363" progId="MS_ClipArt_Gallery.2">
                  <p:embed/>
                </p:oleObj>
              </mc:Choice>
              <mc:Fallback>
                <p:oleObj name="ClipArt" r:id="rId4" imgW="1562100" imgH="5059363" progId="MS_ClipArt_Gallery.2">
                  <p:embed/>
                  <p:pic>
                    <p:nvPicPr>
                      <p:cNvPr id="49170" name="Object 19">
                        <a:extLst>
                          <a:ext uri="{FF2B5EF4-FFF2-40B4-BE49-F238E27FC236}">
                            <a16:creationId xmlns:a16="http://schemas.microsoft.com/office/drawing/2014/main" id="{5D6DD4BC-1F91-3C51-655A-9FF92DD9F4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0313" y="1808163"/>
                        <a:ext cx="960437" cy="212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1" name="Rectangle 20">
            <a:extLst>
              <a:ext uri="{FF2B5EF4-FFF2-40B4-BE49-F238E27FC236}">
                <a16:creationId xmlns:a16="http://schemas.microsoft.com/office/drawing/2014/main" id="{E7457ADA-0708-DB5D-C6F9-C97AFFD77F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4329113"/>
            <a:ext cx="8170863" cy="15478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/>
              <a:t>N (large) passwd per user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/>
              <a:t>10.000.000++ users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/>
              <a:t>HUGE DB!! Not viable</a:t>
            </a:r>
          </a:p>
        </p:txBody>
      </p:sp>
      <p:pic>
        <p:nvPicPr>
          <p:cNvPr id="14342" name="Picture 6" descr="stop - Wikizionario">
            <a:extLst>
              <a:ext uri="{FF2B5EF4-FFF2-40B4-BE49-F238E27FC236}">
                <a16:creationId xmlns:a16="http://schemas.microsoft.com/office/drawing/2014/main" id="{257BC25F-BF97-FBD4-8277-962B2FEC6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5" y="2455863"/>
            <a:ext cx="465138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animBg="1"/>
      <p:bldP spid="49157" grpId="0" animBg="1"/>
      <p:bldP spid="49158" grpId="0" animBg="1"/>
      <p:bldP spid="49159" grpId="0" animBg="1"/>
      <p:bldP spid="49160" grpId="0" animBg="1"/>
      <p:bldP spid="49161" grpId="0" animBg="1"/>
      <p:bldP spid="49162" grpId="0" animBg="1"/>
      <p:bldP spid="49163" grpId="0" animBg="1"/>
      <p:bldP spid="49164" grpId="0" animBg="1"/>
      <p:bldP spid="49165" grpId="0" animBg="1"/>
      <p:bldP spid="49166" grpId="0" animBg="1"/>
      <p:bldP spid="49167" grpId="0" animBg="1"/>
      <p:bldP spid="49168" grpId="0" animBg="1"/>
      <p:bldP spid="49169" grpId="0" animBg="1"/>
      <p:bldP spid="49171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106" name="Rectangle 2">
            <a:extLst>
              <a:ext uri="{FF2B5EF4-FFF2-40B4-BE49-F238E27FC236}">
                <a16:creationId xmlns:a16="http://schemas.microsoft.com/office/drawing/2014/main" id="{3DCD6556-CDF3-6EAC-C024-152426F993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Idea: hash chains</a:t>
            </a:r>
          </a:p>
        </p:txBody>
      </p:sp>
      <p:sp>
        <p:nvSpPr>
          <p:cNvPr id="10243" name="Rectangle 4">
            <a:extLst>
              <a:ext uri="{FF2B5EF4-FFF2-40B4-BE49-F238E27FC236}">
                <a16:creationId xmlns:a16="http://schemas.microsoft.com/office/drawing/2014/main" id="{A923B209-2A59-24FC-8211-BAA0AEE64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268413"/>
            <a:ext cx="2232025" cy="504825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 b="0">
                <a:latin typeface="Arial Narrow" panose="020B0606020202030204" pitchFamily="34" charset="0"/>
              </a:rPr>
              <a:t>05643228</a:t>
            </a:r>
          </a:p>
        </p:txBody>
      </p:sp>
      <p:sp>
        <p:nvSpPr>
          <p:cNvPr id="48132" name="AutoShape 5">
            <a:extLst>
              <a:ext uri="{FF2B5EF4-FFF2-40B4-BE49-F238E27FC236}">
                <a16:creationId xmlns:a16="http://schemas.microsoft.com/office/drawing/2014/main" id="{1E1F6D38-021F-E8D3-FD6A-85DED347F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988" y="1484313"/>
            <a:ext cx="1763712" cy="288925"/>
          </a:xfrm>
          <a:prstGeom prst="rightArrow">
            <a:avLst>
              <a:gd name="adj1" fmla="val 49454"/>
              <a:gd name="adj2" fmla="val 87835"/>
            </a:avLst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48133" name="Text Box 6">
            <a:extLst>
              <a:ext uri="{FF2B5EF4-FFF2-40B4-BE49-F238E27FC236}">
                <a16:creationId xmlns:a16="http://schemas.microsoft.com/office/drawing/2014/main" id="{8FE54AB5-FAE5-AC67-9719-C420C919C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75" y="1119188"/>
            <a:ext cx="1582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latin typeface="Arial Narrow" panose="020B0606020202030204" pitchFamily="34" charset="0"/>
              </a:rPr>
              <a:t>One way hash</a:t>
            </a:r>
          </a:p>
        </p:txBody>
      </p:sp>
      <p:sp>
        <p:nvSpPr>
          <p:cNvPr id="48134" name="Rectangle 7">
            <a:extLst>
              <a:ext uri="{FF2B5EF4-FFF2-40B4-BE49-F238E27FC236}">
                <a16:creationId xmlns:a16="http://schemas.microsoft.com/office/drawing/2014/main" id="{3C24BF70-56EC-E0B3-CEFB-7AF8C251A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1268413"/>
            <a:ext cx="2232025" cy="504825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 b="0">
                <a:latin typeface="Arial Narrow" panose="020B0606020202030204" pitchFamily="34" charset="0"/>
              </a:rPr>
              <a:t>35426765</a:t>
            </a:r>
          </a:p>
        </p:txBody>
      </p:sp>
      <p:sp>
        <p:nvSpPr>
          <p:cNvPr id="10247" name="Text Box 8">
            <a:extLst>
              <a:ext uri="{FF2B5EF4-FFF2-40B4-BE49-F238E27FC236}">
                <a16:creationId xmlns:a16="http://schemas.microsoft.com/office/drawing/2014/main" id="{C0240BE8-D527-D994-779C-343CB52AB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988" y="2343150"/>
            <a:ext cx="27495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latin typeface="Arial Narrow" panose="020B0606020202030204" pitchFamily="34" charset="0"/>
              </a:rPr>
              <a:t>Given this value, you can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latin typeface="Arial Narrow" panose="020B0606020202030204" pitchFamily="34" charset="0"/>
              </a:rPr>
              <a:t>trivially compute next one</a:t>
            </a:r>
          </a:p>
        </p:txBody>
      </p:sp>
      <p:sp>
        <p:nvSpPr>
          <p:cNvPr id="48136" name="Text Box 9">
            <a:extLst>
              <a:ext uri="{FF2B5EF4-FFF2-40B4-BE49-F238E27FC236}">
                <a16:creationId xmlns:a16="http://schemas.microsoft.com/office/drawing/2014/main" id="{6B10EDEB-17CE-72DD-8C36-9D4564C9A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2384425"/>
            <a:ext cx="33718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latin typeface="Arial Narrow" panose="020B0606020202030204" pitchFamily="34" charset="0"/>
              </a:rPr>
              <a:t>But given this value, you </a:t>
            </a:r>
            <a:r>
              <a:rPr lang="it-IT" altLang="it-IT" sz="2000" u="sng">
                <a:latin typeface="Arial Narrow" panose="020B0606020202030204" pitchFamily="34" charset="0"/>
              </a:rPr>
              <a:t>cannot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latin typeface="Arial Narrow" panose="020B0606020202030204" pitchFamily="34" charset="0"/>
              </a:rPr>
              <a:t>compute previous one</a:t>
            </a:r>
          </a:p>
        </p:txBody>
      </p:sp>
      <p:sp>
        <p:nvSpPr>
          <p:cNvPr id="10249" name="Line 10">
            <a:extLst>
              <a:ext uri="{FF2B5EF4-FFF2-40B4-BE49-F238E27FC236}">
                <a16:creationId xmlns:a16="http://schemas.microsoft.com/office/drawing/2014/main" id="{97FA501E-0BD9-F535-3B1B-F0867BFB6F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00225" y="1881188"/>
            <a:ext cx="0" cy="503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8138" name="Line 11">
            <a:extLst>
              <a:ext uri="{FF2B5EF4-FFF2-40B4-BE49-F238E27FC236}">
                <a16:creationId xmlns:a16="http://schemas.microsoft.com/office/drawing/2014/main" id="{A80DF711-8DC4-9BCC-EE7C-F4E2BF78CA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80175" y="1844675"/>
            <a:ext cx="0" cy="5032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8139" name="Text Box 12">
            <a:extLst>
              <a:ext uri="{FF2B5EF4-FFF2-40B4-BE49-F238E27FC236}">
                <a16:creationId xmlns:a16="http://schemas.microsoft.com/office/drawing/2014/main" id="{1F2D5BD7-0AC4-E9CE-B714-CA77A8A2E0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644900"/>
            <a:ext cx="2925763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>
                <a:latin typeface="Arial Narrow" panose="020B0606020202030204" pitchFamily="34" charset="0"/>
              </a:rPr>
              <a:t>P[0] = starting point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>
                <a:latin typeface="Arial Narrow" panose="020B0606020202030204" pitchFamily="34" charset="0"/>
              </a:rPr>
              <a:t>P[i] = H(P[i-1])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>
                <a:latin typeface="Arial Narrow" panose="020B0606020202030204" pitchFamily="34" charset="0"/>
              </a:rPr>
              <a:t>P[N] = last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 animBg="1"/>
      <p:bldP spid="48133" grpId="0"/>
      <p:bldP spid="48134" grpId="0" animBg="1"/>
      <p:bldP spid="48136" grpId="0"/>
      <p:bldP spid="4813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3">
            <a:extLst>
              <a:ext uri="{FF2B5EF4-FFF2-40B4-BE49-F238E27FC236}">
                <a16:creationId xmlns:a16="http://schemas.microsoft.com/office/drawing/2014/main" id="{9655CA7A-6CBC-1D56-76FF-017095C67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5084763"/>
            <a:ext cx="2735263" cy="1404937"/>
          </a:xfrm>
          <a:prstGeom prst="rect">
            <a:avLst/>
          </a:prstGeom>
          <a:solidFill>
            <a:srgbClr val="FF99CC">
              <a:alpha val="4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49155" name="Rectangle 22">
            <a:extLst>
              <a:ext uri="{FF2B5EF4-FFF2-40B4-BE49-F238E27FC236}">
                <a16:creationId xmlns:a16="http://schemas.microsoft.com/office/drawing/2014/main" id="{B9E76C0C-2A3D-9FFB-9791-5EEB98E8F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375" y="3752850"/>
            <a:ext cx="2735263" cy="900113"/>
          </a:xfrm>
          <a:prstGeom prst="rect">
            <a:avLst/>
          </a:prstGeom>
          <a:solidFill>
            <a:srgbClr val="00FF00">
              <a:alpha val="2196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1200130" name="Rectangle 2">
            <a:extLst>
              <a:ext uri="{FF2B5EF4-FFF2-40B4-BE49-F238E27FC236}">
                <a16:creationId xmlns:a16="http://schemas.microsoft.com/office/drawing/2014/main" id="{FC3CF8C9-8FCC-A937-19E7-7C2DB9443F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One-time passwd: practical</a:t>
            </a:r>
          </a:p>
        </p:txBody>
      </p:sp>
      <p:graphicFrame>
        <p:nvGraphicFramePr>
          <p:cNvPr id="12293" name="Object 4">
            <a:extLst>
              <a:ext uri="{FF2B5EF4-FFF2-40B4-BE49-F238E27FC236}">
                <a16:creationId xmlns:a16="http://schemas.microsoft.com/office/drawing/2014/main" id="{60198711-E086-9144-EC91-C17CD8D6E8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04025" y="981075"/>
          <a:ext cx="715963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Art" r:id="rId3" imgW="1562100" imgH="5059363" progId="MS_ClipArt_Gallery.2">
                  <p:embed/>
                </p:oleObj>
              </mc:Choice>
              <mc:Fallback>
                <p:oleObj name="ClipArt" r:id="rId3" imgW="1562100" imgH="5059363" progId="MS_ClipArt_Gallery.2">
                  <p:embed/>
                  <p:pic>
                    <p:nvPicPr>
                      <p:cNvPr id="12293" name="Object 4">
                        <a:extLst>
                          <a:ext uri="{FF2B5EF4-FFF2-40B4-BE49-F238E27FC236}">
                            <a16:creationId xmlns:a16="http://schemas.microsoft.com/office/drawing/2014/main" id="{60198711-E086-9144-EC91-C17CD8D6E8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981075"/>
                        <a:ext cx="715963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8" name="Freeform 5">
            <a:extLst>
              <a:ext uri="{FF2B5EF4-FFF2-40B4-BE49-F238E27FC236}">
                <a16:creationId xmlns:a16="http://schemas.microsoft.com/office/drawing/2014/main" id="{3A8A95CF-1219-A80A-0E8D-D0EF39943D68}"/>
              </a:ext>
            </a:extLst>
          </p:cNvPr>
          <p:cNvSpPr>
            <a:spLocks/>
          </p:cNvSpPr>
          <p:nvPr/>
        </p:nvSpPr>
        <p:spPr bwMode="auto">
          <a:xfrm>
            <a:off x="2914650" y="1539875"/>
            <a:ext cx="3636963" cy="412750"/>
          </a:xfrm>
          <a:custGeom>
            <a:avLst/>
            <a:gdLst>
              <a:gd name="T0" fmla="*/ 2147483646 w 2291"/>
              <a:gd name="T1" fmla="*/ 2147483646 h 260"/>
              <a:gd name="T2" fmla="*/ 2147483646 w 2291"/>
              <a:gd name="T3" fmla="*/ 2147483646 h 260"/>
              <a:gd name="T4" fmla="*/ 2147483646 w 2291"/>
              <a:gd name="T5" fmla="*/ 2147483646 h 260"/>
              <a:gd name="T6" fmla="*/ 2147483646 w 2291"/>
              <a:gd name="T7" fmla="*/ 2147483646 h 260"/>
              <a:gd name="T8" fmla="*/ 2147483646 w 2291"/>
              <a:gd name="T9" fmla="*/ 2147483646 h 260"/>
              <a:gd name="T10" fmla="*/ 2147483646 w 2291"/>
              <a:gd name="T11" fmla="*/ 2147483646 h 260"/>
              <a:gd name="T12" fmla="*/ 0 w 2291"/>
              <a:gd name="T13" fmla="*/ 2147483646 h 2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91"/>
              <a:gd name="T22" fmla="*/ 0 h 260"/>
              <a:gd name="T23" fmla="*/ 2291 w 2291"/>
              <a:gd name="T24" fmla="*/ 260 h 26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91" h="260">
                <a:moveTo>
                  <a:pt x="2291" y="192"/>
                </a:moveTo>
                <a:cubicBezTo>
                  <a:pt x="2140" y="96"/>
                  <a:pt x="1989" y="0"/>
                  <a:pt x="1815" y="11"/>
                </a:cubicBezTo>
                <a:cubicBezTo>
                  <a:pt x="1641" y="22"/>
                  <a:pt x="1410" y="260"/>
                  <a:pt x="1248" y="260"/>
                </a:cubicBezTo>
                <a:cubicBezTo>
                  <a:pt x="1086" y="260"/>
                  <a:pt x="976" y="15"/>
                  <a:pt x="840" y="11"/>
                </a:cubicBezTo>
                <a:cubicBezTo>
                  <a:pt x="704" y="7"/>
                  <a:pt x="541" y="214"/>
                  <a:pt x="431" y="237"/>
                </a:cubicBezTo>
                <a:cubicBezTo>
                  <a:pt x="321" y="260"/>
                  <a:pt x="254" y="162"/>
                  <a:pt x="182" y="147"/>
                </a:cubicBezTo>
                <a:cubicBezTo>
                  <a:pt x="110" y="132"/>
                  <a:pt x="55" y="139"/>
                  <a:pt x="0" y="147"/>
                </a:cubicBezTo>
              </a:path>
            </a:pathLst>
          </a:custGeom>
          <a:noFill/>
          <a:ln w="63500" cap="flat" cmpd="sng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2295" name="Text Box 6">
            <a:extLst>
              <a:ext uri="{FF2B5EF4-FFF2-40B4-BE49-F238E27FC236}">
                <a16:creationId xmlns:a16="http://schemas.microsoft.com/office/drawing/2014/main" id="{A0214DB6-1704-1F6F-35BA-B0BB40B3E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888" y="52117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49160" name="Text Box 7">
            <a:extLst>
              <a:ext uri="{FF2B5EF4-FFF2-40B4-BE49-F238E27FC236}">
                <a16:creationId xmlns:a16="http://schemas.microsoft.com/office/drawing/2014/main" id="{9AE95F10-8D03-CDD2-691A-95015723C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1470025"/>
            <a:ext cx="7350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>
                <a:latin typeface="Arial Narrow" panose="020B0606020202030204" pitchFamily="34" charset="0"/>
              </a:rPr>
              <a:t>P[0]</a:t>
            </a:r>
          </a:p>
        </p:txBody>
      </p:sp>
      <p:sp>
        <p:nvSpPr>
          <p:cNvPr id="49161" name="Text Box 8">
            <a:extLst>
              <a:ext uri="{FF2B5EF4-FFF2-40B4-BE49-F238E27FC236}">
                <a16:creationId xmlns:a16="http://schemas.microsoft.com/office/drawing/2014/main" id="{E62528AA-1140-FBB2-3EA3-949C8529E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100" y="982663"/>
            <a:ext cx="962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 b="0">
                <a:latin typeface="Arial Narrow" panose="020B0606020202030204" pitchFamily="34" charset="0"/>
              </a:rPr>
              <a:t>offline</a:t>
            </a:r>
          </a:p>
        </p:txBody>
      </p:sp>
      <p:pic>
        <p:nvPicPr>
          <p:cNvPr id="12298" name="Picture 9">
            <a:extLst>
              <a:ext uri="{FF2B5EF4-FFF2-40B4-BE49-F238E27FC236}">
                <a16:creationId xmlns:a16="http://schemas.microsoft.com/office/drawing/2014/main" id="{43A4E0D5-E3F1-0275-6F0B-107E69E38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160463"/>
            <a:ext cx="1023938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3" name="Text Box 10">
            <a:extLst>
              <a:ext uri="{FF2B5EF4-FFF2-40B4-BE49-F238E27FC236}">
                <a16:creationId xmlns:a16="http://schemas.microsoft.com/office/drawing/2014/main" id="{DEE48C84-77FA-744F-AA43-80A3B0C53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457450"/>
            <a:ext cx="162718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>
                <a:latin typeface="Arial Narrow" panose="020B0606020202030204" pitchFamily="34" charset="0"/>
              </a:rPr>
              <a:t>Compute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>
                <a:latin typeface="Arial Narrow" panose="020B0606020202030204" pitchFamily="34" charset="0"/>
              </a:rPr>
              <a:t>P[0]…P[N]</a:t>
            </a:r>
          </a:p>
        </p:txBody>
      </p:sp>
      <p:sp>
        <p:nvSpPr>
          <p:cNvPr id="49164" name="Text Box 11">
            <a:extLst>
              <a:ext uri="{FF2B5EF4-FFF2-40B4-BE49-F238E27FC236}">
                <a16:creationId xmlns:a16="http://schemas.microsoft.com/office/drawing/2014/main" id="{904017AA-2EBE-7948-3D37-D92666FD4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565400"/>
            <a:ext cx="26114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>
                <a:latin typeface="Arial Narrow" panose="020B0606020202030204" pitchFamily="34" charset="0"/>
              </a:rPr>
              <a:t>Compute &amp; store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>
                <a:latin typeface="Arial Narrow" panose="020B0606020202030204" pitchFamily="34" charset="0"/>
              </a:rPr>
              <a:t>Flavia </a:t>
            </a:r>
            <a:r>
              <a:rPr lang="it-IT" altLang="it-IT" sz="2800"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it-IT" altLang="it-IT" sz="2800">
                <a:latin typeface="Arial Narrow" panose="020B0606020202030204" pitchFamily="34" charset="0"/>
              </a:rPr>
              <a:t>P[N+1]</a:t>
            </a:r>
          </a:p>
        </p:txBody>
      </p:sp>
      <p:pic>
        <p:nvPicPr>
          <p:cNvPr id="49165" name="Picture 12">
            <a:extLst>
              <a:ext uri="{FF2B5EF4-FFF2-40B4-BE49-F238E27FC236}">
                <a16:creationId xmlns:a16="http://schemas.microsoft.com/office/drawing/2014/main" id="{C3F61715-1D68-9448-859C-DA83288D4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3644900"/>
            <a:ext cx="1023938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6" name="AutoShape 13">
            <a:extLst>
              <a:ext uri="{FF2B5EF4-FFF2-40B4-BE49-F238E27FC236}">
                <a16:creationId xmlns:a16="http://schemas.microsoft.com/office/drawing/2014/main" id="{2263EAC6-EF63-4458-D92E-64B329DF7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2388" y="3933825"/>
            <a:ext cx="3455987" cy="466725"/>
          </a:xfrm>
          <a:prstGeom prst="rightArrow">
            <a:avLst>
              <a:gd name="adj1" fmla="val 68463"/>
              <a:gd name="adj2" fmla="val 57730"/>
            </a:avLst>
          </a:prstGeom>
          <a:solidFill>
            <a:srgbClr val="00FF00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UID=“Flavia”, passwd= P[N]</a:t>
            </a:r>
          </a:p>
        </p:txBody>
      </p:sp>
      <p:sp>
        <p:nvSpPr>
          <p:cNvPr id="49167" name="Text Box 15">
            <a:extLst>
              <a:ext uri="{FF2B5EF4-FFF2-40B4-BE49-F238E27FC236}">
                <a16:creationId xmlns:a16="http://schemas.microsoft.com/office/drawing/2014/main" id="{2F70CABC-A788-6A65-5A4A-6686FA3C9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3681413"/>
            <a:ext cx="271938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>
                <a:latin typeface="Arial Narrow" panose="020B0606020202030204" pitchFamily="34" charset="0"/>
              </a:rPr>
              <a:t>If H(P[N])==P[N+1]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>
                <a:latin typeface="Arial Narrow" panose="020B0606020202030204" pitchFamily="34" charset="0"/>
              </a:rPr>
              <a:t>OK; store P[N]</a:t>
            </a:r>
          </a:p>
        </p:txBody>
      </p:sp>
      <p:sp>
        <p:nvSpPr>
          <p:cNvPr id="49168" name="AutoShape 17">
            <a:extLst>
              <a:ext uri="{FF2B5EF4-FFF2-40B4-BE49-F238E27FC236}">
                <a16:creationId xmlns:a16="http://schemas.microsoft.com/office/drawing/2014/main" id="{03D42652-F964-ED06-720E-AB78E1000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2388" y="4583113"/>
            <a:ext cx="3455987" cy="466725"/>
          </a:xfrm>
          <a:prstGeom prst="rightArrow">
            <a:avLst>
              <a:gd name="adj1" fmla="val 68463"/>
              <a:gd name="adj2" fmla="val 57730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UID=“Flavia”, passwd= P[N-1]</a:t>
            </a:r>
          </a:p>
        </p:txBody>
      </p:sp>
      <p:sp>
        <p:nvSpPr>
          <p:cNvPr id="49169" name="Text Box 18">
            <a:extLst>
              <a:ext uri="{FF2B5EF4-FFF2-40B4-BE49-F238E27FC236}">
                <a16:creationId xmlns:a16="http://schemas.microsoft.com/office/drawing/2014/main" id="{982D731C-DF98-E4E7-B5CB-A7711DD66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941888"/>
            <a:ext cx="1222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>
                <a:latin typeface="Arial Narrow" panose="020B0606020202030204" pitchFamily="34" charset="0"/>
              </a:rPr>
              <a:t>… … …</a:t>
            </a:r>
          </a:p>
        </p:txBody>
      </p:sp>
      <p:sp>
        <p:nvSpPr>
          <p:cNvPr id="49170" name="AutoShape 19">
            <a:extLst>
              <a:ext uri="{FF2B5EF4-FFF2-40B4-BE49-F238E27FC236}">
                <a16:creationId xmlns:a16="http://schemas.microsoft.com/office/drawing/2014/main" id="{E81665DD-8E53-C4A9-E299-8445B5928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2388" y="5446713"/>
            <a:ext cx="3455987" cy="466725"/>
          </a:xfrm>
          <a:prstGeom prst="rightArrow">
            <a:avLst>
              <a:gd name="adj1" fmla="val 68463"/>
              <a:gd name="adj2" fmla="val 57730"/>
            </a:avLst>
          </a:prstGeom>
          <a:solidFill>
            <a:srgbClr val="FF99CC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UID=“Flavia”, passwd= P[i-1]</a:t>
            </a:r>
          </a:p>
        </p:txBody>
      </p:sp>
      <p:sp>
        <p:nvSpPr>
          <p:cNvPr id="49171" name="Text Box 21">
            <a:extLst>
              <a:ext uri="{FF2B5EF4-FFF2-40B4-BE49-F238E27FC236}">
                <a16:creationId xmlns:a16="http://schemas.microsoft.com/office/drawing/2014/main" id="{1C63006D-9397-D650-2659-229587B5F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2850" y="5121275"/>
            <a:ext cx="2386013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>
                <a:latin typeface="Arial Narrow" panose="020B0606020202030204" pitchFamily="34" charset="0"/>
              </a:rPr>
              <a:t>Stored P[i]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>
                <a:latin typeface="Arial Narrow" panose="020B0606020202030204" pitchFamily="34" charset="0"/>
              </a:rPr>
              <a:t>If H(P[i-1])==P[i]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>
                <a:latin typeface="Arial Narrow" panose="020B0606020202030204" pitchFamily="34" charset="0"/>
              </a:rPr>
              <a:t>OK; store P[i-1]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9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animBg="1"/>
      <p:bldP spid="49155" grpId="0" animBg="1"/>
      <p:bldP spid="49160" grpId="0"/>
      <p:bldP spid="49161" grpId="0"/>
      <p:bldP spid="49163" grpId="0"/>
      <p:bldP spid="49164" grpId="0"/>
      <p:bldP spid="49166" grpId="0" animBg="1"/>
      <p:bldP spid="49167" grpId="0"/>
      <p:bldP spid="49168" grpId="0" animBg="1"/>
      <p:bldP spid="49169" grpId="0"/>
      <p:bldP spid="49170" grpId="0" animBg="1"/>
      <p:bldP spid="4917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154" name="Rectangle 2">
            <a:extLst>
              <a:ext uri="{FF2B5EF4-FFF2-40B4-BE49-F238E27FC236}">
                <a16:creationId xmlns:a16="http://schemas.microsoft.com/office/drawing/2014/main" id="{AA58A4F7-78AC-27F8-3F72-46CF7405A5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dirty="0"/>
              <a:t>One-time </a:t>
            </a:r>
            <a:r>
              <a:rPr lang="it-IT" dirty="0" err="1"/>
              <a:t>passwd</a:t>
            </a:r>
            <a:r>
              <a:rPr lang="it-IT" dirty="0"/>
              <a:t> benefits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86BEEF57-561E-FCC6-0E06-566FC1FDCE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25538"/>
            <a:ext cx="7696200" cy="52197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it-IT" altLang="it-IT" sz="2800" dirty="0" err="1"/>
              <a:t>Passwd</a:t>
            </a:r>
            <a:r>
              <a:rPr lang="it-IT" altLang="it-IT" sz="2800" dirty="0"/>
              <a:t>/code in </a:t>
            </a:r>
            <a:r>
              <a:rPr lang="it-IT" altLang="it-IT" sz="2800" dirty="0" err="1"/>
              <a:t>clear</a:t>
            </a:r>
            <a:r>
              <a:rPr lang="it-IT" altLang="it-IT" sz="2800" dirty="0"/>
              <a:t> = OK</a:t>
            </a:r>
          </a:p>
          <a:p>
            <a:pPr eaLnBrk="1" hangingPunct="1">
              <a:lnSpc>
                <a:spcPct val="80000"/>
              </a:lnSpc>
              <a:defRPr/>
            </a:pPr>
            <a:endParaRPr lang="it-IT" altLang="it-IT" sz="2800" dirty="0"/>
          </a:p>
          <a:p>
            <a:pPr eaLnBrk="1" hangingPunct="1">
              <a:lnSpc>
                <a:spcPct val="80000"/>
              </a:lnSpc>
              <a:defRPr/>
            </a:pPr>
            <a:r>
              <a:rPr lang="it-IT" altLang="it-IT" sz="2800" dirty="0" err="1"/>
              <a:t>Relaxed</a:t>
            </a:r>
            <a:r>
              <a:rPr lang="it-IT" altLang="it-IT" sz="2800" dirty="0"/>
              <a:t> </a:t>
            </a:r>
            <a:r>
              <a:rPr lang="it-IT" altLang="it-IT" sz="2800" dirty="0" err="1"/>
              <a:t>assumption</a:t>
            </a:r>
            <a:r>
              <a:rPr lang="it-IT" altLang="it-IT" sz="2800" dirty="0"/>
              <a:t> on server-side security: </a:t>
            </a:r>
            <a:r>
              <a:rPr lang="it-IT" altLang="it-IT" sz="2800" dirty="0" err="1"/>
              <a:t>improved</a:t>
            </a:r>
            <a:r>
              <a:rPr lang="it-IT" altLang="it-IT" sz="2800" dirty="0"/>
              <a:t> </a:t>
            </a:r>
            <a:r>
              <a:rPr lang="it-IT" altLang="it-IT" sz="2800" dirty="0" err="1"/>
              <a:t>robustness</a:t>
            </a:r>
            <a:r>
              <a:rPr lang="it-IT" altLang="it-IT" sz="2800" dirty="0"/>
              <a:t> </a:t>
            </a:r>
            <a:r>
              <a:rPr lang="it-IT" altLang="it-IT" sz="2800" dirty="0" err="1"/>
              <a:t>against</a:t>
            </a:r>
            <a:r>
              <a:rPr lang="it-IT" altLang="it-IT" sz="2800" dirty="0"/>
              <a:t> server-side </a:t>
            </a:r>
            <a:r>
              <a:rPr lang="it-IT" altLang="it-IT" sz="2800" dirty="0" err="1"/>
              <a:t>attacker</a:t>
            </a:r>
            <a:endParaRPr lang="it-IT" altLang="it-IT" sz="2800" dirty="0"/>
          </a:p>
          <a:p>
            <a:pPr lvl="1" eaLnBrk="1" hangingPunct="1">
              <a:lnSpc>
                <a:spcPct val="80000"/>
              </a:lnSpc>
              <a:defRPr/>
            </a:pPr>
            <a:r>
              <a:rPr lang="it-IT" altLang="it-IT" sz="2800" dirty="0" err="1"/>
              <a:t>Authenticator</a:t>
            </a:r>
            <a:r>
              <a:rPr lang="it-IT" altLang="it-IT" sz="2800" dirty="0"/>
              <a:t> </a:t>
            </a:r>
            <a:r>
              <a:rPr lang="it-IT" altLang="it-IT" sz="2800" dirty="0" err="1"/>
              <a:t>only</a:t>
            </a:r>
            <a:r>
              <a:rPr lang="it-IT" altLang="it-IT" sz="2800" dirty="0"/>
              <a:t> </a:t>
            </a:r>
            <a:r>
              <a:rPr lang="it-IT" altLang="it-IT" sz="2800" dirty="0" err="1"/>
              <a:t>stores</a:t>
            </a:r>
            <a:r>
              <a:rPr lang="it-IT" altLang="it-IT" sz="2800" dirty="0"/>
              <a:t> USED </a:t>
            </a:r>
            <a:r>
              <a:rPr lang="it-IT" altLang="it-IT" sz="2800" dirty="0" err="1"/>
              <a:t>passwd</a:t>
            </a:r>
            <a:endParaRPr lang="it-IT" altLang="it-IT" sz="2800" dirty="0"/>
          </a:p>
          <a:p>
            <a:pPr lvl="1" eaLnBrk="1" hangingPunct="1">
              <a:lnSpc>
                <a:spcPct val="80000"/>
              </a:lnSpc>
              <a:defRPr/>
            </a:pPr>
            <a:r>
              <a:rPr lang="it-IT" altLang="it-IT" sz="2800" dirty="0">
                <a:sym typeface="Wingdings" pitchFamily="2" charset="2"/>
              </a:rPr>
              <a:t>no way to </a:t>
            </a:r>
            <a:r>
              <a:rPr lang="it-IT" altLang="it-IT" sz="2800" dirty="0" err="1">
                <a:sym typeface="Wingdings" pitchFamily="2" charset="2"/>
              </a:rPr>
              <a:t>predict</a:t>
            </a:r>
            <a:r>
              <a:rPr lang="it-IT" altLang="it-IT" sz="2800" dirty="0">
                <a:sym typeface="Wingdings" pitchFamily="2" charset="2"/>
              </a:rPr>
              <a:t> </a:t>
            </a:r>
            <a:r>
              <a:rPr lang="it-IT" altLang="it-IT" sz="2800" dirty="0" err="1">
                <a:sym typeface="Wingdings" pitchFamily="2" charset="2"/>
              </a:rPr>
              <a:t>next</a:t>
            </a:r>
            <a:r>
              <a:rPr lang="it-IT" altLang="it-IT" sz="2800" dirty="0">
                <a:sym typeface="Wingdings" pitchFamily="2" charset="2"/>
              </a:rPr>
              <a:t> </a:t>
            </a:r>
            <a:r>
              <a:rPr lang="it-IT" altLang="it-IT" sz="2800" dirty="0" err="1">
                <a:sym typeface="Wingdings" pitchFamily="2" charset="2"/>
              </a:rPr>
              <a:t>one</a:t>
            </a:r>
            <a:r>
              <a:rPr lang="it-IT" altLang="it-IT" sz="2800" dirty="0">
                <a:sym typeface="Wingdings" pitchFamily="2" charset="2"/>
              </a:rPr>
              <a:t> (1-way </a:t>
            </a:r>
            <a:r>
              <a:rPr lang="it-IT" altLang="it-IT" sz="2800" dirty="0" err="1">
                <a:sym typeface="Wingdings" pitchFamily="2" charset="2"/>
              </a:rPr>
              <a:t>hash</a:t>
            </a:r>
            <a:r>
              <a:rPr lang="it-IT" altLang="it-IT" sz="2800" dirty="0">
                <a:sym typeface="Wingdings" pitchFamily="2" charset="2"/>
              </a:rPr>
              <a:t>)</a:t>
            </a:r>
          </a:p>
          <a:p>
            <a:pPr marL="914400" lvl="2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it-IT" altLang="it-IT" sz="2400" dirty="0"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it-IT" altLang="it-IT" sz="2800" dirty="0" err="1">
                <a:sym typeface="Wingdings" pitchFamily="2" charset="2"/>
              </a:rPr>
              <a:t>Authenticator</a:t>
            </a:r>
            <a:r>
              <a:rPr lang="it-IT" altLang="it-IT" sz="2800" dirty="0">
                <a:sym typeface="Wingdings" pitchFamily="2" charset="2"/>
              </a:rPr>
              <a:t> </a:t>
            </a:r>
            <a:r>
              <a:rPr lang="it-IT" altLang="it-IT" sz="2800" dirty="0" err="1">
                <a:sym typeface="Wingdings" pitchFamily="2" charset="2"/>
              </a:rPr>
              <a:t>only</a:t>
            </a:r>
            <a:r>
              <a:rPr lang="it-IT" altLang="it-IT" sz="2800" dirty="0">
                <a:sym typeface="Wingdings" pitchFamily="2" charset="2"/>
              </a:rPr>
              <a:t> </a:t>
            </a:r>
            <a:r>
              <a:rPr lang="it-IT" altLang="it-IT" sz="2800" dirty="0" err="1">
                <a:sym typeface="Wingdings" pitchFamily="2" charset="2"/>
              </a:rPr>
              <a:t>stores</a:t>
            </a:r>
            <a:r>
              <a:rPr lang="it-IT" altLang="it-IT" sz="2800" dirty="0">
                <a:sym typeface="Wingdings" pitchFamily="2" charset="2"/>
              </a:rPr>
              <a:t> 1 </a:t>
            </a:r>
            <a:r>
              <a:rPr lang="it-IT" altLang="it-IT" sz="2800" dirty="0" err="1">
                <a:sym typeface="Wingdings" pitchFamily="2" charset="2"/>
              </a:rPr>
              <a:t>value</a:t>
            </a:r>
            <a:endParaRPr lang="it-IT" altLang="it-IT" sz="2800" dirty="0">
              <a:sym typeface="Wingdings" pitchFamily="2" charset="2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it-IT" altLang="it-IT" sz="2800" dirty="0" err="1"/>
              <a:t>Same</a:t>
            </a:r>
            <a:r>
              <a:rPr lang="it-IT" altLang="it-IT" sz="2800" dirty="0"/>
              <a:t> </a:t>
            </a:r>
            <a:r>
              <a:rPr lang="it-IT" altLang="it-IT" sz="2800" dirty="0" err="1"/>
              <a:t>complexity</a:t>
            </a:r>
            <a:r>
              <a:rPr lang="it-IT" altLang="it-IT" sz="2800" dirty="0"/>
              <a:t> </a:t>
            </a:r>
            <a:r>
              <a:rPr lang="it-IT" altLang="it-IT" sz="2800" dirty="0" err="1"/>
              <a:t>as</a:t>
            </a:r>
            <a:r>
              <a:rPr lang="it-IT" altLang="it-IT" sz="2800" dirty="0"/>
              <a:t> in </a:t>
            </a:r>
            <a:r>
              <a:rPr lang="it-IT" altLang="it-IT" sz="2800" dirty="0" err="1"/>
              <a:t>ordinary</a:t>
            </a:r>
            <a:r>
              <a:rPr lang="it-IT" altLang="it-IT" sz="2800" dirty="0"/>
              <a:t> PAP</a:t>
            </a:r>
          </a:p>
          <a:p>
            <a:pPr eaLnBrk="1" hangingPunct="1">
              <a:lnSpc>
                <a:spcPct val="80000"/>
              </a:lnSpc>
              <a:defRPr/>
            </a:pPr>
            <a:endParaRPr lang="it-IT" altLang="it-IT" sz="2800" dirty="0"/>
          </a:p>
          <a:p>
            <a:pPr eaLnBrk="1" hangingPunct="1">
              <a:lnSpc>
                <a:spcPct val="80000"/>
              </a:lnSpc>
              <a:defRPr/>
            </a:pPr>
            <a:r>
              <a:rPr lang="it-IT" altLang="it-IT" sz="2800" dirty="0" err="1"/>
              <a:t>Issues</a:t>
            </a:r>
            <a:r>
              <a:rPr lang="it-IT" altLang="it-IT" sz="2800" dirty="0"/>
              <a:t>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it-IT" altLang="it-IT" sz="2800" dirty="0"/>
              <a:t>Large N to </a:t>
            </a:r>
            <a:r>
              <a:rPr lang="it-IT" altLang="it-IT" sz="2800" dirty="0" err="1"/>
              <a:t>prevent</a:t>
            </a:r>
            <a:r>
              <a:rPr lang="it-IT" altLang="it-IT" sz="2800" dirty="0"/>
              <a:t> </a:t>
            </a:r>
            <a:r>
              <a:rPr lang="it-IT" altLang="it-IT" sz="2800" dirty="0" err="1"/>
              <a:t>frequent</a:t>
            </a:r>
            <a:r>
              <a:rPr lang="it-IT" altLang="it-IT" sz="2800" dirty="0"/>
              <a:t> </a:t>
            </a:r>
            <a:r>
              <a:rPr lang="it-IT" altLang="it-IT" sz="2800" dirty="0" err="1"/>
              <a:t>renegotiation</a:t>
            </a:r>
            <a:endParaRPr lang="it-IT" altLang="it-IT" sz="2800" dirty="0"/>
          </a:p>
          <a:p>
            <a:pPr lvl="1" eaLnBrk="1" hangingPunct="1">
              <a:lnSpc>
                <a:spcPct val="80000"/>
              </a:lnSpc>
              <a:defRPr/>
            </a:pPr>
            <a:r>
              <a:rPr lang="it-IT" altLang="it-IT" sz="2800" dirty="0"/>
              <a:t>Client side = </a:t>
            </a:r>
            <a:r>
              <a:rPr lang="it-IT" altLang="it-IT" sz="2800" dirty="0" err="1"/>
              <a:t>vulnerable</a:t>
            </a:r>
            <a:r>
              <a:rPr lang="it-IT" altLang="it-IT" sz="2800" dirty="0"/>
              <a:t> (must </a:t>
            </a:r>
            <a:r>
              <a:rPr lang="it-IT" altLang="it-IT" sz="2800" dirty="0" err="1"/>
              <a:t>store</a:t>
            </a:r>
            <a:r>
              <a:rPr lang="it-IT" altLang="it-IT" sz="2800" dirty="0"/>
              <a:t> </a:t>
            </a:r>
            <a:r>
              <a:rPr lang="it-IT" altLang="it-IT" sz="2800" dirty="0" err="1"/>
              <a:t>passwd</a:t>
            </a:r>
            <a:r>
              <a:rPr lang="it-IT" altLang="it-IT" sz="2800" dirty="0"/>
              <a:t> </a:t>
            </a:r>
            <a:r>
              <a:rPr lang="it-IT" altLang="it-IT" sz="2800" dirty="0" err="1"/>
              <a:t>seed</a:t>
            </a:r>
            <a:r>
              <a:rPr lang="it-IT" altLang="it-IT" sz="2800" dirty="0"/>
              <a:t> or </a:t>
            </a:r>
            <a:r>
              <a:rPr lang="it-IT" altLang="it-IT" sz="2800" dirty="0" err="1"/>
              <a:t>whole</a:t>
            </a:r>
            <a:r>
              <a:rPr lang="it-IT" altLang="it-IT" sz="2800" dirty="0"/>
              <a:t> </a:t>
            </a:r>
            <a:r>
              <a:rPr lang="it-IT" altLang="it-IT" sz="2800" dirty="0" err="1"/>
              <a:t>vector</a:t>
            </a:r>
            <a:r>
              <a:rPr lang="it-IT" altLang="it-IT" sz="2800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225425"/>
            <a:ext cx="9144000" cy="649288"/>
          </a:xfrm>
        </p:spPr>
        <p:txBody>
          <a:bodyPr/>
          <a:lstStyle/>
          <a:p>
            <a:r>
              <a:rPr lang="it-IT" sz="3200" dirty="0"/>
              <a:t>Password </a:t>
            </a:r>
            <a:r>
              <a:rPr lang="it-IT" sz="3200" dirty="0" err="1"/>
              <a:t>Authentication</a:t>
            </a:r>
            <a:r>
              <a:rPr lang="it-IT" sz="3200" dirty="0"/>
              <a:t> </a:t>
            </a:r>
            <a:r>
              <a:rPr lang="it-IT" sz="3200" dirty="0" err="1"/>
              <a:t>Protocol</a:t>
            </a:r>
            <a:r>
              <a:rPr lang="it-IT" sz="3200" dirty="0"/>
              <a:t> (PAP)</a:t>
            </a:r>
            <a:br>
              <a:rPr lang="it-IT" sz="3200" dirty="0"/>
            </a:br>
            <a:r>
              <a:rPr lang="it-IT" sz="3200" dirty="0" err="1"/>
              <a:t>Simplest</a:t>
            </a:r>
            <a:r>
              <a:rPr lang="it-IT" sz="3200" dirty="0"/>
              <a:t> </a:t>
            </a:r>
            <a:r>
              <a:rPr lang="it-IT" sz="3200" dirty="0" err="1"/>
              <a:t>possible</a:t>
            </a:r>
            <a:r>
              <a:rPr lang="it-IT" sz="3200" dirty="0"/>
              <a:t> </a:t>
            </a:r>
            <a:r>
              <a:rPr lang="it-IT" sz="3200" dirty="0" err="1"/>
              <a:t>auth</a:t>
            </a:r>
            <a:r>
              <a:rPr lang="it-IT" sz="3200" dirty="0"/>
              <a:t> </a:t>
            </a:r>
            <a:r>
              <a:rPr lang="it-IT" sz="3200" dirty="0" err="1"/>
              <a:t>approach</a:t>
            </a:r>
            <a:r>
              <a:rPr lang="it-IT" sz="3200" dirty="0"/>
              <a:t> </a:t>
            </a:r>
          </a:p>
        </p:txBody>
      </p:sp>
      <p:graphicFrame>
        <p:nvGraphicFramePr>
          <p:cNvPr id="4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0739656"/>
              </p:ext>
            </p:extLst>
          </p:nvPr>
        </p:nvGraphicFramePr>
        <p:xfrm>
          <a:off x="1445543" y="3111224"/>
          <a:ext cx="1038225" cy="121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Art" r:id="rId2" imgW="1390650" imgH="1362075" progId="MS_ClipArt_Gallery.2">
                  <p:embed/>
                </p:oleObj>
              </mc:Choice>
              <mc:Fallback>
                <p:oleObj name="ClipArt" r:id="rId2" imgW="1390650" imgH="1362075" progId="MS_ClipArt_Gallery.2">
                  <p:embed/>
                  <p:pic>
                    <p:nvPicPr>
                      <p:cNvPr id="4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5543" y="3111224"/>
                        <a:ext cx="1038225" cy="1211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0642757"/>
              </p:ext>
            </p:extLst>
          </p:nvPr>
        </p:nvGraphicFramePr>
        <p:xfrm>
          <a:off x="6176963" y="2655624"/>
          <a:ext cx="795337" cy="176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Art" r:id="rId4" imgW="1562100" imgH="5059363" progId="MS_ClipArt_Gallery.2">
                  <p:embed/>
                </p:oleObj>
              </mc:Choice>
              <mc:Fallback>
                <p:oleObj name="ClipArt" r:id="rId4" imgW="1562100" imgH="5059363" progId="MS_ClipArt_Gallery.2">
                  <p:embed/>
                  <p:pic>
                    <p:nvPicPr>
                      <p:cNvPr id="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6963" y="2655624"/>
                        <a:ext cx="795337" cy="176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1908175" y="2241820"/>
            <a:ext cx="4718050" cy="812800"/>
          </a:xfrm>
          <a:prstGeom prst="curvedDownArrow">
            <a:avLst>
              <a:gd name="adj1" fmla="val 116094"/>
              <a:gd name="adj2" fmla="val 232188"/>
              <a:gd name="adj3" fmla="val 33333"/>
            </a:avLst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altLang="it-IT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627313" y="3073137"/>
            <a:ext cx="3287712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{GB, </a:t>
            </a:r>
            <a:r>
              <a:rPr kumimoji="0" lang="it-IT" altLang="it-IT" sz="23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pippo</a:t>
            </a:r>
            <a:r>
              <a:rPr kumimoji="0" lang="it-IT" altLang="it-IT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}</a:t>
            </a:r>
            <a:endParaRPr kumimoji="0" lang="it-IT" altLang="it-IT" sz="2300" b="0" i="0" u="none" strike="noStrike" kern="1200" cap="none" spc="0" normalizeH="0" baseline="0" noProof="0" dirty="0">
              <a:ln>
                <a:noFill/>
              </a:ln>
              <a:solidFill>
                <a:srgbClr val="0B0014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 flipH="1">
            <a:off x="1173163" y="4367374"/>
            <a:ext cx="5230812" cy="1185862"/>
          </a:xfrm>
          <a:prstGeom prst="curvedUpArrow">
            <a:avLst>
              <a:gd name="adj1" fmla="val 88220"/>
              <a:gd name="adj2" fmla="val 176439"/>
              <a:gd name="adj3" fmla="val 33333"/>
            </a:avLst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altLang="it-IT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519363" y="4314760"/>
            <a:ext cx="3244850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OK, </a:t>
            </a:r>
            <a:r>
              <a:rPr kumimoji="0" lang="it-IT" altLang="it-IT" sz="23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you’re</a:t>
            </a:r>
            <a:r>
              <a:rPr kumimoji="0" lang="it-IT" altLang="it-IT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 in!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719138" y="2384162"/>
            <a:ext cx="1477962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3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User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6775202" y="2355140"/>
            <a:ext cx="1973262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300" b="0" i="0" u="none" strike="noStrike" kern="1200" cap="none" spc="0" normalizeH="0" baseline="0" noProof="0" dirty="0" err="1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Authenticator</a:t>
            </a:r>
            <a:endParaRPr kumimoji="0" lang="it-IT" altLang="it-IT" sz="2400" b="0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7164388" y="3183232"/>
            <a:ext cx="1368425" cy="753504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User Database</a:t>
            </a:r>
          </a:p>
          <a:p>
            <a:pPr marL="0" marR="0" lvl="0" indent="0" algn="ctr" defTabSz="914400" rtl="0" eaLnBrk="1" fontAlgn="base" latinLnBrk="0" hangingPunct="1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altLang="it-IT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UID      PW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7164388" y="3939912"/>
            <a:ext cx="684212" cy="395287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…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7848600" y="3938324"/>
            <a:ext cx="684213" cy="395288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…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7164388" y="4335199"/>
            <a:ext cx="684212" cy="395288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GB</a:t>
            </a: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7848600" y="4333612"/>
            <a:ext cx="684213" cy="395287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pippo</a:t>
            </a:r>
            <a:endParaRPr kumimoji="0" lang="it-IT" altLang="it-IT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7164388" y="4732074"/>
            <a:ext cx="684212" cy="395288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…</a:t>
            </a: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7848600" y="4730487"/>
            <a:ext cx="684213" cy="395287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…</a:t>
            </a: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35496" y="2931204"/>
            <a:ext cx="17996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User_ID</a:t>
            </a:r>
            <a:r>
              <a:rPr kumimoji="0" lang="it-IT" alt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: GB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Passwd</a:t>
            </a:r>
            <a:r>
              <a:rPr kumimoji="0" lang="it-IT" alt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: </a:t>
            </a:r>
            <a:r>
              <a:rPr kumimoji="0" lang="it-IT" alt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pippo</a:t>
            </a:r>
            <a:endParaRPr kumimoji="0" lang="it-IT" altLang="it-IT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1" name="CasellaDiTesto 20"/>
          <p:cNvSpPr txBox="1"/>
          <p:nvPr/>
        </p:nvSpPr>
        <p:spPr>
          <a:xfrm>
            <a:off x="503548" y="1602945"/>
            <a:ext cx="8076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Prove </a:t>
            </a:r>
            <a:r>
              <a:rPr kumimoji="0" lang="it-IT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you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know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your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password by… </a:t>
            </a:r>
            <a:r>
              <a:rPr kumimoji="0" lang="it-IT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showing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it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in </a:t>
            </a:r>
            <a:r>
              <a:rPr kumimoji="0" lang="it-IT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clear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!</a:t>
            </a:r>
          </a:p>
        </p:txBody>
      </p:sp>
      <p:pic>
        <p:nvPicPr>
          <p:cNvPr id="22" name="Picture 111" descr="Check-Mark-t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609013" y="4351419"/>
            <a:ext cx="382799" cy="359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541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F803A0-4E2D-5770-D0F9-6324D93D1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476250"/>
            <a:ext cx="8281987" cy="649288"/>
          </a:xfrm>
        </p:spPr>
        <p:txBody>
          <a:bodyPr/>
          <a:lstStyle/>
          <a:p>
            <a:pPr>
              <a:defRPr/>
            </a:pPr>
            <a:r>
              <a:rPr lang="it-IT" dirty="0" err="1"/>
              <a:t>One</a:t>
            </a:r>
            <a:r>
              <a:rPr lang="it-IT" dirty="0"/>
              <a:t>-time password:</a:t>
            </a:r>
            <a:br>
              <a:rPr lang="it-IT" dirty="0"/>
            </a:br>
            <a:r>
              <a:rPr lang="it-IT" dirty="0" err="1"/>
              <a:t>mainly</a:t>
            </a:r>
            <a:r>
              <a:rPr lang="it-IT" dirty="0"/>
              <a:t> in 2-factor </a:t>
            </a:r>
            <a:r>
              <a:rPr lang="it-IT" dirty="0" err="1"/>
              <a:t>authentication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1FAD934-B2D3-2A1C-C23F-E37CB69A8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73238"/>
            <a:ext cx="8170863" cy="4827587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requirements</a:t>
            </a:r>
            <a:endParaRPr lang="it-IT" dirty="0"/>
          </a:p>
          <a:p>
            <a:pPr lvl="1">
              <a:defRPr/>
            </a:pPr>
            <a:r>
              <a:rPr lang="it-IT" dirty="0" err="1"/>
              <a:t>One</a:t>
            </a:r>
            <a:r>
              <a:rPr lang="it-IT" dirty="0"/>
              <a:t>-time </a:t>
            </a:r>
            <a:r>
              <a:rPr lang="it-IT" dirty="0" err="1"/>
              <a:t>authorization</a:t>
            </a:r>
            <a:r>
              <a:rPr lang="it-IT" dirty="0"/>
              <a:t> </a:t>
            </a:r>
            <a:r>
              <a:rPr lang="it-IT" dirty="0" err="1"/>
              <a:t>token</a:t>
            </a:r>
            <a:endParaRPr lang="it-IT" dirty="0"/>
          </a:p>
          <a:p>
            <a:pPr lvl="2">
              <a:defRPr/>
            </a:pPr>
            <a:r>
              <a:rPr lang="it-IT" dirty="0" err="1"/>
              <a:t>Generated</a:t>
            </a:r>
            <a:r>
              <a:rPr lang="it-IT" dirty="0"/>
              <a:t> on a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device</a:t>
            </a:r>
            <a:r>
              <a:rPr lang="it-IT" dirty="0"/>
              <a:t> (e.g. </a:t>
            </a:r>
            <a:r>
              <a:rPr lang="it-IT" dirty="0" err="1"/>
              <a:t>phone</a:t>
            </a:r>
            <a:r>
              <a:rPr lang="it-IT" dirty="0"/>
              <a:t>, </a:t>
            </a:r>
            <a:r>
              <a:rPr lang="it-IT" dirty="0" err="1"/>
              <a:t>keycard</a:t>
            </a:r>
            <a:r>
              <a:rPr lang="it-IT" dirty="0"/>
              <a:t>)</a:t>
            </a:r>
          </a:p>
          <a:p>
            <a:pPr lvl="2">
              <a:defRPr/>
            </a:pPr>
            <a:r>
              <a:rPr lang="it-IT" dirty="0" err="1"/>
              <a:t>Received</a:t>
            </a:r>
            <a:r>
              <a:rPr lang="it-IT" dirty="0"/>
              <a:t> on a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channel</a:t>
            </a:r>
            <a:r>
              <a:rPr lang="it-IT" dirty="0"/>
              <a:t> (e.g. SMS, email, …)</a:t>
            </a:r>
          </a:p>
          <a:p>
            <a:pPr lvl="1">
              <a:defRPr/>
            </a:pPr>
            <a:r>
              <a:rPr lang="it-IT" dirty="0"/>
              <a:t>Must be human-</a:t>
            </a:r>
            <a:r>
              <a:rPr lang="it-IT" dirty="0" err="1"/>
              <a:t>friendly</a:t>
            </a:r>
            <a:endParaRPr lang="it-IT" dirty="0"/>
          </a:p>
          <a:p>
            <a:pPr lvl="2">
              <a:defRPr/>
            </a:pP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low</a:t>
            </a:r>
            <a:r>
              <a:rPr lang="it-IT" dirty="0"/>
              <a:t> </a:t>
            </a:r>
            <a:r>
              <a:rPr lang="it-IT" dirty="0" err="1"/>
              <a:t>level</a:t>
            </a:r>
            <a:r>
              <a:rPr lang="it-IT" dirty="0"/>
              <a:t> </a:t>
            </a:r>
            <a:r>
              <a:rPr lang="it-IT" dirty="0" err="1"/>
              <a:t>tech</a:t>
            </a:r>
            <a:r>
              <a:rPr lang="it-IT" dirty="0"/>
              <a:t> </a:t>
            </a:r>
            <a:r>
              <a:rPr lang="it-IT" dirty="0" err="1"/>
              <a:t>issue</a:t>
            </a:r>
            <a:r>
              <a:rPr lang="it-IT" dirty="0"/>
              <a:t>: </a:t>
            </a:r>
            <a:r>
              <a:rPr lang="it-IT" dirty="0" err="1"/>
              <a:t>how</a:t>
            </a:r>
            <a:r>
              <a:rPr lang="it-IT" dirty="0"/>
              <a:t> to </a:t>
            </a:r>
            <a:r>
              <a:rPr lang="it-IT" dirty="0" err="1"/>
              <a:t>truncate</a:t>
            </a:r>
            <a:r>
              <a:rPr lang="it-IT" dirty="0"/>
              <a:t> </a:t>
            </a:r>
            <a:r>
              <a:rPr lang="it-IT" dirty="0" err="1"/>
              <a:t>Hash</a:t>
            </a:r>
            <a:r>
              <a:rPr lang="it-IT" dirty="0"/>
              <a:t> (e.g. 160 bits) </a:t>
            </a:r>
            <a:r>
              <a:rPr lang="it-IT" dirty="0" err="1"/>
              <a:t>into</a:t>
            </a:r>
            <a:r>
              <a:rPr lang="it-IT" dirty="0"/>
              <a:t> 6 </a:t>
            </a:r>
            <a:r>
              <a:rPr lang="it-IT" dirty="0" err="1"/>
              <a:t>digits</a:t>
            </a:r>
            <a:r>
              <a:rPr lang="it-IT" dirty="0"/>
              <a:t>.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dedicated</a:t>
            </a:r>
            <a:r>
              <a:rPr lang="it-IT" dirty="0"/>
              <a:t> </a:t>
            </a:r>
            <a:r>
              <a:rPr lang="it-IT" dirty="0" err="1"/>
              <a:t>RFCs</a:t>
            </a:r>
            <a:r>
              <a:rPr lang="it-IT" dirty="0"/>
              <a:t> </a:t>
            </a:r>
            <a:r>
              <a:rPr lang="it-IT" dirty="0" err="1"/>
              <a:t>below</a:t>
            </a:r>
            <a:endParaRPr lang="it-IT" dirty="0"/>
          </a:p>
          <a:p>
            <a:pPr lvl="1">
              <a:defRPr/>
            </a:pP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deployment</a:t>
            </a:r>
            <a:r>
              <a:rPr lang="it-IT" dirty="0"/>
              <a:t> model and </a:t>
            </a:r>
            <a:r>
              <a:rPr lang="it-IT" dirty="0" err="1"/>
              <a:t>relevant</a:t>
            </a:r>
            <a:r>
              <a:rPr lang="it-IT" dirty="0"/>
              <a:t> </a:t>
            </a:r>
            <a:r>
              <a:rPr lang="it-IT" dirty="0" err="1"/>
              <a:t>assumptions</a:t>
            </a:r>
            <a:endParaRPr lang="it-IT" dirty="0"/>
          </a:p>
          <a:p>
            <a:pPr lvl="2">
              <a:defRPr/>
            </a:pPr>
            <a:r>
              <a:rPr lang="it-IT" dirty="0" err="1"/>
              <a:t>Both</a:t>
            </a:r>
            <a:r>
              <a:rPr lang="it-IT" dirty="0"/>
              <a:t> server and clients are </a:t>
            </a:r>
            <a:r>
              <a:rPr lang="it-IT" dirty="0" err="1"/>
              <a:t>assumed</a:t>
            </a:r>
            <a:r>
              <a:rPr lang="it-IT" dirty="0"/>
              <a:t> to be </a:t>
            </a:r>
            <a:r>
              <a:rPr lang="it-IT" dirty="0" err="1"/>
              <a:t>secure</a:t>
            </a:r>
            <a:r>
              <a:rPr lang="it-IT" dirty="0"/>
              <a:t> </a:t>
            </a:r>
          </a:p>
          <a:p>
            <a:pPr lvl="3">
              <a:defRPr/>
            </a:pPr>
            <a:r>
              <a:rPr lang="it-IT" dirty="0"/>
              <a:t>no more </a:t>
            </a:r>
            <a:r>
              <a:rPr lang="it-IT" dirty="0" err="1"/>
              <a:t>strict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to use </a:t>
            </a:r>
            <a:r>
              <a:rPr lang="it-IT" dirty="0" err="1"/>
              <a:t>hash</a:t>
            </a:r>
            <a:r>
              <a:rPr lang="it-IT" dirty="0"/>
              <a:t> </a:t>
            </a:r>
            <a:r>
              <a:rPr lang="it-IT" dirty="0" err="1"/>
              <a:t>chains</a:t>
            </a:r>
            <a:endParaRPr lang="it-IT" dirty="0"/>
          </a:p>
          <a:p>
            <a:pPr lvl="1">
              <a:defRPr/>
            </a:pP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A3F3BA-BD2B-DC46-F8E0-79097E0C4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47688"/>
            <a:ext cx="7696200" cy="649287"/>
          </a:xfrm>
        </p:spPr>
        <p:txBody>
          <a:bodyPr/>
          <a:lstStyle/>
          <a:p>
            <a:pPr>
              <a:defRPr/>
            </a:pPr>
            <a:r>
              <a:rPr lang="it-IT" dirty="0" err="1"/>
              <a:t>One</a:t>
            </a:r>
            <a:r>
              <a:rPr lang="it-IT" dirty="0"/>
              <a:t>-time password</a:t>
            </a:r>
            <a:br>
              <a:rPr lang="it-IT" dirty="0"/>
            </a:br>
            <a:r>
              <a:rPr lang="it-IT" dirty="0"/>
              <a:t>in 2-factor </a:t>
            </a:r>
            <a:r>
              <a:rPr lang="it-IT" dirty="0" err="1"/>
              <a:t>authentication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5FC880-4A90-DC33-2D08-C8085E6DD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57338"/>
            <a:ext cx="8170863" cy="489585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it-IT" dirty="0"/>
              <a:t>HOTP – HMAC-</a:t>
            </a:r>
            <a:r>
              <a:rPr lang="it-IT" dirty="0" err="1"/>
              <a:t>based</a:t>
            </a:r>
            <a:r>
              <a:rPr lang="it-IT" dirty="0"/>
              <a:t> OTP</a:t>
            </a:r>
          </a:p>
          <a:p>
            <a:pPr lvl="1">
              <a:defRPr/>
            </a:pPr>
            <a:r>
              <a:rPr lang="it-IT" dirty="0" err="1"/>
              <a:t>Uses</a:t>
            </a:r>
            <a:r>
              <a:rPr lang="it-IT" dirty="0"/>
              <a:t> HMAC,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plain</a:t>
            </a:r>
            <a:r>
              <a:rPr lang="it-IT" dirty="0"/>
              <a:t> </a:t>
            </a:r>
            <a:r>
              <a:rPr lang="it-IT" dirty="0" err="1"/>
              <a:t>hash</a:t>
            </a:r>
            <a:r>
              <a:rPr lang="it-IT" dirty="0"/>
              <a:t> </a:t>
            </a:r>
          </a:p>
          <a:p>
            <a:pPr lvl="2">
              <a:defRPr/>
            </a:pPr>
            <a:r>
              <a:rPr lang="it-IT" dirty="0">
                <a:solidFill>
                  <a:srgbClr val="FF0000"/>
                </a:solidFill>
              </a:rPr>
              <a:t>(</a:t>
            </a:r>
            <a:r>
              <a:rPr lang="it-IT" dirty="0" err="1">
                <a:solidFill>
                  <a:srgbClr val="FF0000"/>
                </a:solidFill>
              </a:rPr>
              <a:t>what’s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this</a:t>
            </a:r>
            <a:r>
              <a:rPr lang="it-IT" dirty="0">
                <a:solidFill>
                  <a:srgbClr val="FF0000"/>
                </a:solidFill>
              </a:rPr>
              <a:t>? More </a:t>
            </a:r>
            <a:r>
              <a:rPr lang="it-IT" dirty="0" err="1">
                <a:solidFill>
                  <a:srgbClr val="FF0000"/>
                </a:solidFill>
              </a:rPr>
              <a:t>later</a:t>
            </a:r>
            <a:r>
              <a:rPr lang="it-IT" dirty="0">
                <a:solidFill>
                  <a:srgbClr val="FF0000"/>
                </a:solidFill>
              </a:rPr>
              <a:t>!)</a:t>
            </a:r>
            <a:endParaRPr lang="it-IT" dirty="0"/>
          </a:p>
          <a:p>
            <a:pPr lvl="1">
              <a:defRPr/>
            </a:pP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use a </a:t>
            </a:r>
            <a:r>
              <a:rPr lang="it-IT" dirty="0" err="1"/>
              <a:t>chain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a </a:t>
            </a:r>
            <a:r>
              <a:rPr lang="it-IT" dirty="0" err="1"/>
              <a:t>counter</a:t>
            </a:r>
            <a:endParaRPr lang="it-IT" dirty="0"/>
          </a:p>
          <a:p>
            <a:pPr lvl="1">
              <a:defRPr/>
            </a:pPr>
            <a:r>
              <a:rPr lang="it-IT" dirty="0"/>
              <a:t>HOTP(K,C) = </a:t>
            </a:r>
            <a:r>
              <a:rPr lang="it-IT" dirty="0" err="1"/>
              <a:t>Truncate</a:t>
            </a:r>
            <a:r>
              <a:rPr lang="it-IT" dirty="0"/>
              <a:t>(HMAC-SHA-256(K,C))</a:t>
            </a:r>
          </a:p>
          <a:p>
            <a:pPr lvl="1">
              <a:defRPr/>
            </a:pPr>
            <a:r>
              <a:rPr lang="it-IT" dirty="0" err="1"/>
              <a:t>Details</a:t>
            </a:r>
            <a:r>
              <a:rPr lang="it-IT" dirty="0"/>
              <a:t> in RFC 4226</a:t>
            </a:r>
          </a:p>
          <a:p>
            <a:pPr lvl="1">
              <a:defRPr/>
            </a:pPr>
            <a:endParaRPr lang="it-IT" dirty="0"/>
          </a:p>
          <a:p>
            <a:pPr>
              <a:defRPr/>
            </a:pPr>
            <a:r>
              <a:rPr lang="it-IT" dirty="0"/>
              <a:t>TOTP – Time-</a:t>
            </a:r>
            <a:r>
              <a:rPr lang="it-IT" dirty="0" err="1"/>
              <a:t>based</a:t>
            </a:r>
            <a:r>
              <a:rPr lang="it-IT" dirty="0"/>
              <a:t> OTP</a:t>
            </a:r>
          </a:p>
          <a:p>
            <a:pPr lvl="1">
              <a:defRPr/>
            </a:pPr>
            <a:r>
              <a:rPr lang="it-IT" dirty="0"/>
              <a:t>Turn time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counter</a:t>
            </a:r>
            <a:endParaRPr lang="it-IT" dirty="0"/>
          </a:p>
          <a:p>
            <a:pPr lvl="2">
              <a:defRPr/>
            </a:pPr>
            <a:r>
              <a:rPr lang="it-IT" dirty="0"/>
              <a:t>TOTP = HOTP(K, T)</a:t>
            </a:r>
          </a:p>
          <a:p>
            <a:pPr lvl="2">
              <a:defRPr/>
            </a:pPr>
            <a:r>
              <a:rPr lang="fr-FR" dirty="0"/>
              <a:t>T = (</a:t>
            </a:r>
            <a:r>
              <a:rPr lang="fr-FR" dirty="0" err="1"/>
              <a:t>Current</a:t>
            </a:r>
            <a:r>
              <a:rPr lang="fr-FR" dirty="0"/>
              <a:t> Unix time - T0) / X</a:t>
            </a:r>
            <a:endParaRPr lang="it-IT" dirty="0"/>
          </a:p>
          <a:p>
            <a:pPr lvl="1">
              <a:defRPr/>
            </a:pPr>
            <a:r>
              <a:rPr lang="it-IT" dirty="0" err="1"/>
              <a:t>details</a:t>
            </a:r>
            <a:r>
              <a:rPr lang="it-IT" dirty="0"/>
              <a:t> in RFC 6238</a:t>
            </a:r>
          </a:p>
          <a:p>
            <a:pPr lvl="1">
              <a:defRPr/>
            </a:pPr>
            <a:endParaRPr lang="it-IT" dirty="0"/>
          </a:p>
          <a:p>
            <a:pPr marL="914400" lvl="2" indent="0">
              <a:buFont typeface="Wingdings" panose="05000000000000000000" pitchFamily="2" charset="2"/>
              <a:buNone/>
              <a:defRPr/>
            </a:pPr>
            <a:endParaRPr lang="it-IT" dirty="0"/>
          </a:p>
          <a:p>
            <a:pPr lvl="1">
              <a:defRPr/>
            </a:pP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194" name="Rectangle 2">
            <a:extLst>
              <a:ext uri="{FF2B5EF4-FFF2-40B4-BE49-F238E27FC236}">
                <a16:creationId xmlns:a16="http://schemas.microsoft.com/office/drawing/2014/main" id="{EC79C9BB-2C32-4CBA-BF42-3FA9928356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dirty="0"/>
              <a:t>PAP </a:t>
            </a:r>
            <a:r>
              <a:rPr lang="it-IT" dirty="0" err="1"/>
              <a:t>obvious</a:t>
            </a:r>
            <a:r>
              <a:rPr lang="it-IT" dirty="0"/>
              <a:t> </a:t>
            </a:r>
            <a:r>
              <a:rPr lang="it-IT" dirty="0" err="1"/>
              <a:t>limitations</a:t>
            </a:r>
            <a:endParaRPr lang="it-IT" dirty="0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ADA71CE6-5EFB-4227-AF80-3418AE8A23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it-IT" sz="2800" dirty="0"/>
              <a:t>Passwords sent “in clear”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it-IT" sz="2800" dirty="0"/>
              <a:t>If channel permits eavesdropping (e.g. wireless networks), then game over</a:t>
            </a:r>
          </a:p>
          <a:p>
            <a:pPr lvl="1" eaLnBrk="1" hangingPunct="1">
              <a:lnSpc>
                <a:spcPct val="80000"/>
              </a:lnSpc>
            </a:pPr>
            <a:endParaRPr lang="en-GB" altLang="it-IT" sz="2800" dirty="0"/>
          </a:p>
          <a:p>
            <a:pPr eaLnBrk="1" hangingPunct="1">
              <a:lnSpc>
                <a:spcPct val="80000"/>
              </a:lnSpc>
            </a:pPr>
            <a:r>
              <a:rPr lang="en-GB" altLang="it-IT" sz="2800" dirty="0"/>
              <a:t>No protection from replay attacks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it-IT" sz="2800" dirty="0"/>
              <a:t>You don’t even need a “true” replay attack, </a:t>
            </a:r>
            <a:br>
              <a:rPr lang="en-GB" altLang="it-IT" sz="2800" dirty="0"/>
            </a:br>
            <a:r>
              <a:rPr lang="en-GB" altLang="it-IT" sz="2800" dirty="0"/>
              <a:t>since attacker already learns the password! </a:t>
            </a:r>
          </a:p>
          <a:p>
            <a:pPr lvl="1" eaLnBrk="1" hangingPunct="1">
              <a:lnSpc>
                <a:spcPct val="80000"/>
              </a:lnSpc>
            </a:pPr>
            <a:endParaRPr lang="en-GB" altLang="it-IT" sz="2800" dirty="0"/>
          </a:p>
          <a:p>
            <a:pPr eaLnBrk="1" hangingPunct="1">
              <a:lnSpc>
                <a:spcPct val="80000"/>
              </a:lnSpc>
            </a:pPr>
            <a:r>
              <a:rPr lang="en-GB" altLang="it-IT" sz="2800" dirty="0"/>
              <a:t>No protection from repeated trial and error attacks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it-IT" sz="2800" dirty="0"/>
              <a:t>Peer is in control of frequency and timing of the attempts.</a:t>
            </a:r>
            <a:endParaRPr lang="it-IT" altLang="it-IT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Oval 3">
            <a:extLst>
              <a:ext uri="{FF2B5EF4-FFF2-40B4-BE49-F238E27FC236}">
                <a16:creationId xmlns:a16="http://schemas.microsoft.com/office/drawing/2014/main" id="{358250AF-138D-49DA-994D-3A4451B13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0175" y="2768600"/>
            <a:ext cx="287338" cy="323850"/>
          </a:xfrm>
          <a:prstGeom prst="ellipse">
            <a:avLst/>
          </a:prstGeom>
          <a:solidFill>
            <a:srgbClr val="00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1163268" name="Rectangle 4">
            <a:extLst>
              <a:ext uri="{FF2B5EF4-FFF2-40B4-BE49-F238E27FC236}">
                <a16:creationId xmlns:a16="http://schemas.microsoft.com/office/drawing/2014/main" id="{52082D2E-83F3-470D-9E28-ADBA058CB0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sz="3200" dirty="0"/>
              <a:t>PAP </a:t>
            </a:r>
            <a:r>
              <a:rPr lang="it-IT" sz="3200" dirty="0" err="1"/>
              <a:t>message</a:t>
            </a:r>
            <a:r>
              <a:rPr lang="it-IT" sz="3200" dirty="0"/>
              <a:t> </a:t>
            </a:r>
            <a:r>
              <a:rPr lang="it-IT" sz="3200" dirty="0" err="1"/>
              <a:t>example</a:t>
            </a:r>
            <a:r>
              <a:rPr lang="it-IT" sz="3200" dirty="0"/>
              <a:t> </a:t>
            </a:r>
            <a:br>
              <a:rPr lang="it-IT" sz="3200" dirty="0"/>
            </a:br>
            <a:r>
              <a:rPr lang="it-IT" sz="2000" dirty="0"/>
              <a:t>(</a:t>
            </a:r>
            <a:r>
              <a:rPr lang="it-IT" sz="2000" dirty="0" err="1"/>
              <a:t>real</a:t>
            </a:r>
            <a:r>
              <a:rPr lang="it-IT" sz="2000" dirty="0"/>
              <a:t> </a:t>
            </a:r>
            <a:r>
              <a:rPr lang="it-IT" sz="2000" dirty="0" err="1"/>
              <a:t>capture</a:t>
            </a:r>
            <a:r>
              <a:rPr lang="it-IT" sz="2000" dirty="0"/>
              <a:t> of a PPP trace)</a:t>
            </a:r>
          </a:p>
        </p:txBody>
      </p:sp>
      <p:sp>
        <p:nvSpPr>
          <p:cNvPr id="23557" name="Text Box 5">
            <a:extLst>
              <a:ext uri="{FF2B5EF4-FFF2-40B4-BE49-F238E27FC236}">
                <a16:creationId xmlns:a16="http://schemas.microsoft.com/office/drawing/2014/main" id="{0B2EB7A4-1473-455A-A43A-20C297628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3" y="2755900"/>
            <a:ext cx="81867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>
                <a:latin typeface="Arial Narrow" panose="020B0606020202030204" pitchFamily="34" charset="0"/>
              </a:rPr>
              <a:t>… c0 23 01 09 00 20 12 65 75 32 35 36 33 36 37 38 40 74 65 6c 65 32 2e 69 74 08 39 64 77 63 2d 75 6a 6e</a:t>
            </a:r>
            <a:endParaRPr lang="it-IT" altLang="it-IT" sz="1800">
              <a:latin typeface="Arial Narrow" panose="020B0606020202030204" pitchFamily="34" charset="0"/>
            </a:endParaRP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3CBB5E1E-E745-489E-A5E1-120FB8BDBE2F}"/>
              </a:ext>
            </a:extLst>
          </p:cNvPr>
          <p:cNvGrpSpPr/>
          <p:nvPr/>
        </p:nvGrpSpPr>
        <p:grpSpPr>
          <a:xfrm>
            <a:off x="50451" y="3021013"/>
            <a:ext cx="1136999" cy="696019"/>
            <a:chOff x="50451" y="3021013"/>
            <a:chExt cx="1136999" cy="696019"/>
          </a:xfrm>
        </p:grpSpPr>
        <p:sp>
          <p:nvSpPr>
            <p:cNvPr id="23558" name="Line 6">
              <a:extLst>
                <a:ext uri="{FF2B5EF4-FFF2-40B4-BE49-F238E27FC236}">
                  <a16:creationId xmlns:a16="http://schemas.microsoft.com/office/drawing/2014/main" id="{D526A3D2-4453-4052-85A6-B56E0BFF02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163" y="3021013"/>
              <a:ext cx="3952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559" name="Line 7">
              <a:extLst>
                <a:ext uri="{FF2B5EF4-FFF2-40B4-BE49-F238E27FC236}">
                  <a16:creationId xmlns:a16="http://schemas.microsoft.com/office/drawing/2014/main" id="{91C2942B-1EA3-42FC-987C-7FB237A502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5650" y="3021013"/>
              <a:ext cx="252413" cy="3587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560" name="Text Box 8">
              <a:extLst>
                <a:ext uri="{FF2B5EF4-FFF2-40B4-BE49-F238E27FC236}">
                  <a16:creationId xmlns:a16="http://schemas.microsoft.com/office/drawing/2014/main" id="{E90B74E6-B24A-40F8-BD50-7865803A35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51" y="3347700"/>
              <a:ext cx="99315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800" b="0" dirty="0">
                  <a:latin typeface="Arial Narrow" panose="020B0606020202030204" pitchFamily="34" charset="0"/>
                </a:rPr>
                <a:t>PPP-PAP</a:t>
              </a:r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0D2658E4-68A9-42DD-A91F-E5D613E9B070}"/>
              </a:ext>
            </a:extLst>
          </p:cNvPr>
          <p:cNvGrpSpPr/>
          <p:nvPr/>
        </p:nvGrpSpPr>
        <p:grpSpPr>
          <a:xfrm>
            <a:off x="503238" y="3055938"/>
            <a:ext cx="904875" cy="1282700"/>
            <a:chOff x="503238" y="3055938"/>
            <a:chExt cx="904875" cy="1282700"/>
          </a:xfrm>
        </p:grpSpPr>
        <p:sp>
          <p:nvSpPr>
            <p:cNvPr id="23561" name="Line 9">
              <a:extLst>
                <a:ext uri="{FF2B5EF4-FFF2-40B4-BE49-F238E27FC236}">
                  <a16:creationId xmlns:a16="http://schemas.microsoft.com/office/drawing/2014/main" id="{C30D2430-1D4E-4429-91CD-04F28C74D8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888" y="3055938"/>
              <a:ext cx="144462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562" name="Line 10">
              <a:extLst>
                <a:ext uri="{FF2B5EF4-FFF2-40B4-BE49-F238E27FC236}">
                  <a16:creationId xmlns:a16="http://schemas.microsoft.com/office/drawing/2014/main" id="{613B3EEF-640F-4477-84AF-FD7B5BC6A5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5038" y="3055938"/>
              <a:ext cx="433387" cy="68421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565" name="Text Box 13">
              <a:extLst>
                <a:ext uri="{FF2B5EF4-FFF2-40B4-BE49-F238E27FC236}">
                  <a16:creationId xmlns:a16="http://schemas.microsoft.com/office/drawing/2014/main" id="{FFF2FCB7-2FCF-4F27-87BC-1BE48FE534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238" y="3697288"/>
              <a:ext cx="904875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800" b="0" dirty="0">
                  <a:latin typeface="Arial Narrow" panose="020B0606020202030204" pitchFamily="34" charset="0"/>
                </a:rPr>
                <a:t>Code 01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800" b="0" dirty="0" err="1">
                  <a:latin typeface="Arial Narrow" panose="020B0606020202030204" pitchFamily="34" charset="0"/>
                </a:rPr>
                <a:t>Auth-req</a:t>
              </a:r>
              <a:endParaRPr lang="it-IT" altLang="it-IT" sz="1800" b="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5" name="Gruppo 4">
            <a:extLst>
              <a:ext uri="{FF2B5EF4-FFF2-40B4-BE49-F238E27FC236}">
                <a16:creationId xmlns:a16="http://schemas.microsoft.com/office/drawing/2014/main" id="{46112DD5-D872-4850-86C1-BA1896E6C6C8}"/>
              </a:ext>
            </a:extLst>
          </p:cNvPr>
          <p:cNvGrpSpPr/>
          <p:nvPr/>
        </p:nvGrpSpPr>
        <p:grpSpPr>
          <a:xfrm>
            <a:off x="1471613" y="3055938"/>
            <a:ext cx="690562" cy="1016000"/>
            <a:chOff x="1471613" y="3055938"/>
            <a:chExt cx="690562" cy="1016000"/>
          </a:xfrm>
        </p:grpSpPr>
        <p:sp>
          <p:nvSpPr>
            <p:cNvPr id="23563" name="Line 11">
              <a:extLst>
                <a:ext uri="{FF2B5EF4-FFF2-40B4-BE49-F238E27FC236}">
                  <a16:creationId xmlns:a16="http://schemas.microsoft.com/office/drawing/2014/main" id="{C5CB6F82-EC03-47AA-8DE5-64996160F0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1300" y="3055938"/>
              <a:ext cx="144463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564" name="Line 12">
              <a:extLst>
                <a:ext uri="{FF2B5EF4-FFF2-40B4-BE49-F238E27FC236}">
                  <a16:creationId xmlns:a16="http://schemas.microsoft.com/office/drawing/2014/main" id="{627ACB8E-20FE-4144-8D7E-73CAF2B925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325" y="3055938"/>
              <a:ext cx="71438" cy="720725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566" name="Text Box 14">
              <a:extLst>
                <a:ext uri="{FF2B5EF4-FFF2-40B4-BE49-F238E27FC236}">
                  <a16:creationId xmlns:a16="http://schemas.microsoft.com/office/drawing/2014/main" id="{BE262AF6-D5D6-4ED4-88B6-6230BF564B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1613" y="3705225"/>
              <a:ext cx="6905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800" b="0" dirty="0">
                  <a:latin typeface="Arial Narrow" panose="020B0606020202030204" pitchFamily="34" charset="0"/>
                </a:rPr>
                <a:t>ID=09</a:t>
              </a:r>
            </a:p>
          </p:txBody>
        </p:sp>
      </p:grpSp>
      <p:sp>
        <p:nvSpPr>
          <p:cNvPr id="23568" name="Line 16">
            <a:extLst>
              <a:ext uri="{FF2B5EF4-FFF2-40B4-BE49-F238E27FC236}">
                <a16:creationId xmlns:a16="http://schemas.microsoft.com/office/drawing/2014/main" id="{5FC248C4-A375-410C-91E8-4D3E1413F2B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3963" y="2516188"/>
            <a:ext cx="7308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3569" name="Line 17">
            <a:extLst>
              <a:ext uri="{FF2B5EF4-FFF2-40B4-BE49-F238E27FC236}">
                <a16:creationId xmlns:a16="http://schemas.microsoft.com/office/drawing/2014/main" id="{D5E75B50-78FB-4C34-93C7-2BEA93B35D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3963" y="2552700"/>
            <a:ext cx="0" cy="539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3570" name="Line 18">
            <a:extLst>
              <a:ext uri="{FF2B5EF4-FFF2-40B4-BE49-F238E27FC236}">
                <a16:creationId xmlns:a16="http://schemas.microsoft.com/office/drawing/2014/main" id="{049AD5C2-070C-408C-B56B-28970A4F2AF4}"/>
              </a:ext>
            </a:extLst>
          </p:cNvPr>
          <p:cNvSpPr>
            <a:spLocks noChangeShapeType="1"/>
          </p:cNvSpPr>
          <p:nvPr/>
        </p:nvSpPr>
        <p:spPr bwMode="auto">
          <a:xfrm>
            <a:off x="8604250" y="2516188"/>
            <a:ext cx="0" cy="539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8067567A-7ADC-4672-AAC5-D2F6F9E58A3D}"/>
              </a:ext>
            </a:extLst>
          </p:cNvPr>
          <p:cNvGrpSpPr/>
          <p:nvPr/>
        </p:nvGrpSpPr>
        <p:grpSpPr>
          <a:xfrm>
            <a:off x="2124075" y="2768600"/>
            <a:ext cx="1804988" cy="1230313"/>
            <a:chOff x="2124075" y="2768600"/>
            <a:chExt cx="1804988" cy="1230313"/>
          </a:xfrm>
        </p:grpSpPr>
        <p:sp>
          <p:nvSpPr>
            <p:cNvPr id="23554" name="Oval 2">
              <a:extLst>
                <a:ext uri="{FF2B5EF4-FFF2-40B4-BE49-F238E27FC236}">
                  <a16:creationId xmlns:a16="http://schemas.microsoft.com/office/drawing/2014/main" id="{AFFFE90A-452C-48EA-8E24-B9B1E7B2F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4075" y="2768600"/>
              <a:ext cx="287338" cy="323850"/>
            </a:xfrm>
            <a:prstGeom prst="ellipse">
              <a:avLst/>
            </a:prstGeom>
            <a:solidFill>
              <a:srgbClr val="00FF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it-IT" altLang="it-IT" sz="1800" b="0">
                <a:latin typeface="Arial Narrow" panose="020B0606020202030204" pitchFamily="34" charset="0"/>
              </a:endParaRPr>
            </a:p>
          </p:txBody>
        </p:sp>
        <p:sp>
          <p:nvSpPr>
            <p:cNvPr id="23572" name="Line 20">
              <a:extLst>
                <a:ext uri="{FF2B5EF4-FFF2-40B4-BE49-F238E27FC236}">
                  <a16:creationId xmlns:a16="http://schemas.microsoft.com/office/drawing/2014/main" id="{1F701D13-7919-4F8E-955E-CF31236944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3463" y="3021013"/>
              <a:ext cx="73025" cy="611187"/>
            </a:xfrm>
            <a:prstGeom prst="line">
              <a:avLst/>
            </a:prstGeom>
            <a:noFill/>
            <a:ln w="12700">
              <a:solidFill>
                <a:srgbClr val="00FF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573" name="Text Box 21">
              <a:extLst>
                <a:ext uri="{FF2B5EF4-FFF2-40B4-BE49-F238E27FC236}">
                  <a16:creationId xmlns:a16="http://schemas.microsoft.com/office/drawing/2014/main" id="{C57950AD-1C5B-4C4B-B2A3-20767E61C5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5675" y="3632200"/>
              <a:ext cx="17033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800" b="0" dirty="0">
                  <a:latin typeface="Arial Narrow" panose="020B0606020202030204" pitchFamily="34" charset="0"/>
                </a:rPr>
                <a:t>User id = 18 bytes</a:t>
              </a:r>
            </a:p>
          </p:txBody>
        </p:sp>
      </p:grpSp>
      <p:sp>
        <p:nvSpPr>
          <p:cNvPr id="23574" name="Text Box 22">
            <a:extLst>
              <a:ext uri="{FF2B5EF4-FFF2-40B4-BE49-F238E27FC236}">
                <a16:creationId xmlns:a16="http://schemas.microsoft.com/office/drawing/2014/main" id="{08FB4E0F-0148-4E10-818F-EBD3F2958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9338" y="2954338"/>
            <a:ext cx="4229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>
                <a:latin typeface="Arial Narrow" panose="020B0606020202030204" pitchFamily="34" charset="0"/>
              </a:rPr>
              <a:t>e   u   2  5  6   3  6   7  8  @  t  e   l   e   2   .   i   t </a:t>
            </a:r>
          </a:p>
        </p:txBody>
      </p:sp>
      <p:sp>
        <p:nvSpPr>
          <p:cNvPr id="23575" name="Line 23">
            <a:extLst>
              <a:ext uri="{FF2B5EF4-FFF2-40B4-BE49-F238E27FC236}">
                <a16:creationId xmlns:a16="http://schemas.microsoft.com/office/drawing/2014/main" id="{3C1E491D-00DB-4BA6-8B3B-B57698D361A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6850" y="2984500"/>
            <a:ext cx="73025" cy="611188"/>
          </a:xfrm>
          <a:prstGeom prst="line">
            <a:avLst/>
          </a:prstGeom>
          <a:noFill/>
          <a:ln w="12700">
            <a:solidFill>
              <a:srgbClr val="00FF0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3576" name="Text Box 24">
            <a:extLst>
              <a:ext uri="{FF2B5EF4-FFF2-40B4-BE49-F238E27FC236}">
                <a16:creationId xmlns:a16="http://schemas.microsoft.com/office/drawing/2014/main" id="{BE42781D-525E-4685-87EA-D17D4F41E0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9063" y="3595688"/>
            <a:ext cx="1828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Password = 8 bytes</a:t>
            </a:r>
          </a:p>
        </p:txBody>
      </p:sp>
      <p:sp>
        <p:nvSpPr>
          <p:cNvPr id="23577" name="Text Box 25">
            <a:extLst>
              <a:ext uri="{FF2B5EF4-FFF2-40B4-BE49-F238E27FC236}">
                <a16:creationId xmlns:a16="http://schemas.microsoft.com/office/drawing/2014/main" id="{4D690C7D-DCC2-48B1-8F50-0246C4764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2941638"/>
            <a:ext cx="18780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>
                <a:latin typeface="Arial Narrow" panose="020B0606020202030204" pitchFamily="34" charset="0"/>
              </a:rPr>
              <a:t>9   d  w  c   -   u  j   n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6E8C3943-CB9E-423B-B22F-721572F13FC3}"/>
              </a:ext>
            </a:extLst>
          </p:cNvPr>
          <p:cNvGrpSpPr/>
          <p:nvPr/>
        </p:nvGrpSpPr>
        <p:grpSpPr>
          <a:xfrm>
            <a:off x="1727200" y="3068638"/>
            <a:ext cx="2644775" cy="2052637"/>
            <a:chOff x="1727200" y="3068638"/>
            <a:chExt cx="2644775" cy="2052637"/>
          </a:xfrm>
        </p:grpSpPr>
        <p:sp>
          <p:nvSpPr>
            <p:cNvPr id="23567" name="Line 15">
              <a:extLst>
                <a:ext uri="{FF2B5EF4-FFF2-40B4-BE49-F238E27FC236}">
                  <a16:creationId xmlns:a16="http://schemas.microsoft.com/office/drawing/2014/main" id="{586B8C6A-30EE-4627-93F3-06941C0931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7200" y="3068638"/>
              <a:ext cx="360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571" name="Text Box 19">
              <a:extLst>
                <a:ext uri="{FF2B5EF4-FFF2-40B4-BE49-F238E27FC236}">
                  <a16:creationId xmlns:a16="http://schemas.microsoft.com/office/drawing/2014/main" id="{2CED3173-CE3C-4013-B110-F21814F9A8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4438" y="4784725"/>
              <a:ext cx="188753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600" b="0" dirty="0" err="1">
                  <a:latin typeface="Arial Narrow" panose="020B0606020202030204" pitchFamily="34" charset="0"/>
                </a:rPr>
                <a:t>Len</a:t>
              </a:r>
              <a:r>
                <a:rPr lang="it-IT" altLang="it-IT" sz="1600" b="0" dirty="0">
                  <a:latin typeface="Arial Narrow" panose="020B0606020202030204" pitchFamily="34" charset="0"/>
                </a:rPr>
                <a:t>=32 bytes (0x0020)</a:t>
              </a:r>
            </a:p>
          </p:txBody>
        </p:sp>
        <p:sp>
          <p:nvSpPr>
            <p:cNvPr id="23578" name="Line 26">
              <a:extLst>
                <a:ext uri="{FF2B5EF4-FFF2-40B4-BE49-F238E27FC236}">
                  <a16:creationId xmlns:a16="http://schemas.microsoft.com/office/drawing/2014/main" id="{3A773D9A-AE38-4AAA-BC05-42061536A3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3100" y="3068638"/>
              <a:ext cx="504825" cy="1908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23579" name="Text Box 27">
            <a:extLst>
              <a:ext uri="{FF2B5EF4-FFF2-40B4-BE49-F238E27FC236}">
                <a16:creationId xmlns:a16="http://schemas.microsoft.com/office/drawing/2014/main" id="{592530BD-EF90-4A24-942F-701F61102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8288" y="5589588"/>
            <a:ext cx="41751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b="0" dirty="0">
                <a:latin typeface="Arial Narrow" panose="020B0606020202030204" pitchFamily="34" charset="0"/>
              </a:rPr>
              <a:t>ALL UID+PW IN CLEAR!!!!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animBg="1"/>
      <p:bldP spid="23568" grpId="0" animBg="1"/>
      <p:bldP spid="23569" grpId="0" animBg="1"/>
      <p:bldP spid="23570" grpId="0" animBg="1"/>
      <p:bldP spid="23574" grpId="0"/>
      <p:bldP spid="23575" grpId="0" animBg="1"/>
      <p:bldP spid="23576" grpId="0"/>
      <p:bldP spid="23577" grpId="0"/>
      <p:bldP spid="2357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314" name="Rectangle 2">
            <a:extLst>
              <a:ext uri="{FF2B5EF4-FFF2-40B4-BE49-F238E27FC236}">
                <a16:creationId xmlns:a16="http://schemas.microsoft.com/office/drawing/2014/main" id="{55BA4C00-A3C6-431B-B9CA-E3DC5BEDF7E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sz="3200"/>
              <a:t>CHAP </a:t>
            </a:r>
            <a:br>
              <a:rPr lang="it-IT" sz="3200"/>
            </a:br>
            <a:r>
              <a:rPr lang="it-IT" sz="3200"/>
              <a:t>Challenge Handshake</a:t>
            </a:r>
            <a:br>
              <a:rPr lang="it-IT" sz="3200"/>
            </a:br>
            <a:r>
              <a:rPr lang="it-IT" sz="3200"/>
              <a:t>Authentication Protocol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71500" y="80628"/>
            <a:ext cx="90725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70000"/>
              </a:lnSpc>
              <a:defRPr/>
            </a:pPr>
            <a:r>
              <a:rPr lang="en-US" dirty="0"/>
              <a:t>Prove knowledge of secret by providing the result of a computation!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3573016"/>
            <a:ext cx="9144000" cy="2772308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Which F(.)? Two properties</a:t>
            </a:r>
          </a:p>
          <a:p>
            <a:pPr lvl="1">
              <a:defRPr/>
            </a:pPr>
            <a:r>
              <a:rPr lang="en-US" dirty="0"/>
              <a:t>Computation must NOT reveal the secret itself: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If res = F(P), P = F</a:t>
            </a:r>
            <a:r>
              <a:rPr lang="en-US" baseline="30000" dirty="0">
                <a:solidFill>
                  <a:srgbClr val="FF0000"/>
                </a:solidFill>
              </a:rPr>
              <a:t>-1</a:t>
            </a:r>
            <a:r>
              <a:rPr lang="en-US" dirty="0">
                <a:solidFill>
                  <a:srgbClr val="FF0000"/>
                </a:solidFill>
              </a:rPr>
              <a:t>(res) must NOT be computable… </a:t>
            </a:r>
          </a:p>
          <a:p>
            <a:pPr lvl="3">
              <a:defRPr/>
            </a:pPr>
            <a:r>
              <a:rPr lang="en-US" b="1" dirty="0">
                <a:solidFill>
                  <a:srgbClr val="008000"/>
                </a:solidFill>
              </a:rPr>
              <a:t>Hash being the natural candidate for F </a:t>
            </a:r>
            <a:r>
              <a:rPr lang="en-US" b="1" dirty="0">
                <a:solidFill>
                  <a:srgbClr val="008000"/>
                </a:solidFill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lvl="1">
              <a:defRPr/>
            </a:pPr>
            <a:r>
              <a:rPr lang="en-US" dirty="0"/>
              <a:t>F(P) must not be replayed by attacker!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F cannot be a function only of P, but must include a </a:t>
            </a:r>
            <a:r>
              <a:rPr lang="en-US" b="1" dirty="0"/>
              <a:t>nonce</a:t>
            </a:r>
          </a:p>
        </p:txBody>
      </p:sp>
      <p:graphicFrame>
        <p:nvGraphicFramePr>
          <p:cNvPr id="4" name="Object 3"/>
          <p:cNvGraphicFramePr>
            <a:graphicFrameLocks/>
          </p:cNvGraphicFramePr>
          <p:nvPr/>
        </p:nvGraphicFramePr>
        <p:xfrm>
          <a:off x="1291741" y="1862274"/>
          <a:ext cx="116522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Art" r:id="rId3" imgW="1390650" imgH="1362075" progId="MS_ClipArt_Gallery.2">
                  <p:embed/>
                </p:oleObj>
              </mc:Choice>
              <mc:Fallback>
                <p:oleObj name="ClipArt" r:id="rId3" imgW="1390650" imgH="1362075" progId="MS_ClipArt_Gallery.2">
                  <p:embed/>
                  <p:pic>
                    <p:nvPicPr>
                      <p:cNvPr id="4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1741" y="1862274"/>
                        <a:ext cx="1165225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520966" y="1447937"/>
          <a:ext cx="895350" cy="153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Art" r:id="rId5" imgW="1562100" imgH="5059363" progId="MS_ClipArt_Gallery.2">
                  <p:embed/>
                </p:oleObj>
              </mc:Choice>
              <mc:Fallback>
                <p:oleObj name="ClipArt" r:id="rId5" imgW="1562100" imgH="5059363" progId="MS_ClipArt_Gallery.2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0966" y="1447937"/>
                        <a:ext cx="895350" cy="153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11"/>
          <p:cNvSpPr>
            <a:spLocks noChangeArrowheads="1"/>
          </p:cNvSpPr>
          <p:nvPr/>
        </p:nvSpPr>
        <p:spPr bwMode="auto">
          <a:xfrm>
            <a:off x="2908101" y="1268760"/>
            <a:ext cx="3612865" cy="1908212"/>
          </a:xfrm>
          <a:prstGeom prst="rightArrow">
            <a:avLst>
              <a:gd name="adj1" fmla="val 68463"/>
              <a:gd name="adj2" fmla="val 50748"/>
            </a:avLst>
          </a:prstGeom>
          <a:solidFill>
            <a:srgbClr val="FFCC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dirty="0" err="1">
                <a:latin typeface="Arial Narrow" panose="020B0606020202030204" pitchFamily="34" charset="0"/>
              </a:rPr>
              <a:t>I’m</a:t>
            </a:r>
            <a:r>
              <a:rPr lang="it-IT" altLang="it-IT" sz="1800" dirty="0">
                <a:latin typeface="Arial Narrow" panose="020B0606020202030204" pitchFamily="34" charset="0"/>
              </a:rPr>
              <a:t> </a:t>
            </a:r>
            <a:r>
              <a:rPr lang="it-IT" altLang="it-IT" sz="1800" dirty="0" err="1">
                <a:latin typeface="Arial Narrow" panose="020B0606020202030204" pitchFamily="34" charset="0"/>
              </a:rPr>
              <a:t>not</a:t>
            </a:r>
            <a:r>
              <a:rPr lang="it-IT" altLang="it-IT" sz="1800" dirty="0">
                <a:latin typeface="Arial Narrow" panose="020B0606020202030204" pitchFamily="34" charset="0"/>
              </a:rPr>
              <a:t> </a:t>
            </a:r>
            <a:r>
              <a:rPr lang="it-IT" altLang="it-IT" sz="1800" dirty="0" err="1">
                <a:latin typeface="Arial Narrow" panose="020B0606020202030204" pitchFamily="34" charset="0"/>
              </a:rPr>
              <a:t>telling</a:t>
            </a:r>
            <a:r>
              <a:rPr lang="it-IT" altLang="it-IT" sz="1800" dirty="0">
                <a:latin typeface="Arial Narrow" panose="020B0606020202030204" pitchFamily="34" charset="0"/>
              </a:rPr>
              <a:t> </a:t>
            </a:r>
            <a:r>
              <a:rPr lang="it-IT" altLang="it-IT" sz="1800" dirty="0" err="1">
                <a:latin typeface="Arial Narrow" panose="020B0606020202030204" pitchFamily="34" charset="0"/>
              </a:rPr>
              <a:t>you</a:t>
            </a:r>
            <a:r>
              <a:rPr lang="it-IT" altLang="it-IT" sz="1800" dirty="0">
                <a:latin typeface="Arial Narrow" panose="020B0606020202030204" pitchFamily="34" charset="0"/>
              </a:rPr>
              <a:t> P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dirty="0" err="1">
                <a:latin typeface="Arial Narrow" panose="020B0606020202030204" pitchFamily="34" charset="0"/>
              </a:rPr>
              <a:t>But</a:t>
            </a:r>
            <a:r>
              <a:rPr lang="it-IT" altLang="it-IT" sz="1800" dirty="0">
                <a:latin typeface="Arial Narrow" panose="020B0606020202030204" pitchFamily="34" charset="0"/>
              </a:rPr>
              <a:t> </a:t>
            </a:r>
            <a:r>
              <a:rPr lang="it-IT" altLang="it-IT" sz="1800" dirty="0" err="1">
                <a:latin typeface="Arial Narrow" panose="020B0606020202030204" pitchFamily="34" charset="0"/>
              </a:rPr>
              <a:t>I’m</a:t>
            </a:r>
            <a:r>
              <a:rPr lang="it-IT" altLang="it-IT" sz="1800" dirty="0">
                <a:latin typeface="Arial Narrow" panose="020B0606020202030204" pitchFamily="34" charset="0"/>
              </a:rPr>
              <a:t> </a:t>
            </a:r>
            <a:r>
              <a:rPr lang="it-IT" altLang="it-IT" sz="1800" dirty="0" err="1">
                <a:latin typeface="Arial Narrow" panose="020B0606020202030204" pitchFamily="34" charset="0"/>
              </a:rPr>
              <a:t>telling</a:t>
            </a:r>
            <a:r>
              <a:rPr lang="it-IT" altLang="it-IT" sz="1800" dirty="0">
                <a:latin typeface="Arial Narrow" panose="020B0606020202030204" pitchFamily="34" charset="0"/>
              </a:rPr>
              <a:t> </a:t>
            </a:r>
            <a:r>
              <a:rPr lang="it-IT" altLang="it-IT" sz="1800" dirty="0" err="1">
                <a:latin typeface="Arial Narrow" panose="020B0606020202030204" pitchFamily="34" charset="0"/>
              </a:rPr>
              <a:t>you</a:t>
            </a:r>
            <a:r>
              <a:rPr lang="it-IT" altLang="it-IT" sz="1800" dirty="0">
                <a:latin typeface="Arial Narrow" panose="020B0606020202030204" pitchFamily="34" charset="0"/>
              </a:rPr>
              <a:t> F(P)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4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I’m</a:t>
            </a:r>
            <a:r>
              <a:rPr lang="it-IT" altLang="it-IT" sz="1400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it-IT" altLang="it-IT" sz="14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able</a:t>
            </a:r>
            <a:r>
              <a:rPr lang="it-IT" altLang="it-IT" sz="1400" dirty="0">
                <a:solidFill>
                  <a:srgbClr val="FF0000"/>
                </a:solidFill>
                <a:latin typeface="Arial Narrow" panose="020B0606020202030204" pitchFamily="34" charset="0"/>
              </a:rPr>
              <a:t> to compute </a:t>
            </a:r>
            <a:r>
              <a:rPr lang="it-IT" altLang="it-IT" sz="14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this</a:t>
            </a:r>
            <a:r>
              <a:rPr lang="it-IT" altLang="it-IT" sz="1400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br>
              <a:rPr lang="it-IT" altLang="it-IT" sz="1400" dirty="0">
                <a:solidFill>
                  <a:srgbClr val="FF0000"/>
                </a:solidFill>
                <a:latin typeface="Arial Narrow" panose="020B0606020202030204" pitchFamily="34" charset="0"/>
              </a:rPr>
            </a:br>
            <a:r>
              <a:rPr lang="it-IT" altLang="it-IT" sz="14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only</a:t>
            </a:r>
            <a:r>
              <a:rPr lang="it-IT" altLang="it-IT" sz="1400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it-IT" altLang="it-IT" sz="14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because</a:t>
            </a:r>
            <a:r>
              <a:rPr lang="it-IT" altLang="it-IT" sz="1400" dirty="0">
                <a:solidFill>
                  <a:srgbClr val="FF0000"/>
                </a:solidFill>
                <a:latin typeface="Arial Narrow" panose="020B0606020202030204" pitchFamily="34" charset="0"/>
              </a:rPr>
              <a:t> I </a:t>
            </a:r>
            <a:r>
              <a:rPr lang="it-IT" altLang="it-IT" sz="14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know</a:t>
            </a:r>
            <a:r>
              <a:rPr lang="it-IT" altLang="it-IT" sz="1400" dirty="0">
                <a:solidFill>
                  <a:srgbClr val="FF0000"/>
                </a:solidFill>
                <a:latin typeface="Arial Narrow" panose="020B0606020202030204" pitchFamily="34" charset="0"/>
              </a:rPr>
              <a:t> P</a:t>
            </a:r>
          </a:p>
        </p:txBody>
      </p:sp>
    </p:spTree>
    <p:extLst>
      <p:ext uri="{BB962C8B-B14F-4D97-AF65-F5344CB8AC3E}">
        <p14:creationId xmlns:p14="http://schemas.microsoft.com/office/powerpoint/2010/main" val="144131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0" uiExpand="1" build="p"/>
      <p:bldP spid="6" grpId="0" animBg="1"/>
    </p:bldLst>
  </p:timing>
</p:sld>
</file>

<file path=ppt/theme/theme1.xml><?xml version="1.0" encoding="utf-8"?>
<a:theme xmlns:a="http://schemas.openxmlformats.org/drawingml/2006/main" name="214templ">
  <a:themeElements>
    <a:clrScheme name="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214templ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>
            <a:alpha val="50000"/>
          </a:srgbClr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>
            <a:alpha val="50000"/>
          </a:srgbClr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214temp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4temp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214templ">
  <a:themeElements>
    <a:clrScheme name="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214templ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>
            <a:alpha val="50000"/>
          </a:srgbClr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>
            <a:alpha val="50000"/>
          </a:srgbClr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214temp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4temp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2781951D3CFA64AA3493CD3E6442C76" ma:contentTypeVersion="4" ma:contentTypeDescription="Creare un nuovo documento." ma:contentTypeScope="" ma:versionID="a36c6b2f7fcd373cb8b64cdfd812e698">
  <xsd:schema xmlns:xsd="http://www.w3.org/2001/XMLSchema" xmlns:xs="http://www.w3.org/2001/XMLSchema" xmlns:p="http://schemas.microsoft.com/office/2006/metadata/properties" xmlns:ns2="aae43852-53e9-4813-a3db-c50f0e7934bf" targetNamespace="http://schemas.microsoft.com/office/2006/metadata/properties" ma:root="true" ma:fieldsID="b16886be2dba503720a39a8063f8acf3" ns2:_="">
    <xsd:import namespace="aae43852-53e9-4813-a3db-c50f0e7934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e43852-53e9-4813-a3db-c50f0e7934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EEB97D3-BF1B-4AF8-A824-693625A20A4A}"/>
</file>

<file path=customXml/itemProps2.xml><?xml version="1.0" encoding="utf-8"?>
<ds:datastoreItem xmlns:ds="http://schemas.openxmlformats.org/officeDocument/2006/customXml" ds:itemID="{6CE2A657-E9F6-4AEE-9318-547BDBF13F61}"/>
</file>

<file path=customXml/itemProps3.xml><?xml version="1.0" encoding="utf-8"?>
<ds:datastoreItem xmlns:ds="http://schemas.openxmlformats.org/officeDocument/2006/customXml" ds:itemID="{DCAB5EE1-1CF3-4176-B623-5DA4AF9A7FC5}"/>
</file>

<file path=docProps/app.xml><?xml version="1.0" encoding="utf-8"?>
<Properties xmlns="http://schemas.openxmlformats.org/officeDocument/2006/extended-properties" xmlns:vt="http://schemas.openxmlformats.org/officeDocument/2006/docPropsVTypes">
  <Template>c:\214\214templ.ppt</Template>
  <TotalTime>0</TotalTime>
  <Pages>22</Pages>
  <Words>3857</Words>
  <Application>Microsoft Office PowerPoint</Application>
  <PresentationFormat>Presentazione su schermo (4:3)</PresentationFormat>
  <Paragraphs>611</Paragraphs>
  <Slides>51</Slides>
  <Notes>27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2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51</vt:i4>
      </vt:variant>
    </vt:vector>
  </HeadingPairs>
  <TitlesOfParts>
    <vt:vector size="63" baseType="lpstr">
      <vt:lpstr>Arial</vt:lpstr>
      <vt:lpstr>Arial Narrow</vt:lpstr>
      <vt:lpstr>Book Antiqua</vt:lpstr>
      <vt:lpstr>Bookman Old Style</vt:lpstr>
      <vt:lpstr>Comic Sans MS</vt:lpstr>
      <vt:lpstr>Symbol</vt:lpstr>
      <vt:lpstr>Tahoma</vt:lpstr>
      <vt:lpstr>Times New Roman</vt:lpstr>
      <vt:lpstr>Wingdings</vt:lpstr>
      <vt:lpstr>214templ</vt:lpstr>
      <vt:lpstr>1_214templ</vt:lpstr>
      <vt:lpstr>ClipArt</vt:lpstr>
      <vt:lpstr>Presentazione standard di PowerPoint</vt:lpstr>
      <vt:lpstr>Presentazione standard di PowerPoint</vt:lpstr>
      <vt:lpstr>Authentication Means</vt:lpstr>
      <vt:lpstr>Authentication: “proof of…”</vt:lpstr>
      <vt:lpstr>Password Authentication Protocol (PAP) Simplest possible auth approach </vt:lpstr>
      <vt:lpstr>PAP obvious limitations</vt:lpstr>
      <vt:lpstr>PAP message example  (real capture of a PPP trace)</vt:lpstr>
      <vt:lpstr>CHAP  Challenge Handshake Authentication Protocol</vt:lpstr>
      <vt:lpstr>Prove knowledge of secret by providing the result of a computation!</vt:lpstr>
      <vt:lpstr>Challenge-Handshake Auth Protocol (CHAP)</vt:lpstr>
      <vt:lpstr>CHAP pros &amp; cons</vt:lpstr>
      <vt:lpstr>Remark: Password or secret key?</vt:lpstr>
      <vt:lpstr>Mutual Authentication with CHAP   Take home of this lecture (again):   Don’t use crypto algorithms for a different scope (even if a slightly different one!), or with different assumptions </vt:lpstr>
      <vt:lpstr>CHAP</vt:lpstr>
      <vt:lpstr>CHAP and mutual authentication /1</vt:lpstr>
      <vt:lpstr>CHAP and mutual authentication /2 Reflection attack in PPP order of messages does not count</vt:lpstr>
      <vt:lpstr>Yes but this happened because you used two unilateral authentication protocols!  Let’s combine them into a single Mutual authentication with Challenge-Response</vt:lpstr>
      <vt:lpstr>Pippo’s mutual authentication protocol (seriously, don’t do this!)</vt:lpstr>
      <vt:lpstr>Reflection! Again!</vt:lpstr>
      <vt:lpstr>What if reflection is prevented by protocol status?</vt:lpstr>
      <vt:lpstr>Let’s try to fix this</vt:lpstr>
      <vt:lpstr>Does not work</vt:lpstr>
      <vt:lpstr>But if we minimize nonces…</vt:lpstr>
      <vt:lpstr>So, PAP vs CHAP:  which one is better then?  (less obvious than what you might think at this stage!!!)</vt:lpstr>
      <vt:lpstr>2 main (*) attack models</vt:lpstr>
      <vt:lpstr>Hashed passwd database in PAP</vt:lpstr>
      <vt:lpstr>What about CHAP?</vt:lpstr>
      <vt:lpstr>Why no hashed pw in CHAP?</vt:lpstr>
      <vt:lpstr>Mitigation: (explicit) “salt”</vt:lpstr>
      <vt:lpstr>(don’t confuse with «standard» salt)</vt:lpstr>
      <vt:lpstr>Hash cracking via precomputation!</vt:lpstr>
      <vt:lpstr>Autentication using salt</vt:lpstr>
      <vt:lpstr>Password cracking:  space-time trade-offs</vt:lpstr>
      <vt:lpstr>Space-time tradeoffs: basic idea</vt:lpstr>
      <vt:lpstr>Space-time tradeoffs: basic idea</vt:lpstr>
      <vt:lpstr>Space-time tradeoffs: basic idea</vt:lpstr>
      <vt:lpstr>Space-time tradeoffs: Rainbow tables</vt:lpstr>
      <vt:lpstr>Rainbow table lookup</vt:lpstr>
      <vt:lpstr>Rainbow table lookup</vt:lpstr>
      <vt:lpstr>Rainbow table lookup</vt:lpstr>
      <vt:lpstr>Hashed passwd: which hash?</vt:lpstr>
      <vt:lpstr>Hashed passwd again: which hash?</vt:lpstr>
      <vt:lpstr>Hashed passwd: best with slow hash!</vt:lpstr>
      <vt:lpstr>One Time password</vt:lpstr>
      <vt:lpstr>One-time passwd</vt:lpstr>
      <vt:lpstr>One-time passwd: trivial… but…</vt:lpstr>
      <vt:lpstr>Idea: hash chains</vt:lpstr>
      <vt:lpstr>One-time passwd: practical</vt:lpstr>
      <vt:lpstr>One-time passwd benefits</vt:lpstr>
      <vt:lpstr>One-time password: mainly in 2-factor authentication</vt:lpstr>
      <vt:lpstr>One-time password in 2-factor authentication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101</dc:title>
  <dc:subject>Lecture</dc:subject>
  <dc:creator>Giuseppe Bianchi</dc:creator>
  <cp:keywords/>
  <dc:description/>
  <cp:lastModifiedBy>GB</cp:lastModifiedBy>
  <cp:revision>391</cp:revision>
  <cp:lastPrinted>1998-04-09T13:49:28Z</cp:lastPrinted>
  <dcterms:created xsi:type="dcterms:W3CDTF">1996-09-11T22:41:56Z</dcterms:created>
  <dcterms:modified xsi:type="dcterms:W3CDTF">2022-10-17T19:45:29Z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0x010100F2781951D3CFA64AA3493CD3E6442C76</vt:lpwstr>
  </property>
</Properties>
</file>