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6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715" r:id="rId2"/>
    <p:sldId id="716" r:id="rId3"/>
    <p:sldId id="717" r:id="rId4"/>
    <p:sldId id="755" r:id="rId5"/>
    <p:sldId id="756" r:id="rId6"/>
    <p:sldId id="757" r:id="rId7"/>
    <p:sldId id="758" r:id="rId8"/>
    <p:sldId id="759" r:id="rId9"/>
    <p:sldId id="760" r:id="rId10"/>
    <p:sldId id="761" r:id="rId11"/>
    <p:sldId id="842" r:id="rId12"/>
    <p:sldId id="763" r:id="rId13"/>
    <p:sldId id="764" r:id="rId14"/>
    <p:sldId id="765" r:id="rId15"/>
    <p:sldId id="766" r:id="rId16"/>
    <p:sldId id="767" r:id="rId17"/>
    <p:sldId id="768" r:id="rId18"/>
    <p:sldId id="769" r:id="rId19"/>
    <p:sldId id="770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CCFF"/>
    <a:srgbClr val="3333CC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89075" autoAdjust="0"/>
  </p:normalViewPr>
  <p:slideViewPr>
    <p:cSldViewPr>
      <p:cViewPr varScale="1">
        <p:scale>
          <a:sx n="60" d="100"/>
          <a:sy n="60" d="100"/>
        </p:scale>
        <p:origin x="1464" y="34"/>
      </p:cViewPr>
      <p:guideLst>
        <p:guide orient="horz" pos="3888"/>
        <p:guide pos="1536"/>
      </p:guideLst>
    </p:cSldViewPr>
  </p:slideViewPr>
  <p:outlineViewPr>
    <p:cViewPr>
      <p:scale>
        <a:sx n="33" d="100"/>
        <a:sy n="33" d="100"/>
      </p:scale>
      <p:origin x="28" y="285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446" y="-84"/>
      </p:cViewPr>
      <p:guideLst>
        <p:guide orient="horz" pos="3023"/>
        <p:guide pos="230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5749925" y="8799513"/>
            <a:ext cx="6842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27" tIns="46777" rIns="95227" bIns="46777">
            <a:spAutoFit/>
          </a:bodyPr>
          <a:lstStyle>
            <a:lvl1pPr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7D24F2BB-BBB3-44BC-9B89-4055B506CF0B}" type="slidenum">
              <a:rPr lang="en-US" altLang="it-IT" sz="2500">
                <a:latin typeface="Book Antiqua" pitchFamily="18" charset="0"/>
              </a:rPr>
              <a:pPr/>
              <a:t>‹N›</a:t>
            </a:fld>
            <a:endParaRPr lang="en-US" altLang="it-IT" sz="25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761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839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44966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3874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65660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225425"/>
            <a:ext cx="1924050" cy="58705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225425"/>
            <a:ext cx="5619750" cy="58705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39465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225425"/>
            <a:ext cx="7696200" cy="649288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39296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5793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7548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3717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6413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26685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28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5985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05049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696200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5425"/>
            <a:ext cx="7696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>
                <a:latin typeface="Arial" charset="0"/>
              </a:rPr>
              <a:t>Giuseppe Bianchi </a:t>
            </a:r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ChangeArrowheads="1"/>
          </p:cNvSpPr>
          <p:nvPr/>
        </p:nvSpPr>
        <p:spPr bwMode="auto">
          <a:xfrm>
            <a:off x="685800" y="25733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hangingPunct="0">
              <a:defRPr/>
            </a:pPr>
            <a:r>
              <a:rPr 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Lecture:</a:t>
            </a:r>
            <a:br>
              <a:rPr 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br>
              <a:rPr 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Transport Layer Security</a:t>
            </a:r>
            <a:br>
              <a:rPr 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(secure Socket Layer)</a:t>
            </a:r>
            <a:endParaRPr 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1116013" y="5399088"/>
            <a:ext cx="5237162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sz="1600" dirty="0" err="1"/>
              <a:t>Recommended</a:t>
            </a:r>
            <a:r>
              <a:rPr lang="it-IT" altLang="it-IT" sz="1600" dirty="0"/>
              <a:t> </a:t>
            </a:r>
            <a:r>
              <a:rPr lang="it-IT" altLang="it-IT" sz="1600" dirty="0" err="1"/>
              <a:t>reading</a:t>
            </a:r>
            <a:r>
              <a:rPr lang="it-IT" altLang="it-IT" sz="1600" dirty="0"/>
              <a:t>: </a:t>
            </a:r>
          </a:p>
          <a:p>
            <a:pPr eaLnBrk="1" hangingPunct="1"/>
            <a:r>
              <a:rPr lang="it-IT" altLang="it-IT" b="1" dirty="0"/>
              <a:t>Stephen Thomas, </a:t>
            </a:r>
            <a:r>
              <a:rPr lang="it-IT" altLang="it-IT" b="1"/>
              <a:t>“SSL </a:t>
            </a:r>
            <a:r>
              <a:rPr lang="it-IT" altLang="it-IT" b="1" dirty="0"/>
              <a:t>and TLS </a:t>
            </a:r>
            <a:r>
              <a:rPr lang="it-IT" altLang="it-IT" b="1" dirty="0" err="1"/>
              <a:t>essentials</a:t>
            </a:r>
            <a:r>
              <a:rPr lang="it-IT" altLang="it-IT" b="1" dirty="0"/>
              <a:t>”, </a:t>
            </a:r>
            <a:r>
              <a:rPr lang="it-IT" altLang="it-IT" b="1" dirty="0" err="1"/>
              <a:t>Wiley</a:t>
            </a:r>
            <a:r>
              <a:rPr lang="it-IT" altLang="it-IT" b="1" dirty="0"/>
              <a:t>, 2000</a:t>
            </a:r>
          </a:p>
          <a:p>
            <a:pPr eaLnBrk="1" hangingPunct="1"/>
            <a:r>
              <a:rPr lang="it-IT" altLang="it-IT" dirty="0" err="1"/>
              <a:t>Very</a:t>
            </a:r>
            <a:r>
              <a:rPr lang="it-IT" altLang="it-IT" dirty="0"/>
              <a:t> </a:t>
            </a:r>
            <a:r>
              <a:rPr lang="it-IT" altLang="it-IT" dirty="0" err="1"/>
              <a:t>old</a:t>
            </a:r>
            <a:r>
              <a:rPr lang="it-IT" altLang="it-IT" dirty="0"/>
              <a:t> and in some </a:t>
            </a:r>
            <a:r>
              <a:rPr lang="it-IT" altLang="it-IT" dirty="0" err="1"/>
              <a:t>parts</a:t>
            </a:r>
            <a:r>
              <a:rPr lang="it-IT" altLang="it-IT" dirty="0"/>
              <a:t> obsolete, </a:t>
            </a:r>
            <a:r>
              <a:rPr lang="it-IT" altLang="it-IT" dirty="0" err="1"/>
              <a:t>but</a:t>
            </a:r>
            <a:r>
              <a:rPr lang="it-IT" altLang="it-IT" dirty="0"/>
              <a:t> </a:t>
            </a:r>
            <a:r>
              <a:rPr lang="it-IT" altLang="it-IT" dirty="0" err="1"/>
              <a:t>very</a:t>
            </a:r>
            <a:r>
              <a:rPr lang="it-IT" altLang="it-IT" dirty="0"/>
              <a:t> </a:t>
            </a:r>
            <a:r>
              <a:rPr lang="it-IT" altLang="it-IT" dirty="0" err="1"/>
              <a:t>well</a:t>
            </a:r>
            <a:r>
              <a:rPr lang="it-IT" altLang="it-IT" dirty="0"/>
              <a:t> </a:t>
            </a:r>
            <a:r>
              <a:rPr lang="it-IT" altLang="it-IT" dirty="0" err="1"/>
              <a:t>written</a:t>
            </a:r>
            <a:endParaRPr lang="it-IT" alt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TLS Record </a:t>
            </a:r>
            <a:r>
              <a:rPr lang="it-IT" dirty="0" err="1"/>
              <a:t>Protocol</a:t>
            </a:r>
            <a:br>
              <a:rPr lang="it-IT" dirty="0"/>
            </a:br>
            <a:r>
              <a:rPr lang="it-IT" dirty="0">
                <a:solidFill>
                  <a:srgbClr val="FF0000"/>
                </a:solidFill>
              </a:rPr>
              <a:t>(up to TLSv1.2 – v1.3 </a:t>
            </a:r>
            <a:r>
              <a:rPr lang="it-IT" dirty="0" err="1">
                <a:solidFill>
                  <a:srgbClr val="FF0000"/>
                </a:solidFill>
              </a:rPr>
              <a:t>differs</a:t>
            </a:r>
            <a:r>
              <a:rPr lang="it-IT" dirty="0">
                <a:solidFill>
                  <a:srgbClr val="FF0000"/>
                </a:solidFill>
              </a:rPr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1994424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/>
              <a:t>Record </a:t>
            </a:r>
            <a:r>
              <a:rPr lang="it-IT" dirty="0" err="1"/>
              <a:t>Protocol</a:t>
            </a:r>
            <a:r>
              <a:rPr lang="it-IT" dirty="0"/>
              <a:t> </a:t>
            </a:r>
            <a:r>
              <a:rPr lang="it-IT" dirty="0" err="1"/>
              <a:t>operation</a:t>
            </a:r>
            <a:endParaRPr lang="it-IT" dirty="0"/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pic>
        <p:nvPicPr>
          <p:cNvPr id="1024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135938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8"/>
          <p:cNvSpPr txBox="1">
            <a:spLocks noChangeArrowheads="1"/>
          </p:cNvSpPr>
          <p:nvPr/>
        </p:nvSpPr>
        <p:spPr bwMode="auto">
          <a:xfrm>
            <a:off x="4875213" y="3033713"/>
            <a:ext cx="356777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dirty="0">
                <a:solidFill>
                  <a:srgbClr val="FF0000"/>
                </a:solidFill>
                <a:latin typeface="Arial Narrow" pitchFamily="34" charset="0"/>
              </a:rPr>
              <a:t>WARNING: this slide </a:t>
            </a:r>
            <a:br>
              <a:rPr lang="en-US" altLang="it-IT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en-US" altLang="it-IT" dirty="0">
                <a:solidFill>
                  <a:srgbClr val="FF0000"/>
                </a:solidFill>
                <a:latin typeface="Arial Narrow" pitchFamily="34" charset="0"/>
              </a:rPr>
              <a:t>contains TWO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dirty="0">
                <a:solidFill>
                  <a:srgbClr val="FF0000"/>
                </a:solidFill>
                <a:latin typeface="Arial Narrow" pitchFamily="34" charset="0"/>
              </a:rPr>
              <a:t>MAJOR MISTAKES!!</a:t>
            </a:r>
          </a:p>
        </p:txBody>
      </p:sp>
      <p:pic>
        <p:nvPicPr>
          <p:cNvPr id="7" name="Picture 4" descr="Risultati immagini per terrified  smiley f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60" y="4725180"/>
            <a:ext cx="1903413" cy="136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83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Fragmentation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it-IT" altLang="it-IT" dirty="0"/>
              <a:t>At </a:t>
            </a:r>
            <a:r>
              <a:rPr lang="it-IT" altLang="it-IT" dirty="0" err="1"/>
              <a:t>application</a:t>
            </a:r>
            <a:r>
              <a:rPr lang="it-IT" altLang="it-IT" dirty="0"/>
              <a:t> </a:t>
            </a:r>
            <a:r>
              <a:rPr lang="it-IT" altLang="it-IT" dirty="0">
                <a:sym typeface="Wingdings" charset="2"/>
              </a:rPr>
              <a:t></a:t>
            </a:r>
            <a:r>
              <a:rPr lang="it-IT" altLang="it-IT" dirty="0"/>
              <a:t>TLS </a:t>
            </a:r>
            <a:r>
              <a:rPr lang="it-IT" altLang="it-IT" dirty="0" err="1"/>
              <a:t>interface</a:t>
            </a:r>
            <a:endParaRPr lang="it-IT" altLang="it-IT" dirty="0"/>
          </a:p>
          <a:p>
            <a:pPr lvl="1"/>
            <a:r>
              <a:rPr lang="it-IT" altLang="it-IT" dirty="0"/>
              <a:t>DON’T </a:t>
            </a:r>
            <a:r>
              <a:rPr lang="it-IT" altLang="it-IT" dirty="0" err="1"/>
              <a:t>get</a:t>
            </a:r>
            <a:r>
              <a:rPr lang="it-IT" altLang="it-IT" dirty="0"/>
              <a:t> </a:t>
            </a:r>
            <a:r>
              <a:rPr lang="it-IT" altLang="it-IT" dirty="0" err="1"/>
              <a:t>confused</a:t>
            </a:r>
            <a:r>
              <a:rPr lang="it-IT" altLang="it-IT" dirty="0"/>
              <a:t> with TCP </a:t>
            </a:r>
            <a:r>
              <a:rPr lang="it-IT" altLang="it-IT" dirty="0" err="1"/>
              <a:t>segmentation</a:t>
            </a:r>
            <a:r>
              <a:rPr lang="it-IT" altLang="it-IT" dirty="0"/>
              <a:t>!!</a:t>
            </a:r>
          </a:p>
          <a:p>
            <a:pPr lvl="1"/>
            <a:endParaRPr lang="it-IT" altLang="it-IT" dirty="0"/>
          </a:p>
          <a:p>
            <a:r>
              <a:rPr lang="it-IT" altLang="it-IT" dirty="0"/>
              <a:t>Input: </a:t>
            </a:r>
            <a:r>
              <a:rPr lang="it-IT" altLang="it-IT" dirty="0" err="1"/>
              <a:t>block</a:t>
            </a:r>
            <a:r>
              <a:rPr lang="it-IT" altLang="it-IT" dirty="0"/>
              <a:t> </a:t>
            </a:r>
            <a:r>
              <a:rPr lang="it-IT" altLang="it-IT" dirty="0" err="1"/>
              <a:t>message</a:t>
            </a:r>
            <a:r>
              <a:rPr lang="it-IT" altLang="it-IT" dirty="0"/>
              <a:t> of </a:t>
            </a:r>
            <a:r>
              <a:rPr lang="it-IT" altLang="it-IT" dirty="0" err="1"/>
              <a:t>arbitrary</a:t>
            </a:r>
            <a:r>
              <a:rPr lang="it-IT" altLang="it-IT" dirty="0"/>
              <a:t> </a:t>
            </a:r>
            <a:r>
              <a:rPr lang="it-IT" altLang="it-IT" dirty="0" err="1"/>
              <a:t>size</a:t>
            </a:r>
            <a:endParaRPr lang="it-IT" altLang="it-IT" dirty="0"/>
          </a:p>
          <a:p>
            <a:pPr lvl="1"/>
            <a:r>
              <a:rPr lang="it-IT" altLang="it-IT" dirty="0" err="1"/>
              <a:t>possibly</a:t>
            </a:r>
            <a:r>
              <a:rPr lang="it-IT" altLang="it-IT" dirty="0"/>
              <a:t> multiple </a:t>
            </a:r>
            <a:r>
              <a:rPr lang="it-IT" altLang="it-IT" dirty="0" err="1"/>
              <a:t>aggregated</a:t>
            </a:r>
            <a:r>
              <a:rPr lang="it-IT" altLang="it-IT" dirty="0"/>
              <a:t> </a:t>
            </a:r>
            <a:r>
              <a:rPr lang="it-IT" altLang="it-IT" dirty="0" err="1"/>
              <a:t>messages</a:t>
            </a:r>
            <a:r>
              <a:rPr lang="it-IT" altLang="it-IT" dirty="0"/>
              <a:t> of SAME </a:t>
            </a:r>
            <a:r>
              <a:rPr lang="it-IT" altLang="it-IT" dirty="0" err="1"/>
              <a:t>protocol</a:t>
            </a:r>
            <a:endParaRPr lang="it-IT" altLang="it-IT" dirty="0"/>
          </a:p>
          <a:p>
            <a:pPr lvl="1"/>
            <a:endParaRPr lang="it-IT" altLang="it-IT" dirty="0"/>
          </a:p>
          <a:p>
            <a:r>
              <a:rPr lang="it-IT" altLang="it-IT" dirty="0" err="1"/>
              <a:t>Fragment</a:t>
            </a:r>
            <a:r>
              <a:rPr lang="it-IT" altLang="it-IT" dirty="0"/>
              <a:t> </a:t>
            </a:r>
            <a:r>
              <a:rPr lang="it-IT" altLang="it-IT" dirty="0" err="1"/>
              <a:t>size</a:t>
            </a:r>
            <a:r>
              <a:rPr lang="it-IT" altLang="it-IT" dirty="0"/>
              <a:t>: 2</a:t>
            </a:r>
            <a:r>
              <a:rPr lang="it-IT" altLang="it-IT" baseline="30000" dirty="0"/>
              <a:t>14</a:t>
            </a:r>
            <a:r>
              <a:rPr lang="it-IT" altLang="it-IT" dirty="0"/>
              <a:t>=16384 </a:t>
            </a:r>
            <a:r>
              <a:rPr lang="it-IT" altLang="it-IT" dirty="0" err="1"/>
              <a:t>bytes</a:t>
            </a:r>
            <a:r>
              <a:rPr lang="it-IT" altLang="it-IT" dirty="0"/>
              <a:t> </a:t>
            </a:r>
          </a:p>
          <a:p>
            <a:endParaRPr lang="it-IT" altLang="it-IT" dirty="0"/>
          </a:p>
          <a:p>
            <a:endParaRPr lang="it-IT" altLang="it-IT" dirty="0"/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684213" y="3860800"/>
            <a:ext cx="7696200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it-IT" altLang="it-IT" sz="2000"/>
          </a:p>
        </p:txBody>
      </p:sp>
    </p:spTree>
    <p:extLst>
      <p:ext uri="{BB962C8B-B14F-4D97-AF65-F5344CB8AC3E}">
        <p14:creationId xmlns:p14="http://schemas.microsoft.com/office/powerpoint/2010/main" val="3851469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Compression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12776"/>
            <a:ext cx="8229600" cy="4968552"/>
          </a:xfrm>
        </p:spPr>
        <p:txBody>
          <a:bodyPr>
            <a:normAutofit fontScale="62500" lnSpcReduction="20000"/>
          </a:bodyPr>
          <a:lstStyle/>
          <a:p>
            <a:r>
              <a:rPr lang="it-IT" altLang="it-IT" dirty="0" err="1"/>
              <a:t>Lossless</a:t>
            </a:r>
            <a:r>
              <a:rPr lang="it-IT" altLang="it-IT" dirty="0"/>
              <a:t> </a:t>
            </a:r>
            <a:r>
              <a:rPr lang="it-IT" altLang="it-IT" dirty="0" err="1"/>
              <a:t>compression</a:t>
            </a:r>
            <a:endParaRPr lang="it-IT" altLang="it-IT" dirty="0"/>
          </a:p>
          <a:p>
            <a:pPr lvl="1"/>
            <a:r>
              <a:rPr lang="it-IT" altLang="it-IT" dirty="0" err="1"/>
              <a:t>Formerly</a:t>
            </a:r>
            <a:r>
              <a:rPr lang="it-IT" altLang="it-IT" dirty="0"/>
              <a:t> </a:t>
            </a:r>
            <a:r>
              <a:rPr lang="it-IT" altLang="it-IT" dirty="0" err="1"/>
              <a:t>used</a:t>
            </a:r>
            <a:r>
              <a:rPr lang="it-IT" altLang="it-IT" dirty="0"/>
              <a:t> in SSLv2</a:t>
            </a:r>
          </a:p>
          <a:p>
            <a:pPr lvl="4"/>
            <a:endParaRPr lang="it-IT" altLang="it-IT" dirty="0"/>
          </a:p>
          <a:p>
            <a:r>
              <a:rPr lang="it-IT" altLang="it-IT" dirty="0" err="1"/>
              <a:t>Considered</a:t>
            </a:r>
            <a:r>
              <a:rPr lang="it-IT" altLang="it-IT" dirty="0"/>
              <a:t> in TLSv1.0 </a:t>
            </a:r>
            <a:r>
              <a:rPr lang="it-IT" altLang="it-IT" dirty="0" err="1"/>
              <a:t>but</a:t>
            </a:r>
            <a:r>
              <a:rPr lang="it-IT" altLang="it-IT" dirty="0"/>
              <a:t> </a:t>
            </a:r>
            <a:r>
              <a:rPr lang="it-IT" altLang="it-IT" dirty="0" err="1"/>
              <a:t>not</a:t>
            </a:r>
            <a:r>
              <a:rPr lang="it-IT" altLang="it-IT" dirty="0"/>
              <a:t> </a:t>
            </a:r>
            <a:r>
              <a:rPr lang="it-IT" altLang="it-IT" dirty="0" err="1"/>
              <a:t>specified</a:t>
            </a:r>
            <a:endParaRPr lang="it-IT" altLang="it-IT" dirty="0"/>
          </a:p>
          <a:p>
            <a:pPr lvl="1"/>
            <a:r>
              <a:rPr lang="it-IT" altLang="it-IT" dirty="0"/>
              <a:t>«</a:t>
            </a:r>
            <a:r>
              <a:rPr lang="it-IT" altLang="it-IT" dirty="0" err="1"/>
              <a:t>null</a:t>
            </a:r>
            <a:r>
              <a:rPr lang="it-IT" altLang="it-IT" dirty="0"/>
              <a:t>» </a:t>
            </a:r>
            <a:r>
              <a:rPr lang="it-IT" altLang="it-IT" dirty="0" err="1"/>
              <a:t>compression</a:t>
            </a:r>
            <a:r>
              <a:rPr lang="it-IT" altLang="it-IT" dirty="0"/>
              <a:t> </a:t>
            </a:r>
            <a:r>
              <a:rPr lang="it-IT" altLang="it-IT" dirty="0" err="1"/>
              <a:t>method</a:t>
            </a:r>
            <a:r>
              <a:rPr lang="it-IT" altLang="it-IT" dirty="0"/>
              <a:t> in SSLv3 and TLSv1.0</a:t>
            </a:r>
          </a:p>
          <a:p>
            <a:pPr lvl="5"/>
            <a:endParaRPr lang="it-IT" altLang="it-IT" dirty="0"/>
          </a:p>
          <a:p>
            <a:r>
              <a:rPr lang="it-IT" altLang="it-IT" dirty="0"/>
              <a:t>2004, RFC 3749: </a:t>
            </a:r>
            <a:r>
              <a:rPr lang="it-IT" altLang="it-IT" dirty="0" err="1"/>
              <a:t>introduces</a:t>
            </a:r>
            <a:r>
              <a:rPr lang="it-IT" altLang="it-IT" dirty="0"/>
              <a:t> DEFLATE (RFC 2951)</a:t>
            </a:r>
          </a:p>
          <a:p>
            <a:pPr lvl="1"/>
            <a:r>
              <a:rPr lang="it-IT" altLang="it-IT" dirty="0"/>
              <a:t>RFC 3943 – </a:t>
            </a:r>
            <a:r>
              <a:rPr lang="it-IT" altLang="it-IT" dirty="0" err="1"/>
              <a:t>support</a:t>
            </a:r>
            <a:r>
              <a:rPr lang="it-IT" altLang="it-IT" dirty="0"/>
              <a:t> for </a:t>
            </a:r>
            <a:r>
              <a:rPr lang="it-IT" altLang="it-IT" dirty="0" err="1"/>
              <a:t>Lempel-Ziv-Stac</a:t>
            </a:r>
            <a:endParaRPr lang="it-IT" altLang="it-IT" dirty="0"/>
          </a:p>
          <a:p>
            <a:pPr lvl="5"/>
            <a:endParaRPr lang="it-IT" altLang="it-IT" dirty="0"/>
          </a:p>
          <a:p>
            <a:r>
              <a:rPr lang="it-IT" altLang="it-IT" dirty="0"/>
              <a:t>More </a:t>
            </a:r>
            <a:r>
              <a:rPr lang="it-IT" altLang="it-IT" dirty="0" err="1"/>
              <a:t>recently</a:t>
            </a:r>
            <a:r>
              <a:rPr lang="it-IT" altLang="it-IT" dirty="0"/>
              <a:t>: </a:t>
            </a:r>
            <a:r>
              <a:rPr lang="it-IT" altLang="it-IT" dirty="0" err="1"/>
              <a:t>considered</a:t>
            </a:r>
            <a:r>
              <a:rPr lang="it-IT" altLang="it-IT" dirty="0"/>
              <a:t> </a:t>
            </a:r>
            <a:r>
              <a:rPr lang="it-IT" altLang="it-IT" dirty="0" err="1"/>
              <a:t>appealing</a:t>
            </a:r>
            <a:endParaRPr lang="it-IT" altLang="it-IT" dirty="0"/>
          </a:p>
          <a:p>
            <a:pPr lvl="1"/>
            <a:r>
              <a:rPr lang="it-IT" altLang="it-IT" dirty="0" err="1"/>
              <a:t>Widespread</a:t>
            </a:r>
            <a:r>
              <a:rPr lang="it-IT" altLang="it-IT" dirty="0"/>
              <a:t> </a:t>
            </a:r>
            <a:r>
              <a:rPr lang="it-IT" altLang="it-IT" dirty="0" err="1"/>
              <a:t>diffusion</a:t>
            </a:r>
            <a:r>
              <a:rPr lang="it-IT" altLang="it-IT" dirty="0"/>
              <a:t> of “verbose” </a:t>
            </a:r>
            <a:r>
              <a:rPr lang="it-IT" altLang="it-IT" dirty="0" err="1"/>
              <a:t>languages</a:t>
            </a:r>
            <a:r>
              <a:rPr lang="it-IT" altLang="it-IT" dirty="0"/>
              <a:t> – e.g. XML</a:t>
            </a:r>
          </a:p>
          <a:p>
            <a:pPr lvl="1"/>
            <a:r>
              <a:rPr lang="it-IT" altLang="it-IT" dirty="0"/>
              <a:t>@ </a:t>
            </a:r>
            <a:r>
              <a:rPr lang="it-IT" altLang="it-IT" dirty="0" err="1"/>
              <a:t>early</a:t>
            </a:r>
            <a:r>
              <a:rPr lang="it-IT" altLang="it-IT" dirty="0"/>
              <a:t> 2012:</a:t>
            </a:r>
          </a:p>
          <a:p>
            <a:pPr lvl="2"/>
            <a:r>
              <a:rPr lang="it-IT" altLang="it-IT" dirty="0"/>
              <a:t>45% of the </a:t>
            </a:r>
            <a:r>
              <a:rPr lang="it-IT" altLang="it-IT" dirty="0" err="1"/>
              <a:t>browsers</a:t>
            </a:r>
            <a:r>
              <a:rPr lang="it-IT" altLang="it-IT" dirty="0"/>
              <a:t> (</a:t>
            </a:r>
            <a:r>
              <a:rPr lang="it-IT" altLang="it-IT" dirty="0" err="1"/>
              <a:t>including</a:t>
            </a:r>
            <a:r>
              <a:rPr lang="it-IT" altLang="it-IT" dirty="0"/>
              <a:t> </a:t>
            </a:r>
            <a:r>
              <a:rPr lang="it-IT" altLang="it-IT" dirty="0" err="1"/>
              <a:t>Chrome</a:t>
            </a:r>
            <a:r>
              <a:rPr lang="it-IT" altLang="it-IT" dirty="0"/>
              <a:t> &amp; </a:t>
            </a:r>
            <a:r>
              <a:rPr lang="it-IT" altLang="it-IT" dirty="0" err="1"/>
              <a:t>Firefox</a:t>
            </a:r>
            <a:r>
              <a:rPr lang="it-IT" altLang="it-IT" dirty="0"/>
              <a:t>)</a:t>
            </a:r>
          </a:p>
          <a:p>
            <a:pPr lvl="2"/>
            <a:r>
              <a:rPr lang="it-IT" altLang="it-IT" dirty="0"/>
              <a:t>42% of the </a:t>
            </a:r>
            <a:r>
              <a:rPr lang="it-IT" altLang="it-IT" dirty="0" err="1"/>
              <a:t>servers</a:t>
            </a:r>
            <a:endParaRPr lang="it-IT" altLang="it-IT" dirty="0"/>
          </a:p>
          <a:p>
            <a:pPr lvl="3"/>
            <a:endParaRPr lang="it-IT" altLang="it-IT" dirty="0"/>
          </a:p>
          <a:p>
            <a:r>
              <a:rPr lang="it-IT" altLang="it-IT" b="1" dirty="0" err="1"/>
              <a:t>Suddenly</a:t>
            </a:r>
            <a:r>
              <a:rPr lang="it-IT" altLang="it-IT" b="1" dirty="0"/>
              <a:t> </a:t>
            </a:r>
            <a:r>
              <a:rPr lang="it-IT" altLang="it-IT" b="1" dirty="0" err="1"/>
              <a:t>died</a:t>
            </a:r>
            <a:r>
              <a:rPr lang="it-IT" altLang="it-IT" b="1" dirty="0"/>
              <a:t> </a:t>
            </a:r>
            <a:r>
              <a:rPr lang="it-IT" altLang="it-IT" b="1" dirty="0">
                <a:sym typeface="Wingdings" panose="05000000000000000000" pitchFamily="2" charset="2"/>
              </a:rPr>
              <a:t> </a:t>
            </a:r>
            <a:r>
              <a:rPr lang="it-IT" altLang="it-IT" b="1" dirty="0"/>
              <a:t>in </a:t>
            </a:r>
            <a:r>
              <a:rPr lang="it-IT" altLang="it-IT" b="1" dirty="0" err="1"/>
              <a:t>september</a:t>
            </a:r>
            <a:r>
              <a:rPr lang="it-IT" altLang="it-IT" b="1" dirty="0"/>
              <a:t> 2012</a:t>
            </a:r>
          </a:p>
          <a:p>
            <a:pPr lvl="1"/>
            <a:r>
              <a:rPr lang="it-IT" altLang="it-IT" b="1" dirty="0"/>
              <a:t>CRIME </a:t>
            </a:r>
            <a:r>
              <a:rPr lang="it-IT" altLang="it-IT" b="1" dirty="0" err="1"/>
              <a:t>attack</a:t>
            </a:r>
            <a:r>
              <a:rPr lang="it-IT" altLang="it-IT" b="1" dirty="0"/>
              <a:t>, more </a:t>
            </a:r>
            <a:r>
              <a:rPr lang="it-IT" altLang="it-IT" b="1" dirty="0" err="1"/>
              <a:t>later</a:t>
            </a:r>
            <a:endParaRPr lang="it-IT" altLang="it-IT" b="1" dirty="0"/>
          </a:p>
        </p:txBody>
      </p:sp>
    </p:spTree>
    <p:extLst>
      <p:ext uri="{BB962C8B-B14F-4D97-AF65-F5344CB8AC3E}">
        <p14:creationId xmlns:p14="http://schemas.microsoft.com/office/powerpoint/2010/main" val="74060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2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Message Authentication Code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MAC </a:t>
            </a:r>
            <a:r>
              <a:rPr lang="it-IT" altLang="it-IT" dirty="0" err="1"/>
              <a:t>computation</a:t>
            </a:r>
            <a:endParaRPr lang="it-IT" altLang="it-IT" dirty="0"/>
          </a:p>
          <a:p>
            <a:pPr lvl="1" eaLnBrk="1" hangingPunct="1"/>
            <a:r>
              <a:rPr lang="it-IT" altLang="it-IT" dirty="0"/>
              <a:t>Secret (</a:t>
            </a:r>
            <a:r>
              <a:rPr lang="it-IT" altLang="it-IT" dirty="0" err="1"/>
              <a:t>symmetric</a:t>
            </a:r>
            <a:r>
              <a:rPr lang="it-IT" altLang="it-IT" dirty="0"/>
              <a:t>) </a:t>
            </a:r>
            <a:r>
              <a:rPr lang="it-IT" altLang="it-IT" dirty="0" err="1"/>
              <a:t>key</a:t>
            </a:r>
            <a:r>
              <a:rPr lang="it-IT" altLang="it-IT" dirty="0"/>
              <a:t> </a:t>
            </a:r>
            <a:r>
              <a:rPr lang="it-IT" altLang="it-IT" dirty="0" err="1"/>
              <a:t>derived</a:t>
            </a:r>
            <a:r>
              <a:rPr lang="it-IT" altLang="it-IT" dirty="0"/>
              <a:t> from security </a:t>
            </a:r>
            <a:r>
              <a:rPr lang="it-IT" altLang="it-IT" dirty="0" err="1"/>
              <a:t>parameters</a:t>
            </a:r>
            <a:r>
              <a:rPr lang="it-IT" altLang="it-IT" dirty="0"/>
              <a:t> </a:t>
            </a:r>
            <a:r>
              <a:rPr lang="it-IT" altLang="it-IT" dirty="0" err="1"/>
              <a:t>negotiated</a:t>
            </a:r>
            <a:r>
              <a:rPr lang="it-IT" altLang="it-IT" dirty="0"/>
              <a:t> </a:t>
            </a:r>
            <a:r>
              <a:rPr lang="it-IT" altLang="it-IT" dirty="0" err="1"/>
              <a:t>during</a:t>
            </a:r>
            <a:r>
              <a:rPr lang="it-IT" altLang="it-IT" dirty="0"/>
              <a:t> </a:t>
            </a:r>
            <a:r>
              <a:rPr lang="it-IT" altLang="it-IT" dirty="0" err="1"/>
              <a:t>handshake</a:t>
            </a:r>
            <a:endParaRPr lang="it-IT" altLang="it-IT" dirty="0"/>
          </a:p>
          <a:p>
            <a:pPr lvl="1" eaLnBrk="1" hangingPunct="1"/>
            <a:r>
              <a:rPr lang="it-IT" altLang="it-IT" dirty="0" err="1"/>
              <a:t>Hash</a:t>
            </a:r>
            <a:r>
              <a:rPr lang="it-IT" altLang="it-IT" dirty="0"/>
              <a:t> </a:t>
            </a:r>
            <a:r>
              <a:rPr lang="it-IT" altLang="it-IT" dirty="0" err="1"/>
              <a:t>function</a:t>
            </a:r>
            <a:r>
              <a:rPr lang="it-IT" altLang="it-IT" dirty="0"/>
              <a:t>: </a:t>
            </a:r>
            <a:r>
              <a:rPr lang="it-IT" altLang="it-IT" dirty="0" err="1"/>
              <a:t>negotiated</a:t>
            </a:r>
            <a:r>
              <a:rPr lang="it-IT" altLang="it-IT" dirty="0"/>
              <a:t> </a:t>
            </a:r>
            <a:r>
              <a:rPr lang="it-IT" altLang="it-IT" dirty="0" err="1"/>
              <a:t>during</a:t>
            </a:r>
            <a:r>
              <a:rPr lang="it-IT" altLang="it-IT" dirty="0"/>
              <a:t> </a:t>
            </a:r>
            <a:r>
              <a:rPr lang="it-IT" altLang="it-IT" dirty="0" err="1"/>
              <a:t>handshake</a:t>
            </a:r>
            <a:endParaRPr lang="it-IT" altLang="it-IT" dirty="0"/>
          </a:p>
          <a:p>
            <a:pPr lvl="1" eaLnBrk="1" hangingPunct="1"/>
            <a:r>
              <a:rPr lang="it-IT" altLang="it-IT" dirty="0" err="1"/>
              <a:t>Computation</a:t>
            </a:r>
            <a:r>
              <a:rPr lang="it-IT" altLang="it-IT" dirty="0"/>
              <a:t>: </a:t>
            </a:r>
            <a:r>
              <a:rPr lang="it-IT" altLang="it-IT" dirty="0" err="1"/>
              <a:t>uses</a:t>
            </a:r>
            <a:r>
              <a:rPr lang="it-IT" altLang="it-IT" dirty="0"/>
              <a:t> HMAC </a:t>
            </a:r>
            <a:r>
              <a:rPr lang="it-IT" altLang="it-IT" dirty="0" err="1"/>
              <a:t>construction</a:t>
            </a:r>
            <a:endParaRPr lang="it-IT" altLang="it-IT" dirty="0"/>
          </a:p>
          <a:p>
            <a:pPr lvl="2" eaLnBrk="1" hangingPunct="1"/>
            <a:r>
              <a:rPr lang="it-IT" altLang="it-IT" dirty="0" err="1">
                <a:latin typeface="Times New Roman" charset="0"/>
              </a:rPr>
              <a:t>keyed-hashing</a:t>
            </a:r>
            <a:r>
              <a:rPr lang="it-IT" altLang="it-IT" dirty="0">
                <a:latin typeface="Times New Roman" charset="0"/>
              </a:rPr>
              <a:t> Message </a:t>
            </a:r>
            <a:r>
              <a:rPr lang="it-IT" altLang="it-IT" dirty="0" err="1">
                <a:latin typeface="Times New Roman" charset="0"/>
              </a:rPr>
              <a:t>Authentication</a:t>
            </a:r>
            <a:r>
              <a:rPr lang="it-IT" altLang="it-IT" dirty="0">
                <a:latin typeface="Times New Roman" charset="0"/>
              </a:rPr>
              <a:t>, RFC 2104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908671" y="5156423"/>
            <a:ext cx="2879725" cy="503238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 err="1"/>
              <a:t>message</a:t>
            </a:r>
            <a:endParaRPr lang="it-IT" altLang="it-IT" b="1" dirty="0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4788396" y="5156423"/>
            <a:ext cx="791716" cy="504825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/>
              <a:t>HMAC</a:t>
            </a:r>
          </a:p>
        </p:txBody>
      </p:sp>
    </p:spTree>
    <p:extLst>
      <p:ext uri="{BB962C8B-B14F-4D97-AF65-F5344CB8AC3E}">
        <p14:creationId xmlns:p14="http://schemas.microsoft.com/office/powerpoint/2010/main" val="732739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Encryption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it-IT" altLang="it-IT" sz="2400" dirty="0" err="1"/>
              <a:t>Fragment</a:t>
            </a:r>
            <a:r>
              <a:rPr lang="it-IT" altLang="it-IT" sz="2400" dirty="0"/>
              <a:t> </a:t>
            </a:r>
            <a:r>
              <a:rPr lang="it-IT" altLang="it-IT" sz="2400" dirty="0" err="1"/>
              <a:t>Encryption</a:t>
            </a:r>
            <a:endParaRPr lang="it-IT" altLang="it-IT" sz="2400" dirty="0"/>
          </a:p>
          <a:p>
            <a:pPr lvl="1" eaLnBrk="1" hangingPunct="1">
              <a:lnSpc>
                <a:spcPct val="80000"/>
              </a:lnSpc>
            </a:pPr>
            <a:r>
              <a:rPr lang="it-IT" altLang="it-IT" sz="2400" dirty="0" err="1"/>
              <a:t>Applies</a:t>
            </a:r>
            <a:r>
              <a:rPr lang="it-IT" altLang="it-IT" sz="2400" dirty="0"/>
              <a:t> to </a:t>
            </a:r>
            <a:r>
              <a:rPr lang="it-IT" altLang="it-IT" sz="2400" dirty="0" err="1"/>
              <a:t>both</a:t>
            </a:r>
            <a:r>
              <a:rPr lang="it-IT" altLang="it-IT" sz="2400" dirty="0"/>
              <a:t> (</a:t>
            </a:r>
            <a:r>
              <a:rPr lang="it-IT" altLang="it-IT" sz="2400" dirty="0" err="1"/>
              <a:t>compressed</a:t>
            </a:r>
            <a:r>
              <a:rPr lang="it-IT" altLang="it-IT" sz="2400" dirty="0"/>
              <a:t>) </a:t>
            </a:r>
            <a:r>
              <a:rPr lang="it-IT" altLang="it-IT" sz="2400" dirty="0" err="1"/>
              <a:t>fragment</a:t>
            </a:r>
            <a:r>
              <a:rPr lang="it-IT" altLang="it-IT" sz="2400" dirty="0"/>
              <a:t> and MAC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 dirty="0"/>
              <a:t>No </a:t>
            </a:r>
            <a:r>
              <a:rPr lang="it-IT" altLang="it-IT" sz="2400" dirty="0" err="1"/>
              <a:t>encryption</a:t>
            </a:r>
            <a:r>
              <a:rPr lang="it-IT" altLang="it-IT" sz="2400" dirty="0"/>
              <a:t> </a:t>
            </a:r>
            <a:r>
              <a:rPr lang="it-IT" altLang="it-IT" sz="2400" dirty="0" err="1"/>
              <a:t>possible</a:t>
            </a:r>
            <a:endParaRPr lang="it-IT" altLang="it-IT" sz="2400" dirty="0"/>
          </a:p>
          <a:p>
            <a:pPr lvl="2" eaLnBrk="1" hangingPunct="1">
              <a:lnSpc>
                <a:spcPct val="80000"/>
              </a:lnSpc>
            </a:pPr>
            <a:r>
              <a:rPr lang="it-IT" altLang="it-IT" sz="2000" dirty="0" err="1">
                <a:latin typeface="Times New Roman" charset="0"/>
              </a:rPr>
              <a:t>If</a:t>
            </a:r>
            <a:r>
              <a:rPr lang="it-IT" altLang="it-IT" sz="2000" dirty="0">
                <a:latin typeface="Times New Roman" charset="0"/>
              </a:rPr>
              <a:t> no </a:t>
            </a:r>
            <a:r>
              <a:rPr lang="it-IT" altLang="it-IT" sz="2000" dirty="0" err="1">
                <a:latin typeface="Times New Roman" charset="0"/>
              </a:rPr>
              <a:t>encryption</a:t>
            </a:r>
            <a:r>
              <a:rPr lang="it-IT" altLang="it-IT" sz="2000" dirty="0">
                <a:latin typeface="Times New Roman" charset="0"/>
              </a:rPr>
              <a:t> </a:t>
            </a:r>
            <a:r>
              <a:rPr lang="it-IT" altLang="it-IT" sz="2000" dirty="0" err="1">
                <a:latin typeface="Times New Roman" charset="0"/>
              </a:rPr>
              <a:t>negotiated</a:t>
            </a:r>
            <a:endParaRPr lang="it-IT" altLang="it-IT" sz="2000" dirty="0">
              <a:latin typeface="Times New Roman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 dirty="0">
                <a:latin typeface="Times New Roman" charset="0"/>
              </a:rPr>
              <a:t>Or in </a:t>
            </a:r>
            <a:r>
              <a:rPr lang="it-IT" altLang="it-IT" sz="2000" dirty="0" err="1">
                <a:latin typeface="Times New Roman" charset="0"/>
              </a:rPr>
              <a:t>early</a:t>
            </a:r>
            <a:r>
              <a:rPr lang="it-IT" altLang="it-IT" sz="2000" dirty="0">
                <a:latin typeface="Times New Roman" charset="0"/>
              </a:rPr>
              <a:t> </a:t>
            </a:r>
            <a:r>
              <a:rPr lang="it-IT" altLang="it-IT" sz="2000" dirty="0" err="1">
                <a:latin typeface="Times New Roman" charset="0"/>
              </a:rPr>
              <a:t>handshake</a:t>
            </a:r>
            <a:r>
              <a:rPr lang="it-IT" altLang="it-IT" sz="2000" dirty="0">
                <a:latin typeface="Times New Roman" charset="0"/>
              </a:rPr>
              <a:t> </a:t>
            </a:r>
            <a:r>
              <a:rPr lang="it-IT" altLang="it-IT" sz="2000" dirty="0" err="1">
                <a:latin typeface="Times New Roman" charset="0"/>
              </a:rPr>
              <a:t>phases</a:t>
            </a:r>
            <a:endParaRPr lang="it-IT" altLang="it-IT" sz="2000" dirty="0">
              <a:latin typeface="Times New Roman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it-IT" altLang="it-IT" sz="2400" dirty="0" err="1"/>
              <a:t>Symmetric</a:t>
            </a:r>
            <a:r>
              <a:rPr lang="it-IT" altLang="it-IT" sz="2400" dirty="0"/>
              <a:t> </a:t>
            </a:r>
            <a:r>
              <a:rPr lang="it-IT" altLang="it-IT" sz="2400" dirty="0" err="1"/>
              <a:t>encryption</a:t>
            </a:r>
            <a:r>
              <a:rPr lang="it-IT" altLang="it-IT" sz="2400" dirty="0"/>
              <a:t> </a:t>
            </a:r>
            <a:r>
              <a:rPr lang="it-IT" altLang="it-IT" sz="2400" dirty="0" err="1"/>
              <a:t>algorithm</a:t>
            </a:r>
            <a:endParaRPr lang="it-IT" altLang="it-IT" sz="2400" dirty="0"/>
          </a:p>
          <a:p>
            <a:pPr lvl="1" eaLnBrk="1" hangingPunct="1">
              <a:lnSpc>
                <a:spcPct val="80000"/>
              </a:lnSpc>
            </a:pPr>
            <a:r>
              <a:rPr lang="it-IT" altLang="it-IT" sz="2400" dirty="0" err="1"/>
              <a:t>Block</a:t>
            </a:r>
            <a:r>
              <a:rPr lang="it-IT" altLang="it-IT" sz="2400" dirty="0"/>
              <a:t> or </a:t>
            </a:r>
            <a:r>
              <a:rPr lang="it-IT" altLang="it-IT" sz="2400" dirty="0" err="1"/>
              <a:t>stream</a:t>
            </a:r>
            <a:r>
              <a:rPr lang="it-IT" altLang="it-IT" sz="2400" dirty="0"/>
              <a:t> </a:t>
            </a:r>
            <a:r>
              <a:rPr lang="it-IT" altLang="it-IT" sz="2400" dirty="0" err="1"/>
              <a:t>cipher</a:t>
            </a:r>
            <a:endParaRPr lang="it-IT" altLang="it-IT" sz="2400" dirty="0"/>
          </a:p>
          <a:p>
            <a:pPr lvl="2" eaLnBrk="1" hangingPunct="1">
              <a:lnSpc>
                <a:spcPct val="80000"/>
              </a:lnSpc>
            </a:pPr>
            <a:r>
              <a:rPr lang="it-IT" altLang="it-IT" sz="2000" dirty="0" err="1">
                <a:latin typeface="Times New Roman" charset="0"/>
              </a:rPr>
              <a:t>Algorithm</a:t>
            </a:r>
            <a:r>
              <a:rPr lang="it-IT" altLang="it-IT" sz="2000" dirty="0">
                <a:latin typeface="Times New Roman" charset="0"/>
              </a:rPr>
              <a:t> (RC4, 3DES, AES, </a:t>
            </a:r>
            <a:r>
              <a:rPr lang="it-IT" altLang="it-IT" sz="2000" dirty="0" err="1">
                <a:latin typeface="Times New Roman" charset="0"/>
              </a:rPr>
              <a:t>etc</a:t>
            </a:r>
            <a:r>
              <a:rPr lang="it-IT" altLang="it-IT" sz="2000" dirty="0">
                <a:latin typeface="Times New Roman" charset="0"/>
              </a:rPr>
              <a:t>) </a:t>
            </a:r>
            <a:r>
              <a:rPr lang="it-IT" altLang="it-IT" sz="2000" dirty="0" err="1">
                <a:latin typeface="Times New Roman" charset="0"/>
              </a:rPr>
              <a:t>negotiated</a:t>
            </a:r>
            <a:r>
              <a:rPr lang="it-IT" altLang="it-IT" sz="2000" dirty="0">
                <a:latin typeface="Times New Roman" charset="0"/>
              </a:rPr>
              <a:t> </a:t>
            </a:r>
            <a:r>
              <a:rPr lang="it-IT" altLang="it-IT" sz="2000" dirty="0" err="1">
                <a:latin typeface="Times New Roman" charset="0"/>
              </a:rPr>
              <a:t>during</a:t>
            </a:r>
            <a:r>
              <a:rPr lang="it-IT" altLang="it-IT" sz="2000" dirty="0">
                <a:latin typeface="Times New Roman" charset="0"/>
              </a:rPr>
              <a:t> </a:t>
            </a:r>
            <a:r>
              <a:rPr lang="it-IT" altLang="it-IT" sz="2000" dirty="0" err="1">
                <a:latin typeface="Times New Roman" charset="0"/>
              </a:rPr>
              <a:t>handshake</a:t>
            </a:r>
            <a:r>
              <a:rPr lang="it-IT" altLang="it-IT" sz="2000" dirty="0">
                <a:latin typeface="Times New Roman" charset="0"/>
              </a:rPr>
              <a:t>, </a:t>
            </a:r>
            <a:r>
              <a:rPr lang="it-IT" altLang="it-IT" sz="2000" dirty="0" err="1">
                <a:latin typeface="Times New Roman" charset="0"/>
              </a:rPr>
              <a:t>too</a:t>
            </a:r>
            <a:r>
              <a:rPr lang="it-IT" altLang="it-IT" sz="2000" dirty="0">
                <a:latin typeface="Times New Roman" charset="0"/>
              </a:rPr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 dirty="0" err="1">
                <a:latin typeface="Times New Roman" charset="0"/>
              </a:rPr>
              <a:t>If</a:t>
            </a:r>
            <a:r>
              <a:rPr lang="it-IT" altLang="it-IT" sz="2000" dirty="0">
                <a:latin typeface="Times New Roman" charset="0"/>
              </a:rPr>
              <a:t> </a:t>
            </a:r>
            <a:r>
              <a:rPr lang="it-IT" altLang="it-IT" sz="2000" dirty="0" err="1">
                <a:latin typeface="Times New Roman" charset="0"/>
              </a:rPr>
              <a:t>block</a:t>
            </a:r>
            <a:r>
              <a:rPr lang="it-IT" altLang="it-IT" sz="2000" dirty="0">
                <a:latin typeface="Times New Roman" charset="0"/>
              </a:rPr>
              <a:t> </a:t>
            </a:r>
            <a:r>
              <a:rPr lang="it-IT" altLang="it-IT" sz="2000" dirty="0" err="1">
                <a:latin typeface="Times New Roman" charset="0"/>
              </a:rPr>
              <a:t>cipher</a:t>
            </a:r>
            <a:r>
              <a:rPr lang="it-IT" altLang="it-IT" sz="2000" dirty="0">
                <a:latin typeface="Times New Roman" charset="0"/>
              </a:rPr>
              <a:t>, </a:t>
            </a:r>
            <a:r>
              <a:rPr lang="it-IT" altLang="it-IT" sz="2000" dirty="0" err="1">
                <a:latin typeface="Times New Roman" charset="0"/>
              </a:rPr>
              <a:t>padding</a:t>
            </a:r>
            <a:r>
              <a:rPr lang="it-IT" altLang="it-IT" sz="2000" dirty="0">
                <a:latin typeface="Times New Roman" charset="0"/>
              </a:rPr>
              <a:t> </a:t>
            </a:r>
            <a:r>
              <a:rPr lang="it-IT" altLang="it-IT" sz="2000" dirty="0" err="1">
                <a:latin typeface="Times New Roman" charset="0"/>
              </a:rPr>
              <a:t>necessary</a:t>
            </a:r>
            <a:r>
              <a:rPr lang="it-IT" altLang="it-IT" sz="2000" dirty="0">
                <a:latin typeface="Times New Roman" charset="0"/>
              </a:rPr>
              <a:t> to </a:t>
            </a:r>
            <a:r>
              <a:rPr lang="it-IT" altLang="it-IT" sz="2000" dirty="0" err="1">
                <a:latin typeface="Times New Roman" charset="0"/>
              </a:rPr>
              <a:t>achieve</a:t>
            </a:r>
            <a:r>
              <a:rPr lang="it-IT" altLang="it-IT" sz="2000" dirty="0">
                <a:latin typeface="Times New Roman" charset="0"/>
              </a:rPr>
              <a:t> </a:t>
            </a:r>
            <a:r>
              <a:rPr lang="it-IT" altLang="it-IT" sz="2000" dirty="0" err="1">
                <a:latin typeface="Times New Roman" charset="0"/>
              </a:rPr>
              <a:t>block</a:t>
            </a:r>
            <a:r>
              <a:rPr lang="it-IT" altLang="it-IT" sz="2000" dirty="0">
                <a:latin typeface="Times New Roman" charset="0"/>
              </a:rPr>
              <a:t> </a:t>
            </a:r>
            <a:r>
              <a:rPr lang="it-IT" altLang="it-IT" sz="2000" dirty="0" err="1">
                <a:latin typeface="Times New Roman" charset="0"/>
              </a:rPr>
              <a:t>size</a:t>
            </a:r>
            <a:endParaRPr lang="it-IT" altLang="it-IT" sz="2000" dirty="0">
              <a:latin typeface="Times New Roman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 dirty="0">
                <a:latin typeface="Times New Roman" charset="0"/>
              </a:rPr>
              <a:t>Secret </a:t>
            </a:r>
            <a:r>
              <a:rPr lang="it-IT" altLang="it-IT" sz="2000" dirty="0" err="1">
                <a:latin typeface="Times New Roman" charset="0"/>
              </a:rPr>
              <a:t>key</a:t>
            </a:r>
            <a:r>
              <a:rPr lang="it-IT" altLang="it-IT" sz="2000" dirty="0">
                <a:latin typeface="Times New Roman" charset="0"/>
              </a:rPr>
              <a:t> </a:t>
            </a:r>
            <a:r>
              <a:rPr lang="it-IT" altLang="it-IT" sz="2000" dirty="0" err="1">
                <a:latin typeface="Times New Roman" charset="0"/>
              </a:rPr>
              <a:t>derived</a:t>
            </a:r>
            <a:r>
              <a:rPr lang="it-IT" altLang="it-IT" sz="2000" dirty="0">
                <a:latin typeface="Times New Roman" charset="0"/>
              </a:rPr>
              <a:t> from security </a:t>
            </a:r>
            <a:r>
              <a:rPr lang="it-IT" altLang="it-IT" sz="2000" dirty="0" err="1">
                <a:latin typeface="Times New Roman" charset="0"/>
              </a:rPr>
              <a:t>parameters</a:t>
            </a:r>
            <a:r>
              <a:rPr lang="it-IT" altLang="it-IT" sz="2000" dirty="0">
                <a:latin typeface="Times New Roman" charset="0"/>
              </a:rPr>
              <a:t> </a:t>
            </a:r>
            <a:r>
              <a:rPr lang="it-IT" altLang="it-IT" sz="2000" dirty="0" err="1">
                <a:latin typeface="Times New Roman" charset="0"/>
              </a:rPr>
              <a:t>negotiated</a:t>
            </a:r>
            <a:r>
              <a:rPr lang="it-IT" altLang="it-IT" sz="2000" dirty="0">
                <a:latin typeface="Times New Roman" charset="0"/>
              </a:rPr>
              <a:t> </a:t>
            </a:r>
            <a:r>
              <a:rPr lang="it-IT" altLang="it-IT" sz="2000" dirty="0" err="1">
                <a:latin typeface="Times New Roman" charset="0"/>
              </a:rPr>
              <a:t>during</a:t>
            </a:r>
            <a:r>
              <a:rPr lang="it-IT" altLang="it-IT" sz="2000" dirty="0">
                <a:latin typeface="Times New Roman" charset="0"/>
              </a:rPr>
              <a:t> </a:t>
            </a:r>
            <a:r>
              <a:rPr lang="it-IT" altLang="it-IT" sz="2000" dirty="0" err="1">
                <a:latin typeface="Times New Roman" charset="0"/>
              </a:rPr>
              <a:t>handshake</a:t>
            </a:r>
            <a:endParaRPr lang="it-IT" altLang="it-IT" sz="2000" dirty="0">
              <a:latin typeface="Times New Roman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 dirty="0" err="1">
                <a:latin typeface="Times New Roman" charset="0"/>
              </a:rPr>
              <a:t>Differs</a:t>
            </a:r>
            <a:r>
              <a:rPr lang="it-IT" altLang="it-IT" sz="2000" dirty="0">
                <a:latin typeface="Times New Roman" charset="0"/>
              </a:rPr>
              <a:t> from </a:t>
            </a:r>
            <a:r>
              <a:rPr lang="it-IT" altLang="it-IT" sz="2000" dirty="0" err="1">
                <a:latin typeface="Times New Roman" charset="0"/>
              </a:rPr>
              <a:t>key</a:t>
            </a:r>
            <a:r>
              <a:rPr lang="it-IT" altLang="it-IT" sz="2000" dirty="0">
                <a:latin typeface="Times New Roman" charset="0"/>
              </a:rPr>
              <a:t> </a:t>
            </a:r>
            <a:r>
              <a:rPr lang="it-IT" altLang="it-IT" sz="2000" dirty="0" err="1">
                <a:latin typeface="Times New Roman" charset="0"/>
              </a:rPr>
              <a:t>used</a:t>
            </a:r>
            <a:r>
              <a:rPr lang="it-IT" altLang="it-IT" sz="2000" dirty="0">
                <a:latin typeface="Times New Roman" charset="0"/>
              </a:rPr>
              <a:t> in MAC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 dirty="0" err="1"/>
              <a:t>Encryption</a:t>
            </a:r>
            <a:r>
              <a:rPr lang="it-IT" altLang="it-IT" sz="2400" dirty="0"/>
              <a:t> </a:t>
            </a:r>
            <a:r>
              <a:rPr lang="it-IT" altLang="it-IT" sz="2400" dirty="0" err="1"/>
              <a:t>algorithm</a:t>
            </a:r>
            <a:r>
              <a:rPr lang="it-IT" altLang="it-IT" sz="2400" dirty="0"/>
              <a:t> CANNOT </a:t>
            </a:r>
            <a:r>
              <a:rPr lang="it-IT" altLang="it-IT" sz="2400" dirty="0" err="1"/>
              <a:t>increase</a:t>
            </a:r>
            <a:r>
              <a:rPr lang="it-IT" altLang="it-IT" sz="2400" dirty="0"/>
              <a:t> </a:t>
            </a:r>
            <a:r>
              <a:rPr lang="it-IT" altLang="it-IT" sz="2400" dirty="0" err="1"/>
              <a:t>size</a:t>
            </a:r>
            <a:r>
              <a:rPr lang="it-IT" altLang="it-IT" sz="2400" dirty="0"/>
              <a:t> of more than 1024 </a:t>
            </a:r>
            <a:r>
              <a:rPr lang="it-IT" altLang="it-IT" sz="2400" dirty="0" err="1"/>
              <a:t>bytes</a:t>
            </a:r>
            <a:endParaRPr lang="it-IT" altLang="it-IT" sz="2400" dirty="0"/>
          </a:p>
        </p:txBody>
      </p:sp>
    </p:spTree>
    <p:extLst>
      <p:ext uri="{BB962C8B-B14F-4D97-AF65-F5344CB8AC3E}">
        <p14:creationId xmlns:p14="http://schemas.microsoft.com/office/powerpoint/2010/main" val="901657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Record Protocol Data Unit</a:t>
            </a:r>
          </a:p>
        </p:txBody>
      </p:sp>
      <p:pic>
        <p:nvPicPr>
          <p:cNvPr id="1536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2014686"/>
            <a:ext cx="525462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700088" y="1132036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15365" name="Line 9"/>
          <p:cNvSpPr>
            <a:spLocks noChangeShapeType="1"/>
          </p:cNvSpPr>
          <p:nvPr/>
        </p:nvSpPr>
        <p:spPr bwMode="auto">
          <a:xfrm>
            <a:off x="1006475" y="1941661"/>
            <a:ext cx="323850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66" name="Line 11"/>
          <p:cNvSpPr>
            <a:spLocks noChangeShapeType="1"/>
          </p:cNvSpPr>
          <p:nvPr/>
        </p:nvSpPr>
        <p:spPr bwMode="auto">
          <a:xfrm flipH="1">
            <a:off x="2446338" y="1798786"/>
            <a:ext cx="649287" cy="358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67" name="Line 12"/>
          <p:cNvSpPr>
            <a:spLocks noChangeShapeType="1"/>
          </p:cNvSpPr>
          <p:nvPr/>
        </p:nvSpPr>
        <p:spPr bwMode="auto">
          <a:xfrm>
            <a:off x="3095625" y="1833711"/>
            <a:ext cx="34925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68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5040313" y="1546373"/>
            <a:ext cx="3924300" cy="460851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t-IT" sz="2000"/>
              <a:t>5 bytes header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2000"/>
              <a:t>Content type =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2000"/>
              <a:t>Version = 1+1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2000"/>
              <a:t>Length = 2</a:t>
            </a:r>
          </a:p>
          <a:p>
            <a:pPr lvl="1" eaLnBrk="1" hangingPunct="1">
              <a:lnSpc>
                <a:spcPct val="80000"/>
              </a:lnSpc>
            </a:pPr>
            <a:endParaRPr lang="en-US" altLang="it-IT" sz="2000"/>
          </a:p>
          <a:p>
            <a:pPr eaLnBrk="1" hangingPunct="1">
              <a:lnSpc>
                <a:spcPct val="80000"/>
              </a:lnSpc>
            </a:pPr>
            <a:r>
              <a:rPr lang="en-US" altLang="it-IT" sz="2000"/>
              <a:t>Content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2000"/>
              <a:t>higher layer protocol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>
                <a:latin typeface="Times New Roman" charset="0"/>
              </a:rPr>
              <a:t>20 = 0x14 = Change Cipher Spec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>
                <a:latin typeface="Times New Roman" charset="0"/>
              </a:rPr>
              <a:t>21 = 0x15 = Alert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>
                <a:latin typeface="Times New Roman" charset="0"/>
              </a:rPr>
              <a:t>22 = 0x16 = Handshake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>
                <a:latin typeface="Times New Roman" charset="0"/>
              </a:rPr>
              <a:t>23 = 0x17 = Application Data</a:t>
            </a:r>
          </a:p>
        </p:txBody>
      </p:sp>
      <p:sp>
        <p:nvSpPr>
          <p:cNvPr id="15369" name="Text Box 15"/>
          <p:cNvSpPr txBox="1">
            <a:spLocks noChangeArrowheads="1"/>
          </p:cNvSpPr>
          <p:nvPr/>
        </p:nvSpPr>
        <p:spPr bwMode="auto">
          <a:xfrm>
            <a:off x="323850" y="1006623"/>
            <a:ext cx="23463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1800" b="0">
                <a:latin typeface="Arial Narrow" pitchFamily="34" charset="0"/>
              </a:rPr>
              <a:t>Application data OR Alert </a:t>
            </a:r>
            <a:br>
              <a:rPr lang="en-US" altLang="it-IT" sz="1800" b="0">
                <a:latin typeface="Arial Narrow" pitchFamily="34" charset="0"/>
              </a:rPr>
            </a:br>
            <a:r>
              <a:rPr lang="en-US" altLang="it-IT" sz="1800" b="0">
                <a:latin typeface="Arial Narrow" pitchFamily="34" charset="0"/>
              </a:rPr>
              <a:t>OR Handshake OR </a:t>
            </a:r>
            <a:br>
              <a:rPr lang="en-US" altLang="it-IT" sz="1800" b="0">
                <a:latin typeface="Arial Narrow" pitchFamily="34" charset="0"/>
              </a:rPr>
            </a:br>
            <a:r>
              <a:rPr lang="en-US" altLang="it-IT" sz="1800" b="0">
                <a:latin typeface="Arial Narrow" pitchFamily="34" charset="0"/>
              </a:rPr>
              <a:t>Change_cipher_spec</a:t>
            </a: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15370" name="Text Box 16"/>
          <p:cNvSpPr txBox="1">
            <a:spLocks noChangeArrowheads="1"/>
          </p:cNvSpPr>
          <p:nvPr/>
        </p:nvSpPr>
        <p:spPr bwMode="auto">
          <a:xfrm>
            <a:off x="2787650" y="1384448"/>
            <a:ext cx="1114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3.1 for TLS</a:t>
            </a:r>
          </a:p>
        </p:txBody>
      </p:sp>
      <p:sp>
        <p:nvSpPr>
          <p:cNvPr id="15371" name="Rettangolo 10"/>
          <p:cNvSpPr>
            <a:spLocks noChangeArrowheads="1"/>
          </p:cNvSpPr>
          <p:nvPr/>
        </p:nvSpPr>
        <p:spPr bwMode="auto">
          <a:xfrm>
            <a:off x="3995738" y="5723086"/>
            <a:ext cx="647700" cy="2873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or ++</a:t>
            </a:r>
          </a:p>
        </p:txBody>
      </p:sp>
    </p:spTree>
    <p:extLst>
      <p:ext uri="{BB962C8B-B14F-4D97-AF65-F5344CB8AC3E}">
        <p14:creationId xmlns:p14="http://schemas.microsoft.com/office/powerpoint/2010/main" val="2933120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replay?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452484" y="2202879"/>
            <a:ext cx="2326833" cy="503238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 err="1"/>
              <a:t>Pay</a:t>
            </a:r>
            <a:r>
              <a:rPr lang="it-IT" altLang="it-IT" b="1" dirty="0"/>
              <a:t> 1000 $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779317" y="2202879"/>
            <a:ext cx="791716" cy="504825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/>
              <a:t>HMAC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0" y="1196690"/>
            <a:ext cx="1202630" cy="1480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sellaDiTesto 9"/>
          <p:cNvSpPr txBox="1"/>
          <p:nvPr/>
        </p:nvSpPr>
        <p:spPr>
          <a:xfrm>
            <a:off x="1547664" y="1554807"/>
            <a:ext cx="260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 </a:t>
            </a:r>
            <a:r>
              <a:rPr lang="it-IT" dirty="0" err="1"/>
              <a:t>really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pay</a:t>
            </a:r>
            <a:r>
              <a:rPr lang="it-IT" dirty="0"/>
              <a:t> 2000$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981843" y="2203648"/>
            <a:ext cx="2326833" cy="503238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 err="1"/>
              <a:t>Pay</a:t>
            </a:r>
            <a:r>
              <a:rPr lang="it-IT" altLang="it-IT" b="1" dirty="0"/>
              <a:t> 1000 $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7308676" y="2203648"/>
            <a:ext cx="791716" cy="504825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/>
              <a:t>HMAC</a:t>
            </a: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429000"/>
            <a:ext cx="1202630" cy="1480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1453451" y="4405499"/>
            <a:ext cx="2326833" cy="503238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 err="1"/>
              <a:t>Pay</a:t>
            </a:r>
            <a:r>
              <a:rPr lang="it-IT" altLang="it-IT" b="1" dirty="0"/>
              <a:t> 1000 $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780284" y="4405499"/>
            <a:ext cx="791716" cy="504825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/>
              <a:t>HMAC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1548631" y="3757427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pay</a:t>
            </a:r>
            <a:r>
              <a:rPr lang="it-IT" dirty="0"/>
              <a:t> 1000$</a:t>
            </a:r>
          </a:p>
        </p:txBody>
      </p:sp>
      <p:pic>
        <p:nvPicPr>
          <p:cNvPr id="1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017" y="4765539"/>
            <a:ext cx="1154059" cy="1439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asellaDiTesto 17"/>
          <p:cNvSpPr txBox="1"/>
          <p:nvPr/>
        </p:nvSpPr>
        <p:spPr>
          <a:xfrm>
            <a:off x="5702615" y="5764359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I’ll</a:t>
            </a:r>
            <a:r>
              <a:rPr lang="it-IT" dirty="0"/>
              <a:t> </a:t>
            </a:r>
            <a:r>
              <a:rPr lang="it-IT" dirty="0" err="1"/>
              <a:t>make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pay</a:t>
            </a:r>
            <a:r>
              <a:rPr lang="it-IT" dirty="0"/>
              <a:t> </a:t>
            </a:r>
            <a:r>
              <a:rPr lang="it-IT" dirty="0" err="1"/>
              <a:t>twice</a:t>
            </a:r>
            <a:r>
              <a:rPr lang="it-IT" dirty="0"/>
              <a:t>!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5773931" y="4405499"/>
            <a:ext cx="2326833" cy="503238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 err="1"/>
              <a:t>Pay</a:t>
            </a:r>
            <a:r>
              <a:rPr lang="it-IT" altLang="it-IT" b="1" dirty="0"/>
              <a:t> 1000 $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8100764" y="4405499"/>
            <a:ext cx="791716" cy="504825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/>
              <a:t>HMAC</a:t>
            </a:r>
          </a:p>
        </p:txBody>
      </p:sp>
      <p:sp>
        <p:nvSpPr>
          <p:cNvPr id="21" name="Freccia circolare a destra 20"/>
          <p:cNvSpPr/>
          <p:nvPr/>
        </p:nvSpPr>
        <p:spPr>
          <a:xfrm rot="18673705">
            <a:off x="4115388" y="5104072"/>
            <a:ext cx="474880" cy="9361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2" name="Freccia circolare a destra 21"/>
          <p:cNvSpPr/>
          <p:nvPr/>
        </p:nvSpPr>
        <p:spPr>
          <a:xfrm rot="14625280">
            <a:off x="5867471" y="5017319"/>
            <a:ext cx="474880" cy="9361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6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8" grpId="0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numbers</a:t>
            </a:r>
            <a:endParaRPr lang="it-IT" dirty="0"/>
          </a:p>
        </p:txBody>
      </p:sp>
      <p:sp>
        <p:nvSpPr>
          <p:cNvPr id="16387" name="Rettangolo 3"/>
          <p:cNvSpPr>
            <a:spLocks noChangeArrowheads="1"/>
          </p:cNvSpPr>
          <p:nvPr/>
        </p:nvSpPr>
        <p:spPr bwMode="auto">
          <a:xfrm>
            <a:off x="1258888" y="1557338"/>
            <a:ext cx="1225550" cy="14398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Client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C_seqnum</a:t>
            </a:r>
          </a:p>
        </p:txBody>
      </p:sp>
      <p:sp>
        <p:nvSpPr>
          <p:cNvPr id="16388" name="Rettangolo 4"/>
          <p:cNvSpPr>
            <a:spLocks noChangeArrowheads="1"/>
          </p:cNvSpPr>
          <p:nvPr/>
        </p:nvSpPr>
        <p:spPr bwMode="auto">
          <a:xfrm>
            <a:off x="6516688" y="1557338"/>
            <a:ext cx="1223962" cy="14398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Server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S_seqnum</a:t>
            </a:r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685800" y="3500438"/>
            <a:ext cx="7696200" cy="2595562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è"/>
              <a:defRPr/>
            </a:pPr>
            <a:r>
              <a:rPr lang="en-US" dirty="0"/>
              <a:t>kept at both connection extremes</a:t>
            </a:r>
          </a:p>
          <a:p>
            <a:pPr lvl="1">
              <a:buFont typeface="Wingdings" pitchFamily="2" charset="2"/>
              <a:buChar char="ð"/>
              <a:defRPr/>
            </a:pPr>
            <a:r>
              <a:rPr lang="en-US" dirty="0"/>
              <a:t>Distinct per-direction</a:t>
            </a:r>
          </a:p>
          <a:p>
            <a:pPr lvl="1">
              <a:buFont typeface="Wingdings" pitchFamily="2" charset="2"/>
              <a:buChar char="ð"/>
              <a:defRPr/>
            </a:pPr>
            <a:r>
              <a:rPr lang="en-US" dirty="0"/>
              <a:t>Initialized to 0; up to 2</a:t>
            </a:r>
            <a:r>
              <a:rPr lang="en-US" baseline="30000" dirty="0"/>
              <a:t>64</a:t>
            </a:r>
            <a:r>
              <a:rPr lang="en-US" dirty="0"/>
              <a:t>-1; do NOT wrap</a:t>
            </a:r>
          </a:p>
          <a:p>
            <a:pPr>
              <a:buFont typeface="Wingdings" pitchFamily="2" charset="2"/>
              <a:buChar char="è"/>
              <a:defRPr/>
            </a:pPr>
            <a:r>
              <a:rPr lang="en-US" dirty="0"/>
              <a:t>Not transmitted</a:t>
            </a:r>
          </a:p>
          <a:p>
            <a:pPr lvl="1">
              <a:buFont typeface="Wingdings" pitchFamily="2" charset="2"/>
              <a:buChar char="ð"/>
              <a:defRPr/>
            </a:pPr>
            <a:r>
              <a:rPr lang="en-US" dirty="0"/>
              <a:t>Remember: reliable transport, hence no “holes”</a:t>
            </a:r>
          </a:p>
          <a:p>
            <a:pPr lvl="1">
              <a:buFont typeface="Wingdings" pitchFamily="2" charset="2"/>
              <a:buChar char="ð"/>
              <a:defRPr/>
            </a:pPr>
            <a:r>
              <a:rPr lang="en-US" dirty="0">
                <a:solidFill>
                  <a:srgbClr val="FF0000"/>
                </a:solidFill>
              </a:rPr>
              <a:t>Aftermath: NO WAY TO AVOID TCP!</a:t>
            </a:r>
          </a:p>
          <a:p>
            <a:pPr lvl="2">
              <a:buFont typeface="Wingdings" pitchFamily="2" charset="2"/>
              <a:buChar char="à"/>
              <a:defRPr/>
            </a:pPr>
            <a:r>
              <a:rPr lang="en-US" dirty="0">
                <a:solidFill>
                  <a:srgbClr val="FF0000"/>
                </a:solidFill>
              </a:rPr>
              <a:t>Explicit 2+6=8 bytes sequence number added in DTLS</a:t>
            </a:r>
          </a:p>
          <a:p>
            <a:pPr>
              <a:buFont typeface="Wingdings" pitchFamily="2" charset="2"/>
              <a:buChar char="è"/>
              <a:defRPr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3240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MAC generation details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644900"/>
            <a:ext cx="8134350" cy="19462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it-IT" altLang="it-IT" sz="2400">
                <a:sym typeface="Wingdings" charset="2"/>
              </a:rPr>
              <a:t>Negotiation may decide not to use MAC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>
                <a:sym typeface="Wingdings" charset="2"/>
              </a:rPr>
              <a:t>In practice, always present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400"/>
              <a:t>Sequence number: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Not transmitted but included in the MAC 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>
                <a:latin typeface="Times New Roman" charset="0"/>
              </a:rPr>
              <a:t>to detect missing/extra data 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>
                <a:latin typeface="Times New Roman" charset="0"/>
              </a:rPr>
              <a:t>and to prevent replay/reordering attacks</a:t>
            </a:r>
          </a:p>
        </p:txBody>
      </p:sp>
      <p:sp>
        <p:nvSpPr>
          <p:cNvPr id="17412" name="Rettangolo 3"/>
          <p:cNvSpPr>
            <a:spLocks noChangeArrowheads="1"/>
          </p:cNvSpPr>
          <p:nvPr/>
        </p:nvSpPr>
        <p:spPr bwMode="auto">
          <a:xfrm>
            <a:off x="1258888" y="1628775"/>
            <a:ext cx="1225550" cy="576263"/>
          </a:xfrm>
          <a:prstGeom prst="rect">
            <a:avLst/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Sequence number</a:t>
            </a:r>
          </a:p>
        </p:txBody>
      </p:sp>
      <p:sp>
        <p:nvSpPr>
          <p:cNvPr id="17413" name="Rettangolo 4"/>
          <p:cNvSpPr>
            <a:spLocks noChangeArrowheads="1"/>
          </p:cNvSpPr>
          <p:nvPr/>
        </p:nvSpPr>
        <p:spPr bwMode="auto">
          <a:xfrm>
            <a:off x="2484438" y="1628775"/>
            <a:ext cx="2808287" cy="5762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TLS record header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Content type | version | length</a:t>
            </a:r>
          </a:p>
        </p:txBody>
      </p:sp>
      <p:sp>
        <p:nvSpPr>
          <p:cNvPr id="17414" name="Rettangolo 5"/>
          <p:cNvSpPr>
            <a:spLocks noChangeArrowheads="1"/>
          </p:cNvSpPr>
          <p:nvPr/>
        </p:nvSpPr>
        <p:spPr bwMode="auto">
          <a:xfrm>
            <a:off x="5292725" y="1628775"/>
            <a:ext cx="2808288" cy="5762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	DATA</a:t>
            </a:r>
          </a:p>
        </p:txBody>
      </p:sp>
      <p:sp>
        <p:nvSpPr>
          <p:cNvPr id="17415" name="Parentesi graffa chiusa 6"/>
          <p:cNvSpPr>
            <a:spLocks/>
          </p:cNvSpPr>
          <p:nvPr/>
        </p:nvSpPr>
        <p:spPr bwMode="auto">
          <a:xfrm rot="5400000">
            <a:off x="4410075" y="-1089025"/>
            <a:ext cx="539750" cy="6985000"/>
          </a:xfrm>
          <a:prstGeom prst="rightBrace">
            <a:avLst>
              <a:gd name="adj1" fmla="val 17674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17416" name="CasellaDiTesto 7"/>
          <p:cNvSpPr txBox="1">
            <a:spLocks noChangeArrowheads="1"/>
          </p:cNvSpPr>
          <p:nvPr/>
        </p:nvSpPr>
        <p:spPr bwMode="auto">
          <a:xfrm>
            <a:off x="1908175" y="2708275"/>
            <a:ext cx="5668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HMAC-XXX (MD5/SHA-1 up to TLS1.0; SHA-256 default TLS1.2)</a:t>
            </a:r>
          </a:p>
        </p:txBody>
      </p:sp>
      <p:sp>
        <p:nvSpPr>
          <p:cNvPr id="17417" name="CasellaDiTesto 8"/>
          <p:cNvSpPr txBox="1">
            <a:spLocks noChangeArrowheads="1"/>
          </p:cNvSpPr>
          <p:nvPr/>
        </p:nvSpPr>
        <p:spPr bwMode="auto">
          <a:xfrm>
            <a:off x="1409700" y="1268413"/>
            <a:ext cx="930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Not TX!!!</a:t>
            </a:r>
          </a:p>
        </p:txBody>
      </p:sp>
    </p:spTree>
    <p:extLst>
      <p:ext uri="{BB962C8B-B14F-4D97-AF65-F5344CB8AC3E}">
        <p14:creationId xmlns:p14="http://schemas.microsoft.com/office/powerpoint/2010/main" val="260005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Lecture’s twofold goal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/>
              <a:t>Dissection of well known and widely employed security protocol 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800"/>
              <a:t>Rasonable in-depth analysis of TLS details</a:t>
            </a:r>
          </a:p>
          <a:p>
            <a:pPr lvl="2" eaLnBrk="1" hangingPunct="1">
              <a:lnSpc>
                <a:spcPct val="90000"/>
              </a:lnSpc>
            </a:pPr>
            <a:r>
              <a:rPr lang="it-IT" altLang="it-IT" sz="2400"/>
              <a:t>Devil is in details </a:t>
            </a:r>
            <a:r>
              <a:rPr lang="it-IT" altLang="it-IT" sz="2400">
                <a:sym typeface="Wingdings" pitchFamily="2" charset="2"/>
              </a:rPr>
              <a:t></a:t>
            </a:r>
          </a:p>
          <a:p>
            <a:pPr lvl="2" eaLnBrk="1" hangingPunct="1">
              <a:lnSpc>
                <a:spcPct val="90000"/>
              </a:lnSpc>
            </a:pPr>
            <a:r>
              <a:rPr lang="it-IT" altLang="it-IT" sz="2400"/>
              <a:t>Although many more details had to be skipped (this is not a full course on TLS…)</a:t>
            </a:r>
          </a:p>
          <a:p>
            <a:pPr lvl="1" eaLnBrk="1" hangingPunct="1">
              <a:lnSpc>
                <a:spcPct val="90000"/>
              </a:lnSpc>
            </a:pPr>
            <a:endParaRPr lang="it-IT" altLang="it-IT" sz="2800"/>
          </a:p>
          <a:p>
            <a:pPr eaLnBrk="1" hangingPunct="1">
              <a:lnSpc>
                <a:spcPct val="90000"/>
              </a:lnSpc>
            </a:pPr>
            <a:r>
              <a:rPr lang="it-IT" altLang="it-IT" sz="2800"/>
              <a:t>Understand how a long-to-live security protocol should be designed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800"/>
              <a:t>Show good design choices vs bad ones</a:t>
            </a:r>
          </a:p>
          <a:p>
            <a:pPr lvl="2" eaLnBrk="1" hangingPunct="1">
              <a:lnSpc>
                <a:spcPct val="90000"/>
              </a:lnSpc>
            </a:pPr>
            <a:r>
              <a:rPr lang="it-IT" altLang="it-IT" sz="2400"/>
              <a:t>TLS shows several examples for both!</a:t>
            </a:r>
          </a:p>
          <a:p>
            <a:pPr lvl="2" eaLnBrk="1" hangingPunct="1">
              <a:lnSpc>
                <a:spcPct val="90000"/>
              </a:lnSpc>
            </a:pPr>
            <a:endParaRPr lang="it-IT" altLang="it-IT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it-IT"/>
              <a:t>Introduction to TLS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History of SSL/TLS</a:t>
            </a:r>
          </a:p>
        </p:txBody>
      </p:sp>
      <p:sp>
        <p:nvSpPr>
          <p:cNvPr id="3075" name="AutoShape 4"/>
          <p:cNvSpPr>
            <a:spLocks noChangeArrowheads="1"/>
          </p:cNvSpPr>
          <p:nvPr/>
        </p:nvSpPr>
        <p:spPr bwMode="auto">
          <a:xfrm>
            <a:off x="179390" y="836613"/>
            <a:ext cx="6554787" cy="2233612"/>
          </a:xfrm>
          <a:prstGeom prst="rightArrow">
            <a:avLst>
              <a:gd name="adj1" fmla="val 80481"/>
              <a:gd name="adj2" fmla="val 29564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2825752" y="2276475"/>
            <a:ext cx="60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1995</a:t>
            </a:r>
          </a:p>
        </p:txBody>
      </p: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2484440" y="1160463"/>
            <a:ext cx="14351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SSL v2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Integrated in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netscape 1.1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3300"/>
                </a:solidFill>
                <a:latin typeface="Arial Narrow" pitchFamily="34" charset="0"/>
              </a:rPr>
              <a:t>Badly broken!</a:t>
            </a:r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520702" y="1160463"/>
            <a:ext cx="150177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SSL v1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by Netscape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never released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>
              <a:latin typeface="Arial Narrow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1994</a:t>
            </a:r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821240" y="2305050"/>
            <a:ext cx="60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1996</a:t>
            </a:r>
          </a:p>
        </p:txBody>
      </p:sp>
      <p:sp>
        <p:nvSpPr>
          <p:cNvPr id="3080" name="Text Box 11"/>
          <p:cNvSpPr txBox="1">
            <a:spLocks noChangeArrowheads="1"/>
          </p:cNvSpPr>
          <p:nvPr/>
        </p:nvSpPr>
        <p:spPr bwMode="auto">
          <a:xfrm>
            <a:off x="4429127" y="1160463"/>
            <a:ext cx="13954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SSL v3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Redesigned</a:t>
            </a:r>
            <a:br>
              <a:rPr lang="it-IT" altLang="it-IT" sz="1800">
                <a:latin typeface="Arial Narrow" pitchFamily="34" charset="0"/>
              </a:rPr>
            </a:br>
            <a:r>
              <a:rPr lang="it-IT" altLang="it-IT" sz="1800">
                <a:latin typeface="Arial Narrow" pitchFamily="34" charset="0"/>
              </a:rPr>
              <a:t>from scratch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by Netscape  </a:t>
            </a:r>
          </a:p>
        </p:txBody>
      </p:sp>
      <p:sp>
        <p:nvSpPr>
          <p:cNvPr id="3081" name="AutoShape 15"/>
          <p:cNvSpPr>
            <a:spLocks noChangeArrowheads="1"/>
          </p:cNvSpPr>
          <p:nvPr/>
        </p:nvSpPr>
        <p:spPr bwMode="auto">
          <a:xfrm>
            <a:off x="520702" y="2924175"/>
            <a:ext cx="8623298" cy="3025775"/>
          </a:xfrm>
          <a:prstGeom prst="rightArrow">
            <a:avLst>
              <a:gd name="adj1" fmla="val 84815"/>
              <a:gd name="adj2" fmla="val 24029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3082" name="Text Box 13"/>
          <p:cNvSpPr txBox="1">
            <a:spLocks noChangeArrowheads="1"/>
          </p:cNvSpPr>
          <p:nvPr/>
        </p:nvSpPr>
        <p:spPr bwMode="auto">
          <a:xfrm>
            <a:off x="523617" y="3357563"/>
            <a:ext cx="18875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itchFamily="34" charset="0"/>
              </a:rPr>
              <a:t>TLS v1.0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itchFamily="34" charset="0"/>
              </a:rPr>
              <a:t>First IETF design</a:t>
            </a:r>
            <a:br>
              <a:rPr lang="it-IT" altLang="it-IT" sz="1800" dirty="0">
                <a:latin typeface="Arial Narrow" pitchFamily="34" charset="0"/>
              </a:rPr>
            </a:br>
            <a:r>
              <a:rPr lang="it-IT" altLang="it-IT" sz="1800" dirty="0">
                <a:latin typeface="Arial Narrow" pitchFamily="34" charset="0"/>
              </a:rPr>
              <a:t>(versus Netscape) </a:t>
            </a:r>
            <a:br>
              <a:rPr lang="it-IT" altLang="it-IT" sz="1800" dirty="0">
                <a:latin typeface="Arial Narrow" pitchFamily="34" charset="0"/>
              </a:rPr>
            </a:br>
            <a:r>
              <a:rPr lang="it-IT" altLang="it-IT" sz="1800" dirty="0">
                <a:latin typeface="Arial Narrow" pitchFamily="34" charset="0"/>
              </a:rPr>
              <a:t>1996-1999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itchFamily="34" charset="0"/>
              </a:rPr>
              <a:t>RFC 2246, </a:t>
            </a:r>
            <a:r>
              <a:rPr lang="it-IT" altLang="it-IT" sz="1800" dirty="0" err="1">
                <a:latin typeface="Arial Narrow" pitchFamily="34" charset="0"/>
              </a:rPr>
              <a:t>jan</a:t>
            </a:r>
            <a:r>
              <a:rPr lang="it-IT" altLang="it-IT" sz="1800" dirty="0">
                <a:latin typeface="Arial Narrow" pitchFamily="34" charset="0"/>
              </a:rPr>
              <a:t> 1999</a:t>
            </a:r>
          </a:p>
        </p:txBody>
      </p:sp>
      <p:sp>
        <p:nvSpPr>
          <p:cNvPr id="3083" name="Text Box 16"/>
          <p:cNvSpPr txBox="1">
            <a:spLocks noChangeArrowheads="1"/>
          </p:cNvSpPr>
          <p:nvPr/>
        </p:nvSpPr>
        <p:spPr bwMode="auto">
          <a:xfrm>
            <a:off x="2411700" y="3357563"/>
            <a:ext cx="10922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TLS v 1.1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RFC 4346 </a:t>
            </a:r>
            <a:br>
              <a:rPr lang="it-IT" altLang="it-IT" sz="1800">
                <a:latin typeface="Arial Narrow" pitchFamily="34" charset="0"/>
              </a:rPr>
            </a:br>
            <a:r>
              <a:rPr lang="it-IT" altLang="it-IT" sz="1800">
                <a:latin typeface="Arial Narrow" pitchFamily="34" charset="0"/>
              </a:rPr>
              <a:t>Apr 2006</a:t>
            </a:r>
          </a:p>
        </p:txBody>
      </p:sp>
      <p:sp>
        <p:nvSpPr>
          <p:cNvPr id="3084" name="Text Box 17"/>
          <p:cNvSpPr txBox="1">
            <a:spLocks noChangeArrowheads="1"/>
          </p:cNvSpPr>
          <p:nvPr/>
        </p:nvSpPr>
        <p:spPr bwMode="auto">
          <a:xfrm>
            <a:off x="3578513" y="3357563"/>
            <a:ext cx="132873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DTLS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RFC 4347 </a:t>
            </a:r>
            <a:br>
              <a:rPr lang="it-IT" altLang="it-IT" sz="1800">
                <a:latin typeface="Arial Narrow" pitchFamily="34" charset="0"/>
              </a:rPr>
            </a:br>
            <a:r>
              <a:rPr lang="it-IT" altLang="it-IT" sz="1800">
                <a:latin typeface="Arial Narrow" pitchFamily="34" charset="0"/>
              </a:rPr>
              <a:t>Apr 2006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3300"/>
                </a:solidFill>
                <a:latin typeface="Arial Narrow" pitchFamily="34" charset="0"/>
              </a:rPr>
              <a:t>UDP support</a:t>
            </a:r>
          </a:p>
        </p:txBody>
      </p:sp>
      <p:sp>
        <p:nvSpPr>
          <p:cNvPr id="3085" name="Text Box 19"/>
          <p:cNvSpPr txBox="1">
            <a:spLocks noChangeArrowheads="1"/>
          </p:cNvSpPr>
          <p:nvPr/>
        </p:nvSpPr>
        <p:spPr bwMode="auto">
          <a:xfrm>
            <a:off x="4932050" y="3357563"/>
            <a:ext cx="169950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itchFamily="34" charset="0"/>
              </a:rPr>
              <a:t>TLS v 1.2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itchFamily="34" charset="0"/>
              </a:rPr>
              <a:t>RFC 5246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 err="1">
                <a:latin typeface="Arial Narrow" pitchFamily="34" charset="0"/>
              </a:rPr>
              <a:t>Aug</a:t>
            </a:r>
            <a:r>
              <a:rPr lang="it-IT" altLang="it-IT" sz="1800" dirty="0">
                <a:latin typeface="Arial Narrow" pitchFamily="34" charset="0"/>
              </a:rPr>
              <a:t> 2008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 err="1">
                <a:solidFill>
                  <a:srgbClr val="FF3300"/>
                </a:solidFill>
                <a:latin typeface="Arial Narrow" pitchFamily="34" charset="0"/>
              </a:rPr>
              <a:t>Get</a:t>
            </a:r>
            <a:r>
              <a:rPr lang="it-IT" altLang="it-IT" sz="1800" dirty="0">
                <a:solidFill>
                  <a:srgbClr val="FF3300"/>
                </a:solidFill>
                <a:latin typeface="Arial Narrow" pitchFamily="34" charset="0"/>
              </a:rPr>
              <a:t> </a:t>
            </a:r>
            <a:r>
              <a:rPr lang="it-IT" altLang="it-IT" sz="1800" dirty="0" err="1">
                <a:solidFill>
                  <a:srgbClr val="FF3300"/>
                </a:solidFill>
                <a:latin typeface="Arial Narrow" pitchFamily="34" charset="0"/>
              </a:rPr>
              <a:t>rid</a:t>
            </a:r>
            <a:r>
              <a:rPr lang="it-IT" altLang="it-IT" sz="1800" dirty="0">
                <a:solidFill>
                  <a:srgbClr val="FF3300"/>
                </a:solidFill>
                <a:latin typeface="Arial Narrow" pitchFamily="34" charset="0"/>
              </a:rPr>
              <a:t> of </a:t>
            </a:r>
            <a:r>
              <a:rPr lang="it-IT" altLang="it-IT" sz="1800" dirty="0" err="1">
                <a:solidFill>
                  <a:srgbClr val="FF3300"/>
                </a:solidFill>
                <a:latin typeface="Arial Narrow" pitchFamily="34" charset="0"/>
              </a:rPr>
              <a:t>weak</a:t>
            </a:r>
            <a:r>
              <a:rPr lang="it-IT" altLang="it-IT" sz="1800" dirty="0">
                <a:solidFill>
                  <a:srgbClr val="FF3300"/>
                </a:solidFill>
                <a:latin typeface="Arial Narrow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solidFill>
                  <a:srgbClr val="FF3300"/>
                </a:solidFill>
                <a:latin typeface="Arial Narrow" pitchFamily="34" charset="0"/>
              </a:rPr>
              <a:t>MD5/SHA-1hash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solidFill>
                  <a:srgbClr val="FF3300"/>
                </a:solidFill>
                <a:latin typeface="Arial Narrow" pitchFamily="34" charset="0"/>
              </a:rPr>
              <a:t>(</a:t>
            </a:r>
            <a:r>
              <a:rPr lang="it-IT" altLang="it-IT" sz="1800" dirty="0" err="1">
                <a:solidFill>
                  <a:srgbClr val="FF3300"/>
                </a:solidFill>
                <a:latin typeface="Arial Narrow" pitchFamily="34" charset="0"/>
              </a:rPr>
              <a:t>negotiated</a:t>
            </a:r>
            <a:r>
              <a:rPr lang="it-IT" altLang="it-IT" sz="1800" dirty="0">
                <a:solidFill>
                  <a:srgbClr val="FF3300"/>
                </a:solidFill>
                <a:latin typeface="Arial Narrow" pitchFamily="34" charset="0"/>
              </a:rPr>
              <a:t> PRF,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solidFill>
                  <a:srgbClr val="FF3300"/>
                </a:solidFill>
                <a:latin typeface="Arial Narrow" pitchFamily="34" charset="0"/>
              </a:rPr>
              <a:t>default SHA-256)</a:t>
            </a:r>
          </a:p>
        </p:txBody>
      </p:sp>
      <p:sp>
        <p:nvSpPr>
          <p:cNvPr id="3086" name="Text Box 20"/>
          <p:cNvSpPr txBox="1">
            <a:spLocks noChangeArrowheads="1"/>
          </p:cNvSpPr>
          <p:nvPr/>
        </p:nvSpPr>
        <p:spPr bwMode="auto">
          <a:xfrm>
            <a:off x="591880" y="4840288"/>
            <a:ext cx="14574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it-IT" sz="1600" b="0" dirty="0">
                <a:latin typeface="Arial Narrow" pitchFamily="34" charset="0"/>
              </a:rPr>
              <a:t>TLS1.0=SSLv3.1</a:t>
            </a:r>
          </a:p>
        </p:txBody>
      </p:sp>
      <p:sp>
        <p:nvSpPr>
          <p:cNvPr id="3087" name="Text Box 21"/>
          <p:cNvSpPr txBox="1">
            <a:spLocks noChangeArrowheads="1"/>
          </p:cNvSpPr>
          <p:nvPr/>
        </p:nvSpPr>
        <p:spPr bwMode="auto">
          <a:xfrm>
            <a:off x="4383088" y="5740400"/>
            <a:ext cx="29257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solidFill>
                  <a:srgbClr val="3333CC"/>
                </a:solidFill>
                <a:latin typeface="Arial Narrow" pitchFamily="34" charset="0"/>
              </a:rPr>
              <a:t>Public Domain </a:t>
            </a:r>
            <a:r>
              <a:rPr lang="it-IT" altLang="it-IT" sz="1800" dirty="0" err="1">
                <a:solidFill>
                  <a:srgbClr val="3333CC"/>
                </a:solidFill>
                <a:latin typeface="Arial Narrow" pitchFamily="34" charset="0"/>
              </a:rPr>
              <a:t>implementation</a:t>
            </a:r>
            <a:br>
              <a:rPr lang="it-IT" altLang="it-IT" sz="1800" dirty="0">
                <a:solidFill>
                  <a:srgbClr val="3333CC"/>
                </a:solidFill>
                <a:latin typeface="Arial Narrow" pitchFamily="34" charset="0"/>
              </a:rPr>
            </a:br>
            <a:r>
              <a:rPr lang="it-IT" altLang="it-IT" sz="1800" dirty="0" err="1">
                <a:solidFill>
                  <a:srgbClr val="3333CC"/>
                </a:solidFill>
                <a:latin typeface="Arial Narrow" pitchFamily="34" charset="0"/>
              </a:rPr>
              <a:t>available</a:t>
            </a:r>
            <a:r>
              <a:rPr lang="it-IT" altLang="it-IT" sz="1800" dirty="0">
                <a:solidFill>
                  <a:srgbClr val="3333CC"/>
                </a:solidFill>
                <a:latin typeface="Arial Narrow" pitchFamily="34" charset="0"/>
              </a:rPr>
              <a:t> @ www.openssl.org</a:t>
            </a:r>
          </a:p>
        </p:txBody>
      </p:sp>
      <p:sp>
        <p:nvSpPr>
          <p:cNvPr id="3088" name="Text Box 22"/>
          <p:cNvSpPr txBox="1">
            <a:spLocks noChangeArrowheads="1"/>
          </p:cNvSpPr>
          <p:nvPr/>
        </p:nvSpPr>
        <p:spPr bwMode="auto">
          <a:xfrm>
            <a:off x="6858002" y="1468438"/>
            <a:ext cx="6429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4400" b="0" dirty="0">
                <a:latin typeface="Arial Narrow" pitchFamily="34" charset="0"/>
              </a:rPr>
              <a:t>…</a:t>
            </a:r>
          </a:p>
        </p:txBody>
      </p:sp>
      <p:sp>
        <p:nvSpPr>
          <p:cNvPr id="3089" name="Text Box 23"/>
          <p:cNvSpPr txBox="1">
            <a:spLocks noChangeArrowheads="1"/>
          </p:cNvSpPr>
          <p:nvPr/>
        </p:nvSpPr>
        <p:spPr bwMode="auto">
          <a:xfrm>
            <a:off x="-31487" y="4076700"/>
            <a:ext cx="6429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4400" b="0" dirty="0">
                <a:latin typeface="Arial Narrow" pitchFamily="34" charset="0"/>
              </a:rPr>
              <a:t>…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539820" y="3341270"/>
            <a:ext cx="222849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itchFamily="34" charset="0"/>
              </a:rPr>
              <a:t>TLS v 1.3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itchFamily="34" charset="0"/>
              </a:rPr>
              <a:t>RFC 8446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 err="1">
                <a:latin typeface="Arial Narrow" pitchFamily="34" charset="0"/>
              </a:rPr>
              <a:t>Aug</a:t>
            </a:r>
            <a:r>
              <a:rPr lang="it-IT" altLang="it-IT" sz="1800" dirty="0">
                <a:latin typeface="Arial Narrow" pitchFamily="34" charset="0"/>
              </a:rPr>
              <a:t> 2018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solidFill>
                  <a:srgbClr val="FF3300"/>
                </a:solidFill>
                <a:latin typeface="Arial Narrow" pitchFamily="34" charset="0"/>
              </a:rPr>
              <a:t>Three-way </a:t>
            </a:r>
            <a:r>
              <a:rPr lang="it-IT" altLang="it-IT" sz="1800" dirty="0" err="1">
                <a:solidFill>
                  <a:srgbClr val="FF3300"/>
                </a:solidFill>
                <a:latin typeface="Arial Narrow" pitchFamily="34" charset="0"/>
              </a:rPr>
              <a:t>handshake</a:t>
            </a:r>
            <a:r>
              <a:rPr lang="it-IT" altLang="it-IT" sz="1800" dirty="0">
                <a:solidFill>
                  <a:srgbClr val="FF3300"/>
                </a:solidFill>
                <a:latin typeface="Arial Narrow" pitchFamily="34" charset="0"/>
              </a:rPr>
              <a:t>!</a:t>
            </a:r>
            <a:br>
              <a:rPr lang="it-IT" altLang="it-IT" sz="1800" dirty="0">
                <a:solidFill>
                  <a:srgbClr val="FF3300"/>
                </a:solidFill>
                <a:latin typeface="Arial Narrow" pitchFamily="34" charset="0"/>
              </a:rPr>
            </a:br>
            <a:r>
              <a:rPr lang="it-IT" altLang="it-IT" sz="1800" dirty="0" err="1">
                <a:solidFill>
                  <a:srgbClr val="FF3300"/>
                </a:solidFill>
                <a:latin typeface="Arial Narrow" pitchFamily="34" charset="0"/>
              </a:rPr>
              <a:t>Only</a:t>
            </a:r>
            <a:r>
              <a:rPr lang="it-IT" altLang="it-IT" sz="1800" dirty="0">
                <a:solidFill>
                  <a:srgbClr val="FF3300"/>
                </a:solidFill>
                <a:latin typeface="Arial Narrow" pitchFamily="34" charset="0"/>
              </a:rPr>
              <a:t> AEAD </a:t>
            </a:r>
            <a:r>
              <a:rPr lang="it-IT" altLang="it-IT" sz="1800" dirty="0" err="1">
                <a:solidFill>
                  <a:srgbClr val="FF3300"/>
                </a:solidFill>
                <a:latin typeface="Arial Narrow" pitchFamily="34" charset="0"/>
              </a:rPr>
              <a:t>ciphers</a:t>
            </a:r>
            <a:endParaRPr lang="it-IT" altLang="it-IT" sz="1800" dirty="0">
              <a:solidFill>
                <a:srgbClr val="FF3300"/>
              </a:solidFill>
              <a:latin typeface="Arial Narrow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solidFill>
                  <a:srgbClr val="FF3300"/>
                </a:solidFill>
                <a:latin typeface="Arial Narrow" pitchFamily="34" charset="0"/>
              </a:rPr>
              <a:t>Major </a:t>
            </a:r>
            <a:r>
              <a:rPr lang="it-IT" altLang="it-IT" sz="1800" dirty="0" err="1">
                <a:solidFill>
                  <a:srgbClr val="FF3300"/>
                </a:solidFill>
                <a:latin typeface="Arial Narrow" pitchFamily="34" charset="0"/>
              </a:rPr>
              <a:t>differences</a:t>
            </a:r>
            <a:endParaRPr lang="it-IT" altLang="it-IT" sz="1800" dirty="0">
              <a:solidFill>
                <a:srgbClr val="FF3300"/>
              </a:solidFill>
              <a:latin typeface="Arial Narrow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solidFill>
                  <a:srgbClr val="FF3300"/>
                </a:solidFill>
                <a:latin typeface="Arial Narrow" pitchFamily="34" charset="0"/>
              </a:rPr>
              <a:t>(a «new» </a:t>
            </a:r>
            <a:r>
              <a:rPr lang="it-IT" altLang="it-IT" sz="1800" dirty="0" err="1">
                <a:solidFill>
                  <a:srgbClr val="FF3300"/>
                </a:solidFill>
                <a:latin typeface="Arial Narrow" pitchFamily="34" charset="0"/>
              </a:rPr>
              <a:t>protocol</a:t>
            </a:r>
            <a:r>
              <a:rPr lang="it-IT" altLang="it-IT" sz="1800" dirty="0">
                <a:solidFill>
                  <a:srgbClr val="FF3300"/>
                </a:solidFill>
                <a:latin typeface="Arial Narrow" pitchFamily="34" charset="0"/>
              </a:rPr>
              <a:t>?!)</a:t>
            </a:r>
          </a:p>
        </p:txBody>
      </p:sp>
    </p:spTree>
    <p:extLst>
      <p:ext uri="{BB962C8B-B14F-4D97-AF65-F5344CB8AC3E}">
        <p14:creationId xmlns:p14="http://schemas.microsoft.com/office/powerpoint/2010/main" val="262856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7" grpId="0"/>
      <p:bldP spid="3078" grpId="0"/>
      <p:bldP spid="3079" grpId="0"/>
      <p:bldP spid="3080" grpId="0"/>
      <p:bldP spid="3081" grpId="0" animBg="1"/>
      <p:bldP spid="3082" grpId="0"/>
      <p:bldP spid="3083" grpId="0"/>
      <p:bldP spid="3084" grpId="0"/>
      <p:bldP spid="3085" grpId="0"/>
      <p:bldP spid="3086" grpId="0"/>
      <p:bldP spid="3087" grpId="0"/>
      <p:bldP spid="3088" grpId="0"/>
      <p:bldP spid="3089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SSL/TLS: layered 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573020"/>
            <a:ext cx="7990770" cy="280839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t-IT" sz="2000" dirty="0"/>
              <a:t>SSL/TLS: on top of TCP, but below application layer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2000" dirty="0"/>
              <a:t>(can be considered as top sublayer for L4 or bottom for L7)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2000" dirty="0"/>
              <a:t>SSL/TLS: NOT a security enhancement of TCP!</a:t>
            </a:r>
          </a:p>
          <a:p>
            <a:pPr lvl="1" eaLnBrk="1" hangingPunct="1">
              <a:lnSpc>
                <a:spcPct val="80000"/>
              </a:lnSpc>
            </a:pPr>
            <a:endParaRPr lang="en-US" altLang="it-IT" sz="2000" dirty="0"/>
          </a:p>
          <a:p>
            <a:pPr eaLnBrk="1" hangingPunct="1">
              <a:lnSpc>
                <a:spcPct val="80000"/>
              </a:lnSpc>
            </a:pPr>
            <a:r>
              <a:rPr lang="en-GB" altLang="it-IT" sz="2000" dirty="0"/>
              <a:t>Not necessarily limited to Internet transport (L4)!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2000" dirty="0"/>
              <a:t>Devised for point-to-point relationships in general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2000" dirty="0"/>
              <a:t>E.g. EAP-TLS (RFC 2716)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it-IT" sz="1800" dirty="0">
                <a:latin typeface="Times New Roman" charset="0"/>
              </a:rPr>
              <a:t>TLS-based authentication and integrity protection over L2 EAP</a:t>
            </a:r>
            <a:endParaRPr lang="it-IT" altLang="it-IT" sz="1800" dirty="0">
              <a:latin typeface="Times New Roman" charset="0"/>
            </a:endParaRPr>
          </a:p>
          <a:p>
            <a:pPr eaLnBrk="1" hangingPunct="1">
              <a:lnSpc>
                <a:spcPct val="80000"/>
              </a:lnSpc>
            </a:pPr>
            <a:endParaRPr lang="it-IT" altLang="it-IT" sz="1800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008063" y="2997200"/>
            <a:ext cx="2649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itchFamily="34" charset="0"/>
              </a:rPr>
              <a:t>Network layer security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867275" y="2997200"/>
            <a:ext cx="2801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itchFamily="34" charset="0"/>
              </a:rPr>
              <a:t>Transport layer security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971550" y="2493963"/>
            <a:ext cx="2520950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IP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971550" y="1990725"/>
            <a:ext cx="2520950" cy="504825"/>
          </a:xfrm>
          <a:prstGeom prst="rect">
            <a:avLst/>
          </a:prstGeom>
          <a:solidFill>
            <a:srgbClr val="00FF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IPsec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971550" y="1485900"/>
            <a:ext cx="2520950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TCP/UDP/ANY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971550" y="981075"/>
            <a:ext cx="863600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HTTP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1908175" y="981075"/>
            <a:ext cx="863600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SMTP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2809875" y="982663"/>
            <a:ext cx="682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latin typeface="Arial Narrow" pitchFamily="34" charset="0"/>
              </a:rPr>
              <a:t>……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5003800" y="2495550"/>
            <a:ext cx="2520950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IP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5003800" y="1989138"/>
            <a:ext cx="2520950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TCP (if UDP, then DTLS)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5003800" y="981075"/>
            <a:ext cx="863600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HTTP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>
              <a:latin typeface="Arial Narrow" pitchFamily="34" charset="0"/>
            </a:endParaRPr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5940425" y="981075"/>
            <a:ext cx="863600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SMTP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>
              <a:latin typeface="Arial Narrow" pitchFamily="34" charset="0"/>
            </a:endParaRP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6842125" y="984250"/>
            <a:ext cx="682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latin typeface="Arial Narrow" pitchFamily="34" charset="0"/>
              </a:rPr>
              <a:t>……</a:t>
            </a: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5003800" y="1485900"/>
            <a:ext cx="2520950" cy="504825"/>
          </a:xfrm>
          <a:prstGeom prst="rect">
            <a:avLst/>
          </a:prstGeom>
          <a:solidFill>
            <a:srgbClr val="00FF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SSL/TLS</a:t>
            </a:r>
          </a:p>
        </p:txBody>
      </p:sp>
      <p:sp>
        <p:nvSpPr>
          <p:cNvPr id="4114" name="AutoShape 18"/>
          <p:cNvSpPr>
            <a:spLocks noChangeArrowheads="1"/>
          </p:cNvSpPr>
          <p:nvPr/>
        </p:nvSpPr>
        <p:spPr bwMode="auto">
          <a:xfrm>
            <a:off x="5005388" y="1270000"/>
            <a:ext cx="900112" cy="325438"/>
          </a:xfrm>
          <a:prstGeom prst="downArrow">
            <a:avLst>
              <a:gd name="adj1" fmla="val 61204"/>
              <a:gd name="adj2" fmla="val 32685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https</a:t>
            </a:r>
          </a:p>
        </p:txBody>
      </p:sp>
      <p:sp>
        <p:nvSpPr>
          <p:cNvPr id="4115" name="AutoShape 19"/>
          <p:cNvSpPr>
            <a:spLocks noChangeArrowheads="1"/>
          </p:cNvSpPr>
          <p:nvPr/>
        </p:nvSpPr>
        <p:spPr bwMode="auto">
          <a:xfrm>
            <a:off x="5940425" y="1270000"/>
            <a:ext cx="900113" cy="325438"/>
          </a:xfrm>
          <a:prstGeom prst="downArrow">
            <a:avLst>
              <a:gd name="adj1" fmla="val 61204"/>
              <a:gd name="adj2" fmla="val 32685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smtps</a:t>
            </a:r>
          </a:p>
        </p:txBody>
      </p:sp>
    </p:spTree>
    <p:extLst>
      <p:ext uri="{BB962C8B-B14F-4D97-AF65-F5344CB8AC3E}">
        <p14:creationId xmlns:p14="http://schemas.microsoft.com/office/powerpoint/2010/main" val="377718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100" grpId="0"/>
      <p:bldP spid="4101" grpId="0"/>
      <p:bldP spid="4102" grpId="0" animBg="1"/>
      <p:bldP spid="4103" grpId="0" animBg="1"/>
      <p:bldP spid="4104" grpId="0" animBg="1"/>
      <p:bldP spid="4105" grpId="0" animBg="1"/>
      <p:bldP spid="4106" grpId="0" animBg="1"/>
      <p:bldP spid="4107" grpId="0"/>
      <p:bldP spid="4108" grpId="0" animBg="1"/>
      <p:bldP spid="4109" grpId="0" animBg="1"/>
      <p:bldP spid="4110" grpId="0" animBg="1"/>
      <p:bldP spid="4111" grpId="0" animBg="1"/>
      <p:bldP spid="4112" grpId="0"/>
      <p:bldP spid="4113" grpId="0" animBg="1"/>
      <p:bldP spid="4114" grpId="0" animBg="1"/>
      <p:bldP spid="41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Application support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5738" y="1196975"/>
            <a:ext cx="4896862" cy="52562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1600" dirty="0" err="1"/>
              <a:t>Bad</a:t>
            </a:r>
            <a:r>
              <a:rPr lang="it-IT" altLang="it-IT" sz="1600" dirty="0"/>
              <a:t> </a:t>
            </a:r>
            <a:r>
              <a:rPr lang="it-IT" altLang="it-IT" sz="1600" dirty="0" err="1"/>
              <a:t>historical</a:t>
            </a:r>
            <a:r>
              <a:rPr lang="it-IT" altLang="it-IT" sz="1600" dirty="0"/>
              <a:t> idea: </a:t>
            </a:r>
            <a:r>
              <a:rPr lang="it-IT" altLang="it-IT" sz="1600" dirty="0" err="1"/>
              <a:t>reserve</a:t>
            </a:r>
            <a:r>
              <a:rPr lang="it-IT" altLang="it-IT" sz="1600" dirty="0"/>
              <a:t> special </a:t>
            </a:r>
            <a:r>
              <a:rPr lang="it-IT" altLang="it-IT" sz="1600" dirty="0" err="1"/>
              <a:t>port</a:t>
            </a:r>
            <a:r>
              <a:rPr lang="it-IT" altLang="it-IT" sz="1600" dirty="0"/>
              <a:t> </a:t>
            </a:r>
            <a:r>
              <a:rPr lang="it-IT" altLang="it-IT" sz="1600" dirty="0" err="1"/>
              <a:t>number</a:t>
            </a:r>
            <a:r>
              <a:rPr lang="it-IT" altLang="it-IT" sz="1600" dirty="0"/>
              <a:t> for HTTP over SSL/TLS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dirty="0"/>
              <a:t>HTTP=80, HTTPS=443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600" dirty="0" err="1"/>
              <a:t>But</a:t>
            </a:r>
            <a:r>
              <a:rPr lang="it-IT" altLang="it-IT" sz="1600" dirty="0"/>
              <a:t> </a:t>
            </a:r>
            <a:r>
              <a:rPr lang="it-IT" altLang="it-IT" sz="1600" dirty="0" err="1"/>
              <a:t>what</a:t>
            </a:r>
            <a:r>
              <a:rPr lang="it-IT" altLang="it-IT" sz="1600" dirty="0"/>
              <a:t> </a:t>
            </a:r>
            <a:r>
              <a:rPr lang="it-IT" altLang="it-IT" sz="1600" dirty="0" err="1"/>
              <a:t>if</a:t>
            </a:r>
            <a:r>
              <a:rPr lang="it-IT" altLang="it-IT" sz="1600" dirty="0"/>
              <a:t> TLS </a:t>
            </a:r>
            <a:r>
              <a:rPr lang="it-IT" altLang="it-IT" sz="1600" dirty="0" err="1"/>
              <a:t>used</a:t>
            </a:r>
            <a:r>
              <a:rPr lang="it-IT" altLang="it-IT" sz="1600" dirty="0"/>
              <a:t> for </a:t>
            </a:r>
            <a:r>
              <a:rPr lang="it-IT" altLang="it-IT" sz="1600" dirty="0" err="1"/>
              <a:t>other</a:t>
            </a:r>
            <a:r>
              <a:rPr lang="it-IT" altLang="it-IT" sz="1600" dirty="0"/>
              <a:t> </a:t>
            </a:r>
            <a:r>
              <a:rPr lang="it-IT" altLang="it-IT" sz="1600" dirty="0" err="1"/>
              <a:t>applications</a:t>
            </a:r>
            <a:r>
              <a:rPr lang="it-IT" altLang="it-IT" sz="1600" dirty="0"/>
              <a:t>? Special </a:t>
            </a:r>
            <a:r>
              <a:rPr lang="it-IT" altLang="it-IT" sz="1600" dirty="0" err="1"/>
              <a:t>port</a:t>
            </a:r>
            <a:r>
              <a:rPr lang="it-IT" altLang="it-IT" sz="1600" dirty="0"/>
              <a:t> # </a:t>
            </a:r>
            <a:r>
              <a:rPr lang="it-IT" altLang="it-IT" sz="1600" dirty="0" err="1"/>
              <a:t>here</a:t>
            </a:r>
            <a:r>
              <a:rPr lang="it-IT" altLang="it-IT" sz="1600" dirty="0"/>
              <a:t> </a:t>
            </a:r>
            <a:r>
              <a:rPr lang="it-IT" altLang="it-IT" sz="1600" dirty="0" err="1"/>
              <a:t>as</a:t>
            </a:r>
            <a:r>
              <a:rPr lang="it-IT" altLang="it-IT" sz="1600" dirty="0"/>
              <a:t> </a:t>
            </a:r>
            <a:r>
              <a:rPr lang="it-IT" altLang="it-IT" sz="1600" dirty="0" err="1"/>
              <a:t>well</a:t>
            </a:r>
            <a:r>
              <a:rPr lang="it-IT" altLang="it-IT" sz="1600" dirty="0"/>
              <a:t>!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1400" dirty="0" err="1">
                <a:latin typeface="Times New Roman" charset="0"/>
              </a:rPr>
              <a:t>smtps</a:t>
            </a:r>
            <a:r>
              <a:rPr lang="it-IT" altLang="it-IT" sz="1400" dirty="0">
                <a:latin typeface="Times New Roman" charset="0"/>
              </a:rPr>
              <a:t> 465 (MS) or 587 (</a:t>
            </a:r>
            <a:r>
              <a:rPr lang="it-IT" altLang="it-IT" sz="1400" dirty="0" err="1">
                <a:latin typeface="Times New Roman" charset="0"/>
              </a:rPr>
              <a:t>others</a:t>
            </a:r>
            <a:r>
              <a:rPr lang="it-IT" altLang="it-IT" sz="1400" dirty="0">
                <a:latin typeface="Times New Roman" charset="0"/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1400" dirty="0">
                <a:latin typeface="Times New Roman" charset="0"/>
              </a:rPr>
              <a:t>spop3 995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1400" dirty="0" err="1">
                <a:latin typeface="Times New Roman" charset="0"/>
              </a:rPr>
              <a:t>imaps</a:t>
            </a:r>
            <a:r>
              <a:rPr lang="it-IT" altLang="it-IT" sz="1400" dirty="0">
                <a:latin typeface="Times New Roman" charset="0"/>
              </a:rPr>
              <a:t> 991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1400" dirty="0" err="1">
                <a:latin typeface="Times New Roman" charset="0"/>
              </a:rPr>
              <a:t>telnets</a:t>
            </a:r>
            <a:r>
              <a:rPr lang="it-IT" altLang="it-IT" sz="1400" dirty="0">
                <a:latin typeface="Times New Roman" charset="0"/>
              </a:rPr>
              <a:t> 992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1400" dirty="0">
                <a:latin typeface="Times New Roman" charset="0"/>
              </a:rPr>
              <a:t>…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dirty="0" err="1"/>
              <a:t>Pros</a:t>
            </a:r>
            <a:endParaRPr lang="it-IT" altLang="it-IT" sz="1600" dirty="0"/>
          </a:p>
          <a:p>
            <a:pPr lvl="2" eaLnBrk="1" hangingPunct="1">
              <a:lnSpc>
                <a:spcPct val="80000"/>
              </a:lnSpc>
            </a:pPr>
            <a:r>
              <a:rPr lang="it-IT" altLang="it-IT" sz="1400" dirty="0" err="1">
                <a:latin typeface="Times New Roman" charset="0"/>
              </a:rPr>
              <a:t>works</a:t>
            </a:r>
            <a:r>
              <a:rPr lang="it-IT" altLang="it-IT" sz="1400" dirty="0">
                <a:latin typeface="Times New Roman" charset="0"/>
              </a:rPr>
              <a:t> </a:t>
            </a:r>
            <a:r>
              <a:rPr lang="it-IT" altLang="it-IT" sz="1400" dirty="0" err="1">
                <a:latin typeface="Times New Roman" charset="0"/>
              </a:rPr>
              <a:t>well</a:t>
            </a:r>
            <a:r>
              <a:rPr lang="it-IT" altLang="it-IT" sz="1400" dirty="0">
                <a:latin typeface="Times New Roman" charset="0"/>
              </a:rPr>
              <a:t>; de facto standard 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1400" dirty="0" err="1">
                <a:latin typeface="Times New Roman" charset="0"/>
              </a:rPr>
              <a:t>Straightforward</a:t>
            </a:r>
            <a:r>
              <a:rPr lang="it-IT" altLang="it-IT" sz="1400" dirty="0">
                <a:latin typeface="Times New Roman" charset="0"/>
              </a:rPr>
              <a:t> </a:t>
            </a:r>
            <a:r>
              <a:rPr lang="it-IT" altLang="it-IT" sz="1400" dirty="0" err="1">
                <a:latin typeface="Times New Roman" charset="0"/>
              </a:rPr>
              <a:t>application</a:t>
            </a:r>
            <a:r>
              <a:rPr lang="it-IT" altLang="it-IT" sz="1400" dirty="0">
                <a:latin typeface="Times New Roman" charset="0"/>
              </a:rPr>
              <a:t> </a:t>
            </a:r>
            <a:r>
              <a:rPr lang="it-IT" altLang="it-IT" sz="1400" dirty="0" err="1">
                <a:latin typeface="Times New Roman" charset="0"/>
              </a:rPr>
              <a:t>support</a:t>
            </a:r>
            <a:r>
              <a:rPr lang="it-IT" altLang="it-IT" sz="1400" dirty="0">
                <a:latin typeface="Times New Roman" charset="0"/>
              </a:rPr>
              <a:t>!!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dirty="0" err="1"/>
              <a:t>Cons</a:t>
            </a:r>
            <a:r>
              <a:rPr lang="it-IT" altLang="it-IT" sz="1600" dirty="0"/>
              <a:t>: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1400" dirty="0">
                <a:latin typeface="Times New Roman" charset="0"/>
              </a:rPr>
              <a:t>2 </a:t>
            </a:r>
            <a:r>
              <a:rPr lang="it-IT" altLang="it-IT" sz="1400" dirty="0" err="1">
                <a:latin typeface="Times New Roman" charset="0"/>
              </a:rPr>
              <a:t>reserved</a:t>
            </a:r>
            <a:r>
              <a:rPr lang="it-IT" altLang="it-IT" sz="1400" dirty="0">
                <a:latin typeface="Times New Roman" charset="0"/>
              </a:rPr>
              <a:t> </a:t>
            </a:r>
            <a:r>
              <a:rPr lang="it-IT" altLang="it-IT" sz="1400" dirty="0" err="1">
                <a:latin typeface="Times New Roman" charset="0"/>
              </a:rPr>
              <a:t>port</a:t>
            </a:r>
            <a:r>
              <a:rPr lang="it-IT" altLang="it-IT" sz="1400" dirty="0">
                <a:latin typeface="Times New Roman" charset="0"/>
              </a:rPr>
              <a:t> </a:t>
            </a:r>
            <a:r>
              <a:rPr lang="it-IT" altLang="it-IT" sz="1400" dirty="0" err="1">
                <a:latin typeface="Times New Roman" charset="0"/>
              </a:rPr>
              <a:t>numbers</a:t>
            </a:r>
            <a:r>
              <a:rPr lang="it-IT" altLang="it-IT" sz="1400" dirty="0">
                <a:latin typeface="Times New Roman" charset="0"/>
              </a:rPr>
              <a:t> for </a:t>
            </a:r>
            <a:r>
              <a:rPr lang="it-IT" altLang="it-IT" sz="1400" dirty="0" err="1">
                <a:latin typeface="Times New Roman" charset="0"/>
              </a:rPr>
              <a:t>same</a:t>
            </a:r>
            <a:r>
              <a:rPr lang="it-IT" altLang="it-IT" sz="1400" dirty="0">
                <a:latin typeface="Times New Roman" charset="0"/>
              </a:rPr>
              <a:t> service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1400" dirty="0" err="1">
                <a:latin typeface="Times New Roman" charset="0"/>
              </a:rPr>
              <a:t>deprecated</a:t>
            </a:r>
            <a:r>
              <a:rPr lang="it-IT" altLang="it-IT" sz="1400" dirty="0">
                <a:latin typeface="Times New Roman" charset="0"/>
              </a:rPr>
              <a:t> by IETF (</a:t>
            </a:r>
            <a:r>
              <a:rPr lang="it-IT" altLang="it-IT" sz="1400" dirty="0" err="1">
                <a:latin typeface="Times New Roman" charset="0"/>
              </a:rPr>
              <a:t>but</a:t>
            </a:r>
            <a:r>
              <a:rPr lang="it-IT" altLang="it-IT" sz="1400" dirty="0">
                <a:latin typeface="Times New Roman" charset="0"/>
              </a:rPr>
              <a:t> </a:t>
            </a:r>
            <a:r>
              <a:rPr lang="it-IT" altLang="it-IT" sz="1400" dirty="0" err="1">
                <a:latin typeface="Times New Roman" charset="0"/>
              </a:rPr>
              <a:t>still</a:t>
            </a:r>
            <a:r>
              <a:rPr lang="it-IT" altLang="it-IT" sz="1400" dirty="0">
                <a:latin typeface="Times New Roman" charset="0"/>
              </a:rPr>
              <a:t> </a:t>
            </a:r>
            <a:r>
              <a:rPr lang="it-IT" altLang="it-IT" sz="1400" dirty="0" err="1">
                <a:latin typeface="Times New Roman" charset="0"/>
              </a:rPr>
              <a:t>here</a:t>
            </a:r>
            <a:r>
              <a:rPr lang="it-IT" altLang="it-IT" sz="1400" dirty="0">
                <a:latin typeface="Times New Roman" charset="0"/>
              </a:rPr>
              <a:t>…)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600" dirty="0"/>
              <a:t>Alternative </a:t>
            </a:r>
            <a:r>
              <a:rPr lang="it-IT" altLang="it-IT" sz="1600" dirty="0" err="1"/>
              <a:t>approach</a:t>
            </a:r>
            <a:r>
              <a:rPr lang="it-IT" altLang="it-IT" sz="1600" dirty="0"/>
              <a:t>: </a:t>
            </a:r>
            <a:r>
              <a:rPr lang="it-IT" altLang="it-IT" sz="1600" dirty="0" err="1"/>
              <a:t>slightly</a:t>
            </a:r>
            <a:r>
              <a:rPr lang="it-IT" altLang="it-IT" sz="1600" dirty="0"/>
              <a:t> </a:t>
            </a:r>
            <a:r>
              <a:rPr lang="it-IT" altLang="it-IT" sz="1600" dirty="0" err="1"/>
              <a:t>adapt</a:t>
            </a:r>
            <a:r>
              <a:rPr lang="it-IT" altLang="it-IT" sz="1600" dirty="0"/>
              <a:t> </a:t>
            </a:r>
            <a:r>
              <a:rPr lang="it-IT" altLang="it-IT" sz="1600" dirty="0" err="1"/>
              <a:t>application’s</a:t>
            </a:r>
            <a:r>
              <a:rPr lang="it-IT" altLang="it-IT" sz="1600" dirty="0"/>
              <a:t> </a:t>
            </a:r>
            <a:r>
              <a:rPr lang="it-IT" altLang="it-IT" sz="1600" dirty="0" err="1"/>
              <a:t>internals</a:t>
            </a:r>
            <a:r>
              <a:rPr lang="it-IT" altLang="it-IT" sz="16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dirty="0" err="1"/>
              <a:t>App</a:t>
            </a:r>
            <a:r>
              <a:rPr lang="it-IT" altLang="it-IT" sz="1600" dirty="0"/>
              <a:t> </a:t>
            </a:r>
            <a:r>
              <a:rPr lang="it-IT" altLang="it-IT" sz="1600" dirty="0" err="1"/>
              <a:t>reuses</a:t>
            </a:r>
            <a:r>
              <a:rPr lang="it-IT" altLang="it-IT" sz="1600" dirty="0"/>
              <a:t> </a:t>
            </a:r>
            <a:r>
              <a:rPr lang="it-IT" altLang="it-IT" sz="1600" dirty="0" err="1"/>
              <a:t>same</a:t>
            </a:r>
            <a:r>
              <a:rPr lang="it-IT" altLang="it-IT" sz="1600" dirty="0"/>
              <a:t> </a:t>
            </a:r>
            <a:r>
              <a:rPr lang="it-IT" altLang="it-IT" sz="1600" dirty="0" err="1"/>
              <a:t>port</a:t>
            </a:r>
            <a:r>
              <a:rPr lang="it-IT" altLang="it-IT" sz="1600" dirty="0"/>
              <a:t> </a:t>
            </a:r>
            <a:r>
              <a:rPr lang="it-IT" altLang="it-IT" sz="1600" dirty="0" err="1"/>
              <a:t>number</a:t>
            </a:r>
            <a:endParaRPr lang="it-IT" altLang="it-IT" sz="1600" dirty="0"/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dirty="0" err="1"/>
              <a:t>Example</a:t>
            </a:r>
            <a:r>
              <a:rPr lang="it-IT" altLang="it-IT" sz="1600" dirty="0"/>
              <a:t>: HTTPv1.1: upgrade: TLS/1.0 </a:t>
            </a:r>
            <a:br>
              <a:rPr lang="it-IT" altLang="it-IT" sz="1600" dirty="0"/>
            </a:br>
            <a:r>
              <a:rPr lang="it-IT" altLang="it-IT" sz="1600" dirty="0"/>
              <a:t>new http </a:t>
            </a:r>
            <a:r>
              <a:rPr lang="it-IT" altLang="it-IT" sz="1600" dirty="0" err="1"/>
              <a:t>command</a:t>
            </a:r>
            <a:r>
              <a:rPr lang="it-IT" altLang="it-IT" sz="1600" dirty="0"/>
              <a:t> (</a:t>
            </a:r>
            <a:r>
              <a:rPr lang="it-IT" altLang="it-IT" sz="1600" dirty="0" err="1"/>
              <a:t>see</a:t>
            </a:r>
            <a:r>
              <a:rPr lang="it-IT" altLang="it-IT" sz="1600" dirty="0"/>
              <a:t> RFC 2817)</a:t>
            </a: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395288" y="4437063"/>
            <a:ext cx="3600450" cy="1368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TCP/IP</a:t>
            </a:r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466725" y="1628775"/>
            <a:ext cx="863600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HTTP</a:t>
            </a:r>
          </a:p>
        </p:txBody>
      </p:sp>
      <p:sp>
        <p:nvSpPr>
          <p:cNvPr id="5126" name="Rectangle 10"/>
          <p:cNvSpPr>
            <a:spLocks noChangeArrowheads="1"/>
          </p:cNvSpPr>
          <p:nvPr/>
        </p:nvSpPr>
        <p:spPr bwMode="auto">
          <a:xfrm>
            <a:off x="466725" y="2995613"/>
            <a:ext cx="863600" cy="504825"/>
          </a:xfrm>
          <a:prstGeom prst="rect">
            <a:avLst/>
          </a:prstGeom>
          <a:solidFill>
            <a:srgbClr val="00FF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TLS</a:t>
            </a:r>
          </a:p>
        </p:txBody>
      </p:sp>
      <p:sp>
        <p:nvSpPr>
          <p:cNvPr id="5127" name="AutoShape 13"/>
          <p:cNvSpPr>
            <a:spLocks noChangeArrowheads="1"/>
          </p:cNvSpPr>
          <p:nvPr/>
        </p:nvSpPr>
        <p:spPr bwMode="auto">
          <a:xfrm>
            <a:off x="466725" y="3573463"/>
            <a:ext cx="936625" cy="792162"/>
          </a:xfrm>
          <a:prstGeom prst="upDownArrow">
            <a:avLst>
              <a:gd name="adj1" fmla="val 71528"/>
              <a:gd name="adj2" fmla="val 19782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5128" name="Text Box 14"/>
          <p:cNvSpPr txBox="1">
            <a:spLocks noChangeArrowheads="1"/>
          </p:cNvSpPr>
          <p:nvPr/>
        </p:nvSpPr>
        <p:spPr bwMode="auto">
          <a:xfrm>
            <a:off x="611188" y="364490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https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443</a:t>
            </a:r>
          </a:p>
        </p:txBody>
      </p:sp>
      <p:sp>
        <p:nvSpPr>
          <p:cNvPr id="5129" name="AutoShape 15"/>
          <p:cNvSpPr>
            <a:spLocks noChangeArrowheads="1"/>
          </p:cNvSpPr>
          <p:nvPr/>
        </p:nvSpPr>
        <p:spPr bwMode="auto">
          <a:xfrm>
            <a:off x="466725" y="2205038"/>
            <a:ext cx="936625" cy="720725"/>
          </a:xfrm>
          <a:prstGeom prst="upDownArrow">
            <a:avLst>
              <a:gd name="adj1" fmla="val 71528"/>
              <a:gd name="adj2" fmla="val 19782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5130" name="Text Box 16"/>
          <p:cNvSpPr txBox="1">
            <a:spLocks noChangeArrowheads="1"/>
          </p:cNvSpPr>
          <p:nvPr/>
        </p:nvSpPr>
        <p:spPr bwMode="auto">
          <a:xfrm>
            <a:off x="611188" y="2205038"/>
            <a:ext cx="536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http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80</a:t>
            </a:r>
          </a:p>
        </p:txBody>
      </p:sp>
      <p:sp>
        <p:nvSpPr>
          <p:cNvPr id="5131" name="Rectangle 17"/>
          <p:cNvSpPr>
            <a:spLocks noChangeArrowheads="1"/>
          </p:cNvSpPr>
          <p:nvPr/>
        </p:nvSpPr>
        <p:spPr bwMode="auto">
          <a:xfrm>
            <a:off x="1546225" y="1628775"/>
            <a:ext cx="863600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SMTP</a:t>
            </a:r>
          </a:p>
        </p:txBody>
      </p:sp>
      <p:sp>
        <p:nvSpPr>
          <p:cNvPr id="5132" name="Rectangle 18"/>
          <p:cNvSpPr>
            <a:spLocks noChangeArrowheads="1"/>
          </p:cNvSpPr>
          <p:nvPr/>
        </p:nvSpPr>
        <p:spPr bwMode="auto">
          <a:xfrm>
            <a:off x="1546225" y="2995613"/>
            <a:ext cx="863600" cy="504825"/>
          </a:xfrm>
          <a:prstGeom prst="rect">
            <a:avLst/>
          </a:prstGeom>
          <a:solidFill>
            <a:srgbClr val="00FF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TLS</a:t>
            </a:r>
          </a:p>
        </p:txBody>
      </p:sp>
      <p:sp>
        <p:nvSpPr>
          <p:cNvPr id="5133" name="AutoShape 19"/>
          <p:cNvSpPr>
            <a:spLocks noChangeArrowheads="1"/>
          </p:cNvSpPr>
          <p:nvPr/>
        </p:nvSpPr>
        <p:spPr bwMode="auto">
          <a:xfrm>
            <a:off x="1546225" y="3573463"/>
            <a:ext cx="936625" cy="792162"/>
          </a:xfrm>
          <a:prstGeom prst="upDownArrow">
            <a:avLst>
              <a:gd name="adj1" fmla="val 71528"/>
              <a:gd name="adj2" fmla="val 19782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5134" name="Text Box 20"/>
          <p:cNvSpPr txBox="1">
            <a:spLocks noChangeArrowheads="1"/>
          </p:cNvSpPr>
          <p:nvPr/>
        </p:nvSpPr>
        <p:spPr bwMode="auto">
          <a:xfrm>
            <a:off x="1644650" y="3644900"/>
            <a:ext cx="736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smtps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587</a:t>
            </a:r>
          </a:p>
        </p:txBody>
      </p:sp>
      <p:sp>
        <p:nvSpPr>
          <p:cNvPr id="5135" name="AutoShape 21"/>
          <p:cNvSpPr>
            <a:spLocks noChangeArrowheads="1"/>
          </p:cNvSpPr>
          <p:nvPr/>
        </p:nvSpPr>
        <p:spPr bwMode="auto">
          <a:xfrm>
            <a:off x="1546225" y="2205038"/>
            <a:ext cx="936625" cy="720725"/>
          </a:xfrm>
          <a:prstGeom prst="upDownArrow">
            <a:avLst>
              <a:gd name="adj1" fmla="val 71528"/>
              <a:gd name="adj2" fmla="val 19782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5136" name="Text Box 22"/>
          <p:cNvSpPr txBox="1">
            <a:spLocks noChangeArrowheads="1"/>
          </p:cNvSpPr>
          <p:nvPr/>
        </p:nvSpPr>
        <p:spPr bwMode="auto">
          <a:xfrm>
            <a:off x="1644650" y="2205038"/>
            <a:ext cx="631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smtp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25</a:t>
            </a:r>
          </a:p>
        </p:txBody>
      </p:sp>
      <p:sp>
        <p:nvSpPr>
          <p:cNvPr id="5137" name="Rectangle 23"/>
          <p:cNvSpPr>
            <a:spLocks noChangeArrowheads="1"/>
          </p:cNvSpPr>
          <p:nvPr/>
        </p:nvSpPr>
        <p:spPr bwMode="auto">
          <a:xfrm>
            <a:off x="3059113" y="1557338"/>
            <a:ext cx="863600" cy="504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HTTP</a:t>
            </a:r>
          </a:p>
        </p:txBody>
      </p:sp>
      <p:sp>
        <p:nvSpPr>
          <p:cNvPr id="5138" name="AutoShape 27"/>
          <p:cNvSpPr>
            <a:spLocks noChangeArrowheads="1"/>
          </p:cNvSpPr>
          <p:nvPr/>
        </p:nvSpPr>
        <p:spPr bwMode="auto">
          <a:xfrm>
            <a:off x="3059113" y="2133600"/>
            <a:ext cx="936625" cy="2232025"/>
          </a:xfrm>
          <a:prstGeom prst="upDownArrow">
            <a:avLst>
              <a:gd name="adj1" fmla="val 71528"/>
              <a:gd name="adj2" fmla="val 47142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5139" name="Text Box 28"/>
          <p:cNvSpPr txBox="1">
            <a:spLocks noChangeArrowheads="1"/>
          </p:cNvSpPr>
          <p:nvPr/>
        </p:nvSpPr>
        <p:spPr bwMode="auto">
          <a:xfrm>
            <a:off x="3241675" y="2859088"/>
            <a:ext cx="536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itchFamily="34" charset="0"/>
              </a:rPr>
              <a:t>http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itchFamily="34" charset="0"/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120768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nimBg="1"/>
      <p:bldP spid="5126" grpId="0" animBg="1"/>
      <p:bldP spid="5127" grpId="0" animBg="1"/>
      <p:bldP spid="5128" grpId="0"/>
      <p:bldP spid="5129" grpId="0" animBg="1"/>
      <p:bldP spid="5130" grpId="0"/>
      <p:bldP spid="5131" grpId="0" animBg="1"/>
      <p:bldP spid="5132" grpId="0" animBg="1"/>
      <p:bldP spid="5133" grpId="0" animBg="1"/>
      <p:bldP spid="5134" grpId="0"/>
      <p:bldP spid="5135" grpId="0" animBg="1"/>
      <p:bldP spid="5136" grpId="0"/>
      <p:bldP spid="5137" grpId="0" animBg="1"/>
      <p:bldP spid="5138" grpId="0" animBg="1"/>
      <p:bldP spid="51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03648" y="44450"/>
            <a:ext cx="6978352" cy="6492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it-IT" dirty="0"/>
              <a:t>Compare </a:t>
            </a:r>
            <a:r>
              <a:rPr lang="it-IT" dirty="0" err="1"/>
              <a:t>with</a:t>
            </a:r>
            <a:r>
              <a:rPr lang="it-IT" dirty="0"/>
              <a:t> </a:t>
            </a:r>
            <a:r>
              <a:rPr lang="it-IT" dirty="0" err="1"/>
              <a:t>IPsec</a:t>
            </a:r>
            <a:r>
              <a:rPr lang="it-IT" dirty="0"/>
              <a:t> (e.g. AH)…</a:t>
            </a:r>
          </a:p>
        </p:txBody>
      </p:sp>
      <p:sp>
        <p:nvSpPr>
          <p:cNvPr id="6147" name="Rectangle 3"/>
          <p:cNvSpPr>
            <a:spLocks noChangeAspect="1" noChangeArrowheads="1"/>
          </p:cNvSpPr>
          <p:nvPr/>
        </p:nvSpPr>
        <p:spPr bwMode="auto">
          <a:xfrm>
            <a:off x="920750" y="620610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it-IT" sz="1800">
                <a:latin typeface="Arial" charset="0"/>
              </a:rPr>
              <a:t>0</a:t>
            </a:r>
          </a:p>
        </p:txBody>
      </p:sp>
      <p:sp>
        <p:nvSpPr>
          <p:cNvPr id="6148" name="Rectangle 4"/>
          <p:cNvSpPr>
            <a:spLocks noChangeAspect="1" noChangeArrowheads="1"/>
          </p:cNvSpPr>
          <p:nvPr/>
        </p:nvSpPr>
        <p:spPr bwMode="auto">
          <a:xfrm>
            <a:off x="1835150" y="620610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it-IT" sz="1800">
                <a:latin typeface="Arial" charset="0"/>
              </a:rPr>
              <a:t>3</a:t>
            </a:r>
          </a:p>
        </p:txBody>
      </p:sp>
      <p:sp>
        <p:nvSpPr>
          <p:cNvPr id="6149" name="Rectangle 5"/>
          <p:cNvSpPr>
            <a:spLocks noChangeAspect="1" noChangeArrowheads="1"/>
          </p:cNvSpPr>
          <p:nvPr/>
        </p:nvSpPr>
        <p:spPr bwMode="auto">
          <a:xfrm>
            <a:off x="2800350" y="620610"/>
            <a:ext cx="307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it-IT" sz="1800">
                <a:latin typeface="Arial" charset="0"/>
              </a:rPr>
              <a:t>7</a:t>
            </a:r>
          </a:p>
        </p:txBody>
      </p:sp>
      <p:sp>
        <p:nvSpPr>
          <p:cNvPr id="6150" name="Rectangle 6"/>
          <p:cNvSpPr>
            <a:spLocks noChangeAspect="1" noChangeArrowheads="1"/>
          </p:cNvSpPr>
          <p:nvPr/>
        </p:nvSpPr>
        <p:spPr bwMode="auto">
          <a:xfrm>
            <a:off x="4510088" y="620610"/>
            <a:ext cx="434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it-IT" sz="1800">
                <a:latin typeface="Arial" charset="0"/>
              </a:rPr>
              <a:t>15</a:t>
            </a:r>
          </a:p>
        </p:txBody>
      </p:sp>
      <p:sp>
        <p:nvSpPr>
          <p:cNvPr id="6151" name="Rectangle 7"/>
          <p:cNvSpPr>
            <a:spLocks noChangeAspect="1" noChangeArrowheads="1"/>
          </p:cNvSpPr>
          <p:nvPr/>
        </p:nvSpPr>
        <p:spPr bwMode="auto">
          <a:xfrm>
            <a:off x="8091488" y="620610"/>
            <a:ext cx="434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it-IT" sz="1800">
                <a:latin typeface="Arial" charset="0"/>
              </a:rPr>
              <a:t>31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916238" y="1001610"/>
            <a:ext cx="18288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Type of Service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(DSCP+ECN)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4751388" y="1001610"/>
            <a:ext cx="36576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Total Length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1079500" y="3287610"/>
            <a:ext cx="7315200" cy="57467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Options (if any)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1079500" y="2830410"/>
            <a:ext cx="73152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32 bit destination IP address</a:t>
            </a:r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1079500" y="1001610"/>
            <a:ext cx="9144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Version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2001838" y="1001610"/>
            <a:ext cx="9144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Header</a:t>
            </a:r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length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1079500" y="1458810"/>
            <a:ext cx="36576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16 bit identification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1079500" y="2373210"/>
            <a:ext cx="73152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32 bit source IP address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1079500" y="1916010"/>
            <a:ext cx="18288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Time to Live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TTL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2916238" y="1916010"/>
            <a:ext cx="1828800" cy="457200"/>
          </a:xfrm>
          <a:prstGeom prst="rect">
            <a:avLst/>
          </a:prstGeom>
          <a:solidFill>
            <a:srgbClr val="FF00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Protocol=51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5435600" y="1458810"/>
            <a:ext cx="29718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13 bit fragment offset</a:t>
            </a: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4751388" y="1916010"/>
            <a:ext cx="36576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Header checksum</a:t>
            </a:r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4749800" y="1458810"/>
            <a:ext cx="6858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flags</a:t>
            </a:r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3 bit</a:t>
            </a:r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1079500" y="4776685"/>
            <a:ext cx="7315200" cy="457200"/>
          </a:xfrm>
          <a:prstGeom prst="rect">
            <a:avLst/>
          </a:prstGeom>
          <a:solidFill>
            <a:srgbClr val="FF99CC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Sequence Number field</a:t>
            </a:r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1079500" y="4319485"/>
            <a:ext cx="7315200" cy="457200"/>
          </a:xfrm>
          <a:prstGeom prst="rect">
            <a:avLst/>
          </a:prstGeom>
          <a:solidFill>
            <a:srgbClr val="FF99CC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Security Parameters Index (SPI)</a:t>
            </a:r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1079500" y="3862285"/>
            <a:ext cx="1828800" cy="457200"/>
          </a:xfrm>
          <a:prstGeom prst="rect">
            <a:avLst/>
          </a:prstGeom>
          <a:solidFill>
            <a:srgbClr val="FF99CC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Next Header</a:t>
            </a:r>
          </a:p>
        </p:txBody>
      </p:sp>
      <p:sp>
        <p:nvSpPr>
          <p:cNvPr id="6168" name="Rectangle 24"/>
          <p:cNvSpPr>
            <a:spLocks noChangeArrowheads="1"/>
          </p:cNvSpPr>
          <p:nvPr/>
        </p:nvSpPr>
        <p:spPr bwMode="auto">
          <a:xfrm>
            <a:off x="2916238" y="3862285"/>
            <a:ext cx="1828800" cy="457200"/>
          </a:xfrm>
          <a:prstGeom prst="rect">
            <a:avLst/>
          </a:prstGeom>
          <a:solidFill>
            <a:srgbClr val="FF99CC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AH Payload length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(SN+ICV in 32 bit w)</a:t>
            </a:r>
          </a:p>
        </p:txBody>
      </p:sp>
      <p:sp>
        <p:nvSpPr>
          <p:cNvPr id="6169" name="Rectangle 25"/>
          <p:cNvSpPr>
            <a:spLocks noChangeArrowheads="1"/>
          </p:cNvSpPr>
          <p:nvPr/>
        </p:nvSpPr>
        <p:spPr bwMode="auto">
          <a:xfrm>
            <a:off x="4730750" y="3862285"/>
            <a:ext cx="3657600" cy="457200"/>
          </a:xfrm>
          <a:prstGeom prst="rect">
            <a:avLst/>
          </a:prstGeom>
          <a:solidFill>
            <a:srgbClr val="FF99CC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RESERVED (all 0)</a:t>
            </a:r>
          </a:p>
        </p:txBody>
      </p:sp>
      <p:sp>
        <p:nvSpPr>
          <p:cNvPr id="6170" name="Line 26"/>
          <p:cNvSpPr>
            <a:spLocks noChangeShapeType="1"/>
          </p:cNvSpPr>
          <p:nvPr/>
        </p:nvSpPr>
        <p:spPr bwMode="auto">
          <a:xfrm flipH="1">
            <a:off x="2382838" y="2277960"/>
            <a:ext cx="790575" cy="1655763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1079500" y="5240235"/>
            <a:ext cx="7315200" cy="636588"/>
          </a:xfrm>
          <a:prstGeom prst="rect">
            <a:avLst/>
          </a:prstGeom>
          <a:solidFill>
            <a:srgbClr val="FF99CC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Integrity Check Value (ICV)</a:t>
            </a:r>
          </a:p>
        </p:txBody>
      </p:sp>
      <p:sp>
        <p:nvSpPr>
          <p:cNvPr id="6172" name="Line 28"/>
          <p:cNvSpPr>
            <a:spLocks noChangeShapeType="1"/>
          </p:cNvSpPr>
          <p:nvPr/>
        </p:nvSpPr>
        <p:spPr bwMode="auto">
          <a:xfrm>
            <a:off x="755650" y="5660923"/>
            <a:ext cx="503238" cy="36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0" y="5552973"/>
            <a:ext cx="841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variable</a:t>
            </a:r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142875" y="3176485"/>
            <a:ext cx="9255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Variable,</a:t>
            </a:r>
            <a:br>
              <a:rPr lang="it-IT" altLang="it-IT" sz="1800" b="0">
                <a:latin typeface="Arial Narrow" pitchFamily="34" charset="0"/>
              </a:rPr>
            </a:br>
            <a:r>
              <a:rPr lang="it-IT" altLang="it-IT" sz="1800" b="0">
                <a:latin typeface="Arial Narrow" pitchFamily="34" charset="0"/>
              </a:rPr>
              <a:t>if any</a:t>
            </a:r>
          </a:p>
        </p:txBody>
      </p:sp>
      <p:sp>
        <p:nvSpPr>
          <p:cNvPr id="6175" name="Line 31"/>
          <p:cNvSpPr>
            <a:spLocks noChangeShapeType="1"/>
          </p:cNvSpPr>
          <p:nvPr/>
        </p:nvSpPr>
        <p:spPr bwMode="auto">
          <a:xfrm>
            <a:off x="792163" y="3536848"/>
            <a:ext cx="466725" cy="180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76" name="Rectangle 32"/>
          <p:cNvSpPr>
            <a:spLocks noChangeArrowheads="1"/>
          </p:cNvSpPr>
          <p:nvPr/>
        </p:nvSpPr>
        <p:spPr bwMode="auto">
          <a:xfrm>
            <a:off x="1079500" y="5876823"/>
            <a:ext cx="7308850" cy="431800"/>
          </a:xfrm>
          <a:prstGeom prst="rect">
            <a:avLst/>
          </a:prstGeom>
          <a:solidFill>
            <a:srgbClr val="CCFFCC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DATA (if tunnel mode: IP header + DATA) (if transport mode: TCP, UDP, other)</a:t>
            </a:r>
          </a:p>
        </p:txBody>
      </p:sp>
      <p:sp>
        <p:nvSpPr>
          <p:cNvPr id="6177" name="Line 33"/>
          <p:cNvSpPr>
            <a:spLocks noChangeShapeType="1"/>
          </p:cNvSpPr>
          <p:nvPr/>
        </p:nvSpPr>
        <p:spPr bwMode="auto">
          <a:xfrm flipH="1">
            <a:off x="2016125" y="4221060"/>
            <a:ext cx="360363" cy="1692275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78" name="Line 34"/>
          <p:cNvSpPr>
            <a:spLocks noChangeShapeType="1"/>
          </p:cNvSpPr>
          <p:nvPr/>
        </p:nvSpPr>
        <p:spPr bwMode="auto">
          <a:xfrm>
            <a:off x="8567738" y="4832248"/>
            <a:ext cx="0" cy="1044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8583613" y="5067198"/>
            <a:ext cx="444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AH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len</a:t>
            </a:r>
          </a:p>
        </p:txBody>
      </p:sp>
    </p:spTree>
    <p:extLst>
      <p:ext uri="{BB962C8B-B14F-4D97-AF65-F5344CB8AC3E}">
        <p14:creationId xmlns:p14="http://schemas.microsoft.com/office/powerpoint/2010/main" val="306455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TLS Goals</a:t>
            </a:r>
            <a:endParaRPr lang="it-IT" sz="240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090"/>
            <a:ext cx="7696200" cy="532923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Establish a session (TLS Handshake phase)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/>
              <a:t>Agree on algorithms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/>
              <a:t>Share secrets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/>
              <a:t>Perform authentication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Transfer application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/>
              <a:t>Communication privacy 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>
                <a:latin typeface="Times New Roman" charset="0"/>
              </a:rPr>
              <a:t>Symmetric encryption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/>
              <a:t>Data integrity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it-IT" sz="2000" dirty="0" err="1">
                <a:latin typeface="Times New Roman" charset="0"/>
              </a:rPr>
              <a:t>Keyed</a:t>
            </a:r>
            <a:r>
              <a:rPr lang="it-IT" sz="2000" dirty="0">
                <a:latin typeface="Times New Roman" charset="0"/>
              </a:rPr>
              <a:t> </a:t>
            </a:r>
            <a:r>
              <a:rPr lang="it-IT" sz="2000" dirty="0" err="1">
                <a:latin typeface="Times New Roman" charset="0"/>
              </a:rPr>
              <a:t>Message</a:t>
            </a:r>
            <a:r>
              <a:rPr lang="it-IT" sz="2000" dirty="0">
                <a:latin typeface="Times New Roman" charset="0"/>
              </a:rPr>
              <a:t> </a:t>
            </a:r>
            <a:r>
              <a:rPr lang="it-IT" sz="2000" dirty="0" err="1">
                <a:latin typeface="Times New Roman" charset="0"/>
              </a:rPr>
              <a:t>Authentication</a:t>
            </a:r>
            <a:r>
              <a:rPr lang="it-IT" sz="2000" dirty="0">
                <a:latin typeface="Times New Roman" charset="0"/>
              </a:rPr>
              <a:t> Code (HMAC)</a:t>
            </a:r>
          </a:p>
          <a:p>
            <a:pPr eaLnBrk="1" hangingPunct="1">
              <a:lnSpc>
                <a:spcPct val="80000"/>
              </a:lnSpc>
              <a:defRPr/>
            </a:pPr>
            <a:endParaRPr lang="it-IT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it-IT" sz="2400" dirty="0"/>
              <a:t>TLS </a:t>
            </a:r>
            <a:r>
              <a:rPr lang="it-IT" sz="2400" dirty="0" err="1"/>
              <a:t>approach</a:t>
            </a:r>
            <a:r>
              <a:rPr lang="it-IT" sz="2400" dirty="0"/>
              <a:t>: </a:t>
            </a:r>
            <a:r>
              <a:rPr lang="it-IT" sz="2400" dirty="0" err="1"/>
              <a:t>two-in-one</a:t>
            </a:r>
            <a:endParaRPr lang="it-IT" sz="24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altLang="en-US" sz="2400" dirty="0" err="1"/>
              <a:t>Other</a:t>
            </a:r>
            <a:r>
              <a:rPr lang="it-IT" altLang="en-US" sz="2400" dirty="0"/>
              <a:t> Internet security </a:t>
            </a:r>
            <a:r>
              <a:rPr lang="it-IT" altLang="en-US" sz="2400" dirty="0" err="1"/>
              <a:t>protocols</a:t>
            </a:r>
            <a:r>
              <a:rPr lang="it-IT" altLang="en-US" sz="2400" dirty="0"/>
              <a:t> </a:t>
            </a:r>
            <a:r>
              <a:rPr lang="it-IT" altLang="en-US" sz="2400" dirty="0" err="1"/>
              <a:t>may</a:t>
            </a:r>
            <a:r>
              <a:rPr lang="it-IT" altLang="en-US" sz="2400" dirty="0"/>
              <a:t> </a:t>
            </a:r>
            <a:r>
              <a:rPr lang="it-IT" altLang="en-US" sz="2400" dirty="0" err="1"/>
              <a:t>clearly</a:t>
            </a:r>
            <a:r>
              <a:rPr lang="it-IT" altLang="en-US" sz="2400" dirty="0"/>
              <a:t> </a:t>
            </a:r>
            <a:r>
              <a:rPr lang="it-IT" altLang="en-US" sz="2400" dirty="0" err="1"/>
              <a:t>distinguish</a:t>
            </a:r>
            <a:r>
              <a:rPr lang="it-IT" altLang="en-US" sz="2400" dirty="0"/>
              <a:t> the </a:t>
            </a:r>
            <a:r>
              <a:rPr lang="it-IT" altLang="en-US" sz="2400" dirty="0" err="1"/>
              <a:t>protocol</a:t>
            </a:r>
            <a:r>
              <a:rPr lang="it-IT" altLang="en-US" sz="2400" dirty="0"/>
              <a:t> </a:t>
            </a:r>
            <a:r>
              <a:rPr lang="it-IT" altLang="en-US" sz="2400" dirty="0" err="1"/>
              <a:t>for</a:t>
            </a:r>
            <a:r>
              <a:rPr lang="it-IT" altLang="en-US" sz="2400" dirty="0"/>
              <a:t> </a:t>
            </a:r>
            <a:r>
              <a:rPr lang="it-IT" altLang="en-US" sz="2400" dirty="0" err="1"/>
              <a:t>establishing</a:t>
            </a:r>
            <a:r>
              <a:rPr lang="it-IT" altLang="en-US" sz="2400" dirty="0"/>
              <a:t> a </a:t>
            </a:r>
            <a:r>
              <a:rPr lang="it-IT" altLang="en-US" sz="2400" dirty="0" err="1"/>
              <a:t>session</a:t>
            </a:r>
            <a:r>
              <a:rPr lang="it-IT" altLang="en-US" sz="2400" dirty="0"/>
              <a:t> (e.g., </a:t>
            </a:r>
            <a:r>
              <a:rPr lang="it-IT" altLang="en-US" sz="2400" dirty="0" err="1"/>
              <a:t>IPsec</a:t>
            </a:r>
            <a:r>
              <a:rPr lang="it-IT" altLang="en-US" sz="2400" dirty="0"/>
              <a:t> IKE) </a:t>
            </a:r>
            <a:r>
              <a:rPr lang="it-IT" altLang="en-US" sz="2400" dirty="0" err="1"/>
              <a:t>from</a:t>
            </a:r>
            <a:r>
              <a:rPr lang="it-IT" altLang="en-US" sz="2400" dirty="0"/>
              <a:t> the </a:t>
            </a:r>
            <a:r>
              <a:rPr lang="it-IT" altLang="en-US" sz="2400" dirty="0" err="1"/>
              <a:t>protocol</a:t>
            </a:r>
            <a:r>
              <a:rPr lang="it-IT" altLang="en-US" sz="2400" dirty="0"/>
              <a:t> </a:t>
            </a:r>
            <a:r>
              <a:rPr lang="it-IT" altLang="en-US" sz="2400" dirty="0" err="1"/>
              <a:t>that</a:t>
            </a:r>
            <a:r>
              <a:rPr lang="it-IT" altLang="en-US" sz="2400" dirty="0"/>
              <a:t> </a:t>
            </a:r>
            <a:r>
              <a:rPr lang="it-IT" altLang="en-US" sz="2400" dirty="0" err="1"/>
              <a:t>delivers</a:t>
            </a:r>
            <a:r>
              <a:rPr lang="it-IT" altLang="en-US" sz="2400" dirty="0"/>
              <a:t> data and </a:t>
            </a:r>
            <a:r>
              <a:rPr lang="it-IT" altLang="en-US" sz="2400" dirty="0" err="1"/>
              <a:t>enforces</a:t>
            </a:r>
            <a:r>
              <a:rPr lang="it-IT" altLang="en-US" sz="2400" dirty="0"/>
              <a:t> security </a:t>
            </a:r>
            <a:r>
              <a:rPr lang="it-IT" altLang="en-US" sz="2400" dirty="0" err="1"/>
              <a:t>services</a:t>
            </a:r>
            <a:r>
              <a:rPr lang="it-IT" altLang="en-US" sz="2400" dirty="0"/>
              <a:t> (e.g., </a:t>
            </a:r>
            <a:r>
              <a:rPr lang="it-IT" altLang="en-US" sz="2400" dirty="0" err="1"/>
              <a:t>IPsec</a:t>
            </a:r>
            <a:r>
              <a:rPr lang="it-IT" altLang="en-US" sz="2400" dirty="0"/>
              <a:t> ESP/AH)</a:t>
            </a:r>
          </a:p>
        </p:txBody>
      </p:sp>
    </p:spTree>
    <p:extLst>
      <p:ext uri="{BB962C8B-B14F-4D97-AF65-F5344CB8AC3E}">
        <p14:creationId xmlns:p14="http://schemas.microsoft.com/office/powerpoint/2010/main" val="10353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TLS protocol stack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411413" y="3681413"/>
            <a:ext cx="4572000" cy="90011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TLS Record Protocol</a:t>
            </a:r>
          </a:p>
        </p:txBody>
      </p:sp>
      <p:sp>
        <p:nvSpPr>
          <p:cNvPr id="8196" name="AutoShape 5"/>
          <p:cNvSpPr>
            <a:spLocks noChangeArrowheads="1"/>
          </p:cNvSpPr>
          <p:nvPr/>
        </p:nvSpPr>
        <p:spPr bwMode="auto">
          <a:xfrm>
            <a:off x="4319588" y="4652963"/>
            <a:ext cx="1009650" cy="612775"/>
          </a:xfrm>
          <a:prstGeom prst="downArrow">
            <a:avLst>
              <a:gd name="adj1" fmla="val 50000"/>
              <a:gd name="adj2" fmla="val 40685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2411413" y="5373688"/>
            <a:ext cx="4608512" cy="900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TCP</a:t>
            </a:r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2411413" y="2781300"/>
            <a:ext cx="1081087" cy="90011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Handshake </a:t>
            </a:r>
            <a:br>
              <a:rPr lang="it-IT" altLang="it-IT" sz="1800">
                <a:latin typeface="Arial Narrow" pitchFamily="34" charset="0"/>
              </a:rPr>
            </a:br>
            <a:r>
              <a:rPr lang="it-IT" altLang="it-IT" sz="1800">
                <a:latin typeface="Arial Narrow" pitchFamily="34" charset="0"/>
              </a:rPr>
              <a:t>Protocol</a:t>
            </a:r>
          </a:p>
        </p:txBody>
      </p:sp>
      <p:sp>
        <p:nvSpPr>
          <p:cNvPr id="8199" name="Text Box 9"/>
          <p:cNvSpPr txBox="1">
            <a:spLocks noChangeArrowheads="1"/>
          </p:cNvSpPr>
          <p:nvPr/>
        </p:nvSpPr>
        <p:spPr bwMode="auto">
          <a:xfrm>
            <a:off x="376238" y="2690813"/>
            <a:ext cx="140493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Establishes </a:t>
            </a:r>
            <a:br>
              <a:rPr lang="it-IT" altLang="it-IT" sz="1800" b="0">
                <a:latin typeface="Arial Narrow" pitchFamily="34" charset="0"/>
              </a:rPr>
            </a:br>
            <a:r>
              <a:rPr lang="it-IT" altLang="it-IT" sz="1800" b="0">
                <a:latin typeface="Arial Narrow" pitchFamily="34" charset="0"/>
              </a:rPr>
              <a:t>session &amp;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Initializes </a:t>
            </a:r>
            <a:br>
              <a:rPr lang="it-IT" altLang="it-IT" sz="1800" b="0">
                <a:latin typeface="Arial Narrow" pitchFamily="34" charset="0"/>
              </a:rPr>
            </a:br>
            <a:r>
              <a:rPr lang="it-IT" altLang="it-IT" sz="1800" b="0">
                <a:latin typeface="Arial Narrow" pitchFamily="34" charset="0"/>
              </a:rPr>
              <a:t>communicaton</a:t>
            </a:r>
          </a:p>
        </p:txBody>
      </p:sp>
      <p:sp>
        <p:nvSpPr>
          <p:cNvPr id="8200" name="Line 10"/>
          <p:cNvSpPr>
            <a:spLocks noChangeShapeType="1"/>
          </p:cNvSpPr>
          <p:nvPr/>
        </p:nvSpPr>
        <p:spPr bwMode="auto">
          <a:xfrm flipV="1">
            <a:off x="1476375" y="3249613"/>
            <a:ext cx="1042988" cy="34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201" name="Rectangle 11"/>
          <p:cNvSpPr>
            <a:spLocks noChangeArrowheads="1"/>
          </p:cNvSpPr>
          <p:nvPr/>
        </p:nvSpPr>
        <p:spPr bwMode="auto">
          <a:xfrm>
            <a:off x="3600450" y="2781300"/>
            <a:ext cx="827088" cy="90011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Alert </a:t>
            </a:r>
            <a:br>
              <a:rPr lang="it-IT" altLang="it-IT" sz="1800">
                <a:latin typeface="Arial Narrow" pitchFamily="34" charset="0"/>
              </a:rPr>
            </a:br>
            <a:r>
              <a:rPr lang="it-IT" altLang="it-IT" sz="1800">
                <a:latin typeface="Arial Narrow" pitchFamily="34" charset="0"/>
              </a:rPr>
              <a:t>Protocol</a:t>
            </a:r>
          </a:p>
        </p:txBody>
      </p:sp>
      <p:sp>
        <p:nvSpPr>
          <p:cNvPr id="8202" name="Text Box 12"/>
          <p:cNvSpPr txBox="1">
            <a:spLocks noChangeArrowheads="1"/>
          </p:cNvSpPr>
          <p:nvPr/>
        </p:nvSpPr>
        <p:spPr bwMode="auto">
          <a:xfrm>
            <a:off x="2627313" y="2133600"/>
            <a:ext cx="1393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Error Handling</a:t>
            </a:r>
          </a:p>
        </p:txBody>
      </p:sp>
      <p:sp>
        <p:nvSpPr>
          <p:cNvPr id="8203" name="Line 13"/>
          <p:cNvSpPr>
            <a:spLocks noChangeShapeType="1"/>
          </p:cNvSpPr>
          <p:nvPr/>
        </p:nvSpPr>
        <p:spPr bwMode="auto">
          <a:xfrm>
            <a:off x="3419475" y="2420938"/>
            <a:ext cx="612775" cy="468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204" name="Text Box 14"/>
          <p:cNvSpPr txBox="1">
            <a:spLocks noChangeArrowheads="1"/>
          </p:cNvSpPr>
          <p:nvPr/>
        </p:nvSpPr>
        <p:spPr bwMode="auto">
          <a:xfrm>
            <a:off x="457200" y="4106863"/>
            <a:ext cx="1270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Data transfer</a:t>
            </a:r>
          </a:p>
        </p:txBody>
      </p:sp>
      <p:sp>
        <p:nvSpPr>
          <p:cNvPr id="8205" name="Line 15"/>
          <p:cNvSpPr>
            <a:spLocks noChangeShapeType="1"/>
          </p:cNvSpPr>
          <p:nvPr/>
        </p:nvSpPr>
        <p:spPr bwMode="auto">
          <a:xfrm flipV="1">
            <a:off x="1692275" y="4257675"/>
            <a:ext cx="1042988" cy="34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206" name="Rectangle 16"/>
          <p:cNvSpPr>
            <a:spLocks noChangeArrowheads="1"/>
          </p:cNvSpPr>
          <p:nvPr/>
        </p:nvSpPr>
        <p:spPr bwMode="auto">
          <a:xfrm>
            <a:off x="4572000" y="2781300"/>
            <a:ext cx="1008063" cy="90011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Change</a:t>
            </a:r>
            <a:br>
              <a:rPr lang="it-IT" altLang="it-IT" sz="1800">
                <a:latin typeface="Arial Narrow" pitchFamily="34" charset="0"/>
              </a:rPr>
            </a:br>
            <a:r>
              <a:rPr lang="it-IT" altLang="it-IT" sz="1800">
                <a:latin typeface="Arial Narrow" pitchFamily="34" charset="0"/>
              </a:rPr>
              <a:t>Cipher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Spec</a:t>
            </a:r>
          </a:p>
        </p:txBody>
      </p:sp>
      <p:sp>
        <p:nvSpPr>
          <p:cNvPr id="8207" name="Rectangle 17"/>
          <p:cNvSpPr>
            <a:spLocks noChangeArrowheads="1"/>
          </p:cNvSpPr>
          <p:nvPr/>
        </p:nvSpPr>
        <p:spPr bwMode="auto">
          <a:xfrm>
            <a:off x="5759450" y="2781300"/>
            <a:ext cx="1225550" cy="90011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Application</a:t>
            </a:r>
            <a:br>
              <a:rPr lang="it-IT" altLang="it-IT" sz="1800">
                <a:latin typeface="Arial Narrow" pitchFamily="34" charset="0"/>
              </a:rPr>
            </a:br>
            <a:r>
              <a:rPr lang="it-IT" altLang="it-IT" sz="1800">
                <a:latin typeface="Arial Narrow" pitchFamily="34" charset="0"/>
              </a:rPr>
              <a:t>on TLS</a:t>
            </a:r>
          </a:p>
        </p:txBody>
      </p:sp>
      <p:sp>
        <p:nvSpPr>
          <p:cNvPr id="8208" name="Text Box 18"/>
          <p:cNvSpPr txBox="1">
            <a:spLocks noChangeArrowheads="1"/>
          </p:cNvSpPr>
          <p:nvPr/>
        </p:nvSpPr>
        <p:spPr bwMode="auto">
          <a:xfrm>
            <a:off x="4078288" y="2097088"/>
            <a:ext cx="1112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start cipher</a:t>
            </a:r>
          </a:p>
        </p:txBody>
      </p:sp>
      <p:sp>
        <p:nvSpPr>
          <p:cNvPr id="8209" name="Line 19"/>
          <p:cNvSpPr>
            <a:spLocks noChangeShapeType="1"/>
          </p:cNvSpPr>
          <p:nvPr/>
        </p:nvSpPr>
        <p:spPr bwMode="auto">
          <a:xfrm>
            <a:off x="4535488" y="2420938"/>
            <a:ext cx="612775" cy="468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210" name="Rectangle 21"/>
          <p:cNvSpPr>
            <a:spLocks noChangeArrowheads="1"/>
          </p:cNvSpPr>
          <p:nvPr/>
        </p:nvSpPr>
        <p:spPr bwMode="auto">
          <a:xfrm>
            <a:off x="2411413" y="1160463"/>
            <a:ext cx="4608512" cy="900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HTTP, etc</a:t>
            </a:r>
          </a:p>
        </p:txBody>
      </p:sp>
      <p:sp>
        <p:nvSpPr>
          <p:cNvPr id="8211" name="AutoShape 22"/>
          <p:cNvSpPr>
            <a:spLocks noChangeArrowheads="1"/>
          </p:cNvSpPr>
          <p:nvPr/>
        </p:nvSpPr>
        <p:spPr bwMode="auto">
          <a:xfrm>
            <a:off x="5867400" y="2168525"/>
            <a:ext cx="1009650" cy="539750"/>
          </a:xfrm>
          <a:prstGeom prst="downArrow">
            <a:avLst>
              <a:gd name="adj1" fmla="val 52519"/>
              <a:gd name="adj2" fmla="val 41472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8212" name="Text Box 24"/>
          <p:cNvSpPr txBox="1">
            <a:spLocks noChangeArrowheads="1"/>
          </p:cNvSpPr>
          <p:nvPr/>
        </p:nvSpPr>
        <p:spPr bwMode="auto">
          <a:xfrm>
            <a:off x="7235825" y="3219450"/>
            <a:ext cx="18669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Minor modification </a:t>
            </a:r>
            <a:br>
              <a:rPr lang="it-IT" altLang="it-IT" sz="1800" b="0">
                <a:latin typeface="Arial Narrow" pitchFamily="34" charset="0"/>
              </a:rPr>
            </a:br>
            <a:r>
              <a:rPr lang="it-IT" altLang="it-IT" sz="1800" b="0">
                <a:latin typeface="Arial Narrow" pitchFamily="34" charset="0"/>
              </a:rPr>
              <a:t>of apps may be </a:t>
            </a:r>
            <a:br>
              <a:rPr lang="it-IT" altLang="it-IT" sz="1800" b="0">
                <a:latin typeface="Arial Narrow" pitchFamily="34" charset="0"/>
              </a:rPr>
            </a:br>
            <a:r>
              <a:rPr lang="it-IT" altLang="it-IT" sz="1800" b="0">
                <a:latin typeface="Arial Narrow" pitchFamily="34" charset="0"/>
              </a:rPr>
              <a:t>necessary (e.g. </a:t>
            </a:r>
            <a:br>
              <a:rPr lang="it-IT" altLang="it-IT" sz="1800" b="0">
                <a:latin typeface="Arial Narrow" pitchFamily="34" charset="0"/>
              </a:rPr>
            </a:br>
            <a:r>
              <a:rPr lang="it-IT" altLang="it-IT" sz="1800" b="0">
                <a:latin typeface="Arial Narrow" pitchFamily="34" charset="0"/>
              </a:rPr>
              <a:t>see RFC 2817/2818</a:t>
            </a:r>
            <a:br>
              <a:rPr lang="it-IT" altLang="it-IT" sz="1800" b="0">
                <a:latin typeface="Arial Narrow" pitchFamily="34" charset="0"/>
              </a:rPr>
            </a:br>
            <a:r>
              <a:rPr lang="it-IT" altLang="it-IT" sz="1800" b="0">
                <a:latin typeface="Arial Narrow" pitchFamily="34" charset="0"/>
              </a:rPr>
              <a:t>for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-"/>
            </a:pPr>
            <a:r>
              <a:rPr lang="it-IT" altLang="it-IT" sz="1800" b="0">
                <a:latin typeface="Arial Narrow" pitchFamily="34" charset="0"/>
              </a:rPr>
              <a:t> HTTPS #443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-"/>
            </a:pPr>
            <a:r>
              <a:rPr lang="it-IT" altLang="it-IT" sz="1800" b="0">
                <a:latin typeface="Arial Narrow" pitchFamily="34" charset="0"/>
              </a:rPr>
              <a:t> HTTPv1.1 ext</a:t>
            </a:r>
          </a:p>
        </p:txBody>
      </p:sp>
      <p:sp>
        <p:nvSpPr>
          <p:cNvPr id="8213" name="Line 25"/>
          <p:cNvSpPr>
            <a:spLocks noChangeShapeType="1"/>
          </p:cNvSpPr>
          <p:nvPr/>
        </p:nvSpPr>
        <p:spPr bwMode="auto">
          <a:xfrm flipH="1">
            <a:off x="6804025" y="3213100"/>
            <a:ext cx="684213" cy="71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214" name="Oval 26"/>
          <p:cNvSpPr>
            <a:spLocks noChangeArrowheads="1"/>
          </p:cNvSpPr>
          <p:nvPr/>
        </p:nvSpPr>
        <p:spPr bwMode="auto">
          <a:xfrm>
            <a:off x="2268538" y="2133600"/>
            <a:ext cx="3527425" cy="358775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itchFamily="34" charset="0"/>
            </a:endParaRPr>
          </a:p>
        </p:txBody>
      </p:sp>
      <p:sp>
        <p:nvSpPr>
          <p:cNvPr id="8215" name="Line 27"/>
          <p:cNvSpPr>
            <a:spLocks noChangeShapeType="1"/>
          </p:cNvSpPr>
          <p:nvPr/>
        </p:nvSpPr>
        <p:spPr bwMode="auto">
          <a:xfrm>
            <a:off x="1511300" y="2024063"/>
            <a:ext cx="936625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216" name="Text Box 28"/>
          <p:cNvSpPr txBox="1">
            <a:spLocks noChangeArrowheads="1"/>
          </p:cNvSpPr>
          <p:nvPr/>
        </p:nvSpPr>
        <p:spPr bwMode="auto">
          <a:xfrm>
            <a:off x="468313" y="1700213"/>
            <a:ext cx="1549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Trivial protocols!</a:t>
            </a:r>
          </a:p>
        </p:txBody>
      </p:sp>
      <p:sp>
        <p:nvSpPr>
          <p:cNvPr id="8217" name="Rectangle 29"/>
          <p:cNvSpPr>
            <a:spLocks noChangeArrowheads="1"/>
          </p:cNvSpPr>
          <p:nvPr/>
        </p:nvSpPr>
        <p:spPr bwMode="auto">
          <a:xfrm>
            <a:off x="5327650" y="4724400"/>
            <a:ext cx="1657350" cy="57626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itchFamily="34" charset="0"/>
              </a:rPr>
              <a:t>Possibly</a:t>
            </a:r>
            <a:br>
              <a:rPr lang="it-IT" altLang="it-IT" sz="1800">
                <a:latin typeface="Arial Narrow" pitchFamily="34" charset="0"/>
              </a:rPr>
            </a:br>
            <a:r>
              <a:rPr lang="it-IT" altLang="it-IT" sz="1800">
                <a:latin typeface="Arial Narrow" pitchFamily="34" charset="0"/>
              </a:rPr>
              <a:t>special app port#</a:t>
            </a:r>
          </a:p>
        </p:txBody>
      </p:sp>
      <p:sp>
        <p:nvSpPr>
          <p:cNvPr id="8218" name="Line 30"/>
          <p:cNvSpPr>
            <a:spLocks noChangeShapeType="1"/>
          </p:cNvSpPr>
          <p:nvPr/>
        </p:nvSpPr>
        <p:spPr bwMode="auto">
          <a:xfrm flipH="1">
            <a:off x="6948488" y="4797425"/>
            <a:ext cx="360362" cy="107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4483788"/>
      </p:ext>
    </p:extLst>
  </p:cSld>
  <p:clrMapOvr>
    <a:masterClrMapping/>
  </p:clrMapOvr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2781951D3CFA64AA3493CD3E6442C76" ma:contentTypeVersion="4" ma:contentTypeDescription="Creare un nuovo documento." ma:contentTypeScope="" ma:versionID="a36c6b2f7fcd373cb8b64cdfd812e698">
  <xsd:schema xmlns:xsd="http://www.w3.org/2001/XMLSchema" xmlns:xs="http://www.w3.org/2001/XMLSchema" xmlns:p="http://schemas.microsoft.com/office/2006/metadata/properties" xmlns:ns2="aae43852-53e9-4813-a3db-c50f0e7934bf" targetNamespace="http://schemas.microsoft.com/office/2006/metadata/properties" ma:root="true" ma:fieldsID="b16886be2dba503720a39a8063f8acf3" ns2:_="">
    <xsd:import namespace="aae43852-53e9-4813-a3db-c50f0e7934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43852-53e9-4813-a3db-c50f0e7934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A1D5CC-2115-4E4C-8ABD-8B8D6D1297BC}"/>
</file>

<file path=customXml/itemProps2.xml><?xml version="1.0" encoding="utf-8"?>
<ds:datastoreItem xmlns:ds="http://schemas.openxmlformats.org/officeDocument/2006/customXml" ds:itemID="{F68F36BC-2CAF-408F-8AC3-ABE839C9CB99}"/>
</file>

<file path=customXml/itemProps3.xml><?xml version="1.0" encoding="utf-8"?>
<ds:datastoreItem xmlns:ds="http://schemas.openxmlformats.org/officeDocument/2006/customXml" ds:itemID="{7801865C-D3BD-4883-AE2F-4E17287CCCDB}"/>
</file>

<file path=docProps/app.xml><?xml version="1.0" encoding="utf-8"?>
<Properties xmlns="http://schemas.openxmlformats.org/officeDocument/2006/extended-properties" xmlns:vt="http://schemas.openxmlformats.org/officeDocument/2006/docPropsVTypes">
  <Template>c:\214\214templ.ppt</Template>
  <TotalTime>8</TotalTime>
  <Pages>22</Pages>
  <Words>1238</Words>
  <Application>Microsoft Office PowerPoint</Application>
  <PresentationFormat>Presentazione su schermo (4:3)</PresentationFormat>
  <Paragraphs>288</Paragraphs>
  <Slides>19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7" baseType="lpstr">
      <vt:lpstr>Arial</vt:lpstr>
      <vt:lpstr>Arial Narrow</vt:lpstr>
      <vt:lpstr>Book Antiqua</vt:lpstr>
      <vt:lpstr>Bookman Old Style</vt:lpstr>
      <vt:lpstr>Comic Sans MS</vt:lpstr>
      <vt:lpstr>Times New Roman</vt:lpstr>
      <vt:lpstr>Wingdings</vt:lpstr>
      <vt:lpstr>214templ</vt:lpstr>
      <vt:lpstr>Presentazione standard di PowerPoint</vt:lpstr>
      <vt:lpstr>Lecture’s twofold goal</vt:lpstr>
      <vt:lpstr>Introduction to TLS</vt:lpstr>
      <vt:lpstr>History of SSL/TLS</vt:lpstr>
      <vt:lpstr>SSL/TLS: layered view</vt:lpstr>
      <vt:lpstr>Application support</vt:lpstr>
      <vt:lpstr>Compare with IPsec (e.g. AH)…</vt:lpstr>
      <vt:lpstr>TLS Goals</vt:lpstr>
      <vt:lpstr>TLS protocol stack</vt:lpstr>
      <vt:lpstr>TLS Record Protocol (up to TLSv1.2 – v1.3 differs!)</vt:lpstr>
      <vt:lpstr>Record Protocol operation</vt:lpstr>
      <vt:lpstr>Fragmentation</vt:lpstr>
      <vt:lpstr>Compression</vt:lpstr>
      <vt:lpstr>Message Authentication Code</vt:lpstr>
      <vt:lpstr>Encryption</vt:lpstr>
      <vt:lpstr>Record Protocol Data Unit</vt:lpstr>
      <vt:lpstr>What about replay?</vt:lpstr>
      <vt:lpstr>Sequence numbers</vt:lpstr>
      <vt:lpstr>MAC generation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lastModifiedBy>giuseppe bianchi</cp:lastModifiedBy>
  <cp:revision>558</cp:revision>
  <cp:lastPrinted>1998-04-09T13:49:28Z</cp:lastPrinted>
  <dcterms:created xsi:type="dcterms:W3CDTF">1996-09-11T22:41:56Z</dcterms:created>
  <dcterms:modified xsi:type="dcterms:W3CDTF">2022-10-31T11:57:24Z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0x010100F2781951D3CFA64AA3493CD3E6442C76</vt:lpwstr>
  </property>
</Properties>
</file>