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03" r:id="rId2"/>
    <p:sldId id="704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1" r:id="rId13"/>
    <p:sldId id="787" r:id="rId14"/>
    <p:sldId id="732" r:id="rId15"/>
    <p:sldId id="739" r:id="rId16"/>
    <p:sldId id="742" r:id="rId17"/>
    <p:sldId id="743" r:id="rId18"/>
    <p:sldId id="744" r:id="rId19"/>
    <p:sldId id="745" r:id="rId20"/>
    <p:sldId id="748" r:id="rId21"/>
    <p:sldId id="746" r:id="rId22"/>
    <p:sldId id="754" r:id="rId23"/>
    <p:sldId id="752" r:id="rId24"/>
    <p:sldId id="776" r:id="rId25"/>
    <p:sldId id="786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9075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28" y="285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D24F2BB-BBB3-44BC-9B89-4055B506CF0B}" type="slidenum">
              <a:rPr lang="en-US" altLang="it-IT" sz="2500">
                <a:latin typeface="Book Antiqua" pitchFamily="18" charset="0"/>
              </a:rPr>
              <a:pPr/>
              <a:t>‹N›</a:t>
            </a:fld>
            <a:endParaRPr lang="en-US" altLang="it-IT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39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87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566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46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29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79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54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1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41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66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98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504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oudflare.com/yet-another-padding-oracle-in-openssl-cbc-ciphersuit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More </a:t>
            </a:r>
            <a:r>
              <a:rPr lang="it-IT" sz="3200" dirty="0" err="1"/>
              <a:t>insights</a:t>
            </a:r>
            <a:r>
              <a:rPr lang="it-IT" sz="3200" dirty="0"/>
              <a:t> on </a:t>
            </a:r>
            <a:br>
              <a:rPr lang="it-IT" sz="3200" dirty="0"/>
            </a:br>
            <a:r>
              <a:rPr lang="it-IT" sz="3200" dirty="0" err="1"/>
              <a:t>encryption</a:t>
            </a:r>
            <a:r>
              <a:rPr lang="it-IT" sz="3200" dirty="0"/>
              <a:t> + </a:t>
            </a:r>
            <a:r>
              <a:rPr lang="it-IT" sz="3200" dirty="0" err="1"/>
              <a:t>authentication</a:t>
            </a:r>
            <a:endParaRPr lang="it-IT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Background: Block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Two</a:t>
            </a:r>
            <a:r>
              <a:rPr lang="it-IT" dirty="0"/>
              <a:t> “</a:t>
            </a:r>
            <a:r>
              <a:rPr lang="it-IT" dirty="0" err="1"/>
              <a:t>ingredients</a:t>
            </a:r>
            <a:r>
              <a:rPr lang="it-IT" dirty="0"/>
              <a:t>”:</a:t>
            </a:r>
          </a:p>
          <a:p>
            <a:pPr lvl="1">
              <a:defRPr/>
            </a:pPr>
            <a:r>
              <a:rPr lang="it-IT" dirty="0"/>
              <a:t>A “</a:t>
            </a:r>
            <a:r>
              <a:rPr lang="it-IT" dirty="0" err="1"/>
              <a:t>secure</a:t>
            </a:r>
            <a:r>
              <a:rPr lang="it-IT" dirty="0"/>
              <a:t>” Pseudo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Permutation</a:t>
            </a:r>
            <a:endParaRPr lang="it-IT" dirty="0"/>
          </a:p>
          <a:p>
            <a:pPr lvl="2">
              <a:defRPr/>
            </a:pPr>
            <a:r>
              <a:rPr lang="it-IT" dirty="0" err="1"/>
              <a:t>Reversible</a:t>
            </a:r>
            <a:r>
              <a:rPr lang="it-IT" dirty="0"/>
              <a:t> </a:t>
            </a:r>
            <a:r>
              <a:rPr lang="it-IT" dirty="0" err="1"/>
              <a:t>Transformation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a single block</a:t>
            </a:r>
          </a:p>
          <a:p>
            <a:pPr lvl="2">
              <a:buFont typeface="Wingdings" pitchFamily="2" charset="2"/>
              <a:buNone/>
              <a:defRPr/>
            </a:pPr>
            <a:endParaRPr lang="it-IT" dirty="0"/>
          </a:p>
          <a:p>
            <a:pPr lvl="2">
              <a:buFont typeface="Wingdings" pitchFamily="2" charset="2"/>
              <a:buNone/>
              <a:defRPr/>
            </a:pPr>
            <a:r>
              <a:rPr lang="it-IT" dirty="0"/>
              <a:t> </a:t>
            </a:r>
          </a:p>
          <a:p>
            <a:pPr lvl="2">
              <a:buFont typeface="Wingdings" pitchFamily="2" charset="2"/>
              <a:buNone/>
              <a:defRPr/>
            </a:pPr>
            <a:endParaRPr lang="it-IT" dirty="0"/>
          </a:p>
          <a:p>
            <a:pPr lvl="2">
              <a:buFont typeface="Wingdings" pitchFamily="2" charset="2"/>
              <a:buNone/>
              <a:defRPr/>
            </a:pPr>
            <a:r>
              <a:rPr lang="it-IT" dirty="0"/>
              <a:t> </a:t>
            </a:r>
          </a:p>
          <a:p>
            <a:pPr lvl="3">
              <a:defRPr/>
            </a:pPr>
            <a:r>
              <a:rPr lang="it-IT" dirty="0"/>
              <a:t>3DES (n=64 bit, k=168 bit)</a:t>
            </a:r>
          </a:p>
          <a:p>
            <a:pPr lvl="3">
              <a:defRPr/>
            </a:pPr>
            <a:r>
              <a:rPr lang="it-IT" dirty="0"/>
              <a:t>AES (n=128 bit, k=128 | 192 | 256 bit)</a:t>
            </a:r>
          </a:p>
          <a:p>
            <a:pPr lvl="1">
              <a:defRPr/>
            </a:pPr>
            <a:r>
              <a:rPr lang="it-IT" dirty="0"/>
              <a:t>A “</a:t>
            </a:r>
            <a:r>
              <a:rPr lang="it-IT" dirty="0" err="1"/>
              <a:t>secure</a:t>
            </a:r>
            <a:r>
              <a:rPr lang="it-IT" dirty="0"/>
              <a:t>” way </a:t>
            </a:r>
            <a:r>
              <a:rPr lang="it-IT" dirty="0" err="1"/>
              <a:t>to</a:t>
            </a:r>
            <a:r>
              <a:rPr lang="it-IT" dirty="0"/>
              <a:t> combine block </a:t>
            </a:r>
            <a:r>
              <a:rPr lang="it-IT" dirty="0" err="1"/>
              <a:t>transformations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encrypt</a:t>
            </a:r>
            <a:r>
              <a:rPr lang="it-IT" dirty="0"/>
              <a:t> a text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arbitrary</a:t>
            </a:r>
            <a:r>
              <a:rPr lang="it-IT" dirty="0"/>
              <a:t> </a:t>
            </a:r>
            <a:r>
              <a:rPr lang="it-IT" dirty="0" err="1"/>
              <a:t>length</a:t>
            </a:r>
            <a:endParaRPr lang="it-IT" dirty="0"/>
          </a:p>
          <a:p>
            <a:pPr lvl="3">
              <a:defRPr/>
            </a:pPr>
            <a:r>
              <a:rPr lang="it-IT" dirty="0" err="1"/>
              <a:t>Cipher</a:t>
            </a:r>
            <a:r>
              <a:rPr lang="it-IT" dirty="0"/>
              <a:t> Block </a:t>
            </a:r>
            <a:r>
              <a:rPr lang="it-IT" dirty="0" err="1"/>
              <a:t>Chaining</a:t>
            </a:r>
            <a:r>
              <a:rPr lang="it-IT" dirty="0"/>
              <a:t> - CBC</a:t>
            </a:r>
          </a:p>
          <a:p>
            <a:pPr lvl="3">
              <a:defRPr/>
            </a:pPr>
            <a:r>
              <a:rPr lang="it-IT" dirty="0" err="1"/>
              <a:t>Counter</a:t>
            </a:r>
            <a:r>
              <a:rPr lang="it-IT" dirty="0"/>
              <a:t> mode – CTR</a:t>
            </a:r>
          </a:p>
          <a:p>
            <a:pPr lvl="3">
              <a:defRPr/>
            </a:pPr>
            <a:r>
              <a:rPr lang="it-IT" dirty="0"/>
              <a:t>…</a:t>
            </a:r>
          </a:p>
        </p:txBody>
      </p:sp>
      <p:sp>
        <p:nvSpPr>
          <p:cNvPr id="29700" name="Rettangolo 3"/>
          <p:cNvSpPr>
            <a:spLocks noChangeArrowheads="1"/>
          </p:cNvSpPr>
          <p:nvPr/>
        </p:nvSpPr>
        <p:spPr bwMode="auto">
          <a:xfrm>
            <a:off x="5372100" y="2420938"/>
            <a:ext cx="1152525" cy="7207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E = encrypt</a:t>
            </a:r>
          </a:p>
          <a:p>
            <a:pPr eaLnBrk="1" hangingPunct="1"/>
            <a:r>
              <a:rPr lang="it-IT" altLang="it-IT"/>
              <a:t>D = decrypt</a:t>
            </a:r>
          </a:p>
        </p:txBody>
      </p:sp>
      <p:cxnSp>
        <p:nvCxnSpPr>
          <p:cNvPr id="29701" name="Connettore 2 5"/>
          <p:cNvCxnSpPr>
            <a:cxnSpLocks noChangeShapeType="1"/>
          </p:cNvCxnSpPr>
          <p:nvPr/>
        </p:nvCxnSpPr>
        <p:spPr bwMode="auto">
          <a:xfrm flipV="1">
            <a:off x="5948363" y="3141663"/>
            <a:ext cx="0" cy="431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2" name="CasellaDiTesto 6"/>
          <p:cNvSpPr txBox="1">
            <a:spLocks noChangeArrowheads="1"/>
          </p:cNvSpPr>
          <p:nvPr/>
        </p:nvSpPr>
        <p:spPr bwMode="auto">
          <a:xfrm>
            <a:off x="5588000" y="357346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Key K</a:t>
            </a:r>
          </a:p>
        </p:txBody>
      </p:sp>
      <p:cxnSp>
        <p:nvCxnSpPr>
          <p:cNvPr id="29703" name="Connettore 2 8"/>
          <p:cNvCxnSpPr>
            <a:cxnSpLocks noChangeShapeType="1"/>
          </p:cNvCxnSpPr>
          <p:nvPr/>
        </p:nvCxnSpPr>
        <p:spPr bwMode="auto">
          <a:xfrm>
            <a:off x="4329113" y="2781300"/>
            <a:ext cx="10429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4" name="CasellaDiTesto 9"/>
          <p:cNvSpPr txBox="1">
            <a:spLocks noChangeArrowheads="1"/>
          </p:cNvSpPr>
          <p:nvPr/>
        </p:nvSpPr>
        <p:spPr bwMode="auto">
          <a:xfrm>
            <a:off x="3211513" y="2422525"/>
            <a:ext cx="1408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/>
              <a:t>Plaintext block</a:t>
            </a:r>
          </a:p>
          <a:p>
            <a:pPr algn="ctr" eaLnBrk="1" hangingPunct="1"/>
            <a:r>
              <a:rPr lang="it-IT" altLang="it-IT"/>
              <a:t>(n bits)</a:t>
            </a:r>
          </a:p>
        </p:txBody>
      </p:sp>
      <p:sp>
        <p:nvSpPr>
          <p:cNvPr id="29705" name="CasellaDiTesto 10"/>
          <p:cNvSpPr txBox="1">
            <a:spLocks noChangeArrowheads="1"/>
          </p:cNvSpPr>
          <p:nvPr/>
        </p:nvSpPr>
        <p:spPr bwMode="auto">
          <a:xfrm>
            <a:off x="7204075" y="2420938"/>
            <a:ext cx="15446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/>
              <a:t>Ciphertext block</a:t>
            </a:r>
          </a:p>
          <a:p>
            <a:pPr algn="ctr" eaLnBrk="1" hangingPunct="1"/>
            <a:r>
              <a:rPr lang="it-IT" altLang="it-IT"/>
              <a:t>(n bits)</a:t>
            </a:r>
          </a:p>
        </p:txBody>
      </p:sp>
      <p:cxnSp>
        <p:nvCxnSpPr>
          <p:cNvPr id="29706" name="Connettore 2 11"/>
          <p:cNvCxnSpPr>
            <a:cxnSpLocks noChangeShapeType="1"/>
          </p:cNvCxnSpPr>
          <p:nvPr/>
        </p:nvCxnSpPr>
        <p:spPr bwMode="auto">
          <a:xfrm>
            <a:off x="6561138" y="2781300"/>
            <a:ext cx="104298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700" grpId="0" animBg="1"/>
      <p:bldP spid="29702" grpId="0"/>
      <p:bldP spid="29704" grpId="0"/>
      <p:bldP spid="297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From</a:t>
            </a:r>
            <a:r>
              <a:rPr lang="it-IT" dirty="0"/>
              <a:t> PRP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what</a:t>
            </a:r>
            <a:r>
              <a:rPr lang="it-IT" dirty="0"/>
              <a:t> NOT </a:t>
            </a:r>
            <a:r>
              <a:rPr lang="it-IT" dirty="0" err="1"/>
              <a:t>to</a:t>
            </a:r>
            <a:r>
              <a:rPr lang="it-IT" dirty="0"/>
              <a:t> do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9511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Electronic Code Book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Same</a:t>
            </a:r>
            <a:r>
              <a:rPr lang="it-IT" dirty="0"/>
              <a:t> PT block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same</a:t>
            </a:r>
            <a:r>
              <a:rPr lang="it-IT" dirty="0">
                <a:sym typeface="Wingdings" pitchFamily="2" charset="2"/>
              </a:rPr>
              <a:t> CT block!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Leaks</a:t>
            </a:r>
            <a:r>
              <a:rPr lang="it-IT" dirty="0">
                <a:sym typeface="Wingdings" pitchFamily="2" charset="2"/>
              </a:rPr>
              <a:t> info on data </a:t>
            </a:r>
            <a:r>
              <a:rPr lang="it-IT" dirty="0" err="1">
                <a:sym typeface="Wingdings" pitchFamily="2" charset="2"/>
              </a:rPr>
              <a:t>patterns</a:t>
            </a:r>
            <a:r>
              <a:rPr lang="it-IT" dirty="0">
                <a:sym typeface="Wingdings" pitchFamily="2" charset="2"/>
              </a:rPr>
              <a:t> (NO </a:t>
            </a:r>
            <a:r>
              <a:rPr lang="it-IT" dirty="0" err="1">
                <a:sym typeface="Wingdings" pitchFamily="2" charset="2"/>
              </a:rPr>
              <a:t>semantic</a:t>
            </a:r>
            <a:r>
              <a:rPr lang="it-IT" dirty="0">
                <a:sym typeface="Wingdings" pitchFamily="2" charset="2"/>
              </a:rPr>
              <a:t> security)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Rather</a:t>
            </a:r>
            <a:r>
              <a:rPr lang="it-IT" dirty="0">
                <a:sym typeface="Wingdings" pitchFamily="2" charset="2"/>
              </a:rPr>
              <a:t>, CT </a:t>
            </a:r>
            <a:r>
              <a:rPr lang="it-IT" dirty="0" err="1">
                <a:sym typeface="Wingdings" pitchFamily="2" charset="2"/>
              </a:rPr>
              <a:t>should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be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undistinguishable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from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random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noise</a:t>
            </a:r>
            <a:endParaRPr lang="it-IT" dirty="0"/>
          </a:p>
        </p:txBody>
      </p:sp>
      <p:sp>
        <p:nvSpPr>
          <p:cNvPr id="30724" name="Rettangolo 3"/>
          <p:cNvSpPr>
            <a:spLocks noChangeArrowheads="1"/>
          </p:cNvSpPr>
          <p:nvPr/>
        </p:nvSpPr>
        <p:spPr bwMode="auto">
          <a:xfrm>
            <a:off x="3103563" y="1484313"/>
            <a:ext cx="936625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CIAO</a:t>
            </a:r>
          </a:p>
        </p:txBody>
      </p:sp>
      <p:sp>
        <p:nvSpPr>
          <p:cNvPr id="30725" name="Rettangolo 4"/>
          <p:cNvSpPr>
            <a:spLocks noChangeArrowheads="1"/>
          </p:cNvSpPr>
          <p:nvPr/>
        </p:nvSpPr>
        <p:spPr bwMode="auto">
          <a:xfrm>
            <a:off x="4040188" y="1484313"/>
            <a:ext cx="936625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COME</a:t>
            </a:r>
          </a:p>
        </p:txBody>
      </p:sp>
      <p:sp>
        <p:nvSpPr>
          <p:cNvPr id="30726" name="Rettangolo 5"/>
          <p:cNvSpPr>
            <a:spLocks noChangeArrowheads="1"/>
          </p:cNvSpPr>
          <p:nvPr/>
        </p:nvSpPr>
        <p:spPr bwMode="auto">
          <a:xfrm>
            <a:off x="4976813" y="1484313"/>
            <a:ext cx="936625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STAI</a:t>
            </a:r>
          </a:p>
        </p:txBody>
      </p:sp>
      <p:sp>
        <p:nvSpPr>
          <p:cNvPr id="30727" name="Rettangolo 6"/>
          <p:cNvSpPr>
            <a:spLocks noChangeArrowheads="1"/>
          </p:cNvSpPr>
          <p:nvPr/>
        </p:nvSpPr>
        <p:spPr bwMode="auto">
          <a:xfrm>
            <a:off x="5913438" y="1484313"/>
            <a:ext cx="935037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COME</a:t>
            </a:r>
          </a:p>
        </p:txBody>
      </p:sp>
      <p:sp>
        <p:nvSpPr>
          <p:cNvPr id="30728" name="Rettangolo 7"/>
          <p:cNvSpPr>
            <a:spLocks noChangeArrowheads="1"/>
          </p:cNvSpPr>
          <p:nvPr/>
        </p:nvSpPr>
        <p:spPr bwMode="auto">
          <a:xfrm>
            <a:off x="6848475" y="1484313"/>
            <a:ext cx="936625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VA??</a:t>
            </a:r>
          </a:p>
        </p:txBody>
      </p:sp>
      <p:sp>
        <p:nvSpPr>
          <p:cNvPr id="30729" name="CasellaDiTesto 8"/>
          <p:cNvSpPr txBox="1">
            <a:spLocks noChangeArrowheads="1"/>
          </p:cNvSpPr>
          <p:nvPr/>
        </p:nvSpPr>
        <p:spPr bwMode="auto">
          <a:xfrm>
            <a:off x="2659063" y="1517650"/>
            <a:ext cx="373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…</a:t>
            </a:r>
          </a:p>
        </p:txBody>
      </p:sp>
      <p:sp>
        <p:nvSpPr>
          <p:cNvPr id="30730" name="CasellaDiTesto 9"/>
          <p:cNvSpPr txBox="1">
            <a:spLocks noChangeArrowheads="1"/>
          </p:cNvSpPr>
          <p:nvPr/>
        </p:nvSpPr>
        <p:spPr bwMode="auto">
          <a:xfrm>
            <a:off x="7785100" y="1517650"/>
            <a:ext cx="373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…</a:t>
            </a:r>
          </a:p>
        </p:txBody>
      </p:sp>
      <p:sp>
        <p:nvSpPr>
          <p:cNvPr id="30731" name="Rettangolo 10"/>
          <p:cNvSpPr>
            <a:spLocks noChangeArrowheads="1"/>
          </p:cNvSpPr>
          <p:nvPr/>
        </p:nvSpPr>
        <p:spPr bwMode="auto">
          <a:xfrm>
            <a:off x="3117850" y="2276475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A231</a:t>
            </a:r>
          </a:p>
        </p:txBody>
      </p:sp>
      <p:sp>
        <p:nvSpPr>
          <p:cNvPr id="30732" name="Rettangolo 11"/>
          <p:cNvSpPr>
            <a:spLocks noChangeArrowheads="1"/>
          </p:cNvSpPr>
          <p:nvPr/>
        </p:nvSpPr>
        <p:spPr bwMode="auto">
          <a:xfrm>
            <a:off x="4054475" y="2276475"/>
            <a:ext cx="935038" cy="360363"/>
          </a:xfrm>
          <a:prstGeom prst="rect">
            <a:avLst/>
          </a:prstGeom>
          <a:solidFill>
            <a:srgbClr val="00B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3BFA</a:t>
            </a:r>
          </a:p>
        </p:txBody>
      </p:sp>
      <p:sp>
        <p:nvSpPr>
          <p:cNvPr id="30733" name="Rettangolo 12"/>
          <p:cNvSpPr>
            <a:spLocks noChangeArrowheads="1"/>
          </p:cNvSpPr>
          <p:nvPr/>
        </p:nvSpPr>
        <p:spPr bwMode="auto">
          <a:xfrm>
            <a:off x="4989513" y="2276475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1221</a:t>
            </a:r>
          </a:p>
        </p:txBody>
      </p:sp>
      <p:sp>
        <p:nvSpPr>
          <p:cNvPr id="30734" name="Rettangolo 13"/>
          <p:cNvSpPr>
            <a:spLocks noChangeArrowheads="1"/>
          </p:cNvSpPr>
          <p:nvPr/>
        </p:nvSpPr>
        <p:spPr bwMode="auto">
          <a:xfrm>
            <a:off x="5926138" y="2276475"/>
            <a:ext cx="936625" cy="360363"/>
          </a:xfrm>
          <a:prstGeom prst="rect">
            <a:avLst/>
          </a:prstGeom>
          <a:solidFill>
            <a:srgbClr val="00B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3BFA</a:t>
            </a:r>
          </a:p>
        </p:txBody>
      </p:sp>
      <p:sp>
        <p:nvSpPr>
          <p:cNvPr id="30735" name="Rettangolo 14"/>
          <p:cNvSpPr>
            <a:spLocks noChangeArrowheads="1"/>
          </p:cNvSpPr>
          <p:nvPr/>
        </p:nvSpPr>
        <p:spPr bwMode="auto">
          <a:xfrm>
            <a:off x="6862763" y="2276475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F565</a:t>
            </a:r>
          </a:p>
        </p:txBody>
      </p:sp>
      <p:sp>
        <p:nvSpPr>
          <p:cNvPr id="30736" name="CasellaDiTesto 15"/>
          <p:cNvSpPr txBox="1">
            <a:spLocks noChangeArrowheads="1"/>
          </p:cNvSpPr>
          <p:nvPr/>
        </p:nvSpPr>
        <p:spPr bwMode="auto">
          <a:xfrm>
            <a:off x="2671763" y="2309813"/>
            <a:ext cx="374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…</a:t>
            </a:r>
          </a:p>
        </p:txBody>
      </p:sp>
      <p:sp>
        <p:nvSpPr>
          <p:cNvPr id="30737" name="CasellaDiTesto 16"/>
          <p:cNvSpPr txBox="1">
            <a:spLocks noChangeArrowheads="1"/>
          </p:cNvSpPr>
          <p:nvPr/>
        </p:nvSpPr>
        <p:spPr bwMode="auto">
          <a:xfrm>
            <a:off x="7799388" y="2309813"/>
            <a:ext cx="373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…</a:t>
            </a:r>
          </a:p>
        </p:txBody>
      </p:sp>
      <p:pic>
        <p:nvPicPr>
          <p:cNvPr id="30738" name="Immagine 17" descr="Tu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76700"/>
            <a:ext cx="2011363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Immagine 18" descr="Tux_ec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076700"/>
            <a:ext cx="20288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Immagine 19" descr="Tux_secu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090988"/>
            <a:ext cx="201612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31747" name="Rectangle 5"/>
          <p:cNvSpPr>
            <a:spLocks noChangeArrowheads="1"/>
          </p:cNvSpPr>
          <p:nvPr/>
        </p:nvSpPr>
        <p:spPr bwMode="auto">
          <a:xfrm>
            <a:off x="2133600" y="24987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810000" y="24987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1749" name="Rectangle 8"/>
          <p:cNvSpPr>
            <a:spLocks noChangeArrowheads="1"/>
          </p:cNvSpPr>
          <p:nvPr/>
        </p:nvSpPr>
        <p:spPr bwMode="auto">
          <a:xfrm>
            <a:off x="7010400" y="24987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1828800" y="1412875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3352800" y="1412875"/>
            <a:ext cx="16764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31752" name="Rectangle 12"/>
          <p:cNvSpPr>
            <a:spLocks noChangeArrowheads="1"/>
          </p:cNvSpPr>
          <p:nvPr/>
        </p:nvSpPr>
        <p:spPr bwMode="auto">
          <a:xfrm>
            <a:off x="5029200" y="1412875"/>
            <a:ext cx="16002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m[2]</a:t>
            </a:r>
          </a:p>
        </p:txBody>
      </p:sp>
      <p:sp>
        <p:nvSpPr>
          <p:cNvPr id="31753" name="Rectangle 13"/>
          <p:cNvSpPr>
            <a:spLocks noChangeArrowheads="1"/>
          </p:cNvSpPr>
          <p:nvPr/>
        </p:nvSpPr>
        <p:spPr bwMode="auto">
          <a:xfrm>
            <a:off x="6629400" y="1412875"/>
            <a:ext cx="1524000" cy="285750"/>
          </a:xfrm>
          <a:prstGeom prst="rect">
            <a:avLst/>
          </a:prstGeom>
          <a:solidFill>
            <a:srgbClr val="FAC09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m[3]</a:t>
            </a:r>
          </a:p>
        </p:txBody>
      </p: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685800" y="14128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</a:t>
            </a:r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>
            <a:off x="2322513" y="180022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1756" name="Text Box 16"/>
          <p:cNvSpPr txBox="1">
            <a:spLocks noChangeArrowheads="1"/>
          </p:cNvSpPr>
          <p:nvPr/>
        </p:nvSpPr>
        <p:spPr bwMode="auto">
          <a:xfrm>
            <a:off x="7239000" y="180022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1757" name="Text Box 17"/>
          <p:cNvSpPr txBox="1">
            <a:spLocks noChangeArrowheads="1"/>
          </p:cNvSpPr>
          <p:nvPr/>
        </p:nvSpPr>
        <p:spPr bwMode="auto">
          <a:xfrm>
            <a:off x="4038600" y="180022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1758" name="Line 19"/>
          <p:cNvSpPr>
            <a:spLocks noChangeShapeType="1"/>
          </p:cNvSpPr>
          <p:nvPr/>
        </p:nvSpPr>
        <p:spPr bwMode="auto">
          <a:xfrm>
            <a:off x="2559050" y="16986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>
            <a:off x="4267200" y="17224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0" name="Line 21"/>
          <p:cNvSpPr>
            <a:spLocks noChangeShapeType="1"/>
          </p:cNvSpPr>
          <p:nvPr/>
        </p:nvSpPr>
        <p:spPr bwMode="auto">
          <a:xfrm>
            <a:off x="7467600" y="16986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4267200" y="2212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>
            <a:off x="7467600" y="2212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3" name="Line 24"/>
          <p:cNvSpPr>
            <a:spLocks noChangeShapeType="1"/>
          </p:cNvSpPr>
          <p:nvPr/>
        </p:nvSpPr>
        <p:spPr bwMode="auto">
          <a:xfrm>
            <a:off x="2514600" y="2212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4" name="Freeform 26"/>
          <p:cNvSpPr>
            <a:spLocks/>
          </p:cNvSpPr>
          <p:nvPr/>
        </p:nvSpPr>
        <p:spPr bwMode="auto">
          <a:xfrm>
            <a:off x="1066800" y="1698625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5" name="Line 27"/>
          <p:cNvSpPr>
            <a:spLocks noChangeShapeType="1"/>
          </p:cNvSpPr>
          <p:nvPr/>
        </p:nvSpPr>
        <p:spPr bwMode="auto">
          <a:xfrm>
            <a:off x="2514600" y="31273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6" name="Freeform 28"/>
          <p:cNvSpPr>
            <a:spLocks/>
          </p:cNvSpPr>
          <p:nvPr/>
        </p:nvSpPr>
        <p:spPr bwMode="auto">
          <a:xfrm>
            <a:off x="2514600" y="209867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7" name="Line 29"/>
          <p:cNvSpPr>
            <a:spLocks noChangeShapeType="1"/>
          </p:cNvSpPr>
          <p:nvPr/>
        </p:nvSpPr>
        <p:spPr bwMode="auto">
          <a:xfrm>
            <a:off x="4267200" y="31273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68" name="Rectangle 36"/>
          <p:cNvSpPr>
            <a:spLocks noChangeArrowheads="1"/>
          </p:cNvSpPr>
          <p:nvPr/>
        </p:nvSpPr>
        <p:spPr bwMode="auto">
          <a:xfrm>
            <a:off x="5486400" y="2498725"/>
            <a:ext cx="914400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31769" name="Freeform 37"/>
          <p:cNvSpPr>
            <a:spLocks/>
          </p:cNvSpPr>
          <p:nvPr/>
        </p:nvSpPr>
        <p:spPr bwMode="auto">
          <a:xfrm>
            <a:off x="4267200" y="209867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0" name="Freeform 38"/>
          <p:cNvSpPr>
            <a:spLocks/>
          </p:cNvSpPr>
          <p:nvPr/>
        </p:nvSpPr>
        <p:spPr bwMode="auto">
          <a:xfrm>
            <a:off x="5943600" y="2098675"/>
            <a:ext cx="13716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1" name="Text Box 39"/>
          <p:cNvSpPr txBox="1">
            <a:spLocks noChangeArrowheads="1"/>
          </p:cNvSpPr>
          <p:nvPr/>
        </p:nvSpPr>
        <p:spPr bwMode="auto">
          <a:xfrm>
            <a:off x="5751513" y="1800225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31772" name="Line 40"/>
          <p:cNvSpPr>
            <a:spLocks noChangeShapeType="1"/>
          </p:cNvSpPr>
          <p:nvPr/>
        </p:nvSpPr>
        <p:spPr bwMode="auto">
          <a:xfrm>
            <a:off x="5980113" y="1722438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3" name="Line 41"/>
          <p:cNvSpPr>
            <a:spLocks noChangeShapeType="1"/>
          </p:cNvSpPr>
          <p:nvPr/>
        </p:nvSpPr>
        <p:spPr bwMode="auto">
          <a:xfrm>
            <a:off x="5980113" y="22129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4" name="Line 42"/>
          <p:cNvSpPr>
            <a:spLocks noChangeShapeType="1"/>
          </p:cNvSpPr>
          <p:nvPr/>
        </p:nvSpPr>
        <p:spPr bwMode="auto">
          <a:xfrm>
            <a:off x="5943600" y="3127375"/>
            <a:ext cx="1588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5" name="Line 43"/>
          <p:cNvSpPr>
            <a:spLocks noChangeShapeType="1"/>
          </p:cNvSpPr>
          <p:nvPr/>
        </p:nvSpPr>
        <p:spPr bwMode="auto">
          <a:xfrm>
            <a:off x="7466013" y="3127375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776" name="Rectangle 44"/>
          <p:cNvSpPr>
            <a:spLocks noChangeArrowheads="1"/>
          </p:cNvSpPr>
          <p:nvPr/>
        </p:nvSpPr>
        <p:spPr bwMode="auto">
          <a:xfrm>
            <a:off x="1828800" y="35845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c[0]</a:t>
            </a:r>
          </a:p>
        </p:txBody>
      </p:sp>
      <p:sp>
        <p:nvSpPr>
          <p:cNvPr id="31777" name="Rectangle 45"/>
          <p:cNvSpPr>
            <a:spLocks noChangeArrowheads="1"/>
          </p:cNvSpPr>
          <p:nvPr/>
        </p:nvSpPr>
        <p:spPr bwMode="auto">
          <a:xfrm>
            <a:off x="3352800" y="3584575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c[1]</a:t>
            </a:r>
          </a:p>
        </p:txBody>
      </p:sp>
      <p:sp>
        <p:nvSpPr>
          <p:cNvPr id="31778" name="Rectangle 46"/>
          <p:cNvSpPr>
            <a:spLocks noChangeArrowheads="1"/>
          </p:cNvSpPr>
          <p:nvPr/>
        </p:nvSpPr>
        <p:spPr bwMode="auto">
          <a:xfrm>
            <a:off x="5029200" y="3584575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c[2]</a:t>
            </a:r>
          </a:p>
        </p:txBody>
      </p:sp>
      <p:sp>
        <p:nvSpPr>
          <p:cNvPr id="31779" name="Rectangle 47"/>
          <p:cNvSpPr>
            <a:spLocks noChangeArrowheads="1"/>
          </p:cNvSpPr>
          <p:nvPr/>
        </p:nvSpPr>
        <p:spPr bwMode="auto">
          <a:xfrm>
            <a:off x="6629400" y="35845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c[3]</a:t>
            </a:r>
          </a:p>
        </p:txBody>
      </p:sp>
      <p:sp>
        <p:nvSpPr>
          <p:cNvPr id="31780" name="Rectangle 48"/>
          <p:cNvSpPr>
            <a:spLocks noChangeArrowheads="1"/>
          </p:cNvSpPr>
          <p:nvPr/>
        </p:nvSpPr>
        <p:spPr bwMode="auto">
          <a:xfrm>
            <a:off x="685800" y="35845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</a:t>
            </a:r>
          </a:p>
        </p:txBody>
      </p:sp>
      <p:sp>
        <p:nvSpPr>
          <p:cNvPr id="31781" name="AutoShape 49"/>
          <p:cNvSpPr>
            <a:spLocks/>
          </p:cNvSpPr>
          <p:nvPr/>
        </p:nvSpPr>
        <p:spPr bwMode="auto">
          <a:xfrm rot="16200000" flipV="1">
            <a:off x="4305300" y="250825"/>
            <a:ext cx="228600" cy="7467600"/>
          </a:xfrm>
          <a:prstGeom prst="leftBrace">
            <a:avLst>
              <a:gd name="adj1" fmla="val 2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31782" name="Text Box 50"/>
          <p:cNvSpPr txBox="1">
            <a:spLocks noChangeArrowheads="1"/>
          </p:cNvSpPr>
          <p:nvPr/>
        </p:nvSpPr>
        <p:spPr bwMode="auto">
          <a:xfrm>
            <a:off x="3778250" y="4010025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/>
              <a:t>ciphertext</a:t>
            </a:r>
          </a:p>
        </p:txBody>
      </p:sp>
      <p:cxnSp>
        <p:nvCxnSpPr>
          <p:cNvPr id="31783" name="Connettore 2 43"/>
          <p:cNvCxnSpPr>
            <a:cxnSpLocks noChangeShapeType="1"/>
          </p:cNvCxnSpPr>
          <p:nvPr/>
        </p:nvCxnSpPr>
        <p:spPr bwMode="auto">
          <a:xfrm>
            <a:off x="3635375" y="3036888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4" name="CasellaDiTesto 44"/>
          <p:cNvSpPr txBox="1">
            <a:spLocks noChangeArrowheads="1"/>
          </p:cNvSpPr>
          <p:nvPr/>
        </p:nvSpPr>
        <p:spPr bwMode="auto">
          <a:xfrm>
            <a:off x="3397250" y="2820988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1785" name="Connettore 2 45"/>
          <p:cNvCxnSpPr>
            <a:cxnSpLocks noChangeShapeType="1"/>
          </p:cNvCxnSpPr>
          <p:nvPr/>
        </p:nvCxnSpPr>
        <p:spPr bwMode="auto">
          <a:xfrm>
            <a:off x="1979613" y="3046413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6" name="CasellaDiTesto 46"/>
          <p:cNvSpPr txBox="1">
            <a:spLocks noChangeArrowheads="1"/>
          </p:cNvSpPr>
          <p:nvPr/>
        </p:nvSpPr>
        <p:spPr bwMode="auto">
          <a:xfrm>
            <a:off x="1739900" y="28305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1787" name="Connettore 2 47"/>
          <p:cNvCxnSpPr>
            <a:cxnSpLocks noChangeShapeType="1"/>
          </p:cNvCxnSpPr>
          <p:nvPr/>
        </p:nvCxnSpPr>
        <p:spPr bwMode="auto">
          <a:xfrm>
            <a:off x="5364163" y="3046413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8" name="CasellaDiTesto 48"/>
          <p:cNvSpPr txBox="1">
            <a:spLocks noChangeArrowheads="1"/>
          </p:cNvSpPr>
          <p:nvPr/>
        </p:nvSpPr>
        <p:spPr bwMode="auto">
          <a:xfrm>
            <a:off x="5124450" y="28305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cxnSp>
        <p:nvCxnSpPr>
          <p:cNvPr id="31789" name="Connettore 2 49"/>
          <p:cNvCxnSpPr>
            <a:cxnSpLocks noChangeShapeType="1"/>
          </p:cNvCxnSpPr>
          <p:nvPr/>
        </p:nvCxnSpPr>
        <p:spPr bwMode="auto">
          <a:xfrm>
            <a:off x="6899275" y="3046413"/>
            <a:ext cx="144463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0" name="CasellaDiTesto 50"/>
          <p:cNvSpPr txBox="1">
            <a:spLocks noChangeArrowheads="1"/>
          </p:cNvSpPr>
          <p:nvPr/>
        </p:nvSpPr>
        <p:spPr bwMode="auto">
          <a:xfrm>
            <a:off x="6659563" y="28305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52" name="Segnaposto contenuto 2"/>
          <p:cNvSpPr>
            <a:spLocks noGrp="1"/>
          </p:cNvSpPr>
          <p:nvPr>
            <p:ph idx="1"/>
          </p:nvPr>
        </p:nvSpPr>
        <p:spPr>
          <a:xfrm>
            <a:off x="685800" y="4365625"/>
            <a:ext cx="7696200" cy="17272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First block</a:t>
            </a:r>
          </a:p>
          <a:p>
            <a:pPr lvl="1">
              <a:defRPr/>
            </a:pPr>
            <a:r>
              <a:rPr lang="it-IT" dirty="0"/>
              <a:t>XOR </a:t>
            </a:r>
            <a:r>
              <a:rPr lang="it-IT" dirty="0" err="1"/>
              <a:t>message</a:t>
            </a:r>
            <a:r>
              <a:rPr lang="it-IT" dirty="0"/>
              <a:t> m[0]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IV</a:t>
            </a:r>
          </a:p>
          <a:p>
            <a:pPr>
              <a:defRPr/>
            </a:pPr>
            <a:r>
              <a:rPr lang="it-IT" dirty="0" err="1"/>
              <a:t>Subsequent</a:t>
            </a:r>
            <a:r>
              <a:rPr lang="it-IT" dirty="0"/>
              <a:t> </a:t>
            </a:r>
            <a:r>
              <a:rPr lang="it-IT" dirty="0" err="1"/>
              <a:t>blocks</a:t>
            </a:r>
            <a:endParaRPr lang="it-IT" dirty="0"/>
          </a:p>
          <a:p>
            <a:pPr lvl="1">
              <a:defRPr/>
            </a:pPr>
            <a:r>
              <a:rPr lang="it-IT" dirty="0"/>
              <a:t>XOR </a:t>
            </a:r>
            <a:r>
              <a:rPr lang="it-IT" dirty="0" err="1"/>
              <a:t>message</a:t>
            </a:r>
            <a:r>
              <a:rPr lang="it-IT" dirty="0"/>
              <a:t> m[i]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block c[i-1]</a:t>
            </a:r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decryption</a:t>
            </a:r>
            <a:endParaRPr lang="it-IT" dirty="0"/>
          </a:p>
        </p:txBody>
      </p:sp>
      <p:sp>
        <p:nvSpPr>
          <p:cNvPr id="44035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439862"/>
          </a:xfrm>
        </p:spPr>
        <p:txBody>
          <a:bodyPr/>
          <a:lstStyle/>
          <a:p>
            <a:r>
              <a:rPr lang="it-IT" altLang="it-IT"/>
              <a:t>c[i] = ENC(K, c[i-1] </a:t>
            </a:r>
            <a:r>
              <a:rPr lang="it-IT" altLang="it-IT">
                <a:sym typeface="Symbol" pitchFamily="18" charset="2"/>
              </a:rPr>
              <a:t> m[i])</a:t>
            </a:r>
          </a:p>
          <a:p>
            <a:r>
              <a:rPr lang="it-IT" altLang="it-IT">
                <a:sym typeface="Symbol" pitchFamily="18" charset="2"/>
              </a:rPr>
              <a:t>m[i]= c[i-1]  DEC(K, c[i])</a:t>
            </a:r>
            <a:endParaRPr lang="it-IT" altLang="it-IT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771775" y="3586163"/>
            <a:ext cx="1258888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2811463" y="5014913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4335463" y="5014913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44039" name="Text Box 15"/>
          <p:cNvSpPr txBox="1">
            <a:spLocks noChangeArrowheads="1"/>
          </p:cNvSpPr>
          <p:nvPr/>
        </p:nvSpPr>
        <p:spPr bwMode="auto">
          <a:xfrm flipV="1">
            <a:off x="3305175" y="4329113"/>
            <a:ext cx="500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4040" name="Text Box 17"/>
          <p:cNvSpPr txBox="1">
            <a:spLocks noChangeArrowheads="1"/>
          </p:cNvSpPr>
          <p:nvPr/>
        </p:nvSpPr>
        <p:spPr bwMode="auto">
          <a:xfrm flipV="1">
            <a:off x="5021263" y="4329113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4041" name="Line 19"/>
          <p:cNvSpPr>
            <a:spLocks noChangeShapeType="1"/>
          </p:cNvSpPr>
          <p:nvPr/>
        </p:nvSpPr>
        <p:spPr bwMode="auto">
          <a:xfrm>
            <a:off x="3541713" y="4729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2" name="Line 20"/>
          <p:cNvSpPr>
            <a:spLocks noChangeShapeType="1"/>
          </p:cNvSpPr>
          <p:nvPr/>
        </p:nvSpPr>
        <p:spPr bwMode="auto">
          <a:xfrm>
            <a:off x="5249863" y="4705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3" name="Line 22"/>
          <p:cNvSpPr>
            <a:spLocks noChangeShapeType="1"/>
          </p:cNvSpPr>
          <p:nvPr/>
        </p:nvSpPr>
        <p:spPr bwMode="auto">
          <a:xfrm>
            <a:off x="5249863" y="42148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4" name="Line 24"/>
          <p:cNvSpPr>
            <a:spLocks noChangeShapeType="1"/>
          </p:cNvSpPr>
          <p:nvPr/>
        </p:nvSpPr>
        <p:spPr bwMode="auto">
          <a:xfrm>
            <a:off x="3497263" y="42148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5" name="Freeform 26"/>
          <p:cNvSpPr>
            <a:spLocks/>
          </p:cNvSpPr>
          <p:nvPr/>
        </p:nvSpPr>
        <p:spPr bwMode="auto">
          <a:xfrm>
            <a:off x="2049463" y="3109913"/>
            <a:ext cx="1371600" cy="14668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3497263" y="31289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7" name="Freeform 28"/>
          <p:cNvSpPr>
            <a:spLocks/>
          </p:cNvSpPr>
          <p:nvPr/>
        </p:nvSpPr>
        <p:spPr bwMode="auto">
          <a:xfrm flipV="1">
            <a:off x="3497263" y="33575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>
            <a:off x="5249863" y="31289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9" name="Rectangle 44"/>
          <p:cNvSpPr>
            <a:spLocks noChangeArrowheads="1"/>
          </p:cNvSpPr>
          <p:nvPr/>
        </p:nvSpPr>
        <p:spPr bwMode="auto">
          <a:xfrm>
            <a:off x="2811463" y="2843213"/>
            <a:ext cx="1524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c[0]</a:t>
            </a:r>
          </a:p>
        </p:txBody>
      </p:sp>
      <p:sp>
        <p:nvSpPr>
          <p:cNvPr id="44050" name="Rectangle 45"/>
          <p:cNvSpPr>
            <a:spLocks noChangeArrowheads="1"/>
          </p:cNvSpPr>
          <p:nvPr/>
        </p:nvSpPr>
        <p:spPr bwMode="auto">
          <a:xfrm>
            <a:off x="4335463" y="2843213"/>
            <a:ext cx="16764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c[1]</a:t>
            </a:r>
          </a:p>
        </p:txBody>
      </p:sp>
      <p:sp>
        <p:nvSpPr>
          <p:cNvPr id="44051" name="Rectangle 48"/>
          <p:cNvSpPr>
            <a:spLocks noChangeArrowheads="1"/>
          </p:cNvSpPr>
          <p:nvPr/>
        </p:nvSpPr>
        <p:spPr bwMode="auto">
          <a:xfrm>
            <a:off x="1668463" y="2843213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IV</a:t>
            </a:r>
          </a:p>
        </p:txBody>
      </p:sp>
      <p:sp>
        <p:nvSpPr>
          <p:cNvPr id="44052" name="Rectangle 5"/>
          <p:cNvSpPr>
            <a:spLocks noChangeArrowheads="1"/>
          </p:cNvSpPr>
          <p:nvPr/>
        </p:nvSpPr>
        <p:spPr bwMode="auto">
          <a:xfrm>
            <a:off x="4608513" y="3573463"/>
            <a:ext cx="1258887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4053" name="Freeform 28"/>
          <p:cNvSpPr>
            <a:spLocks/>
          </p:cNvSpPr>
          <p:nvPr/>
        </p:nvSpPr>
        <p:spPr bwMode="auto">
          <a:xfrm flipV="1">
            <a:off x="5276850" y="33575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54" name="CasellaDiTesto 24"/>
          <p:cNvSpPr txBox="1">
            <a:spLocks noChangeArrowheads="1"/>
          </p:cNvSpPr>
          <p:nvPr/>
        </p:nvSpPr>
        <p:spPr bwMode="auto">
          <a:xfrm>
            <a:off x="6659563" y="2708275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4055" name="CasellaDiTesto 25"/>
          <p:cNvSpPr txBox="1">
            <a:spLocks noChangeArrowheads="1"/>
          </p:cNvSpPr>
          <p:nvPr/>
        </p:nvSpPr>
        <p:spPr bwMode="auto">
          <a:xfrm>
            <a:off x="6659563" y="4778375"/>
            <a:ext cx="481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4056" name="CasellaDiTesto 26"/>
          <p:cNvSpPr txBox="1">
            <a:spLocks noChangeArrowheads="1"/>
          </p:cNvSpPr>
          <p:nvPr/>
        </p:nvSpPr>
        <p:spPr bwMode="auto">
          <a:xfrm>
            <a:off x="6659563" y="3716338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20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Back to MAC-</a:t>
            </a:r>
            <a:r>
              <a:rPr lang="it-IT" sz="3200" dirty="0" err="1"/>
              <a:t>then</a:t>
            </a:r>
            <a:r>
              <a:rPr lang="it-IT" sz="3200" dirty="0"/>
              <a:t>-</a:t>
            </a:r>
            <a:r>
              <a:rPr lang="it-IT" sz="3200" dirty="0" err="1"/>
              <a:t>encrypt</a:t>
            </a:r>
            <a:r>
              <a:rPr lang="it-IT" sz="3200" dirty="0"/>
              <a:t>:</a:t>
            </a:r>
            <a:br>
              <a:rPr lang="it-IT" sz="3200" dirty="0"/>
            </a:br>
            <a:r>
              <a:rPr lang="it-IT" sz="3200" dirty="0"/>
              <a:t>the CBC </a:t>
            </a:r>
            <a:r>
              <a:rPr lang="it-IT" sz="3200" dirty="0" err="1"/>
              <a:t>Padding</a:t>
            </a:r>
            <a:r>
              <a:rPr lang="it-IT" sz="3200" dirty="0"/>
              <a:t> Oracle </a:t>
            </a:r>
            <a:r>
              <a:rPr lang="it-IT" sz="3200" dirty="0" err="1"/>
              <a:t>attack</a:t>
            </a:r>
            <a:br>
              <a:rPr lang="it-IT" sz="3200" dirty="0"/>
            </a:br>
            <a:br>
              <a:rPr lang="it-IT" sz="3200" dirty="0"/>
            </a:br>
            <a:r>
              <a:rPr lang="it-IT" sz="2800" dirty="0"/>
              <a:t>exploits </a:t>
            </a:r>
            <a:r>
              <a:rPr lang="it-IT" sz="2800" dirty="0" err="1"/>
              <a:t>poor</a:t>
            </a:r>
            <a:r>
              <a:rPr lang="it-IT" sz="2800" dirty="0"/>
              <a:t> </a:t>
            </a:r>
            <a:r>
              <a:rPr lang="it-IT" sz="2800" dirty="0" err="1"/>
              <a:t>protocol</a:t>
            </a:r>
            <a:r>
              <a:rPr lang="it-IT" sz="2800" dirty="0"/>
              <a:t> </a:t>
            </a:r>
            <a:r>
              <a:rPr lang="it-IT" sz="2800" dirty="0" err="1"/>
              <a:t>choice</a:t>
            </a:r>
            <a:r>
              <a:rPr lang="it-IT" sz="2800" dirty="0"/>
              <a:t> </a:t>
            </a:r>
            <a:br>
              <a:rPr lang="it-IT" sz="2800" dirty="0"/>
            </a:br>
            <a:r>
              <a:rPr lang="it-IT" sz="2800" dirty="0"/>
              <a:t>(and </a:t>
            </a:r>
            <a:r>
              <a:rPr lang="it-IT" sz="2800" dirty="0" err="1"/>
              <a:t>bad</a:t>
            </a:r>
            <a:r>
              <a:rPr lang="it-IT" sz="2800" dirty="0"/>
              <a:t> </a:t>
            </a:r>
            <a:r>
              <a:rPr lang="it-IT" sz="2800" dirty="0" err="1"/>
              <a:t>implementation</a:t>
            </a:r>
            <a:r>
              <a:rPr lang="it-IT" sz="2800" dirty="0"/>
              <a:t>) in TLS 1.0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64401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ttangolo 13"/>
          <p:cNvSpPr>
            <a:spLocks noChangeArrowheads="1"/>
          </p:cNvSpPr>
          <p:nvPr/>
        </p:nvSpPr>
        <p:spPr bwMode="auto">
          <a:xfrm>
            <a:off x="7380288" y="1123950"/>
            <a:ext cx="11525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padding</a:t>
            </a:r>
            <a:endParaRPr lang="it-IT" dirty="0"/>
          </a:p>
        </p:txBody>
      </p:sp>
      <p:sp>
        <p:nvSpPr>
          <p:cNvPr id="40964" name="Segnaposto contenuto 2"/>
          <p:cNvSpPr>
            <a:spLocks noGrp="1"/>
          </p:cNvSpPr>
          <p:nvPr>
            <p:ph idx="1"/>
          </p:nvPr>
        </p:nvSpPr>
        <p:spPr>
          <a:xfrm>
            <a:off x="684213" y="2492375"/>
            <a:ext cx="7416800" cy="936625"/>
          </a:xfrm>
        </p:spPr>
        <p:txBody>
          <a:bodyPr/>
          <a:lstStyle/>
          <a:p>
            <a:r>
              <a:rPr lang="it-IT" altLang="it-IT"/>
              <a:t>TLS padding </a:t>
            </a:r>
            <a:r>
              <a:rPr lang="it-IT" altLang="it-IT" sz="2000"/>
              <a:t>(say block = 8 B)</a:t>
            </a:r>
            <a:r>
              <a:rPr lang="it-IT" altLang="it-IT"/>
              <a:t>: </a:t>
            </a:r>
          </a:p>
        </p:txBody>
      </p:sp>
      <p:sp>
        <p:nvSpPr>
          <p:cNvPr id="40965" name="Rettangolo 4"/>
          <p:cNvSpPr>
            <a:spLocks noChangeArrowheads="1"/>
          </p:cNvSpPr>
          <p:nvPr/>
        </p:nvSpPr>
        <p:spPr bwMode="auto">
          <a:xfrm>
            <a:off x="179388" y="1268413"/>
            <a:ext cx="1439862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TLS record hdr</a:t>
            </a:r>
          </a:p>
        </p:txBody>
      </p:sp>
      <p:sp>
        <p:nvSpPr>
          <p:cNvPr id="40966" name="AutoShape 49"/>
          <p:cNvSpPr>
            <a:spLocks/>
          </p:cNvSpPr>
          <p:nvPr/>
        </p:nvSpPr>
        <p:spPr bwMode="auto">
          <a:xfrm rot="16200000" flipV="1">
            <a:off x="4741069" y="-1348581"/>
            <a:ext cx="287337" cy="6530975"/>
          </a:xfrm>
          <a:prstGeom prst="leftBrace">
            <a:avLst>
              <a:gd name="adj1" fmla="val 2046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67" name="Rettangolo 15"/>
          <p:cNvSpPr>
            <a:spLocks noChangeArrowheads="1"/>
          </p:cNvSpPr>
          <p:nvPr/>
        </p:nvSpPr>
        <p:spPr bwMode="auto">
          <a:xfrm>
            <a:off x="6229350" y="1123950"/>
            <a:ext cx="1150938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68" name="Rettangolo 16"/>
          <p:cNvSpPr>
            <a:spLocks noChangeArrowheads="1"/>
          </p:cNvSpPr>
          <p:nvPr/>
        </p:nvSpPr>
        <p:spPr bwMode="auto">
          <a:xfrm>
            <a:off x="5075238" y="1123950"/>
            <a:ext cx="11525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69" name="Rettangolo 17"/>
          <p:cNvSpPr>
            <a:spLocks noChangeArrowheads="1"/>
          </p:cNvSpPr>
          <p:nvPr/>
        </p:nvSpPr>
        <p:spPr bwMode="auto">
          <a:xfrm>
            <a:off x="3924300" y="1123950"/>
            <a:ext cx="11525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70" name="Rettangolo 18"/>
          <p:cNvSpPr>
            <a:spLocks noChangeArrowheads="1"/>
          </p:cNvSpPr>
          <p:nvPr/>
        </p:nvSpPr>
        <p:spPr bwMode="auto">
          <a:xfrm>
            <a:off x="2770188" y="1123950"/>
            <a:ext cx="1154112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71" name="Rettangolo 19"/>
          <p:cNvSpPr>
            <a:spLocks noChangeArrowheads="1"/>
          </p:cNvSpPr>
          <p:nvPr/>
        </p:nvSpPr>
        <p:spPr bwMode="auto">
          <a:xfrm>
            <a:off x="1619250" y="1123950"/>
            <a:ext cx="1152525" cy="57626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0972" name="Rectangle 10" descr="Horizontal brick"/>
          <p:cNvSpPr>
            <a:spLocks noChangeArrowheads="1"/>
          </p:cNvSpPr>
          <p:nvPr/>
        </p:nvSpPr>
        <p:spPr bwMode="auto">
          <a:xfrm>
            <a:off x="1619250" y="1268413"/>
            <a:ext cx="4321175" cy="431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DATA</a:t>
            </a:r>
          </a:p>
        </p:txBody>
      </p:sp>
      <p:sp>
        <p:nvSpPr>
          <p:cNvPr id="40973" name="Rectangle 10" descr="Horizontal brick"/>
          <p:cNvSpPr>
            <a:spLocks noChangeArrowheads="1"/>
          </p:cNvSpPr>
          <p:nvPr/>
        </p:nvSpPr>
        <p:spPr bwMode="auto">
          <a:xfrm>
            <a:off x="5940425" y="1268413"/>
            <a:ext cx="1584325" cy="431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MAC</a:t>
            </a:r>
          </a:p>
        </p:txBody>
      </p:sp>
      <p:sp>
        <p:nvSpPr>
          <p:cNvPr id="40974" name="Rectangle 10" descr="Horizontal brick"/>
          <p:cNvSpPr>
            <a:spLocks noChangeArrowheads="1"/>
          </p:cNvSpPr>
          <p:nvPr/>
        </p:nvSpPr>
        <p:spPr bwMode="auto">
          <a:xfrm>
            <a:off x="7524750" y="1268413"/>
            <a:ext cx="719138" cy="431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pad</a:t>
            </a:r>
          </a:p>
        </p:txBody>
      </p:sp>
      <p:sp>
        <p:nvSpPr>
          <p:cNvPr id="40975" name="CasellaDiTesto 20"/>
          <p:cNvSpPr txBox="1">
            <a:spLocks noChangeArrowheads="1"/>
          </p:cNvSpPr>
          <p:nvPr/>
        </p:nvSpPr>
        <p:spPr bwMode="auto">
          <a:xfrm>
            <a:off x="3419475" y="1989138"/>
            <a:ext cx="4094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Encrypted, padding </a:t>
            </a:r>
            <a:r>
              <a:rPr lang="it-IT" altLang="it-IT">
                <a:sym typeface="Wingdings" pitchFamily="2" charset="2"/>
              </a:rPr>
              <a:t> fit last block boundary </a:t>
            </a:r>
            <a:r>
              <a:rPr lang="it-IT" altLang="it-IT"/>
              <a:t> </a:t>
            </a:r>
          </a:p>
        </p:txBody>
      </p:sp>
      <p:sp>
        <p:nvSpPr>
          <p:cNvPr id="40976" name="Rettangolo 21"/>
          <p:cNvSpPr>
            <a:spLocks noChangeArrowheads="1"/>
          </p:cNvSpPr>
          <p:nvPr/>
        </p:nvSpPr>
        <p:spPr bwMode="auto">
          <a:xfrm>
            <a:off x="4932363" y="328453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00</a:t>
            </a:r>
          </a:p>
        </p:txBody>
      </p:sp>
      <p:sp>
        <p:nvSpPr>
          <p:cNvPr id="40977" name="Rettangolo 23"/>
          <p:cNvSpPr>
            <a:spLocks noChangeArrowheads="1"/>
          </p:cNvSpPr>
          <p:nvPr/>
        </p:nvSpPr>
        <p:spPr bwMode="auto">
          <a:xfrm>
            <a:off x="4500563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78" name="Rettangolo 24"/>
          <p:cNvSpPr>
            <a:spLocks noChangeArrowheads="1"/>
          </p:cNvSpPr>
          <p:nvPr/>
        </p:nvSpPr>
        <p:spPr bwMode="auto">
          <a:xfrm>
            <a:off x="4067175" y="3284538"/>
            <a:ext cx="433388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79" name="Rettangolo 25"/>
          <p:cNvSpPr>
            <a:spLocks noChangeArrowheads="1"/>
          </p:cNvSpPr>
          <p:nvPr/>
        </p:nvSpPr>
        <p:spPr bwMode="auto">
          <a:xfrm>
            <a:off x="36353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0" name="Rettangolo 26"/>
          <p:cNvSpPr>
            <a:spLocks noChangeArrowheads="1"/>
          </p:cNvSpPr>
          <p:nvPr/>
        </p:nvSpPr>
        <p:spPr bwMode="auto">
          <a:xfrm>
            <a:off x="32035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1" name="Rettangolo 27"/>
          <p:cNvSpPr>
            <a:spLocks noChangeArrowheads="1"/>
          </p:cNvSpPr>
          <p:nvPr/>
        </p:nvSpPr>
        <p:spPr bwMode="auto">
          <a:xfrm>
            <a:off x="27717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2" name="Rettangolo 28"/>
          <p:cNvSpPr>
            <a:spLocks noChangeArrowheads="1"/>
          </p:cNvSpPr>
          <p:nvPr/>
        </p:nvSpPr>
        <p:spPr bwMode="auto">
          <a:xfrm>
            <a:off x="23399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3" name="Rettangolo 29"/>
          <p:cNvSpPr>
            <a:spLocks noChangeArrowheads="1"/>
          </p:cNvSpPr>
          <p:nvPr/>
        </p:nvSpPr>
        <p:spPr bwMode="auto">
          <a:xfrm>
            <a:off x="1908175" y="328453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4" name="Rettangolo 31"/>
          <p:cNvSpPr>
            <a:spLocks noChangeArrowheads="1"/>
          </p:cNvSpPr>
          <p:nvPr/>
        </p:nvSpPr>
        <p:spPr bwMode="auto">
          <a:xfrm>
            <a:off x="4932363" y="3860800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01</a:t>
            </a:r>
          </a:p>
        </p:txBody>
      </p:sp>
      <p:sp>
        <p:nvSpPr>
          <p:cNvPr id="40985" name="Rettangolo 33"/>
          <p:cNvSpPr>
            <a:spLocks noChangeArrowheads="1"/>
          </p:cNvSpPr>
          <p:nvPr/>
        </p:nvSpPr>
        <p:spPr bwMode="auto">
          <a:xfrm>
            <a:off x="4067175" y="3860800"/>
            <a:ext cx="433388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6" name="Rettangolo 34"/>
          <p:cNvSpPr>
            <a:spLocks noChangeArrowheads="1"/>
          </p:cNvSpPr>
          <p:nvPr/>
        </p:nvSpPr>
        <p:spPr bwMode="auto">
          <a:xfrm>
            <a:off x="36353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7" name="Rettangolo 35"/>
          <p:cNvSpPr>
            <a:spLocks noChangeArrowheads="1"/>
          </p:cNvSpPr>
          <p:nvPr/>
        </p:nvSpPr>
        <p:spPr bwMode="auto">
          <a:xfrm>
            <a:off x="32035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8" name="Rettangolo 36"/>
          <p:cNvSpPr>
            <a:spLocks noChangeArrowheads="1"/>
          </p:cNvSpPr>
          <p:nvPr/>
        </p:nvSpPr>
        <p:spPr bwMode="auto">
          <a:xfrm>
            <a:off x="27717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89" name="Rettangolo 37"/>
          <p:cNvSpPr>
            <a:spLocks noChangeArrowheads="1"/>
          </p:cNvSpPr>
          <p:nvPr/>
        </p:nvSpPr>
        <p:spPr bwMode="auto">
          <a:xfrm>
            <a:off x="23399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0" name="Rettangolo 38"/>
          <p:cNvSpPr>
            <a:spLocks noChangeArrowheads="1"/>
          </p:cNvSpPr>
          <p:nvPr/>
        </p:nvSpPr>
        <p:spPr bwMode="auto">
          <a:xfrm>
            <a:off x="1908175" y="3860800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1" name="Rettangolo 40"/>
          <p:cNvSpPr>
            <a:spLocks noChangeArrowheads="1"/>
          </p:cNvSpPr>
          <p:nvPr/>
        </p:nvSpPr>
        <p:spPr bwMode="auto">
          <a:xfrm>
            <a:off x="4500563" y="3860800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01</a:t>
            </a:r>
          </a:p>
        </p:txBody>
      </p:sp>
      <p:sp>
        <p:nvSpPr>
          <p:cNvPr id="40992" name="Rettangolo 41"/>
          <p:cNvSpPr>
            <a:spLocks noChangeArrowheads="1"/>
          </p:cNvSpPr>
          <p:nvPr/>
        </p:nvSpPr>
        <p:spPr bwMode="auto">
          <a:xfrm>
            <a:off x="4932363" y="4437063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02</a:t>
            </a:r>
          </a:p>
        </p:txBody>
      </p:sp>
      <p:sp>
        <p:nvSpPr>
          <p:cNvPr id="40993" name="Rettangolo 43"/>
          <p:cNvSpPr>
            <a:spLocks noChangeArrowheads="1"/>
          </p:cNvSpPr>
          <p:nvPr/>
        </p:nvSpPr>
        <p:spPr bwMode="auto">
          <a:xfrm>
            <a:off x="36353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4" name="Rettangolo 44"/>
          <p:cNvSpPr>
            <a:spLocks noChangeArrowheads="1"/>
          </p:cNvSpPr>
          <p:nvPr/>
        </p:nvSpPr>
        <p:spPr bwMode="auto">
          <a:xfrm>
            <a:off x="32035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5" name="Rettangolo 45"/>
          <p:cNvSpPr>
            <a:spLocks noChangeArrowheads="1"/>
          </p:cNvSpPr>
          <p:nvPr/>
        </p:nvSpPr>
        <p:spPr bwMode="auto">
          <a:xfrm>
            <a:off x="27717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6" name="Rettangolo 46"/>
          <p:cNvSpPr>
            <a:spLocks noChangeArrowheads="1"/>
          </p:cNvSpPr>
          <p:nvPr/>
        </p:nvSpPr>
        <p:spPr bwMode="auto">
          <a:xfrm>
            <a:off x="23399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7" name="Rettangolo 47"/>
          <p:cNvSpPr>
            <a:spLocks noChangeArrowheads="1"/>
          </p:cNvSpPr>
          <p:nvPr/>
        </p:nvSpPr>
        <p:spPr bwMode="auto">
          <a:xfrm>
            <a:off x="1908175" y="4437063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0998" name="Rettangolo 49"/>
          <p:cNvSpPr>
            <a:spLocks noChangeArrowheads="1"/>
          </p:cNvSpPr>
          <p:nvPr/>
        </p:nvSpPr>
        <p:spPr bwMode="auto">
          <a:xfrm>
            <a:off x="4500563" y="4437063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02</a:t>
            </a:r>
          </a:p>
        </p:txBody>
      </p:sp>
      <p:sp>
        <p:nvSpPr>
          <p:cNvPr id="40999" name="Rettangolo 50"/>
          <p:cNvSpPr>
            <a:spLocks noChangeArrowheads="1"/>
          </p:cNvSpPr>
          <p:nvPr/>
        </p:nvSpPr>
        <p:spPr bwMode="auto">
          <a:xfrm>
            <a:off x="4067175" y="4437063"/>
            <a:ext cx="433388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02</a:t>
            </a:r>
          </a:p>
        </p:txBody>
      </p:sp>
      <p:sp>
        <p:nvSpPr>
          <p:cNvPr id="41000" name="Rettangolo 57"/>
          <p:cNvSpPr>
            <a:spLocks noChangeArrowheads="1"/>
          </p:cNvSpPr>
          <p:nvPr/>
        </p:nvSpPr>
        <p:spPr bwMode="auto">
          <a:xfrm>
            <a:off x="36353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1" name="Rettangolo 58"/>
          <p:cNvSpPr>
            <a:spLocks noChangeArrowheads="1"/>
          </p:cNvSpPr>
          <p:nvPr/>
        </p:nvSpPr>
        <p:spPr bwMode="auto">
          <a:xfrm>
            <a:off x="32035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2" name="Rettangolo 59"/>
          <p:cNvSpPr>
            <a:spLocks noChangeArrowheads="1"/>
          </p:cNvSpPr>
          <p:nvPr/>
        </p:nvSpPr>
        <p:spPr bwMode="auto">
          <a:xfrm>
            <a:off x="27717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3" name="Rettangolo 60"/>
          <p:cNvSpPr>
            <a:spLocks noChangeArrowheads="1"/>
          </p:cNvSpPr>
          <p:nvPr/>
        </p:nvSpPr>
        <p:spPr bwMode="auto">
          <a:xfrm>
            <a:off x="23399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4" name="Rettangolo 61"/>
          <p:cNvSpPr>
            <a:spLocks noChangeArrowheads="1"/>
          </p:cNvSpPr>
          <p:nvPr/>
        </p:nvSpPr>
        <p:spPr bwMode="auto">
          <a:xfrm>
            <a:off x="1908175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5" name="Rettangolo 65"/>
          <p:cNvSpPr>
            <a:spLocks noChangeArrowheads="1"/>
          </p:cNvSpPr>
          <p:nvPr/>
        </p:nvSpPr>
        <p:spPr bwMode="auto">
          <a:xfrm>
            <a:off x="4932363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6" name="Rettangolo 66"/>
          <p:cNvSpPr>
            <a:spLocks noChangeArrowheads="1"/>
          </p:cNvSpPr>
          <p:nvPr/>
        </p:nvSpPr>
        <p:spPr bwMode="auto">
          <a:xfrm>
            <a:off x="4500563" y="5589588"/>
            <a:ext cx="431800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7" name="Rettangolo 67"/>
          <p:cNvSpPr>
            <a:spLocks noChangeArrowheads="1"/>
          </p:cNvSpPr>
          <p:nvPr/>
        </p:nvSpPr>
        <p:spPr bwMode="auto">
          <a:xfrm>
            <a:off x="4067175" y="5589588"/>
            <a:ext cx="433388" cy="3603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08" name="Rettangolo 69"/>
          <p:cNvSpPr>
            <a:spLocks noChangeArrowheads="1"/>
          </p:cNvSpPr>
          <p:nvPr/>
        </p:nvSpPr>
        <p:spPr bwMode="auto">
          <a:xfrm>
            <a:off x="49323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09" name="Rettangolo 70"/>
          <p:cNvSpPr>
            <a:spLocks noChangeArrowheads="1"/>
          </p:cNvSpPr>
          <p:nvPr/>
        </p:nvSpPr>
        <p:spPr bwMode="auto">
          <a:xfrm>
            <a:off x="36353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cxnSp>
        <p:nvCxnSpPr>
          <p:cNvPr id="41010" name="Connettore 1 52"/>
          <p:cNvCxnSpPr>
            <a:cxnSpLocks noChangeShapeType="1"/>
          </p:cNvCxnSpPr>
          <p:nvPr/>
        </p:nvCxnSpPr>
        <p:spPr bwMode="auto">
          <a:xfrm>
            <a:off x="5364163" y="3068638"/>
            <a:ext cx="0" cy="30241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11" name="Rettangolo 71"/>
          <p:cNvSpPr>
            <a:spLocks noChangeArrowheads="1"/>
          </p:cNvSpPr>
          <p:nvPr/>
        </p:nvSpPr>
        <p:spPr bwMode="auto">
          <a:xfrm>
            <a:off x="32035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12" name="Rettangolo 72"/>
          <p:cNvSpPr>
            <a:spLocks noChangeArrowheads="1"/>
          </p:cNvSpPr>
          <p:nvPr/>
        </p:nvSpPr>
        <p:spPr bwMode="auto">
          <a:xfrm>
            <a:off x="27717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13" name="Rettangolo 73"/>
          <p:cNvSpPr>
            <a:spLocks noChangeArrowheads="1"/>
          </p:cNvSpPr>
          <p:nvPr/>
        </p:nvSpPr>
        <p:spPr bwMode="auto">
          <a:xfrm>
            <a:off x="23399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14" name="Rettangolo 74"/>
          <p:cNvSpPr>
            <a:spLocks noChangeArrowheads="1"/>
          </p:cNvSpPr>
          <p:nvPr/>
        </p:nvSpPr>
        <p:spPr bwMode="auto">
          <a:xfrm>
            <a:off x="1908175" y="5013325"/>
            <a:ext cx="431800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.</a:t>
            </a:r>
          </a:p>
        </p:txBody>
      </p:sp>
      <p:sp>
        <p:nvSpPr>
          <p:cNvPr id="41015" name="Rettangolo 75"/>
          <p:cNvSpPr>
            <a:spLocks noChangeArrowheads="1"/>
          </p:cNvSpPr>
          <p:nvPr/>
        </p:nvSpPr>
        <p:spPr bwMode="auto">
          <a:xfrm>
            <a:off x="45005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16" name="Rettangolo 76"/>
          <p:cNvSpPr>
            <a:spLocks noChangeArrowheads="1"/>
          </p:cNvSpPr>
          <p:nvPr/>
        </p:nvSpPr>
        <p:spPr bwMode="auto">
          <a:xfrm>
            <a:off x="4067175" y="5013325"/>
            <a:ext cx="433388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17" name="Rettangolo 78"/>
          <p:cNvSpPr>
            <a:spLocks noChangeArrowheads="1"/>
          </p:cNvSpPr>
          <p:nvPr/>
        </p:nvSpPr>
        <p:spPr bwMode="auto">
          <a:xfrm>
            <a:off x="62277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18" name="Rettangolo 79"/>
          <p:cNvSpPr>
            <a:spLocks noChangeArrowheads="1"/>
          </p:cNvSpPr>
          <p:nvPr/>
        </p:nvSpPr>
        <p:spPr bwMode="auto">
          <a:xfrm>
            <a:off x="57959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19" name="Rettangolo 80"/>
          <p:cNvSpPr>
            <a:spLocks noChangeArrowheads="1"/>
          </p:cNvSpPr>
          <p:nvPr/>
        </p:nvSpPr>
        <p:spPr bwMode="auto">
          <a:xfrm>
            <a:off x="5364163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0" name="Rettangolo 81"/>
          <p:cNvSpPr>
            <a:spLocks noChangeArrowheads="1"/>
          </p:cNvSpPr>
          <p:nvPr/>
        </p:nvSpPr>
        <p:spPr bwMode="auto">
          <a:xfrm>
            <a:off x="7524750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1" name="Rettangolo 82"/>
          <p:cNvSpPr>
            <a:spLocks noChangeArrowheads="1"/>
          </p:cNvSpPr>
          <p:nvPr/>
        </p:nvSpPr>
        <p:spPr bwMode="auto">
          <a:xfrm>
            <a:off x="7092950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2" name="Rettangolo 83"/>
          <p:cNvSpPr>
            <a:spLocks noChangeArrowheads="1"/>
          </p:cNvSpPr>
          <p:nvPr/>
        </p:nvSpPr>
        <p:spPr bwMode="auto">
          <a:xfrm>
            <a:off x="6659563" y="5013325"/>
            <a:ext cx="433387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3" name="Rettangolo 84"/>
          <p:cNvSpPr>
            <a:spLocks noChangeArrowheads="1"/>
          </p:cNvSpPr>
          <p:nvPr/>
        </p:nvSpPr>
        <p:spPr bwMode="auto">
          <a:xfrm>
            <a:off x="8388350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4" name="Rettangolo 85"/>
          <p:cNvSpPr>
            <a:spLocks noChangeArrowheads="1"/>
          </p:cNvSpPr>
          <p:nvPr/>
        </p:nvSpPr>
        <p:spPr bwMode="auto">
          <a:xfrm>
            <a:off x="7956550" y="5013325"/>
            <a:ext cx="431800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0A</a:t>
            </a:r>
          </a:p>
        </p:txBody>
      </p:sp>
      <p:sp>
        <p:nvSpPr>
          <p:cNvPr id="41025" name="Rettangolo 87"/>
          <p:cNvSpPr>
            <a:spLocks noChangeArrowheads="1"/>
          </p:cNvSpPr>
          <p:nvPr/>
        </p:nvSpPr>
        <p:spPr bwMode="auto">
          <a:xfrm>
            <a:off x="5364163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cxnSp>
        <p:nvCxnSpPr>
          <p:cNvPr id="41026" name="Connettore 1 86"/>
          <p:cNvCxnSpPr>
            <a:cxnSpLocks noChangeShapeType="1"/>
          </p:cNvCxnSpPr>
          <p:nvPr/>
        </p:nvCxnSpPr>
        <p:spPr bwMode="auto">
          <a:xfrm>
            <a:off x="8820150" y="3068638"/>
            <a:ext cx="0" cy="30241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27" name="Rettangolo 88"/>
          <p:cNvSpPr>
            <a:spLocks noChangeArrowheads="1"/>
          </p:cNvSpPr>
          <p:nvPr/>
        </p:nvSpPr>
        <p:spPr bwMode="auto">
          <a:xfrm>
            <a:off x="5795963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28" name="Rettangolo 89"/>
          <p:cNvSpPr>
            <a:spLocks noChangeArrowheads="1"/>
          </p:cNvSpPr>
          <p:nvPr/>
        </p:nvSpPr>
        <p:spPr bwMode="auto">
          <a:xfrm>
            <a:off x="6227763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29" name="Rettangolo 90"/>
          <p:cNvSpPr>
            <a:spLocks noChangeArrowheads="1"/>
          </p:cNvSpPr>
          <p:nvPr/>
        </p:nvSpPr>
        <p:spPr bwMode="auto">
          <a:xfrm>
            <a:off x="6659563" y="5589588"/>
            <a:ext cx="433387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0" name="Rettangolo 91"/>
          <p:cNvSpPr>
            <a:spLocks noChangeArrowheads="1"/>
          </p:cNvSpPr>
          <p:nvPr/>
        </p:nvSpPr>
        <p:spPr bwMode="auto">
          <a:xfrm>
            <a:off x="7092950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1" name="Rettangolo 92"/>
          <p:cNvSpPr>
            <a:spLocks noChangeArrowheads="1"/>
          </p:cNvSpPr>
          <p:nvPr/>
        </p:nvSpPr>
        <p:spPr bwMode="auto">
          <a:xfrm>
            <a:off x="7524750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2" name="Rettangolo 93"/>
          <p:cNvSpPr>
            <a:spLocks noChangeArrowheads="1"/>
          </p:cNvSpPr>
          <p:nvPr/>
        </p:nvSpPr>
        <p:spPr bwMode="auto">
          <a:xfrm>
            <a:off x="7956550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3" name="Rettangolo 94"/>
          <p:cNvSpPr>
            <a:spLocks noChangeArrowheads="1"/>
          </p:cNvSpPr>
          <p:nvPr/>
        </p:nvSpPr>
        <p:spPr bwMode="auto">
          <a:xfrm>
            <a:off x="8388350" y="5589588"/>
            <a:ext cx="4318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sz="1600" b="1"/>
              <a:t>07</a:t>
            </a:r>
          </a:p>
        </p:txBody>
      </p:sp>
      <p:sp>
        <p:nvSpPr>
          <p:cNvPr id="41034" name="CasellaDiTesto 95"/>
          <p:cNvSpPr txBox="1">
            <a:spLocks noChangeArrowheads="1"/>
          </p:cNvSpPr>
          <p:nvPr/>
        </p:nvSpPr>
        <p:spPr bwMode="auto">
          <a:xfrm>
            <a:off x="5508625" y="3284538"/>
            <a:ext cx="32734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Last byte always added: pad len</a:t>
            </a:r>
          </a:p>
          <a:p>
            <a:pPr eaLnBrk="1" hangingPunct="1"/>
            <a:r>
              <a:rPr lang="it-IT" altLang="it-IT"/>
              <a:t>(eventually 00)</a:t>
            </a:r>
          </a:p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Pad may extend over multiple blocks</a:t>
            </a:r>
          </a:p>
          <a:p>
            <a:pPr eaLnBrk="1" hangingPunct="1"/>
            <a:r>
              <a:rPr lang="it-IT" altLang="it-IT"/>
              <a:t>(up to 255)</a:t>
            </a:r>
          </a:p>
        </p:txBody>
      </p:sp>
      <p:sp>
        <p:nvSpPr>
          <p:cNvPr id="41035" name="Rectangle 10" descr="Horizontal brick"/>
          <p:cNvSpPr>
            <a:spLocks noChangeArrowheads="1"/>
          </p:cNvSpPr>
          <p:nvPr/>
        </p:nvSpPr>
        <p:spPr bwMode="auto">
          <a:xfrm>
            <a:off x="8243888" y="1268413"/>
            <a:ext cx="288925" cy="431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L</a:t>
            </a:r>
          </a:p>
        </p:txBody>
      </p:sp>
      <p:cxnSp>
        <p:nvCxnSpPr>
          <p:cNvPr id="41036" name="Connettore 1 52"/>
          <p:cNvCxnSpPr>
            <a:cxnSpLocks noChangeShapeType="1"/>
          </p:cNvCxnSpPr>
          <p:nvPr/>
        </p:nvCxnSpPr>
        <p:spPr bwMode="auto">
          <a:xfrm>
            <a:off x="1908175" y="3068638"/>
            <a:ext cx="0" cy="3024187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CBC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steps</a:t>
            </a:r>
            <a:r>
              <a:rPr lang="it-IT" dirty="0"/>
              <a:t> (TLS 1.0)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743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Decrypt</a:t>
            </a:r>
            <a:endParaRPr lang="it-IT" dirty="0"/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Unless</a:t>
            </a:r>
            <a:r>
              <a:rPr lang="it-IT" dirty="0">
                <a:solidFill>
                  <a:srgbClr val="FF0000"/>
                </a:solidFill>
              </a:rPr>
              <a:t> # </a:t>
            </a:r>
            <a:r>
              <a:rPr lang="it-IT" dirty="0" err="1">
                <a:solidFill>
                  <a:srgbClr val="FF0000"/>
                </a:solidFill>
              </a:rPr>
              <a:t>bytes</a:t>
            </a:r>
            <a:r>
              <a:rPr lang="it-IT" dirty="0">
                <a:solidFill>
                  <a:srgbClr val="FF0000"/>
                </a:solidFill>
              </a:rPr>
              <a:t> NOT multiple </a:t>
            </a:r>
            <a:r>
              <a:rPr lang="it-IT" dirty="0" err="1">
                <a:solidFill>
                  <a:srgbClr val="FF0000"/>
                </a:solidFill>
              </a:rPr>
              <a:t>of</a:t>
            </a:r>
            <a:r>
              <a:rPr lang="it-IT" dirty="0">
                <a:solidFill>
                  <a:srgbClr val="FF0000"/>
                </a:solidFill>
              </a:rPr>
              <a:t> block </a:t>
            </a:r>
            <a:r>
              <a:rPr lang="it-IT" dirty="0" err="1">
                <a:solidFill>
                  <a:srgbClr val="FF0000"/>
                </a:solidFill>
              </a:rPr>
              <a:t>size</a:t>
            </a:r>
            <a:r>
              <a:rPr lang="it-IT" dirty="0">
                <a:solidFill>
                  <a:srgbClr val="FF0000"/>
                </a:solidFill>
              </a:rPr>
              <a:t> - </a:t>
            </a:r>
            <a:r>
              <a:rPr lang="it-IT" dirty="0" err="1">
                <a:solidFill>
                  <a:srgbClr val="FF0000"/>
                </a:solidFill>
              </a:rPr>
              <a:t>return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</a:t>
            </a:r>
            <a:endParaRPr lang="it-IT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it-IT" dirty="0" err="1">
                <a:solidFill>
                  <a:srgbClr val="FF0000"/>
                </a:solidFill>
              </a:rPr>
              <a:t>decryption_failed</a:t>
            </a:r>
            <a:endParaRPr lang="it-IT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padding</a:t>
            </a:r>
            <a:endParaRPr lang="it-IT" dirty="0"/>
          </a:p>
          <a:p>
            <a:pPr lvl="1">
              <a:defRPr/>
            </a:pPr>
            <a:r>
              <a:rPr lang="it-IT" dirty="0" err="1"/>
              <a:t>Read</a:t>
            </a:r>
            <a:r>
              <a:rPr lang="it-IT" dirty="0"/>
              <a:t> last byte = pad </a:t>
            </a:r>
            <a:r>
              <a:rPr lang="it-IT" dirty="0" err="1"/>
              <a:t>len</a:t>
            </a:r>
            <a:r>
              <a:rPr lang="it-IT" dirty="0"/>
              <a:t> L</a:t>
            </a:r>
          </a:p>
          <a:p>
            <a:pPr lvl="1">
              <a:defRPr/>
            </a:pP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remaining</a:t>
            </a:r>
            <a:r>
              <a:rPr lang="it-IT" dirty="0"/>
              <a:t> L last </a:t>
            </a:r>
            <a:r>
              <a:rPr lang="it-IT" dirty="0" err="1"/>
              <a:t>bytes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checking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equal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L</a:t>
            </a:r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Invalid</a:t>
            </a:r>
            <a:r>
              <a:rPr lang="it-IT" dirty="0">
                <a:solidFill>
                  <a:srgbClr val="FF0000"/>
                </a:solidFill>
              </a:rPr>
              <a:t> pad - </a:t>
            </a:r>
            <a:r>
              <a:rPr lang="it-IT" dirty="0" err="1">
                <a:solidFill>
                  <a:srgbClr val="FF0000"/>
                </a:solidFill>
              </a:rPr>
              <a:t>return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</a:t>
            </a:r>
            <a:r>
              <a:rPr lang="it-IT" dirty="0">
                <a:solidFill>
                  <a:srgbClr val="FF0000"/>
                </a:solidFill>
              </a:rPr>
              <a:t>: </a:t>
            </a:r>
          </a:p>
          <a:p>
            <a:pPr lvl="2">
              <a:defRPr/>
            </a:pPr>
            <a:r>
              <a:rPr lang="it-IT" dirty="0" err="1">
                <a:solidFill>
                  <a:srgbClr val="FF0000"/>
                </a:solidFill>
              </a:rPr>
              <a:t>decryption_failed</a:t>
            </a:r>
            <a:endParaRPr lang="it-IT" dirty="0"/>
          </a:p>
          <a:p>
            <a:pPr>
              <a:defRPr/>
            </a:pPr>
            <a:r>
              <a:rPr lang="it-IT" dirty="0" err="1"/>
              <a:t>Check</a:t>
            </a:r>
            <a:r>
              <a:rPr lang="it-IT" dirty="0"/>
              <a:t> MAC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</a:rPr>
              <a:t>MAC </a:t>
            </a:r>
            <a:r>
              <a:rPr lang="it-IT" dirty="0" err="1">
                <a:solidFill>
                  <a:srgbClr val="FF0000"/>
                </a:solidFill>
              </a:rPr>
              <a:t>over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decrypted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msg</a:t>
            </a:r>
            <a:r>
              <a:rPr lang="it-IT" dirty="0">
                <a:solidFill>
                  <a:srgbClr val="FF0000"/>
                </a:solidFill>
              </a:rPr>
              <a:t> (no pad) - </a:t>
            </a:r>
            <a:r>
              <a:rPr lang="it-IT" dirty="0" err="1">
                <a:solidFill>
                  <a:srgbClr val="FF0000"/>
                </a:solidFill>
              </a:rPr>
              <a:t>if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fails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return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alert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</a:t>
            </a:r>
            <a:r>
              <a:rPr lang="it-IT" dirty="0">
                <a:solidFill>
                  <a:srgbClr val="FF0000"/>
                </a:solidFill>
              </a:rPr>
              <a:t>: </a:t>
            </a:r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Bad_record_mac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  <p:sp>
        <p:nvSpPr>
          <p:cNvPr id="41988" name="CasellaDiTesto 4"/>
          <p:cNvSpPr txBox="1">
            <a:spLocks noChangeArrowheads="1"/>
          </p:cNvSpPr>
          <p:nvPr/>
        </p:nvSpPr>
        <p:spPr bwMode="auto">
          <a:xfrm>
            <a:off x="611188" y="4868863"/>
            <a:ext cx="8137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/>
              <a:t>Typical networking protocols approach: EXPLAIN the error reason</a:t>
            </a: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611188" y="5326063"/>
            <a:ext cx="78914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 b="1"/>
              <a:t>Opposite in crypto: when decryption fails do NOT explain why!!!</a:t>
            </a:r>
          </a:p>
          <a:p>
            <a:pPr eaLnBrk="1" hangingPunct="1"/>
            <a:r>
              <a:rPr lang="it-IT" altLang="it-IT" sz="2400"/>
              <a:t>(attacker may use such “explanation” to build an attack… see next)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700213"/>
            <a:ext cx="7696200" cy="43957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Goal: </a:t>
            </a:r>
          </a:p>
          <a:p>
            <a:pPr lvl="1">
              <a:defRPr/>
            </a:pP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block, </a:t>
            </a:r>
            <a:r>
              <a:rPr lang="it-IT" dirty="0" err="1"/>
              <a:t>say</a:t>
            </a:r>
            <a:r>
              <a:rPr lang="it-IT" dirty="0"/>
              <a:t> c[1]</a:t>
            </a:r>
          </a:p>
          <a:p>
            <a:pPr lvl="2">
              <a:defRPr/>
            </a:pPr>
            <a:r>
              <a:rPr lang="it-IT" dirty="0"/>
              <a:t>c[0]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slightly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approach</a:t>
            </a:r>
            <a:endParaRPr lang="it-IT" dirty="0"/>
          </a:p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ability</a:t>
            </a:r>
            <a:r>
              <a:rPr lang="it-IT" dirty="0"/>
              <a:t>: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(</a:t>
            </a:r>
            <a:r>
              <a:rPr lang="it-IT" dirty="0" err="1"/>
              <a:t>other</a:t>
            </a:r>
            <a:r>
              <a:rPr lang="it-IT" dirty="0"/>
              <a:t>) </a:t>
            </a:r>
            <a:r>
              <a:rPr lang="it-IT" dirty="0" err="1"/>
              <a:t>ciphertext</a:t>
            </a:r>
            <a:r>
              <a:rPr lang="it-IT" dirty="0"/>
              <a:t> and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  <a:p>
            <a:pPr lvl="3">
              <a:defRPr/>
            </a:pP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failed</a:t>
            </a:r>
            <a:endParaRPr lang="it-IT" dirty="0"/>
          </a:p>
          <a:p>
            <a:pPr lvl="3">
              <a:defRPr/>
            </a:pPr>
            <a:r>
              <a:rPr lang="it-IT" dirty="0"/>
              <a:t>Bad MAC </a:t>
            </a:r>
          </a:p>
          <a:p>
            <a:pPr>
              <a:defRPr/>
            </a:pPr>
            <a:r>
              <a:rPr lang="it-IT" dirty="0"/>
              <a:t>Bad MAC: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OK! </a:t>
            </a:r>
            <a:br>
              <a:rPr lang="it-IT" dirty="0"/>
            </a:b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“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”…</a:t>
            </a:r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1828800" y="9810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c[0]</a:t>
            </a:r>
          </a:p>
        </p:txBody>
      </p:sp>
      <p:sp>
        <p:nvSpPr>
          <p:cNvPr id="43013" name="Rectangle 45"/>
          <p:cNvSpPr>
            <a:spLocks noChangeArrowheads="1"/>
          </p:cNvSpPr>
          <p:nvPr/>
        </p:nvSpPr>
        <p:spPr bwMode="auto">
          <a:xfrm>
            <a:off x="3352800" y="981075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c[1]</a:t>
            </a:r>
          </a:p>
        </p:txBody>
      </p:sp>
      <p:sp>
        <p:nvSpPr>
          <p:cNvPr id="43014" name="Rectangle 46"/>
          <p:cNvSpPr>
            <a:spLocks noChangeArrowheads="1"/>
          </p:cNvSpPr>
          <p:nvPr/>
        </p:nvSpPr>
        <p:spPr bwMode="auto">
          <a:xfrm>
            <a:off x="5029200" y="981075"/>
            <a:ext cx="16002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c[2]</a:t>
            </a:r>
          </a:p>
        </p:txBody>
      </p:sp>
      <p:sp>
        <p:nvSpPr>
          <p:cNvPr id="43015" name="Rectangle 47"/>
          <p:cNvSpPr>
            <a:spLocks noChangeArrowheads="1"/>
          </p:cNvSpPr>
          <p:nvPr/>
        </p:nvSpPr>
        <p:spPr bwMode="auto">
          <a:xfrm>
            <a:off x="6629400" y="9810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c[3]</a:t>
            </a:r>
          </a:p>
        </p:txBody>
      </p:sp>
      <p:sp>
        <p:nvSpPr>
          <p:cNvPr id="43016" name="Rectangle 48"/>
          <p:cNvSpPr>
            <a:spLocks noChangeArrowheads="1"/>
          </p:cNvSpPr>
          <p:nvPr/>
        </p:nvSpPr>
        <p:spPr bwMode="auto">
          <a:xfrm>
            <a:off x="685800" y="9810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IV</a:t>
            </a:r>
          </a:p>
        </p:txBody>
      </p:sp>
      <p:sp>
        <p:nvSpPr>
          <p:cNvPr id="43017" name="AutoShape 49"/>
          <p:cNvSpPr>
            <a:spLocks/>
          </p:cNvSpPr>
          <p:nvPr/>
        </p:nvSpPr>
        <p:spPr bwMode="auto">
          <a:xfrm rot="16200000" flipV="1">
            <a:off x="4305300" y="-2352675"/>
            <a:ext cx="228600" cy="7467600"/>
          </a:xfrm>
          <a:prstGeom prst="leftBrace">
            <a:avLst>
              <a:gd name="adj1" fmla="val 20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3018" name="Text Box 50"/>
          <p:cNvSpPr txBox="1">
            <a:spLocks noChangeArrowheads="1"/>
          </p:cNvSpPr>
          <p:nvPr/>
        </p:nvSpPr>
        <p:spPr bwMode="auto">
          <a:xfrm>
            <a:off x="3778250" y="1406525"/>
            <a:ext cx="11461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/>
              <a:t>ciphertext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Recall</a:t>
            </a:r>
            <a:r>
              <a:rPr lang="it-IT" dirty="0"/>
              <a:t> CBC </a:t>
            </a:r>
            <a:r>
              <a:rPr lang="it-IT" dirty="0" err="1"/>
              <a:t>decrypt</a:t>
            </a:r>
            <a:endParaRPr lang="it-IT" dirty="0"/>
          </a:p>
        </p:txBody>
      </p:sp>
      <p:sp>
        <p:nvSpPr>
          <p:cNvPr id="44035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439862"/>
          </a:xfrm>
        </p:spPr>
        <p:txBody>
          <a:bodyPr/>
          <a:lstStyle/>
          <a:p>
            <a:r>
              <a:rPr lang="it-IT" altLang="it-IT"/>
              <a:t>c[i] = ENC(K, c[i-1] </a:t>
            </a:r>
            <a:r>
              <a:rPr lang="it-IT" altLang="it-IT">
                <a:sym typeface="Symbol" pitchFamily="18" charset="2"/>
              </a:rPr>
              <a:t> m[i])</a:t>
            </a:r>
          </a:p>
          <a:p>
            <a:r>
              <a:rPr lang="it-IT" altLang="it-IT">
                <a:sym typeface="Symbol" pitchFamily="18" charset="2"/>
              </a:rPr>
              <a:t>m[i]= c[i-1]  DEC(K, c[i])</a:t>
            </a:r>
            <a:endParaRPr lang="it-IT" altLang="it-IT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771775" y="3586163"/>
            <a:ext cx="1258888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4037" name="Rectangle 10"/>
          <p:cNvSpPr>
            <a:spLocks noChangeArrowheads="1"/>
          </p:cNvSpPr>
          <p:nvPr/>
        </p:nvSpPr>
        <p:spPr bwMode="auto">
          <a:xfrm>
            <a:off x="2811463" y="5014913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4335463" y="5014913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44039" name="Text Box 15"/>
          <p:cNvSpPr txBox="1">
            <a:spLocks noChangeArrowheads="1"/>
          </p:cNvSpPr>
          <p:nvPr/>
        </p:nvSpPr>
        <p:spPr bwMode="auto">
          <a:xfrm flipV="1">
            <a:off x="3305175" y="4329113"/>
            <a:ext cx="500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4040" name="Text Box 17"/>
          <p:cNvSpPr txBox="1">
            <a:spLocks noChangeArrowheads="1"/>
          </p:cNvSpPr>
          <p:nvPr/>
        </p:nvSpPr>
        <p:spPr bwMode="auto">
          <a:xfrm flipV="1">
            <a:off x="5021263" y="4329113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4041" name="Line 19"/>
          <p:cNvSpPr>
            <a:spLocks noChangeShapeType="1"/>
          </p:cNvSpPr>
          <p:nvPr/>
        </p:nvSpPr>
        <p:spPr bwMode="auto">
          <a:xfrm>
            <a:off x="3541713" y="47291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2" name="Line 20"/>
          <p:cNvSpPr>
            <a:spLocks noChangeShapeType="1"/>
          </p:cNvSpPr>
          <p:nvPr/>
        </p:nvSpPr>
        <p:spPr bwMode="auto">
          <a:xfrm>
            <a:off x="5249863" y="47053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3" name="Line 22"/>
          <p:cNvSpPr>
            <a:spLocks noChangeShapeType="1"/>
          </p:cNvSpPr>
          <p:nvPr/>
        </p:nvSpPr>
        <p:spPr bwMode="auto">
          <a:xfrm>
            <a:off x="5249863" y="42148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4" name="Line 24"/>
          <p:cNvSpPr>
            <a:spLocks noChangeShapeType="1"/>
          </p:cNvSpPr>
          <p:nvPr/>
        </p:nvSpPr>
        <p:spPr bwMode="auto">
          <a:xfrm>
            <a:off x="3497263" y="42148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5" name="Freeform 26"/>
          <p:cNvSpPr>
            <a:spLocks/>
          </p:cNvSpPr>
          <p:nvPr/>
        </p:nvSpPr>
        <p:spPr bwMode="auto">
          <a:xfrm>
            <a:off x="2049463" y="3109913"/>
            <a:ext cx="1371600" cy="14668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6" name="Line 27"/>
          <p:cNvSpPr>
            <a:spLocks noChangeShapeType="1"/>
          </p:cNvSpPr>
          <p:nvPr/>
        </p:nvSpPr>
        <p:spPr bwMode="auto">
          <a:xfrm>
            <a:off x="3497263" y="31289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7" name="Freeform 28"/>
          <p:cNvSpPr>
            <a:spLocks/>
          </p:cNvSpPr>
          <p:nvPr/>
        </p:nvSpPr>
        <p:spPr bwMode="auto">
          <a:xfrm flipV="1">
            <a:off x="3497263" y="33575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8" name="Line 29"/>
          <p:cNvSpPr>
            <a:spLocks noChangeShapeType="1"/>
          </p:cNvSpPr>
          <p:nvPr/>
        </p:nvSpPr>
        <p:spPr bwMode="auto">
          <a:xfrm>
            <a:off x="5249863" y="31289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49" name="Rectangle 44"/>
          <p:cNvSpPr>
            <a:spLocks noChangeArrowheads="1"/>
          </p:cNvSpPr>
          <p:nvPr/>
        </p:nvSpPr>
        <p:spPr bwMode="auto">
          <a:xfrm>
            <a:off x="2811463" y="2843213"/>
            <a:ext cx="1524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c[0]</a:t>
            </a:r>
          </a:p>
        </p:txBody>
      </p:sp>
      <p:sp>
        <p:nvSpPr>
          <p:cNvPr id="44050" name="Rectangle 45"/>
          <p:cNvSpPr>
            <a:spLocks noChangeArrowheads="1"/>
          </p:cNvSpPr>
          <p:nvPr/>
        </p:nvSpPr>
        <p:spPr bwMode="auto">
          <a:xfrm>
            <a:off x="4335463" y="2843213"/>
            <a:ext cx="16764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c[1]</a:t>
            </a:r>
          </a:p>
        </p:txBody>
      </p:sp>
      <p:sp>
        <p:nvSpPr>
          <p:cNvPr id="44051" name="Rectangle 48"/>
          <p:cNvSpPr>
            <a:spLocks noChangeArrowheads="1"/>
          </p:cNvSpPr>
          <p:nvPr/>
        </p:nvSpPr>
        <p:spPr bwMode="auto">
          <a:xfrm>
            <a:off x="1668463" y="2843213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IV</a:t>
            </a:r>
          </a:p>
        </p:txBody>
      </p:sp>
      <p:sp>
        <p:nvSpPr>
          <p:cNvPr id="44052" name="Rectangle 5"/>
          <p:cNvSpPr>
            <a:spLocks noChangeArrowheads="1"/>
          </p:cNvSpPr>
          <p:nvPr/>
        </p:nvSpPr>
        <p:spPr bwMode="auto">
          <a:xfrm>
            <a:off x="4608513" y="3573463"/>
            <a:ext cx="1258887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4053" name="Freeform 28"/>
          <p:cNvSpPr>
            <a:spLocks/>
          </p:cNvSpPr>
          <p:nvPr/>
        </p:nvSpPr>
        <p:spPr bwMode="auto">
          <a:xfrm flipV="1">
            <a:off x="5276850" y="33575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54" name="CasellaDiTesto 24"/>
          <p:cNvSpPr txBox="1">
            <a:spLocks noChangeArrowheads="1"/>
          </p:cNvSpPr>
          <p:nvPr/>
        </p:nvSpPr>
        <p:spPr bwMode="auto">
          <a:xfrm>
            <a:off x="6659563" y="2708275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4055" name="CasellaDiTesto 25"/>
          <p:cNvSpPr txBox="1">
            <a:spLocks noChangeArrowheads="1"/>
          </p:cNvSpPr>
          <p:nvPr/>
        </p:nvSpPr>
        <p:spPr bwMode="auto">
          <a:xfrm>
            <a:off x="6659563" y="4778375"/>
            <a:ext cx="481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4056" name="CasellaDiTesto 26"/>
          <p:cNvSpPr txBox="1">
            <a:spLocks noChangeArrowheads="1"/>
          </p:cNvSpPr>
          <p:nvPr/>
        </p:nvSpPr>
        <p:spPr bwMode="auto">
          <a:xfrm>
            <a:off x="6659563" y="3716338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Start </a:t>
            </a:r>
            <a:r>
              <a:rPr lang="it-IT" dirty="0" err="1"/>
              <a:t>from</a:t>
            </a:r>
            <a:r>
              <a:rPr lang="it-IT" dirty="0"/>
              <a:t> last byte </a:t>
            </a:r>
            <a:r>
              <a:rPr lang="it-IT" dirty="0" err="1"/>
              <a:t>of</a:t>
            </a:r>
            <a:r>
              <a:rPr lang="it-IT" dirty="0"/>
              <a:t> m[1]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771775" y="3514725"/>
            <a:ext cx="1258888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5060" name="Rectangle 10"/>
          <p:cNvSpPr>
            <a:spLocks noChangeArrowheads="1"/>
          </p:cNvSpPr>
          <p:nvPr/>
        </p:nvSpPr>
        <p:spPr bwMode="auto">
          <a:xfrm>
            <a:off x="2811463" y="4943475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45061" name="Rectangle 11"/>
          <p:cNvSpPr>
            <a:spLocks noChangeArrowheads="1"/>
          </p:cNvSpPr>
          <p:nvPr/>
        </p:nvSpPr>
        <p:spPr bwMode="auto">
          <a:xfrm>
            <a:off x="4335463" y="4943475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45062" name="Text Box 15"/>
          <p:cNvSpPr txBox="1">
            <a:spLocks noChangeArrowheads="1"/>
          </p:cNvSpPr>
          <p:nvPr/>
        </p:nvSpPr>
        <p:spPr bwMode="auto">
          <a:xfrm flipV="1">
            <a:off x="3305175" y="4257675"/>
            <a:ext cx="500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5063" name="Text Box 17"/>
          <p:cNvSpPr txBox="1">
            <a:spLocks noChangeArrowheads="1"/>
          </p:cNvSpPr>
          <p:nvPr/>
        </p:nvSpPr>
        <p:spPr bwMode="auto">
          <a:xfrm flipV="1">
            <a:off x="5021263" y="4257675"/>
            <a:ext cx="5000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5064" name="Line 19"/>
          <p:cNvSpPr>
            <a:spLocks noChangeShapeType="1"/>
          </p:cNvSpPr>
          <p:nvPr/>
        </p:nvSpPr>
        <p:spPr bwMode="auto">
          <a:xfrm>
            <a:off x="3541713" y="465772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5" name="Line 20"/>
          <p:cNvSpPr>
            <a:spLocks noChangeShapeType="1"/>
          </p:cNvSpPr>
          <p:nvPr/>
        </p:nvSpPr>
        <p:spPr bwMode="auto">
          <a:xfrm>
            <a:off x="5249863" y="46339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6" name="Line 22"/>
          <p:cNvSpPr>
            <a:spLocks noChangeShapeType="1"/>
          </p:cNvSpPr>
          <p:nvPr/>
        </p:nvSpPr>
        <p:spPr bwMode="auto">
          <a:xfrm>
            <a:off x="5249863" y="41433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7" name="Line 24"/>
          <p:cNvSpPr>
            <a:spLocks noChangeShapeType="1"/>
          </p:cNvSpPr>
          <p:nvPr/>
        </p:nvSpPr>
        <p:spPr bwMode="auto">
          <a:xfrm>
            <a:off x="3497263" y="4143375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8" name="Freeform 26"/>
          <p:cNvSpPr>
            <a:spLocks/>
          </p:cNvSpPr>
          <p:nvPr/>
        </p:nvSpPr>
        <p:spPr bwMode="auto">
          <a:xfrm>
            <a:off x="2049463" y="3038475"/>
            <a:ext cx="1371600" cy="14668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9" name="Line 27"/>
          <p:cNvSpPr>
            <a:spLocks noChangeShapeType="1"/>
          </p:cNvSpPr>
          <p:nvPr/>
        </p:nvSpPr>
        <p:spPr bwMode="auto">
          <a:xfrm>
            <a:off x="3497263" y="3057525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70" name="Freeform 28"/>
          <p:cNvSpPr>
            <a:spLocks/>
          </p:cNvSpPr>
          <p:nvPr/>
        </p:nvSpPr>
        <p:spPr bwMode="auto">
          <a:xfrm flipV="1">
            <a:off x="3497263" y="3286125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71" name="Line 29"/>
          <p:cNvSpPr>
            <a:spLocks noChangeShapeType="1"/>
          </p:cNvSpPr>
          <p:nvPr/>
        </p:nvSpPr>
        <p:spPr bwMode="auto">
          <a:xfrm>
            <a:off x="5249863" y="3057525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72" name="Rectangle 44"/>
          <p:cNvSpPr>
            <a:spLocks noChangeArrowheads="1"/>
          </p:cNvSpPr>
          <p:nvPr/>
        </p:nvSpPr>
        <p:spPr bwMode="auto">
          <a:xfrm>
            <a:off x="2811463" y="2771775"/>
            <a:ext cx="1524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c[0]</a:t>
            </a:r>
          </a:p>
        </p:txBody>
      </p:sp>
      <p:sp>
        <p:nvSpPr>
          <p:cNvPr id="45073" name="Rectangle 45"/>
          <p:cNvSpPr>
            <a:spLocks noChangeArrowheads="1"/>
          </p:cNvSpPr>
          <p:nvPr/>
        </p:nvSpPr>
        <p:spPr bwMode="auto">
          <a:xfrm>
            <a:off x="4335463" y="2771775"/>
            <a:ext cx="16764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c[1]</a:t>
            </a:r>
          </a:p>
        </p:txBody>
      </p:sp>
      <p:sp>
        <p:nvSpPr>
          <p:cNvPr id="45074" name="Rectangle 48"/>
          <p:cNvSpPr>
            <a:spLocks noChangeArrowheads="1"/>
          </p:cNvSpPr>
          <p:nvPr/>
        </p:nvSpPr>
        <p:spPr bwMode="auto">
          <a:xfrm>
            <a:off x="1668463" y="2771775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IV</a:t>
            </a:r>
          </a:p>
        </p:txBody>
      </p:sp>
      <p:sp>
        <p:nvSpPr>
          <p:cNvPr id="45075" name="Rectangle 5"/>
          <p:cNvSpPr>
            <a:spLocks noChangeArrowheads="1"/>
          </p:cNvSpPr>
          <p:nvPr/>
        </p:nvSpPr>
        <p:spPr bwMode="auto">
          <a:xfrm>
            <a:off x="4608513" y="3502025"/>
            <a:ext cx="1258887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685800" y="1341438"/>
            <a:ext cx="7696200" cy="115093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err="1"/>
              <a:t>Guess</a:t>
            </a:r>
            <a:r>
              <a:rPr lang="it-IT" dirty="0"/>
              <a:t>: last byte </a:t>
            </a:r>
            <a:r>
              <a:rPr lang="it-IT" dirty="0" err="1"/>
              <a:t>of</a:t>
            </a:r>
            <a:r>
              <a:rPr lang="it-IT" dirty="0"/>
              <a:t> m[1] = A?</a:t>
            </a:r>
            <a:br>
              <a:rPr lang="it-IT" dirty="0"/>
            </a:b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(</a:t>
            </a:r>
            <a:r>
              <a:rPr lang="it-IT" dirty="0" err="1"/>
              <a:t>truncated</a:t>
            </a:r>
            <a:r>
              <a:rPr lang="it-IT" dirty="0"/>
              <a:t> to c[1]):</a:t>
            </a:r>
            <a:br>
              <a:rPr lang="it-IT" dirty="0"/>
            </a:br>
            <a:br>
              <a:rPr lang="it-IT" dirty="0"/>
            </a:br>
            <a:r>
              <a:rPr lang="it-IT" dirty="0"/>
              <a:t>   IV    |   c[0]</a:t>
            </a:r>
            <a:r>
              <a:rPr lang="it-IT" dirty="0">
                <a:sym typeface="Symbol"/>
              </a:rPr>
              <a:t>[.,.,.,A 0x00]    |    c[1]</a:t>
            </a: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  <p:cxnSp>
        <p:nvCxnSpPr>
          <p:cNvPr id="45081" name="Connettore 1 26"/>
          <p:cNvCxnSpPr>
            <a:cxnSpLocks noChangeShapeType="1"/>
          </p:cNvCxnSpPr>
          <p:nvPr/>
        </p:nvCxnSpPr>
        <p:spPr bwMode="auto">
          <a:xfrm>
            <a:off x="3563938" y="2349500"/>
            <a:ext cx="122396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Connettore 2 28"/>
          <p:cNvCxnSpPr>
            <a:cxnSpLocks noChangeShapeType="1"/>
          </p:cNvCxnSpPr>
          <p:nvPr/>
        </p:nvCxnSpPr>
        <p:spPr bwMode="auto">
          <a:xfrm>
            <a:off x="4211638" y="2349500"/>
            <a:ext cx="0" cy="358775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3" name="Rettangolo 29"/>
          <p:cNvSpPr>
            <a:spLocks noChangeArrowheads="1"/>
          </p:cNvSpPr>
          <p:nvPr/>
        </p:nvSpPr>
        <p:spPr bwMode="auto">
          <a:xfrm>
            <a:off x="4140200" y="2709863"/>
            <a:ext cx="215900" cy="28733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5084" name="Rettangolo 30"/>
          <p:cNvSpPr>
            <a:spLocks noChangeArrowheads="1"/>
          </p:cNvSpPr>
          <p:nvPr/>
        </p:nvSpPr>
        <p:spPr bwMode="auto">
          <a:xfrm>
            <a:off x="5795963" y="4870450"/>
            <a:ext cx="215900" cy="287338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32" name="Segnaposto contenuto 2"/>
          <p:cNvSpPr txBox="1">
            <a:spLocks/>
          </p:cNvSpPr>
          <p:nvPr/>
        </p:nvSpPr>
        <p:spPr bwMode="auto">
          <a:xfrm>
            <a:off x="684213" y="5445125"/>
            <a:ext cx="76962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550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If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guess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true</a:t>
            </a:r>
            <a:r>
              <a:rPr lang="it-IT" sz="3200" b="1" kern="0" dirty="0">
                <a:latin typeface="+mn-lt"/>
              </a:rPr>
              <a:t>, last byte </a:t>
            </a:r>
            <a:r>
              <a:rPr lang="it-IT" sz="3200" b="1" kern="0" dirty="0" err="1">
                <a:latin typeface="+mn-lt"/>
              </a:rPr>
              <a:t>of</a:t>
            </a:r>
            <a:r>
              <a:rPr lang="it-IT" sz="3200" b="1" kern="0" dirty="0">
                <a:latin typeface="+mn-lt"/>
              </a:rPr>
              <a:t> m[1] </a:t>
            </a:r>
            <a:r>
              <a:rPr lang="it-IT" sz="3200" b="1" kern="0" dirty="0">
                <a:latin typeface="+mn-lt"/>
                <a:sym typeface="Wingdings" pitchFamily="2" charset="2"/>
              </a:rPr>
              <a:t>= </a:t>
            </a:r>
            <a:r>
              <a:rPr lang="it-IT" sz="3200" b="1" kern="0" dirty="0">
                <a:latin typeface="+mn-lt"/>
              </a:rPr>
              <a:t>0x00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But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then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padding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would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be</a:t>
            </a:r>
            <a:r>
              <a:rPr lang="it-IT" sz="3200" b="1" kern="0" dirty="0">
                <a:latin typeface="+mn-lt"/>
              </a:rPr>
              <a:t> OK </a:t>
            </a:r>
            <a:r>
              <a:rPr lang="it-IT" sz="3200" b="1" kern="0" dirty="0">
                <a:latin typeface="+mn-lt"/>
                <a:sym typeface="Wingdings" pitchFamily="2" charset="2"/>
              </a:rPr>
              <a:t> </a:t>
            </a:r>
            <a:r>
              <a:rPr lang="it-IT" sz="3200" b="1" kern="0" dirty="0">
                <a:latin typeface="+mn-lt"/>
              </a:rPr>
              <a:t>bad_record_mac!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If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guess</a:t>
            </a:r>
            <a:r>
              <a:rPr lang="it-IT" sz="3200" b="1" kern="0" dirty="0">
                <a:latin typeface="+mn-lt"/>
              </a:rPr>
              <a:t> wrong, </a:t>
            </a:r>
            <a:r>
              <a:rPr lang="it-IT" sz="3200" b="1" kern="0" dirty="0">
                <a:latin typeface="+mn-lt"/>
                <a:sym typeface="Wingdings" pitchFamily="2" charset="2"/>
              </a:rPr>
              <a:t> </a:t>
            </a:r>
            <a:r>
              <a:rPr lang="it-IT" sz="3200" b="1" kern="0" dirty="0" err="1">
                <a:latin typeface="+mn-lt"/>
              </a:rPr>
              <a:t>decryption_failed</a:t>
            </a:r>
            <a:r>
              <a:rPr lang="it-IT" sz="3200" b="1" kern="0" dirty="0">
                <a:latin typeface="+mn-lt"/>
              </a:rPr>
              <a:t>!!</a:t>
            </a:r>
            <a:endParaRPr lang="it-IT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45083" grpId="0" animBg="1"/>
      <p:bldP spid="45084" grpId="0" animBg="1"/>
      <p:bldP spid="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Encryption</a:t>
            </a:r>
            <a:r>
              <a:rPr lang="it-IT" dirty="0"/>
              <a:t> vs </a:t>
            </a:r>
            <a:r>
              <a:rPr lang="it-IT" dirty="0" err="1"/>
              <a:t>Integrity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è"/>
              <a:defRPr/>
            </a:pPr>
            <a:r>
              <a:rPr lang="en-US" dirty="0">
                <a:solidFill>
                  <a:schemeClr val="hlink"/>
                </a:solidFill>
              </a:rPr>
              <a:t>Integrity</a:t>
            </a:r>
          </a:p>
          <a:p>
            <a:pPr lvl="1">
              <a:buFont typeface="Wingdings" charset="2"/>
              <a:buChar char="è"/>
              <a:defRPr/>
            </a:pPr>
            <a:r>
              <a:rPr lang="en-US" dirty="0"/>
              <a:t>Prevents message spoofing (injection)</a:t>
            </a:r>
          </a:p>
          <a:p>
            <a:pPr lvl="1">
              <a:buFont typeface="Wingdings" charset="2"/>
              <a:buChar char="è"/>
              <a:defRPr/>
            </a:pPr>
            <a:r>
              <a:rPr lang="en-US" dirty="0"/>
              <a:t>Prevents message tampering (modification)</a:t>
            </a:r>
          </a:p>
          <a:p>
            <a:pPr>
              <a:buFont typeface="Wingdings" charset="2"/>
              <a:buChar char="è"/>
              <a:defRPr/>
            </a:pPr>
            <a:endParaRPr lang="en-US" dirty="0"/>
          </a:p>
          <a:p>
            <a:pPr>
              <a:buFont typeface="Wingdings" charset="2"/>
              <a:buChar char="è"/>
              <a:defRPr/>
            </a:pPr>
            <a:r>
              <a:rPr lang="en-US" dirty="0"/>
              <a:t>Integrity may be the only requirement</a:t>
            </a:r>
          </a:p>
          <a:p>
            <a:pPr lvl="1">
              <a:buFont typeface="Wingdings" charset="2"/>
              <a:buChar char="ð"/>
              <a:defRPr/>
            </a:pPr>
            <a:r>
              <a:rPr lang="en-US" dirty="0"/>
              <a:t>Goal: everybody should “see”</a:t>
            </a:r>
          </a:p>
          <a:p>
            <a:pPr lvl="1">
              <a:buFont typeface="Wingdings" charset="2"/>
              <a:buChar char="ð"/>
              <a:defRPr/>
            </a:pPr>
            <a:r>
              <a:rPr lang="en-US" dirty="0"/>
              <a:t>But nobody should be able to change…</a:t>
            </a:r>
          </a:p>
          <a:p>
            <a:pPr>
              <a:buFont typeface="Wingdings" charset="2"/>
              <a:buChar char="è"/>
              <a:defRPr/>
            </a:pPr>
            <a:endParaRPr lang="en-US" dirty="0"/>
          </a:p>
          <a:p>
            <a:pPr>
              <a:buFont typeface="Wingdings" charset="2"/>
              <a:buChar char="è"/>
              <a:defRPr/>
            </a:pPr>
            <a:r>
              <a:rPr lang="en-US" dirty="0"/>
              <a:t>Encryption may NOT guarantee integrity!</a:t>
            </a:r>
          </a:p>
          <a:p>
            <a:pPr lvl="1">
              <a:buFont typeface="Wingdings" charset="2"/>
              <a:buChar char="ð"/>
              <a:defRPr/>
            </a:pPr>
            <a:r>
              <a:rPr lang="en-US" dirty="0"/>
              <a:t>We have already discussed this quite a lot!!</a:t>
            </a:r>
          </a:p>
          <a:p>
            <a:pPr>
              <a:buFont typeface="Wingdings" charset="2"/>
              <a:buChar char="è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Iterate on </a:t>
            </a:r>
            <a:r>
              <a:rPr lang="it-IT" dirty="0" err="1"/>
              <a:t>remaining</a:t>
            </a:r>
            <a:r>
              <a:rPr lang="it-IT" dirty="0"/>
              <a:t> </a:t>
            </a:r>
            <a:r>
              <a:rPr lang="it-IT" dirty="0" err="1"/>
              <a:t>bytes</a:t>
            </a:r>
            <a:endParaRPr lang="it-IT" dirty="0"/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2771775" y="3802063"/>
            <a:ext cx="1258888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2811463" y="5230813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m[0]</a:t>
            </a:r>
          </a:p>
        </p:txBody>
      </p:sp>
      <p:sp>
        <p:nvSpPr>
          <p:cNvPr id="46085" name="Rectangle 11"/>
          <p:cNvSpPr>
            <a:spLocks noChangeArrowheads="1"/>
          </p:cNvSpPr>
          <p:nvPr/>
        </p:nvSpPr>
        <p:spPr bwMode="auto">
          <a:xfrm>
            <a:off x="4335463" y="5230813"/>
            <a:ext cx="16764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/>
              <a:t>m[1]</a:t>
            </a:r>
          </a:p>
        </p:txBody>
      </p:sp>
      <p:sp>
        <p:nvSpPr>
          <p:cNvPr id="46086" name="Text Box 15"/>
          <p:cNvSpPr txBox="1">
            <a:spLocks noChangeArrowheads="1"/>
          </p:cNvSpPr>
          <p:nvPr/>
        </p:nvSpPr>
        <p:spPr bwMode="auto">
          <a:xfrm flipV="1">
            <a:off x="3305175" y="4545013"/>
            <a:ext cx="5000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6087" name="Text Box 17"/>
          <p:cNvSpPr txBox="1">
            <a:spLocks noChangeArrowheads="1"/>
          </p:cNvSpPr>
          <p:nvPr/>
        </p:nvSpPr>
        <p:spPr bwMode="auto">
          <a:xfrm flipV="1">
            <a:off x="5021263" y="4545013"/>
            <a:ext cx="5000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46088" name="Line 19"/>
          <p:cNvSpPr>
            <a:spLocks noChangeShapeType="1"/>
          </p:cNvSpPr>
          <p:nvPr/>
        </p:nvSpPr>
        <p:spPr bwMode="auto">
          <a:xfrm>
            <a:off x="3541713" y="494506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89" name="Line 20"/>
          <p:cNvSpPr>
            <a:spLocks noChangeShapeType="1"/>
          </p:cNvSpPr>
          <p:nvPr/>
        </p:nvSpPr>
        <p:spPr bwMode="auto">
          <a:xfrm>
            <a:off x="5249863" y="492125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0" name="Line 22"/>
          <p:cNvSpPr>
            <a:spLocks noChangeShapeType="1"/>
          </p:cNvSpPr>
          <p:nvPr/>
        </p:nvSpPr>
        <p:spPr bwMode="auto">
          <a:xfrm>
            <a:off x="5249863" y="44307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1" name="Line 24"/>
          <p:cNvSpPr>
            <a:spLocks noChangeShapeType="1"/>
          </p:cNvSpPr>
          <p:nvPr/>
        </p:nvSpPr>
        <p:spPr bwMode="auto">
          <a:xfrm>
            <a:off x="3497263" y="4430713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2" name="Freeform 26"/>
          <p:cNvSpPr>
            <a:spLocks/>
          </p:cNvSpPr>
          <p:nvPr/>
        </p:nvSpPr>
        <p:spPr bwMode="auto">
          <a:xfrm>
            <a:off x="2049463" y="3325813"/>
            <a:ext cx="1371600" cy="14668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3" name="Line 27"/>
          <p:cNvSpPr>
            <a:spLocks noChangeShapeType="1"/>
          </p:cNvSpPr>
          <p:nvPr/>
        </p:nvSpPr>
        <p:spPr bwMode="auto">
          <a:xfrm>
            <a:off x="3497263" y="33448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4" name="Freeform 28"/>
          <p:cNvSpPr>
            <a:spLocks/>
          </p:cNvSpPr>
          <p:nvPr/>
        </p:nvSpPr>
        <p:spPr bwMode="auto">
          <a:xfrm flipV="1">
            <a:off x="3497263" y="35734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5" name="Line 29"/>
          <p:cNvSpPr>
            <a:spLocks noChangeShapeType="1"/>
          </p:cNvSpPr>
          <p:nvPr/>
        </p:nvSpPr>
        <p:spPr bwMode="auto">
          <a:xfrm>
            <a:off x="5249863" y="3344863"/>
            <a:ext cx="158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96" name="Rectangle 44"/>
          <p:cNvSpPr>
            <a:spLocks noChangeArrowheads="1"/>
          </p:cNvSpPr>
          <p:nvPr/>
        </p:nvSpPr>
        <p:spPr bwMode="auto">
          <a:xfrm>
            <a:off x="2811463" y="3059113"/>
            <a:ext cx="15240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c[0]</a:t>
            </a:r>
          </a:p>
        </p:txBody>
      </p:sp>
      <p:sp>
        <p:nvSpPr>
          <p:cNvPr id="46097" name="Rectangle 45"/>
          <p:cNvSpPr>
            <a:spLocks noChangeArrowheads="1"/>
          </p:cNvSpPr>
          <p:nvPr/>
        </p:nvSpPr>
        <p:spPr bwMode="auto">
          <a:xfrm>
            <a:off x="4335463" y="3059113"/>
            <a:ext cx="16764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c[1]</a:t>
            </a:r>
          </a:p>
        </p:txBody>
      </p:sp>
      <p:sp>
        <p:nvSpPr>
          <p:cNvPr id="46098" name="Rectangle 48"/>
          <p:cNvSpPr>
            <a:spLocks noChangeArrowheads="1"/>
          </p:cNvSpPr>
          <p:nvPr/>
        </p:nvSpPr>
        <p:spPr bwMode="auto">
          <a:xfrm>
            <a:off x="1668463" y="3059113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bIns="9144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/>
              <a:t>IV</a:t>
            </a:r>
          </a:p>
        </p:txBody>
      </p:sp>
      <p:sp>
        <p:nvSpPr>
          <p:cNvPr id="46099" name="Rectangle 5"/>
          <p:cNvSpPr>
            <a:spLocks noChangeArrowheads="1"/>
          </p:cNvSpPr>
          <p:nvPr/>
        </p:nvSpPr>
        <p:spPr bwMode="auto">
          <a:xfrm>
            <a:off x="4608513" y="3789363"/>
            <a:ext cx="1258887" cy="6286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DEC(K,</a:t>
            </a:r>
            <a:r>
              <a:rPr lang="en-US" altLang="it-IT" sz="2400">
                <a:sym typeface="Symbol" pitchFamily="18" charset="2"/>
              </a:rPr>
              <a:t>)</a:t>
            </a:r>
          </a:p>
        </p:txBody>
      </p:sp>
      <p:sp>
        <p:nvSpPr>
          <p:cNvPr id="46100" name="Freeform 28"/>
          <p:cNvSpPr>
            <a:spLocks/>
          </p:cNvSpPr>
          <p:nvPr/>
        </p:nvSpPr>
        <p:spPr bwMode="auto">
          <a:xfrm flipV="1">
            <a:off x="5276850" y="3573463"/>
            <a:ext cx="1600200" cy="1257300"/>
          </a:xfrm>
          <a:custGeom>
            <a:avLst/>
            <a:gdLst>
              <a:gd name="T0" fmla="*/ 0 w 1008"/>
              <a:gd name="T1" fmla="*/ 2147483647 h 1056"/>
              <a:gd name="T2" fmla="*/ 2147483647 w 1008"/>
              <a:gd name="T3" fmla="*/ 2147483647 h 1056"/>
              <a:gd name="T4" fmla="*/ 2147483647 w 1008"/>
              <a:gd name="T5" fmla="*/ 0 h 1056"/>
              <a:gd name="T6" fmla="*/ 2147483647 w 1008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056"/>
              <a:gd name="T14" fmla="*/ 1008 w 1008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056">
                <a:moveTo>
                  <a:pt x="0" y="1056"/>
                </a:moveTo>
                <a:lnTo>
                  <a:pt x="576" y="1056"/>
                </a:lnTo>
                <a:lnTo>
                  <a:pt x="576" y="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101" name="CasellaDiTesto 21"/>
          <p:cNvSpPr txBox="1">
            <a:spLocks noChangeArrowheads="1"/>
          </p:cNvSpPr>
          <p:nvPr/>
        </p:nvSpPr>
        <p:spPr bwMode="auto">
          <a:xfrm>
            <a:off x="6659563" y="2924175"/>
            <a:ext cx="48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6102" name="CasellaDiTesto 22"/>
          <p:cNvSpPr txBox="1">
            <a:spLocks noChangeArrowheads="1"/>
          </p:cNvSpPr>
          <p:nvPr/>
        </p:nvSpPr>
        <p:spPr bwMode="auto">
          <a:xfrm>
            <a:off x="6659563" y="4994275"/>
            <a:ext cx="481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46103" name="CasellaDiTesto 23"/>
          <p:cNvSpPr txBox="1">
            <a:spLocks noChangeArrowheads="1"/>
          </p:cNvSpPr>
          <p:nvPr/>
        </p:nvSpPr>
        <p:spPr bwMode="auto">
          <a:xfrm>
            <a:off x="6659563" y="3933825"/>
            <a:ext cx="4810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800"/>
              <a:t>…</a:t>
            </a:r>
          </a:p>
        </p:txBody>
      </p:sp>
      <p:sp>
        <p:nvSpPr>
          <p:cNvPr id="25" name="Segnaposto contenuto 2"/>
          <p:cNvSpPr>
            <a:spLocks noGrp="1"/>
          </p:cNvSpPr>
          <p:nvPr>
            <p:ph idx="1"/>
          </p:nvPr>
        </p:nvSpPr>
        <p:spPr>
          <a:xfrm>
            <a:off x="685800" y="981075"/>
            <a:ext cx="7696200" cy="14398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last byte </a:t>
            </a:r>
            <a:r>
              <a:rPr lang="it-IT" dirty="0" err="1"/>
              <a:t>is</a:t>
            </a:r>
            <a:r>
              <a:rPr lang="it-IT" dirty="0"/>
              <a:t> A</a:t>
            </a:r>
          </a:p>
          <a:p>
            <a:pPr>
              <a:defRPr/>
            </a:pPr>
            <a:r>
              <a:rPr lang="it-IT" dirty="0" err="1"/>
              <a:t>Next</a:t>
            </a:r>
            <a:r>
              <a:rPr lang="it-IT" dirty="0"/>
              <a:t> </a:t>
            </a:r>
            <a:r>
              <a:rPr lang="it-IT" dirty="0" err="1"/>
              <a:t>guess</a:t>
            </a:r>
            <a:r>
              <a:rPr lang="it-IT" dirty="0"/>
              <a:t>: </a:t>
            </a:r>
            <a:r>
              <a:rPr lang="it-IT" dirty="0" err="1"/>
              <a:t>previous</a:t>
            </a:r>
            <a:r>
              <a:rPr lang="it-IT" dirty="0"/>
              <a:t> byte </a:t>
            </a:r>
            <a:r>
              <a:rPr lang="it-IT" dirty="0" err="1"/>
              <a:t>of</a:t>
            </a:r>
            <a:r>
              <a:rPr lang="it-IT" dirty="0"/>
              <a:t> m[1] == F?</a:t>
            </a:r>
          </a:p>
          <a:p>
            <a:pPr>
              <a:defRPr/>
            </a:pP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ciphertext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IV | c[0]</a:t>
            </a:r>
            <a:r>
              <a:rPr lang="it-IT" dirty="0">
                <a:sym typeface="Symbol"/>
              </a:rPr>
              <a:t>[.,., F 0x01, A 0x01] | c[1]</a:t>
            </a: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  <p:cxnSp>
        <p:nvCxnSpPr>
          <p:cNvPr id="46105" name="Connettore 1 26"/>
          <p:cNvCxnSpPr>
            <a:cxnSpLocks noChangeShapeType="1"/>
          </p:cNvCxnSpPr>
          <p:nvPr/>
        </p:nvCxnSpPr>
        <p:spPr bwMode="auto">
          <a:xfrm>
            <a:off x="2771775" y="2349500"/>
            <a:ext cx="25923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Connettore 2 28"/>
          <p:cNvCxnSpPr>
            <a:cxnSpLocks noChangeShapeType="1"/>
          </p:cNvCxnSpPr>
          <p:nvPr/>
        </p:nvCxnSpPr>
        <p:spPr bwMode="auto">
          <a:xfrm>
            <a:off x="4140200" y="2349500"/>
            <a:ext cx="0" cy="6477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7" name="Rettangolo 29"/>
          <p:cNvSpPr>
            <a:spLocks noChangeArrowheads="1"/>
          </p:cNvSpPr>
          <p:nvPr/>
        </p:nvSpPr>
        <p:spPr bwMode="auto">
          <a:xfrm>
            <a:off x="3924300" y="2997200"/>
            <a:ext cx="431800" cy="287338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46108" name="Rettangolo 30"/>
          <p:cNvSpPr>
            <a:spLocks noChangeArrowheads="1"/>
          </p:cNvSpPr>
          <p:nvPr/>
        </p:nvSpPr>
        <p:spPr bwMode="auto">
          <a:xfrm>
            <a:off x="5580063" y="5157788"/>
            <a:ext cx="431800" cy="287337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32" name="Segnaposto contenuto 2"/>
          <p:cNvSpPr txBox="1">
            <a:spLocks/>
          </p:cNvSpPr>
          <p:nvPr/>
        </p:nvSpPr>
        <p:spPr bwMode="auto">
          <a:xfrm>
            <a:off x="684213" y="5662613"/>
            <a:ext cx="76962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775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 err="1">
                <a:latin typeface="+mn-lt"/>
              </a:rPr>
              <a:t>If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true</a:t>
            </a:r>
            <a:r>
              <a:rPr lang="it-IT" sz="3200" b="1" kern="0" dirty="0">
                <a:latin typeface="+mn-lt"/>
              </a:rPr>
              <a:t>, last 2 </a:t>
            </a:r>
            <a:r>
              <a:rPr lang="it-IT" sz="3200" b="1" kern="0" dirty="0" err="1">
                <a:latin typeface="+mn-lt"/>
              </a:rPr>
              <a:t>bytes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of</a:t>
            </a:r>
            <a:r>
              <a:rPr lang="it-IT" sz="3200" b="1" kern="0" dirty="0">
                <a:latin typeface="+mn-lt"/>
              </a:rPr>
              <a:t> m[1] </a:t>
            </a:r>
            <a:r>
              <a:rPr lang="it-IT" sz="3200" b="1" kern="0" dirty="0">
                <a:latin typeface="+mn-lt"/>
                <a:sym typeface="Wingdings" pitchFamily="2" charset="2"/>
              </a:rPr>
              <a:t> </a:t>
            </a:r>
            <a:r>
              <a:rPr lang="it-IT" sz="3200" b="1" kern="0" dirty="0">
                <a:latin typeface="+mn-lt"/>
              </a:rPr>
              <a:t>0x01!!</a:t>
            </a:r>
            <a:br>
              <a:rPr lang="it-IT" sz="3200" b="1" kern="0" dirty="0">
                <a:latin typeface="+mn-lt"/>
              </a:rPr>
            </a:br>
            <a:r>
              <a:rPr lang="it-IT" sz="3200" b="1" kern="0" dirty="0" err="1">
                <a:latin typeface="+mn-lt"/>
              </a:rPr>
              <a:t>Padding</a:t>
            </a:r>
            <a:r>
              <a:rPr lang="it-IT" sz="3200" b="1" kern="0" dirty="0">
                <a:latin typeface="+mn-lt"/>
              </a:rPr>
              <a:t> </a:t>
            </a:r>
            <a:r>
              <a:rPr lang="it-IT" sz="3200" b="1" kern="0" dirty="0" err="1">
                <a:latin typeface="+mn-lt"/>
              </a:rPr>
              <a:t>check</a:t>
            </a:r>
            <a:r>
              <a:rPr lang="it-IT" sz="3200" b="1" kern="0" dirty="0">
                <a:latin typeface="+mn-lt"/>
              </a:rPr>
              <a:t> OK, </a:t>
            </a:r>
            <a:r>
              <a:rPr lang="it-IT" sz="3200" b="1" kern="0" dirty="0" err="1">
                <a:latin typeface="+mn-lt"/>
              </a:rPr>
              <a:t>error</a:t>
            </a:r>
            <a:r>
              <a:rPr lang="it-IT" sz="3200" b="1" kern="0" dirty="0">
                <a:latin typeface="+mn-lt"/>
              </a:rPr>
              <a:t> = </a:t>
            </a:r>
            <a:r>
              <a:rPr lang="it-IT" sz="3200" b="1" kern="0" dirty="0" err="1">
                <a:latin typeface="+mn-lt"/>
              </a:rPr>
              <a:t>bad_mac</a:t>
            </a:r>
            <a:endParaRPr lang="it-IT" sz="3200" kern="0" dirty="0"/>
          </a:p>
        </p:txBody>
      </p:sp>
      <p:sp>
        <p:nvSpPr>
          <p:cNvPr id="30" name="Segnaposto contenuto 2"/>
          <p:cNvSpPr txBox="1">
            <a:spLocks/>
          </p:cNvSpPr>
          <p:nvPr/>
        </p:nvSpPr>
        <p:spPr bwMode="auto">
          <a:xfrm>
            <a:off x="6588125" y="2420938"/>
            <a:ext cx="25558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1600" b="1" kern="0" dirty="0" err="1">
                <a:solidFill>
                  <a:srgbClr val="FF0000"/>
                </a:solidFill>
                <a:latin typeface="+mn-lt"/>
              </a:rPr>
              <a:t>Example</a:t>
            </a:r>
            <a:r>
              <a:rPr lang="it-IT" sz="1600" b="1" kern="0" dirty="0">
                <a:solidFill>
                  <a:srgbClr val="FF0000"/>
                </a:solidFill>
                <a:latin typeface="+mn-lt"/>
              </a:rPr>
              <a:t>: 8 </a:t>
            </a:r>
            <a:r>
              <a:rPr lang="it-IT" sz="1600" b="1" kern="0" dirty="0" err="1">
                <a:solidFill>
                  <a:srgbClr val="FF0000"/>
                </a:solidFill>
                <a:latin typeface="+mn-lt"/>
              </a:rPr>
              <a:t>bytes</a:t>
            </a:r>
            <a:r>
              <a:rPr lang="it-IT" sz="1600" b="1" kern="0" dirty="0">
                <a:solidFill>
                  <a:srgbClr val="FF0000"/>
                </a:solidFill>
                <a:latin typeface="+mn-lt"/>
              </a:rPr>
              <a:t> block: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/>
            </a:pPr>
            <a:r>
              <a:rPr lang="it-IT" sz="1600" kern="0" dirty="0">
                <a:solidFill>
                  <a:srgbClr val="FF0000"/>
                </a:solidFill>
              </a:rPr>
              <a:t>At </a:t>
            </a:r>
            <a:r>
              <a:rPr lang="it-IT" sz="1600" kern="0" dirty="0" err="1">
                <a:solidFill>
                  <a:srgbClr val="FF0000"/>
                </a:solidFill>
              </a:rPr>
              <a:t>most</a:t>
            </a:r>
            <a:r>
              <a:rPr lang="it-IT" sz="1600" kern="0" dirty="0">
                <a:solidFill>
                  <a:srgbClr val="FF0000"/>
                </a:solidFill>
              </a:rPr>
              <a:t> 256 </a:t>
            </a:r>
            <a:r>
              <a:rPr lang="it-IT" sz="1600" kern="0" dirty="0" err="1">
                <a:solidFill>
                  <a:srgbClr val="FF0000"/>
                </a:solidFill>
              </a:rPr>
              <a:t>guesses</a:t>
            </a:r>
            <a:r>
              <a:rPr lang="it-IT" sz="1600" kern="0" dirty="0">
                <a:solidFill>
                  <a:srgbClr val="FF0000"/>
                </a:solidFill>
              </a:rPr>
              <a:t> </a:t>
            </a:r>
            <a:r>
              <a:rPr lang="it-IT" sz="1600" kern="0" dirty="0" err="1">
                <a:solidFill>
                  <a:srgbClr val="FF0000"/>
                </a:solidFill>
              </a:rPr>
              <a:t>for</a:t>
            </a:r>
            <a:r>
              <a:rPr lang="it-IT" sz="1600" kern="0" dirty="0">
                <a:solidFill>
                  <a:srgbClr val="FF0000"/>
                </a:solidFill>
              </a:rPr>
              <a:t> </a:t>
            </a:r>
            <a:r>
              <a:rPr lang="it-IT" sz="1600" kern="0" dirty="0" err="1">
                <a:solidFill>
                  <a:srgbClr val="FF0000"/>
                </a:solidFill>
              </a:rPr>
              <a:t>each</a:t>
            </a:r>
            <a:r>
              <a:rPr lang="it-IT" sz="1600" kern="0" dirty="0">
                <a:solidFill>
                  <a:srgbClr val="FF0000"/>
                </a:solidFill>
              </a:rPr>
              <a:t> byte: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/>
            </a:pPr>
            <a:r>
              <a:rPr lang="it-IT" sz="1400" kern="0" dirty="0">
                <a:solidFill>
                  <a:srgbClr val="FF0000"/>
                </a:solidFill>
                <a:latin typeface="Times New Roman" pitchFamily="18" charset="0"/>
              </a:rPr>
              <a:t>256 x 8 = 2</a:t>
            </a:r>
            <a:r>
              <a:rPr lang="it-IT" sz="1400" kern="0" baseline="30000" dirty="0">
                <a:solidFill>
                  <a:srgbClr val="FF0000"/>
                </a:solidFill>
                <a:latin typeface="Times New Roman" pitchFamily="18" charset="0"/>
              </a:rPr>
              <a:t>11</a:t>
            </a:r>
          </a:p>
          <a:p>
            <a:pPr marL="1143000" lvl="2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/>
            </a:pPr>
            <a:r>
              <a:rPr lang="it-IT" sz="1400" kern="0" dirty="0">
                <a:solidFill>
                  <a:srgbClr val="FF0000"/>
                </a:solidFill>
                <a:latin typeface="Times New Roman" pitchFamily="18" charset="0"/>
              </a:rPr>
              <a:t>Fast!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Preventing</a:t>
            </a:r>
            <a:r>
              <a:rPr lang="it-IT" dirty="0"/>
              <a:t> the </a:t>
            </a:r>
            <a:r>
              <a:rPr lang="it-IT" dirty="0" err="1"/>
              <a:t>attack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250825" y="1125538"/>
            <a:ext cx="8208963" cy="208756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it-IT" dirty="0" err="1"/>
              <a:t>Discovered</a:t>
            </a:r>
            <a:r>
              <a:rPr lang="it-IT" dirty="0"/>
              <a:t> in 2002 (</a:t>
            </a:r>
            <a:r>
              <a:rPr lang="it-IT" dirty="0" err="1"/>
              <a:t>Vaudenay</a:t>
            </a:r>
            <a:r>
              <a:rPr lang="it-IT" dirty="0"/>
              <a:t>)</a:t>
            </a:r>
          </a:p>
          <a:p>
            <a:pPr>
              <a:defRPr/>
            </a:pPr>
            <a:r>
              <a:rPr lang="it-IT" dirty="0" err="1"/>
              <a:t>Correct</a:t>
            </a:r>
            <a:r>
              <a:rPr lang="it-IT" dirty="0"/>
              <a:t> TLS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“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”</a:t>
            </a:r>
          </a:p>
          <a:p>
            <a:pPr lvl="1">
              <a:defRPr/>
            </a:pPr>
            <a:r>
              <a:rPr lang="it-IT" dirty="0" err="1"/>
              <a:t>Most</a:t>
            </a:r>
            <a:r>
              <a:rPr lang="it-IT" dirty="0"/>
              <a:t> TLS1.0 </a:t>
            </a:r>
            <a:r>
              <a:rPr lang="it-IT" dirty="0" err="1"/>
              <a:t>implementations</a:t>
            </a:r>
            <a:r>
              <a:rPr lang="it-IT" dirty="0"/>
              <a:t>: </a:t>
            </a:r>
            <a:r>
              <a:rPr lang="it-IT" dirty="0" err="1"/>
              <a:t>respond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alert</a:t>
            </a:r>
            <a:r>
              <a:rPr lang="it-IT" dirty="0"/>
              <a:t> (bad </a:t>
            </a:r>
            <a:r>
              <a:rPr lang="it-IT" dirty="0" err="1"/>
              <a:t>mac</a:t>
            </a:r>
            <a:r>
              <a:rPr lang="it-IT" dirty="0"/>
              <a:t>) 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cases</a:t>
            </a:r>
            <a:endParaRPr lang="it-IT" dirty="0"/>
          </a:p>
          <a:p>
            <a:pPr lvl="1">
              <a:defRPr/>
            </a:pPr>
            <a:r>
              <a:rPr lang="it-IT" dirty="0"/>
              <a:t>TLS1.1: </a:t>
            </a:r>
            <a:r>
              <a:rPr lang="it-IT" dirty="0" err="1"/>
              <a:t>standardized</a:t>
            </a:r>
            <a:r>
              <a:rPr lang="it-IT" dirty="0"/>
              <a:t> </a:t>
            </a:r>
            <a:r>
              <a:rPr lang="it-IT" dirty="0" err="1"/>
              <a:t>this</a:t>
            </a:r>
            <a:endParaRPr lang="it-IT" dirty="0"/>
          </a:p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canvel</a:t>
            </a:r>
            <a:r>
              <a:rPr lang="it-IT" dirty="0"/>
              <a:t> 2003: side </a:t>
            </a:r>
            <a:r>
              <a:rPr lang="it-IT" dirty="0" err="1"/>
              <a:t>channel</a:t>
            </a:r>
            <a:r>
              <a:rPr lang="it-IT" dirty="0"/>
              <a:t> “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”!</a:t>
            </a:r>
          </a:p>
          <a:p>
            <a:pPr lvl="1">
              <a:defRPr/>
            </a:pP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b="1" dirty="0" err="1">
                <a:solidFill>
                  <a:srgbClr val="FF0000"/>
                </a:solidFill>
              </a:rPr>
              <a:t>implementation</a:t>
            </a:r>
            <a:r>
              <a:rPr lang="it-IT" dirty="0"/>
              <a:t>!!</a:t>
            </a:r>
          </a:p>
          <a:p>
            <a:pPr lvl="1">
              <a:defRPr/>
            </a:pPr>
            <a:r>
              <a:rPr lang="it-IT" dirty="0"/>
              <a:t>TLS1.1: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MAC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malformed</a:t>
            </a:r>
            <a:r>
              <a:rPr lang="it-IT" dirty="0"/>
              <a:t> </a:t>
            </a:r>
            <a:r>
              <a:rPr lang="it-IT" dirty="0" err="1"/>
              <a:t>msg</a:t>
            </a:r>
            <a:endParaRPr lang="it-IT" dirty="0"/>
          </a:p>
          <a:p>
            <a:pPr>
              <a:defRPr/>
            </a:pPr>
            <a:endParaRPr lang="it-IT" dirty="0"/>
          </a:p>
        </p:txBody>
      </p:sp>
      <p:pic>
        <p:nvPicPr>
          <p:cNvPr id="47108" name="Immagine 3" descr="timing_grap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38488"/>
            <a:ext cx="7129462" cy="324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CasellaDiTesto 4"/>
          <p:cNvSpPr txBox="1">
            <a:spLocks noChangeArrowheads="1"/>
          </p:cNvSpPr>
          <p:nvPr/>
        </p:nvSpPr>
        <p:spPr bwMode="auto">
          <a:xfrm>
            <a:off x="7048500" y="6084888"/>
            <a:ext cx="191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Source: canvel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7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Lessons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sz="3800" dirty="0" err="1">
                <a:solidFill>
                  <a:srgbClr val="FF0000"/>
                </a:solidFill>
              </a:rPr>
              <a:t>Encrypt</a:t>
            </a:r>
            <a:r>
              <a:rPr lang="it-IT" sz="3800" dirty="0">
                <a:solidFill>
                  <a:srgbClr val="FF0000"/>
                </a:solidFill>
              </a:rPr>
              <a:t> </a:t>
            </a:r>
            <a:r>
              <a:rPr lang="it-IT" sz="3800" dirty="0" err="1">
                <a:solidFill>
                  <a:srgbClr val="FF0000"/>
                </a:solidFill>
              </a:rPr>
              <a:t>then</a:t>
            </a:r>
            <a:r>
              <a:rPr lang="it-IT" sz="3800" dirty="0">
                <a:solidFill>
                  <a:srgbClr val="FF0000"/>
                </a:solidFill>
              </a:rPr>
              <a:t> MAC </a:t>
            </a:r>
            <a:r>
              <a:rPr lang="it-IT" sz="3800" dirty="0" err="1">
                <a:solidFill>
                  <a:srgbClr val="FF0000"/>
                </a:solidFill>
              </a:rPr>
              <a:t>would</a:t>
            </a:r>
            <a:r>
              <a:rPr lang="it-IT" sz="3800" dirty="0">
                <a:solidFill>
                  <a:srgbClr val="FF0000"/>
                </a:solidFill>
              </a:rPr>
              <a:t> NOT </a:t>
            </a:r>
            <a:r>
              <a:rPr lang="it-IT" sz="3800" dirty="0" err="1">
                <a:solidFill>
                  <a:srgbClr val="FF0000"/>
                </a:solidFill>
              </a:rPr>
              <a:t>have</a:t>
            </a:r>
            <a:r>
              <a:rPr lang="it-IT" sz="3800" dirty="0">
                <a:solidFill>
                  <a:srgbClr val="FF0000"/>
                </a:solidFill>
              </a:rPr>
              <a:t> </a:t>
            </a:r>
            <a:r>
              <a:rPr lang="it-IT" sz="3800" dirty="0" err="1">
                <a:solidFill>
                  <a:srgbClr val="FF0000"/>
                </a:solidFill>
              </a:rPr>
              <a:t>permitted</a:t>
            </a:r>
            <a:r>
              <a:rPr lang="it-IT" sz="3800" dirty="0">
                <a:solidFill>
                  <a:srgbClr val="FF0000"/>
                </a:solidFill>
              </a:rPr>
              <a:t> </a:t>
            </a:r>
            <a:r>
              <a:rPr lang="it-IT" sz="3800" dirty="0" err="1">
                <a:solidFill>
                  <a:srgbClr val="FF0000"/>
                </a:solidFill>
              </a:rPr>
              <a:t>such</a:t>
            </a:r>
            <a:r>
              <a:rPr lang="it-IT" sz="3800" dirty="0">
                <a:solidFill>
                  <a:srgbClr val="FF0000"/>
                </a:solidFill>
              </a:rPr>
              <a:t> </a:t>
            </a:r>
            <a:r>
              <a:rPr lang="it-IT" sz="3800" dirty="0" err="1">
                <a:solidFill>
                  <a:srgbClr val="FF0000"/>
                </a:solidFill>
              </a:rPr>
              <a:t>attack</a:t>
            </a:r>
            <a:endParaRPr lang="it-IT" sz="3800" dirty="0">
              <a:solidFill>
                <a:srgbClr val="FF0000"/>
              </a:solidFill>
            </a:endParaRP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dealing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(</a:t>
            </a:r>
            <a:r>
              <a:rPr lang="it-IT" dirty="0" err="1"/>
              <a:t>networkers</a:t>
            </a:r>
            <a:r>
              <a:rPr lang="it-IT" dirty="0"/>
              <a:t>)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more </a:t>
            </a:r>
            <a:r>
              <a:rPr lang="it-IT" dirty="0" err="1"/>
              <a:t>careful</a:t>
            </a:r>
            <a:r>
              <a:rPr lang="it-IT" dirty="0"/>
              <a:t> in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report…</a:t>
            </a:r>
            <a:endParaRPr lang="it-IT" dirty="0"/>
          </a:p>
          <a:p>
            <a:pPr lvl="1">
              <a:defRPr/>
            </a:pPr>
            <a:r>
              <a:rPr lang="it-IT" dirty="0"/>
              <a:t>The </a:t>
            </a:r>
            <a:r>
              <a:rPr lang="it-IT" dirty="0" err="1"/>
              <a:t>least</a:t>
            </a:r>
            <a:r>
              <a:rPr lang="it-IT" dirty="0"/>
              <a:t>, the </a:t>
            </a:r>
            <a:r>
              <a:rPr lang="it-IT" dirty="0" err="1"/>
              <a:t>better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are </a:t>
            </a:r>
            <a:r>
              <a:rPr lang="it-IT" dirty="0" err="1"/>
              <a:t>extremely</a:t>
            </a:r>
            <a:r>
              <a:rPr lang="it-IT" dirty="0"/>
              <a:t> </a:t>
            </a:r>
            <a:r>
              <a:rPr lang="it-IT" dirty="0" err="1"/>
              <a:t>critical</a:t>
            </a:r>
            <a:endParaRPr lang="it-IT" dirty="0"/>
          </a:p>
          <a:p>
            <a:pPr lvl="1">
              <a:defRPr/>
            </a:pPr>
            <a:r>
              <a:rPr lang="it-IT" dirty="0"/>
              <a:t>Side </a:t>
            </a:r>
            <a:r>
              <a:rPr lang="it-IT" dirty="0" err="1"/>
              <a:t>channel</a:t>
            </a:r>
            <a:r>
              <a:rPr lang="it-IT" dirty="0"/>
              <a:t> </a:t>
            </a:r>
            <a:r>
              <a:rPr lang="it-IT" dirty="0" err="1"/>
              <a:t>attacks</a:t>
            </a:r>
            <a:endParaRPr lang="it-IT" dirty="0"/>
          </a:p>
          <a:p>
            <a:pPr lvl="1">
              <a:defRPr/>
            </a:pPr>
            <a:r>
              <a:rPr lang="it-IT" dirty="0"/>
              <a:t>Don’t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yourself</a:t>
            </a:r>
            <a:r>
              <a:rPr lang="it-IT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practical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>
                <a:sym typeface="Wingdings" pitchFamily="2" charset="2"/>
              </a:rPr>
              <a:t>Apparently</a:t>
            </a:r>
            <a:r>
              <a:rPr lang="it-IT" dirty="0">
                <a:sym typeface="Wingdings" pitchFamily="2" charset="2"/>
              </a:rPr>
              <a:t> no</a:t>
            </a: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Bad_mac</a:t>
            </a:r>
            <a:r>
              <a:rPr lang="it-IT" dirty="0">
                <a:sym typeface="Wingdings" pitchFamily="2" charset="2"/>
              </a:rPr>
              <a:t> and </a:t>
            </a:r>
            <a:r>
              <a:rPr lang="it-IT" dirty="0" err="1">
                <a:sym typeface="Wingdings" pitchFamily="2" charset="2"/>
              </a:rPr>
              <a:t>decryption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failed</a:t>
            </a:r>
            <a:r>
              <a:rPr lang="it-IT" dirty="0">
                <a:sym typeface="Wingdings" pitchFamily="2" charset="2"/>
              </a:rPr>
              <a:t>: </a:t>
            </a:r>
            <a:r>
              <a:rPr lang="it-IT" dirty="0" err="1">
                <a:sym typeface="Wingdings" pitchFamily="2" charset="2"/>
              </a:rPr>
              <a:t>fatal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alerts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TLS connection </a:t>
            </a:r>
            <a:r>
              <a:rPr lang="it-IT" dirty="0" err="1">
                <a:sym typeface="Wingdings" pitchFamily="2" charset="2"/>
              </a:rPr>
              <a:t>aborted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Next</a:t>
            </a:r>
            <a:r>
              <a:rPr lang="it-IT" dirty="0">
                <a:sym typeface="Wingdings" pitchFamily="2" charset="2"/>
              </a:rPr>
              <a:t> connection </a:t>
            </a:r>
            <a:r>
              <a:rPr lang="it-IT" dirty="0" err="1">
                <a:sym typeface="Wingdings" pitchFamily="2" charset="2"/>
              </a:rPr>
              <a:t>will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have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different</a:t>
            </a:r>
            <a:r>
              <a:rPr lang="it-IT" dirty="0">
                <a:sym typeface="Wingdings" pitchFamily="2" charset="2"/>
              </a:rPr>
              <a:t> key!</a:t>
            </a:r>
          </a:p>
          <a:p>
            <a:pPr>
              <a:defRPr/>
            </a:pPr>
            <a:r>
              <a:rPr lang="it-IT" dirty="0" err="1">
                <a:sym typeface="Wingdings" pitchFamily="2" charset="2"/>
              </a:rPr>
              <a:t>But…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actually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performed</a:t>
            </a:r>
            <a:r>
              <a:rPr lang="it-IT" dirty="0">
                <a:sym typeface="Wingdings" pitchFamily="2" charset="2"/>
              </a:rPr>
              <a:t> on IMAP (</a:t>
            </a:r>
            <a:r>
              <a:rPr lang="en-US" dirty="0" err="1">
                <a:sym typeface="Wingdings" pitchFamily="2" charset="2"/>
              </a:rPr>
              <a:t>Vuagnoux</a:t>
            </a:r>
            <a:r>
              <a:rPr lang="en-US" dirty="0">
                <a:sym typeface="Wingdings" pitchFamily="2" charset="2"/>
              </a:rPr>
              <a:t> &amp; </a:t>
            </a:r>
            <a:r>
              <a:rPr lang="it-IT" dirty="0" err="1">
                <a:sym typeface="Wingdings" pitchFamily="2" charset="2"/>
              </a:rPr>
              <a:t>Canvel</a:t>
            </a:r>
            <a:r>
              <a:rPr lang="it-IT" dirty="0">
                <a:sym typeface="Wingdings" pitchFamily="2" charset="2"/>
              </a:rPr>
              <a:t>, 2003)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Email IMAP client periodically sends login/</a:t>
            </a:r>
            <a:r>
              <a:rPr lang="en-US" dirty="0" err="1">
                <a:sym typeface="Wingdings" pitchFamily="2" charset="2"/>
              </a:rPr>
              <a:t>passwd</a:t>
            </a:r>
            <a:r>
              <a:rPr lang="en-US" dirty="0">
                <a:sym typeface="Wingdings" pitchFamily="2" charset="2"/>
              </a:rPr>
              <a:t> every few minutes (1-5)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Resulting TLS </a:t>
            </a:r>
            <a:r>
              <a:rPr lang="en-US" dirty="0" err="1">
                <a:sym typeface="Wingdings" pitchFamily="2" charset="2"/>
              </a:rPr>
              <a:t>msg</a:t>
            </a:r>
            <a:r>
              <a:rPr lang="en-US" dirty="0">
                <a:sym typeface="Wingdings" pitchFamily="2" charset="2"/>
              </a:rPr>
              <a:t> plaintext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XXXX LOGIN "username" "password"&lt;</a:t>
            </a:r>
            <a:r>
              <a:rPr lang="en-US" dirty="0" err="1">
                <a:sym typeface="Wingdings" pitchFamily="2" charset="2"/>
              </a:rPr>
              <a:t>cr</a:t>
            </a:r>
            <a:r>
              <a:rPr lang="en-US" dirty="0">
                <a:sym typeface="Wingdings" pitchFamily="2" charset="2"/>
              </a:rPr>
              <a:t>&gt;&lt;</a:t>
            </a:r>
            <a:r>
              <a:rPr lang="en-US" dirty="0" err="1">
                <a:sym typeface="Wingdings" pitchFamily="2" charset="2"/>
              </a:rPr>
              <a:t>nl</a:t>
            </a:r>
            <a:r>
              <a:rPr lang="en-US" dirty="0">
                <a:sym typeface="Wingdings" pitchFamily="2" charset="2"/>
              </a:rPr>
              <a:t>&gt;&lt;MAC&gt;&lt;PAD&gt;&lt;LEN&gt;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C S intercepted with MITM attack (DNS spoofing), and CCA attack performed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Connection abort not an issue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Attack (optimized with further dictionary attack strategies) successful in at most few hours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Fixes</a:t>
            </a:r>
            <a:r>
              <a:rPr lang="it-IT" dirty="0"/>
              <a:t> and </a:t>
            </a:r>
            <a:r>
              <a:rPr lang="it-IT" dirty="0" err="1"/>
              <a:t>follow-ups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400" y="1125538"/>
            <a:ext cx="8713210" cy="525587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TLS1.2: </a:t>
            </a:r>
          </a:p>
          <a:p>
            <a:pPr marL="457200" lvl="1" indent="0">
              <a:buNone/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fails</a:t>
            </a:r>
            <a:r>
              <a:rPr lang="it-IT" dirty="0"/>
              <a:t>, </a:t>
            </a:r>
            <a:r>
              <a:rPr lang="it-IT" b="1" dirty="0"/>
              <a:t>validate </a:t>
            </a:r>
            <a:r>
              <a:rPr lang="en-US" b="1" dirty="0"/>
              <a:t>MAC in any case</a:t>
            </a:r>
          </a:p>
          <a:p>
            <a:pPr>
              <a:defRPr/>
            </a:pPr>
            <a:r>
              <a:rPr lang="en-US" dirty="0"/>
              <a:t>Devil is in the details</a:t>
            </a:r>
          </a:p>
          <a:p>
            <a:pPr lvl="1">
              <a:defRPr/>
            </a:pPr>
            <a:r>
              <a:rPr lang="en-US" dirty="0"/>
              <a:t>But which data is validated? If padding fails, no way to know message size versus padding size</a:t>
            </a:r>
          </a:p>
          <a:p>
            <a:pPr lvl="1">
              <a:defRPr/>
            </a:pPr>
            <a:r>
              <a:rPr lang="en-US" dirty="0"/>
              <a:t>TLS1.2 solution: use the whole data for validation</a:t>
            </a:r>
          </a:p>
          <a:p>
            <a:pPr lvl="2">
              <a:defRPr/>
            </a:pPr>
            <a:r>
              <a:rPr lang="en-US" dirty="0"/>
              <a:t>But this is </a:t>
            </a:r>
            <a:r>
              <a:rPr lang="en-US" b="1" dirty="0"/>
              <a:t>more data </a:t>
            </a:r>
            <a:r>
              <a:rPr lang="en-US" dirty="0"/>
              <a:t>than a correct message!!</a:t>
            </a:r>
          </a:p>
          <a:p>
            <a:pPr lvl="2">
              <a:defRPr/>
            </a:pPr>
            <a:r>
              <a:rPr lang="en-US" dirty="0"/>
              <a:t>May require one extra compression function in the HMAC </a:t>
            </a:r>
            <a:r>
              <a:rPr lang="en-US" dirty="0">
                <a:sym typeface="Wingdings" panose="05000000000000000000" pitchFamily="2" charset="2"/>
              </a:rPr>
              <a:t> extra time</a:t>
            </a:r>
            <a:endParaRPr lang="en-US" dirty="0"/>
          </a:p>
          <a:p>
            <a:pPr>
              <a:defRPr/>
            </a:pPr>
            <a:r>
              <a:rPr lang="en-US" dirty="0"/>
              <a:t>2013, Lucky thirteen, </a:t>
            </a:r>
            <a:r>
              <a:rPr lang="en-US" dirty="0" err="1"/>
              <a:t>kenny</a:t>
            </a:r>
            <a:r>
              <a:rPr lang="en-US" dirty="0"/>
              <a:t> Paterson</a:t>
            </a:r>
          </a:p>
          <a:p>
            <a:pPr>
              <a:defRPr/>
            </a:pPr>
            <a:r>
              <a:rPr lang="en-US" dirty="0"/>
              <a:t>2014: POODLE</a:t>
            </a:r>
          </a:p>
          <a:p>
            <a:pPr lvl="1">
              <a:defRPr/>
            </a:pPr>
            <a:r>
              <a:rPr lang="en-US" dirty="0">
                <a:sym typeface="Wingdings" panose="05000000000000000000" pitchFamily="2" charset="2"/>
              </a:rPr>
              <a:t>combine Padding Oracle with an SSL3.0 downgrade</a:t>
            </a:r>
            <a:endParaRPr lang="en-US" dirty="0"/>
          </a:p>
          <a:p>
            <a:pPr>
              <a:defRPr/>
            </a:pPr>
            <a:r>
              <a:rPr lang="en-US" dirty="0"/>
              <a:t>2015, Lucky microseconds, Albrecht &amp; Paterson</a:t>
            </a:r>
          </a:p>
          <a:p>
            <a:pPr lvl="1">
              <a:defRPr/>
            </a:pPr>
            <a:r>
              <a:rPr lang="en-US" dirty="0"/>
              <a:t>Attack using this very subtle timing channel!!!</a:t>
            </a:r>
          </a:p>
          <a:p>
            <a:pPr>
              <a:defRPr/>
            </a:pPr>
            <a:r>
              <a:rPr lang="en-US" dirty="0"/>
              <a:t>2016, CVE-2016-2107 (LuckyNegative20)</a:t>
            </a:r>
          </a:p>
          <a:p>
            <a:pPr lvl="1">
              <a:defRPr/>
            </a:pPr>
            <a:r>
              <a:rPr lang="en-US" dirty="0"/>
              <a:t>Attacks the constant-time patch of Lucky13!</a:t>
            </a:r>
          </a:p>
          <a:p>
            <a:pPr lvl="1">
              <a:defRPr/>
            </a:pPr>
            <a:r>
              <a:rPr lang="it-IT" sz="2600" dirty="0">
                <a:hlinkClick r:id="rId2"/>
              </a:rPr>
              <a:t>https://blog.cloudflare.com/yet-another-padding-oracle-in-openssl-cbc-ciphersuites/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Fun (?!) </a:t>
            </a:r>
            <a:r>
              <a:rPr lang="it-IT" dirty="0" err="1"/>
              <a:t>Lesson</a:t>
            </a:r>
            <a:r>
              <a:rPr lang="it-IT" dirty="0"/>
              <a:t>: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990770" cy="49704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800" dirty="0">
                <a:solidFill>
                  <a:srgbClr val="FF0000"/>
                </a:solidFill>
              </a:rPr>
              <a:t>Cryptographic Doom Principle</a:t>
            </a:r>
          </a:p>
          <a:p>
            <a:pPr lvl="3">
              <a:defRPr/>
            </a:pPr>
            <a:r>
              <a:rPr lang="en-US" sz="3200" dirty="0">
                <a:solidFill>
                  <a:srgbClr val="FF0000"/>
                </a:solidFill>
              </a:rPr>
              <a:t>© Moxie Marlinspike</a:t>
            </a:r>
            <a:endParaRPr lang="en-US" sz="30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3800" dirty="0">
                <a:solidFill>
                  <a:srgbClr val="FF0000"/>
                </a:solidFill>
              </a:rPr>
              <a:t>if you have to perform any cryptographic operation before verifying the MAC on a message you’ve received, it will somehow inevitably lead to doom.</a:t>
            </a:r>
          </a:p>
          <a:p>
            <a:pPr lvl="2">
              <a:defRPr/>
            </a:pPr>
            <a:endParaRPr lang="en-US" sz="34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sz="4000" dirty="0" err="1">
                <a:solidFill>
                  <a:srgbClr val="FF0000"/>
                </a:solidFill>
              </a:rPr>
              <a:t>Encrypt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then</a:t>
            </a:r>
            <a:r>
              <a:rPr lang="it-IT" sz="4000" dirty="0">
                <a:solidFill>
                  <a:srgbClr val="FF0000"/>
                </a:solidFill>
              </a:rPr>
              <a:t> MAC </a:t>
            </a:r>
            <a:r>
              <a:rPr lang="it-IT" sz="4000" dirty="0" err="1">
                <a:solidFill>
                  <a:srgbClr val="FF0000"/>
                </a:solidFill>
              </a:rPr>
              <a:t>would</a:t>
            </a:r>
            <a:r>
              <a:rPr lang="it-IT" sz="4000" dirty="0">
                <a:solidFill>
                  <a:srgbClr val="FF0000"/>
                </a:solidFill>
              </a:rPr>
              <a:t> NOT </a:t>
            </a:r>
            <a:r>
              <a:rPr lang="it-IT" sz="4000" dirty="0" err="1">
                <a:solidFill>
                  <a:srgbClr val="FF0000"/>
                </a:solidFill>
              </a:rPr>
              <a:t>have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permitted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such</a:t>
            </a:r>
            <a:r>
              <a:rPr lang="it-IT" sz="4000" dirty="0">
                <a:solidFill>
                  <a:srgbClr val="FF0000"/>
                </a:solidFill>
              </a:rPr>
              <a:t> a </a:t>
            </a:r>
            <a:r>
              <a:rPr lang="it-IT" sz="4000" dirty="0" err="1">
                <a:solidFill>
                  <a:srgbClr val="FF0000"/>
                </a:solidFill>
              </a:rPr>
              <a:t>painful</a:t>
            </a:r>
            <a:r>
              <a:rPr lang="it-IT" sz="4000" dirty="0">
                <a:solidFill>
                  <a:srgbClr val="FF0000"/>
                </a:solidFill>
              </a:rPr>
              <a:t> Pandora’s Box!!</a:t>
            </a:r>
          </a:p>
          <a:p>
            <a:pPr lvl="1">
              <a:defRPr/>
            </a:pPr>
            <a:r>
              <a:rPr lang="it-IT" sz="4000" dirty="0">
                <a:solidFill>
                  <a:srgbClr val="FF0000"/>
                </a:solidFill>
              </a:rPr>
              <a:t>A 15 </a:t>
            </a:r>
            <a:r>
              <a:rPr lang="it-IT" sz="4000" dirty="0" err="1">
                <a:solidFill>
                  <a:srgbClr val="FF0000"/>
                </a:solidFill>
              </a:rPr>
              <a:t>years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nightmare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solved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only</a:t>
            </a:r>
            <a:r>
              <a:rPr lang="it-IT" sz="4000" dirty="0">
                <a:solidFill>
                  <a:srgbClr val="FF0000"/>
                </a:solidFill>
              </a:rPr>
              <a:t> by… </a:t>
            </a:r>
            <a:br>
              <a:rPr lang="it-IT" sz="4000" dirty="0">
                <a:solidFill>
                  <a:srgbClr val="FF0000"/>
                </a:solidFill>
              </a:rPr>
            </a:br>
            <a:r>
              <a:rPr lang="it-IT" sz="4000" dirty="0" err="1">
                <a:solidFill>
                  <a:srgbClr val="FF0000"/>
                </a:solidFill>
              </a:rPr>
              <a:t>removing</a:t>
            </a:r>
            <a:r>
              <a:rPr lang="it-IT" sz="4000" dirty="0">
                <a:solidFill>
                  <a:srgbClr val="FF0000"/>
                </a:solidFill>
              </a:rPr>
              <a:t> the </a:t>
            </a:r>
            <a:r>
              <a:rPr lang="it-IT" sz="4000" dirty="0" err="1">
                <a:solidFill>
                  <a:srgbClr val="FF0000"/>
                </a:solidFill>
              </a:rPr>
              <a:t>origin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  <a:r>
              <a:rPr lang="it-IT" sz="4000" dirty="0" err="1">
                <a:solidFill>
                  <a:srgbClr val="FF0000"/>
                </a:solidFill>
              </a:rPr>
              <a:t>problem</a:t>
            </a:r>
            <a:r>
              <a:rPr lang="it-IT" sz="4000" dirty="0">
                <a:solidFill>
                  <a:srgbClr val="FF0000"/>
                </a:solidFill>
              </a:rPr>
              <a:t>! </a:t>
            </a:r>
          </a:p>
          <a:p>
            <a:pPr lvl="2">
              <a:defRPr/>
            </a:pPr>
            <a:r>
              <a:rPr lang="it-IT" sz="3600" dirty="0">
                <a:solidFill>
                  <a:srgbClr val="FF0000"/>
                </a:solidFill>
              </a:rPr>
              <a:t>AEAD </a:t>
            </a:r>
            <a:r>
              <a:rPr lang="it-IT" sz="3600" dirty="0" err="1">
                <a:solidFill>
                  <a:srgbClr val="FF0000"/>
                </a:solidFill>
              </a:rPr>
              <a:t>mandatory</a:t>
            </a:r>
            <a:r>
              <a:rPr lang="it-IT" sz="3600" dirty="0">
                <a:solidFill>
                  <a:srgbClr val="FF0000"/>
                </a:solidFill>
              </a:rPr>
              <a:t> in TLS1.3</a:t>
            </a:r>
          </a:p>
        </p:txBody>
      </p:sp>
    </p:spTree>
    <p:extLst>
      <p:ext uri="{BB962C8B-B14F-4D97-AF65-F5344CB8AC3E}">
        <p14:creationId xmlns:p14="http://schemas.microsoft.com/office/powerpoint/2010/main" val="395385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32788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pad (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</a:t>
            </a:r>
            <a:r>
              <a:rPr lang="it-IT" dirty="0" err="1"/>
              <a:t>random</a:t>
            </a:r>
            <a:r>
              <a:rPr lang="it-IT" dirty="0"/>
              <a:t> key K):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... </a:t>
            </a:r>
            <a:r>
              <a:rPr lang="it-IT" dirty="0" err="1"/>
              <a:t>But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Encryption</a:t>
            </a:r>
            <a:r>
              <a:rPr lang="it-IT" dirty="0"/>
              <a:t>: ENC(M)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C = M</a:t>
            </a:r>
            <a:r>
              <a:rPr lang="it-IT" dirty="0">
                <a:sym typeface="Symbol"/>
              </a:rPr>
              <a:t></a:t>
            </a:r>
            <a:r>
              <a:rPr lang="it-IT" dirty="0"/>
              <a:t>K</a:t>
            </a:r>
          </a:p>
          <a:p>
            <a:pPr lvl="1">
              <a:defRPr/>
            </a:pPr>
            <a:r>
              <a:rPr lang="it-IT" dirty="0" err="1"/>
              <a:t>But</a:t>
            </a:r>
            <a:r>
              <a:rPr lang="it-IT" dirty="0"/>
              <a:t>:</a:t>
            </a:r>
          </a:p>
          <a:p>
            <a:pPr lvl="2">
              <a:defRPr/>
            </a:pPr>
            <a:r>
              <a:rPr lang="it-IT" dirty="0"/>
              <a:t>C</a:t>
            </a:r>
            <a:r>
              <a:rPr lang="it-IT" dirty="0">
                <a:sym typeface="Symbol"/>
              </a:rPr>
              <a:t>M’ = (MK)M’ = (MM’)</a:t>
            </a:r>
            <a:r>
              <a:rPr lang="it-IT" dirty="0" err="1">
                <a:sym typeface="Symbol"/>
              </a:rPr>
              <a:t>K=ENC</a:t>
            </a:r>
            <a:r>
              <a:rPr lang="it-IT" dirty="0">
                <a:sym typeface="Symbol"/>
              </a:rPr>
              <a:t>(MM’)</a:t>
            </a:r>
          </a:p>
          <a:p>
            <a:pPr lvl="2">
              <a:defRPr/>
            </a:pPr>
            <a:r>
              <a:rPr lang="it-IT" dirty="0">
                <a:sym typeface="Symbol"/>
              </a:rPr>
              <a:t>“</a:t>
            </a:r>
            <a:r>
              <a:rPr lang="it-IT" dirty="0" err="1">
                <a:sym typeface="Symbol"/>
              </a:rPr>
              <a:t>pay</a:t>
            </a:r>
            <a:r>
              <a:rPr lang="it-IT" dirty="0">
                <a:sym typeface="Symbol"/>
              </a:rPr>
              <a:t> 1000 $”   “…(1  9)…” </a:t>
            </a:r>
            <a:r>
              <a:rPr lang="it-IT" dirty="0">
                <a:sym typeface="Wingdings" pitchFamily="2" charset="2"/>
              </a:rPr>
              <a:t> “</a:t>
            </a:r>
            <a:r>
              <a:rPr lang="it-IT" dirty="0" err="1">
                <a:sym typeface="Wingdings" pitchFamily="2" charset="2"/>
              </a:rPr>
              <a:t>pay</a:t>
            </a:r>
            <a:r>
              <a:rPr lang="it-IT" dirty="0">
                <a:sym typeface="Wingdings" pitchFamily="2" charset="2"/>
              </a:rPr>
              <a:t> 9000 $”</a:t>
            </a:r>
            <a:endParaRPr lang="it-IT" dirty="0"/>
          </a:p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only</a:t>
            </a:r>
            <a:r>
              <a:rPr lang="it-IT" dirty="0"/>
              <a:t> case</a:t>
            </a:r>
          </a:p>
          <a:p>
            <a:pPr lvl="1">
              <a:defRPr/>
            </a:pPr>
            <a:r>
              <a:rPr lang="it-IT" dirty="0"/>
              <a:t>RC4: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endParaRPr lang="it-IT" dirty="0"/>
          </a:p>
          <a:p>
            <a:pPr lvl="1">
              <a:defRPr/>
            </a:pPr>
            <a:r>
              <a:rPr lang="it-IT" dirty="0" err="1"/>
              <a:t>Homomorphic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: </a:t>
            </a:r>
            <a:r>
              <a:rPr lang="it-IT" dirty="0" err="1"/>
              <a:t>modifiable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design! </a:t>
            </a:r>
          </a:p>
          <a:p>
            <a:pPr lvl="2">
              <a:defRPr/>
            </a:pPr>
            <a:r>
              <a:rPr lang="it-IT" dirty="0" err="1"/>
              <a:t>including</a:t>
            </a:r>
            <a:r>
              <a:rPr lang="it-IT" dirty="0"/>
              <a:t> RSA</a:t>
            </a:r>
          </a:p>
          <a:p>
            <a:pPr>
              <a:defRPr/>
            </a:pPr>
            <a:r>
              <a:rPr lang="it-IT" dirty="0"/>
              <a:t>In </a:t>
            </a:r>
            <a:r>
              <a:rPr lang="it-IT" dirty="0" err="1"/>
              <a:t>general</a:t>
            </a:r>
            <a:r>
              <a:rPr lang="it-IT" dirty="0"/>
              <a:t>, don’t trust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mechanisms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integrity</a:t>
            </a:r>
            <a:endParaRPr lang="it-IT" dirty="0"/>
          </a:p>
          <a:p>
            <a:pPr lvl="1">
              <a:defRPr/>
            </a:pP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ALSO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(</a:t>
            </a:r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, e.g. AES-CCM, AES-GCM,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</a:rPr>
              <a:t>TLS 1.3: </a:t>
            </a:r>
            <a:r>
              <a:rPr lang="it-IT" b="1" dirty="0">
                <a:solidFill>
                  <a:srgbClr val="FF0000"/>
                </a:solidFill>
              </a:rPr>
              <a:t>ONLY</a:t>
            </a:r>
            <a:r>
              <a:rPr lang="it-IT" dirty="0">
                <a:solidFill>
                  <a:srgbClr val="FF0000"/>
                </a:solidFill>
              </a:rPr>
              <a:t> (!!) AEAD </a:t>
            </a:r>
            <a:r>
              <a:rPr lang="it-IT" dirty="0" err="1">
                <a:solidFill>
                  <a:srgbClr val="FF0000"/>
                </a:solidFill>
              </a:rPr>
              <a:t>ciphersuites</a:t>
            </a:r>
            <a:r>
              <a:rPr lang="it-IT" dirty="0">
                <a:solidFill>
                  <a:srgbClr val="FF0000"/>
                </a:solidFill>
              </a:rPr>
              <a:t>!!</a:t>
            </a:r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AEAD = </a:t>
            </a:r>
            <a:r>
              <a:rPr lang="it-IT" dirty="0" err="1">
                <a:solidFill>
                  <a:srgbClr val="FF0000"/>
                </a:solidFill>
              </a:rPr>
              <a:t>Authenticated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Encryption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Associated</a:t>
            </a:r>
            <a:r>
              <a:rPr lang="it-IT" dirty="0">
                <a:solidFill>
                  <a:srgbClr val="FF0000"/>
                </a:solidFill>
              </a:rPr>
              <a:t> Data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 err="1">
                <a:solidFill>
                  <a:srgbClr val="FF0000"/>
                </a:solidFill>
              </a:rPr>
              <a:t>see</a:t>
            </a:r>
            <a:r>
              <a:rPr lang="it-IT" dirty="0">
                <a:solidFill>
                  <a:srgbClr val="FF0000"/>
                </a:solidFill>
              </a:rPr>
              <a:t> e.g. IETF RFC 5116</a:t>
            </a:r>
          </a:p>
          <a:p>
            <a:pPr>
              <a:defRPr/>
            </a:pPr>
            <a:endParaRPr lang="it-IT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Encrytion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nearly</a:t>
            </a:r>
            <a:r>
              <a:rPr lang="it-IT" dirty="0"/>
              <a:t>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 descr="Horizontal brick"/>
          <p:cNvSpPr>
            <a:spLocks noChangeArrowheads="1"/>
          </p:cNvSpPr>
          <p:nvPr/>
        </p:nvSpPr>
        <p:spPr bwMode="auto">
          <a:xfrm>
            <a:off x="3708400" y="1557338"/>
            <a:ext cx="2951163" cy="576262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 b="1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combine ENC + MAC?</a:t>
            </a:r>
          </a:p>
        </p:txBody>
      </p:sp>
      <p:sp>
        <p:nvSpPr>
          <p:cNvPr id="23556" name="CasellaDiTesto 3"/>
          <p:cNvSpPr txBox="1">
            <a:spLocks noChangeArrowheads="1"/>
          </p:cNvSpPr>
          <p:nvPr/>
        </p:nvSpPr>
        <p:spPr bwMode="auto">
          <a:xfrm>
            <a:off x="971550" y="1700213"/>
            <a:ext cx="2541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TLS: MAC then ENCRYPT </a:t>
            </a:r>
          </a:p>
        </p:txBody>
      </p:sp>
      <p:sp>
        <p:nvSpPr>
          <p:cNvPr id="23557" name="Rettangolo 4"/>
          <p:cNvSpPr>
            <a:spLocks noChangeArrowheads="1"/>
          </p:cNvSpPr>
          <p:nvPr/>
        </p:nvSpPr>
        <p:spPr bwMode="auto">
          <a:xfrm>
            <a:off x="3779838" y="1628775"/>
            <a:ext cx="15128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DATA</a:t>
            </a:r>
          </a:p>
        </p:txBody>
      </p:sp>
      <p:sp>
        <p:nvSpPr>
          <p:cNvPr id="23558" name="Rettangolo 5"/>
          <p:cNvSpPr>
            <a:spLocks noChangeArrowheads="1"/>
          </p:cNvSpPr>
          <p:nvPr/>
        </p:nvSpPr>
        <p:spPr bwMode="auto">
          <a:xfrm>
            <a:off x="5292725" y="1628775"/>
            <a:ext cx="1295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MAC(DATA)</a:t>
            </a:r>
          </a:p>
        </p:txBody>
      </p:sp>
      <p:sp>
        <p:nvSpPr>
          <p:cNvPr id="23559" name="Rectangle 10" descr="Horizontal brick"/>
          <p:cNvSpPr>
            <a:spLocks noChangeArrowheads="1"/>
          </p:cNvSpPr>
          <p:nvPr/>
        </p:nvSpPr>
        <p:spPr bwMode="auto">
          <a:xfrm>
            <a:off x="3708400" y="2781300"/>
            <a:ext cx="1655763" cy="576263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 b="1"/>
          </a:p>
        </p:txBody>
      </p:sp>
      <p:sp>
        <p:nvSpPr>
          <p:cNvPr id="23560" name="CasellaDiTesto 9"/>
          <p:cNvSpPr txBox="1">
            <a:spLocks noChangeArrowheads="1"/>
          </p:cNvSpPr>
          <p:nvPr/>
        </p:nvSpPr>
        <p:spPr bwMode="auto">
          <a:xfrm>
            <a:off x="971550" y="2924175"/>
            <a:ext cx="2681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IPsec: ENCRYPT then MAC </a:t>
            </a:r>
          </a:p>
        </p:txBody>
      </p:sp>
      <p:sp>
        <p:nvSpPr>
          <p:cNvPr id="23561" name="Rettangolo 10"/>
          <p:cNvSpPr>
            <a:spLocks noChangeArrowheads="1"/>
          </p:cNvSpPr>
          <p:nvPr/>
        </p:nvSpPr>
        <p:spPr bwMode="auto">
          <a:xfrm>
            <a:off x="3779838" y="2852738"/>
            <a:ext cx="15128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DATA</a:t>
            </a:r>
          </a:p>
        </p:txBody>
      </p:sp>
      <p:sp>
        <p:nvSpPr>
          <p:cNvPr id="23562" name="Rettangolo 11"/>
          <p:cNvSpPr>
            <a:spLocks noChangeArrowheads="1"/>
          </p:cNvSpPr>
          <p:nvPr/>
        </p:nvSpPr>
        <p:spPr bwMode="auto">
          <a:xfrm>
            <a:off x="5364163" y="2852738"/>
            <a:ext cx="1295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MAC(ENC)</a:t>
            </a:r>
          </a:p>
        </p:txBody>
      </p:sp>
      <p:sp>
        <p:nvSpPr>
          <p:cNvPr id="23563" name="Rectangle 10" descr="Horizontal brick"/>
          <p:cNvSpPr>
            <a:spLocks noChangeArrowheads="1"/>
          </p:cNvSpPr>
          <p:nvPr/>
        </p:nvSpPr>
        <p:spPr bwMode="auto">
          <a:xfrm>
            <a:off x="3708400" y="4149725"/>
            <a:ext cx="1655763" cy="574675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endParaRPr lang="it-IT" altLang="it-IT" b="1"/>
          </a:p>
        </p:txBody>
      </p:sp>
      <p:sp>
        <p:nvSpPr>
          <p:cNvPr id="23564" name="CasellaDiTesto 13"/>
          <p:cNvSpPr txBox="1">
            <a:spLocks noChangeArrowheads="1"/>
          </p:cNvSpPr>
          <p:nvPr/>
        </p:nvSpPr>
        <p:spPr bwMode="auto">
          <a:xfrm>
            <a:off x="971550" y="4292600"/>
            <a:ext cx="2511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b="1"/>
              <a:t>SSH: ENCRYPT and MAC </a:t>
            </a:r>
          </a:p>
        </p:txBody>
      </p:sp>
      <p:sp>
        <p:nvSpPr>
          <p:cNvPr id="23565" name="Rettangolo 14"/>
          <p:cNvSpPr>
            <a:spLocks noChangeArrowheads="1"/>
          </p:cNvSpPr>
          <p:nvPr/>
        </p:nvSpPr>
        <p:spPr bwMode="auto">
          <a:xfrm>
            <a:off x="3779838" y="4221163"/>
            <a:ext cx="1512887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DATA</a:t>
            </a:r>
          </a:p>
        </p:txBody>
      </p:sp>
      <p:sp>
        <p:nvSpPr>
          <p:cNvPr id="23566" name="Rettangolo 15"/>
          <p:cNvSpPr>
            <a:spLocks noChangeArrowheads="1"/>
          </p:cNvSpPr>
          <p:nvPr/>
        </p:nvSpPr>
        <p:spPr bwMode="auto">
          <a:xfrm>
            <a:off x="5364163" y="4221163"/>
            <a:ext cx="1295400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/>
              <a:t>MAC(DATA)</a:t>
            </a:r>
          </a:p>
        </p:txBody>
      </p:sp>
      <p:sp>
        <p:nvSpPr>
          <p:cNvPr id="23567" name="CasellaDiTesto 16"/>
          <p:cNvSpPr txBox="1">
            <a:spLocks noChangeArrowheads="1"/>
          </p:cNvSpPr>
          <p:nvPr/>
        </p:nvSpPr>
        <p:spPr bwMode="auto">
          <a:xfrm>
            <a:off x="900113" y="5013325"/>
            <a:ext cx="6683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sz="2400"/>
              <a:t>Issue: which construction is best, in the assumption of </a:t>
            </a:r>
          </a:p>
          <a:p>
            <a:pPr lvl="1" eaLnBrk="1" hangingPunct="1">
              <a:buFontTx/>
              <a:buChar char="-"/>
            </a:pPr>
            <a:r>
              <a:rPr lang="it-IT" altLang="it-IT" sz="2400"/>
              <a:t> GENERAL (semantically secure) Encryption scheme</a:t>
            </a:r>
          </a:p>
          <a:p>
            <a:pPr lvl="1" eaLnBrk="1" hangingPunct="1">
              <a:buFontTx/>
              <a:buChar char="-"/>
            </a:pPr>
            <a:r>
              <a:rPr lang="it-IT" altLang="it-IT" sz="2400"/>
              <a:t> GENERAL (unforgeable) MAC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6" grpId="0"/>
      <p:bldP spid="23557" grpId="0" animBg="1"/>
      <p:bldP spid="23558" grpId="0" animBg="1"/>
      <p:bldP spid="23559" grpId="0" animBg="1"/>
      <p:bldP spid="23560" grpId="0"/>
      <p:bldP spid="23561" grpId="0" animBg="1"/>
      <p:bldP spid="23562" grpId="0" animBg="1"/>
      <p:bldP spid="23563" grpId="0" animBg="1"/>
      <p:bldP spid="23564" grpId="0"/>
      <p:bldP spid="23565" grpId="0" animBg="1"/>
      <p:bldP spid="23566" grpId="0" animBg="1"/>
      <p:bldP spid="235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Encrypt</a:t>
            </a:r>
            <a:r>
              <a:rPr lang="it-IT" dirty="0"/>
              <a:t> and MAC (SSH)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3836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insecure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 err="1"/>
              <a:t>Unforgeable</a:t>
            </a:r>
            <a:r>
              <a:rPr lang="it-IT" dirty="0"/>
              <a:t> MAC </a:t>
            </a:r>
            <a:r>
              <a:rPr lang="it-IT" dirty="0" err="1"/>
              <a:t>construction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NOT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information </a:t>
            </a:r>
            <a:r>
              <a:rPr lang="it-IT" dirty="0" err="1"/>
              <a:t>leakage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MAC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encrypted</a:t>
            </a:r>
            <a:r>
              <a:rPr lang="it-IT" dirty="0"/>
              <a:t>, and </a:t>
            </a:r>
            <a:r>
              <a:rPr lang="it-IT" dirty="0" err="1"/>
              <a:t>applied</a:t>
            </a:r>
            <a:r>
              <a:rPr lang="it-IT" dirty="0"/>
              <a:t> to </a:t>
            </a:r>
            <a:r>
              <a:rPr lang="it-IT" dirty="0" err="1"/>
              <a:t>plaintext</a:t>
            </a:r>
            <a:r>
              <a:rPr lang="it-IT" dirty="0"/>
              <a:t>)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reveal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message</a:t>
            </a:r>
            <a:r>
              <a:rPr lang="it-IT" dirty="0"/>
              <a:t>! 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? </a:t>
            </a:r>
            <a:r>
              <a:rPr lang="it-IT" dirty="0">
                <a:sym typeface="Wingdings" panose="05000000000000000000" pitchFamily="2" charset="2"/>
              </a:rPr>
              <a:t>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MAC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Encrypt</a:t>
            </a:r>
            <a:r>
              <a:rPr lang="it-IT" dirty="0"/>
              <a:t> (TLS)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9440" y="1125538"/>
            <a:ext cx="8065120" cy="497046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recommended</a:t>
            </a:r>
            <a:r>
              <a:rPr lang="it-IT" dirty="0"/>
              <a:t>!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Pathological</a:t>
            </a:r>
            <a:r>
              <a:rPr lang="it-IT" dirty="0"/>
              <a:t> </a:t>
            </a:r>
            <a:r>
              <a:rPr lang="it-IT" dirty="0" err="1"/>
              <a:t>counterexamples</a:t>
            </a:r>
            <a:endParaRPr lang="it-IT" dirty="0"/>
          </a:p>
          <a:p>
            <a:pPr lvl="2">
              <a:defRPr/>
            </a:pPr>
            <a:r>
              <a:rPr lang="it-IT" dirty="0" err="1"/>
              <a:t>Krawczyk</a:t>
            </a:r>
            <a:r>
              <a:rPr lang="it-IT" dirty="0"/>
              <a:t>, </a:t>
            </a:r>
            <a:r>
              <a:rPr lang="it-IT" dirty="0" err="1"/>
              <a:t>Crypto</a:t>
            </a:r>
            <a:r>
              <a:rPr lang="it-IT" dirty="0"/>
              <a:t> 2001: </a:t>
            </a:r>
            <a:r>
              <a:rPr lang="it-IT" dirty="0" err="1"/>
              <a:t>explicit</a:t>
            </a:r>
            <a:r>
              <a:rPr lang="it-IT" dirty="0"/>
              <a:t> </a:t>
            </a:r>
            <a:r>
              <a:rPr lang="it-IT" dirty="0" err="1"/>
              <a:t>costruction</a:t>
            </a:r>
            <a:r>
              <a:rPr lang="it-IT" dirty="0"/>
              <a:t>,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“strange”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shannon</a:t>
            </a:r>
            <a:r>
              <a:rPr lang="it-IT" dirty="0"/>
              <a:t>’ </a:t>
            </a:r>
            <a:r>
              <a:rPr lang="it-IT" dirty="0" err="1"/>
              <a:t>secure</a:t>
            </a:r>
            <a:r>
              <a:rPr lang="it-IT" dirty="0"/>
              <a:t>) ENC</a:t>
            </a:r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found</a:t>
            </a:r>
            <a:endParaRPr lang="it-IT" dirty="0"/>
          </a:p>
          <a:p>
            <a:pPr lvl="2">
              <a:defRPr/>
            </a:pPr>
            <a:r>
              <a:rPr lang="it-IT" dirty="0" err="1"/>
              <a:t>Degrabriele</a:t>
            </a:r>
            <a:r>
              <a:rPr lang="it-IT" dirty="0"/>
              <a:t>, Paterson, ACM CCS 2010, on some </a:t>
            </a:r>
            <a:r>
              <a:rPr lang="it-IT" dirty="0" err="1"/>
              <a:t>unusual</a:t>
            </a:r>
            <a:r>
              <a:rPr lang="it-IT" dirty="0"/>
              <a:t> (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legitimate</a:t>
            </a:r>
            <a:r>
              <a:rPr lang="it-IT" dirty="0"/>
              <a:t>) </a:t>
            </a:r>
            <a:r>
              <a:rPr lang="it-IT" dirty="0" err="1"/>
              <a:t>IPsec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 </a:t>
            </a:r>
          </a:p>
          <a:p>
            <a:pPr lvl="3">
              <a:defRPr/>
            </a:pPr>
            <a:r>
              <a:rPr lang="it-IT" dirty="0"/>
              <a:t>AH </a:t>
            </a:r>
            <a:r>
              <a:rPr lang="it-IT" dirty="0" err="1"/>
              <a:t>then</a:t>
            </a:r>
            <a:r>
              <a:rPr lang="it-IT" dirty="0"/>
              <a:t> ESP with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only</a:t>
            </a: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Opens</a:t>
            </a:r>
            <a:r>
              <a:rPr lang="it-IT" dirty="0"/>
              <a:t> the door to </a:t>
            </a:r>
            <a:r>
              <a:rPr lang="it-IT" dirty="0" err="1"/>
              <a:t>Chosed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Attacks</a:t>
            </a:r>
          </a:p>
          <a:p>
            <a:pPr lvl="1">
              <a:defRPr/>
            </a:pPr>
            <a:r>
              <a:rPr lang="it-IT" dirty="0"/>
              <a:t>More </a:t>
            </a:r>
            <a:r>
              <a:rPr lang="it-IT" dirty="0" err="1"/>
              <a:t>later</a:t>
            </a:r>
            <a:r>
              <a:rPr lang="it-IT" dirty="0"/>
              <a:t>: 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, </a:t>
            </a:r>
            <a:r>
              <a:rPr lang="it-IT" dirty="0" err="1"/>
              <a:t>lucky</a:t>
            </a:r>
            <a:r>
              <a:rPr lang="it-IT" dirty="0"/>
              <a:t> 13, </a:t>
            </a:r>
            <a:r>
              <a:rPr lang="it-IT" dirty="0" err="1"/>
              <a:t>etc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MAC</a:t>
            </a:r>
          </a:p>
        </p:txBody>
      </p:sp>
      <p:sp>
        <p:nvSpPr>
          <p:cNvPr id="26627" name="Segnaposto contenuto 2"/>
          <p:cNvSpPr>
            <a:spLocks noGrp="1"/>
          </p:cNvSpPr>
          <p:nvPr>
            <p:ph idx="1"/>
          </p:nvPr>
        </p:nvSpPr>
        <p:spPr>
          <a:xfrm>
            <a:off x="323410" y="1125538"/>
            <a:ext cx="8425170" cy="4970462"/>
          </a:xfrm>
        </p:spPr>
        <p:txBody>
          <a:bodyPr/>
          <a:lstStyle/>
          <a:p>
            <a:r>
              <a:rPr lang="it-IT" altLang="it-IT" dirty="0" err="1"/>
              <a:t>Provably</a:t>
            </a:r>
            <a:r>
              <a:rPr lang="it-IT" altLang="it-IT" dirty="0"/>
              <a:t> </a:t>
            </a:r>
            <a:r>
              <a:rPr lang="it-IT" altLang="it-IT" dirty="0" err="1"/>
              <a:t>secure</a:t>
            </a:r>
            <a:endParaRPr lang="it-IT" altLang="it-IT" dirty="0"/>
          </a:p>
          <a:p>
            <a:pPr lvl="1"/>
            <a:r>
              <a:rPr lang="en-US" altLang="it-IT" dirty="0"/>
              <a:t>If semantically secure Encryption scheme</a:t>
            </a:r>
          </a:p>
          <a:p>
            <a:pPr lvl="2"/>
            <a:r>
              <a:rPr lang="en-US" altLang="it-IT" dirty="0"/>
              <a:t>Note: ENC not required to be secure against active attacks!</a:t>
            </a:r>
          </a:p>
          <a:p>
            <a:pPr lvl="1"/>
            <a:r>
              <a:rPr lang="en-US" altLang="it-IT" dirty="0"/>
              <a:t>And unforgeable MAC scheme</a:t>
            </a:r>
            <a:endParaRPr lang="it-IT" altLang="it-IT" dirty="0"/>
          </a:p>
          <a:p>
            <a:r>
              <a:rPr lang="it-IT" altLang="it-IT" dirty="0" err="1"/>
              <a:t>Conclusion</a:t>
            </a:r>
            <a:r>
              <a:rPr lang="it-IT" altLang="it-IT" dirty="0"/>
              <a:t>:</a:t>
            </a:r>
          </a:p>
          <a:p>
            <a:pPr lvl="1"/>
            <a:r>
              <a:rPr lang="it-IT" altLang="it-IT" dirty="0" err="1"/>
              <a:t>If</a:t>
            </a:r>
            <a:r>
              <a:rPr lang="it-IT" altLang="it-IT" dirty="0"/>
              <a:t> </a:t>
            </a:r>
            <a:r>
              <a:rPr lang="it-IT" altLang="it-IT" dirty="0" err="1"/>
              <a:t>given</a:t>
            </a:r>
            <a:r>
              <a:rPr lang="it-IT" altLang="it-IT" dirty="0"/>
              <a:t> the </a:t>
            </a:r>
            <a:r>
              <a:rPr lang="it-IT" altLang="it-IT" dirty="0" err="1"/>
              <a:t>choice</a:t>
            </a:r>
            <a:r>
              <a:rPr lang="it-IT" altLang="it-IT" dirty="0"/>
              <a:t>, </a:t>
            </a:r>
            <a:br>
              <a:rPr lang="it-IT" altLang="it-IT" dirty="0"/>
            </a:br>
            <a:r>
              <a:rPr lang="it-IT" altLang="it-IT" dirty="0"/>
              <a:t>ALWAYS use ENC </a:t>
            </a:r>
            <a:r>
              <a:rPr lang="it-IT" altLang="it-IT" dirty="0" err="1"/>
              <a:t>then</a:t>
            </a:r>
            <a:r>
              <a:rPr lang="it-IT" altLang="it-IT" dirty="0"/>
              <a:t> MAC, i.e. </a:t>
            </a:r>
            <a:r>
              <a:rPr lang="it-IT" altLang="it-IT"/>
              <a:t>IPsec</a:t>
            </a:r>
            <a:r>
              <a:rPr lang="it-IT" altLang="it-IT" dirty="0"/>
              <a:t>-style</a:t>
            </a:r>
          </a:p>
          <a:p>
            <a:pPr lvl="1"/>
            <a:r>
              <a:rPr lang="it-IT" altLang="it-IT" b="1" dirty="0">
                <a:solidFill>
                  <a:srgbClr val="FF0000"/>
                </a:solidFill>
              </a:rPr>
              <a:t>EVEN BETTER: </a:t>
            </a:r>
            <a:r>
              <a:rPr lang="it-IT" altLang="it-IT" b="1" dirty="0" err="1">
                <a:solidFill>
                  <a:srgbClr val="FF0000"/>
                </a:solidFill>
              </a:rPr>
              <a:t>avoid</a:t>
            </a:r>
            <a:r>
              <a:rPr lang="it-IT" altLang="it-IT" b="1" dirty="0">
                <a:solidFill>
                  <a:srgbClr val="FF0000"/>
                </a:solidFill>
              </a:rPr>
              <a:t> the </a:t>
            </a:r>
            <a:r>
              <a:rPr lang="it-IT" altLang="it-IT" b="1" dirty="0" err="1">
                <a:solidFill>
                  <a:srgbClr val="FF0000"/>
                </a:solidFill>
              </a:rPr>
              <a:t>problem</a:t>
            </a:r>
            <a:r>
              <a:rPr lang="it-IT" altLang="it-IT" b="1" dirty="0">
                <a:solidFill>
                  <a:srgbClr val="FF0000"/>
                </a:solidFill>
              </a:rPr>
              <a:t> with AEAD!</a:t>
            </a:r>
            <a:r>
              <a:rPr lang="it-IT" altLang="it-IT" dirty="0"/>
              <a:t> </a:t>
            </a:r>
            <a:endParaRPr lang="en-US" alt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Interlude</a:t>
            </a:r>
            <a:r>
              <a:rPr lang="it-IT" sz="3200" dirty="0"/>
              <a:t>: </a:t>
            </a:r>
            <a:r>
              <a:rPr lang="it-IT" sz="3200" dirty="0" err="1"/>
              <a:t>recap</a:t>
            </a:r>
            <a:r>
              <a:rPr lang="it-IT" sz="3200" dirty="0"/>
              <a:t> on </a:t>
            </a:r>
            <a:br>
              <a:rPr lang="it-IT" sz="3200" dirty="0"/>
            </a:br>
            <a:r>
              <a:rPr lang="it-IT" sz="3200" dirty="0"/>
              <a:t>CBC </a:t>
            </a:r>
            <a:r>
              <a:rPr lang="it-IT" sz="3200" dirty="0" err="1"/>
              <a:t>encryption</a:t>
            </a:r>
            <a:endParaRPr lang="it-IT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TLS </a:t>
            </a:r>
            <a:r>
              <a:rPr lang="it-IT" dirty="0" err="1"/>
              <a:t>encryption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a single </a:t>
            </a:r>
            <a:r>
              <a:rPr lang="it-IT" dirty="0" err="1"/>
              <a:t>scheme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TLS </a:t>
            </a:r>
            <a:r>
              <a:rPr lang="it-IT" dirty="0" err="1"/>
              <a:t>supports</a:t>
            </a:r>
            <a:r>
              <a:rPr lang="it-IT" dirty="0"/>
              <a:t> a </a:t>
            </a:r>
            <a:r>
              <a:rPr lang="it-IT" u="sng" dirty="0" err="1"/>
              <a:t>number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u="sng" dirty="0" err="1"/>
              <a:t>specific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  <a:p>
            <a:pPr>
              <a:defRPr/>
            </a:pP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Against</a:t>
            </a:r>
            <a:r>
              <a:rPr lang="it-IT" dirty="0"/>
              <a:t> “bad” </a:t>
            </a:r>
            <a:r>
              <a:rPr lang="it-IT" dirty="0" err="1"/>
              <a:t>ciphers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 err="1"/>
              <a:t>Obvious</a:t>
            </a:r>
            <a:endParaRPr lang="it-IT" dirty="0"/>
          </a:p>
          <a:p>
            <a:pPr lvl="1">
              <a:defRPr/>
            </a:pPr>
            <a:r>
              <a:rPr lang="it-IT" dirty="0" err="1"/>
              <a:t>Against</a:t>
            </a:r>
            <a:r>
              <a:rPr lang="it-IT" dirty="0"/>
              <a:t> “bad” </a:t>
            </a:r>
            <a:r>
              <a:rPr lang="it-IT" dirty="0" err="1"/>
              <a:t>usage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 err="1"/>
              <a:t>made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TLS</a:t>
            </a:r>
          </a:p>
          <a:p>
            <a:pPr lvl="2">
              <a:defRPr/>
            </a:pP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obvious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In </a:t>
            </a:r>
            <a:r>
              <a:rPr lang="it-IT" dirty="0" err="1"/>
              <a:t>either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,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exploitation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vulnerabilities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obvious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1951D3CFA64AA3493CD3E6442C76" ma:contentTypeVersion="4" ma:contentTypeDescription="Create a new document." ma:contentTypeScope="" ma:versionID="33b04b29ce0c91dc799030f484f393b5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61c2abcdba811c9a68e7a9f8c502e21f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619722-D52C-4356-AC93-6D3408A51761}"/>
</file>

<file path=customXml/itemProps2.xml><?xml version="1.0" encoding="utf-8"?>
<ds:datastoreItem xmlns:ds="http://schemas.openxmlformats.org/officeDocument/2006/customXml" ds:itemID="{58627A54-1E2D-4C04-B18E-FDA17731F1F8}"/>
</file>

<file path=customXml/itemProps3.xml><?xml version="1.0" encoding="utf-8"?>
<ds:datastoreItem xmlns:ds="http://schemas.openxmlformats.org/officeDocument/2006/customXml" ds:itemID="{16A229BE-A888-40CD-A061-8B2A4C89BD3D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1861</Words>
  <Application>Microsoft Office PowerPoint</Application>
  <PresentationFormat>Presentazione su schermo (4:3)</PresentationFormat>
  <Paragraphs>368</Paragraphs>
  <Slides>25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Book Antiqua</vt:lpstr>
      <vt:lpstr>Bookman Old Style</vt:lpstr>
      <vt:lpstr>Times New Roman</vt:lpstr>
      <vt:lpstr>Wingdings</vt:lpstr>
      <vt:lpstr>214templ</vt:lpstr>
      <vt:lpstr>More insights on  encryption + authentication</vt:lpstr>
      <vt:lpstr>Encryption vs Integrity</vt:lpstr>
      <vt:lpstr>Encrytion does not nearly guarantee integrity!</vt:lpstr>
      <vt:lpstr>How to combine ENC + MAC?</vt:lpstr>
      <vt:lpstr>Encrypt and MAC (SSH)</vt:lpstr>
      <vt:lpstr>MAC then Encrypt (TLS)</vt:lpstr>
      <vt:lpstr>Encrypt then MAC</vt:lpstr>
      <vt:lpstr>Interlude: recap on  CBC encryption</vt:lpstr>
      <vt:lpstr>TLS encryption?</vt:lpstr>
      <vt:lpstr>Background: Block ciphers</vt:lpstr>
      <vt:lpstr>From PRP to cipher:  what NOT to do</vt:lpstr>
      <vt:lpstr>CBC encryption</vt:lpstr>
      <vt:lpstr>CBC decryption</vt:lpstr>
      <vt:lpstr>Back to MAC-then-encrypt: the CBC Padding Oracle attack  exploits poor protocol choice  (and bad implementation) in TLS 1.0</vt:lpstr>
      <vt:lpstr>CBC padding</vt:lpstr>
      <vt:lpstr>CBC decryption steps (TLS 1.0)</vt:lpstr>
      <vt:lpstr>The attack</vt:lpstr>
      <vt:lpstr>Recall CBC decrypt</vt:lpstr>
      <vt:lpstr>Start from last byte of m[1]</vt:lpstr>
      <vt:lpstr>Iterate on remaining bytes</vt:lpstr>
      <vt:lpstr>Preventing the attack</vt:lpstr>
      <vt:lpstr>Lessons</vt:lpstr>
      <vt:lpstr>Is the attack practical?</vt:lpstr>
      <vt:lpstr>Fixes and follow-ups</vt:lpstr>
      <vt:lpstr>Fun (?!) Lesson: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557</cp:revision>
  <cp:lastPrinted>1998-04-09T13:49:28Z</cp:lastPrinted>
  <dcterms:created xsi:type="dcterms:W3CDTF">1996-09-11T22:41:56Z</dcterms:created>
  <dcterms:modified xsi:type="dcterms:W3CDTF">2020-11-04T21:03:01Z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