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03" r:id="rId2"/>
    <p:sldId id="735" r:id="rId3"/>
    <p:sldId id="740" r:id="rId4"/>
    <p:sldId id="742" r:id="rId5"/>
    <p:sldId id="744" r:id="rId6"/>
    <p:sldId id="739" r:id="rId7"/>
    <p:sldId id="752" r:id="rId8"/>
    <p:sldId id="754" r:id="rId9"/>
    <p:sldId id="753" r:id="rId10"/>
    <p:sldId id="755" r:id="rId11"/>
    <p:sldId id="751" r:id="rId12"/>
    <p:sldId id="734" r:id="rId13"/>
    <p:sldId id="756" r:id="rId14"/>
    <p:sldId id="758" r:id="rId15"/>
    <p:sldId id="760" r:id="rId16"/>
    <p:sldId id="762" r:id="rId17"/>
    <p:sldId id="764" r:id="rId18"/>
    <p:sldId id="768" r:id="rId19"/>
    <p:sldId id="771" r:id="rId20"/>
    <p:sldId id="763" r:id="rId21"/>
    <p:sldId id="769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5AD2B"/>
    <a:srgbClr val="008000"/>
    <a:srgbClr val="53D810"/>
    <a:srgbClr val="33840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9112" autoAdjust="0"/>
  </p:normalViewPr>
  <p:slideViewPr>
    <p:cSldViewPr>
      <p:cViewPr varScale="1">
        <p:scale>
          <a:sx n="60" d="100"/>
          <a:sy n="60" d="100"/>
        </p:scale>
        <p:origin x="7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-17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78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222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5C5AA8A2-3043-4964-9894-61AF2F444464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878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4234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8336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240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517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6898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528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658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8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85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305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Review of </a:t>
            </a:r>
            <a:r>
              <a:rPr lang="it-IT" sz="3200" dirty="0" err="1"/>
              <a:t>Block</a:t>
            </a:r>
            <a:r>
              <a:rPr lang="it-IT" sz="3200" dirty="0"/>
              <a:t> </a:t>
            </a:r>
            <a:r>
              <a:rPr lang="it-IT" sz="3200" dirty="0" err="1"/>
              <a:t>cipher</a:t>
            </a:r>
            <a:r>
              <a:rPr lang="it-IT" sz="3200" dirty="0"/>
              <a:t> </a:t>
            </a:r>
            <a:br>
              <a:rPr lang="it-IT" sz="3200" dirty="0"/>
            </a:br>
            <a:r>
              <a:rPr lang="it-IT" sz="3200" dirty="0" err="1"/>
              <a:t>Modes</a:t>
            </a:r>
            <a:r>
              <a:rPr lang="it-IT" sz="3200" dirty="0"/>
              <a:t> of </a:t>
            </a:r>
            <a:r>
              <a:rPr lang="it-IT" sz="3200" dirty="0" err="1"/>
              <a:t>Operation</a:t>
            </a:r>
            <a:endParaRPr lang="it-IT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448780"/>
            <a:ext cx="7918648" cy="45365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Plain</a:t>
            </a:r>
            <a:r>
              <a:rPr lang="it-IT" dirty="0"/>
              <a:t> ECB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OK </a:t>
            </a:r>
            <a:r>
              <a:rPr lang="it-IT" dirty="0" err="1"/>
              <a:t>if</a:t>
            </a:r>
            <a:endParaRPr lang="it-IT" dirty="0"/>
          </a:p>
          <a:p>
            <a:pPr lvl="1">
              <a:defRPr/>
            </a:pPr>
            <a:r>
              <a:rPr lang="it-IT" dirty="0"/>
              <a:t>Message </a:t>
            </a:r>
            <a:r>
              <a:rPr lang="it-IT" dirty="0" err="1"/>
              <a:t>smaller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lvl="2">
              <a:defRPr/>
            </a:pPr>
            <a:r>
              <a:rPr lang="it-IT" dirty="0"/>
              <a:t>AES = 128 bits = 16 </a:t>
            </a:r>
            <a:r>
              <a:rPr lang="it-IT" dirty="0" err="1"/>
              <a:t>bytes</a:t>
            </a:r>
            <a:r>
              <a:rPr lang="it-IT" dirty="0"/>
              <a:t>, </a:t>
            </a:r>
            <a:r>
              <a:rPr lang="it-IT" dirty="0" err="1"/>
              <a:t>very</a:t>
            </a:r>
            <a:r>
              <a:rPr lang="it-IT" dirty="0"/>
              <a:t> rare </a:t>
            </a:r>
            <a:r>
              <a:rPr lang="it-IT" dirty="0" err="1"/>
              <a:t>as</a:t>
            </a:r>
            <a:r>
              <a:rPr lang="it-IT" dirty="0"/>
              <a:t> short</a:t>
            </a:r>
          </a:p>
          <a:p>
            <a:pPr lvl="1">
              <a:defRPr/>
            </a:pPr>
            <a:r>
              <a:rPr lang="it-IT" dirty="0"/>
              <a:t>Message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repeat</a:t>
            </a:r>
            <a:endParaRPr lang="it-IT" dirty="0"/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For </a:t>
            </a:r>
            <a:r>
              <a:rPr lang="it-IT" dirty="0" err="1"/>
              <a:t>repeated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dirty="0"/>
              <a:t>Use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2">
              <a:defRPr/>
            </a:pPr>
            <a:r>
              <a:rPr lang="it-IT" dirty="0"/>
              <a:t>Random 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For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b="1" dirty="0" err="1"/>
              <a:t>Modes</a:t>
            </a:r>
            <a:r>
              <a:rPr lang="it-IT" b="1" dirty="0"/>
              <a:t> of </a:t>
            </a:r>
            <a:r>
              <a:rPr lang="it-IT" b="1" dirty="0" err="1"/>
              <a:t>operation</a:t>
            </a:r>
            <a:r>
              <a:rPr lang="it-IT" dirty="0"/>
              <a:t>: “</a:t>
            </a:r>
            <a:r>
              <a:rPr lang="it-IT" dirty="0" err="1"/>
              <a:t>secure</a:t>
            </a:r>
            <a:r>
              <a:rPr lang="it-IT" dirty="0"/>
              <a:t>” way to combine </a:t>
            </a:r>
            <a:r>
              <a:rPr lang="it-IT" dirty="0" err="1"/>
              <a:t>blocks</a:t>
            </a:r>
            <a:endParaRPr lang="it-IT" dirty="0"/>
          </a:p>
          <a:p>
            <a:pPr lvl="1">
              <a:defRPr/>
            </a:pPr>
            <a:r>
              <a:rPr lang="it-IT" dirty="0" err="1"/>
              <a:t>Permits</a:t>
            </a:r>
            <a:r>
              <a:rPr lang="it-IT" dirty="0"/>
              <a:t> to </a:t>
            </a:r>
            <a:r>
              <a:rPr lang="it-IT" dirty="0" err="1"/>
              <a:t>encrypt</a:t>
            </a:r>
            <a:r>
              <a:rPr lang="it-IT" dirty="0"/>
              <a:t> a text of </a:t>
            </a:r>
            <a:r>
              <a:rPr lang="it-IT" dirty="0" err="1"/>
              <a:t>arbitrary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, </a:t>
            </a:r>
            <a:r>
              <a:rPr lang="it-IT" b="1" dirty="0" err="1">
                <a:solidFill>
                  <a:srgbClr val="FF0000"/>
                </a:solidFill>
              </a:rPr>
              <a:t>avoiding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that</a:t>
            </a:r>
            <a:r>
              <a:rPr lang="it-IT" b="1" dirty="0">
                <a:solidFill>
                  <a:srgbClr val="FF0000"/>
                </a:solidFill>
              </a:rPr>
              <a:t> a </a:t>
            </a:r>
            <a:r>
              <a:rPr lang="it-IT" b="1" dirty="0" err="1">
                <a:solidFill>
                  <a:srgbClr val="FF0000"/>
                </a:solidFill>
              </a:rPr>
              <a:t>same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plaintext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block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encrypted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twice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as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same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ciphertext</a:t>
            </a:r>
            <a:endParaRPr lang="it-IT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it-IT" dirty="0"/>
              <a:t>“</a:t>
            </a:r>
            <a:r>
              <a:rPr lang="it-IT" dirty="0" err="1"/>
              <a:t>secure</a:t>
            </a:r>
            <a:r>
              <a:rPr lang="it-IT" dirty="0"/>
              <a:t>” = </a:t>
            </a:r>
            <a:r>
              <a:rPr lang="it-IT" dirty="0" err="1"/>
              <a:t>semantic</a:t>
            </a:r>
            <a:r>
              <a:rPr lang="it-IT" dirty="0"/>
              <a:t> security, IND-CPA</a:t>
            </a:r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5496" y="225425"/>
            <a:ext cx="9037004" cy="649288"/>
          </a:xfrm>
        </p:spPr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: </a:t>
            </a:r>
            <a:r>
              <a:rPr lang="it-IT" dirty="0" err="1"/>
              <a:t>modes</a:t>
            </a:r>
            <a:r>
              <a:rPr lang="it-IT" dirty="0"/>
              <a:t> of </a:t>
            </a:r>
            <a:r>
              <a:rPr lang="it-IT" dirty="0" err="1"/>
              <a:t>operation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61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504" y="80628"/>
            <a:ext cx="9001000" cy="649288"/>
          </a:xfrm>
        </p:spPr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: </a:t>
            </a:r>
            <a:r>
              <a:rPr lang="it-IT" dirty="0" err="1"/>
              <a:t>modes</a:t>
            </a:r>
            <a:r>
              <a:rPr lang="it-IT" dirty="0"/>
              <a:t> of </a:t>
            </a:r>
            <a:r>
              <a:rPr lang="it-IT" dirty="0" err="1"/>
              <a:t>operation</a:t>
            </a:r>
            <a:endParaRPr lang="it-IT" dirty="0"/>
          </a:p>
        </p:txBody>
      </p:sp>
      <p:pic>
        <p:nvPicPr>
          <p:cNvPr id="1026" name="Picture 2" descr="Risultato immagini per MBlock ciphers modes of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5644"/>
            <a:ext cx="5863716" cy="586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6120172" y="944724"/>
            <a:ext cx="29523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:</a:t>
            </a:r>
          </a:p>
          <a:p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Chaining</a:t>
            </a:r>
            <a:r>
              <a:rPr lang="it-IT" dirty="0"/>
              <a:t> (CBC)</a:t>
            </a:r>
          </a:p>
          <a:p>
            <a:r>
              <a:rPr lang="it-IT" dirty="0" err="1"/>
              <a:t>Counter</a:t>
            </a:r>
            <a:r>
              <a:rPr lang="it-IT" dirty="0"/>
              <a:t> Mode (CTR)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NIST </a:t>
            </a:r>
            <a:r>
              <a:rPr lang="it-IT" b="1" dirty="0" err="1"/>
              <a:t>recommended</a:t>
            </a:r>
            <a:r>
              <a:rPr lang="it-IT" b="1" dirty="0"/>
              <a:t> (in 2001 </a:t>
            </a:r>
            <a:r>
              <a:rPr lang="it-IT" b="1" dirty="0" err="1"/>
              <a:t>document</a:t>
            </a:r>
            <a:r>
              <a:rPr lang="it-IT" b="1" dirty="0"/>
              <a:t>) </a:t>
            </a:r>
            <a:r>
              <a:rPr lang="it-IT" b="1" dirty="0" err="1"/>
              <a:t>but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much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/>
              <a:t>practice</a:t>
            </a:r>
            <a:r>
              <a:rPr lang="it-IT" b="1" dirty="0"/>
              <a:t> – </a:t>
            </a:r>
            <a:r>
              <a:rPr lang="it-IT" b="1" dirty="0" err="1"/>
              <a:t>despite</a:t>
            </a:r>
            <a:r>
              <a:rPr lang="it-IT" b="1" dirty="0"/>
              <a:t> </a:t>
            </a:r>
            <a:r>
              <a:rPr lang="it-IT" b="1" dirty="0" err="1"/>
              <a:t>quite</a:t>
            </a:r>
            <a:r>
              <a:rPr lang="it-IT" b="1" dirty="0"/>
              <a:t> </a:t>
            </a:r>
            <a:r>
              <a:rPr lang="it-IT" b="1" dirty="0" err="1"/>
              <a:t>interesting</a:t>
            </a:r>
            <a:r>
              <a:rPr lang="it-IT" b="1" dirty="0"/>
              <a:t> </a:t>
            </a:r>
            <a:r>
              <a:rPr lang="it-IT" b="1" dirty="0" err="1"/>
              <a:t>properties</a:t>
            </a:r>
            <a:endParaRPr lang="it-IT" b="1" dirty="0"/>
          </a:p>
          <a:p>
            <a:r>
              <a:rPr lang="it-IT" dirty="0" err="1"/>
              <a:t>Cipher</a:t>
            </a:r>
            <a:r>
              <a:rPr lang="it-IT" dirty="0"/>
              <a:t> Feedback Mode (CFB)</a:t>
            </a:r>
          </a:p>
          <a:p>
            <a:r>
              <a:rPr lang="it-IT" dirty="0"/>
              <a:t>Output Feedback Mode (OFB)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More </a:t>
            </a:r>
            <a:r>
              <a:rPr lang="it-IT" b="1" dirty="0" err="1"/>
              <a:t>advanced</a:t>
            </a:r>
            <a:r>
              <a:rPr lang="it-IT" b="1" dirty="0"/>
              <a:t> </a:t>
            </a:r>
            <a:r>
              <a:rPr lang="it-IT" b="1" dirty="0" err="1"/>
              <a:t>properties</a:t>
            </a:r>
            <a:endParaRPr lang="it-IT" b="1" dirty="0"/>
          </a:p>
          <a:p>
            <a:r>
              <a:rPr lang="it-IT" b="1" dirty="0"/>
              <a:t>(</a:t>
            </a:r>
            <a:r>
              <a:rPr lang="it-IT" b="1" dirty="0" err="1"/>
              <a:t>authenticated</a:t>
            </a:r>
            <a:r>
              <a:rPr lang="it-IT" b="1" dirty="0"/>
              <a:t> </a:t>
            </a:r>
            <a:r>
              <a:rPr lang="it-IT" b="1" dirty="0" err="1"/>
              <a:t>encryption</a:t>
            </a:r>
            <a:r>
              <a:rPr lang="it-IT" b="1" dirty="0"/>
              <a:t>)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endParaRPr lang="it-IT" b="1" dirty="0"/>
          </a:p>
          <a:p>
            <a:r>
              <a:rPr lang="it-IT" dirty="0" err="1"/>
              <a:t>Galois</a:t>
            </a:r>
            <a:r>
              <a:rPr lang="it-IT" dirty="0"/>
              <a:t> </a:t>
            </a:r>
            <a:r>
              <a:rPr lang="it-IT" dirty="0" err="1"/>
              <a:t>Counter</a:t>
            </a:r>
            <a:r>
              <a:rPr lang="it-IT" dirty="0"/>
              <a:t> Mode (GCM)</a:t>
            </a:r>
          </a:p>
          <a:p>
            <a:r>
              <a:rPr lang="it-IT" dirty="0"/>
              <a:t>Offset </a:t>
            </a:r>
            <a:r>
              <a:rPr lang="it-IT" dirty="0" err="1"/>
              <a:t>Codebook</a:t>
            </a:r>
            <a:r>
              <a:rPr lang="it-IT" dirty="0"/>
              <a:t> Mode (OCB) </a:t>
            </a:r>
            <a:r>
              <a:rPr lang="it-IT" sz="1400" dirty="0">
                <a:solidFill>
                  <a:srgbClr val="FF0000"/>
                </a:solidFill>
              </a:rPr>
              <a:t>(more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74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Semantic</a:t>
            </a:r>
            <a:r>
              <a:rPr lang="it-IT" dirty="0"/>
              <a:t> security: </a:t>
            </a:r>
            <a:r>
              <a:rPr lang="it-IT" dirty="0" err="1"/>
              <a:t>how</a:t>
            </a:r>
            <a:r>
              <a:rPr lang="it-IT" dirty="0"/>
              <a:t> to?</a:t>
            </a:r>
            <a:br>
              <a:rPr lang="it-IT" dirty="0"/>
            </a:br>
            <a:r>
              <a:rPr lang="it-IT" dirty="0"/>
              <a:t>(in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121362" y="3291014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907704" y="214233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H="1">
            <a:off x="2455651" y="249091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2455652" y="39196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907704" y="4376864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c[0]</a:t>
            </a:r>
          </a:p>
        </p:txBody>
      </p:sp>
      <p:cxnSp>
        <p:nvCxnSpPr>
          <p:cNvPr id="8" name="Connettore 2 45"/>
          <p:cNvCxnSpPr>
            <a:cxnSpLocks noChangeShapeType="1"/>
          </p:cNvCxnSpPr>
          <p:nvPr/>
        </p:nvCxnSpPr>
        <p:spPr bwMode="auto">
          <a:xfrm>
            <a:off x="1835696" y="3819664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CasellaDiTesto 46"/>
          <p:cNvSpPr txBox="1">
            <a:spLocks noChangeArrowheads="1"/>
          </p:cNvSpPr>
          <p:nvPr/>
        </p:nvSpPr>
        <p:spPr bwMode="auto">
          <a:xfrm>
            <a:off x="1583668" y="362280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98204" y="214233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iv(0)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914328" y="129938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m[0]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59832" y="129938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211960" y="129938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5436096" y="1124744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. . . .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220362" y="2655726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2447763" y="3048112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1367644" y="2490914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418994" y="3291014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205336" y="214233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4753283" y="249091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4753284" y="39196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4205336" y="4376864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c[1]</a:t>
            </a:r>
          </a:p>
        </p:txBody>
      </p:sp>
      <p:cxnSp>
        <p:nvCxnSpPr>
          <p:cNvPr id="27" name="Connettore 2 45"/>
          <p:cNvCxnSpPr>
            <a:cxnSpLocks noChangeShapeType="1"/>
          </p:cNvCxnSpPr>
          <p:nvPr/>
        </p:nvCxnSpPr>
        <p:spPr bwMode="auto">
          <a:xfrm>
            <a:off x="4133328" y="3819664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CasellaDiTesto 46"/>
          <p:cNvSpPr txBox="1">
            <a:spLocks noChangeArrowheads="1"/>
          </p:cNvSpPr>
          <p:nvPr/>
        </p:nvSpPr>
        <p:spPr bwMode="auto">
          <a:xfrm>
            <a:off x="3881300" y="362280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095836" y="214233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iv(1)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4517994" y="2655726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H="1">
            <a:off x="4745395" y="3048112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>
            <a:off x="3665276" y="2490914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687246" y="3291014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473588" y="2142334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H="1">
            <a:off x="7021535" y="249091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7021536" y="39196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6473588" y="4376864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c[2]</a:t>
            </a:r>
          </a:p>
        </p:txBody>
      </p:sp>
      <p:cxnSp>
        <p:nvCxnSpPr>
          <p:cNvPr id="38" name="Connettore 2 45"/>
          <p:cNvCxnSpPr>
            <a:cxnSpLocks noChangeShapeType="1"/>
          </p:cNvCxnSpPr>
          <p:nvPr/>
        </p:nvCxnSpPr>
        <p:spPr bwMode="auto">
          <a:xfrm>
            <a:off x="6401580" y="3819664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CasellaDiTesto 46"/>
          <p:cNvSpPr txBox="1">
            <a:spLocks noChangeArrowheads="1"/>
          </p:cNvSpPr>
          <p:nvPr/>
        </p:nvSpPr>
        <p:spPr bwMode="auto">
          <a:xfrm>
            <a:off x="6149552" y="3622802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364088" y="2142334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iv(2)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786246" y="2655726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 flipH="1">
            <a:off x="7013647" y="3048112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Freeform 26"/>
          <p:cNvSpPr>
            <a:spLocks/>
          </p:cNvSpPr>
          <p:nvPr/>
        </p:nvSpPr>
        <p:spPr bwMode="auto">
          <a:xfrm>
            <a:off x="5933528" y="2490914"/>
            <a:ext cx="998748" cy="46866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71500" y="5863808"/>
            <a:ext cx="9072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err="1"/>
              <a:t>If</a:t>
            </a:r>
            <a:r>
              <a:rPr lang="it-IT" sz="2400" b="1" dirty="0"/>
              <a:t> </a:t>
            </a:r>
            <a:r>
              <a:rPr lang="it-IT" sz="2400" b="1" dirty="0" err="1"/>
              <a:t>all</a:t>
            </a:r>
            <a:r>
              <a:rPr lang="it-IT" sz="2400" b="1" dirty="0"/>
              <a:t> iv(x) random </a:t>
            </a:r>
            <a:r>
              <a:rPr lang="it-IT" sz="2400" b="1" dirty="0"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ym typeface="Wingdings" panose="05000000000000000000" pitchFamily="2" charset="2"/>
              </a:rPr>
              <a:t>semantic</a:t>
            </a:r>
            <a:r>
              <a:rPr lang="it-IT" sz="2400" b="1" dirty="0">
                <a:sym typeface="Wingdings" panose="05000000000000000000" pitchFamily="2" charset="2"/>
              </a:rPr>
              <a:t> security. </a:t>
            </a:r>
            <a:r>
              <a:rPr lang="it-IT" sz="2400" b="1" dirty="0" err="1">
                <a:sym typeface="Wingdings" panose="05000000000000000000" pitchFamily="2" charset="2"/>
              </a:rPr>
              <a:t>But</a:t>
            </a:r>
            <a:r>
              <a:rPr lang="it-IT" sz="2400" b="1" dirty="0">
                <a:sym typeface="Wingdings" panose="05000000000000000000" pitchFamily="2" charset="2"/>
              </a:rPr>
              <a:t> LOTS of </a:t>
            </a:r>
            <a:r>
              <a:rPr lang="it-IT" sz="2400" b="1" dirty="0" err="1">
                <a:sym typeface="Wingdings" panose="05000000000000000000" pitchFamily="2" charset="2"/>
              </a:rPr>
              <a:t>overhead</a:t>
            </a:r>
            <a:r>
              <a:rPr lang="it-IT" sz="2400" b="1" dirty="0">
                <a:sym typeface="Wingdings" panose="05000000000000000000" pitchFamily="2" charset="2"/>
              </a:rPr>
              <a:t>! </a:t>
            </a:r>
            <a:r>
              <a:rPr lang="it-IT" sz="2000" b="1" dirty="0">
                <a:sym typeface="Wingdings" panose="05000000000000000000" pitchFamily="2" charset="2"/>
              </a:rPr>
              <a:t>(double </a:t>
            </a:r>
            <a:r>
              <a:rPr lang="it-IT" sz="2000" b="1" dirty="0" err="1">
                <a:sym typeface="Wingdings" panose="05000000000000000000" pitchFamily="2" charset="2"/>
              </a:rPr>
              <a:t>size</a:t>
            </a:r>
            <a:r>
              <a:rPr lang="it-IT" sz="2000" b="1" dirty="0">
                <a:sym typeface="Wingdings" panose="05000000000000000000" pitchFamily="2" charset="2"/>
              </a:rPr>
              <a:t>)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30339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93 L -0.00191 0.122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2.77778E-7 0.00024 C 0.00017 0.00579 0.00017 0.01181 0.00052 0.01783 C 0.00069 0.02061 0.00069 0.02315 0.00104 0.0257 C 0.00122 0.02686 0.00278 0.02917 0.00347 0.03033 C 0.00365 0.03102 0.00382 0.03195 0.00399 0.03264 C 0.00434 0.03357 0.00573 0.03565 0.00642 0.03588 C 0.00816 0.03704 0.0099 0.0375 0.01181 0.03797 C 0.01233 0.03843 0.01302 0.03889 0.01354 0.03913 C 0.01389 0.03959 0.01424 0.04005 0.01476 0.04051 C 0.01528 0.04098 0.01597 0.04098 0.01649 0.04121 C 0.01684 0.04213 0.01701 0.04329 0.01771 0.04375 C 0.01892 0.04491 0.02222 0.04538 0.02361 0.04561 C 0.02396 0.0463 0.02431 0.04653 0.02483 0.047 C 0.02778 0.04931 0.02778 0.04838 0.03194 0.04769 C 0.03264 0.04792 0.03351 0.04792 0.0342 0.04838 C 0.03524 0.04862 0.03611 0.04954 0.03715 0.04977 C 0.03958 0.05 0.04201 0.05 0.04427 0.05024 L 0.06389 0.05163 C 0.0658 0.05232 0.06771 0.05348 0.06979 0.05417 C 0.07135 0.05487 0.07292 0.05487 0.07448 0.05533 C 0.08177 0.05811 0.07135 0.05556 0.07986 0.05741 C 0.08038 0.05788 0.08108 0.05811 0.0816 0.05857 C 0.08194 0.05903 0.08229 0.05973 0.08281 0.05996 C 0.08333 0.06019 0.08403 0.06019 0.08455 0.06065 C 0.08628 0.0625 0.08611 0.06274 0.08993 0.0632 C 0.10156 0.06436 0.11319 0.06482 0.12483 0.06575 C 0.12552 0.06598 0.12639 0.06598 0.12708 0.06644 C 0.13125 0.06829 0.12691 0.0669 0.13003 0.06899 C 0.13056 0.06945 0.13125 0.06945 0.13194 0.06968 C 0.13229 0.07061 0.13264 0.0713 0.13299 0.07223 C 0.13333 0.07292 0.13403 0.07338 0.1342 0.07408 C 0.1349 0.07616 0.13611 0.0801 0.13611 0.08033 L 0.13299 0.08334 L 0.12309 0.11968 " pathEditMode="relative" rAng="0" ptsTypes="AAAAAAAAAAAAAAAAAAAAAAAAAAAAAAA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597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2.22222E-6 0.00024 C 0.00712 0.00047 0.01423 0.00093 0.02135 0.00301 C 0.02257 0.00325 0.02361 0.00463 0.02482 0.00533 C 0.02778 0.00625 0.0309 0.00649 0.03403 0.00718 C 0.03489 0.00811 0.03559 0.0088 0.03611 0.00926 C 0.0368 0.00996 0.03698 0.01088 0.03767 0.01158 C 0.03819 0.01227 0.03906 0.01227 0.03975 0.0125 C 0.04166 0.01343 0.04375 0.01366 0.04566 0.01459 C 0.04826 0.01598 0.05121 0.01783 0.05416 0.01922 C 0.05712 0.02014 0.06024 0.02038 0.06337 0.0213 C 0.06597 0.022 0.06857 0.02246 0.07118 0.02315 C 0.07222 0.02408 0.07309 0.02477 0.07413 0.02547 C 0.07673 0.02732 0.07621 0.0257 0.07916 0.02848 C 0.0842 0.03357 0.0743 0.02755 0.08472 0.03288 C 0.08559 0.03496 0.08576 0.03704 0.0868 0.03843 C 0.09062 0.04283 0.09357 0.04237 0.09757 0.04468 C 0.09861 0.04514 0.09948 0.04653 0.10052 0.04676 C 0.10364 0.04815 0.10677 0.04838 0.10972 0.04908 C 0.11094 0.04977 0.11215 0.0507 0.11319 0.05116 C 0.11423 0.05163 0.11528 0.05186 0.11614 0.05209 C 0.11771 0.05278 0.1191 0.05371 0.12066 0.0544 C 0.12812 0.06389 0.12118 0.05695 0.12986 0.06204 C 0.1316 0.0632 0.13333 0.06551 0.13541 0.06598 C 0.13715 0.0669 0.13871 0.0676 0.14045 0.06829 C 0.1434 0.06991 0.14618 0.0713 0.14913 0.07269 L 0.15416 0.07477 C 0.15469 0.07547 0.15555 0.0757 0.15625 0.07709 C 0.15677 0.07801 0.15677 0.08033 0.15764 0.08125 C 0.1592 0.08264 0.16493 0.08403 0.16684 0.08426 C 0.16771 0.08519 0.1684 0.08588 0.16892 0.08658 C 0.16962 0.08704 0.16979 0.0882 0.17048 0.08866 C 0.171 0.08936 0.17187 0.08936 0.17257 0.08959 C 0.17378 0.09028 0.175 0.09167 0.17604 0.0919 C 0.18455 0.09538 0.19219 0.09491 0.20121 0.0963 C 0.20208 0.097 0.20312 0.09792 0.20399 0.09838 C 0.21319 0.10278 0.21458 0.10325 0.22257 0.10579 C 0.22535 0.10973 0.22274 0.10695 0.2276 0.10926 C 0.2375 0.11366 0.22639 0.1088 0.23333 0.1132 C 0.2342 0.11389 0.23524 0.11389 0.23628 0.11459 C 0.2368 0.11528 0.23767 0.11551 0.23837 0.11644 C 0.23889 0.1176 0.23871 0.12014 0.23975 0.12084 C 0.24166 0.12223 0.24635 0.12176 0.24635 0.12223 L 0.24635 0.12176 L 0.24635 0.12223 L 0.24635 0.12176 " pathEditMode="relative" rAng="0" ptsTypes="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61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00104 0.4555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778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0104 0.455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77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00104 0.4555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778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191 0.1301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50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0191 0.130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505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00191 0.130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7" grpId="1" animBg="1"/>
      <p:bldP spid="9" grpId="0"/>
      <p:bldP spid="10" grpId="0" animBg="1"/>
      <p:bldP spid="10" grpId="1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1" animBg="1"/>
      <p:bldP spid="26" grpId="2" animBg="1"/>
      <p:bldP spid="28" grpId="0"/>
      <p:bldP spid="29" grpId="1" animBg="1"/>
      <p:bldP spid="29" grpId="2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1" animBg="1"/>
      <p:bldP spid="37" grpId="2" animBg="1"/>
      <p:bldP spid="39" grpId="0"/>
      <p:bldP spid="40" grpId="1" animBg="1"/>
      <p:bldP spid="40" grpId="2" animBg="1"/>
      <p:bldP spid="41" grpId="0"/>
      <p:bldP spid="42" grpId="0" animBg="1"/>
      <p:bldP spid="43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Chaining</a:t>
            </a:r>
            <a:endParaRPr lang="it-IT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133600" y="406968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10000" y="406968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010400" y="406968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828800" y="2983830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352800" y="2983830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m[1]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029200" y="2983830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m[2]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629400" y="2983830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m[3]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85800" y="2983830"/>
            <a:ext cx="838200" cy="285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IV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322513" y="337118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7239000" y="337118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4038600" y="337118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2559050" y="326958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4267200" y="329339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7467600" y="326958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4267200" y="378393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7467600" y="378393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2514600" y="378393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>
            <a:off x="1066800" y="3269580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514600" y="469833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" name="Freeform 28"/>
          <p:cNvSpPr>
            <a:spLocks/>
          </p:cNvSpPr>
          <p:nvPr/>
        </p:nvSpPr>
        <p:spPr bwMode="auto">
          <a:xfrm>
            <a:off x="2514600" y="366963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4267200" y="469833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486400" y="406968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4267200" y="366963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5943600" y="3669630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751513" y="337118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980113" y="329339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980113" y="378393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5943600" y="469833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7466013" y="4698330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1828800" y="5155530"/>
            <a:ext cx="15240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c[0]</a:t>
            </a: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352800" y="5155530"/>
            <a:ext cx="16764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c[1]</a:t>
            </a: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5029200" y="5155530"/>
            <a:ext cx="16002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c[2]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6629400" y="5155530"/>
            <a:ext cx="15240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c[3]</a:t>
            </a: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685800" y="5155530"/>
            <a:ext cx="838200" cy="285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IV</a:t>
            </a:r>
          </a:p>
        </p:txBody>
      </p:sp>
      <p:sp>
        <p:nvSpPr>
          <p:cNvPr id="49" name="AutoShape 49"/>
          <p:cNvSpPr>
            <a:spLocks/>
          </p:cNvSpPr>
          <p:nvPr/>
        </p:nvSpPr>
        <p:spPr bwMode="auto">
          <a:xfrm rot="16200000" flipV="1">
            <a:off x="4305300" y="1821780"/>
            <a:ext cx="228600" cy="7467600"/>
          </a:xfrm>
          <a:prstGeom prst="leftBrace">
            <a:avLst>
              <a:gd name="adj1" fmla="val 2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3778250" y="558098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/>
              <a:t>ciphertext</a:t>
            </a:r>
          </a:p>
        </p:txBody>
      </p:sp>
      <p:cxnSp>
        <p:nvCxnSpPr>
          <p:cNvPr id="51" name="Connettore 2 43"/>
          <p:cNvCxnSpPr>
            <a:cxnSpLocks noChangeShapeType="1"/>
          </p:cNvCxnSpPr>
          <p:nvPr/>
        </p:nvCxnSpPr>
        <p:spPr bwMode="auto">
          <a:xfrm>
            <a:off x="3635375" y="4607843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CasellaDiTesto 44"/>
          <p:cNvSpPr txBox="1">
            <a:spLocks noChangeArrowheads="1"/>
          </p:cNvSpPr>
          <p:nvPr/>
        </p:nvSpPr>
        <p:spPr bwMode="auto">
          <a:xfrm>
            <a:off x="3397250" y="439194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53" name="Connettore 2 45"/>
          <p:cNvCxnSpPr>
            <a:cxnSpLocks noChangeShapeType="1"/>
          </p:cNvCxnSpPr>
          <p:nvPr/>
        </p:nvCxnSpPr>
        <p:spPr bwMode="auto">
          <a:xfrm>
            <a:off x="1979613" y="461736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CasellaDiTesto 46"/>
          <p:cNvSpPr txBox="1">
            <a:spLocks noChangeArrowheads="1"/>
          </p:cNvSpPr>
          <p:nvPr/>
        </p:nvSpPr>
        <p:spPr bwMode="auto">
          <a:xfrm>
            <a:off x="1739900" y="440146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55" name="Connettore 2 47"/>
          <p:cNvCxnSpPr>
            <a:cxnSpLocks noChangeShapeType="1"/>
          </p:cNvCxnSpPr>
          <p:nvPr/>
        </p:nvCxnSpPr>
        <p:spPr bwMode="auto">
          <a:xfrm>
            <a:off x="5364163" y="461736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sellaDiTesto 48"/>
          <p:cNvSpPr txBox="1">
            <a:spLocks noChangeArrowheads="1"/>
          </p:cNvSpPr>
          <p:nvPr/>
        </p:nvSpPr>
        <p:spPr bwMode="auto">
          <a:xfrm>
            <a:off x="5124450" y="440146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57" name="Connettore 2 49"/>
          <p:cNvCxnSpPr>
            <a:cxnSpLocks noChangeShapeType="1"/>
          </p:cNvCxnSpPr>
          <p:nvPr/>
        </p:nvCxnSpPr>
        <p:spPr bwMode="auto">
          <a:xfrm>
            <a:off x="6899275" y="4617368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CasellaDiTesto 50"/>
          <p:cNvSpPr txBox="1">
            <a:spLocks noChangeArrowheads="1"/>
          </p:cNvSpPr>
          <p:nvPr/>
        </p:nvSpPr>
        <p:spPr bwMode="auto">
          <a:xfrm>
            <a:off x="6659563" y="440146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59" name="Segnaposto contenuto 2"/>
          <p:cNvSpPr>
            <a:spLocks noGrp="1"/>
          </p:cNvSpPr>
          <p:nvPr>
            <p:ph idx="1"/>
          </p:nvPr>
        </p:nvSpPr>
        <p:spPr>
          <a:xfrm>
            <a:off x="899592" y="1088740"/>
            <a:ext cx="7740860" cy="1788442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Good</a:t>
            </a:r>
            <a:r>
              <a:rPr lang="it-IT" dirty="0"/>
              <a:t> PRP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pseudorandom</a:t>
            </a:r>
            <a:r>
              <a:rPr lang="it-IT" dirty="0">
                <a:sym typeface="Wingdings" panose="05000000000000000000" pitchFamily="2" charset="2"/>
              </a:rPr>
              <a:t> output  c[i] «</a:t>
            </a:r>
            <a:r>
              <a:rPr lang="it-IT" dirty="0" err="1">
                <a:sym typeface="Wingdings" panose="05000000000000000000" pitchFamily="2" charset="2"/>
              </a:rPr>
              <a:t>looks</a:t>
            </a:r>
            <a:r>
              <a:rPr lang="it-IT" dirty="0">
                <a:sym typeface="Wingdings" panose="05000000000000000000" pitchFamily="2" charset="2"/>
              </a:rPr>
              <a:t>»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random </a:t>
            </a:r>
          </a:p>
          <a:p>
            <a:r>
              <a:rPr lang="it-IT" dirty="0">
                <a:sym typeface="Wingdings" panose="05000000000000000000" pitchFamily="2" charset="2"/>
              </a:rPr>
              <a:t>CBC idea: use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previous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ciphertext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block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IV for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next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block</a:t>
            </a:r>
            <a:r>
              <a:rPr lang="it-IT" dirty="0">
                <a:sym typeface="Wingdings" panose="05000000000000000000" pitchFamily="2" charset="2"/>
              </a:rPr>
              <a:t>!!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c[0] = ENC( K,   IV   </a:t>
            </a:r>
            <a:r>
              <a:rPr lang="en-US" dirty="0">
                <a:sym typeface="Symbol" pitchFamily="18" charset="2"/>
              </a:rPr>
              <a:t> m[0] )</a:t>
            </a:r>
          </a:p>
          <a:p>
            <a:pPr lvl="1"/>
            <a:r>
              <a:rPr lang="en-US" dirty="0">
                <a:sym typeface="Symbol" pitchFamily="18" charset="2"/>
              </a:rPr>
              <a:t>c[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]  = ENC( K, c[i-1]  m[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]  )</a:t>
            </a:r>
            <a:endParaRPr lang="it-IT" dirty="0"/>
          </a:p>
        </p:txBody>
      </p:sp>
      <p:sp>
        <p:nvSpPr>
          <p:cNvPr id="60" name="Rettangolo 59"/>
          <p:cNvSpPr/>
          <p:nvPr/>
        </p:nvSpPr>
        <p:spPr>
          <a:xfrm>
            <a:off x="71500" y="5863808"/>
            <a:ext cx="9072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Ciphertext</a:t>
            </a:r>
            <a:r>
              <a:rPr lang="it-IT" sz="2400" b="1" dirty="0"/>
              <a:t> </a:t>
            </a:r>
            <a:r>
              <a:rPr lang="it-IT" sz="2400" b="1" dirty="0" err="1"/>
              <a:t>overhead</a:t>
            </a:r>
            <a:r>
              <a:rPr lang="it-IT" sz="2400" b="1" dirty="0"/>
              <a:t>: just the </a:t>
            </a:r>
            <a:r>
              <a:rPr lang="it-IT" sz="2400" b="1" dirty="0" err="1"/>
              <a:t>initial</a:t>
            </a:r>
            <a:r>
              <a:rPr lang="it-IT" sz="2400" b="1" dirty="0"/>
              <a:t> IV </a:t>
            </a:r>
            <a:r>
              <a:rPr lang="it-IT" sz="2400" b="1" dirty="0"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ym typeface="Wingdings" panose="05000000000000000000" pitchFamily="2" charset="2"/>
              </a:rPr>
              <a:t>marginal</a:t>
            </a:r>
            <a:r>
              <a:rPr lang="it-IT" sz="2400" b="1" dirty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24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2" grpId="0"/>
      <p:bldP spid="54" grpId="0"/>
      <p:bldP spid="56" grpId="0"/>
      <p:bldP spid="58" grpId="0"/>
      <p:bldP spid="59" grpId="0" uiExpand="1" build="p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CBC </a:t>
            </a:r>
            <a:r>
              <a:rPr lang="it-IT" dirty="0" err="1"/>
              <a:t>decryption</a:t>
            </a:r>
            <a:endParaRPr lang="it-IT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211972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baseline="30000" dirty="0">
              <a:sym typeface="Symbol" pitchFamily="18" charset="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0" y="211972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010400" y="211972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28800" y="3548472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352800" y="3548472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m[1]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029200" y="3548472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m[2]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9400" y="3548472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m[3]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 flipV="1">
            <a:off x="2322513" y="2862672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flipV="1">
            <a:off x="7239000" y="2862672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 flipV="1">
            <a:off x="4038600" y="2862672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2559050" y="326272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4267200" y="323890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7467600" y="326272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4267200" y="274837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7467600" y="274837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2514600" y="274837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1066800" y="1662522"/>
            <a:ext cx="1371600" cy="148590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2514600" y="166252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" name="Freeform 28"/>
          <p:cNvSpPr>
            <a:spLocks/>
          </p:cNvSpPr>
          <p:nvPr/>
        </p:nvSpPr>
        <p:spPr bwMode="auto">
          <a:xfrm flipV="1">
            <a:off x="2514600" y="1891122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 flipV="1">
            <a:off x="4267200" y="166252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486400" y="211972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 flipV="1">
            <a:off x="4267200" y="1891122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" name="Freeform 38"/>
          <p:cNvSpPr>
            <a:spLocks/>
          </p:cNvSpPr>
          <p:nvPr/>
        </p:nvSpPr>
        <p:spPr bwMode="auto">
          <a:xfrm flipV="1">
            <a:off x="5943600" y="1891122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 flipV="1">
            <a:off x="5751513" y="2862672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V="1">
            <a:off x="5980113" y="323890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V="1">
            <a:off x="5980113" y="274837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 flipV="1">
            <a:off x="5943600" y="166252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 flipV="1">
            <a:off x="7466013" y="1662522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1828800" y="1376772"/>
            <a:ext cx="15240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c[0]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352800" y="1376772"/>
            <a:ext cx="16764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c[1]</a:t>
            </a: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029200" y="1376772"/>
            <a:ext cx="16002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c[2]</a:t>
            </a:r>
          </a:p>
        </p:txBody>
      </p:sp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6629400" y="1376772"/>
            <a:ext cx="15240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c[3]</a:t>
            </a:r>
          </a:p>
        </p:txBody>
      </p:sp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685800" y="1376772"/>
            <a:ext cx="838200" cy="285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IV</a:t>
            </a:r>
          </a:p>
        </p:txBody>
      </p:sp>
      <p:cxnSp>
        <p:nvCxnSpPr>
          <p:cNvPr id="39" name="Connettore 2 43"/>
          <p:cNvCxnSpPr>
            <a:cxnSpLocks noChangeShapeType="1"/>
          </p:cNvCxnSpPr>
          <p:nvPr/>
        </p:nvCxnSpPr>
        <p:spPr bwMode="auto">
          <a:xfrm flipV="1">
            <a:off x="3635375" y="2210209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CasellaDiTesto 44"/>
          <p:cNvSpPr txBox="1">
            <a:spLocks noChangeArrowheads="1"/>
          </p:cNvSpPr>
          <p:nvPr/>
        </p:nvSpPr>
        <p:spPr bwMode="auto">
          <a:xfrm>
            <a:off x="3397250" y="2056222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41" name="Connettore 2 45"/>
          <p:cNvCxnSpPr>
            <a:cxnSpLocks noChangeShapeType="1"/>
          </p:cNvCxnSpPr>
          <p:nvPr/>
        </p:nvCxnSpPr>
        <p:spPr bwMode="auto">
          <a:xfrm flipV="1">
            <a:off x="1979613" y="2200684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CasellaDiTesto 46"/>
          <p:cNvSpPr txBox="1">
            <a:spLocks noChangeArrowheads="1"/>
          </p:cNvSpPr>
          <p:nvPr/>
        </p:nvSpPr>
        <p:spPr bwMode="auto">
          <a:xfrm>
            <a:off x="1739900" y="2046697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cxnSp>
        <p:nvCxnSpPr>
          <p:cNvPr id="43" name="Connettore 2 47"/>
          <p:cNvCxnSpPr>
            <a:cxnSpLocks noChangeShapeType="1"/>
          </p:cNvCxnSpPr>
          <p:nvPr/>
        </p:nvCxnSpPr>
        <p:spPr bwMode="auto">
          <a:xfrm flipV="1">
            <a:off x="5364163" y="2200684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asellaDiTesto 48"/>
          <p:cNvSpPr txBox="1">
            <a:spLocks noChangeArrowheads="1"/>
          </p:cNvSpPr>
          <p:nvPr/>
        </p:nvSpPr>
        <p:spPr bwMode="auto">
          <a:xfrm>
            <a:off x="5124450" y="2046697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45" name="Connettore 2 49"/>
          <p:cNvCxnSpPr>
            <a:cxnSpLocks noChangeShapeType="1"/>
          </p:cNvCxnSpPr>
          <p:nvPr/>
        </p:nvCxnSpPr>
        <p:spPr bwMode="auto">
          <a:xfrm flipV="1">
            <a:off x="6899275" y="2200684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CasellaDiTesto 50"/>
          <p:cNvSpPr txBox="1">
            <a:spLocks noChangeArrowheads="1"/>
          </p:cNvSpPr>
          <p:nvPr/>
        </p:nvSpPr>
        <p:spPr bwMode="auto">
          <a:xfrm>
            <a:off x="6659563" y="2046697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48" name="Segnaposto contenuto 2"/>
          <p:cNvSpPr>
            <a:spLocks noGrp="1"/>
          </p:cNvSpPr>
          <p:nvPr>
            <p:ph idx="1"/>
          </p:nvPr>
        </p:nvSpPr>
        <p:spPr>
          <a:xfrm>
            <a:off x="685800" y="4149874"/>
            <a:ext cx="8098668" cy="1835410"/>
          </a:xfrm>
        </p:spPr>
        <p:txBody>
          <a:bodyPr>
            <a:normAutofit fontScale="92500"/>
          </a:bodyPr>
          <a:lstStyle/>
          <a:p>
            <a:r>
              <a:rPr lang="it-IT" dirty="0"/>
              <a:t>CBC </a:t>
            </a:r>
            <a:r>
              <a:rPr lang="it-IT" dirty="0" err="1"/>
              <a:t>decryption</a:t>
            </a:r>
            <a:r>
              <a:rPr lang="it-IT" dirty="0"/>
              <a:t>: </a:t>
            </a:r>
            <a:r>
              <a:rPr lang="it-IT" dirty="0" err="1"/>
              <a:t>parallelizable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Unlike</a:t>
            </a:r>
            <a:r>
              <a:rPr lang="it-IT" dirty="0"/>
              <a:t> CBC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sequential</a:t>
            </a:r>
            <a:r>
              <a:rPr lang="it-IT" dirty="0"/>
              <a:t> </a:t>
            </a:r>
          </a:p>
          <a:p>
            <a:pPr lvl="2"/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suitable</a:t>
            </a:r>
            <a:r>
              <a:rPr lang="it-IT" dirty="0">
                <a:sym typeface="Wingdings" panose="05000000000000000000" pitchFamily="2" charset="2"/>
              </a:rPr>
              <a:t> for high </a:t>
            </a:r>
            <a:r>
              <a:rPr lang="it-IT" dirty="0" err="1">
                <a:sym typeface="Wingdings" panose="05000000000000000000" pitchFamily="2" charset="2"/>
              </a:rPr>
              <a:t>speed</a:t>
            </a:r>
            <a:r>
              <a:rPr lang="it-IT" dirty="0">
                <a:sym typeface="Wingdings" panose="05000000000000000000" pitchFamily="2" charset="2"/>
              </a:rPr>
              <a:t> HW </a:t>
            </a:r>
            <a:r>
              <a:rPr lang="it-IT" dirty="0" err="1">
                <a:sym typeface="Wingdings" panose="05000000000000000000" pitchFamily="2" charset="2"/>
              </a:rPr>
              <a:t>implementation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067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CBC </a:t>
            </a:r>
            <a:r>
              <a:rPr lang="it-IT" dirty="0" err="1"/>
              <a:t>discussion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1540" y="1016732"/>
            <a:ext cx="8712460" cy="5543822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widely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</a:t>
            </a:r>
            <a:r>
              <a:rPr lang="it-IT" dirty="0" err="1"/>
              <a:t>most</a:t>
            </a:r>
            <a:r>
              <a:rPr lang="it-IT" dirty="0"/>
              <a:t> common) &amp; </a:t>
            </a:r>
            <a:r>
              <a:rPr lang="it-IT" dirty="0" err="1"/>
              <a:t>secure</a:t>
            </a:r>
            <a:endParaRPr lang="it-IT" dirty="0"/>
          </a:p>
          <a:p>
            <a:pPr lvl="1"/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random </a:t>
            </a:r>
            <a:r>
              <a:rPr lang="it-IT" b="1" u="sng" dirty="0">
                <a:solidFill>
                  <a:srgbClr val="FF0000"/>
                </a:solidFill>
              </a:rPr>
              <a:t>and non </a:t>
            </a:r>
            <a:r>
              <a:rPr lang="it-IT" b="1" u="sng" dirty="0" err="1">
                <a:solidFill>
                  <a:srgbClr val="FF0000"/>
                </a:solidFill>
              </a:rPr>
              <a:t>predictable</a:t>
            </a:r>
            <a:endParaRPr lang="it-IT" b="1" u="sng" dirty="0">
              <a:solidFill>
                <a:srgbClr val="FF0000"/>
              </a:solidFill>
            </a:endParaRP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Predictable</a:t>
            </a:r>
            <a:r>
              <a:rPr lang="it-IT" dirty="0">
                <a:solidFill>
                  <a:srgbClr val="FF0000"/>
                </a:solidFill>
              </a:rPr>
              <a:t> IV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CPA 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attack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exploited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in TLS (2011, BEAST)</a:t>
            </a:r>
            <a:endParaRPr lang="it-IT" dirty="0">
              <a:solidFill>
                <a:srgbClr val="FF0000"/>
              </a:solidFill>
            </a:endParaRPr>
          </a:p>
          <a:p>
            <a:pPr lvl="4"/>
            <a:endParaRPr lang="it-IT" dirty="0"/>
          </a:p>
          <a:p>
            <a:r>
              <a:rPr lang="it-IT" dirty="0"/>
              <a:t>Slow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encryption</a:t>
            </a:r>
            <a:endParaRPr lang="it-IT" dirty="0"/>
          </a:p>
          <a:p>
            <a:pPr lvl="1"/>
            <a:r>
              <a:rPr lang="it-IT" dirty="0"/>
              <a:t>Non-</a:t>
            </a:r>
            <a:r>
              <a:rPr lang="it-IT" dirty="0" err="1"/>
              <a:t>parallelizable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appropriate for </a:t>
            </a:r>
            <a:r>
              <a:rPr lang="it-IT" dirty="0" err="1"/>
              <a:t>very</a:t>
            </a:r>
            <a:r>
              <a:rPr lang="it-IT" dirty="0"/>
              <a:t> high performance </a:t>
            </a:r>
            <a:r>
              <a:rPr lang="it-IT" dirty="0" err="1"/>
              <a:t>scenarios</a:t>
            </a:r>
            <a:endParaRPr lang="it-IT" dirty="0"/>
          </a:p>
          <a:p>
            <a:pPr lvl="7"/>
            <a:endParaRPr lang="it-IT" dirty="0"/>
          </a:p>
          <a:p>
            <a:r>
              <a:rPr lang="it-IT" dirty="0" err="1"/>
              <a:t>Encryption</a:t>
            </a:r>
            <a:r>
              <a:rPr lang="it-IT" dirty="0"/>
              <a:t> and </a:t>
            </a:r>
            <a:r>
              <a:rPr lang="it-IT" dirty="0" err="1"/>
              <a:t>decryption</a:t>
            </a:r>
            <a:r>
              <a:rPr lang="it-IT" dirty="0"/>
              <a:t>: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circuits</a:t>
            </a:r>
            <a:endParaRPr lang="it-IT" dirty="0"/>
          </a:p>
          <a:p>
            <a:pPr lvl="1"/>
            <a:r>
              <a:rPr lang="it-IT" dirty="0" err="1"/>
              <a:t>Encryption</a:t>
            </a:r>
            <a:r>
              <a:rPr lang="it-IT" dirty="0"/>
              <a:t> = PRP, </a:t>
            </a:r>
            <a:r>
              <a:rPr lang="it-IT" dirty="0" err="1"/>
              <a:t>decryption</a:t>
            </a:r>
            <a:r>
              <a:rPr lang="it-IT" dirty="0"/>
              <a:t> = PRP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more </a:t>
            </a:r>
            <a:r>
              <a:rPr lang="it-IT" dirty="0" err="1"/>
              <a:t>circuitry</a:t>
            </a:r>
            <a:endParaRPr lang="it-IT" baseline="30000" dirty="0"/>
          </a:p>
          <a:p>
            <a:pPr lvl="1"/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 (CTR, CFB, OFB) use the PRP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 reception</a:t>
            </a:r>
          </a:p>
          <a:p>
            <a:endParaRPr lang="it-IT" dirty="0"/>
          </a:p>
          <a:p>
            <a:r>
              <a:rPr lang="it-IT" dirty="0" err="1"/>
              <a:t>Plaintext</a:t>
            </a:r>
            <a:r>
              <a:rPr lang="it-IT" dirty="0"/>
              <a:t> must be multiple of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it-IT" dirty="0"/>
          </a:p>
          <a:p>
            <a:pPr lvl="1"/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«</a:t>
            </a:r>
            <a:r>
              <a:rPr lang="it-IT" dirty="0" err="1"/>
              <a:t>fill</a:t>
            </a:r>
            <a:r>
              <a:rPr lang="it-IT" dirty="0"/>
              <a:t>»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standards</a:t>
            </a:r>
            <a:r>
              <a:rPr lang="it-IT" dirty="0">
                <a:sym typeface="Wingdings" panose="05000000000000000000" pitchFamily="2" charset="2"/>
              </a:rPr>
              <a:t> do </a:t>
            </a:r>
            <a:r>
              <a:rPr lang="it-IT" dirty="0" err="1">
                <a:sym typeface="Wingdings" panose="05000000000000000000" pitchFamily="2" charset="2"/>
              </a:rPr>
              <a:t>exist</a:t>
            </a:r>
            <a:r>
              <a:rPr lang="it-IT" dirty="0">
                <a:sym typeface="Wingdings" panose="05000000000000000000" pitchFamily="2" charset="2"/>
              </a:rPr>
              <a:t> (e.g. PKCS#7)</a:t>
            </a:r>
            <a:endParaRPr lang="it-IT" dirty="0"/>
          </a:p>
          <a:p>
            <a:pPr lvl="1"/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 (some)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, e.g. ECB</a:t>
            </a:r>
          </a:p>
          <a:p>
            <a:pPr lvl="6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understanding</a:t>
            </a:r>
            <a:endParaRPr lang="it-IT" dirty="0"/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395536" y="1594945"/>
            <a:ext cx="2142238" cy="4210319"/>
            <a:chOff x="1007604" y="6547"/>
            <a:chExt cx="3060340" cy="6014741"/>
          </a:xfrm>
        </p:grpSpPr>
        <p:sp>
          <p:nvSpPr>
            <p:cNvPr id="5" name="CasellaDiTesto 4"/>
            <p:cNvSpPr txBox="1"/>
            <p:nvPr/>
          </p:nvSpPr>
          <p:spPr>
            <a:xfrm>
              <a:off x="1264078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1264078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264078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1264078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264078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1264078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1264078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1285623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1007604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1403648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136285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3136285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3136285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3136285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3136285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3136285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3136285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3157830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23" name="Ovale 22"/>
            <p:cNvSpPr/>
            <p:nvPr/>
          </p:nvSpPr>
          <p:spPr bwMode="auto">
            <a:xfrm>
              <a:off x="2879812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3275855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cxnSp>
          <p:nvCxnSpPr>
            <p:cNvPr id="25" name="Connettore 2 24"/>
            <p:cNvCxnSpPr>
              <a:stCxn id="14" idx="3"/>
              <a:endCxn id="24" idx="1"/>
            </p:cNvCxnSpPr>
            <p:nvPr/>
          </p:nvCxnSpPr>
          <p:spPr bwMode="auto">
            <a:xfrm>
              <a:off x="1907908" y="590409"/>
              <a:ext cx="1367947" cy="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2311418" y="6547"/>
              <a:ext cx="51800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endParaRPr lang="it-IT" sz="24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7" name="Connettore 2 26"/>
            <p:cNvCxnSpPr>
              <a:stCxn id="5" idx="3"/>
              <a:endCxn id="16" idx="1"/>
            </p:cNvCxnSpPr>
            <p:nvPr/>
          </p:nvCxnSpPr>
          <p:spPr bwMode="auto">
            <a:xfrm>
              <a:off x="1981308" y="1280541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Connettore 2 27"/>
            <p:cNvCxnSpPr>
              <a:stCxn id="6" idx="3"/>
              <a:endCxn id="17" idx="1"/>
            </p:cNvCxnSpPr>
            <p:nvPr/>
          </p:nvCxnSpPr>
          <p:spPr bwMode="auto">
            <a:xfrm>
              <a:off x="1981308" y="1900158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Connettore 2 28"/>
            <p:cNvCxnSpPr>
              <a:stCxn id="7" idx="3"/>
              <a:endCxn id="22" idx="1"/>
            </p:cNvCxnSpPr>
            <p:nvPr/>
          </p:nvCxnSpPr>
          <p:spPr bwMode="auto">
            <a:xfrm>
              <a:off x="1981308" y="2519775"/>
              <a:ext cx="1176521" cy="3098086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Connettore 2 29"/>
            <p:cNvCxnSpPr>
              <a:stCxn id="8" idx="3"/>
              <a:endCxn id="20" idx="1"/>
            </p:cNvCxnSpPr>
            <p:nvPr/>
          </p:nvCxnSpPr>
          <p:spPr bwMode="auto">
            <a:xfrm>
              <a:off x="1961523" y="3139392"/>
              <a:ext cx="1174763" cy="123923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Connettore 2 30"/>
            <p:cNvCxnSpPr>
              <a:stCxn id="9" idx="3"/>
              <a:endCxn id="15" idx="1"/>
            </p:cNvCxnSpPr>
            <p:nvPr/>
          </p:nvCxnSpPr>
          <p:spPr bwMode="auto">
            <a:xfrm flipV="1">
              <a:off x="1981308" y="1280541"/>
              <a:ext cx="1154977" cy="247846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Connettore 2 31"/>
            <p:cNvCxnSpPr>
              <a:stCxn id="10" idx="3"/>
              <a:endCxn id="21" idx="1"/>
            </p:cNvCxnSpPr>
            <p:nvPr/>
          </p:nvCxnSpPr>
          <p:spPr bwMode="auto">
            <a:xfrm>
              <a:off x="1981308" y="4378625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3" name="Connettore 2 32"/>
            <p:cNvCxnSpPr>
              <a:stCxn id="11" idx="3"/>
              <a:endCxn id="18" idx="1"/>
            </p:cNvCxnSpPr>
            <p:nvPr/>
          </p:nvCxnSpPr>
          <p:spPr bwMode="auto">
            <a:xfrm flipV="1">
              <a:off x="1961523" y="3139392"/>
              <a:ext cx="1174763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4" name="Connettore 2 33"/>
            <p:cNvCxnSpPr>
              <a:stCxn id="12" idx="3"/>
              <a:endCxn id="19" idx="1"/>
            </p:cNvCxnSpPr>
            <p:nvPr/>
          </p:nvCxnSpPr>
          <p:spPr bwMode="auto">
            <a:xfrm flipV="1">
              <a:off x="1963281" y="3759008"/>
              <a:ext cx="1173004" cy="185885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5" name="CasellaDiTesto 34"/>
          <p:cNvSpPr txBox="1"/>
          <p:nvPr/>
        </p:nvSpPr>
        <p:spPr>
          <a:xfrm>
            <a:off x="467544" y="1016732"/>
            <a:ext cx="2100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3-bit </a:t>
            </a:r>
            <a:r>
              <a:rPr lang="it-IT" dirty="0" err="1">
                <a:solidFill>
                  <a:srgbClr val="FF0000"/>
                </a:solidFill>
              </a:rPr>
              <a:t>blocks</a:t>
            </a:r>
            <a:r>
              <a:rPr lang="it-IT" dirty="0">
                <a:solidFill>
                  <a:srgbClr val="FF0000"/>
                </a:solidFill>
              </a:rPr>
              <a:t>; </a:t>
            </a:r>
          </a:p>
          <a:p>
            <a:r>
              <a:rPr lang="it-IT" dirty="0" err="1">
                <a:solidFill>
                  <a:srgbClr val="FF0000"/>
                </a:solidFill>
              </a:rPr>
              <a:t>Specific</a:t>
            </a:r>
            <a:r>
              <a:rPr lang="it-IT" dirty="0">
                <a:solidFill>
                  <a:srgbClr val="FF0000"/>
                </a:solidFill>
              </a:rPr>
              <a:t> PRP </a:t>
            </a:r>
            <a:r>
              <a:rPr lang="it-IT" dirty="0" err="1">
                <a:solidFill>
                  <a:srgbClr val="FF0000"/>
                </a:solidFill>
              </a:rPr>
              <a:t>selected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</a:rPr>
              <a:t>by </a:t>
            </a:r>
            <a:r>
              <a:rPr lang="it-IT" dirty="0" err="1">
                <a:solidFill>
                  <a:srgbClr val="FF0000"/>
                </a:solidFill>
              </a:rPr>
              <a:t>key</a:t>
            </a:r>
            <a:r>
              <a:rPr lang="it-IT" dirty="0">
                <a:solidFill>
                  <a:srgbClr val="FF0000"/>
                </a:solidFill>
              </a:rPr>
              <a:t> K: 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419872" y="1484784"/>
            <a:ext cx="55560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1) </a:t>
            </a:r>
            <a:r>
              <a:rPr lang="it-IT" sz="2800" b="1" dirty="0" err="1"/>
              <a:t>Encrypt</a:t>
            </a:r>
            <a:r>
              <a:rPr lang="it-IT" sz="2800" b="1" dirty="0"/>
              <a:t> M = 001 001 001 </a:t>
            </a:r>
            <a:r>
              <a:rPr lang="it-IT" sz="2800" b="1" dirty="0" err="1"/>
              <a:t>using</a:t>
            </a:r>
            <a:r>
              <a:rPr lang="it-IT" sz="2800" b="1" dirty="0"/>
              <a:t> ECB</a:t>
            </a:r>
          </a:p>
          <a:p>
            <a:endParaRPr lang="it-IT" sz="2800" b="1" dirty="0"/>
          </a:p>
          <a:p>
            <a:endParaRPr lang="it-IT" sz="2800" b="1" dirty="0"/>
          </a:p>
          <a:p>
            <a:endParaRPr lang="it-IT" sz="2800" b="1" dirty="0"/>
          </a:p>
          <a:p>
            <a:r>
              <a:rPr lang="it-IT" sz="2800" b="1" dirty="0"/>
              <a:t>2) </a:t>
            </a:r>
            <a:r>
              <a:rPr lang="it-IT" sz="2800" b="1" dirty="0" err="1"/>
              <a:t>Encrypt</a:t>
            </a:r>
            <a:r>
              <a:rPr lang="it-IT" sz="2800" b="1" dirty="0"/>
              <a:t> M = 001 001 001 </a:t>
            </a:r>
            <a:r>
              <a:rPr lang="it-IT" sz="2800" b="1" dirty="0" err="1"/>
              <a:t>using</a:t>
            </a:r>
            <a:r>
              <a:rPr lang="it-IT" sz="2800" b="1" dirty="0"/>
              <a:t> CBC </a:t>
            </a:r>
          </a:p>
          <a:p>
            <a:r>
              <a:rPr lang="it-IT" sz="2800" b="1" dirty="0"/>
              <a:t>    with IV=010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4788024" y="2209668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CT = 010 010 010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4009131" y="4422218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CT = (010) 101 000 010</a:t>
            </a:r>
          </a:p>
        </p:txBody>
      </p:sp>
    </p:spTree>
    <p:extLst>
      <p:ext uri="{BB962C8B-B14F-4D97-AF65-F5344CB8AC3E}">
        <p14:creationId xmlns:p14="http://schemas.microsoft.com/office/powerpoint/2010/main" val="15251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: CFB, OFB</a:t>
            </a:r>
          </a:p>
        </p:txBody>
      </p:sp>
      <p:sp>
        <p:nvSpPr>
          <p:cNvPr id="4" name="Rettangolo 3"/>
          <p:cNvSpPr/>
          <p:nvPr/>
        </p:nvSpPr>
        <p:spPr>
          <a:xfrm>
            <a:off x="6336196" y="6465150"/>
            <a:ext cx="2654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it-IT" altLang="it-IT" dirty="0"/>
              <a:t>Graphics: source = Wikipedia</a:t>
            </a:r>
            <a:endParaRPr lang="en-US" altLang="it-IT" sz="2000" dirty="0"/>
          </a:p>
        </p:txBody>
      </p:sp>
      <p:pic>
        <p:nvPicPr>
          <p:cNvPr id="8" name="Picture 2" descr="OFB encryp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8512"/>
            <a:ext cx="6583204" cy="2650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FB encryp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94216"/>
            <a:ext cx="6583204" cy="2650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608787" y="807087"/>
            <a:ext cx="26077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Block</a:t>
            </a:r>
            <a:r>
              <a:rPr lang="it-IT" b="1" dirty="0"/>
              <a:t> </a:t>
            </a:r>
            <a:r>
              <a:rPr lang="it-IT" b="1" dirty="0" err="1"/>
              <a:t>cipher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 in «</a:t>
            </a:r>
            <a:r>
              <a:rPr lang="it-IT" b="1" dirty="0" err="1"/>
              <a:t>stream</a:t>
            </a:r>
            <a:r>
              <a:rPr lang="it-IT" b="1" dirty="0"/>
              <a:t>» </a:t>
            </a:r>
            <a:r>
              <a:rPr lang="it-IT" b="1" dirty="0" err="1"/>
              <a:t>manner</a:t>
            </a:r>
            <a:endParaRPr lang="it-IT" b="1" dirty="0"/>
          </a:p>
          <a:p>
            <a:pPr marL="285750" indent="-285750">
              <a:buFontTx/>
              <a:buChar char="-"/>
            </a:pPr>
            <a:r>
              <a:rPr lang="it-IT" dirty="0"/>
              <a:t>PT </a:t>
            </a:r>
            <a:r>
              <a:rPr lang="it-IT" dirty="0" err="1"/>
              <a:t>encrypted</a:t>
            </a:r>
            <a:r>
              <a:rPr lang="it-IT" dirty="0"/>
              <a:t> with XOR</a:t>
            </a:r>
          </a:p>
          <a:p>
            <a:pPr marL="285750" indent="-285750">
              <a:buFontTx/>
              <a:buChar char="-"/>
            </a:pPr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for </a:t>
            </a:r>
            <a:r>
              <a:rPr lang="it-IT" dirty="0" err="1"/>
              <a:t>padding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r>
              <a:rPr lang="it-IT" b="1" dirty="0"/>
              <a:t>Non </a:t>
            </a:r>
            <a:r>
              <a:rPr lang="it-IT" b="1" dirty="0" err="1"/>
              <a:t>parallelizable</a:t>
            </a:r>
            <a:r>
              <a:rPr lang="it-IT" b="1" dirty="0"/>
              <a:t> in </a:t>
            </a:r>
            <a:r>
              <a:rPr lang="it-IT" b="1" dirty="0" err="1"/>
              <a:t>encryption</a:t>
            </a:r>
            <a:endParaRPr lang="it-IT" b="1" dirty="0"/>
          </a:p>
          <a:p>
            <a:pPr marL="285750" indent="-285750">
              <a:buFontTx/>
              <a:buChar char="-"/>
            </a:pPr>
            <a:r>
              <a:rPr lang="it-IT" dirty="0" err="1"/>
              <a:t>But</a:t>
            </a:r>
            <a:r>
              <a:rPr lang="it-IT" dirty="0"/>
              <a:t> OFB </a:t>
            </a:r>
            <a:r>
              <a:rPr lang="it-IT" dirty="0" err="1"/>
              <a:t>advantage</a:t>
            </a:r>
            <a:r>
              <a:rPr lang="it-IT" dirty="0"/>
              <a:t>: </a:t>
            </a:r>
            <a:r>
              <a:rPr lang="it-IT" dirty="0" err="1"/>
              <a:t>permits</a:t>
            </a:r>
            <a:r>
              <a:rPr lang="it-IT" dirty="0"/>
              <a:t> </a:t>
            </a:r>
            <a:r>
              <a:rPr lang="it-IT" dirty="0" err="1"/>
              <a:t>preprocessing</a:t>
            </a:r>
            <a:r>
              <a:rPr lang="it-IT" dirty="0"/>
              <a:t>!</a:t>
            </a:r>
          </a:p>
          <a:p>
            <a:endParaRPr lang="it-IT" b="1" dirty="0"/>
          </a:p>
          <a:p>
            <a:r>
              <a:rPr lang="it-IT" b="1" dirty="0" err="1">
                <a:solidFill>
                  <a:srgbClr val="FF0000"/>
                </a:solidFill>
              </a:rPr>
              <a:t>Reason</a:t>
            </a:r>
            <a:r>
              <a:rPr lang="it-IT" b="1" dirty="0">
                <a:solidFill>
                  <a:srgbClr val="FF0000"/>
                </a:solidFill>
              </a:rPr>
              <a:t>: CFB, </a:t>
            </a:r>
            <a:r>
              <a:rPr lang="it-IT" b="1" dirty="0" err="1">
                <a:solidFill>
                  <a:srgbClr val="FF0000"/>
                </a:solidFill>
              </a:rPr>
              <a:t>like</a:t>
            </a:r>
            <a:r>
              <a:rPr lang="it-IT" b="1" dirty="0">
                <a:solidFill>
                  <a:srgbClr val="FF0000"/>
                </a:solidFill>
              </a:rPr>
              <a:t> CBC, </a:t>
            </a:r>
            <a:r>
              <a:rPr lang="it-IT" b="1" dirty="0" err="1">
                <a:solidFill>
                  <a:srgbClr val="FF0000"/>
                </a:solidFill>
              </a:rPr>
              <a:t>depends</a:t>
            </a:r>
            <a:r>
              <a:rPr lang="it-IT" b="1" dirty="0">
                <a:solidFill>
                  <a:srgbClr val="FF0000"/>
                </a:solidFill>
              </a:rPr>
              <a:t> on </a:t>
            </a:r>
            <a:r>
              <a:rPr lang="it-IT" b="1" dirty="0" err="1">
                <a:solidFill>
                  <a:srgbClr val="FF0000"/>
                </a:solidFill>
              </a:rPr>
              <a:t>previous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ciphertexts</a:t>
            </a:r>
            <a:endParaRPr lang="it-IT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c[0] = m[0]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ENC</a:t>
            </a:r>
            <a:r>
              <a:rPr lang="it-IT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(IV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c[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]  =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m[0]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ENC</a:t>
            </a:r>
            <a:r>
              <a:rPr lang="it-IT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(c[i-1]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b="1" dirty="0">
                <a:solidFill>
                  <a:srgbClr val="FF0000"/>
                </a:solidFill>
              </a:rPr>
              <a:t>OFB «</a:t>
            </a:r>
            <a:r>
              <a:rPr lang="it-IT" b="1" dirty="0" err="1">
                <a:solidFill>
                  <a:srgbClr val="FF0000"/>
                </a:solidFill>
              </a:rPr>
              <a:t>keystream</a:t>
            </a:r>
            <a:r>
              <a:rPr lang="it-IT" b="1" dirty="0">
                <a:solidFill>
                  <a:srgbClr val="FF0000"/>
                </a:solidFill>
              </a:rPr>
              <a:t>» </a:t>
            </a:r>
            <a:r>
              <a:rPr lang="it-IT" b="1" dirty="0" err="1">
                <a:solidFill>
                  <a:srgbClr val="FF0000"/>
                </a:solidFill>
              </a:rPr>
              <a:t>depends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only</a:t>
            </a:r>
            <a:r>
              <a:rPr lang="it-IT" b="1" dirty="0">
                <a:solidFill>
                  <a:srgbClr val="FF0000"/>
                </a:solidFill>
              </a:rPr>
              <a:t> on IV! </a:t>
            </a:r>
          </a:p>
          <a:p>
            <a:pPr marL="285750" indent="-285750">
              <a:buFontTx/>
              <a:buChar char="-"/>
            </a:pPr>
            <a:r>
              <a:rPr lang="it-IT" b="1" dirty="0" err="1">
                <a:solidFill>
                  <a:srgbClr val="FF0000"/>
                </a:solidFill>
              </a:rPr>
              <a:t>Robust</a:t>
            </a:r>
            <a:r>
              <a:rPr lang="it-IT" b="1" dirty="0">
                <a:solidFill>
                  <a:srgbClr val="FF0000"/>
                </a:solidFill>
              </a:rPr>
              <a:t> to </a:t>
            </a:r>
            <a:r>
              <a:rPr lang="it-IT" b="1" dirty="0" err="1">
                <a:solidFill>
                  <a:srgbClr val="FF0000"/>
                </a:solidFill>
              </a:rPr>
              <a:t>errors</a:t>
            </a:r>
            <a:endParaRPr lang="it-IT" b="1" dirty="0">
              <a:solidFill>
                <a:srgbClr val="FF0000"/>
              </a:solidFill>
            </a:endParaRPr>
          </a:p>
          <a:p>
            <a:r>
              <a:rPr lang="it-IT" b="1" dirty="0" err="1"/>
              <a:t>Looks</a:t>
            </a:r>
            <a:r>
              <a:rPr lang="it-IT" b="1" dirty="0"/>
              <a:t> </a:t>
            </a:r>
            <a:r>
              <a:rPr lang="it-IT" b="1" dirty="0" err="1"/>
              <a:t>like</a:t>
            </a:r>
            <a:r>
              <a:rPr lang="it-IT" b="1" dirty="0"/>
              <a:t> a </a:t>
            </a:r>
            <a:r>
              <a:rPr lang="it-IT" b="1" dirty="0" err="1"/>
              <a:t>classical</a:t>
            </a:r>
            <a:r>
              <a:rPr lang="it-IT" b="1" dirty="0"/>
              <a:t> </a:t>
            </a:r>
            <a:r>
              <a:rPr lang="it-IT" b="1" dirty="0" err="1"/>
              <a:t>stream</a:t>
            </a:r>
            <a:r>
              <a:rPr lang="it-IT" b="1" dirty="0"/>
              <a:t> </a:t>
            </a:r>
            <a:r>
              <a:rPr lang="it-IT" b="1" dirty="0" err="1"/>
              <a:t>cipher</a:t>
            </a:r>
            <a:r>
              <a:rPr lang="it-IT" b="1" dirty="0"/>
              <a:t>!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9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: CFB, OFB</a:t>
            </a:r>
          </a:p>
        </p:txBody>
      </p:sp>
      <p:pic>
        <p:nvPicPr>
          <p:cNvPr id="4098" name="Picture 2" descr="CFB decryp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22208"/>
            <a:ext cx="6583204" cy="2650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FB decryp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" y="3586504"/>
            <a:ext cx="6583204" cy="2650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6597502" y="2236800"/>
            <a:ext cx="2588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DECRYPTION </a:t>
            </a:r>
            <a:r>
              <a:rPr lang="it-IT" b="1" dirty="0" err="1"/>
              <a:t>advantage</a:t>
            </a:r>
            <a:r>
              <a:rPr lang="it-IT" b="1" dirty="0"/>
              <a:t>:</a:t>
            </a:r>
          </a:p>
          <a:p>
            <a:r>
              <a:rPr lang="it-IT" b="1" dirty="0" err="1">
                <a:solidFill>
                  <a:srgbClr val="FF0000"/>
                </a:solidFill>
              </a:rPr>
              <a:t>Reuse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encryption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block</a:t>
            </a:r>
            <a:r>
              <a:rPr lang="it-IT" b="1" dirty="0">
                <a:solidFill>
                  <a:srgbClr val="FF0000"/>
                </a:solidFill>
              </a:rPr>
              <a:t>!</a:t>
            </a:r>
          </a:p>
          <a:p>
            <a:r>
              <a:rPr lang="it-IT" b="1" dirty="0">
                <a:solidFill>
                  <a:srgbClr val="FF0000"/>
                </a:solidFill>
              </a:rPr>
              <a:t>No </a:t>
            </a:r>
            <a:r>
              <a:rPr lang="it-IT" b="1" dirty="0" err="1">
                <a:solidFill>
                  <a:srgbClr val="FF0000"/>
                </a:solidFill>
              </a:rPr>
              <a:t>need</a:t>
            </a:r>
            <a:r>
              <a:rPr lang="it-IT" b="1" dirty="0">
                <a:solidFill>
                  <a:srgbClr val="FF0000"/>
                </a:solidFill>
              </a:rPr>
              <a:t> for «inverse» PRP </a:t>
            </a:r>
            <a:r>
              <a:rPr lang="it-IT" b="1" dirty="0" err="1">
                <a:solidFill>
                  <a:srgbClr val="FF0000"/>
                </a:solidFill>
              </a:rPr>
              <a:t>implementation</a:t>
            </a:r>
            <a:r>
              <a:rPr lang="it-IT" b="1" dirty="0">
                <a:solidFill>
                  <a:srgbClr val="FF0000"/>
                </a:solidFill>
              </a:rPr>
              <a:t>  </a:t>
            </a:r>
          </a:p>
          <a:p>
            <a:endParaRPr lang="it-IT" dirty="0"/>
          </a:p>
          <a:p>
            <a:r>
              <a:rPr lang="it-IT" b="1" dirty="0" err="1"/>
              <a:t>Further</a:t>
            </a:r>
            <a:r>
              <a:rPr lang="it-IT" b="1" dirty="0"/>
              <a:t> CFB </a:t>
            </a:r>
            <a:r>
              <a:rPr lang="it-IT" b="1" dirty="0" err="1"/>
              <a:t>advantage</a:t>
            </a:r>
            <a:r>
              <a:rPr lang="it-IT" b="1" dirty="0"/>
              <a:t>:</a:t>
            </a:r>
          </a:p>
          <a:p>
            <a:r>
              <a:rPr lang="it-IT" b="1" dirty="0" err="1">
                <a:solidFill>
                  <a:srgbClr val="FF0000"/>
                </a:solidFill>
              </a:rPr>
              <a:t>Parallel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decryption</a:t>
            </a:r>
            <a:endParaRPr lang="it-IT" b="1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OFB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still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serial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decrypt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97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225425"/>
            <a:ext cx="8568952" cy="649288"/>
          </a:xfrm>
        </p:spPr>
        <p:txBody>
          <a:bodyPr/>
          <a:lstStyle/>
          <a:p>
            <a:r>
              <a:rPr lang="it-IT" dirty="0" err="1"/>
              <a:t>Chaining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short </a:t>
            </a:r>
            <a:r>
              <a:rPr lang="it-IT" dirty="0" err="1"/>
              <a:t>cycle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!</a:t>
            </a:r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395536" y="1954985"/>
            <a:ext cx="2142238" cy="4210319"/>
            <a:chOff x="1007604" y="6547"/>
            <a:chExt cx="3060340" cy="6014741"/>
          </a:xfrm>
        </p:grpSpPr>
        <p:sp>
          <p:nvSpPr>
            <p:cNvPr id="5" name="CasellaDiTesto 4"/>
            <p:cNvSpPr txBox="1"/>
            <p:nvPr/>
          </p:nvSpPr>
          <p:spPr>
            <a:xfrm>
              <a:off x="1264078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1264078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264078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1264078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264078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1264078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1264078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1285623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1007604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1403648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136285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3136285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3136285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3136285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3136285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3136285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3136285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3157830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23" name="Ovale 22"/>
            <p:cNvSpPr/>
            <p:nvPr/>
          </p:nvSpPr>
          <p:spPr bwMode="auto">
            <a:xfrm>
              <a:off x="2879812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3275855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cxnSp>
          <p:nvCxnSpPr>
            <p:cNvPr id="25" name="Connettore 2 24"/>
            <p:cNvCxnSpPr>
              <a:stCxn id="14" idx="3"/>
              <a:endCxn id="24" idx="1"/>
            </p:cNvCxnSpPr>
            <p:nvPr/>
          </p:nvCxnSpPr>
          <p:spPr bwMode="auto">
            <a:xfrm>
              <a:off x="1907908" y="590409"/>
              <a:ext cx="1367947" cy="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2311418" y="6547"/>
              <a:ext cx="51800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endParaRPr lang="it-IT" sz="24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7" name="Connettore 2 26"/>
            <p:cNvCxnSpPr>
              <a:stCxn id="5" idx="3"/>
              <a:endCxn id="16" idx="1"/>
            </p:cNvCxnSpPr>
            <p:nvPr/>
          </p:nvCxnSpPr>
          <p:spPr bwMode="auto">
            <a:xfrm>
              <a:off x="1981308" y="1280541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Connettore 2 27"/>
            <p:cNvCxnSpPr>
              <a:stCxn id="6" idx="3"/>
              <a:endCxn id="17" idx="1"/>
            </p:cNvCxnSpPr>
            <p:nvPr/>
          </p:nvCxnSpPr>
          <p:spPr bwMode="auto">
            <a:xfrm>
              <a:off x="1981308" y="1900158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Connettore 2 28"/>
            <p:cNvCxnSpPr>
              <a:stCxn id="7" idx="3"/>
              <a:endCxn id="22" idx="1"/>
            </p:cNvCxnSpPr>
            <p:nvPr/>
          </p:nvCxnSpPr>
          <p:spPr bwMode="auto">
            <a:xfrm>
              <a:off x="1981308" y="2519775"/>
              <a:ext cx="1176521" cy="3098086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Connettore 2 29"/>
            <p:cNvCxnSpPr>
              <a:stCxn id="8" idx="3"/>
              <a:endCxn id="20" idx="1"/>
            </p:cNvCxnSpPr>
            <p:nvPr/>
          </p:nvCxnSpPr>
          <p:spPr bwMode="auto">
            <a:xfrm>
              <a:off x="1961523" y="3139392"/>
              <a:ext cx="1174763" cy="123923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Connettore 2 30"/>
            <p:cNvCxnSpPr>
              <a:stCxn id="9" idx="3"/>
              <a:endCxn id="15" idx="1"/>
            </p:cNvCxnSpPr>
            <p:nvPr/>
          </p:nvCxnSpPr>
          <p:spPr bwMode="auto">
            <a:xfrm flipV="1">
              <a:off x="1981308" y="1280541"/>
              <a:ext cx="1154977" cy="247846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Connettore 2 31"/>
            <p:cNvCxnSpPr>
              <a:stCxn id="10" idx="3"/>
              <a:endCxn id="21" idx="1"/>
            </p:cNvCxnSpPr>
            <p:nvPr/>
          </p:nvCxnSpPr>
          <p:spPr bwMode="auto">
            <a:xfrm>
              <a:off x="1981308" y="4378625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3" name="Connettore 2 32"/>
            <p:cNvCxnSpPr>
              <a:stCxn id="11" idx="3"/>
              <a:endCxn id="18" idx="1"/>
            </p:cNvCxnSpPr>
            <p:nvPr/>
          </p:nvCxnSpPr>
          <p:spPr bwMode="auto">
            <a:xfrm flipV="1">
              <a:off x="1961523" y="3139392"/>
              <a:ext cx="1174763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4" name="Connettore 2 33"/>
            <p:cNvCxnSpPr>
              <a:stCxn id="12" idx="3"/>
              <a:endCxn id="19" idx="1"/>
            </p:cNvCxnSpPr>
            <p:nvPr/>
          </p:nvCxnSpPr>
          <p:spPr bwMode="auto">
            <a:xfrm flipV="1">
              <a:off x="1963281" y="3759008"/>
              <a:ext cx="1173004" cy="185885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5" name="CasellaDiTesto 34"/>
          <p:cNvSpPr txBox="1"/>
          <p:nvPr/>
        </p:nvSpPr>
        <p:spPr>
          <a:xfrm>
            <a:off x="467544" y="1376772"/>
            <a:ext cx="2100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Example</a:t>
            </a:r>
            <a:r>
              <a:rPr lang="it-IT" dirty="0">
                <a:solidFill>
                  <a:srgbClr val="FF0000"/>
                </a:solidFill>
              </a:rPr>
              <a:t>: 3-bit </a:t>
            </a:r>
            <a:r>
              <a:rPr lang="it-IT" dirty="0" err="1">
                <a:solidFill>
                  <a:srgbClr val="FF0000"/>
                </a:solidFill>
              </a:rPr>
              <a:t>blocks</a:t>
            </a:r>
            <a:r>
              <a:rPr lang="it-IT" dirty="0">
                <a:solidFill>
                  <a:srgbClr val="FF0000"/>
                </a:solidFill>
              </a:rPr>
              <a:t>; </a:t>
            </a:r>
          </a:p>
          <a:p>
            <a:r>
              <a:rPr lang="it-IT" dirty="0" err="1">
                <a:solidFill>
                  <a:srgbClr val="FF0000"/>
                </a:solidFill>
              </a:rPr>
              <a:t>Specific</a:t>
            </a:r>
            <a:r>
              <a:rPr lang="it-IT" dirty="0">
                <a:solidFill>
                  <a:srgbClr val="FF0000"/>
                </a:solidFill>
              </a:rPr>
              <a:t> PRP </a:t>
            </a:r>
            <a:r>
              <a:rPr lang="it-IT" dirty="0" err="1">
                <a:solidFill>
                  <a:srgbClr val="FF0000"/>
                </a:solidFill>
              </a:rPr>
              <a:t>selected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</a:rPr>
              <a:t>by </a:t>
            </a:r>
            <a:r>
              <a:rPr lang="it-IT" dirty="0" err="1">
                <a:solidFill>
                  <a:srgbClr val="FF0000"/>
                </a:solidFill>
              </a:rPr>
              <a:t>key</a:t>
            </a:r>
            <a:r>
              <a:rPr lang="it-IT" dirty="0">
                <a:solidFill>
                  <a:srgbClr val="FF0000"/>
                </a:solidFill>
              </a:rPr>
              <a:t> K: 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057899" y="1340768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1) OFB </a:t>
            </a:r>
            <a:r>
              <a:rPr lang="it-IT" sz="2800" b="1" dirty="0" err="1"/>
              <a:t>keystream</a:t>
            </a:r>
            <a:r>
              <a:rPr lang="it-IT" sz="2800" b="1" dirty="0"/>
              <a:t>, with IV=010?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3669967" y="1808820"/>
            <a:ext cx="4420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010 111 100 000 001 </a:t>
            </a:r>
            <a:r>
              <a:rPr lang="it-IT" sz="2800" b="1" dirty="0">
                <a:solidFill>
                  <a:srgbClr val="00B0F0"/>
                </a:solidFill>
              </a:rPr>
              <a:t>010 111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>
                <a:solidFill>
                  <a:srgbClr val="00B0F0"/>
                </a:solidFill>
              </a:rPr>
              <a:t>…</a:t>
            </a:r>
          </a:p>
          <a:p>
            <a:r>
              <a:rPr lang="it-IT" sz="2000" b="1" dirty="0" err="1"/>
              <a:t>cycle</a:t>
            </a:r>
            <a:r>
              <a:rPr lang="it-IT" sz="2000" b="1" dirty="0"/>
              <a:t> = 5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3647158" y="3356992"/>
            <a:ext cx="477727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011 101 110 </a:t>
            </a:r>
            <a:r>
              <a:rPr lang="it-IT" sz="2800" b="1" dirty="0">
                <a:solidFill>
                  <a:srgbClr val="00B0F0"/>
                </a:solidFill>
              </a:rPr>
              <a:t>011 101 110 </a:t>
            </a:r>
            <a:r>
              <a:rPr lang="it-IT" sz="2800" b="1" dirty="0">
                <a:solidFill>
                  <a:srgbClr val="00B050"/>
                </a:solidFill>
              </a:rPr>
              <a:t>011 …</a:t>
            </a:r>
          </a:p>
          <a:p>
            <a:r>
              <a:rPr lang="it-IT" sz="2000" b="1" dirty="0" err="1">
                <a:solidFill>
                  <a:srgbClr val="000000"/>
                </a:solidFill>
              </a:rPr>
              <a:t>cycle</a:t>
            </a:r>
            <a:r>
              <a:rPr lang="it-IT" sz="2000" b="1" dirty="0">
                <a:solidFill>
                  <a:srgbClr val="000000"/>
                </a:solidFill>
              </a:rPr>
              <a:t> = 3 – </a:t>
            </a:r>
            <a:r>
              <a:rPr lang="it-IT" sz="2000" b="1" dirty="0" err="1">
                <a:solidFill>
                  <a:srgbClr val="000000"/>
                </a:solidFill>
              </a:rPr>
              <a:t>shorter</a:t>
            </a:r>
            <a:r>
              <a:rPr lang="it-IT" sz="2000" b="1" dirty="0">
                <a:solidFill>
                  <a:srgbClr val="000000"/>
                </a:solidFill>
              </a:rPr>
              <a:t>! </a:t>
            </a:r>
            <a:r>
              <a:rPr lang="it-IT" sz="2000" b="1" dirty="0" err="1">
                <a:solidFill>
                  <a:srgbClr val="000000"/>
                </a:solidFill>
              </a:rPr>
              <a:t>Cycle</a:t>
            </a:r>
            <a:r>
              <a:rPr lang="it-IT" sz="2000" b="1" dirty="0">
                <a:solidFill>
                  <a:srgbClr val="000000"/>
                </a:solidFill>
              </a:rPr>
              <a:t> </a:t>
            </a:r>
            <a:r>
              <a:rPr lang="it-IT" sz="2000" b="1" dirty="0" err="1">
                <a:solidFill>
                  <a:srgbClr val="000000"/>
                </a:solidFill>
              </a:rPr>
              <a:t>may</a:t>
            </a:r>
            <a:r>
              <a:rPr lang="it-IT" sz="2000" b="1" dirty="0">
                <a:solidFill>
                  <a:srgbClr val="000000"/>
                </a:solidFill>
              </a:rPr>
              <a:t> </a:t>
            </a:r>
            <a:r>
              <a:rPr lang="it-IT" sz="2000" b="1" dirty="0" err="1">
                <a:solidFill>
                  <a:srgbClr val="000000"/>
                </a:solidFill>
              </a:rPr>
              <a:t>depend</a:t>
            </a:r>
            <a:r>
              <a:rPr lang="it-IT" sz="2000" b="1" dirty="0">
                <a:solidFill>
                  <a:srgbClr val="000000"/>
                </a:solidFill>
              </a:rPr>
              <a:t> on IV…</a:t>
            </a:r>
          </a:p>
          <a:p>
            <a:endParaRPr lang="it-IT" sz="2800" b="1" dirty="0">
              <a:solidFill>
                <a:srgbClr val="00B0F0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3057899" y="2816932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2) OFB </a:t>
            </a:r>
            <a:r>
              <a:rPr lang="it-IT" sz="2800" b="1" dirty="0" err="1"/>
              <a:t>keystream</a:t>
            </a:r>
            <a:r>
              <a:rPr lang="it-IT" sz="2800" b="1" dirty="0"/>
              <a:t>, with IV=011?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3057899" y="4401108"/>
            <a:ext cx="59967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3) </a:t>
            </a:r>
            <a:r>
              <a:rPr lang="it-IT" sz="2800" b="1" dirty="0" err="1"/>
              <a:t>Same</a:t>
            </a:r>
            <a:r>
              <a:rPr lang="it-IT" sz="2800" b="1" dirty="0"/>
              <a:t> </a:t>
            </a:r>
            <a:r>
              <a:rPr lang="it-IT" sz="2800" b="1" dirty="0" err="1"/>
              <a:t>problem</a:t>
            </a:r>
            <a:r>
              <a:rPr lang="it-IT" sz="2800" b="1" dirty="0"/>
              <a:t> in CBC </a:t>
            </a:r>
            <a:r>
              <a:rPr lang="it-IT" sz="2800" b="1" dirty="0" err="1"/>
              <a:t>when</a:t>
            </a:r>
            <a:r>
              <a:rPr lang="it-IT" sz="2800" b="1" dirty="0"/>
              <a:t> </a:t>
            </a:r>
          </a:p>
          <a:p>
            <a:r>
              <a:rPr lang="it-IT" sz="2800" b="1" dirty="0"/>
              <a:t>    </a:t>
            </a:r>
            <a:r>
              <a:rPr lang="it-IT" sz="2800" b="1" dirty="0" err="1"/>
              <a:t>encrypting</a:t>
            </a:r>
            <a:r>
              <a:rPr lang="it-IT" sz="2800" b="1" dirty="0"/>
              <a:t> a «regular» </a:t>
            </a:r>
            <a:r>
              <a:rPr lang="it-IT" sz="2800" b="1" dirty="0" err="1"/>
              <a:t>plaintext</a:t>
            </a:r>
            <a:r>
              <a:rPr lang="it-IT" sz="2800" b="1" dirty="0"/>
              <a:t>.</a:t>
            </a:r>
          </a:p>
          <a:p>
            <a:r>
              <a:rPr lang="it-IT" sz="2800" b="1" dirty="0" err="1"/>
              <a:t>Example</a:t>
            </a:r>
            <a:r>
              <a:rPr lang="it-IT" sz="2800" b="1" dirty="0"/>
              <a:t>: </a:t>
            </a:r>
            <a:r>
              <a:rPr lang="it-IT" sz="2800" b="1" dirty="0" err="1"/>
              <a:t>encrypt</a:t>
            </a:r>
            <a:r>
              <a:rPr lang="it-IT" sz="2800" b="1" dirty="0"/>
              <a:t> 011 011 011 with IV=010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635896" y="5750096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CT = (010) 010 010 010</a:t>
            </a:r>
          </a:p>
        </p:txBody>
      </p:sp>
    </p:spTree>
    <p:extLst>
      <p:ext uri="{BB962C8B-B14F-4D97-AF65-F5344CB8AC3E}">
        <p14:creationId xmlns:p14="http://schemas.microsoft.com/office/powerpoint/2010/main" val="11662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" name="object 4"/>
          <p:cNvSpPr/>
          <p:nvPr/>
        </p:nvSpPr>
        <p:spPr>
          <a:xfrm>
            <a:off x="1744328" y="1978977"/>
            <a:ext cx="1673352" cy="821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8778" y="1998026"/>
            <a:ext cx="1584198" cy="73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8778" y="1998026"/>
            <a:ext cx="1584198" cy="732866"/>
          </a:xfrm>
          <a:custGeom>
            <a:avLst/>
            <a:gdLst/>
            <a:ahLst/>
            <a:cxnLst/>
            <a:rect l="l" t="t" r="r" b="b"/>
            <a:pathLst>
              <a:path w="1584198" h="732866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4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8" y="610742"/>
                </a:lnTo>
                <a:lnTo>
                  <a:pt x="1583327" y="625393"/>
                </a:lnTo>
                <a:lnTo>
                  <a:pt x="1571065" y="665863"/>
                </a:lnTo>
                <a:lnTo>
                  <a:pt x="1546436" y="699012"/>
                </a:lnTo>
                <a:lnTo>
                  <a:pt x="1512145" y="722140"/>
                </a:lnTo>
                <a:lnTo>
                  <a:pt x="1470898" y="732548"/>
                </a:lnTo>
                <a:lnTo>
                  <a:pt x="122047" y="732866"/>
                </a:lnTo>
                <a:lnTo>
                  <a:pt x="107390" y="731995"/>
                </a:lnTo>
                <a:lnTo>
                  <a:pt x="66916" y="719731"/>
                </a:lnTo>
                <a:lnTo>
                  <a:pt x="33782" y="695095"/>
                </a:lnTo>
                <a:lnTo>
                  <a:pt x="10682" y="660789"/>
                </a:lnTo>
                <a:lnTo>
                  <a:pt x="310" y="61951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3609" y="2219514"/>
            <a:ext cx="49593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220" dirty="0">
                <a:latin typeface="Arial"/>
                <a:cs typeface="Arial"/>
              </a:rPr>
              <a:t>E</a:t>
            </a:r>
            <a:r>
              <a:rPr spc="-114" dirty="0">
                <a:latin typeface="Arial"/>
                <a:cs typeface="Arial"/>
              </a:rPr>
              <a:t>(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110" dirty="0">
                <a:latin typeface="Arial"/>
                <a:cs typeface="Arial"/>
              </a:rPr>
              <a:t>,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2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2448" y="1966784"/>
            <a:ext cx="1671828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6136" y="1985201"/>
            <a:ext cx="1584198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136" y="1985201"/>
            <a:ext cx="1584198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3"/>
                </a:moveTo>
                <a:lnTo>
                  <a:pt x="7534" y="79865"/>
                </a:lnTo>
                <a:lnTo>
                  <a:pt x="28333" y="43966"/>
                </a:lnTo>
                <a:lnTo>
                  <a:pt x="59693" y="17181"/>
                </a:lnTo>
                <a:lnTo>
                  <a:pt x="98909" y="2215"/>
                </a:lnTo>
                <a:lnTo>
                  <a:pt x="1462024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8" y="610742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6"/>
                </a:lnTo>
                <a:lnTo>
                  <a:pt x="107525" y="732046"/>
                </a:lnTo>
                <a:lnTo>
                  <a:pt x="67053" y="719790"/>
                </a:lnTo>
                <a:lnTo>
                  <a:pt x="33892" y="695170"/>
                </a:lnTo>
                <a:lnTo>
                  <a:pt x="10746" y="660890"/>
                </a:lnTo>
                <a:lnTo>
                  <a:pt x="320" y="619656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2773" y="2206688"/>
            <a:ext cx="55245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15"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(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110" dirty="0">
                <a:latin typeface="Arial"/>
                <a:cs typeface="Arial"/>
              </a:rPr>
              <a:t>,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2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4244" y="69269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2872" y="1005775"/>
            <a:ext cx="20193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20"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526" y="1293177"/>
            <a:ext cx="443483" cy="595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439" y="1312608"/>
            <a:ext cx="341452" cy="503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439" y="1312608"/>
            <a:ext cx="341452" cy="503936"/>
          </a:xfrm>
          <a:custGeom>
            <a:avLst/>
            <a:gdLst/>
            <a:ahLst/>
            <a:cxnLst/>
            <a:rect l="l" t="t" r="r" b="b"/>
            <a:pathLst>
              <a:path w="341452" h="503936">
                <a:moveTo>
                  <a:pt x="256095" y="0"/>
                </a:moveTo>
                <a:lnTo>
                  <a:pt x="256095" y="333248"/>
                </a:lnTo>
                <a:lnTo>
                  <a:pt x="341452" y="333248"/>
                </a:lnTo>
                <a:lnTo>
                  <a:pt x="170726" y="503936"/>
                </a:lnTo>
                <a:lnTo>
                  <a:pt x="0" y="333248"/>
                </a:lnTo>
                <a:lnTo>
                  <a:pt x="85369" y="333248"/>
                </a:lnTo>
                <a:lnTo>
                  <a:pt x="85369" y="0"/>
                </a:lnTo>
                <a:lnTo>
                  <a:pt x="25609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8160" y="2160333"/>
            <a:ext cx="594360" cy="4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1849" y="2186622"/>
            <a:ext cx="504063" cy="341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1849" y="2186622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3224" y="2160333"/>
            <a:ext cx="595884" cy="443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8056" y="2186622"/>
            <a:ext cx="504063" cy="3413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8056" y="2186622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81079" y="1966900"/>
            <a:ext cx="751217" cy="7512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32871" y="2730867"/>
            <a:ext cx="99694" cy="259080"/>
          </a:xfrm>
          <a:custGeom>
            <a:avLst/>
            <a:gdLst/>
            <a:ahLst/>
            <a:cxnLst/>
            <a:rect l="l" t="t" r="r" b="b"/>
            <a:pathLst>
              <a:path w="99694" h="259079">
                <a:moveTo>
                  <a:pt x="48350" y="18923"/>
                </a:moveTo>
                <a:lnTo>
                  <a:pt x="43817" y="27095"/>
                </a:lnTo>
                <a:lnTo>
                  <a:pt x="48894" y="259080"/>
                </a:lnTo>
                <a:lnTo>
                  <a:pt x="58419" y="258864"/>
                </a:lnTo>
                <a:lnTo>
                  <a:pt x="53346" y="27074"/>
                </a:lnTo>
                <a:lnTo>
                  <a:pt x="48350" y="18923"/>
                </a:lnTo>
                <a:close/>
              </a:path>
              <a:path w="99694" h="259079">
                <a:moveTo>
                  <a:pt x="48006" y="0"/>
                </a:moveTo>
                <a:lnTo>
                  <a:pt x="0" y="86588"/>
                </a:lnTo>
                <a:lnTo>
                  <a:pt x="762" y="89496"/>
                </a:lnTo>
                <a:lnTo>
                  <a:pt x="5334" y="92049"/>
                </a:lnTo>
                <a:lnTo>
                  <a:pt x="8255" y="91211"/>
                </a:lnTo>
                <a:lnTo>
                  <a:pt x="43817" y="27074"/>
                </a:lnTo>
                <a:lnTo>
                  <a:pt x="43434" y="9550"/>
                </a:lnTo>
                <a:lnTo>
                  <a:pt x="52959" y="9347"/>
                </a:lnTo>
                <a:lnTo>
                  <a:pt x="53727" y="9347"/>
                </a:lnTo>
                <a:lnTo>
                  <a:pt x="48006" y="0"/>
                </a:lnTo>
                <a:close/>
              </a:path>
              <a:path w="99694" h="259079">
                <a:moveTo>
                  <a:pt x="53727" y="9347"/>
                </a:moveTo>
                <a:lnTo>
                  <a:pt x="52959" y="9347"/>
                </a:lnTo>
                <a:lnTo>
                  <a:pt x="53360" y="27095"/>
                </a:lnTo>
                <a:lnTo>
                  <a:pt x="90296" y="87350"/>
                </a:lnTo>
                <a:lnTo>
                  <a:pt x="91567" y="89395"/>
                </a:lnTo>
                <a:lnTo>
                  <a:pt x="94487" y="90093"/>
                </a:lnTo>
                <a:lnTo>
                  <a:pt x="99060" y="87350"/>
                </a:lnTo>
                <a:lnTo>
                  <a:pt x="99694" y="84416"/>
                </a:lnTo>
                <a:lnTo>
                  <a:pt x="98298" y="82169"/>
                </a:lnTo>
                <a:lnTo>
                  <a:pt x="53727" y="9347"/>
                </a:lnTo>
                <a:close/>
              </a:path>
              <a:path w="99694" h="259079">
                <a:moveTo>
                  <a:pt x="52959" y="9347"/>
                </a:moveTo>
                <a:lnTo>
                  <a:pt x="43434" y="9550"/>
                </a:lnTo>
                <a:lnTo>
                  <a:pt x="43817" y="27095"/>
                </a:lnTo>
                <a:lnTo>
                  <a:pt x="48350" y="18923"/>
                </a:lnTo>
                <a:lnTo>
                  <a:pt x="44068" y="11938"/>
                </a:lnTo>
                <a:lnTo>
                  <a:pt x="52324" y="11760"/>
                </a:lnTo>
                <a:lnTo>
                  <a:pt x="53011" y="11760"/>
                </a:lnTo>
                <a:lnTo>
                  <a:pt x="52959" y="9347"/>
                </a:lnTo>
                <a:close/>
              </a:path>
              <a:path w="99694" h="259079">
                <a:moveTo>
                  <a:pt x="53011" y="11760"/>
                </a:moveTo>
                <a:lnTo>
                  <a:pt x="52324" y="11760"/>
                </a:lnTo>
                <a:lnTo>
                  <a:pt x="48350" y="18923"/>
                </a:lnTo>
                <a:lnTo>
                  <a:pt x="53346" y="27074"/>
                </a:lnTo>
                <a:lnTo>
                  <a:pt x="53011" y="11760"/>
                </a:lnTo>
                <a:close/>
              </a:path>
              <a:path w="99694" h="259079">
                <a:moveTo>
                  <a:pt x="52324" y="11760"/>
                </a:moveTo>
                <a:lnTo>
                  <a:pt x="44068" y="11938"/>
                </a:lnTo>
                <a:lnTo>
                  <a:pt x="48350" y="18923"/>
                </a:lnTo>
                <a:lnTo>
                  <a:pt x="52324" y="1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01173" y="2989847"/>
            <a:ext cx="370611" cy="3743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8325" y="2718091"/>
            <a:ext cx="99821" cy="239966"/>
          </a:xfrm>
          <a:custGeom>
            <a:avLst/>
            <a:gdLst/>
            <a:ahLst/>
            <a:cxnLst/>
            <a:rect l="l" t="t" r="r" b="b"/>
            <a:pathLst>
              <a:path w="99821" h="239966">
                <a:moveTo>
                  <a:pt x="49911" y="18815"/>
                </a:moveTo>
                <a:lnTo>
                  <a:pt x="45211" y="26871"/>
                </a:lnTo>
                <a:lnTo>
                  <a:pt x="45085" y="239966"/>
                </a:lnTo>
                <a:lnTo>
                  <a:pt x="54610" y="239966"/>
                </a:lnTo>
                <a:lnTo>
                  <a:pt x="54610" y="26871"/>
                </a:lnTo>
                <a:lnTo>
                  <a:pt x="49911" y="18815"/>
                </a:lnTo>
                <a:close/>
              </a:path>
              <a:path w="99821" h="239966">
                <a:moveTo>
                  <a:pt x="49911" y="0"/>
                </a:moveTo>
                <a:lnTo>
                  <a:pt x="1397" y="83248"/>
                </a:lnTo>
                <a:lnTo>
                  <a:pt x="0" y="85521"/>
                </a:lnTo>
                <a:lnTo>
                  <a:pt x="762" y="88442"/>
                </a:lnTo>
                <a:lnTo>
                  <a:pt x="5334" y="91097"/>
                </a:lnTo>
                <a:lnTo>
                  <a:pt x="8254" y="90322"/>
                </a:lnTo>
                <a:lnTo>
                  <a:pt x="9525" y="88049"/>
                </a:lnTo>
                <a:lnTo>
                  <a:pt x="45085" y="27089"/>
                </a:lnTo>
                <a:lnTo>
                  <a:pt x="45085" y="9448"/>
                </a:lnTo>
                <a:lnTo>
                  <a:pt x="55417" y="9448"/>
                </a:lnTo>
                <a:lnTo>
                  <a:pt x="49911" y="0"/>
                </a:lnTo>
                <a:close/>
              </a:path>
              <a:path w="99821" h="239966">
                <a:moveTo>
                  <a:pt x="55417" y="9448"/>
                </a:moveTo>
                <a:lnTo>
                  <a:pt x="54610" y="9448"/>
                </a:lnTo>
                <a:lnTo>
                  <a:pt x="54736" y="27089"/>
                </a:lnTo>
                <a:lnTo>
                  <a:pt x="90296" y="88049"/>
                </a:lnTo>
                <a:lnTo>
                  <a:pt x="91566" y="90322"/>
                </a:lnTo>
                <a:lnTo>
                  <a:pt x="94487" y="91097"/>
                </a:lnTo>
                <a:lnTo>
                  <a:pt x="99060" y="88442"/>
                </a:lnTo>
                <a:lnTo>
                  <a:pt x="99821" y="85521"/>
                </a:lnTo>
                <a:lnTo>
                  <a:pt x="98424" y="83248"/>
                </a:lnTo>
                <a:lnTo>
                  <a:pt x="55417" y="9448"/>
                </a:lnTo>
                <a:close/>
              </a:path>
              <a:path w="99821" h="239966">
                <a:moveTo>
                  <a:pt x="54610" y="9448"/>
                </a:moveTo>
                <a:lnTo>
                  <a:pt x="45085" y="9448"/>
                </a:lnTo>
                <a:lnTo>
                  <a:pt x="45085" y="27089"/>
                </a:lnTo>
                <a:lnTo>
                  <a:pt x="49911" y="18815"/>
                </a:lnTo>
                <a:lnTo>
                  <a:pt x="45846" y="11849"/>
                </a:lnTo>
                <a:lnTo>
                  <a:pt x="54610" y="11849"/>
                </a:lnTo>
                <a:lnTo>
                  <a:pt x="54610" y="9448"/>
                </a:lnTo>
                <a:close/>
              </a:path>
              <a:path w="99821" h="239966">
                <a:moveTo>
                  <a:pt x="54610" y="11849"/>
                </a:moveTo>
                <a:lnTo>
                  <a:pt x="53974" y="11849"/>
                </a:lnTo>
                <a:lnTo>
                  <a:pt x="49911" y="18815"/>
                </a:lnTo>
                <a:lnTo>
                  <a:pt x="54610" y="26871"/>
                </a:lnTo>
                <a:lnTo>
                  <a:pt x="54610" y="11849"/>
                </a:lnTo>
                <a:close/>
              </a:path>
              <a:path w="99821" h="239966">
                <a:moveTo>
                  <a:pt x="53974" y="11849"/>
                </a:moveTo>
                <a:lnTo>
                  <a:pt x="45846" y="11849"/>
                </a:lnTo>
                <a:lnTo>
                  <a:pt x="49911" y="18815"/>
                </a:lnTo>
                <a:lnTo>
                  <a:pt x="53974" y="1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02943" y="2958059"/>
            <a:ext cx="370611" cy="3743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50373" y="1642808"/>
            <a:ext cx="492125" cy="280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0" dirty="0">
                <a:latin typeface="Tahoma"/>
                <a:cs typeface="Tahoma"/>
              </a:rPr>
              <a:t>Al</a:t>
            </a:r>
            <a:r>
              <a:rPr spc="-15" dirty="0">
                <a:latin typeface="Tahoma"/>
                <a:cs typeface="Tahoma"/>
              </a:rPr>
              <a:t>i</a:t>
            </a:r>
            <a:r>
              <a:rPr dirty="0">
                <a:latin typeface="Tahoma"/>
                <a:cs typeface="Tahoma"/>
              </a:rPr>
              <a:t>ce</a:t>
            </a:r>
            <a:endParaRPr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83511" y="1642808"/>
            <a:ext cx="411480" cy="280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latin typeface="Tahoma"/>
                <a:cs typeface="Tahoma"/>
              </a:rPr>
              <a:t>B</a:t>
            </a:r>
            <a:r>
              <a:rPr spc="-10" dirty="0">
                <a:latin typeface="Tahoma"/>
                <a:cs typeface="Tahoma"/>
              </a:rPr>
              <a:t>ob</a:t>
            </a:r>
            <a:endParaRPr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4001" y="1927160"/>
            <a:ext cx="438912" cy="233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8806" y="1945830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806" y="1945830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4001" y="2076514"/>
            <a:ext cx="438912" cy="2331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806" y="2095689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8806" y="2095689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001" y="2224340"/>
            <a:ext cx="438912" cy="233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806" y="2243391"/>
            <a:ext cx="349084" cy="1440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806" y="2243391"/>
            <a:ext cx="349084" cy="144017"/>
          </a:xfrm>
          <a:custGeom>
            <a:avLst/>
            <a:gdLst/>
            <a:ahLst/>
            <a:cxnLst/>
            <a:rect l="l" t="t" r="r" b="b"/>
            <a:pathLst>
              <a:path w="349084" h="144017">
                <a:moveTo>
                  <a:pt x="0" y="144017"/>
                </a:moveTo>
                <a:lnTo>
                  <a:pt x="349084" y="144017"/>
                </a:lnTo>
                <a:lnTo>
                  <a:pt x="349084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4001" y="2373693"/>
            <a:ext cx="438912" cy="2331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806" y="2393251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806" y="2393251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7"/>
                </a:moveTo>
                <a:lnTo>
                  <a:pt x="349084" y="144017"/>
                </a:lnTo>
                <a:lnTo>
                  <a:pt x="349084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4001" y="2798889"/>
            <a:ext cx="438912" cy="233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8806" y="2817519"/>
            <a:ext cx="349084" cy="1440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8806" y="2817519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4352" y="1890584"/>
            <a:ext cx="594360" cy="4434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8688" y="1916621"/>
            <a:ext cx="504050" cy="3415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18688" y="1916621"/>
            <a:ext cx="504050" cy="341503"/>
          </a:xfrm>
          <a:custGeom>
            <a:avLst/>
            <a:gdLst/>
            <a:ahLst/>
            <a:cxnLst/>
            <a:rect l="l" t="t" r="r" b="b"/>
            <a:pathLst>
              <a:path w="504050" h="341502">
                <a:moveTo>
                  <a:pt x="0" y="85343"/>
                </a:moveTo>
                <a:lnTo>
                  <a:pt x="333362" y="85343"/>
                </a:lnTo>
                <a:lnTo>
                  <a:pt x="333362" y="0"/>
                </a:lnTo>
                <a:lnTo>
                  <a:pt x="504050" y="170687"/>
                </a:lnTo>
                <a:lnTo>
                  <a:pt x="333362" y="341503"/>
                </a:lnTo>
                <a:lnTo>
                  <a:pt x="333362" y="256159"/>
                </a:lnTo>
                <a:lnTo>
                  <a:pt x="0" y="256159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4352" y="2276157"/>
            <a:ext cx="594360" cy="4434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8688" y="2301683"/>
            <a:ext cx="504050" cy="3415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8688" y="2301683"/>
            <a:ext cx="504050" cy="341502"/>
          </a:xfrm>
          <a:custGeom>
            <a:avLst/>
            <a:gdLst/>
            <a:ahLst/>
            <a:cxnLst/>
            <a:rect l="l" t="t" r="r" b="b"/>
            <a:pathLst>
              <a:path w="504050" h="341502">
                <a:moveTo>
                  <a:pt x="0" y="85344"/>
                </a:moveTo>
                <a:lnTo>
                  <a:pt x="333362" y="85344"/>
                </a:lnTo>
                <a:lnTo>
                  <a:pt x="333362" y="0"/>
                </a:lnTo>
                <a:lnTo>
                  <a:pt x="504050" y="170688"/>
                </a:lnTo>
                <a:lnTo>
                  <a:pt x="333362" y="341503"/>
                </a:lnTo>
                <a:lnTo>
                  <a:pt x="333362" y="256159"/>
                </a:lnTo>
                <a:lnTo>
                  <a:pt x="0" y="256159"/>
                </a:lnTo>
                <a:lnTo>
                  <a:pt x="0" y="853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74352" y="2661728"/>
            <a:ext cx="594360" cy="4434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8688" y="2686760"/>
            <a:ext cx="504050" cy="3414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18688" y="2686760"/>
            <a:ext cx="504050" cy="341452"/>
          </a:xfrm>
          <a:custGeom>
            <a:avLst/>
            <a:gdLst/>
            <a:ahLst/>
            <a:cxnLst/>
            <a:rect l="l" t="t" r="r" b="b"/>
            <a:pathLst>
              <a:path w="504050" h="341452">
                <a:moveTo>
                  <a:pt x="0" y="85356"/>
                </a:moveTo>
                <a:lnTo>
                  <a:pt x="333362" y="85356"/>
                </a:lnTo>
                <a:lnTo>
                  <a:pt x="333362" y="0"/>
                </a:lnTo>
                <a:lnTo>
                  <a:pt x="504050" y="170726"/>
                </a:lnTo>
                <a:lnTo>
                  <a:pt x="333362" y="341452"/>
                </a:lnTo>
                <a:lnTo>
                  <a:pt x="333362" y="256095"/>
                </a:lnTo>
                <a:lnTo>
                  <a:pt x="0" y="256095"/>
                </a:lnTo>
                <a:lnTo>
                  <a:pt x="0" y="853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66643" y="69269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566769" y="1005775"/>
            <a:ext cx="20193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20"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049118" y="1291653"/>
            <a:ext cx="443483" cy="5943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99663" y="1312608"/>
            <a:ext cx="256031" cy="5039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99662" y="1312608"/>
            <a:ext cx="341502" cy="503936"/>
          </a:xfrm>
          <a:custGeom>
            <a:avLst/>
            <a:gdLst/>
            <a:ahLst/>
            <a:cxnLst/>
            <a:rect l="l" t="t" r="r" b="b"/>
            <a:pathLst>
              <a:path w="341502" h="503936">
                <a:moveTo>
                  <a:pt x="85344" y="503936"/>
                </a:moveTo>
                <a:lnTo>
                  <a:pt x="85344" y="170688"/>
                </a:lnTo>
                <a:lnTo>
                  <a:pt x="0" y="170688"/>
                </a:lnTo>
                <a:lnTo>
                  <a:pt x="170687" y="0"/>
                </a:lnTo>
                <a:lnTo>
                  <a:pt x="341502" y="170688"/>
                </a:lnTo>
                <a:lnTo>
                  <a:pt x="256031" y="170688"/>
                </a:lnTo>
                <a:lnTo>
                  <a:pt x="256031" y="503936"/>
                </a:lnTo>
                <a:lnTo>
                  <a:pt x="85344" y="503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47593" y="1927160"/>
            <a:ext cx="437388" cy="233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92043" y="1945830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92043" y="1945830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47593" y="2076514"/>
            <a:ext cx="437388" cy="2331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92043" y="2095689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92043" y="2095689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47593" y="2224340"/>
            <a:ext cx="437388" cy="2331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2043" y="2243391"/>
            <a:ext cx="349084" cy="1440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92043" y="2243391"/>
            <a:ext cx="349084" cy="144017"/>
          </a:xfrm>
          <a:custGeom>
            <a:avLst/>
            <a:gdLst/>
            <a:ahLst/>
            <a:cxnLst/>
            <a:rect l="l" t="t" r="r" b="b"/>
            <a:pathLst>
              <a:path w="349084" h="144017">
                <a:moveTo>
                  <a:pt x="0" y="144017"/>
                </a:moveTo>
                <a:lnTo>
                  <a:pt x="349084" y="144017"/>
                </a:lnTo>
                <a:lnTo>
                  <a:pt x="349084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47593" y="2373693"/>
            <a:ext cx="437388" cy="2331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92043" y="2393251"/>
            <a:ext cx="349084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92043" y="2393251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7"/>
                </a:moveTo>
                <a:lnTo>
                  <a:pt x="349084" y="144017"/>
                </a:lnTo>
                <a:lnTo>
                  <a:pt x="349084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47593" y="2798889"/>
            <a:ext cx="437388" cy="2331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92043" y="2817519"/>
            <a:ext cx="349084" cy="14401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92043" y="2817519"/>
            <a:ext cx="349084" cy="144018"/>
          </a:xfrm>
          <a:custGeom>
            <a:avLst/>
            <a:gdLst/>
            <a:ahLst/>
            <a:cxnLst/>
            <a:rect l="l" t="t" r="r" b="b"/>
            <a:pathLst>
              <a:path w="349084" h="144018">
                <a:moveTo>
                  <a:pt x="0" y="144018"/>
                </a:moveTo>
                <a:lnTo>
                  <a:pt x="349084" y="144018"/>
                </a:lnTo>
                <a:lnTo>
                  <a:pt x="349084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60854" y="1890584"/>
            <a:ext cx="594359" cy="4434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05049" y="1916621"/>
            <a:ext cx="504063" cy="3415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05049" y="1916621"/>
            <a:ext cx="504063" cy="341503"/>
          </a:xfrm>
          <a:custGeom>
            <a:avLst/>
            <a:gdLst/>
            <a:ahLst/>
            <a:cxnLst/>
            <a:rect l="l" t="t" r="r" b="b"/>
            <a:pathLst>
              <a:path w="504063" h="341502">
                <a:moveTo>
                  <a:pt x="0" y="85343"/>
                </a:moveTo>
                <a:lnTo>
                  <a:pt x="333248" y="85343"/>
                </a:lnTo>
                <a:lnTo>
                  <a:pt x="333248" y="0"/>
                </a:lnTo>
                <a:lnTo>
                  <a:pt x="504063" y="170687"/>
                </a:lnTo>
                <a:lnTo>
                  <a:pt x="333248" y="341503"/>
                </a:lnTo>
                <a:lnTo>
                  <a:pt x="333248" y="256159"/>
                </a:lnTo>
                <a:lnTo>
                  <a:pt x="0" y="256159"/>
                </a:lnTo>
                <a:lnTo>
                  <a:pt x="0" y="8534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60854" y="2276157"/>
            <a:ext cx="594359" cy="4434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05049" y="2301683"/>
            <a:ext cx="504063" cy="3415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05049" y="2301683"/>
            <a:ext cx="504063" cy="341502"/>
          </a:xfrm>
          <a:custGeom>
            <a:avLst/>
            <a:gdLst/>
            <a:ahLst/>
            <a:cxnLst/>
            <a:rect l="l" t="t" r="r" b="b"/>
            <a:pathLst>
              <a:path w="504063" h="341502">
                <a:moveTo>
                  <a:pt x="0" y="85344"/>
                </a:moveTo>
                <a:lnTo>
                  <a:pt x="333248" y="85344"/>
                </a:lnTo>
                <a:lnTo>
                  <a:pt x="333248" y="0"/>
                </a:lnTo>
                <a:lnTo>
                  <a:pt x="504063" y="170688"/>
                </a:lnTo>
                <a:lnTo>
                  <a:pt x="333248" y="341503"/>
                </a:lnTo>
                <a:lnTo>
                  <a:pt x="333248" y="256159"/>
                </a:lnTo>
                <a:lnTo>
                  <a:pt x="0" y="256159"/>
                </a:lnTo>
                <a:lnTo>
                  <a:pt x="0" y="853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60854" y="2661728"/>
            <a:ext cx="594359" cy="4434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05049" y="2686760"/>
            <a:ext cx="504063" cy="34145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05049" y="2686760"/>
            <a:ext cx="504063" cy="341452"/>
          </a:xfrm>
          <a:custGeom>
            <a:avLst/>
            <a:gdLst/>
            <a:ahLst/>
            <a:cxnLst/>
            <a:rect l="l" t="t" r="r" b="b"/>
            <a:pathLst>
              <a:path w="504063" h="341452">
                <a:moveTo>
                  <a:pt x="0" y="85356"/>
                </a:moveTo>
                <a:lnTo>
                  <a:pt x="333248" y="85356"/>
                </a:lnTo>
                <a:lnTo>
                  <a:pt x="333248" y="0"/>
                </a:lnTo>
                <a:lnTo>
                  <a:pt x="504063" y="170726"/>
                </a:lnTo>
                <a:lnTo>
                  <a:pt x="333248" y="341452"/>
                </a:lnTo>
                <a:lnTo>
                  <a:pt x="333248" y="256095"/>
                </a:lnTo>
                <a:lnTo>
                  <a:pt x="0" y="256095"/>
                </a:lnTo>
                <a:lnTo>
                  <a:pt x="0" y="853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1581" y="1927161"/>
            <a:ext cx="287020" cy="870181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/>
            <a:r>
              <a:rPr lang="it-IT" dirty="0" err="1">
                <a:latin typeface="Arial"/>
                <a:cs typeface="Arial"/>
              </a:rPr>
              <a:t>Blocks</a:t>
            </a:r>
            <a:endParaRPr dirty="0">
              <a:latin typeface="Arial"/>
              <a:cs typeface="Arial"/>
            </a:endParaRPr>
          </a:p>
        </p:txBody>
      </p:sp>
      <p:sp>
        <p:nvSpPr>
          <p:cNvPr id="84" name="object 89"/>
          <p:cNvSpPr txBox="1"/>
          <p:nvPr/>
        </p:nvSpPr>
        <p:spPr>
          <a:xfrm>
            <a:off x="4401042" y="2769018"/>
            <a:ext cx="32512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30" dirty="0">
                <a:latin typeface="Arial"/>
                <a:cs typeface="Arial"/>
              </a:rPr>
              <a:t>CT</a:t>
            </a:r>
            <a:endParaRPr>
              <a:latin typeface="Arial"/>
              <a:cs typeface="Arial"/>
            </a:endParaRPr>
          </a:p>
        </p:txBody>
      </p:sp>
      <p:sp>
        <p:nvSpPr>
          <p:cNvPr id="85" name="object 91"/>
          <p:cNvSpPr txBox="1"/>
          <p:nvPr/>
        </p:nvSpPr>
        <p:spPr>
          <a:xfrm>
            <a:off x="2812145" y="3138436"/>
            <a:ext cx="1352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45" dirty="0">
                <a:latin typeface="Arial"/>
                <a:cs typeface="Arial"/>
              </a:rPr>
              <a:t>k</a:t>
            </a:r>
            <a:endParaRPr dirty="0">
              <a:latin typeface="Arial"/>
              <a:cs typeface="Arial"/>
            </a:endParaRPr>
          </a:p>
        </p:txBody>
      </p:sp>
      <p:sp>
        <p:nvSpPr>
          <p:cNvPr id="86" name="object 83"/>
          <p:cNvSpPr txBox="1"/>
          <p:nvPr/>
        </p:nvSpPr>
        <p:spPr>
          <a:xfrm>
            <a:off x="8566769" y="1966766"/>
            <a:ext cx="287020" cy="870181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/>
            <a:r>
              <a:rPr lang="it-IT" dirty="0" err="1">
                <a:latin typeface="Arial"/>
                <a:cs typeface="Arial"/>
              </a:rPr>
              <a:t>Blocks</a:t>
            </a:r>
            <a:endParaRPr dirty="0">
              <a:latin typeface="Arial"/>
              <a:cs typeface="Arial"/>
            </a:endParaRPr>
          </a:p>
        </p:txBody>
      </p:sp>
      <p:sp>
        <p:nvSpPr>
          <p:cNvPr id="87" name="object 83"/>
          <p:cNvSpPr txBox="1"/>
          <p:nvPr/>
        </p:nvSpPr>
        <p:spPr>
          <a:xfrm>
            <a:off x="8059607" y="2551133"/>
            <a:ext cx="237490" cy="2712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/>
            <a:r>
              <a:rPr lang="it-IT" dirty="0">
                <a:latin typeface="Arial"/>
                <a:cs typeface="Arial"/>
              </a:rPr>
              <a:t>…</a:t>
            </a:r>
            <a:endParaRPr dirty="0">
              <a:latin typeface="Arial"/>
              <a:cs typeface="Arial"/>
            </a:endParaRPr>
          </a:p>
        </p:txBody>
      </p:sp>
      <p:sp>
        <p:nvSpPr>
          <p:cNvPr id="88" name="object 83"/>
          <p:cNvSpPr txBox="1"/>
          <p:nvPr/>
        </p:nvSpPr>
        <p:spPr>
          <a:xfrm>
            <a:off x="642783" y="2542830"/>
            <a:ext cx="237490" cy="27125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/>
            <a:r>
              <a:rPr lang="it-IT" dirty="0">
                <a:latin typeface="Arial"/>
                <a:cs typeface="Arial"/>
              </a:rPr>
              <a:t>…</a:t>
            </a:r>
            <a:endParaRPr dirty="0">
              <a:latin typeface="Arial"/>
              <a:cs typeface="Arial"/>
            </a:endParaRPr>
          </a:p>
        </p:txBody>
      </p:sp>
      <p:sp>
        <p:nvSpPr>
          <p:cNvPr id="89" name="object 91"/>
          <p:cNvSpPr txBox="1"/>
          <p:nvPr/>
        </p:nvSpPr>
        <p:spPr>
          <a:xfrm>
            <a:off x="6822508" y="3131419"/>
            <a:ext cx="1352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45" dirty="0">
                <a:latin typeface="Arial"/>
                <a:cs typeface="Arial"/>
              </a:rPr>
              <a:t>k</a:t>
            </a:r>
            <a:endParaRPr dirty="0">
              <a:latin typeface="Arial"/>
              <a:cs typeface="Arial"/>
            </a:endParaRPr>
          </a:p>
        </p:txBody>
      </p:sp>
      <p:sp>
        <p:nvSpPr>
          <p:cNvPr id="90" name="Segnaposto contenuto 2"/>
          <p:cNvSpPr>
            <a:spLocks noGrp="1"/>
          </p:cNvSpPr>
          <p:nvPr>
            <p:ph idx="1"/>
          </p:nvPr>
        </p:nvSpPr>
        <p:spPr>
          <a:xfrm>
            <a:off x="685800" y="3384662"/>
            <a:ext cx="8206680" cy="4843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Goal: “generalize” substitution ciphers</a:t>
            </a:r>
          </a:p>
          <a:p>
            <a:endParaRPr lang="it-IT" dirty="0"/>
          </a:p>
        </p:txBody>
      </p:sp>
      <p:sp>
        <p:nvSpPr>
          <p:cNvPr id="91" name="CasellaDiTesto 90"/>
          <p:cNvSpPr txBox="1">
            <a:spLocks noChangeArrowheads="1"/>
          </p:cNvSpPr>
          <p:nvPr/>
        </p:nvSpPr>
        <p:spPr bwMode="auto">
          <a:xfrm>
            <a:off x="5544108" y="6525344"/>
            <a:ext cx="3589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Graphics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courtesy</a:t>
            </a:r>
            <a:r>
              <a:rPr lang="it-IT" altLang="it-IT" sz="1600" b="0" dirty="0">
                <a:latin typeface="Arial Narrow" panose="020B0606020202030204" pitchFamily="34" charset="0"/>
              </a:rPr>
              <a:t> of Marco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Spaziani</a:t>
            </a:r>
            <a:r>
              <a:rPr lang="it-IT" altLang="it-IT" sz="1600" b="0" dirty="0">
                <a:latin typeface="Arial Narrow" panose="020B0606020202030204" pitchFamily="34" charset="0"/>
              </a:rPr>
              <a:t> Brunella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92" name="Rettangolo 3"/>
          <p:cNvSpPr>
            <a:spLocks noChangeArrowheads="1"/>
          </p:cNvSpPr>
          <p:nvPr/>
        </p:nvSpPr>
        <p:spPr bwMode="auto">
          <a:xfrm>
            <a:off x="3996283" y="4068415"/>
            <a:ext cx="1115777" cy="8274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 dirty="0"/>
              <a:t>ENC</a:t>
            </a:r>
            <a:r>
              <a:rPr lang="it-IT" altLang="it-IT" sz="2400" b="1" dirty="0">
                <a:sym typeface="Wingdings" panose="05000000000000000000" pitchFamily="2" charset="2"/>
              </a:rPr>
              <a:t></a:t>
            </a:r>
            <a:r>
              <a:rPr lang="it-IT" altLang="it-IT" sz="2400" b="1" dirty="0"/>
              <a:t> </a:t>
            </a:r>
            <a:r>
              <a:rPr lang="it-IT" altLang="it-IT" sz="2400" b="1" dirty="0">
                <a:sym typeface="Wingdings" panose="05000000000000000000" pitchFamily="2" charset="2"/>
              </a:rPr>
              <a:t>DEC</a:t>
            </a:r>
            <a:endParaRPr lang="it-IT" altLang="it-IT" sz="2400" b="1" dirty="0"/>
          </a:p>
        </p:txBody>
      </p:sp>
      <p:cxnSp>
        <p:nvCxnSpPr>
          <p:cNvPr id="93" name="Connettore 2 5"/>
          <p:cNvCxnSpPr>
            <a:cxnSpLocks noChangeShapeType="1"/>
          </p:cNvCxnSpPr>
          <p:nvPr/>
        </p:nvCxnSpPr>
        <p:spPr bwMode="auto">
          <a:xfrm flipH="1" flipV="1">
            <a:off x="4544116" y="4895877"/>
            <a:ext cx="20111" cy="33971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CasellaDiTesto 6"/>
          <p:cNvSpPr txBox="1">
            <a:spLocks noChangeArrowheads="1"/>
          </p:cNvSpPr>
          <p:nvPr/>
        </p:nvSpPr>
        <p:spPr bwMode="auto">
          <a:xfrm>
            <a:off x="4124406" y="5235587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 dirty="0" err="1"/>
              <a:t>Key</a:t>
            </a:r>
            <a:r>
              <a:rPr lang="it-IT" altLang="it-IT" sz="2400" b="1" dirty="0"/>
              <a:t> K</a:t>
            </a:r>
          </a:p>
        </p:txBody>
      </p:sp>
      <p:cxnSp>
        <p:nvCxnSpPr>
          <p:cNvPr id="95" name="Connettore 2 8"/>
          <p:cNvCxnSpPr>
            <a:cxnSpLocks noChangeShapeType="1"/>
          </p:cNvCxnSpPr>
          <p:nvPr/>
        </p:nvCxnSpPr>
        <p:spPr bwMode="auto">
          <a:xfrm>
            <a:off x="2953296" y="4428777"/>
            <a:ext cx="10429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CasellaDiTesto 9"/>
          <p:cNvSpPr txBox="1">
            <a:spLocks noChangeArrowheads="1"/>
          </p:cNvSpPr>
          <p:nvPr/>
        </p:nvSpPr>
        <p:spPr bwMode="auto">
          <a:xfrm>
            <a:off x="1400315" y="3933056"/>
            <a:ext cx="19688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2400" b="1" dirty="0" err="1"/>
              <a:t>Plaintext</a:t>
            </a:r>
            <a:r>
              <a:rPr lang="it-IT" altLang="it-IT" sz="2400" b="1" dirty="0"/>
              <a:t> </a:t>
            </a:r>
            <a:r>
              <a:rPr lang="it-IT" altLang="it-IT" sz="2400" b="1" dirty="0" err="1"/>
              <a:t>block</a:t>
            </a:r>
            <a:endParaRPr lang="it-IT" altLang="it-IT" sz="2400" b="1" dirty="0"/>
          </a:p>
          <a:p>
            <a:pPr algn="ctr" eaLnBrk="1" hangingPunct="1"/>
            <a:r>
              <a:rPr lang="it-IT" altLang="it-IT" sz="2400" b="1" dirty="0"/>
              <a:t>(n bits)</a:t>
            </a:r>
          </a:p>
        </p:txBody>
      </p:sp>
      <p:sp>
        <p:nvSpPr>
          <p:cNvPr id="97" name="CasellaDiTesto 10"/>
          <p:cNvSpPr txBox="1">
            <a:spLocks noChangeArrowheads="1"/>
          </p:cNvSpPr>
          <p:nvPr/>
        </p:nvSpPr>
        <p:spPr bwMode="auto">
          <a:xfrm>
            <a:off x="5518389" y="3969060"/>
            <a:ext cx="2164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2400" b="1" dirty="0" err="1"/>
              <a:t>Ciphertext</a:t>
            </a:r>
            <a:r>
              <a:rPr lang="it-IT" altLang="it-IT" sz="2400" b="1" dirty="0"/>
              <a:t> </a:t>
            </a:r>
            <a:r>
              <a:rPr lang="it-IT" altLang="it-IT" sz="2400" b="1" dirty="0" err="1"/>
              <a:t>block</a:t>
            </a:r>
            <a:endParaRPr lang="it-IT" altLang="it-IT" sz="2400" b="1" dirty="0"/>
          </a:p>
          <a:p>
            <a:pPr algn="ctr" eaLnBrk="1" hangingPunct="1"/>
            <a:r>
              <a:rPr lang="it-IT" altLang="it-IT" sz="2400" b="1" dirty="0"/>
              <a:t>(n bits)</a:t>
            </a:r>
          </a:p>
        </p:txBody>
      </p:sp>
      <p:cxnSp>
        <p:nvCxnSpPr>
          <p:cNvPr id="98" name="Connettore 2 11"/>
          <p:cNvCxnSpPr>
            <a:cxnSpLocks noChangeShapeType="1"/>
          </p:cNvCxnSpPr>
          <p:nvPr/>
        </p:nvCxnSpPr>
        <p:spPr bwMode="auto">
          <a:xfrm>
            <a:off x="5185321" y="4428777"/>
            <a:ext cx="10429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Segnaposto contenuto 2"/>
          <p:cNvSpPr txBox="1">
            <a:spLocks/>
          </p:cNvSpPr>
          <p:nvPr/>
        </p:nvSpPr>
        <p:spPr bwMode="auto">
          <a:xfrm>
            <a:off x="-108520" y="5697252"/>
            <a:ext cx="9684568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Block algorithm should implement a Pseudo Random Permutation</a:t>
            </a:r>
          </a:p>
          <a:p>
            <a:pPr lvl="1"/>
            <a:r>
              <a:rPr lang="en-US" kern="0" dirty="0">
                <a:solidFill>
                  <a:srgbClr val="FF0000"/>
                </a:solidFill>
              </a:rPr>
              <a:t>in practice key will permit to select “only” among 2^(</a:t>
            </a:r>
            <a:r>
              <a:rPr lang="en-US" kern="0" dirty="0" err="1">
                <a:solidFill>
                  <a:srgbClr val="FF0000"/>
                </a:solidFill>
              </a:rPr>
              <a:t>keysize</a:t>
            </a:r>
            <a:r>
              <a:rPr lang="en-US" kern="0" dirty="0">
                <a:solidFill>
                  <a:srgbClr val="FF0000"/>
                </a:solidFill>
              </a:rPr>
              <a:t>) permutations</a:t>
            </a:r>
          </a:p>
          <a:p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9615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  <p:bldP spid="92" grpId="0" animBg="1"/>
      <p:bldP spid="94" grpId="0"/>
      <p:bldP spid="96" grpId="0"/>
      <p:bldP spid="97" grpId="0"/>
      <p:bldP spid="10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</a:t>
            </a:r>
            <a:r>
              <a:rPr lang="it-IT" dirty="0"/>
              <a:t> Mode (CTR)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6913" y="361470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59532" y="4490256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 flipH="1">
            <a:off x="2320563" y="4211303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2321169" y="3146648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1767632" y="5054860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c[0]</a:t>
            </a:r>
          </a:p>
        </p:txBody>
      </p:sp>
      <p:cxnSp>
        <p:nvCxnSpPr>
          <p:cNvPr id="9" name="Connettore 2 45"/>
          <p:cNvCxnSpPr>
            <a:cxnSpLocks noChangeShapeType="1"/>
          </p:cNvCxnSpPr>
          <p:nvPr/>
        </p:nvCxnSpPr>
        <p:spPr bwMode="auto">
          <a:xfrm>
            <a:off x="1708448" y="4143350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CasellaDiTesto 46"/>
          <p:cNvSpPr txBox="1">
            <a:spLocks noChangeArrowheads="1"/>
          </p:cNvSpPr>
          <p:nvPr/>
        </p:nvSpPr>
        <p:spPr bwMode="auto">
          <a:xfrm>
            <a:off x="1456420" y="3946488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688" y="2888940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ctr</a:t>
            </a:r>
            <a:endParaRPr lang="en-US" altLang="it-IT" sz="2000" b="1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069722" y="43707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2317807" y="480450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7" name="Segnaposto contenuto 2"/>
          <p:cNvSpPr>
            <a:spLocks noGrp="1"/>
          </p:cNvSpPr>
          <p:nvPr>
            <p:ph idx="1"/>
          </p:nvPr>
        </p:nvSpPr>
        <p:spPr>
          <a:xfrm>
            <a:off x="-144524" y="794395"/>
            <a:ext cx="9253028" cy="2065737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: </a:t>
            </a:r>
          </a:p>
          <a:p>
            <a:pPr lvl="1"/>
            <a:r>
              <a:rPr lang="it-IT" dirty="0" err="1"/>
              <a:t>Initialize</a:t>
            </a:r>
            <a:r>
              <a:rPr lang="it-IT" dirty="0"/>
              <a:t> </a:t>
            </a:r>
            <a:r>
              <a:rPr lang="it-IT" dirty="0" err="1"/>
              <a:t>counter</a:t>
            </a:r>
            <a:r>
              <a:rPr lang="it-IT" dirty="0"/>
              <a:t> </a:t>
            </a:r>
            <a:r>
              <a:rPr lang="it-IT" dirty="0" err="1"/>
              <a:t>ctr</a:t>
            </a:r>
            <a:r>
              <a:rPr lang="it-IT" dirty="0"/>
              <a:t>, and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new </a:t>
            </a:r>
            <a:r>
              <a:rPr lang="it-IT" dirty="0" err="1"/>
              <a:t>block</a:t>
            </a:r>
            <a:endParaRPr lang="it-IT" dirty="0"/>
          </a:p>
          <a:p>
            <a:pPr lvl="1"/>
            <a:r>
              <a:rPr lang="it-IT" dirty="0"/>
              <a:t>«</a:t>
            </a:r>
            <a:r>
              <a:rPr lang="it-IT" dirty="0" err="1"/>
              <a:t>encrypt</a:t>
            </a:r>
            <a:r>
              <a:rPr lang="it-IT" dirty="0"/>
              <a:t>» </a:t>
            </a:r>
            <a:r>
              <a:rPr lang="it-IT" dirty="0" err="1"/>
              <a:t>counter</a:t>
            </a:r>
            <a:r>
              <a:rPr lang="it-IT" dirty="0"/>
              <a:t> with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(</a:t>
            </a:r>
            <a:r>
              <a:rPr lang="it-IT" sz="2900" dirty="0" err="1"/>
              <a:t>independent</a:t>
            </a:r>
            <a:r>
              <a:rPr lang="it-IT" sz="2900" dirty="0"/>
              <a:t> of </a:t>
            </a:r>
            <a:r>
              <a:rPr lang="it-IT" sz="2900" dirty="0" err="1"/>
              <a:t>plaintext</a:t>
            </a:r>
            <a:r>
              <a:rPr lang="it-IT" sz="2900" dirty="0"/>
              <a:t>, can be </a:t>
            </a:r>
            <a:r>
              <a:rPr lang="it-IT" sz="2900" dirty="0" err="1"/>
              <a:t>precomputed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XOR output with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looks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like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keystream</a:t>
            </a:r>
            <a:r>
              <a:rPr lang="it-IT" dirty="0">
                <a:sym typeface="Wingdings" panose="05000000000000000000" pitchFamily="2" charset="2"/>
              </a:rPr>
              <a:t> in </a:t>
            </a:r>
            <a:r>
              <a:rPr lang="it-IT" dirty="0" err="1">
                <a:sym typeface="Wingdings" panose="05000000000000000000" pitchFamily="2" charset="2"/>
              </a:rPr>
              <a:t>stream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cipher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In </a:t>
            </a:r>
            <a:r>
              <a:rPr lang="it-IT" dirty="0" err="1">
                <a:sym typeface="Wingdings" panose="05000000000000000000" pitchFamily="2" charset="2"/>
              </a:rPr>
              <a:t>pratice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builds</a:t>
            </a:r>
            <a:r>
              <a:rPr lang="it-IT" dirty="0">
                <a:sym typeface="Wingdings" panose="05000000000000000000" pitchFamily="2" charset="2"/>
              </a:rPr>
              <a:t> a PRNG </a:t>
            </a:r>
            <a:r>
              <a:rPr lang="it-IT" dirty="0" err="1">
                <a:sym typeface="Wingdings" panose="05000000000000000000" pitchFamily="2" charset="2"/>
              </a:rPr>
              <a:t>keystream</a:t>
            </a:r>
            <a:r>
              <a:rPr lang="it-IT" dirty="0">
                <a:sym typeface="Wingdings" panose="05000000000000000000" pitchFamily="2" charset="2"/>
              </a:rPr>
              <a:t> out of a </a:t>
            </a:r>
            <a:r>
              <a:rPr lang="it-IT" dirty="0" err="1">
                <a:sym typeface="Wingdings" panose="05000000000000000000" pitchFamily="2" charset="2"/>
              </a:rPr>
              <a:t>block</a:t>
            </a:r>
            <a:r>
              <a:rPr lang="it-IT" dirty="0">
                <a:sym typeface="Wingdings" panose="05000000000000000000" pitchFamily="2" charset="2"/>
              </a:rPr>
              <a:t> PRP!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Provably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secure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 PRP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secure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 PRNG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secure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well</a:t>
            </a:r>
            <a:endParaRPr lang="it-IT" dirty="0">
              <a:sym typeface="Wingdings" panose="05000000000000000000" pitchFamily="2" charset="2"/>
            </a:endParaRPr>
          </a:p>
        </p:txBody>
      </p:sp>
      <p:cxnSp>
        <p:nvCxnSpPr>
          <p:cNvPr id="38" name="Connettore 2 45"/>
          <p:cNvCxnSpPr>
            <a:cxnSpLocks noChangeShapeType="1"/>
          </p:cNvCxnSpPr>
          <p:nvPr/>
        </p:nvCxnSpPr>
        <p:spPr bwMode="auto">
          <a:xfrm>
            <a:off x="1510426" y="4694819"/>
            <a:ext cx="613302" cy="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4755277" y="362408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127896" y="4499642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>
            <a:off x="5088927" y="422068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5089533" y="315603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535996" y="506424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c[1]</a:t>
            </a:r>
          </a:p>
        </p:txBody>
      </p:sp>
      <p:cxnSp>
        <p:nvCxnSpPr>
          <p:cNvPr id="46" name="Connettore 2 45"/>
          <p:cNvCxnSpPr>
            <a:cxnSpLocks noChangeShapeType="1"/>
          </p:cNvCxnSpPr>
          <p:nvPr/>
        </p:nvCxnSpPr>
        <p:spPr bwMode="auto">
          <a:xfrm>
            <a:off x="4476812" y="4152736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CasellaDiTesto 46"/>
          <p:cNvSpPr txBox="1">
            <a:spLocks noChangeArrowheads="1"/>
          </p:cNvSpPr>
          <p:nvPr/>
        </p:nvSpPr>
        <p:spPr bwMode="auto">
          <a:xfrm>
            <a:off x="4224784" y="3955874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4532052" y="289832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ctr+1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838086" y="438017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 flipH="1">
            <a:off x="5086171" y="481389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51" name="Connettore 2 45"/>
          <p:cNvCxnSpPr>
            <a:cxnSpLocks noChangeShapeType="1"/>
          </p:cNvCxnSpPr>
          <p:nvPr/>
        </p:nvCxnSpPr>
        <p:spPr bwMode="auto">
          <a:xfrm>
            <a:off x="4278790" y="4704205"/>
            <a:ext cx="613302" cy="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7527585" y="362408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5900204" y="4499642"/>
            <a:ext cx="1116124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H="1">
            <a:off x="7861235" y="422068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7861841" y="315603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" name="Rectangle 44"/>
          <p:cNvSpPr>
            <a:spLocks noChangeArrowheads="1"/>
          </p:cNvSpPr>
          <p:nvPr/>
        </p:nvSpPr>
        <p:spPr bwMode="auto">
          <a:xfrm>
            <a:off x="7308304" y="506424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c[2]</a:t>
            </a:r>
          </a:p>
        </p:txBody>
      </p:sp>
      <p:cxnSp>
        <p:nvCxnSpPr>
          <p:cNvPr id="57" name="Connettore 2 56"/>
          <p:cNvCxnSpPr>
            <a:cxnSpLocks noChangeShapeType="1"/>
          </p:cNvCxnSpPr>
          <p:nvPr/>
        </p:nvCxnSpPr>
        <p:spPr bwMode="auto">
          <a:xfrm>
            <a:off x="7249120" y="4152736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CasellaDiTesto 57"/>
          <p:cNvSpPr txBox="1">
            <a:spLocks noChangeArrowheads="1"/>
          </p:cNvSpPr>
          <p:nvPr/>
        </p:nvSpPr>
        <p:spPr bwMode="auto">
          <a:xfrm>
            <a:off x="6997092" y="3955874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7304360" y="289832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ctr+2</a:t>
            </a: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7610394" y="438017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7858479" y="481389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62" name="Connettore 2 45"/>
          <p:cNvCxnSpPr>
            <a:cxnSpLocks noChangeShapeType="1"/>
          </p:cNvCxnSpPr>
          <p:nvPr/>
        </p:nvCxnSpPr>
        <p:spPr bwMode="auto">
          <a:xfrm>
            <a:off x="7051098" y="4704205"/>
            <a:ext cx="613302" cy="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CasellaDiTesto 62"/>
          <p:cNvSpPr txBox="1"/>
          <p:nvPr/>
        </p:nvSpPr>
        <p:spPr>
          <a:xfrm>
            <a:off x="688733" y="5572325"/>
            <a:ext cx="7641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solidFill>
                  <a:srgbClr val="FF0000"/>
                </a:solidFill>
              </a:rPr>
              <a:t>AES-CTR </a:t>
            </a:r>
            <a:r>
              <a:rPr lang="it-IT" sz="2400" dirty="0" err="1">
                <a:solidFill>
                  <a:srgbClr val="FF0000"/>
                </a:solidFill>
              </a:rPr>
              <a:t>detail</a:t>
            </a:r>
            <a:r>
              <a:rPr lang="it-IT" sz="2400" dirty="0">
                <a:solidFill>
                  <a:srgbClr val="FF0000"/>
                </a:solidFill>
              </a:rPr>
              <a:t> on </a:t>
            </a:r>
            <a:r>
              <a:rPr lang="it-IT" sz="2400" dirty="0" err="1">
                <a:solidFill>
                  <a:srgbClr val="FF0000"/>
                </a:solidFill>
              </a:rPr>
              <a:t>Initial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Counter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Block</a:t>
            </a:r>
            <a:r>
              <a:rPr lang="it-IT" sz="2400" dirty="0">
                <a:solidFill>
                  <a:srgbClr val="FF0000"/>
                </a:solidFill>
              </a:rPr>
              <a:t> (ICB), </a:t>
            </a:r>
            <a:r>
              <a:rPr lang="it-IT" sz="2400" dirty="0" err="1">
                <a:solidFill>
                  <a:srgbClr val="FF0000"/>
                </a:solidFill>
              </a:rPr>
              <a:t>see</a:t>
            </a:r>
            <a:r>
              <a:rPr lang="it-IT" sz="2400" dirty="0">
                <a:solidFill>
                  <a:srgbClr val="FF0000"/>
                </a:solidFill>
              </a:rPr>
              <a:t> e.g. RFC3686: </a:t>
            </a:r>
          </a:p>
          <a:p>
            <a:pPr algn="ctr"/>
            <a:r>
              <a:rPr lang="it-IT" sz="2400" dirty="0">
                <a:solidFill>
                  <a:srgbClr val="FF0000"/>
                </a:solidFill>
              </a:rPr>
              <a:t>first 96 bits = IV, </a:t>
            </a:r>
            <a:r>
              <a:rPr lang="it-IT" sz="2400" dirty="0" err="1">
                <a:solidFill>
                  <a:srgbClr val="FF0000"/>
                </a:solidFill>
              </a:rPr>
              <a:t>next</a:t>
            </a:r>
            <a:r>
              <a:rPr lang="it-IT" sz="2400" dirty="0">
                <a:solidFill>
                  <a:srgbClr val="FF0000"/>
                </a:solidFill>
              </a:rPr>
              <a:t> 32 bits = </a:t>
            </a:r>
            <a:r>
              <a:rPr lang="it-IT" sz="2400" dirty="0" err="1">
                <a:solidFill>
                  <a:srgbClr val="FF0000"/>
                </a:solidFill>
              </a:rPr>
              <a:t>counter</a:t>
            </a:r>
            <a:r>
              <a:rPr lang="it-IT" sz="2400" dirty="0">
                <a:solidFill>
                  <a:srgbClr val="FF0000"/>
                </a:solidFill>
              </a:rPr>
              <a:t>, </a:t>
            </a:r>
            <a:r>
              <a:rPr lang="it-IT" sz="2400" dirty="0" err="1">
                <a:solidFill>
                  <a:srgbClr val="FF0000"/>
                </a:solidFill>
              </a:rPr>
              <a:t>starting</a:t>
            </a:r>
            <a:r>
              <a:rPr lang="it-IT" sz="2400" dirty="0">
                <a:solidFill>
                  <a:srgbClr val="FF0000"/>
                </a:solidFill>
              </a:rPr>
              <a:t> from 1 </a:t>
            </a:r>
          </a:p>
        </p:txBody>
      </p:sp>
    </p:spTree>
    <p:extLst>
      <p:ext uri="{BB962C8B-B14F-4D97-AF65-F5344CB8AC3E}">
        <p14:creationId xmlns:p14="http://schemas.microsoft.com/office/powerpoint/2010/main" val="8425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 animBg="1"/>
      <p:bldP spid="12" grpId="0"/>
      <p:bldP spid="13" grpId="0" animBg="1"/>
      <p:bldP spid="37" grpId="0" uiExpand="1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 animBg="1"/>
      <p:bldP spid="49" grpId="0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/>
      <p:bldP spid="59" grpId="0" animBg="1"/>
      <p:bldP spid="60" grpId="0"/>
      <p:bldP spid="61" grpId="0" animBg="1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</a:t>
            </a:r>
            <a:r>
              <a:rPr lang="it-IT" dirty="0"/>
              <a:t> Mode (CTR)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25538"/>
            <a:ext cx="8892480" cy="5543822"/>
          </a:xfrm>
        </p:spPr>
        <p:txBody>
          <a:bodyPr>
            <a:normAutofit fontScale="70000" lnSpcReduction="20000"/>
          </a:bodyPr>
          <a:lstStyle/>
          <a:p>
            <a:r>
              <a:rPr lang="it-IT" sz="3300" dirty="0"/>
              <a:t>Mode with </a:t>
            </a:r>
            <a:r>
              <a:rPr lang="it-IT" sz="3300" dirty="0" err="1"/>
              <a:t>most</a:t>
            </a:r>
            <a:r>
              <a:rPr lang="it-IT" sz="3300" dirty="0"/>
              <a:t> of the </a:t>
            </a:r>
            <a:r>
              <a:rPr lang="it-IT" sz="3300" dirty="0" err="1"/>
              <a:t>advantages</a:t>
            </a:r>
            <a:r>
              <a:rPr lang="it-IT" sz="3300" dirty="0"/>
              <a:t>!</a:t>
            </a:r>
          </a:p>
          <a:p>
            <a:pPr lvl="1"/>
            <a:r>
              <a:rPr lang="it-IT" dirty="0" err="1"/>
              <a:t>Turns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one</a:t>
            </a:r>
            <a:endParaRPr lang="it-IT" dirty="0"/>
          </a:p>
          <a:p>
            <a:pPr lvl="1"/>
            <a:r>
              <a:rPr lang="it-IT" dirty="0" err="1"/>
              <a:t>Combines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advantages</a:t>
            </a:r>
            <a:r>
              <a:rPr lang="it-IT" dirty="0"/>
              <a:t> of CFB and OFB!</a:t>
            </a:r>
          </a:p>
          <a:p>
            <a:r>
              <a:rPr lang="it-IT" sz="3300" dirty="0" err="1"/>
              <a:t>Implementation</a:t>
            </a:r>
            <a:r>
              <a:rPr lang="it-IT" sz="3300" dirty="0"/>
              <a:t> </a:t>
            </a:r>
            <a:r>
              <a:rPr lang="it-IT" sz="3300" dirty="0" err="1"/>
              <a:t>efficiency</a:t>
            </a:r>
            <a:r>
              <a:rPr lang="it-IT" sz="3300" dirty="0"/>
              <a:t> (SW/HW)</a:t>
            </a:r>
          </a:p>
          <a:p>
            <a:pPr lvl="2"/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decryption</a:t>
            </a:r>
            <a:endParaRPr lang="it-IT" dirty="0"/>
          </a:p>
          <a:p>
            <a:r>
              <a:rPr lang="it-IT" sz="3300" dirty="0" err="1"/>
              <a:t>Requires</a:t>
            </a:r>
            <a:r>
              <a:rPr lang="it-IT" sz="3300" dirty="0"/>
              <a:t> </a:t>
            </a:r>
            <a:r>
              <a:rPr lang="it-IT" sz="3300" dirty="0" err="1"/>
              <a:t>implementation</a:t>
            </a:r>
            <a:r>
              <a:rPr lang="it-IT" sz="3300" dirty="0"/>
              <a:t> of </a:t>
            </a:r>
            <a:r>
              <a:rPr lang="it-IT" sz="3300" dirty="0" err="1"/>
              <a:t>encryption</a:t>
            </a:r>
            <a:r>
              <a:rPr lang="it-IT" sz="3300" dirty="0"/>
              <a:t> </a:t>
            </a:r>
            <a:r>
              <a:rPr lang="it-IT" sz="3300" dirty="0" err="1"/>
              <a:t>block</a:t>
            </a:r>
            <a:r>
              <a:rPr lang="it-IT" sz="3300" dirty="0"/>
              <a:t> </a:t>
            </a:r>
            <a:r>
              <a:rPr lang="it-IT" sz="3300" dirty="0" err="1"/>
              <a:t>only</a:t>
            </a:r>
            <a:endParaRPr lang="it-IT" sz="3300" dirty="0"/>
          </a:p>
          <a:p>
            <a:pPr lvl="1"/>
            <a:r>
              <a:rPr lang="it-IT" dirty="0" err="1"/>
              <a:t>Unlike</a:t>
            </a:r>
            <a:r>
              <a:rPr lang="it-IT" dirty="0"/>
              <a:t> ECB and CBC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inverse </a:t>
            </a:r>
            <a:r>
              <a:rPr lang="it-IT" dirty="0" err="1"/>
              <a:t>block</a:t>
            </a:r>
            <a:endParaRPr lang="it-IT" dirty="0"/>
          </a:p>
          <a:p>
            <a:r>
              <a:rPr lang="it-IT" sz="3300" dirty="0"/>
              <a:t>Random </a:t>
            </a:r>
            <a:r>
              <a:rPr lang="it-IT" sz="3300" dirty="0" err="1"/>
              <a:t>access</a:t>
            </a:r>
            <a:endParaRPr lang="it-IT" sz="3300" dirty="0"/>
          </a:p>
          <a:p>
            <a:pPr lvl="1"/>
            <a:r>
              <a:rPr lang="it-IT" dirty="0" err="1"/>
              <a:t>Decryption</a:t>
            </a:r>
            <a:r>
              <a:rPr lang="it-IT" dirty="0"/>
              <a:t> of </a:t>
            </a:r>
            <a:r>
              <a:rPr lang="it-IT" dirty="0" err="1"/>
              <a:t>i</a:t>
            </a:r>
            <a:r>
              <a:rPr lang="it-IT" baseline="30000" dirty="0" err="1"/>
              <a:t>th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blocks</a:t>
            </a:r>
            <a:endParaRPr lang="it-IT" dirty="0"/>
          </a:p>
          <a:p>
            <a:pPr lvl="2"/>
            <a:r>
              <a:rPr lang="it-IT" dirty="0" err="1"/>
              <a:t>Unlike</a:t>
            </a:r>
            <a:r>
              <a:rPr lang="it-IT" dirty="0"/>
              <a:t> CBC or CFB,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decrypt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blocks</a:t>
            </a:r>
            <a:endParaRPr lang="it-IT" dirty="0"/>
          </a:p>
          <a:p>
            <a:r>
              <a:rPr lang="it-IT" sz="3300" dirty="0" err="1"/>
              <a:t>Secure</a:t>
            </a:r>
            <a:r>
              <a:rPr lang="it-IT" sz="3300" dirty="0"/>
              <a:t> </a:t>
            </a:r>
          </a:p>
          <a:p>
            <a:pPr lvl="1"/>
            <a:r>
              <a:rPr lang="it-IT" dirty="0" err="1"/>
              <a:t>Counters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)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repeat</a:t>
            </a:r>
            <a:r>
              <a:rPr lang="it-IT" dirty="0"/>
              <a:t>! </a:t>
            </a:r>
            <a:r>
              <a:rPr lang="it-IT" dirty="0" err="1"/>
              <a:t>Predictability</a:t>
            </a:r>
            <a:r>
              <a:rPr lang="it-IT" dirty="0"/>
              <a:t> NOT a </a:t>
            </a:r>
            <a:r>
              <a:rPr lang="it-IT" dirty="0" err="1"/>
              <a:t>concern</a:t>
            </a:r>
            <a:r>
              <a:rPr lang="it-IT" dirty="0"/>
              <a:t>! </a:t>
            </a:r>
          </a:p>
          <a:p>
            <a:pPr lvl="1"/>
            <a:r>
              <a:rPr lang="it-IT" dirty="0" err="1"/>
              <a:t>Guaranteed</a:t>
            </a:r>
            <a:r>
              <a:rPr lang="it-IT" dirty="0"/>
              <a:t> NO short </a:t>
            </a:r>
            <a:r>
              <a:rPr lang="it-IT" dirty="0" err="1"/>
              <a:t>cycle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!</a:t>
            </a:r>
          </a:p>
          <a:p>
            <a:pPr lvl="2"/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permutation</a:t>
            </a:r>
            <a:r>
              <a:rPr lang="it-IT" dirty="0"/>
              <a:t>, </a:t>
            </a:r>
            <a:r>
              <a:rPr lang="it-IT" dirty="0" err="1"/>
              <a:t>same</a:t>
            </a:r>
            <a:r>
              <a:rPr lang="it-IT" dirty="0"/>
              <a:t> output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input </a:t>
            </a:r>
            <a:r>
              <a:rPr lang="it-IT" dirty="0" err="1"/>
              <a:t>repeats</a:t>
            </a:r>
            <a:r>
              <a:rPr lang="it-IT" dirty="0"/>
              <a:t> </a:t>
            </a:r>
          </a:p>
          <a:p>
            <a:pPr lvl="3"/>
            <a:r>
              <a:rPr lang="it-IT" dirty="0" err="1">
                <a:sym typeface="Wingdings" panose="05000000000000000000" pitchFamily="2" charset="2"/>
              </a:rPr>
              <a:t>periodicity</a:t>
            </a:r>
            <a:r>
              <a:rPr lang="it-IT" dirty="0">
                <a:sym typeface="Wingdings" panose="05000000000000000000" pitchFamily="2" charset="2"/>
              </a:rPr>
              <a:t> = 2</a:t>
            </a:r>
            <a:r>
              <a:rPr lang="it-IT" baseline="30000" dirty="0">
                <a:sym typeface="Wingdings" panose="05000000000000000000" pitchFamily="2" charset="2"/>
              </a:rPr>
              <a:t>n</a:t>
            </a:r>
            <a:r>
              <a:rPr lang="it-IT" dirty="0">
                <a:sym typeface="Wingdings" panose="05000000000000000000" pitchFamily="2" charset="2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3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</a:t>
            </a:r>
            <a:r>
              <a:rPr lang="it-IT" dirty="0" err="1"/>
              <a:t>PRPs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611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Pseudo Random </a:t>
            </a:r>
            <a:r>
              <a:rPr lang="it-IT" dirty="0" err="1"/>
              <a:t>Permutation</a:t>
            </a:r>
            <a:r>
              <a:rPr lang="it-IT" dirty="0"/>
              <a:t>:</a:t>
            </a:r>
          </a:p>
          <a:p>
            <a:r>
              <a:rPr lang="it-IT" dirty="0"/>
              <a:t>S = set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plaintexts</a:t>
            </a:r>
            <a:endParaRPr lang="it-IT" dirty="0"/>
          </a:p>
          <a:p>
            <a:pPr lvl="2"/>
            <a:r>
              <a:rPr lang="it-IT" dirty="0"/>
              <a:t>n = 3 bits, S = {000,001,010,011,100,101,110,111}, |S| = 2</a:t>
            </a:r>
            <a:r>
              <a:rPr lang="it-IT" baseline="30000" dirty="0"/>
              <a:t>n</a:t>
            </a:r>
            <a:r>
              <a:rPr lang="it-IT" dirty="0"/>
              <a:t> = 8</a:t>
            </a:r>
          </a:p>
          <a:p>
            <a:r>
              <a:rPr lang="it-IT" dirty="0" err="1"/>
              <a:t>Permutation</a:t>
            </a:r>
            <a:r>
              <a:rPr lang="it-IT" dirty="0"/>
              <a:t>: </a:t>
            </a:r>
            <a:r>
              <a:rPr lang="it-IT" dirty="0" err="1"/>
              <a:t>bijective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>
                <a:latin typeface="Symbol" panose="05050102010706020507" pitchFamily="18" charset="2"/>
              </a:rPr>
              <a:t>P</a:t>
            </a:r>
            <a:r>
              <a:rPr lang="it-IT" dirty="0"/>
              <a:t>: S</a:t>
            </a:r>
            <a:r>
              <a:rPr lang="it-IT" dirty="0">
                <a:sym typeface="Wingdings" panose="05000000000000000000" pitchFamily="2" charset="2"/>
              </a:rPr>
              <a:t>S</a:t>
            </a:r>
            <a:r>
              <a:rPr lang="it-IT" dirty="0"/>
              <a:t> (1-to-1 </a:t>
            </a:r>
            <a:r>
              <a:rPr lang="it-IT" dirty="0" err="1"/>
              <a:t>mapping</a:t>
            </a:r>
            <a:r>
              <a:rPr lang="it-IT" dirty="0"/>
              <a:t>)</a:t>
            </a:r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1439652" y="2207013"/>
            <a:ext cx="2142238" cy="4210319"/>
            <a:chOff x="1007604" y="6547"/>
            <a:chExt cx="3060340" cy="6014741"/>
          </a:xfrm>
        </p:grpSpPr>
        <p:sp>
          <p:nvSpPr>
            <p:cNvPr id="5" name="CasellaDiTesto 4"/>
            <p:cNvSpPr txBox="1"/>
            <p:nvPr/>
          </p:nvSpPr>
          <p:spPr>
            <a:xfrm>
              <a:off x="1264078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1264078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264078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1264078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264078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1264078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1264078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1285623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1007604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1403648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136285" y="1016732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3136285" y="163634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3136285" y="225596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3136285" y="287558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3136285" y="3495199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3136285" y="411481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3136285" y="4734434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3157830" y="5354052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23" name="Ovale 22"/>
            <p:cNvSpPr/>
            <p:nvPr/>
          </p:nvSpPr>
          <p:spPr bwMode="auto">
            <a:xfrm>
              <a:off x="2879812" y="872716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3275855" y="260648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cxnSp>
          <p:nvCxnSpPr>
            <p:cNvPr id="25" name="Connettore 2 24"/>
            <p:cNvCxnSpPr>
              <a:stCxn id="14" idx="3"/>
              <a:endCxn id="24" idx="1"/>
            </p:cNvCxnSpPr>
            <p:nvPr/>
          </p:nvCxnSpPr>
          <p:spPr bwMode="auto">
            <a:xfrm>
              <a:off x="1907908" y="590409"/>
              <a:ext cx="1367947" cy="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2311418" y="6547"/>
              <a:ext cx="51800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endParaRPr lang="it-IT" sz="24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7" name="Connettore 2 26"/>
            <p:cNvCxnSpPr>
              <a:stCxn id="5" idx="3"/>
              <a:endCxn id="16" idx="1"/>
            </p:cNvCxnSpPr>
            <p:nvPr/>
          </p:nvCxnSpPr>
          <p:spPr bwMode="auto">
            <a:xfrm>
              <a:off x="1981308" y="1280541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8" name="Connettore 2 27"/>
            <p:cNvCxnSpPr>
              <a:stCxn id="6" idx="3"/>
              <a:endCxn id="17" idx="1"/>
            </p:cNvCxnSpPr>
            <p:nvPr/>
          </p:nvCxnSpPr>
          <p:spPr bwMode="auto">
            <a:xfrm>
              <a:off x="1981308" y="1900158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Connettore 2 28"/>
            <p:cNvCxnSpPr>
              <a:stCxn id="7" idx="3"/>
              <a:endCxn id="22" idx="1"/>
            </p:cNvCxnSpPr>
            <p:nvPr/>
          </p:nvCxnSpPr>
          <p:spPr bwMode="auto">
            <a:xfrm>
              <a:off x="1981308" y="2519775"/>
              <a:ext cx="1176521" cy="3098086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Connettore 2 29"/>
            <p:cNvCxnSpPr>
              <a:stCxn id="8" idx="3"/>
              <a:endCxn id="20" idx="1"/>
            </p:cNvCxnSpPr>
            <p:nvPr/>
          </p:nvCxnSpPr>
          <p:spPr bwMode="auto">
            <a:xfrm>
              <a:off x="1961523" y="3139392"/>
              <a:ext cx="1174763" cy="123923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1" name="Connettore 2 30"/>
            <p:cNvCxnSpPr>
              <a:stCxn id="9" idx="3"/>
              <a:endCxn id="15" idx="1"/>
            </p:cNvCxnSpPr>
            <p:nvPr/>
          </p:nvCxnSpPr>
          <p:spPr bwMode="auto">
            <a:xfrm flipV="1">
              <a:off x="1981308" y="1280541"/>
              <a:ext cx="1154977" cy="247846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Connettore 2 31"/>
            <p:cNvCxnSpPr>
              <a:stCxn id="10" idx="3"/>
              <a:endCxn id="21" idx="1"/>
            </p:cNvCxnSpPr>
            <p:nvPr/>
          </p:nvCxnSpPr>
          <p:spPr bwMode="auto">
            <a:xfrm>
              <a:off x="1981308" y="4378625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3" name="Connettore 2 32"/>
            <p:cNvCxnSpPr>
              <a:stCxn id="11" idx="3"/>
              <a:endCxn id="18" idx="1"/>
            </p:cNvCxnSpPr>
            <p:nvPr/>
          </p:nvCxnSpPr>
          <p:spPr bwMode="auto">
            <a:xfrm flipV="1">
              <a:off x="1961523" y="3139392"/>
              <a:ext cx="1174763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4" name="Connettore 2 33"/>
            <p:cNvCxnSpPr>
              <a:stCxn id="12" idx="3"/>
              <a:endCxn id="19" idx="1"/>
            </p:cNvCxnSpPr>
            <p:nvPr/>
          </p:nvCxnSpPr>
          <p:spPr bwMode="auto">
            <a:xfrm flipV="1">
              <a:off x="1963281" y="3759008"/>
              <a:ext cx="1173004" cy="185885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35" name="Gruppo 34"/>
          <p:cNvGrpSpPr>
            <a:grpSpLocks noChangeAspect="1"/>
          </p:cNvGrpSpPr>
          <p:nvPr/>
        </p:nvGrpSpPr>
        <p:grpSpPr>
          <a:xfrm>
            <a:off x="6678234" y="2223852"/>
            <a:ext cx="2142238" cy="4193480"/>
            <a:chOff x="5184068" y="49766"/>
            <a:chExt cx="3060340" cy="5990686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5440542" y="103589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5440542" y="1655513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5440542" y="2275130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5440542" y="2894748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5440542" y="3514363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5440542" y="4133980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440542" y="4753598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5462087" y="5373216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44" name="Ovale 43"/>
            <p:cNvSpPr/>
            <p:nvPr/>
          </p:nvSpPr>
          <p:spPr bwMode="auto">
            <a:xfrm>
              <a:off x="5184068" y="891880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5580112" y="279812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sp>
          <p:nvSpPr>
            <p:cNvPr id="46" name="CasellaDiTesto 45"/>
            <p:cNvSpPr txBox="1"/>
            <p:nvPr/>
          </p:nvSpPr>
          <p:spPr>
            <a:xfrm>
              <a:off x="7312749" y="1035896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000</a:t>
              </a: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7312749" y="1655513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001</a:t>
              </a:r>
            </a:p>
          </p:txBody>
        </p:sp>
        <p:sp>
          <p:nvSpPr>
            <p:cNvPr id="48" name="CasellaDiTesto 47"/>
            <p:cNvSpPr txBox="1"/>
            <p:nvPr/>
          </p:nvSpPr>
          <p:spPr>
            <a:xfrm>
              <a:off x="7312749" y="2275130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010</a:t>
              </a:r>
            </a:p>
          </p:txBody>
        </p:sp>
        <p:sp>
          <p:nvSpPr>
            <p:cNvPr id="49" name="CasellaDiTesto 48"/>
            <p:cNvSpPr txBox="1"/>
            <p:nvPr/>
          </p:nvSpPr>
          <p:spPr>
            <a:xfrm>
              <a:off x="7312749" y="2894748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011</a:t>
              </a:r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7312749" y="3514363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100</a:t>
              </a:r>
            </a:p>
          </p:txBody>
        </p:sp>
        <p:sp>
          <p:nvSpPr>
            <p:cNvPr id="51" name="CasellaDiTesto 50"/>
            <p:cNvSpPr txBox="1"/>
            <p:nvPr/>
          </p:nvSpPr>
          <p:spPr>
            <a:xfrm>
              <a:off x="7312749" y="4133980"/>
              <a:ext cx="717230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101</a:t>
              </a:r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7312749" y="4753598"/>
              <a:ext cx="697444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110</a:t>
              </a:r>
            </a:p>
          </p:txBody>
        </p:sp>
        <p:sp>
          <p:nvSpPr>
            <p:cNvPr id="53" name="CasellaDiTesto 52"/>
            <p:cNvSpPr txBox="1"/>
            <p:nvPr/>
          </p:nvSpPr>
          <p:spPr>
            <a:xfrm>
              <a:off x="7334294" y="5373216"/>
              <a:ext cx="677659" cy="5276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dirty="0"/>
                <a:t>111</a:t>
              </a:r>
            </a:p>
          </p:txBody>
        </p:sp>
        <p:sp>
          <p:nvSpPr>
            <p:cNvPr id="54" name="Ovale 53"/>
            <p:cNvSpPr/>
            <p:nvPr/>
          </p:nvSpPr>
          <p:spPr bwMode="auto">
            <a:xfrm>
              <a:off x="7056276" y="891880"/>
              <a:ext cx="1188132" cy="5148572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5" name="CasellaDiTesto 54"/>
            <p:cNvSpPr txBox="1"/>
            <p:nvPr/>
          </p:nvSpPr>
          <p:spPr>
            <a:xfrm>
              <a:off x="7452319" y="279812"/>
              <a:ext cx="50426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S</a:t>
              </a:r>
            </a:p>
          </p:txBody>
        </p:sp>
        <p:cxnSp>
          <p:nvCxnSpPr>
            <p:cNvPr id="56" name="Connettore 2 55"/>
            <p:cNvCxnSpPr>
              <a:stCxn id="45" idx="3"/>
              <a:endCxn id="55" idx="1"/>
            </p:cNvCxnSpPr>
            <p:nvPr/>
          </p:nvCxnSpPr>
          <p:spPr bwMode="auto">
            <a:xfrm>
              <a:off x="6084372" y="609573"/>
              <a:ext cx="1367947" cy="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7" name="CasellaDiTesto 56"/>
            <p:cNvSpPr txBox="1"/>
            <p:nvPr/>
          </p:nvSpPr>
          <p:spPr>
            <a:xfrm>
              <a:off x="6336197" y="49766"/>
              <a:ext cx="941650" cy="659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NO!!</a:t>
              </a:r>
              <a:endParaRPr lang="it-IT" sz="24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58" name="Connettore 2 57"/>
            <p:cNvCxnSpPr>
              <a:stCxn id="36" idx="3"/>
              <a:endCxn id="47" idx="1"/>
            </p:cNvCxnSpPr>
            <p:nvPr/>
          </p:nvCxnSpPr>
          <p:spPr bwMode="auto">
            <a:xfrm>
              <a:off x="6157772" y="1299705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9" name="Connettore 2 58"/>
            <p:cNvCxnSpPr>
              <a:stCxn id="37" idx="3"/>
            </p:cNvCxnSpPr>
            <p:nvPr/>
          </p:nvCxnSpPr>
          <p:spPr bwMode="auto">
            <a:xfrm flipV="1">
              <a:off x="6157772" y="1869506"/>
              <a:ext cx="1100470" cy="49816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onnettore 2 59"/>
            <p:cNvCxnSpPr>
              <a:stCxn id="38" idx="3"/>
              <a:endCxn id="51" idx="1"/>
            </p:cNvCxnSpPr>
            <p:nvPr/>
          </p:nvCxnSpPr>
          <p:spPr bwMode="auto">
            <a:xfrm>
              <a:off x="6157772" y="2538939"/>
              <a:ext cx="1154977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1" name="Connettore 2 60"/>
            <p:cNvCxnSpPr>
              <a:stCxn id="39" idx="3"/>
              <a:endCxn id="51" idx="1"/>
            </p:cNvCxnSpPr>
            <p:nvPr/>
          </p:nvCxnSpPr>
          <p:spPr bwMode="auto">
            <a:xfrm>
              <a:off x="6137987" y="3158556"/>
              <a:ext cx="1174763" cy="123923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2" name="Connettore 2 61"/>
            <p:cNvCxnSpPr>
              <a:stCxn id="40" idx="3"/>
              <a:endCxn id="46" idx="1"/>
            </p:cNvCxnSpPr>
            <p:nvPr/>
          </p:nvCxnSpPr>
          <p:spPr bwMode="auto">
            <a:xfrm flipV="1">
              <a:off x="6157772" y="1299705"/>
              <a:ext cx="1154977" cy="247846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3" name="Connettore 2 62"/>
            <p:cNvCxnSpPr>
              <a:stCxn id="41" idx="3"/>
              <a:endCxn id="52" idx="1"/>
            </p:cNvCxnSpPr>
            <p:nvPr/>
          </p:nvCxnSpPr>
          <p:spPr bwMode="auto">
            <a:xfrm>
              <a:off x="6157772" y="4397789"/>
              <a:ext cx="1154977" cy="619617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4" name="Connettore 2 63"/>
            <p:cNvCxnSpPr>
              <a:stCxn id="42" idx="3"/>
              <a:endCxn id="49" idx="1"/>
            </p:cNvCxnSpPr>
            <p:nvPr/>
          </p:nvCxnSpPr>
          <p:spPr bwMode="auto">
            <a:xfrm flipV="1">
              <a:off x="6137987" y="3158556"/>
              <a:ext cx="1174763" cy="1858850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5" name="Connettore 2 64"/>
            <p:cNvCxnSpPr>
              <a:stCxn id="43" idx="3"/>
              <a:endCxn id="50" idx="1"/>
            </p:cNvCxnSpPr>
            <p:nvPr/>
          </p:nvCxnSpPr>
          <p:spPr bwMode="auto">
            <a:xfrm flipV="1">
              <a:off x="6139745" y="3778172"/>
              <a:ext cx="1173004" cy="1858853"/>
            </a:xfrm>
            <a:prstGeom prst="straightConnector1">
              <a:avLst/>
            </a:prstGeom>
            <a:solidFill>
              <a:srgbClr val="FFFF99">
                <a:alpha val="50000"/>
              </a:srgb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66" name="CasellaDiTesto 65"/>
          <p:cNvSpPr txBox="1"/>
          <p:nvPr/>
        </p:nvSpPr>
        <p:spPr>
          <a:xfrm>
            <a:off x="107504" y="4113076"/>
            <a:ext cx="1351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/>
              <a:t>Permutation</a:t>
            </a:r>
            <a:r>
              <a:rPr lang="it-IT" b="1" dirty="0"/>
              <a:t>:</a:t>
            </a:r>
            <a:br>
              <a:rPr lang="it-IT" b="1" dirty="0"/>
            </a:br>
            <a:r>
              <a:rPr lang="it-IT" b="1" dirty="0"/>
              <a:t>must be a </a:t>
            </a:r>
            <a:br>
              <a:rPr lang="it-IT" b="1" dirty="0"/>
            </a:br>
            <a:r>
              <a:rPr lang="it-IT" b="1" dirty="0" err="1"/>
              <a:t>bijection</a:t>
            </a:r>
            <a:endParaRPr lang="it-IT" b="1" dirty="0"/>
          </a:p>
        </p:txBody>
      </p:sp>
      <p:sp>
        <p:nvSpPr>
          <p:cNvPr id="67" name="Rettangolo 3"/>
          <p:cNvSpPr>
            <a:spLocks noChangeArrowheads="1"/>
          </p:cNvSpPr>
          <p:nvPr/>
        </p:nvSpPr>
        <p:spPr bwMode="auto">
          <a:xfrm rot="5400000">
            <a:off x="3705680" y="4068415"/>
            <a:ext cx="1115777" cy="8274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 dirty="0"/>
              <a:t>ENC</a:t>
            </a:r>
            <a:r>
              <a:rPr lang="it-IT" altLang="it-IT" sz="2400" b="1" dirty="0">
                <a:sym typeface="Wingdings" panose="05000000000000000000" pitchFamily="2" charset="2"/>
              </a:rPr>
              <a:t></a:t>
            </a:r>
            <a:r>
              <a:rPr lang="it-IT" altLang="it-IT" sz="2400" b="1" dirty="0"/>
              <a:t> </a:t>
            </a:r>
            <a:r>
              <a:rPr lang="it-IT" altLang="it-IT" sz="2400" b="1" dirty="0">
                <a:sym typeface="Wingdings" panose="05000000000000000000" pitchFamily="2" charset="2"/>
              </a:rPr>
              <a:t>DEC</a:t>
            </a:r>
            <a:endParaRPr lang="it-IT" altLang="it-IT" sz="2400" b="1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3744837" y="3259002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Plaintext</a:t>
            </a:r>
            <a:r>
              <a:rPr lang="it-IT" b="1" dirty="0"/>
              <a:t>:</a:t>
            </a:r>
          </a:p>
          <a:p>
            <a:pPr algn="ctr"/>
            <a:r>
              <a:rPr lang="it-IT" b="1" dirty="0"/>
              <a:t>111</a:t>
            </a:r>
          </a:p>
        </p:txBody>
      </p:sp>
      <p:sp>
        <p:nvSpPr>
          <p:cNvPr id="69" name="CasellaDiTesto 68"/>
          <p:cNvSpPr txBox="1"/>
          <p:nvPr/>
        </p:nvSpPr>
        <p:spPr>
          <a:xfrm>
            <a:off x="3671900" y="5054869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Ciphertext</a:t>
            </a:r>
            <a:r>
              <a:rPr lang="it-IT" b="1" dirty="0"/>
              <a:t>:</a:t>
            </a:r>
          </a:p>
          <a:p>
            <a:pPr algn="ctr"/>
            <a:r>
              <a:rPr lang="it-IT" b="1" dirty="0"/>
              <a:t>100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5338630" y="5101035"/>
            <a:ext cx="1564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>
                <a:solidFill>
                  <a:srgbClr val="FF0000"/>
                </a:solidFill>
              </a:rPr>
              <a:t>This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WRONG!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Non-</a:t>
            </a:r>
            <a:r>
              <a:rPr lang="it-IT" b="1" dirty="0" err="1">
                <a:solidFill>
                  <a:srgbClr val="FF0000"/>
                </a:solidFill>
              </a:rPr>
              <a:t>reversible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b="1" dirty="0" err="1">
                <a:solidFill>
                  <a:srgbClr val="FF0000"/>
                </a:solidFill>
              </a:rPr>
              <a:t>Mapping</a:t>
            </a:r>
            <a:r>
              <a:rPr lang="it-IT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473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/>
      <p:bldP spid="67" grpId="0" animBg="1"/>
      <p:bldP spid="68" grpId="0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</a:t>
            </a:r>
            <a:r>
              <a:rPr lang="it-IT" dirty="0" err="1"/>
              <a:t>PRPs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611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Pseudo Random </a:t>
            </a:r>
            <a:r>
              <a:rPr lang="it-IT" dirty="0" err="1"/>
              <a:t>Permutation</a:t>
            </a:r>
            <a:r>
              <a:rPr lang="it-IT" dirty="0"/>
              <a:t>:</a:t>
            </a:r>
          </a:p>
          <a:p>
            <a:r>
              <a:rPr lang="it-IT" dirty="0"/>
              <a:t>S = set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plaintexts</a:t>
            </a:r>
            <a:endParaRPr lang="it-IT" dirty="0"/>
          </a:p>
          <a:p>
            <a:pPr lvl="2"/>
            <a:r>
              <a:rPr lang="it-IT" dirty="0"/>
              <a:t>n = 3 bits, S = {000,001,010,011,100,101,110,111}, |S| = 2</a:t>
            </a:r>
            <a:r>
              <a:rPr lang="it-IT" baseline="30000" dirty="0"/>
              <a:t>n</a:t>
            </a:r>
            <a:r>
              <a:rPr lang="it-IT" dirty="0"/>
              <a:t> = 8</a:t>
            </a:r>
          </a:p>
          <a:p>
            <a:r>
              <a:rPr lang="it-IT" dirty="0" err="1"/>
              <a:t>Permutation</a:t>
            </a:r>
            <a:r>
              <a:rPr lang="it-IT" dirty="0"/>
              <a:t>: </a:t>
            </a:r>
            <a:r>
              <a:rPr lang="it-IT" dirty="0" err="1"/>
              <a:t>bijective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>
                <a:latin typeface="Symbol" panose="05050102010706020507" pitchFamily="18" charset="2"/>
              </a:rPr>
              <a:t>P</a:t>
            </a:r>
            <a:r>
              <a:rPr lang="it-IT" dirty="0"/>
              <a:t>: S</a:t>
            </a:r>
            <a:r>
              <a:rPr lang="it-IT" dirty="0">
                <a:sym typeface="Wingdings" panose="05000000000000000000" pitchFamily="2" charset="2"/>
              </a:rPr>
              <a:t>S</a:t>
            </a:r>
            <a:r>
              <a:rPr lang="it-IT" dirty="0"/>
              <a:t> (1-to-1 </a:t>
            </a:r>
            <a:r>
              <a:rPr lang="it-IT" dirty="0" err="1"/>
              <a:t>mapping</a:t>
            </a:r>
            <a:r>
              <a:rPr lang="it-IT" dirty="0"/>
              <a:t>)	</a:t>
            </a:r>
          </a:p>
        </p:txBody>
      </p:sp>
      <p:sp>
        <p:nvSpPr>
          <p:cNvPr id="71" name="Segnaposto contenuto 2"/>
          <p:cNvSpPr txBox="1">
            <a:spLocks/>
          </p:cNvSpPr>
          <p:nvPr/>
        </p:nvSpPr>
        <p:spPr bwMode="auto">
          <a:xfrm>
            <a:off x="-508" y="2393578"/>
            <a:ext cx="9217024" cy="42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kern="0" dirty="0"/>
              <a:t>Pseudo-Random: </a:t>
            </a:r>
            <a:r>
              <a:rPr lang="it-IT" kern="0" dirty="0" err="1">
                <a:solidFill>
                  <a:srgbClr val="FF0000"/>
                </a:solidFill>
              </a:rPr>
              <a:t>block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cipher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should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uniformly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select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one</a:t>
            </a:r>
            <a:r>
              <a:rPr lang="it-IT" kern="0" dirty="0">
                <a:solidFill>
                  <a:srgbClr val="FF0000"/>
                </a:solidFill>
              </a:rPr>
              <a:t> of the </a:t>
            </a:r>
            <a:r>
              <a:rPr lang="it-IT" kern="0" dirty="0" err="1">
                <a:solidFill>
                  <a:srgbClr val="FF0000"/>
                </a:solidFill>
              </a:rPr>
              <a:t>possible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permutations</a:t>
            </a:r>
            <a:endParaRPr lang="it-IT" kern="0" dirty="0">
              <a:solidFill>
                <a:srgbClr val="FF0000"/>
              </a:solidFill>
            </a:endParaRPr>
          </a:p>
          <a:p>
            <a:pPr lvl="1"/>
            <a:r>
              <a:rPr lang="it-IT" kern="0" dirty="0" err="1"/>
              <a:t>Permutation</a:t>
            </a:r>
            <a:r>
              <a:rPr lang="it-IT" kern="0" dirty="0"/>
              <a:t> </a:t>
            </a:r>
            <a:r>
              <a:rPr lang="it-IT" dirty="0" err="1">
                <a:latin typeface="Symbol" panose="05050102010706020507" pitchFamily="18" charset="2"/>
              </a:rPr>
              <a:t>P</a:t>
            </a:r>
            <a:r>
              <a:rPr lang="it-IT" sz="4800" baseline="-25000" dirty="0" err="1"/>
              <a:t>k</a:t>
            </a:r>
            <a:r>
              <a:rPr lang="it-IT" dirty="0"/>
              <a:t> </a:t>
            </a:r>
            <a:r>
              <a:rPr lang="it-IT" kern="0" dirty="0" err="1"/>
              <a:t>used</a:t>
            </a:r>
            <a:r>
              <a:rPr lang="it-IT" kern="0" dirty="0"/>
              <a:t> by the </a:t>
            </a:r>
            <a:r>
              <a:rPr lang="it-IT" kern="0" dirty="0" err="1"/>
              <a:t>cipher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«</a:t>
            </a:r>
            <a:r>
              <a:rPr lang="it-IT" kern="0" dirty="0" err="1"/>
              <a:t>selected</a:t>
            </a:r>
            <a:r>
              <a:rPr lang="it-IT" kern="0" dirty="0"/>
              <a:t>» by the secret </a:t>
            </a:r>
            <a:r>
              <a:rPr lang="it-IT" dirty="0" err="1"/>
              <a:t>key</a:t>
            </a:r>
            <a:r>
              <a:rPr lang="it-IT" dirty="0"/>
              <a:t> K</a:t>
            </a:r>
            <a:endParaRPr lang="it-IT" kern="0" dirty="0"/>
          </a:p>
          <a:p>
            <a:r>
              <a:rPr lang="it-IT" kern="0" dirty="0"/>
              <a:t>PROBLEM!! How </a:t>
            </a:r>
            <a:r>
              <a:rPr lang="it-IT" kern="0" dirty="0" err="1"/>
              <a:t>many</a:t>
            </a:r>
            <a:r>
              <a:rPr lang="it-IT" kern="0" dirty="0"/>
              <a:t> </a:t>
            </a:r>
            <a:r>
              <a:rPr lang="it-IT" kern="0" dirty="0" err="1"/>
              <a:t>permutations</a:t>
            </a:r>
            <a:r>
              <a:rPr lang="it-IT" kern="0" dirty="0"/>
              <a:t>? 2</a:t>
            </a:r>
            <a:r>
              <a:rPr lang="it-IT" kern="0" baseline="30000" dirty="0"/>
              <a:t>n</a:t>
            </a:r>
            <a:r>
              <a:rPr lang="it-IT" kern="0" dirty="0"/>
              <a:t>! (! = </a:t>
            </a:r>
            <a:r>
              <a:rPr lang="it-IT" kern="0" dirty="0" err="1"/>
              <a:t>factorial</a:t>
            </a:r>
            <a:r>
              <a:rPr lang="it-IT" kern="0" dirty="0"/>
              <a:t>)</a:t>
            </a:r>
          </a:p>
          <a:p>
            <a:pPr lvl="1"/>
            <a:r>
              <a:rPr lang="it-IT" kern="0" dirty="0"/>
              <a:t>For n=3: 	2</a:t>
            </a:r>
            <a:r>
              <a:rPr lang="it-IT" kern="0" baseline="30000" dirty="0"/>
              <a:t>3</a:t>
            </a:r>
            <a:r>
              <a:rPr lang="it-IT" kern="0" dirty="0"/>
              <a:t>! = 8! = 40320</a:t>
            </a:r>
          </a:p>
          <a:p>
            <a:pPr lvl="1"/>
            <a:r>
              <a:rPr lang="it-IT" kern="0" dirty="0"/>
              <a:t>For n=8: 	2</a:t>
            </a:r>
            <a:r>
              <a:rPr lang="it-IT" kern="0" baseline="30000" dirty="0"/>
              <a:t>8</a:t>
            </a:r>
            <a:r>
              <a:rPr lang="it-IT" kern="0" dirty="0"/>
              <a:t>! = 256! = 8.58×10</a:t>
            </a:r>
            <a:r>
              <a:rPr lang="it-IT" kern="0" baseline="30000" dirty="0"/>
              <a:t>506 </a:t>
            </a:r>
            <a:r>
              <a:rPr lang="it-IT" kern="0" dirty="0"/>
              <a:t>= </a:t>
            </a:r>
            <a:r>
              <a:rPr lang="it-IT" sz="1900" dirty="0"/>
              <a:t>857817775342842654119082271681232625157781520279485619859655650377269452553147589377440291360451408450375885342336584306157196834693696475322289288497426025679637332563368786442675207626794560187968867971521143307702077526646451464709187326100832876325702818980773671781454170250523018608495319068138257481070252817559459476987034665712738139286205234756808218860701203611083152093501947437109101726968262861606263662435022840944191408424615936000000000000000000000000000000000000000000000000000000000000000</a:t>
            </a:r>
          </a:p>
          <a:p>
            <a:pPr lvl="1"/>
            <a:r>
              <a:rPr lang="it-IT" kern="0" dirty="0"/>
              <a:t>In AES, n=128 …. 2</a:t>
            </a:r>
            <a:r>
              <a:rPr lang="it-IT" kern="0" baseline="30000" dirty="0"/>
              <a:t>128</a:t>
            </a:r>
            <a:r>
              <a:rPr lang="it-IT" kern="0" dirty="0"/>
              <a:t>! ~ 2^(2</a:t>
            </a:r>
            <a:r>
              <a:rPr lang="it-IT" kern="0" baseline="30000" dirty="0"/>
              <a:t>135</a:t>
            </a:r>
            <a:r>
              <a:rPr lang="it-IT" kern="0" dirty="0"/>
              <a:t>) </a:t>
            </a:r>
            <a:r>
              <a:rPr lang="it-IT" kern="0" dirty="0">
                <a:sym typeface="Wingdings" panose="05000000000000000000" pitchFamily="2" charset="2"/>
              </a:rPr>
              <a:t> </a:t>
            </a:r>
            <a:r>
              <a:rPr lang="it-IT" kern="0" dirty="0" err="1">
                <a:sym typeface="Wingdings" panose="05000000000000000000" pitchFamily="2" charset="2"/>
              </a:rPr>
              <a:t>unbelievably</a:t>
            </a:r>
            <a:r>
              <a:rPr lang="it-IT" kern="0" dirty="0">
                <a:sym typeface="Wingdings" panose="05000000000000000000" pitchFamily="2" charset="2"/>
              </a:rPr>
              <a:t> large </a:t>
            </a:r>
            <a:r>
              <a:rPr lang="it-IT" kern="0" dirty="0" err="1">
                <a:sym typeface="Wingdings" panose="05000000000000000000" pitchFamily="2" charset="2"/>
              </a:rPr>
              <a:t>number</a:t>
            </a:r>
            <a:r>
              <a:rPr lang="it-IT" kern="0" dirty="0">
                <a:sym typeface="Wingdings" panose="05000000000000000000" pitchFamily="2" charset="2"/>
              </a:rPr>
              <a:t>!! (10</a:t>
            </a:r>
            <a:r>
              <a:rPr lang="it-IT" kern="0" baseline="30000" dirty="0">
                <a:sym typeface="Wingdings" panose="05000000000000000000" pitchFamily="2" charset="2"/>
              </a:rPr>
              <a:t>40</a:t>
            </a:r>
            <a:r>
              <a:rPr lang="it-IT" kern="0" dirty="0">
                <a:sym typeface="Wingdings" panose="05000000000000000000" pitchFamily="2" charset="2"/>
              </a:rPr>
              <a:t> </a:t>
            </a:r>
            <a:r>
              <a:rPr lang="it-IT" kern="0" dirty="0" err="1">
                <a:sym typeface="Wingdings" panose="05000000000000000000" pitchFamily="2" charset="2"/>
              </a:rPr>
              <a:t>digits</a:t>
            </a:r>
            <a:r>
              <a:rPr lang="it-IT" kern="0" dirty="0">
                <a:sym typeface="Wingdings" panose="05000000000000000000" pitchFamily="2" charset="2"/>
              </a:rPr>
              <a:t> </a:t>
            </a:r>
            <a:r>
              <a:rPr lang="it-IT" kern="0" dirty="0" err="1">
                <a:sym typeface="Wingdings" panose="05000000000000000000" pitchFamily="2" charset="2"/>
              </a:rPr>
              <a:t>key</a:t>
            </a:r>
            <a:r>
              <a:rPr lang="it-IT" kern="0" dirty="0">
                <a:sym typeface="Wingdings" panose="05000000000000000000" pitchFamily="2" charset="2"/>
              </a:rPr>
              <a:t>) </a:t>
            </a:r>
          </a:p>
          <a:p>
            <a:pPr lvl="2"/>
            <a:r>
              <a:rPr lang="it-IT" kern="0" dirty="0">
                <a:sym typeface="Wingdings" panose="05000000000000000000" pitchFamily="2" charset="2"/>
              </a:rPr>
              <a:t>AES </a:t>
            </a:r>
            <a:r>
              <a:rPr lang="it-IT" kern="0" dirty="0" err="1">
                <a:sym typeface="Wingdings" panose="05000000000000000000" pitchFamily="2" charset="2"/>
              </a:rPr>
              <a:t>keys</a:t>
            </a:r>
            <a:r>
              <a:rPr lang="it-IT" kern="0" dirty="0">
                <a:sym typeface="Wingdings" panose="05000000000000000000" pitchFamily="2" charset="2"/>
              </a:rPr>
              <a:t>: 128, 192, 256  </a:t>
            </a:r>
            <a:r>
              <a:rPr lang="it-IT" kern="0" dirty="0">
                <a:solidFill>
                  <a:srgbClr val="FF0000"/>
                </a:solidFill>
              </a:rPr>
              <a:t>2</a:t>
            </a:r>
            <a:r>
              <a:rPr lang="it-IT" kern="0" baseline="30000" dirty="0">
                <a:solidFill>
                  <a:srgbClr val="FF0000"/>
                </a:solidFill>
              </a:rPr>
              <a:t>256</a:t>
            </a:r>
            <a:r>
              <a:rPr lang="it-IT" kern="0" dirty="0">
                <a:solidFill>
                  <a:srgbClr val="FF0000"/>
                </a:solidFill>
              </a:rPr>
              <a:t> &lt;&lt; 2</a:t>
            </a:r>
            <a:r>
              <a:rPr lang="it-IT" kern="0" baseline="30000" dirty="0">
                <a:solidFill>
                  <a:srgbClr val="FF0000"/>
                </a:solidFill>
              </a:rPr>
              <a:t>128</a:t>
            </a:r>
            <a:r>
              <a:rPr lang="it-IT" kern="0" dirty="0">
                <a:solidFill>
                  <a:srgbClr val="FF0000"/>
                </a:solidFill>
              </a:rPr>
              <a:t>! (2</a:t>
            </a:r>
            <a:r>
              <a:rPr lang="it-IT" kern="0" baseline="30000" dirty="0">
                <a:solidFill>
                  <a:srgbClr val="FF0000"/>
                </a:solidFill>
              </a:rPr>
              <a:t>256</a:t>
            </a:r>
            <a:r>
              <a:rPr lang="it-IT" kern="0" dirty="0">
                <a:solidFill>
                  <a:srgbClr val="FF0000"/>
                </a:solidFill>
              </a:rPr>
              <a:t> just 78 </a:t>
            </a:r>
            <a:r>
              <a:rPr lang="it-IT" kern="0" dirty="0" err="1">
                <a:solidFill>
                  <a:srgbClr val="FF0000"/>
                </a:solidFill>
              </a:rPr>
              <a:t>digits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key</a:t>
            </a:r>
            <a:r>
              <a:rPr lang="it-IT" kern="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it-IT" kern="0" dirty="0">
                <a:solidFill>
                  <a:srgbClr val="FF0000"/>
                </a:solidFill>
              </a:rPr>
              <a:t>Take home: </a:t>
            </a:r>
            <a:r>
              <a:rPr lang="it-IT" kern="0" dirty="0" err="1">
                <a:solidFill>
                  <a:srgbClr val="FF0000"/>
                </a:solidFill>
              </a:rPr>
              <a:t>Actual</a:t>
            </a:r>
            <a:r>
              <a:rPr lang="it-IT" kern="0" dirty="0">
                <a:solidFill>
                  <a:srgbClr val="FF0000"/>
                </a:solidFill>
              </a:rPr>
              <a:t> AES </a:t>
            </a:r>
            <a:r>
              <a:rPr lang="it-IT" kern="0" dirty="0" err="1">
                <a:solidFill>
                  <a:srgbClr val="FF0000"/>
                </a:solidFill>
              </a:rPr>
              <a:t>permutations</a:t>
            </a:r>
            <a:r>
              <a:rPr lang="it-IT" kern="0" dirty="0">
                <a:solidFill>
                  <a:srgbClr val="FF0000"/>
                </a:solidFill>
              </a:rPr>
              <a:t> way </a:t>
            </a:r>
            <a:r>
              <a:rPr lang="it-IT" kern="0" dirty="0" err="1">
                <a:solidFill>
                  <a:srgbClr val="FF0000"/>
                </a:solidFill>
              </a:rPr>
              <a:t>less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that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ideal</a:t>
            </a:r>
            <a:r>
              <a:rPr lang="it-IT" kern="0" dirty="0">
                <a:solidFill>
                  <a:srgbClr val="FF0000"/>
                </a:solidFill>
              </a:rPr>
              <a:t> PRP (</a:t>
            </a:r>
            <a:r>
              <a:rPr lang="it-IT" kern="0" dirty="0" err="1">
                <a:solidFill>
                  <a:srgbClr val="FF0000"/>
                </a:solidFill>
              </a:rPr>
              <a:t>but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still</a:t>
            </a:r>
            <a:r>
              <a:rPr lang="it-IT" kern="0" dirty="0">
                <a:solidFill>
                  <a:srgbClr val="FF0000"/>
                </a:solidFill>
              </a:rPr>
              <a:t> OK)</a:t>
            </a:r>
          </a:p>
        </p:txBody>
      </p:sp>
    </p:spTree>
    <p:extLst>
      <p:ext uri="{BB962C8B-B14F-4D97-AF65-F5344CB8AC3E}">
        <p14:creationId xmlns:p14="http://schemas.microsoft.com/office/powerpoint/2010/main" val="13072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</a:t>
            </a:r>
            <a:r>
              <a:rPr lang="it-IT" dirty="0" err="1"/>
              <a:t>PRPs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611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Pseudo Random </a:t>
            </a:r>
            <a:r>
              <a:rPr lang="it-IT" dirty="0" err="1"/>
              <a:t>Permutation</a:t>
            </a:r>
            <a:r>
              <a:rPr lang="it-IT" dirty="0"/>
              <a:t>:</a:t>
            </a:r>
          </a:p>
          <a:p>
            <a:r>
              <a:rPr lang="it-IT" dirty="0"/>
              <a:t>S = set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plaintexts</a:t>
            </a:r>
            <a:endParaRPr lang="it-IT" dirty="0"/>
          </a:p>
          <a:p>
            <a:pPr lvl="2"/>
            <a:r>
              <a:rPr lang="it-IT" dirty="0"/>
              <a:t>n = 3 bits, S = {000,001,010,011,100,101,110,111}, |S| = 2</a:t>
            </a:r>
            <a:r>
              <a:rPr lang="it-IT" baseline="30000" dirty="0"/>
              <a:t>n</a:t>
            </a:r>
            <a:r>
              <a:rPr lang="it-IT" dirty="0"/>
              <a:t> = 8</a:t>
            </a:r>
          </a:p>
          <a:p>
            <a:r>
              <a:rPr lang="it-IT" dirty="0" err="1"/>
              <a:t>Permutation</a:t>
            </a:r>
            <a:r>
              <a:rPr lang="it-IT" dirty="0"/>
              <a:t>: </a:t>
            </a:r>
            <a:r>
              <a:rPr lang="it-IT" dirty="0" err="1"/>
              <a:t>bijective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>
                <a:latin typeface="Symbol" panose="05050102010706020507" pitchFamily="18" charset="2"/>
              </a:rPr>
              <a:t>P</a:t>
            </a:r>
            <a:r>
              <a:rPr lang="it-IT" dirty="0"/>
              <a:t>: S</a:t>
            </a:r>
            <a:r>
              <a:rPr lang="it-IT" dirty="0">
                <a:sym typeface="Wingdings" panose="05000000000000000000" pitchFamily="2" charset="2"/>
              </a:rPr>
              <a:t>S</a:t>
            </a:r>
            <a:r>
              <a:rPr lang="it-IT" dirty="0"/>
              <a:t> (1-to-1 </a:t>
            </a:r>
            <a:r>
              <a:rPr lang="it-IT" dirty="0" err="1"/>
              <a:t>mapping</a:t>
            </a:r>
            <a:r>
              <a:rPr lang="it-IT" dirty="0"/>
              <a:t>)	</a:t>
            </a:r>
          </a:p>
        </p:txBody>
      </p:sp>
      <p:sp>
        <p:nvSpPr>
          <p:cNvPr id="71" name="Segnaposto contenuto 2"/>
          <p:cNvSpPr txBox="1">
            <a:spLocks/>
          </p:cNvSpPr>
          <p:nvPr/>
        </p:nvSpPr>
        <p:spPr bwMode="auto">
          <a:xfrm>
            <a:off x="-508" y="2393578"/>
            <a:ext cx="9217024" cy="42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kern="0" dirty="0"/>
              <a:t>Pseudo-Random: </a:t>
            </a:r>
            <a:r>
              <a:rPr lang="it-IT" kern="0" dirty="0" err="1">
                <a:solidFill>
                  <a:srgbClr val="FF0000"/>
                </a:solidFill>
              </a:rPr>
              <a:t>block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cipher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should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uniformly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select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one</a:t>
            </a:r>
            <a:r>
              <a:rPr lang="it-IT" kern="0" dirty="0">
                <a:solidFill>
                  <a:srgbClr val="FF0000"/>
                </a:solidFill>
              </a:rPr>
              <a:t> of the </a:t>
            </a:r>
            <a:r>
              <a:rPr lang="it-IT" kern="0" dirty="0" err="1">
                <a:solidFill>
                  <a:srgbClr val="FF0000"/>
                </a:solidFill>
              </a:rPr>
              <a:t>possible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permutations</a:t>
            </a:r>
            <a:endParaRPr lang="it-IT" kern="0" dirty="0">
              <a:solidFill>
                <a:srgbClr val="FF0000"/>
              </a:solidFill>
            </a:endParaRPr>
          </a:p>
          <a:p>
            <a:pPr lvl="1"/>
            <a:r>
              <a:rPr lang="it-IT" kern="0" dirty="0" err="1"/>
              <a:t>Permutation</a:t>
            </a:r>
            <a:r>
              <a:rPr lang="it-IT" kern="0" dirty="0"/>
              <a:t> </a:t>
            </a:r>
            <a:r>
              <a:rPr lang="it-IT" dirty="0" err="1">
                <a:latin typeface="Symbol" panose="05050102010706020507" pitchFamily="18" charset="2"/>
              </a:rPr>
              <a:t>P</a:t>
            </a:r>
            <a:r>
              <a:rPr lang="it-IT" sz="4800" baseline="-25000" dirty="0" err="1"/>
              <a:t>k</a:t>
            </a:r>
            <a:r>
              <a:rPr lang="it-IT" dirty="0"/>
              <a:t> </a:t>
            </a:r>
            <a:r>
              <a:rPr lang="it-IT" kern="0" dirty="0" err="1"/>
              <a:t>used</a:t>
            </a:r>
            <a:r>
              <a:rPr lang="it-IT" kern="0" dirty="0"/>
              <a:t> by the </a:t>
            </a:r>
            <a:r>
              <a:rPr lang="it-IT" kern="0" dirty="0" err="1"/>
              <a:t>cipher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«</a:t>
            </a:r>
            <a:r>
              <a:rPr lang="it-IT" kern="0" dirty="0" err="1"/>
              <a:t>selected</a:t>
            </a:r>
            <a:r>
              <a:rPr lang="it-IT" kern="0" dirty="0"/>
              <a:t>» by the secret </a:t>
            </a:r>
            <a:r>
              <a:rPr lang="it-IT" dirty="0" err="1"/>
              <a:t>key</a:t>
            </a:r>
            <a:r>
              <a:rPr lang="it-IT" dirty="0"/>
              <a:t> K</a:t>
            </a:r>
            <a:endParaRPr lang="it-IT" kern="0" dirty="0"/>
          </a:p>
          <a:p>
            <a:r>
              <a:rPr lang="it-IT" kern="0" dirty="0"/>
              <a:t>PROBLEM!! How </a:t>
            </a:r>
            <a:r>
              <a:rPr lang="it-IT" kern="0" dirty="0" err="1"/>
              <a:t>many</a:t>
            </a:r>
            <a:r>
              <a:rPr lang="it-IT" kern="0" dirty="0"/>
              <a:t> </a:t>
            </a:r>
            <a:r>
              <a:rPr lang="it-IT" kern="0" dirty="0" err="1"/>
              <a:t>permutations</a:t>
            </a:r>
            <a:r>
              <a:rPr lang="it-IT" kern="0" dirty="0"/>
              <a:t>? 2</a:t>
            </a:r>
            <a:r>
              <a:rPr lang="it-IT" kern="0" baseline="30000" dirty="0"/>
              <a:t>n</a:t>
            </a:r>
            <a:r>
              <a:rPr lang="it-IT" kern="0" dirty="0"/>
              <a:t>! (! = </a:t>
            </a:r>
            <a:r>
              <a:rPr lang="it-IT" kern="0" dirty="0" err="1"/>
              <a:t>factorial</a:t>
            </a:r>
            <a:r>
              <a:rPr lang="it-IT" kern="0" dirty="0"/>
              <a:t>)</a:t>
            </a:r>
          </a:p>
          <a:p>
            <a:pPr lvl="1"/>
            <a:r>
              <a:rPr lang="it-IT" kern="0" dirty="0"/>
              <a:t>For n=3: 	2</a:t>
            </a:r>
            <a:r>
              <a:rPr lang="it-IT" kern="0" baseline="30000" dirty="0"/>
              <a:t>3</a:t>
            </a:r>
            <a:r>
              <a:rPr lang="it-IT" kern="0" dirty="0"/>
              <a:t>! = 8! = 40320</a:t>
            </a:r>
          </a:p>
          <a:p>
            <a:pPr lvl="1"/>
            <a:r>
              <a:rPr lang="it-IT" kern="0" dirty="0"/>
              <a:t>For n=8: 	2</a:t>
            </a:r>
            <a:r>
              <a:rPr lang="it-IT" kern="0" baseline="30000" dirty="0"/>
              <a:t>8</a:t>
            </a:r>
            <a:r>
              <a:rPr lang="it-IT" kern="0" dirty="0"/>
              <a:t>! = 256! = 8.58×10</a:t>
            </a:r>
            <a:r>
              <a:rPr lang="it-IT" kern="0" baseline="30000" dirty="0"/>
              <a:t>506 </a:t>
            </a:r>
            <a:r>
              <a:rPr lang="it-IT" kern="0" dirty="0"/>
              <a:t>= </a:t>
            </a:r>
            <a:r>
              <a:rPr lang="it-IT" sz="1900" dirty="0"/>
              <a:t>857817775342842654119082271681232625157781520279485619859655650377269452553147589377440291360451408450375885342336584306157196834693696475322289288497426025679637332563368786442675207626794560187968867971521143307702077526646451464709187326100832876325702818980773671781454170250523018608495319068138257481070252817559459476987034665712738139286205234756808218860701203611083152093501947437109101726968262861606263662435022840944191408424615936000000000000000000000000000000000000000000000000000000000000000</a:t>
            </a:r>
          </a:p>
          <a:p>
            <a:pPr lvl="1"/>
            <a:r>
              <a:rPr lang="it-IT" kern="0" dirty="0"/>
              <a:t>In AES, n=128 …. 2</a:t>
            </a:r>
            <a:r>
              <a:rPr lang="it-IT" kern="0" baseline="30000" dirty="0"/>
              <a:t>128</a:t>
            </a:r>
            <a:r>
              <a:rPr lang="it-IT" kern="0" dirty="0"/>
              <a:t>! ~ 2^(2</a:t>
            </a:r>
            <a:r>
              <a:rPr lang="it-IT" kern="0" baseline="30000" dirty="0"/>
              <a:t>135</a:t>
            </a:r>
            <a:r>
              <a:rPr lang="it-IT" kern="0" dirty="0"/>
              <a:t>) </a:t>
            </a:r>
            <a:r>
              <a:rPr lang="it-IT" kern="0" dirty="0">
                <a:sym typeface="Wingdings" panose="05000000000000000000" pitchFamily="2" charset="2"/>
              </a:rPr>
              <a:t> </a:t>
            </a:r>
            <a:r>
              <a:rPr lang="it-IT" kern="0" dirty="0" err="1">
                <a:sym typeface="Wingdings" panose="05000000000000000000" pitchFamily="2" charset="2"/>
              </a:rPr>
              <a:t>unbelievably</a:t>
            </a:r>
            <a:r>
              <a:rPr lang="it-IT" kern="0" dirty="0">
                <a:sym typeface="Wingdings" panose="05000000000000000000" pitchFamily="2" charset="2"/>
              </a:rPr>
              <a:t> large </a:t>
            </a:r>
            <a:r>
              <a:rPr lang="it-IT" kern="0" dirty="0" err="1">
                <a:sym typeface="Wingdings" panose="05000000000000000000" pitchFamily="2" charset="2"/>
              </a:rPr>
              <a:t>number</a:t>
            </a:r>
            <a:r>
              <a:rPr lang="it-IT" kern="0" dirty="0">
                <a:sym typeface="Wingdings" panose="05000000000000000000" pitchFamily="2" charset="2"/>
              </a:rPr>
              <a:t>!! (10</a:t>
            </a:r>
            <a:r>
              <a:rPr lang="it-IT" kern="0" baseline="30000" dirty="0">
                <a:sym typeface="Wingdings" panose="05000000000000000000" pitchFamily="2" charset="2"/>
              </a:rPr>
              <a:t>40</a:t>
            </a:r>
            <a:r>
              <a:rPr lang="it-IT" kern="0" dirty="0">
                <a:sym typeface="Wingdings" panose="05000000000000000000" pitchFamily="2" charset="2"/>
              </a:rPr>
              <a:t> </a:t>
            </a:r>
            <a:r>
              <a:rPr lang="it-IT" kern="0" dirty="0" err="1">
                <a:sym typeface="Wingdings" panose="05000000000000000000" pitchFamily="2" charset="2"/>
              </a:rPr>
              <a:t>digits</a:t>
            </a:r>
            <a:r>
              <a:rPr lang="it-IT" kern="0" dirty="0">
                <a:sym typeface="Wingdings" panose="05000000000000000000" pitchFamily="2" charset="2"/>
              </a:rPr>
              <a:t> </a:t>
            </a:r>
            <a:r>
              <a:rPr lang="it-IT" kern="0" dirty="0" err="1">
                <a:sym typeface="Wingdings" panose="05000000000000000000" pitchFamily="2" charset="2"/>
              </a:rPr>
              <a:t>key</a:t>
            </a:r>
            <a:r>
              <a:rPr lang="it-IT" kern="0" dirty="0">
                <a:sym typeface="Wingdings" panose="05000000000000000000" pitchFamily="2" charset="2"/>
              </a:rPr>
              <a:t>) </a:t>
            </a:r>
          </a:p>
          <a:p>
            <a:pPr lvl="2"/>
            <a:r>
              <a:rPr lang="it-IT" kern="0" dirty="0">
                <a:sym typeface="Wingdings" panose="05000000000000000000" pitchFamily="2" charset="2"/>
              </a:rPr>
              <a:t>AES </a:t>
            </a:r>
            <a:r>
              <a:rPr lang="it-IT" kern="0" dirty="0" err="1">
                <a:sym typeface="Wingdings" panose="05000000000000000000" pitchFamily="2" charset="2"/>
              </a:rPr>
              <a:t>keys</a:t>
            </a:r>
            <a:r>
              <a:rPr lang="it-IT" kern="0" dirty="0">
                <a:sym typeface="Wingdings" panose="05000000000000000000" pitchFamily="2" charset="2"/>
              </a:rPr>
              <a:t>: 128, 192, 256  </a:t>
            </a:r>
            <a:r>
              <a:rPr lang="it-IT" kern="0" dirty="0">
                <a:solidFill>
                  <a:srgbClr val="FF0000"/>
                </a:solidFill>
              </a:rPr>
              <a:t>2</a:t>
            </a:r>
            <a:r>
              <a:rPr lang="it-IT" kern="0" baseline="30000" dirty="0">
                <a:solidFill>
                  <a:srgbClr val="FF0000"/>
                </a:solidFill>
              </a:rPr>
              <a:t>256</a:t>
            </a:r>
            <a:r>
              <a:rPr lang="it-IT" kern="0" dirty="0">
                <a:solidFill>
                  <a:srgbClr val="FF0000"/>
                </a:solidFill>
              </a:rPr>
              <a:t> &lt;&lt; 2</a:t>
            </a:r>
            <a:r>
              <a:rPr lang="it-IT" kern="0" baseline="30000" dirty="0">
                <a:solidFill>
                  <a:srgbClr val="FF0000"/>
                </a:solidFill>
              </a:rPr>
              <a:t>128</a:t>
            </a:r>
            <a:r>
              <a:rPr lang="it-IT" kern="0" dirty="0">
                <a:solidFill>
                  <a:srgbClr val="FF0000"/>
                </a:solidFill>
              </a:rPr>
              <a:t>! (2</a:t>
            </a:r>
            <a:r>
              <a:rPr lang="it-IT" kern="0" baseline="30000" dirty="0">
                <a:solidFill>
                  <a:srgbClr val="FF0000"/>
                </a:solidFill>
              </a:rPr>
              <a:t>256</a:t>
            </a:r>
            <a:r>
              <a:rPr lang="it-IT" kern="0" dirty="0">
                <a:solidFill>
                  <a:srgbClr val="FF0000"/>
                </a:solidFill>
              </a:rPr>
              <a:t> just 78 </a:t>
            </a:r>
            <a:r>
              <a:rPr lang="it-IT" kern="0" dirty="0" err="1">
                <a:solidFill>
                  <a:srgbClr val="FF0000"/>
                </a:solidFill>
              </a:rPr>
              <a:t>digits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key</a:t>
            </a:r>
            <a:r>
              <a:rPr lang="it-IT" kern="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it-IT" kern="0" dirty="0">
                <a:solidFill>
                  <a:srgbClr val="FF0000"/>
                </a:solidFill>
              </a:rPr>
              <a:t>Take home: </a:t>
            </a:r>
            <a:r>
              <a:rPr lang="it-IT" kern="0" dirty="0" err="1">
                <a:solidFill>
                  <a:srgbClr val="FF0000"/>
                </a:solidFill>
              </a:rPr>
              <a:t>Actual</a:t>
            </a:r>
            <a:r>
              <a:rPr lang="it-IT" kern="0" dirty="0">
                <a:solidFill>
                  <a:srgbClr val="FF0000"/>
                </a:solidFill>
              </a:rPr>
              <a:t> AES </a:t>
            </a:r>
            <a:r>
              <a:rPr lang="it-IT" kern="0" dirty="0" err="1">
                <a:solidFill>
                  <a:srgbClr val="FF0000"/>
                </a:solidFill>
              </a:rPr>
              <a:t>permutations</a:t>
            </a:r>
            <a:r>
              <a:rPr lang="it-IT" kern="0" dirty="0">
                <a:solidFill>
                  <a:srgbClr val="FF0000"/>
                </a:solidFill>
              </a:rPr>
              <a:t> way </a:t>
            </a:r>
            <a:r>
              <a:rPr lang="it-IT" kern="0" dirty="0" err="1">
                <a:solidFill>
                  <a:srgbClr val="FF0000"/>
                </a:solidFill>
              </a:rPr>
              <a:t>less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that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ideal</a:t>
            </a:r>
            <a:r>
              <a:rPr lang="it-IT" kern="0" dirty="0">
                <a:solidFill>
                  <a:srgbClr val="FF0000"/>
                </a:solidFill>
              </a:rPr>
              <a:t> PRP (</a:t>
            </a:r>
            <a:r>
              <a:rPr lang="it-IT" kern="0" dirty="0" err="1">
                <a:solidFill>
                  <a:srgbClr val="FF0000"/>
                </a:solidFill>
              </a:rPr>
              <a:t>but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still</a:t>
            </a:r>
            <a:r>
              <a:rPr lang="it-IT" kern="0" dirty="0">
                <a:solidFill>
                  <a:srgbClr val="FF0000"/>
                </a:solidFill>
              </a:rPr>
              <a:t> OK)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179512" y="2060848"/>
                <a:ext cx="8820980" cy="355103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it-IT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!≈</m:t>
                      </m:r>
                      <m:rad>
                        <m:radPr>
                          <m:degHide m:val="on"/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3200" b="0" dirty="0">
                  <a:ea typeface="Cambria Math" panose="02040503050406030204" pitchFamily="18" charset="0"/>
                </a:endParaRPr>
              </a:p>
              <a:p>
                <a:endParaRPr lang="it-IT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it-IT" sz="3200" i="1">
                        <a:latin typeface="Cambria Math" panose="02040503050406030204" pitchFamily="18" charset="0"/>
                      </a:rPr>
                      <m:t>!≈</m:t>
                    </m:r>
                    <m:rad>
                      <m:radPr>
                        <m:degHide m:val="on"/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rad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sup>
                    </m:sSup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sup>
                    </m:sSup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endParaRPr lang="it-IT" sz="3200" dirty="0">
                  <a:ea typeface="Cambria Math" panose="02040503050406030204" pitchFamily="18" charset="0"/>
                </a:endParaRPr>
              </a:p>
              <a:p>
                <a:r>
                  <a:rPr lang="it-IT" sz="3200" dirty="0">
                    <a:ea typeface="Cambria Math" panose="02040503050406030204" pitchFamily="18" charset="0"/>
                  </a:rPr>
                  <a:t>	 </a:t>
                </a:r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rad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64+</m:t>
                        </m:r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sup>
                        </m:s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3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</m:sup>
                    </m:sSup>
                    <m:r>
                      <a:rPr lang="it-IT" sz="3200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135</m:t>
                            </m:r>
                          </m:sup>
                        </m:sSup>
                      </m:sup>
                    </m:sSup>
                  </m:oMath>
                </a14:m>
                <a:endParaRPr lang="it-IT" sz="3200" dirty="0">
                  <a:ea typeface="Cambria Math" panose="02040503050406030204" pitchFamily="18" charset="0"/>
                </a:endParaRPr>
              </a:p>
              <a:p>
                <a:endParaRPr lang="it-IT" sz="32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60848"/>
                <a:ext cx="8820980" cy="3551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582568" y="2217058"/>
            <a:ext cx="3557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How to compute large </a:t>
            </a:r>
            <a:r>
              <a:rPr lang="it-IT" sz="2000" b="1" dirty="0" err="1">
                <a:solidFill>
                  <a:srgbClr val="FF0000"/>
                </a:solidFill>
              </a:rPr>
              <a:t>factorials</a:t>
            </a:r>
            <a:r>
              <a:rPr lang="it-IT" sz="2000" b="1" dirty="0">
                <a:solidFill>
                  <a:srgbClr val="FF0000"/>
                </a:solidFill>
              </a:rPr>
              <a:t>? 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Stirling </a:t>
            </a:r>
            <a:r>
              <a:rPr lang="it-IT" sz="2000" b="1" dirty="0" err="1">
                <a:solidFill>
                  <a:srgbClr val="FF0000"/>
                </a:solidFill>
              </a:rPr>
              <a:t>Approximation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9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67444"/>
            <a:ext cx="8496944" cy="649288"/>
          </a:xfrm>
        </p:spPr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1</a:t>
            </a:r>
            <a:br>
              <a:rPr lang="it-IT" dirty="0"/>
            </a:b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?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882886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578086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m[0]</a:t>
            </a: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>
            <a:off x="1352067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8" name="Line 27"/>
          <p:cNvSpPr>
            <a:spLocks noChangeShapeType="1"/>
          </p:cNvSpPr>
          <p:nvPr/>
        </p:nvSpPr>
        <p:spPr bwMode="auto">
          <a:xfrm>
            <a:off x="1353654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" name="Rectangle 44"/>
          <p:cNvSpPr>
            <a:spLocks noChangeArrowheads="1"/>
          </p:cNvSpPr>
          <p:nvPr/>
        </p:nvSpPr>
        <p:spPr bwMode="auto">
          <a:xfrm>
            <a:off x="578086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/>
              <a:t>c[0]</a:t>
            </a:r>
          </a:p>
        </p:txBody>
      </p:sp>
      <p:cxnSp>
        <p:nvCxnSpPr>
          <p:cNvPr id="125" name="Connettore 2 45"/>
          <p:cNvCxnSpPr>
            <a:cxnSpLocks noChangeShapeType="1"/>
          </p:cNvCxnSpPr>
          <p:nvPr/>
        </p:nvCxnSpPr>
        <p:spPr bwMode="auto">
          <a:xfrm>
            <a:off x="743261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CasellaDiTesto 46"/>
          <p:cNvSpPr txBox="1">
            <a:spLocks noChangeArrowheads="1"/>
          </p:cNvSpPr>
          <p:nvPr/>
        </p:nvSpPr>
        <p:spPr bwMode="auto">
          <a:xfrm>
            <a:off x="503548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2488704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2183904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134" name="Line 19"/>
          <p:cNvSpPr>
            <a:spLocks noChangeShapeType="1"/>
          </p:cNvSpPr>
          <p:nvPr/>
        </p:nvSpPr>
        <p:spPr bwMode="auto">
          <a:xfrm flipH="1">
            <a:off x="2957885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5" name="Line 27"/>
          <p:cNvSpPr>
            <a:spLocks noChangeShapeType="1"/>
          </p:cNvSpPr>
          <p:nvPr/>
        </p:nvSpPr>
        <p:spPr bwMode="auto">
          <a:xfrm>
            <a:off x="2959472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6" name="Rectangle 44"/>
          <p:cNvSpPr>
            <a:spLocks noChangeArrowheads="1"/>
          </p:cNvSpPr>
          <p:nvPr/>
        </p:nvSpPr>
        <p:spPr bwMode="auto">
          <a:xfrm>
            <a:off x="2183904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c[1]</a:t>
            </a:r>
          </a:p>
        </p:txBody>
      </p:sp>
      <p:cxnSp>
        <p:nvCxnSpPr>
          <p:cNvPr id="137" name="Connettore 2 45"/>
          <p:cNvCxnSpPr>
            <a:cxnSpLocks noChangeShapeType="1"/>
          </p:cNvCxnSpPr>
          <p:nvPr/>
        </p:nvCxnSpPr>
        <p:spPr bwMode="auto">
          <a:xfrm>
            <a:off x="2349079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CasellaDiTesto 46"/>
          <p:cNvSpPr txBox="1">
            <a:spLocks noChangeArrowheads="1"/>
          </p:cNvSpPr>
          <p:nvPr/>
        </p:nvSpPr>
        <p:spPr bwMode="auto">
          <a:xfrm>
            <a:off x="2109366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4087242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40" name="Rectangle 10"/>
          <p:cNvSpPr>
            <a:spLocks noChangeArrowheads="1"/>
          </p:cNvSpPr>
          <p:nvPr/>
        </p:nvSpPr>
        <p:spPr bwMode="auto">
          <a:xfrm>
            <a:off x="3782442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41" name="Line 19"/>
          <p:cNvSpPr>
            <a:spLocks noChangeShapeType="1"/>
          </p:cNvSpPr>
          <p:nvPr/>
        </p:nvSpPr>
        <p:spPr bwMode="auto">
          <a:xfrm flipH="1">
            <a:off x="4556423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2" name="Line 27"/>
          <p:cNvSpPr>
            <a:spLocks noChangeShapeType="1"/>
          </p:cNvSpPr>
          <p:nvPr/>
        </p:nvSpPr>
        <p:spPr bwMode="auto">
          <a:xfrm>
            <a:off x="4558010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" name="Rectangle 44"/>
          <p:cNvSpPr>
            <a:spLocks noChangeArrowheads="1"/>
          </p:cNvSpPr>
          <p:nvPr/>
        </p:nvSpPr>
        <p:spPr bwMode="auto">
          <a:xfrm>
            <a:off x="3782442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c[2]</a:t>
            </a:r>
          </a:p>
        </p:txBody>
      </p:sp>
      <p:cxnSp>
        <p:nvCxnSpPr>
          <p:cNvPr id="144" name="Connettore 2 45"/>
          <p:cNvCxnSpPr>
            <a:cxnSpLocks noChangeShapeType="1"/>
          </p:cNvCxnSpPr>
          <p:nvPr/>
        </p:nvCxnSpPr>
        <p:spPr bwMode="auto">
          <a:xfrm>
            <a:off x="3947617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CasellaDiTesto 46"/>
          <p:cNvSpPr txBox="1">
            <a:spLocks noChangeArrowheads="1"/>
          </p:cNvSpPr>
          <p:nvPr/>
        </p:nvSpPr>
        <p:spPr bwMode="auto">
          <a:xfrm>
            <a:off x="3707904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auto">
          <a:xfrm>
            <a:off x="5671418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47" name="Rectangle 10"/>
          <p:cNvSpPr>
            <a:spLocks noChangeArrowheads="1"/>
          </p:cNvSpPr>
          <p:nvPr/>
        </p:nvSpPr>
        <p:spPr bwMode="auto">
          <a:xfrm>
            <a:off x="5366618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m[3]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 flipH="1">
            <a:off x="6140599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9" name="Line 27"/>
          <p:cNvSpPr>
            <a:spLocks noChangeShapeType="1"/>
          </p:cNvSpPr>
          <p:nvPr/>
        </p:nvSpPr>
        <p:spPr bwMode="auto">
          <a:xfrm>
            <a:off x="6142186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0" name="Rectangle 44"/>
          <p:cNvSpPr>
            <a:spLocks noChangeArrowheads="1"/>
          </p:cNvSpPr>
          <p:nvPr/>
        </p:nvSpPr>
        <p:spPr bwMode="auto">
          <a:xfrm>
            <a:off x="5366618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c[3]</a:t>
            </a:r>
          </a:p>
        </p:txBody>
      </p:sp>
      <p:cxnSp>
        <p:nvCxnSpPr>
          <p:cNvPr id="151" name="Connettore 2 45"/>
          <p:cNvCxnSpPr>
            <a:cxnSpLocks noChangeShapeType="1"/>
          </p:cNvCxnSpPr>
          <p:nvPr/>
        </p:nvCxnSpPr>
        <p:spPr bwMode="auto">
          <a:xfrm>
            <a:off x="5531793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CasellaDiTesto 46"/>
          <p:cNvSpPr txBox="1">
            <a:spLocks noChangeArrowheads="1"/>
          </p:cNvSpPr>
          <p:nvPr/>
        </p:nvSpPr>
        <p:spPr bwMode="auto">
          <a:xfrm>
            <a:off x="5292080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53" name="Rectangle 5"/>
          <p:cNvSpPr>
            <a:spLocks noChangeArrowheads="1"/>
          </p:cNvSpPr>
          <p:nvPr/>
        </p:nvSpPr>
        <p:spPr bwMode="auto">
          <a:xfrm>
            <a:off x="7255594" y="306551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54" name="Rectangle 10"/>
          <p:cNvSpPr>
            <a:spLocks noChangeArrowheads="1"/>
          </p:cNvSpPr>
          <p:nvPr/>
        </p:nvSpPr>
        <p:spPr bwMode="auto">
          <a:xfrm>
            <a:off x="6950794" y="1916832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m[4]</a:t>
            </a:r>
          </a:p>
        </p:txBody>
      </p:sp>
      <p:sp>
        <p:nvSpPr>
          <p:cNvPr id="155" name="Line 19"/>
          <p:cNvSpPr>
            <a:spLocks noChangeShapeType="1"/>
          </p:cNvSpPr>
          <p:nvPr/>
        </p:nvSpPr>
        <p:spPr bwMode="auto">
          <a:xfrm flipH="1">
            <a:off x="7724775" y="2265412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" name="Line 27"/>
          <p:cNvSpPr>
            <a:spLocks noChangeShapeType="1"/>
          </p:cNvSpPr>
          <p:nvPr/>
        </p:nvSpPr>
        <p:spPr bwMode="auto">
          <a:xfrm>
            <a:off x="7726362" y="369416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7" name="Rectangle 44"/>
          <p:cNvSpPr>
            <a:spLocks noChangeArrowheads="1"/>
          </p:cNvSpPr>
          <p:nvPr/>
        </p:nvSpPr>
        <p:spPr bwMode="auto">
          <a:xfrm>
            <a:off x="6950794" y="4151362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c[4]</a:t>
            </a:r>
          </a:p>
        </p:txBody>
      </p:sp>
      <p:cxnSp>
        <p:nvCxnSpPr>
          <p:cNvPr id="158" name="Connettore 2 45"/>
          <p:cNvCxnSpPr>
            <a:cxnSpLocks noChangeShapeType="1"/>
          </p:cNvCxnSpPr>
          <p:nvPr/>
        </p:nvCxnSpPr>
        <p:spPr bwMode="auto">
          <a:xfrm>
            <a:off x="7115969" y="3613200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CasellaDiTesto 46"/>
          <p:cNvSpPr txBox="1">
            <a:spLocks noChangeArrowheads="1"/>
          </p:cNvSpPr>
          <p:nvPr/>
        </p:nvSpPr>
        <p:spPr bwMode="auto">
          <a:xfrm>
            <a:off x="6876256" y="3397300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61" name="CasellaDiTesto 160"/>
          <p:cNvSpPr txBox="1"/>
          <p:nvPr/>
        </p:nvSpPr>
        <p:spPr>
          <a:xfrm>
            <a:off x="2375756" y="1484784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Plaintext</a:t>
            </a:r>
            <a:r>
              <a:rPr lang="it-IT" sz="2000" b="1" dirty="0"/>
              <a:t> </a:t>
            </a:r>
            <a:r>
              <a:rPr lang="it-IT" sz="2000" b="1" dirty="0" err="1"/>
              <a:t>message</a:t>
            </a:r>
            <a:r>
              <a:rPr lang="it-IT" sz="2000" b="1" dirty="0"/>
              <a:t> split </a:t>
            </a:r>
            <a:r>
              <a:rPr lang="it-IT" sz="2000" b="1" dirty="0" err="1"/>
              <a:t>into</a:t>
            </a:r>
            <a:r>
              <a:rPr lang="it-IT" sz="2000" b="1" dirty="0"/>
              <a:t> n bit </a:t>
            </a:r>
            <a:r>
              <a:rPr lang="it-IT" sz="2000" b="1" dirty="0" err="1"/>
              <a:t>chunks</a:t>
            </a:r>
            <a:endParaRPr lang="it-IT" sz="2000" b="1" dirty="0"/>
          </a:p>
        </p:txBody>
      </p:sp>
      <p:sp>
        <p:nvSpPr>
          <p:cNvPr id="164" name="CasellaDiTesto 163"/>
          <p:cNvSpPr txBox="1"/>
          <p:nvPr/>
        </p:nvSpPr>
        <p:spPr>
          <a:xfrm>
            <a:off x="35496" y="4833156"/>
            <a:ext cx="914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Independent</a:t>
            </a:r>
            <a:r>
              <a:rPr lang="it-IT" sz="2400" b="1" dirty="0"/>
              <a:t> </a:t>
            </a:r>
            <a:r>
              <a:rPr lang="it-IT" sz="2400" b="1" dirty="0" err="1"/>
              <a:t>encryption</a:t>
            </a:r>
            <a:r>
              <a:rPr lang="it-IT" sz="2400" b="1" dirty="0"/>
              <a:t> of </a:t>
            </a:r>
            <a:r>
              <a:rPr lang="it-IT" sz="2400" b="1" dirty="0" err="1"/>
              <a:t>each</a:t>
            </a:r>
            <a:r>
              <a:rPr lang="it-IT" sz="2400" b="1" dirty="0"/>
              <a:t> </a:t>
            </a:r>
            <a:r>
              <a:rPr lang="it-IT" sz="2400" b="1" dirty="0" err="1"/>
              <a:t>block</a:t>
            </a:r>
            <a:r>
              <a:rPr lang="it-IT" sz="2400" b="1" dirty="0"/>
              <a:t> = Electronic Code Book (ECB Mode)</a:t>
            </a:r>
          </a:p>
        </p:txBody>
      </p:sp>
    </p:spTree>
    <p:extLst>
      <p:ext uri="{BB962C8B-B14F-4D97-AF65-F5344CB8AC3E}">
        <p14:creationId xmlns:p14="http://schemas.microsoft.com/office/powerpoint/2010/main" val="399306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67444"/>
            <a:ext cx="8496944" cy="649288"/>
          </a:xfrm>
        </p:spPr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1</a:t>
            </a:r>
            <a:br>
              <a:rPr lang="it-IT" dirty="0"/>
            </a:b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?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882886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578086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 I A O</a:t>
            </a: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>
            <a:off x="1352067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8" name="Line 27"/>
          <p:cNvSpPr>
            <a:spLocks noChangeShapeType="1"/>
          </p:cNvSpPr>
          <p:nvPr/>
        </p:nvSpPr>
        <p:spPr bwMode="auto">
          <a:xfrm>
            <a:off x="1353654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9" name="Rectangle 44"/>
          <p:cNvSpPr>
            <a:spLocks noChangeArrowheads="1"/>
          </p:cNvSpPr>
          <p:nvPr/>
        </p:nvSpPr>
        <p:spPr bwMode="auto">
          <a:xfrm>
            <a:off x="578086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F 1 4 5</a:t>
            </a:r>
          </a:p>
        </p:txBody>
      </p:sp>
      <p:cxnSp>
        <p:nvCxnSpPr>
          <p:cNvPr id="125" name="Connettore 2 45"/>
          <p:cNvCxnSpPr>
            <a:cxnSpLocks noChangeShapeType="1"/>
          </p:cNvCxnSpPr>
          <p:nvPr/>
        </p:nvCxnSpPr>
        <p:spPr bwMode="auto">
          <a:xfrm>
            <a:off x="743261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CasellaDiTesto 46"/>
          <p:cNvSpPr txBox="1">
            <a:spLocks noChangeArrowheads="1"/>
          </p:cNvSpPr>
          <p:nvPr/>
        </p:nvSpPr>
        <p:spPr bwMode="auto">
          <a:xfrm>
            <a:off x="503548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2488704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2183904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 O M E</a:t>
            </a:r>
          </a:p>
        </p:txBody>
      </p:sp>
      <p:sp>
        <p:nvSpPr>
          <p:cNvPr id="134" name="Line 19"/>
          <p:cNvSpPr>
            <a:spLocks noChangeShapeType="1"/>
          </p:cNvSpPr>
          <p:nvPr/>
        </p:nvSpPr>
        <p:spPr bwMode="auto">
          <a:xfrm flipH="1">
            <a:off x="2957885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5" name="Line 27"/>
          <p:cNvSpPr>
            <a:spLocks noChangeShapeType="1"/>
          </p:cNvSpPr>
          <p:nvPr/>
        </p:nvSpPr>
        <p:spPr bwMode="auto">
          <a:xfrm>
            <a:off x="2959472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6" name="Rectangle 44"/>
          <p:cNvSpPr>
            <a:spLocks noChangeArrowheads="1"/>
          </p:cNvSpPr>
          <p:nvPr/>
        </p:nvSpPr>
        <p:spPr bwMode="auto">
          <a:xfrm>
            <a:off x="2183904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3 9 B 7</a:t>
            </a:r>
          </a:p>
        </p:txBody>
      </p:sp>
      <p:cxnSp>
        <p:nvCxnSpPr>
          <p:cNvPr id="137" name="Connettore 2 45"/>
          <p:cNvCxnSpPr>
            <a:cxnSpLocks noChangeShapeType="1"/>
          </p:cNvCxnSpPr>
          <p:nvPr/>
        </p:nvCxnSpPr>
        <p:spPr bwMode="auto">
          <a:xfrm>
            <a:off x="2349079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CasellaDiTesto 46"/>
          <p:cNvSpPr txBox="1">
            <a:spLocks noChangeArrowheads="1"/>
          </p:cNvSpPr>
          <p:nvPr/>
        </p:nvSpPr>
        <p:spPr bwMode="auto">
          <a:xfrm>
            <a:off x="2109366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4087242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40" name="Rectangle 10"/>
          <p:cNvSpPr>
            <a:spLocks noChangeArrowheads="1"/>
          </p:cNvSpPr>
          <p:nvPr/>
        </p:nvSpPr>
        <p:spPr bwMode="auto">
          <a:xfrm>
            <a:off x="3782442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S T A I</a:t>
            </a:r>
          </a:p>
        </p:txBody>
      </p:sp>
      <p:sp>
        <p:nvSpPr>
          <p:cNvPr id="141" name="Line 19"/>
          <p:cNvSpPr>
            <a:spLocks noChangeShapeType="1"/>
          </p:cNvSpPr>
          <p:nvPr/>
        </p:nvSpPr>
        <p:spPr bwMode="auto">
          <a:xfrm flipH="1">
            <a:off x="4556423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2" name="Line 27"/>
          <p:cNvSpPr>
            <a:spLocks noChangeShapeType="1"/>
          </p:cNvSpPr>
          <p:nvPr/>
        </p:nvSpPr>
        <p:spPr bwMode="auto">
          <a:xfrm>
            <a:off x="4558010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" name="Rectangle 44"/>
          <p:cNvSpPr>
            <a:spLocks noChangeArrowheads="1"/>
          </p:cNvSpPr>
          <p:nvPr/>
        </p:nvSpPr>
        <p:spPr bwMode="auto">
          <a:xfrm>
            <a:off x="3782442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5 4 D 1</a:t>
            </a:r>
          </a:p>
        </p:txBody>
      </p:sp>
      <p:cxnSp>
        <p:nvCxnSpPr>
          <p:cNvPr id="144" name="Connettore 2 45"/>
          <p:cNvCxnSpPr>
            <a:cxnSpLocks noChangeShapeType="1"/>
          </p:cNvCxnSpPr>
          <p:nvPr/>
        </p:nvCxnSpPr>
        <p:spPr bwMode="auto">
          <a:xfrm>
            <a:off x="3947617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CasellaDiTesto 46"/>
          <p:cNvSpPr txBox="1">
            <a:spLocks noChangeArrowheads="1"/>
          </p:cNvSpPr>
          <p:nvPr/>
        </p:nvSpPr>
        <p:spPr bwMode="auto">
          <a:xfrm>
            <a:off x="3707904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auto">
          <a:xfrm>
            <a:off x="5671418" y="3074690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47" name="Rectangle 10"/>
          <p:cNvSpPr>
            <a:spLocks noChangeArrowheads="1"/>
          </p:cNvSpPr>
          <p:nvPr/>
        </p:nvSpPr>
        <p:spPr bwMode="auto">
          <a:xfrm>
            <a:off x="5366618" y="1926010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 O M E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 flipH="1">
            <a:off x="6140599" y="2274590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9" name="Line 27"/>
          <p:cNvSpPr>
            <a:spLocks noChangeShapeType="1"/>
          </p:cNvSpPr>
          <p:nvPr/>
        </p:nvSpPr>
        <p:spPr bwMode="auto">
          <a:xfrm>
            <a:off x="6142186" y="370334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0" name="Rectangle 44"/>
          <p:cNvSpPr>
            <a:spLocks noChangeArrowheads="1"/>
          </p:cNvSpPr>
          <p:nvPr/>
        </p:nvSpPr>
        <p:spPr bwMode="auto">
          <a:xfrm>
            <a:off x="5366618" y="4160540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3 9 B 7</a:t>
            </a:r>
          </a:p>
        </p:txBody>
      </p:sp>
      <p:cxnSp>
        <p:nvCxnSpPr>
          <p:cNvPr id="151" name="Connettore 2 45"/>
          <p:cNvCxnSpPr>
            <a:cxnSpLocks noChangeShapeType="1"/>
          </p:cNvCxnSpPr>
          <p:nvPr/>
        </p:nvCxnSpPr>
        <p:spPr bwMode="auto">
          <a:xfrm>
            <a:off x="5531793" y="362237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CasellaDiTesto 46"/>
          <p:cNvSpPr txBox="1">
            <a:spLocks noChangeArrowheads="1"/>
          </p:cNvSpPr>
          <p:nvPr/>
        </p:nvSpPr>
        <p:spPr bwMode="auto">
          <a:xfrm>
            <a:off x="5292080" y="340647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53" name="Rectangle 5"/>
          <p:cNvSpPr>
            <a:spLocks noChangeArrowheads="1"/>
          </p:cNvSpPr>
          <p:nvPr/>
        </p:nvSpPr>
        <p:spPr bwMode="auto">
          <a:xfrm>
            <a:off x="7255594" y="3065512"/>
            <a:ext cx="91440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154" name="Rectangle 10"/>
          <p:cNvSpPr>
            <a:spLocks noChangeArrowheads="1"/>
          </p:cNvSpPr>
          <p:nvPr/>
        </p:nvSpPr>
        <p:spPr bwMode="auto">
          <a:xfrm>
            <a:off x="6950794" y="1916832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V A ? ?</a:t>
            </a:r>
          </a:p>
        </p:txBody>
      </p:sp>
      <p:sp>
        <p:nvSpPr>
          <p:cNvPr id="155" name="Line 19"/>
          <p:cNvSpPr>
            <a:spLocks noChangeShapeType="1"/>
          </p:cNvSpPr>
          <p:nvPr/>
        </p:nvSpPr>
        <p:spPr bwMode="auto">
          <a:xfrm flipH="1">
            <a:off x="7724775" y="2265412"/>
            <a:ext cx="4762" cy="830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" name="Line 27"/>
          <p:cNvSpPr>
            <a:spLocks noChangeShapeType="1"/>
          </p:cNvSpPr>
          <p:nvPr/>
        </p:nvSpPr>
        <p:spPr bwMode="auto">
          <a:xfrm>
            <a:off x="7726362" y="3694162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7" name="Rectangle 44"/>
          <p:cNvSpPr>
            <a:spLocks noChangeArrowheads="1"/>
          </p:cNvSpPr>
          <p:nvPr/>
        </p:nvSpPr>
        <p:spPr bwMode="auto">
          <a:xfrm>
            <a:off x="6950794" y="4151362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2 4 7 A</a:t>
            </a:r>
          </a:p>
        </p:txBody>
      </p:sp>
      <p:cxnSp>
        <p:nvCxnSpPr>
          <p:cNvPr id="158" name="Connettore 2 45"/>
          <p:cNvCxnSpPr>
            <a:cxnSpLocks noChangeShapeType="1"/>
          </p:cNvCxnSpPr>
          <p:nvPr/>
        </p:nvCxnSpPr>
        <p:spPr bwMode="auto">
          <a:xfrm>
            <a:off x="7115969" y="3613200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CasellaDiTesto 46"/>
          <p:cNvSpPr txBox="1">
            <a:spLocks noChangeArrowheads="1"/>
          </p:cNvSpPr>
          <p:nvPr/>
        </p:nvSpPr>
        <p:spPr bwMode="auto">
          <a:xfrm>
            <a:off x="6876256" y="3397300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161" name="CasellaDiTesto 160"/>
          <p:cNvSpPr txBox="1"/>
          <p:nvPr/>
        </p:nvSpPr>
        <p:spPr>
          <a:xfrm>
            <a:off x="2375756" y="1484784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Plaintext</a:t>
            </a:r>
            <a:r>
              <a:rPr lang="it-IT" sz="2000" b="1" dirty="0"/>
              <a:t> </a:t>
            </a:r>
            <a:r>
              <a:rPr lang="it-IT" sz="2000" b="1" dirty="0" err="1"/>
              <a:t>message</a:t>
            </a:r>
            <a:r>
              <a:rPr lang="it-IT" sz="2000" b="1" dirty="0"/>
              <a:t> split </a:t>
            </a:r>
            <a:r>
              <a:rPr lang="it-IT" sz="2000" b="1" dirty="0" err="1"/>
              <a:t>into</a:t>
            </a:r>
            <a:r>
              <a:rPr lang="it-IT" sz="2000" b="1" dirty="0"/>
              <a:t> n bit </a:t>
            </a:r>
            <a:r>
              <a:rPr lang="it-IT" sz="2000" b="1" dirty="0" err="1"/>
              <a:t>chunks</a:t>
            </a:r>
            <a:endParaRPr lang="it-IT" sz="2000" b="1" dirty="0"/>
          </a:p>
        </p:txBody>
      </p:sp>
      <p:sp>
        <p:nvSpPr>
          <p:cNvPr id="164" name="CasellaDiTesto 163"/>
          <p:cNvSpPr txBox="1"/>
          <p:nvPr/>
        </p:nvSpPr>
        <p:spPr>
          <a:xfrm>
            <a:off x="35496" y="4833156"/>
            <a:ext cx="914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Independent</a:t>
            </a:r>
            <a:r>
              <a:rPr lang="it-IT" sz="2400" b="1" dirty="0"/>
              <a:t> </a:t>
            </a:r>
            <a:r>
              <a:rPr lang="it-IT" sz="2400" b="1" dirty="0" err="1"/>
              <a:t>encryption</a:t>
            </a:r>
            <a:r>
              <a:rPr lang="it-IT" sz="2400" b="1" dirty="0"/>
              <a:t> of </a:t>
            </a:r>
            <a:r>
              <a:rPr lang="it-IT" sz="2400" b="1" dirty="0" err="1"/>
              <a:t>each</a:t>
            </a:r>
            <a:r>
              <a:rPr lang="it-IT" sz="2400" b="1" dirty="0"/>
              <a:t> </a:t>
            </a:r>
            <a:r>
              <a:rPr lang="it-IT" sz="2400" b="1" dirty="0" err="1"/>
              <a:t>block</a:t>
            </a:r>
            <a:r>
              <a:rPr lang="it-IT" sz="2400" b="1" dirty="0"/>
              <a:t> = Electronic Code Book (ECB Mode)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20534" y="5227456"/>
            <a:ext cx="607570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Same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plaintext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block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ciphertext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block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No </a:t>
            </a:r>
            <a:r>
              <a:rPr lang="it-IT" sz="2400" b="1" dirty="0" err="1">
                <a:solidFill>
                  <a:srgbClr val="FF0000"/>
                </a:solidFill>
              </a:rPr>
              <a:t>semantic</a:t>
            </a:r>
            <a:r>
              <a:rPr lang="it-IT" sz="2400" b="1" dirty="0">
                <a:solidFill>
                  <a:srgbClr val="FF0000"/>
                </a:solidFill>
              </a:rPr>
              <a:t> security 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olidFill>
                  <a:srgbClr val="FF0000"/>
                </a:solidFill>
              </a:rPr>
              <a:t>Trivial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Cryptoanalysis</a:t>
            </a:r>
            <a:endParaRPr lang="it-IT" sz="2400" b="1" dirty="0">
              <a:solidFill>
                <a:srgbClr val="FF0000"/>
              </a:solidFill>
            </a:endParaRPr>
          </a:p>
          <a:p>
            <a:pPr algn="ctr"/>
            <a:r>
              <a:rPr lang="it-IT" sz="2800" b="1" dirty="0"/>
              <a:t>REMEMBER: </a:t>
            </a:r>
            <a:r>
              <a:rPr lang="it-IT" sz="2800" b="1" dirty="0" err="1"/>
              <a:t>never</a:t>
            </a:r>
            <a:r>
              <a:rPr lang="it-IT" sz="2800" b="1" dirty="0"/>
              <a:t>, NEVER use ECB!!! </a:t>
            </a:r>
          </a:p>
        </p:txBody>
      </p:sp>
      <p:pic>
        <p:nvPicPr>
          <p:cNvPr id="15364" name="Picture 4" descr="Risultato immagini per never do this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28" y="5337212"/>
            <a:ext cx="250295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2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6" grpId="0" animBg="1"/>
      <p:bldP spid="147" grpId="0" animBg="1"/>
      <p:bldP spid="150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67444"/>
            <a:ext cx="8496944" cy="649288"/>
          </a:xfrm>
        </p:spPr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?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962462" y="1919163"/>
            <a:ext cx="707465" cy="340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1331640" y="1915182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CIAOFRA!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2870002" y="2089472"/>
            <a:ext cx="1079845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H="1">
            <a:off x="4103948" y="1664804"/>
            <a:ext cx="12402" cy="227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172236" y="1918022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B335F14D</a:t>
            </a:r>
          </a:p>
        </p:txBody>
      </p:sp>
      <p:sp>
        <p:nvSpPr>
          <p:cNvPr id="46" name="CasellaDiTesto 46"/>
          <p:cNvSpPr txBox="1">
            <a:spLocks noChangeArrowheads="1"/>
          </p:cNvSpPr>
          <p:nvPr/>
        </p:nvSpPr>
        <p:spPr bwMode="auto">
          <a:xfrm>
            <a:off x="3948373" y="135014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4684289" y="2089472"/>
            <a:ext cx="4896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2231740" y="2672916"/>
            <a:ext cx="435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. . . . . . . . . . . . . . . . . . . . . . . . . .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1043616" y="5154287"/>
            <a:ext cx="7040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in </a:t>
            </a:r>
            <a:r>
              <a:rPr lang="it-IT" sz="2400" dirty="0" err="1"/>
              <a:t>stream</a:t>
            </a:r>
            <a:r>
              <a:rPr lang="it-IT" sz="2400" dirty="0"/>
              <a:t> </a:t>
            </a:r>
            <a:r>
              <a:rPr lang="it-IT" sz="2400" dirty="0" err="1"/>
              <a:t>ciphers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</a:t>
            </a:r>
            <a:r>
              <a:rPr lang="it-IT" sz="2400" dirty="0"/>
              <a:t> </a:t>
            </a:r>
            <a:r>
              <a:rPr lang="it-IT" sz="2400" dirty="0" err="1"/>
              <a:t>same</a:t>
            </a:r>
            <a:r>
              <a:rPr lang="it-IT" sz="2400" dirty="0"/>
              <a:t> idea!</a:t>
            </a:r>
            <a:r>
              <a:rPr lang="it-IT" sz="2400" b="1" dirty="0"/>
              <a:t> 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A </a:t>
            </a:r>
            <a:r>
              <a:rPr lang="it-IT" sz="2400" b="1" dirty="0" err="1">
                <a:solidFill>
                  <a:srgbClr val="FF0000"/>
                </a:solidFill>
              </a:rPr>
              <a:t>fresh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Initialization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Vector</a:t>
            </a:r>
            <a:r>
              <a:rPr lang="it-IT" sz="2400" b="1" dirty="0">
                <a:solidFill>
                  <a:srgbClr val="FF0000"/>
                </a:solidFill>
              </a:rPr>
              <a:t> (IV) for </a:t>
            </a:r>
            <a:r>
              <a:rPr lang="it-IT" sz="2400" b="1" dirty="0" err="1">
                <a:solidFill>
                  <a:srgbClr val="FF0000"/>
                </a:solidFill>
              </a:rPr>
              <a:t>every</a:t>
            </a:r>
            <a:r>
              <a:rPr lang="it-IT" sz="2400" b="1" dirty="0">
                <a:solidFill>
                  <a:srgbClr val="FF0000"/>
                </a:solidFill>
              </a:rPr>
              <a:t> new </a:t>
            </a:r>
            <a:r>
              <a:rPr lang="it-IT" sz="2400" b="1" dirty="0" err="1">
                <a:solidFill>
                  <a:srgbClr val="FF0000"/>
                </a:solidFill>
              </a:rPr>
              <a:t>encryption</a:t>
            </a:r>
            <a:r>
              <a:rPr lang="it-IT" sz="24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3962462" y="3840485"/>
            <a:ext cx="707465" cy="340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331640" y="3836504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CIAOFRA!</a:t>
            </a: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>
            <a:off x="2870002" y="4010794"/>
            <a:ext cx="1079845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 flipH="1">
            <a:off x="4103948" y="3586126"/>
            <a:ext cx="12402" cy="227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" name="Rectangle 44"/>
          <p:cNvSpPr>
            <a:spLocks noChangeArrowheads="1"/>
          </p:cNvSpPr>
          <p:nvPr/>
        </p:nvSpPr>
        <p:spPr bwMode="auto">
          <a:xfrm>
            <a:off x="5172236" y="3839344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B335F14D</a:t>
            </a:r>
          </a:p>
        </p:txBody>
      </p:sp>
      <p:sp>
        <p:nvSpPr>
          <p:cNvPr id="62" name="CasellaDiTesto 46"/>
          <p:cNvSpPr txBox="1">
            <a:spLocks noChangeArrowheads="1"/>
          </p:cNvSpPr>
          <p:nvPr/>
        </p:nvSpPr>
        <p:spPr bwMode="auto">
          <a:xfrm>
            <a:off x="3948373" y="3271470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4684289" y="4010794"/>
            <a:ext cx="4896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>
            <a:off x="1292562" y="4509120"/>
            <a:ext cx="654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CT = ENC(PT, </a:t>
            </a:r>
            <a:r>
              <a:rPr lang="it-IT" sz="2400" b="1" dirty="0" err="1"/>
              <a:t>key</a:t>
            </a:r>
            <a:r>
              <a:rPr lang="it-IT" sz="2400" b="1" dirty="0"/>
              <a:t>) </a:t>
            </a:r>
            <a:r>
              <a:rPr lang="it-IT" sz="2400" b="1" dirty="0"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ym typeface="Wingdings" panose="05000000000000000000" pitchFamily="2" charset="2"/>
              </a:rPr>
              <a:t>same</a:t>
            </a:r>
            <a:r>
              <a:rPr lang="it-IT" sz="2400" b="1" dirty="0">
                <a:sym typeface="Wingdings" panose="05000000000000000000" pitchFamily="2" charset="2"/>
              </a:rPr>
              <a:t> </a:t>
            </a:r>
            <a:r>
              <a:rPr lang="it-IT" sz="2400" b="1" dirty="0" err="1">
                <a:sym typeface="Wingdings" panose="05000000000000000000" pitchFamily="2" charset="2"/>
              </a:rPr>
              <a:t>key</a:t>
            </a:r>
            <a:r>
              <a:rPr lang="it-IT" sz="2400" b="1" dirty="0">
                <a:sym typeface="Wingdings" panose="05000000000000000000" pitchFamily="2" charset="2"/>
              </a:rPr>
              <a:t>, </a:t>
            </a:r>
            <a:r>
              <a:rPr lang="it-IT" sz="2400" b="1" dirty="0" err="1">
                <a:sym typeface="Wingdings" panose="05000000000000000000" pitchFamily="2" charset="2"/>
              </a:rPr>
              <a:t>same</a:t>
            </a:r>
            <a:r>
              <a:rPr lang="it-IT" sz="2400" b="1" dirty="0">
                <a:sym typeface="Wingdings" panose="05000000000000000000" pitchFamily="2" charset="2"/>
              </a:rPr>
              <a:t> PT = </a:t>
            </a:r>
            <a:r>
              <a:rPr lang="it-IT" sz="2400" b="1" dirty="0" err="1">
                <a:sym typeface="Wingdings" panose="05000000000000000000" pitchFamily="2" charset="2"/>
              </a:rPr>
              <a:t>same</a:t>
            </a:r>
            <a:r>
              <a:rPr lang="it-IT" sz="2400" b="1" dirty="0">
                <a:sym typeface="Wingdings" panose="05000000000000000000" pitchFamily="2" charset="2"/>
              </a:rPr>
              <a:t> CT!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367444"/>
            <a:ext cx="8496944" cy="649288"/>
          </a:xfrm>
        </p:spPr>
        <p:txBody>
          <a:bodyPr/>
          <a:lstStyle/>
          <a:p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in </a:t>
            </a:r>
            <a:br>
              <a:rPr lang="it-IT" dirty="0"/>
            </a:b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402622" y="2100918"/>
            <a:ext cx="789558" cy="415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PRP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771800" y="2171735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CIAOFRA!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4310163" y="2346025"/>
            <a:ext cx="405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H="1">
            <a:off x="5544108" y="1875514"/>
            <a:ext cx="12402" cy="227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6684404" y="2174575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74D1FF39</a:t>
            </a:r>
          </a:p>
        </p:txBody>
      </p:sp>
      <p:sp>
        <p:nvSpPr>
          <p:cNvPr id="46" name="CasellaDiTesto 46"/>
          <p:cNvSpPr txBox="1">
            <a:spLocks noChangeArrowheads="1"/>
          </p:cNvSpPr>
          <p:nvPr/>
        </p:nvSpPr>
        <p:spPr bwMode="auto">
          <a:xfrm>
            <a:off x="5388533" y="1560858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6196457" y="2346025"/>
            <a:ext cx="4896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4572000" y="2056778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2771800" y="1488850"/>
            <a:ext cx="1524000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135FE41D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329371" y="1448780"/>
            <a:ext cx="44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IV:</a:t>
            </a:r>
          </a:p>
        </p:txBody>
      </p:sp>
      <p:cxnSp>
        <p:nvCxnSpPr>
          <p:cNvPr id="6" name="Connettore 4 5"/>
          <p:cNvCxnSpPr>
            <a:stCxn id="66" idx="3"/>
          </p:cNvCxnSpPr>
          <p:nvPr/>
        </p:nvCxnSpPr>
        <p:spPr bwMode="auto">
          <a:xfrm>
            <a:off x="4295800" y="1663140"/>
            <a:ext cx="492224" cy="545790"/>
          </a:xfrm>
          <a:prstGeom prst="bentConnector2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CasellaDiTesto 71"/>
          <p:cNvSpPr txBox="1"/>
          <p:nvPr/>
        </p:nvSpPr>
        <p:spPr>
          <a:xfrm>
            <a:off x="1691680" y="210091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plaintext</a:t>
            </a:r>
            <a:r>
              <a:rPr lang="it-IT" sz="2000" b="1" dirty="0"/>
              <a:t>: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4994238" y="2352946"/>
            <a:ext cx="405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4391980" y="4949664"/>
            <a:ext cx="789558" cy="415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PRP</a:t>
            </a:r>
            <a:r>
              <a:rPr lang="en-US" altLang="it-IT" sz="2400" baseline="30000" dirty="0"/>
              <a:t>-1</a:t>
            </a:r>
            <a:endParaRPr lang="en-US" altLang="it-IT" sz="2400" baseline="30000" dirty="0">
              <a:sym typeface="Symbol" pitchFamily="18" charset="2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79512" y="1870345"/>
            <a:ext cx="138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ENCRYPT</a:t>
            </a:r>
          </a:p>
        </p:txBody>
      </p:sp>
      <p:sp>
        <p:nvSpPr>
          <p:cNvPr id="76" name="CasellaDiTesto 75"/>
          <p:cNvSpPr txBox="1"/>
          <p:nvPr/>
        </p:nvSpPr>
        <p:spPr>
          <a:xfrm>
            <a:off x="126036" y="3408095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TRANSMIT</a:t>
            </a:r>
          </a:p>
        </p:txBody>
      </p:sp>
      <p:sp>
        <p:nvSpPr>
          <p:cNvPr id="77" name="CasellaDiTesto 76"/>
          <p:cNvSpPr txBox="1"/>
          <p:nvPr/>
        </p:nvSpPr>
        <p:spPr>
          <a:xfrm>
            <a:off x="179512" y="5013176"/>
            <a:ext cx="138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DECRYPT</a:t>
            </a:r>
          </a:p>
        </p:txBody>
      </p:sp>
      <p:sp>
        <p:nvSpPr>
          <p:cNvPr id="8" name="Freccia in giù 7"/>
          <p:cNvSpPr/>
          <p:nvPr/>
        </p:nvSpPr>
        <p:spPr bwMode="auto">
          <a:xfrm>
            <a:off x="3095836" y="2888940"/>
            <a:ext cx="3420380" cy="324036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9" name="Freccia in giù 78"/>
          <p:cNvSpPr/>
          <p:nvPr/>
        </p:nvSpPr>
        <p:spPr bwMode="auto">
          <a:xfrm>
            <a:off x="3095836" y="4077072"/>
            <a:ext cx="3420380" cy="324036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0" name="Rectangle 44"/>
          <p:cNvSpPr>
            <a:spLocks noChangeArrowheads="1"/>
          </p:cNvSpPr>
          <p:nvPr/>
        </p:nvSpPr>
        <p:spPr bwMode="auto">
          <a:xfrm>
            <a:off x="4860032" y="3467477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74D1FF39</a:t>
            </a:r>
          </a:p>
        </p:txBody>
      </p: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3336032" y="3464637"/>
            <a:ext cx="1524000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135FE41D</a:t>
            </a:r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 flipH="1">
            <a:off x="4705703" y="4722180"/>
            <a:ext cx="12402" cy="227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3" name="CasellaDiTesto 46"/>
          <p:cNvSpPr txBox="1">
            <a:spLocks noChangeArrowheads="1"/>
          </p:cNvSpPr>
          <p:nvPr/>
        </p:nvSpPr>
        <p:spPr bwMode="auto">
          <a:xfrm>
            <a:off x="4550128" y="4407524"/>
            <a:ext cx="3111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84" name="Rectangle 44"/>
          <p:cNvSpPr>
            <a:spLocks noChangeArrowheads="1"/>
          </p:cNvSpPr>
          <p:nvPr/>
        </p:nvSpPr>
        <p:spPr bwMode="auto">
          <a:xfrm>
            <a:off x="2375756" y="4985922"/>
            <a:ext cx="1524000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74D1FF39</a:t>
            </a:r>
          </a:p>
        </p:txBody>
      </p:sp>
      <p:sp>
        <p:nvSpPr>
          <p:cNvPr id="86" name="CasellaDiTesto 85"/>
          <p:cNvSpPr txBox="1"/>
          <p:nvPr/>
        </p:nvSpPr>
        <p:spPr>
          <a:xfrm>
            <a:off x="6447568" y="3284984"/>
            <a:ext cx="2284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err="1"/>
              <a:t>Ciphertext</a:t>
            </a:r>
            <a:endParaRPr lang="it-IT" sz="2000" b="1" dirty="0"/>
          </a:p>
          <a:p>
            <a:pPr algn="ctr"/>
            <a:r>
              <a:rPr lang="it-IT" sz="2000" b="1" dirty="0"/>
              <a:t>(</a:t>
            </a:r>
            <a:r>
              <a:rPr lang="it-IT" sz="2000" b="1" dirty="0" err="1"/>
              <a:t>usually</a:t>
            </a:r>
            <a:r>
              <a:rPr lang="it-IT" sz="2000" b="1" dirty="0"/>
              <a:t>) </a:t>
            </a:r>
            <a:r>
              <a:rPr lang="it-IT" sz="2000" b="1" dirty="0" err="1"/>
              <a:t>includes</a:t>
            </a:r>
            <a:r>
              <a:rPr lang="it-IT" sz="2000" b="1" dirty="0"/>
              <a:t> IV</a:t>
            </a:r>
          </a:p>
        </p:txBody>
      </p:sp>
      <p:sp>
        <p:nvSpPr>
          <p:cNvPr id="87" name="Line 19"/>
          <p:cNvSpPr>
            <a:spLocks noChangeShapeType="1"/>
          </p:cNvSpPr>
          <p:nvPr/>
        </p:nvSpPr>
        <p:spPr bwMode="auto">
          <a:xfrm>
            <a:off x="3925193" y="5157371"/>
            <a:ext cx="4896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>
            <a:off x="5220072" y="5150271"/>
            <a:ext cx="405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5481909" y="4861024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5904147" y="5157192"/>
            <a:ext cx="405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2375756" y="5564696"/>
            <a:ext cx="1524000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135FE41D</a:t>
            </a:r>
          </a:p>
        </p:txBody>
      </p:sp>
      <p:cxnSp>
        <p:nvCxnSpPr>
          <p:cNvPr id="93" name="Connettore 4 92"/>
          <p:cNvCxnSpPr>
            <a:stCxn id="91" idx="3"/>
          </p:cNvCxnSpPr>
          <p:nvPr/>
        </p:nvCxnSpPr>
        <p:spPr bwMode="auto">
          <a:xfrm flipV="1">
            <a:off x="3899756" y="5328822"/>
            <a:ext cx="1799927" cy="410164"/>
          </a:xfrm>
          <a:prstGeom prst="bentConnector3">
            <a:avLst>
              <a:gd name="adj1" fmla="val 100549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6310001" y="4966642"/>
            <a:ext cx="1524000" cy="34858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CIAOFRA!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0" y="5999750"/>
            <a:ext cx="9216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/>
              <a:t>IV NEVER REPEATS? YES </a:t>
            </a:r>
            <a:r>
              <a:rPr lang="it-IT" sz="2000" b="1" dirty="0">
                <a:solidFill>
                  <a:srgbClr val="FF0000"/>
                </a:solidFill>
              </a:rPr>
              <a:t>BUT </a:t>
            </a:r>
            <a:r>
              <a:rPr lang="it-IT" sz="2000" b="1" dirty="0" err="1">
                <a:solidFill>
                  <a:srgbClr val="FF0000"/>
                </a:solidFill>
              </a:rPr>
              <a:t>not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enough</a:t>
            </a:r>
            <a:r>
              <a:rPr lang="it-IT" sz="2000" b="1" dirty="0">
                <a:solidFill>
                  <a:srgbClr val="FF0000"/>
                </a:solidFill>
              </a:rPr>
              <a:t>! IV must </a:t>
            </a:r>
            <a:r>
              <a:rPr lang="it-IT" sz="2000" b="1" dirty="0" err="1">
                <a:solidFill>
                  <a:srgbClr val="FF0000"/>
                </a:solidFill>
              </a:rPr>
              <a:t>now</a:t>
            </a:r>
            <a:r>
              <a:rPr lang="it-IT" sz="2000" b="1" dirty="0">
                <a:solidFill>
                  <a:srgbClr val="FF0000"/>
                </a:solidFill>
              </a:rPr>
              <a:t> ALSO be </a:t>
            </a:r>
            <a:r>
              <a:rPr lang="it-IT" sz="2000" b="1" dirty="0" err="1">
                <a:solidFill>
                  <a:srgbClr val="FF0000"/>
                </a:solidFill>
              </a:rPr>
              <a:t>UNpredictable</a:t>
            </a:r>
            <a:r>
              <a:rPr lang="it-IT" sz="2000" b="1" dirty="0"/>
              <a:t> </a:t>
            </a:r>
            <a:r>
              <a:rPr lang="it-IT" sz="1050" b="1" dirty="0"/>
              <a:t>(</a:t>
            </a:r>
            <a:r>
              <a:rPr lang="it-IT" sz="1050" b="1" dirty="0" err="1"/>
              <a:t>why</a:t>
            </a:r>
            <a:r>
              <a:rPr lang="it-IT" sz="1050" b="1" dirty="0"/>
              <a:t>? more </a:t>
            </a:r>
            <a:r>
              <a:rPr lang="it-IT" sz="1050" b="1" dirty="0" err="1"/>
              <a:t>later</a:t>
            </a:r>
            <a:r>
              <a:rPr lang="it-IT" sz="10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65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47" grpId="0" animBg="1"/>
      <p:bldP spid="65" grpId="0"/>
      <p:bldP spid="66" grpId="0" animBg="1"/>
      <p:bldP spid="4" grpId="0"/>
      <p:bldP spid="72" grpId="0"/>
      <p:bldP spid="73" grpId="0" animBg="1"/>
      <p:bldP spid="74" grpId="0" animBg="1"/>
      <p:bldP spid="76" grpId="0"/>
      <p:bldP spid="77" grpId="0"/>
      <p:bldP spid="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 animBg="1"/>
      <p:bldP spid="86" grpId="0"/>
      <p:bldP spid="87" grpId="0" animBg="1"/>
      <p:bldP spid="88" grpId="0" animBg="1"/>
      <p:bldP spid="89" grpId="0"/>
      <p:bldP spid="90" grpId="0" animBg="1"/>
      <p:bldP spid="91" grpId="0" animBg="1"/>
      <p:bldP spid="97" grpId="0" animBg="1"/>
      <p:bldP spid="13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1951D3CFA64AA3493CD3E6442C76" ma:contentTypeVersion="4" ma:contentTypeDescription="Create a new document." ma:contentTypeScope="" ma:versionID="33b04b29ce0c91dc799030f484f393b5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61c2abcdba811c9a68e7a9f8c502e21f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1594CD-80E6-486E-966C-D33059372CEA}"/>
</file>

<file path=customXml/itemProps2.xml><?xml version="1.0" encoding="utf-8"?>
<ds:datastoreItem xmlns:ds="http://schemas.openxmlformats.org/officeDocument/2006/customXml" ds:itemID="{279ACD85-BAAE-4B28-80D0-D0660605C769}"/>
</file>

<file path=customXml/itemProps3.xml><?xml version="1.0" encoding="utf-8"?>
<ds:datastoreItem xmlns:ds="http://schemas.openxmlformats.org/officeDocument/2006/customXml" ds:itemID="{647E7EE9-B2FA-469C-8832-BBFD68464351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2049</Words>
  <Application>Microsoft Office PowerPoint</Application>
  <PresentationFormat>Presentazione su schermo (4:3)</PresentationFormat>
  <Paragraphs>448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Book Antiqua</vt:lpstr>
      <vt:lpstr>Bookman Old Style</vt:lpstr>
      <vt:lpstr>Cambria Math</vt:lpstr>
      <vt:lpstr>Symbol</vt:lpstr>
      <vt:lpstr>Tahoma</vt:lpstr>
      <vt:lpstr>Times New Roman</vt:lpstr>
      <vt:lpstr>Wingdings</vt:lpstr>
      <vt:lpstr>214templ</vt:lpstr>
      <vt:lpstr>Review of Block cipher  Modes of Operation</vt:lpstr>
      <vt:lpstr>Block ciphers</vt:lpstr>
      <vt:lpstr>Block ciphers  PRPs</vt:lpstr>
      <vt:lpstr>Block ciphers  PRPs</vt:lpstr>
      <vt:lpstr>Block ciphers  PRPs</vt:lpstr>
      <vt:lpstr>Problem 1 Plaintext longer than block size?</vt:lpstr>
      <vt:lpstr>Problem 1 Plaintext longer than block size?</vt:lpstr>
      <vt:lpstr>Problem 2 Encrypt same message twice?</vt:lpstr>
      <vt:lpstr>Initialization Vectors in  block ciphers</vt:lpstr>
      <vt:lpstr>Block ciphers: modes of operation</vt:lpstr>
      <vt:lpstr>Block ciphers: modes of operation</vt:lpstr>
      <vt:lpstr>Semantic security: how to? (in principle)</vt:lpstr>
      <vt:lpstr>Cipher Block Chaining</vt:lpstr>
      <vt:lpstr>CBC decryption</vt:lpstr>
      <vt:lpstr>CBC discussion</vt:lpstr>
      <vt:lpstr>Test your understanding</vt:lpstr>
      <vt:lpstr>Other modes: CFB, OFB</vt:lpstr>
      <vt:lpstr>Other modes: CFB, OFB</vt:lpstr>
      <vt:lpstr>Chaining blocks: short cycle problem!</vt:lpstr>
      <vt:lpstr>Counter Mode (CTR)</vt:lpstr>
      <vt:lpstr>Counter Mode (CTR)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754</cp:revision>
  <cp:lastPrinted>1998-04-09T13:49:28Z</cp:lastPrinted>
  <dcterms:created xsi:type="dcterms:W3CDTF">1996-09-11T22:41:56Z</dcterms:created>
  <dcterms:modified xsi:type="dcterms:W3CDTF">2020-11-04T21:05:58Z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