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703" r:id="rId2"/>
    <p:sldId id="735" r:id="rId3"/>
    <p:sldId id="772" r:id="rId4"/>
    <p:sldId id="383" r:id="rId5"/>
    <p:sldId id="775" r:id="rId6"/>
    <p:sldId id="773" r:id="rId7"/>
    <p:sldId id="776" r:id="rId8"/>
    <p:sldId id="777" r:id="rId9"/>
    <p:sldId id="778" r:id="rId10"/>
    <p:sldId id="779" r:id="rId11"/>
    <p:sldId id="780" r:id="rId12"/>
    <p:sldId id="781" r:id="rId13"/>
    <p:sldId id="782" r:id="rId14"/>
    <p:sldId id="783" r:id="rId15"/>
    <p:sldId id="784" r:id="rId16"/>
    <p:sldId id="786" r:id="rId17"/>
    <p:sldId id="787" r:id="rId18"/>
    <p:sldId id="790" r:id="rId19"/>
    <p:sldId id="794" r:id="rId20"/>
    <p:sldId id="795" r:id="rId21"/>
    <p:sldId id="796" r:id="rId22"/>
    <p:sldId id="797" r:id="rId23"/>
    <p:sldId id="785" r:id="rId24"/>
    <p:sldId id="791" r:id="rId25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1" userDrawn="1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3D810"/>
    <a:srgbClr val="EF8731"/>
    <a:srgbClr val="F5AD2B"/>
    <a:srgbClr val="FF3300"/>
    <a:srgbClr val="008000"/>
    <a:srgbClr val="33840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9112" autoAdjust="0"/>
  </p:normalViewPr>
  <p:slideViewPr>
    <p:cSldViewPr>
      <p:cViewPr varScale="1">
        <p:scale>
          <a:sx n="67" d="100"/>
          <a:sy n="67" d="100"/>
        </p:scale>
        <p:origin x="1288" y="46"/>
      </p:cViewPr>
      <p:guideLst>
        <p:guide orient="horz" pos="3271"/>
        <p:guide pos="1536"/>
      </p:guideLst>
    </p:cSldViewPr>
  </p:slideViewPr>
  <p:outlineViewPr>
    <p:cViewPr>
      <p:scale>
        <a:sx n="33" d="100"/>
        <a:sy n="33" d="100"/>
      </p:scale>
      <p:origin x="0" y="-177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78"/>
    </p:cViewPr>
  </p:sorterViewPr>
  <p:notesViewPr>
    <p:cSldViewPr>
      <p:cViewPr varScale="1">
        <p:scale>
          <a:sx n="38" d="100"/>
          <a:sy n="38" d="100"/>
        </p:scale>
        <p:origin x="-1446" y="-84"/>
      </p:cViewPr>
      <p:guideLst>
        <p:guide orient="horz" pos="3222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5580063" y="9380538"/>
            <a:ext cx="5810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fld id="{5C5AA8A2-3043-4964-9894-61AF2F444464}" type="slidenum">
              <a:rPr lang="en-US" altLang="it-IT" sz="2500" smtClean="0">
                <a:latin typeface="Book Antiqua" panose="02040602050305030304" pitchFamily="18" charset="0"/>
              </a:rPr>
              <a:pPr>
                <a:defRPr/>
              </a:pPr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189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039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988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4234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8336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2407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5176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1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6898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6528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46586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87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8547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5305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Review of </a:t>
            </a:r>
            <a:r>
              <a:rPr lang="it-IT" sz="3200" dirty="0" err="1"/>
              <a:t>Block</a:t>
            </a:r>
            <a:r>
              <a:rPr lang="it-IT" sz="3200" dirty="0"/>
              <a:t> </a:t>
            </a:r>
            <a:r>
              <a:rPr lang="it-IT" sz="3200" dirty="0" err="1"/>
              <a:t>ciphers</a:t>
            </a:r>
            <a:r>
              <a:rPr lang="it-IT" sz="3200" dirty="0"/>
              <a:t>:</a:t>
            </a:r>
            <a:br>
              <a:rPr lang="it-IT" sz="3200" dirty="0"/>
            </a:br>
            <a:r>
              <a:rPr lang="it-IT" sz="3200" dirty="0" err="1"/>
              <a:t>Authenticated</a:t>
            </a:r>
            <a:r>
              <a:rPr lang="it-IT" sz="3200" dirty="0"/>
              <a:t> </a:t>
            </a:r>
            <a:r>
              <a:rPr lang="it-IT" sz="3200" dirty="0" err="1"/>
              <a:t>Encryption</a:t>
            </a:r>
            <a:endParaRPr lang="it-IT" sz="32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605D605-EEDF-4292-A8F6-1DC01674B9CB}"/>
              </a:ext>
            </a:extLst>
          </p:cNvPr>
          <p:cNvSpPr txBox="1"/>
          <p:nvPr/>
        </p:nvSpPr>
        <p:spPr>
          <a:xfrm>
            <a:off x="1295636" y="5949280"/>
            <a:ext cx="3762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Study </a:t>
            </a:r>
            <a:r>
              <a:rPr lang="it-IT" sz="2000" dirty="0" err="1"/>
              <a:t>reference</a:t>
            </a:r>
            <a:r>
              <a:rPr lang="it-IT" sz="2000" dirty="0"/>
              <a:t>: </a:t>
            </a:r>
            <a:r>
              <a:rPr lang="it-IT" sz="2000" dirty="0" err="1"/>
              <a:t>Aumasson</a:t>
            </a:r>
            <a:r>
              <a:rPr lang="it-IT" sz="2000" dirty="0"/>
              <a:t>, </a:t>
            </a:r>
            <a:r>
              <a:rPr lang="it-IT" sz="2000" dirty="0" err="1"/>
              <a:t>chapter</a:t>
            </a:r>
            <a:r>
              <a:rPr lang="it-IT" sz="2000" dirty="0"/>
              <a:t>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5CE0EC-BFD4-4CDF-A08D-7BE878EC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 home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0B05F9-21E1-41C8-9F4E-C1221F6DD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125538"/>
            <a:ext cx="8640960" cy="48597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CPA security cannot guarantee secrecy under active attacks.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Only use one of two modes:</a:t>
            </a:r>
          </a:p>
          <a:p>
            <a:pPr>
              <a:spcBef>
                <a:spcPts val="1800"/>
              </a:spcBef>
            </a:pPr>
            <a:r>
              <a:rPr lang="en-US" dirty="0"/>
              <a:t>If message needs integrity but no confidentiality: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u="sng" dirty="0"/>
              <a:t>use a </a:t>
            </a:r>
            <a:r>
              <a:rPr lang="en-US" b="1" i="1" u="sng" dirty="0"/>
              <a:t>MAC</a:t>
            </a:r>
          </a:p>
          <a:p>
            <a:pPr>
              <a:spcBef>
                <a:spcPts val="1800"/>
              </a:spcBef>
            </a:pPr>
            <a:r>
              <a:rPr lang="en-US" dirty="0"/>
              <a:t>If message needs both integrity and confidentiality: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u="sng" dirty="0"/>
              <a:t>use </a:t>
            </a:r>
            <a:r>
              <a:rPr lang="en-US" b="1" i="1" u="sng" dirty="0"/>
              <a:t>authenticated encryption </a:t>
            </a:r>
            <a:r>
              <a:rPr lang="en-US" i="1" u="sng" dirty="0"/>
              <a:t>modes</a:t>
            </a:r>
          </a:p>
        </p:txBody>
      </p:sp>
    </p:spTree>
    <p:extLst>
      <p:ext uri="{BB962C8B-B14F-4D97-AF65-F5344CB8AC3E}">
        <p14:creationId xmlns:p14="http://schemas.microsoft.com/office/powerpoint/2010/main" val="212904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315D0-4EC5-4174-B9EA-66CDA991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87" y="230368"/>
            <a:ext cx="7696200" cy="649288"/>
          </a:xfrm>
        </p:spPr>
        <p:txBody>
          <a:bodyPr/>
          <a:lstStyle/>
          <a:p>
            <a:r>
              <a:rPr lang="it-IT" dirty="0" err="1"/>
              <a:t>Authenticated</a:t>
            </a:r>
            <a:r>
              <a:rPr lang="it-IT" dirty="0"/>
              <a:t> </a:t>
            </a:r>
            <a:r>
              <a:rPr lang="it-IT" dirty="0" err="1"/>
              <a:t>Encryption</a:t>
            </a:r>
            <a:endParaRPr lang="it-IT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389D6C5-9271-41A5-A35B-E5406B932214}"/>
              </a:ext>
            </a:extLst>
          </p:cNvPr>
          <p:cNvSpPr/>
          <p:nvPr/>
        </p:nvSpPr>
        <p:spPr>
          <a:xfrm>
            <a:off x="1744328" y="1978977"/>
            <a:ext cx="1673352" cy="8214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0D000FE-9557-4A71-974A-09C7ACE5B1E6}"/>
              </a:ext>
            </a:extLst>
          </p:cNvPr>
          <p:cNvSpPr/>
          <p:nvPr/>
        </p:nvSpPr>
        <p:spPr>
          <a:xfrm>
            <a:off x="1788778" y="1998026"/>
            <a:ext cx="1584198" cy="7328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28DADDD-1D7D-4034-B49C-974A2E65C258}"/>
              </a:ext>
            </a:extLst>
          </p:cNvPr>
          <p:cNvSpPr/>
          <p:nvPr/>
        </p:nvSpPr>
        <p:spPr>
          <a:xfrm>
            <a:off x="1788778" y="1998026"/>
            <a:ext cx="1584198" cy="732866"/>
          </a:xfrm>
          <a:custGeom>
            <a:avLst/>
            <a:gdLst/>
            <a:ahLst/>
            <a:cxnLst/>
            <a:rect l="l" t="t" r="r" b="b"/>
            <a:pathLst>
              <a:path w="1584198" h="732866">
                <a:moveTo>
                  <a:pt x="0" y="122173"/>
                </a:moveTo>
                <a:lnTo>
                  <a:pt x="7525" y="79844"/>
                </a:lnTo>
                <a:lnTo>
                  <a:pt x="28308" y="43933"/>
                </a:lnTo>
                <a:lnTo>
                  <a:pt x="59655" y="17148"/>
                </a:lnTo>
                <a:lnTo>
                  <a:pt x="98875" y="2198"/>
                </a:lnTo>
                <a:lnTo>
                  <a:pt x="1462024" y="0"/>
                </a:lnTo>
                <a:lnTo>
                  <a:pt x="1476672" y="870"/>
                </a:lnTo>
                <a:lnTo>
                  <a:pt x="1517144" y="13126"/>
                </a:lnTo>
                <a:lnTo>
                  <a:pt x="1550305" y="37746"/>
                </a:lnTo>
                <a:lnTo>
                  <a:pt x="1573451" y="72026"/>
                </a:lnTo>
                <a:lnTo>
                  <a:pt x="1583877" y="113260"/>
                </a:lnTo>
                <a:lnTo>
                  <a:pt x="1584198" y="610742"/>
                </a:lnTo>
                <a:lnTo>
                  <a:pt x="1583327" y="625393"/>
                </a:lnTo>
                <a:lnTo>
                  <a:pt x="1571065" y="665863"/>
                </a:lnTo>
                <a:lnTo>
                  <a:pt x="1546436" y="699012"/>
                </a:lnTo>
                <a:lnTo>
                  <a:pt x="1512145" y="722140"/>
                </a:lnTo>
                <a:lnTo>
                  <a:pt x="1470898" y="732548"/>
                </a:lnTo>
                <a:lnTo>
                  <a:pt x="122047" y="732866"/>
                </a:lnTo>
                <a:lnTo>
                  <a:pt x="107390" y="731995"/>
                </a:lnTo>
                <a:lnTo>
                  <a:pt x="66916" y="719731"/>
                </a:lnTo>
                <a:lnTo>
                  <a:pt x="33782" y="695095"/>
                </a:lnTo>
                <a:lnTo>
                  <a:pt x="10682" y="660789"/>
                </a:lnTo>
                <a:lnTo>
                  <a:pt x="310" y="619518"/>
                </a:lnTo>
                <a:lnTo>
                  <a:pt x="0" y="122173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7D1680D-0FE8-4918-B6BA-AF7BA5653574}"/>
              </a:ext>
            </a:extLst>
          </p:cNvPr>
          <p:cNvSpPr txBox="1"/>
          <p:nvPr/>
        </p:nvSpPr>
        <p:spPr>
          <a:xfrm>
            <a:off x="2333609" y="2219514"/>
            <a:ext cx="495934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220" dirty="0">
                <a:latin typeface="Arial"/>
                <a:cs typeface="Arial"/>
              </a:rPr>
              <a:t>E</a:t>
            </a:r>
            <a:r>
              <a:rPr spc="-114" dirty="0">
                <a:latin typeface="Arial"/>
                <a:cs typeface="Arial"/>
              </a:rPr>
              <a:t>(</a:t>
            </a:r>
            <a:r>
              <a:rPr spc="10" dirty="0">
                <a:latin typeface="Cambria Math"/>
                <a:cs typeface="Cambria Math"/>
              </a:rPr>
              <a:t>∙</a:t>
            </a:r>
            <a:r>
              <a:rPr spc="-110" dirty="0">
                <a:latin typeface="Arial"/>
                <a:cs typeface="Arial"/>
              </a:rPr>
              <a:t>,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10" dirty="0">
                <a:latin typeface="Cambria Math"/>
                <a:cs typeface="Cambria Math"/>
              </a:rPr>
              <a:t>∙</a:t>
            </a:r>
            <a:r>
              <a:rPr spc="-20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BABBF16-D07D-49B7-B0C5-C059907E57B9}"/>
              </a:ext>
            </a:extLst>
          </p:cNvPr>
          <p:cNvSpPr/>
          <p:nvPr/>
        </p:nvSpPr>
        <p:spPr>
          <a:xfrm>
            <a:off x="5752448" y="1966784"/>
            <a:ext cx="1671828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98D67839-217D-4B36-9E8F-ACE3E462AF38}"/>
              </a:ext>
            </a:extLst>
          </p:cNvPr>
          <p:cNvSpPr/>
          <p:nvPr/>
        </p:nvSpPr>
        <p:spPr>
          <a:xfrm>
            <a:off x="5796136" y="1985201"/>
            <a:ext cx="1584198" cy="7329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3773336-75E4-4E17-B6C7-6113B1F757B4}"/>
              </a:ext>
            </a:extLst>
          </p:cNvPr>
          <p:cNvSpPr/>
          <p:nvPr/>
        </p:nvSpPr>
        <p:spPr>
          <a:xfrm>
            <a:off x="5796136" y="1985201"/>
            <a:ext cx="1584198" cy="732917"/>
          </a:xfrm>
          <a:custGeom>
            <a:avLst/>
            <a:gdLst/>
            <a:ahLst/>
            <a:cxnLst/>
            <a:rect l="l" t="t" r="r" b="b"/>
            <a:pathLst>
              <a:path w="1584198" h="732917">
                <a:moveTo>
                  <a:pt x="0" y="122173"/>
                </a:moveTo>
                <a:lnTo>
                  <a:pt x="7534" y="79865"/>
                </a:lnTo>
                <a:lnTo>
                  <a:pt x="28333" y="43966"/>
                </a:lnTo>
                <a:lnTo>
                  <a:pt x="59693" y="17181"/>
                </a:lnTo>
                <a:lnTo>
                  <a:pt x="98909" y="2215"/>
                </a:lnTo>
                <a:lnTo>
                  <a:pt x="1462024" y="0"/>
                </a:lnTo>
                <a:lnTo>
                  <a:pt x="1476672" y="870"/>
                </a:lnTo>
                <a:lnTo>
                  <a:pt x="1517144" y="13126"/>
                </a:lnTo>
                <a:lnTo>
                  <a:pt x="1550305" y="37746"/>
                </a:lnTo>
                <a:lnTo>
                  <a:pt x="1573451" y="72026"/>
                </a:lnTo>
                <a:lnTo>
                  <a:pt x="1583877" y="113260"/>
                </a:lnTo>
                <a:lnTo>
                  <a:pt x="1584198" y="610742"/>
                </a:lnTo>
                <a:lnTo>
                  <a:pt x="1583327" y="625391"/>
                </a:lnTo>
                <a:lnTo>
                  <a:pt x="1571071" y="665863"/>
                </a:lnTo>
                <a:lnTo>
                  <a:pt x="1546451" y="699024"/>
                </a:lnTo>
                <a:lnTo>
                  <a:pt x="1512171" y="722170"/>
                </a:lnTo>
                <a:lnTo>
                  <a:pt x="1470937" y="732596"/>
                </a:lnTo>
                <a:lnTo>
                  <a:pt x="122174" y="732916"/>
                </a:lnTo>
                <a:lnTo>
                  <a:pt x="107525" y="732046"/>
                </a:lnTo>
                <a:lnTo>
                  <a:pt x="67053" y="719790"/>
                </a:lnTo>
                <a:lnTo>
                  <a:pt x="33892" y="695170"/>
                </a:lnTo>
                <a:lnTo>
                  <a:pt x="10746" y="660890"/>
                </a:lnTo>
                <a:lnTo>
                  <a:pt x="320" y="619656"/>
                </a:lnTo>
                <a:lnTo>
                  <a:pt x="0" y="122173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5858279-8044-48E8-9278-FF4BFD450E1B}"/>
              </a:ext>
            </a:extLst>
          </p:cNvPr>
          <p:cNvSpPr txBox="1"/>
          <p:nvPr/>
        </p:nvSpPr>
        <p:spPr>
          <a:xfrm>
            <a:off x="6312773" y="2206688"/>
            <a:ext cx="552450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15" dirty="0">
                <a:latin typeface="Arial"/>
                <a:cs typeface="Arial"/>
              </a:rPr>
              <a:t>D</a:t>
            </a:r>
            <a:r>
              <a:rPr spc="-5" dirty="0">
                <a:latin typeface="Arial"/>
                <a:cs typeface="Arial"/>
              </a:rPr>
              <a:t>(</a:t>
            </a:r>
            <a:r>
              <a:rPr spc="10" dirty="0">
                <a:latin typeface="Cambria Math"/>
                <a:cs typeface="Cambria Math"/>
              </a:rPr>
              <a:t>∙</a:t>
            </a:r>
            <a:r>
              <a:rPr spc="-110" dirty="0">
                <a:latin typeface="Arial"/>
                <a:cs typeface="Arial"/>
              </a:rPr>
              <a:t>,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10" dirty="0">
                <a:latin typeface="Cambria Math"/>
                <a:cs typeface="Cambria Math"/>
              </a:rPr>
              <a:t>∙</a:t>
            </a:r>
            <a:r>
              <a:rPr spc="-20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461C95E7-EA35-4266-BDA0-350BDC2582BC}"/>
              </a:ext>
            </a:extLst>
          </p:cNvPr>
          <p:cNvSpPr/>
          <p:nvPr/>
        </p:nvSpPr>
        <p:spPr>
          <a:xfrm>
            <a:off x="3448160" y="2160333"/>
            <a:ext cx="594360" cy="443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A0FE0E8D-1A99-4502-924D-093CB31153E4}"/>
              </a:ext>
            </a:extLst>
          </p:cNvPr>
          <p:cNvSpPr/>
          <p:nvPr/>
        </p:nvSpPr>
        <p:spPr>
          <a:xfrm>
            <a:off x="3491849" y="2186622"/>
            <a:ext cx="504063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E090D2AD-930B-4A3E-9DFE-8A8E68F3B789}"/>
              </a:ext>
            </a:extLst>
          </p:cNvPr>
          <p:cNvSpPr/>
          <p:nvPr/>
        </p:nvSpPr>
        <p:spPr>
          <a:xfrm>
            <a:off x="3491849" y="2186622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082BB3C6-0208-49F5-946E-282E5EA88F62}"/>
              </a:ext>
            </a:extLst>
          </p:cNvPr>
          <p:cNvSpPr/>
          <p:nvPr/>
        </p:nvSpPr>
        <p:spPr>
          <a:xfrm>
            <a:off x="5103224" y="2160333"/>
            <a:ext cx="595884" cy="4434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1DAAFB26-AFDD-416C-A747-D6399A287EC9}"/>
              </a:ext>
            </a:extLst>
          </p:cNvPr>
          <p:cNvSpPr/>
          <p:nvPr/>
        </p:nvSpPr>
        <p:spPr>
          <a:xfrm>
            <a:off x="5148056" y="2186622"/>
            <a:ext cx="504063" cy="3413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C3C7C879-7BA1-4820-AC54-C6D471E7FCE3}"/>
              </a:ext>
            </a:extLst>
          </p:cNvPr>
          <p:cNvSpPr/>
          <p:nvPr/>
        </p:nvSpPr>
        <p:spPr>
          <a:xfrm>
            <a:off x="5148056" y="2186622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6F4E461-F8CA-474F-9350-91EDBBEDC303}"/>
              </a:ext>
            </a:extLst>
          </p:cNvPr>
          <p:cNvSpPr/>
          <p:nvPr/>
        </p:nvSpPr>
        <p:spPr>
          <a:xfrm>
            <a:off x="4181079" y="1966900"/>
            <a:ext cx="751217" cy="7512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88752CFB-2C1A-4AC7-ADD7-0A18A8308865}"/>
              </a:ext>
            </a:extLst>
          </p:cNvPr>
          <p:cNvSpPr/>
          <p:nvPr/>
        </p:nvSpPr>
        <p:spPr>
          <a:xfrm>
            <a:off x="2532871" y="2730867"/>
            <a:ext cx="99694" cy="259080"/>
          </a:xfrm>
          <a:custGeom>
            <a:avLst/>
            <a:gdLst/>
            <a:ahLst/>
            <a:cxnLst/>
            <a:rect l="l" t="t" r="r" b="b"/>
            <a:pathLst>
              <a:path w="99694" h="259079">
                <a:moveTo>
                  <a:pt x="48350" y="18923"/>
                </a:moveTo>
                <a:lnTo>
                  <a:pt x="43817" y="27095"/>
                </a:lnTo>
                <a:lnTo>
                  <a:pt x="48894" y="259080"/>
                </a:lnTo>
                <a:lnTo>
                  <a:pt x="58419" y="258864"/>
                </a:lnTo>
                <a:lnTo>
                  <a:pt x="53346" y="27074"/>
                </a:lnTo>
                <a:lnTo>
                  <a:pt x="48350" y="18923"/>
                </a:lnTo>
                <a:close/>
              </a:path>
              <a:path w="99694" h="259079">
                <a:moveTo>
                  <a:pt x="48006" y="0"/>
                </a:moveTo>
                <a:lnTo>
                  <a:pt x="0" y="86588"/>
                </a:lnTo>
                <a:lnTo>
                  <a:pt x="762" y="89496"/>
                </a:lnTo>
                <a:lnTo>
                  <a:pt x="5334" y="92049"/>
                </a:lnTo>
                <a:lnTo>
                  <a:pt x="8255" y="91211"/>
                </a:lnTo>
                <a:lnTo>
                  <a:pt x="43817" y="27074"/>
                </a:lnTo>
                <a:lnTo>
                  <a:pt x="43434" y="9550"/>
                </a:lnTo>
                <a:lnTo>
                  <a:pt x="52959" y="9347"/>
                </a:lnTo>
                <a:lnTo>
                  <a:pt x="53727" y="9347"/>
                </a:lnTo>
                <a:lnTo>
                  <a:pt x="48006" y="0"/>
                </a:lnTo>
                <a:close/>
              </a:path>
              <a:path w="99694" h="259079">
                <a:moveTo>
                  <a:pt x="53727" y="9347"/>
                </a:moveTo>
                <a:lnTo>
                  <a:pt x="52959" y="9347"/>
                </a:lnTo>
                <a:lnTo>
                  <a:pt x="53360" y="27095"/>
                </a:lnTo>
                <a:lnTo>
                  <a:pt x="90296" y="87350"/>
                </a:lnTo>
                <a:lnTo>
                  <a:pt x="91567" y="89395"/>
                </a:lnTo>
                <a:lnTo>
                  <a:pt x="94487" y="90093"/>
                </a:lnTo>
                <a:lnTo>
                  <a:pt x="99060" y="87350"/>
                </a:lnTo>
                <a:lnTo>
                  <a:pt x="99694" y="84416"/>
                </a:lnTo>
                <a:lnTo>
                  <a:pt x="98298" y="82169"/>
                </a:lnTo>
                <a:lnTo>
                  <a:pt x="53727" y="9347"/>
                </a:lnTo>
                <a:close/>
              </a:path>
              <a:path w="99694" h="259079">
                <a:moveTo>
                  <a:pt x="52959" y="9347"/>
                </a:moveTo>
                <a:lnTo>
                  <a:pt x="43434" y="9550"/>
                </a:lnTo>
                <a:lnTo>
                  <a:pt x="43817" y="27095"/>
                </a:lnTo>
                <a:lnTo>
                  <a:pt x="48350" y="18923"/>
                </a:lnTo>
                <a:lnTo>
                  <a:pt x="44068" y="11938"/>
                </a:lnTo>
                <a:lnTo>
                  <a:pt x="52324" y="11760"/>
                </a:lnTo>
                <a:lnTo>
                  <a:pt x="53011" y="11760"/>
                </a:lnTo>
                <a:lnTo>
                  <a:pt x="52959" y="9347"/>
                </a:lnTo>
                <a:close/>
              </a:path>
              <a:path w="99694" h="259079">
                <a:moveTo>
                  <a:pt x="53011" y="11760"/>
                </a:moveTo>
                <a:lnTo>
                  <a:pt x="52324" y="11760"/>
                </a:lnTo>
                <a:lnTo>
                  <a:pt x="48350" y="18923"/>
                </a:lnTo>
                <a:lnTo>
                  <a:pt x="53346" y="27074"/>
                </a:lnTo>
                <a:lnTo>
                  <a:pt x="53011" y="11760"/>
                </a:lnTo>
                <a:close/>
              </a:path>
              <a:path w="99694" h="259079">
                <a:moveTo>
                  <a:pt x="52324" y="11760"/>
                </a:moveTo>
                <a:lnTo>
                  <a:pt x="44068" y="11938"/>
                </a:lnTo>
                <a:lnTo>
                  <a:pt x="48350" y="18923"/>
                </a:lnTo>
                <a:lnTo>
                  <a:pt x="52324" y="11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5">
            <a:extLst>
              <a:ext uri="{FF2B5EF4-FFF2-40B4-BE49-F238E27FC236}">
                <a16:creationId xmlns:a16="http://schemas.microsoft.com/office/drawing/2014/main" id="{9A1FA76C-C5BE-4F1F-BF93-9E669771ECEF}"/>
              </a:ext>
            </a:extLst>
          </p:cNvPr>
          <p:cNvSpPr/>
          <p:nvPr/>
        </p:nvSpPr>
        <p:spPr>
          <a:xfrm>
            <a:off x="2401173" y="2989847"/>
            <a:ext cx="370611" cy="3743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6">
            <a:extLst>
              <a:ext uri="{FF2B5EF4-FFF2-40B4-BE49-F238E27FC236}">
                <a16:creationId xmlns:a16="http://schemas.microsoft.com/office/drawing/2014/main" id="{A86BC1A2-5B11-4ECB-BA37-4E91845C951F}"/>
              </a:ext>
            </a:extLst>
          </p:cNvPr>
          <p:cNvSpPr/>
          <p:nvPr/>
        </p:nvSpPr>
        <p:spPr>
          <a:xfrm>
            <a:off x="6538325" y="2718091"/>
            <a:ext cx="99821" cy="239966"/>
          </a:xfrm>
          <a:custGeom>
            <a:avLst/>
            <a:gdLst/>
            <a:ahLst/>
            <a:cxnLst/>
            <a:rect l="l" t="t" r="r" b="b"/>
            <a:pathLst>
              <a:path w="99821" h="239966">
                <a:moveTo>
                  <a:pt x="49911" y="18815"/>
                </a:moveTo>
                <a:lnTo>
                  <a:pt x="45211" y="26871"/>
                </a:lnTo>
                <a:lnTo>
                  <a:pt x="45085" y="239966"/>
                </a:lnTo>
                <a:lnTo>
                  <a:pt x="54610" y="239966"/>
                </a:lnTo>
                <a:lnTo>
                  <a:pt x="54610" y="26871"/>
                </a:lnTo>
                <a:lnTo>
                  <a:pt x="49911" y="18815"/>
                </a:lnTo>
                <a:close/>
              </a:path>
              <a:path w="99821" h="239966">
                <a:moveTo>
                  <a:pt x="49911" y="0"/>
                </a:moveTo>
                <a:lnTo>
                  <a:pt x="1397" y="83248"/>
                </a:lnTo>
                <a:lnTo>
                  <a:pt x="0" y="85521"/>
                </a:lnTo>
                <a:lnTo>
                  <a:pt x="762" y="88442"/>
                </a:lnTo>
                <a:lnTo>
                  <a:pt x="5334" y="91097"/>
                </a:lnTo>
                <a:lnTo>
                  <a:pt x="8254" y="90322"/>
                </a:lnTo>
                <a:lnTo>
                  <a:pt x="9525" y="88049"/>
                </a:lnTo>
                <a:lnTo>
                  <a:pt x="45085" y="27089"/>
                </a:lnTo>
                <a:lnTo>
                  <a:pt x="45085" y="9448"/>
                </a:lnTo>
                <a:lnTo>
                  <a:pt x="55417" y="9448"/>
                </a:lnTo>
                <a:lnTo>
                  <a:pt x="49911" y="0"/>
                </a:lnTo>
                <a:close/>
              </a:path>
              <a:path w="99821" h="239966">
                <a:moveTo>
                  <a:pt x="55417" y="9448"/>
                </a:moveTo>
                <a:lnTo>
                  <a:pt x="54610" y="9448"/>
                </a:lnTo>
                <a:lnTo>
                  <a:pt x="54736" y="27089"/>
                </a:lnTo>
                <a:lnTo>
                  <a:pt x="90296" y="88049"/>
                </a:lnTo>
                <a:lnTo>
                  <a:pt x="91566" y="90322"/>
                </a:lnTo>
                <a:lnTo>
                  <a:pt x="94487" y="91097"/>
                </a:lnTo>
                <a:lnTo>
                  <a:pt x="99060" y="88442"/>
                </a:lnTo>
                <a:lnTo>
                  <a:pt x="99821" y="85521"/>
                </a:lnTo>
                <a:lnTo>
                  <a:pt x="98424" y="83248"/>
                </a:lnTo>
                <a:lnTo>
                  <a:pt x="55417" y="9448"/>
                </a:lnTo>
                <a:close/>
              </a:path>
              <a:path w="99821" h="239966">
                <a:moveTo>
                  <a:pt x="54610" y="9448"/>
                </a:moveTo>
                <a:lnTo>
                  <a:pt x="45085" y="9448"/>
                </a:lnTo>
                <a:lnTo>
                  <a:pt x="45085" y="27089"/>
                </a:lnTo>
                <a:lnTo>
                  <a:pt x="49911" y="18815"/>
                </a:lnTo>
                <a:lnTo>
                  <a:pt x="45846" y="11849"/>
                </a:lnTo>
                <a:lnTo>
                  <a:pt x="54610" y="11849"/>
                </a:lnTo>
                <a:lnTo>
                  <a:pt x="54610" y="9448"/>
                </a:lnTo>
                <a:close/>
              </a:path>
              <a:path w="99821" h="239966">
                <a:moveTo>
                  <a:pt x="54610" y="11849"/>
                </a:moveTo>
                <a:lnTo>
                  <a:pt x="53974" y="11849"/>
                </a:lnTo>
                <a:lnTo>
                  <a:pt x="49911" y="18815"/>
                </a:lnTo>
                <a:lnTo>
                  <a:pt x="54610" y="26871"/>
                </a:lnTo>
                <a:lnTo>
                  <a:pt x="54610" y="11849"/>
                </a:lnTo>
                <a:close/>
              </a:path>
              <a:path w="99821" h="239966">
                <a:moveTo>
                  <a:pt x="53974" y="11849"/>
                </a:moveTo>
                <a:lnTo>
                  <a:pt x="45846" y="11849"/>
                </a:lnTo>
                <a:lnTo>
                  <a:pt x="49911" y="18815"/>
                </a:lnTo>
                <a:lnTo>
                  <a:pt x="53974" y="11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7">
            <a:extLst>
              <a:ext uri="{FF2B5EF4-FFF2-40B4-BE49-F238E27FC236}">
                <a16:creationId xmlns:a16="http://schemas.microsoft.com/office/drawing/2014/main" id="{C1DB2E62-9A8D-4586-863E-E70B30893683}"/>
              </a:ext>
            </a:extLst>
          </p:cNvPr>
          <p:cNvSpPr/>
          <p:nvPr/>
        </p:nvSpPr>
        <p:spPr>
          <a:xfrm>
            <a:off x="6402943" y="2958059"/>
            <a:ext cx="370611" cy="37435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8">
            <a:extLst>
              <a:ext uri="{FF2B5EF4-FFF2-40B4-BE49-F238E27FC236}">
                <a16:creationId xmlns:a16="http://schemas.microsoft.com/office/drawing/2014/main" id="{9B722DFC-59C2-499B-8F85-B4178BCB9A45}"/>
              </a:ext>
            </a:extLst>
          </p:cNvPr>
          <p:cNvSpPr txBox="1"/>
          <p:nvPr/>
        </p:nvSpPr>
        <p:spPr>
          <a:xfrm>
            <a:off x="2051720" y="1623769"/>
            <a:ext cx="1365959" cy="266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spc="-10" dirty="0" err="1">
                <a:latin typeface="Tahoma"/>
                <a:cs typeface="Tahoma"/>
              </a:rPr>
              <a:t>Encryption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24" name="object 29">
            <a:extLst>
              <a:ext uri="{FF2B5EF4-FFF2-40B4-BE49-F238E27FC236}">
                <a16:creationId xmlns:a16="http://schemas.microsoft.com/office/drawing/2014/main" id="{7FCABFD5-23ED-4E68-9E2D-8E70AD121CCD}"/>
              </a:ext>
            </a:extLst>
          </p:cNvPr>
          <p:cNvSpPr txBox="1"/>
          <p:nvPr/>
        </p:nvSpPr>
        <p:spPr>
          <a:xfrm>
            <a:off x="6084168" y="1642808"/>
            <a:ext cx="1273705" cy="2668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dirty="0" err="1">
                <a:latin typeface="Tahoma"/>
                <a:cs typeface="Tahoma"/>
              </a:rPr>
              <a:t>Decryption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0" name="object 45">
            <a:extLst>
              <a:ext uri="{FF2B5EF4-FFF2-40B4-BE49-F238E27FC236}">
                <a16:creationId xmlns:a16="http://schemas.microsoft.com/office/drawing/2014/main" id="{BDD07DEB-EB59-4CCD-8A1E-AA1754C241FB}"/>
              </a:ext>
            </a:extLst>
          </p:cNvPr>
          <p:cNvSpPr/>
          <p:nvPr/>
        </p:nvSpPr>
        <p:spPr>
          <a:xfrm>
            <a:off x="1174352" y="1890584"/>
            <a:ext cx="594360" cy="4434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6">
            <a:extLst>
              <a:ext uri="{FF2B5EF4-FFF2-40B4-BE49-F238E27FC236}">
                <a16:creationId xmlns:a16="http://schemas.microsoft.com/office/drawing/2014/main" id="{F4A80EB6-CA16-4FE8-8E25-B36D538E6592}"/>
              </a:ext>
            </a:extLst>
          </p:cNvPr>
          <p:cNvSpPr/>
          <p:nvPr/>
        </p:nvSpPr>
        <p:spPr>
          <a:xfrm>
            <a:off x="1218688" y="1916621"/>
            <a:ext cx="504050" cy="3415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7">
            <a:extLst>
              <a:ext uri="{FF2B5EF4-FFF2-40B4-BE49-F238E27FC236}">
                <a16:creationId xmlns:a16="http://schemas.microsoft.com/office/drawing/2014/main" id="{2E1E442F-4C7F-4EC3-9C68-56147A7495CA}"/>
              </a:ext>
            </a:extLst>
          </p:cNvPr>
          <p:cNvSpPr/>
          <p:nvPr/>
        </p:nvSpPr>
        <p:spPr>
          <a:xfrm>
            <a:off x="1218688" y="1916621"/>
            <a:ext cx="504050" cy="341503"/>
          </a:xfrm>
          <a:custGeom>
            <a:avLst/>
            <a:gdLst/>
            <a:ahLst/>
            <a:cxnLst/>
            <a:rect l="l" t="t" r="r" b="b"/>
            <a:pathLst>
              <a:path w="504050" h="341502">
                <a:moveTo>
                  <a:pt x="0" y="85343"/>
                </a:moveTo>
                <a:lnTo>
                  <a:pt x="333362" y="85343"/>
                </a:lnTo>
                <a:lnTo>
                  <a:pt x="333362" y="0"/>
                </a:lnTo>
                <a:lnTo>
                  <a:pt x="504050" y="170687"/>
                </a:lnTo>
                <a:lnTo>
                  <a:pt x="333362" y="341503"/>
                </a:lnTo>
                <a:lnTo>
                  <a:pt x="333362" y="256159"/>
                </a:lnTo>
                <a:lnTo>
                  <a:pt x="0" y="256159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8">
            <a:extLst>
              <a:ext uri="{FF2B5EF4-FFF2-40B4-BE49-F238E27FC236}">
                <a16:creationId xmlns:a16="http://schemas.microsoft.com/office/drawing/2014/main" id="{FF6E45F4-BD31-4892-9F8F-457DED9C10C4}"/>
              </a:ext>
            </a:extLst>
          </p:cNvPr>
          <p:cNvSpPr/>
          <p:nvPr/>
        </p:nvSpPr>
        <p:spPr>
          <a:xfrm>
            <a:off x="1174352" y="2276157"/>
            <a:ext cx="594360" cy="4434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9">
            <a:extLst>
              <a:ext uri="{FF2B5EF4-FFF2-40B4-BE49-F238E27FC236}">
                <a16:creationId xmlns:a16="http://schemas.microsoft.com/office/drawing/2014/main" id="{19AEFE82-E701-4E56-BF67-B94C161FD244}"/>
              </a:ext>
            </a:extLst>
          </p:cNvPr>
          <p:cNvSpPr/>
          <p:nvPr/>
        </p:nvSpPr>
        <p:spPr>
          <a:xfrm>
            <a:off x="1218688" y="2301683"/>
            <a:ext cx="504050" cy="34150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50">
            <a:extLst>
              <a:ext uri="{FF2B5EF4-FFF2-40B4-BE49-F238E27FC236}">
                <a16:creationId xmlns:a16="http://schemas.microsoft.com/office/drawing/2014/main" id="{D3D18BE1-9A53-437F-A1EA-8A2EBAF5756B}"/>
              </a:ext>
            </a:extLst>
          </p:cNvPr>
          <p:cNvSpPr/>
          <p:nvPr/>
        </p:nvSpPr>
        <p:spPr>
          <a:xfrm>
            <a:off x="1218688" y="2301683"/>
            <a:ext cx="504050" cy="341502"/>
          </a:xfrm>
          <a:custGeom>
            <a:avLst/>
            <a:gdLst/>
            <a:ahLst/>
            <a:cxnLst/>
            <a:rect l="l" t="t" r="r" b="b"/>
            <a:pathLst>
              <a:path w="504050" h="341502">
                <a:moveTo>
                  <a:pt x="0" y="85344"/>
                </a:moveTo>
                <a:lnTo>
                  <a:pt x="333362" y="85344"/>
                </a:lnTo>
                <a:lnTo>
                  <a:pt x="333362" y="0"/>
                </a:lnTo>
                <a:lnTo>
                  <a:pt x="504050" y="170688"/>
                </a:lnTo>
                <a:lnTo>
                  <a:pt x="333362" y="341503"/>
                </a:lnTo>
                <a:lnTo>
                  <a:pt x="333362" y="256159"/>
                </a:lnTo>
                <a:lnTo>
                  <a:pt x="0" y="256159"/>
                </a:lnTo>
                <a:lnTo>
                  <a:pt x="0" y="853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74">
            <a:extLst>
              <a:ext uri="{FF2B5EF4-FFF2-40B4-BE49-F238E27FC236}">
                <a16:creationId xmlns:a16="http://schemas.microsoft.com/office/drawing/2014/main" id="{62D1663B-A8CC-4D4D-8A55-B25B20E2B5EE}"/>
              </a:ext>
            </a:extLst>
          </p:cNvPr>
          <p:cNvSpPr/>
          <p:nvPr/>
        </p:nvSpPr>
        <p:spPr>
          <a:xfrm>
            <a:off x="7460854" y="1890584"/>
            <a:ext cx="594359" cy="4434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75">
            <a:extLst>
              <a:ext uri="{FF2B5EF4-FFF2-40B4-BE49-F238E27FC236}">
                <a16:creationId xmlns:a16="http://schemas.microsoft.com/office/drawing/2014/main" id="{460E0B7C-0C76-45CB-9DFF-18595FE49C74}"/>
              </a:ext>
            </a:extLst>
          </p:cNvPr>
          <p:cNvSpPr/>
          <p:nvPr/>
        </p:nvSpPr>
        <p:spPr>
          <a:xfrm>
            <a:off x="7505049" y="1916621"/>
            <a:ext cx="504063" cy="3415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76">
            <a:extLst>
              <a:ext uri="{FF2B5EF4-FFF2-40B4-BE49-F238E27FC236}">
                <a16:creationId xmlns:a16="http://schemas.microsoft.com/office/drawing/2014/main" id="{CB05EE9B-40F2-4E72-9C8F-C48CE8928ACD}"/>
              </a:ext>
            </a:extLst>
          </p:cNvPr>
          <p:cNvSpPr/>
          <p:nvPr/>
        </p:nvSpPr>
        <p:spPr>
          <a:xfrm>
            <a:off x="7505049" y="1916621"/>
            <a:ext cx="504063" cy="341503"/>
          </a:xfrm>
          <a:custGeom>
            <a:avLst/>
            <a:gdLst/>
            <a:ahLst/>
            <a:cxnLst/>
            <a:rect l="l" t="t" r="r" b="b"/>
            <a:pathLst>
              <a:path w="504063" h="341502">
                <a:moveTo>
                  <a:pt x="0" y="85343"/>
                </a:moveTo>
                <a:lnTo>
                  <a:pt x="333248" y="85343"/>
                </a:lnTo>
                <a:lnTo>
                  <a:pt x="333248" y="0"/>
                </a:lnTo>
                <a:lnTo>
                  <a:pt x="504063" y="170687"/>
                </a:lnTo>
                <a:lnTo>
                  <a:pt x="333248" y="341503"/>
                </a:lnTo>
                <a:lnTo>
                  <a:pt x="333248" y="256159"/>
                </a:lnTo>
                <a:lnTo>
                  <a:pt x="0" y="256159"/>
                </a:lnTo>
                <a:lnTo>
                  <a:pt x="0" y="85343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77">
            <a:extLst>
              <a:ext uri="{FF2B5EF4-FFF2-40B4-BE49-F238E27FC236}">
                <a16:creationId xmlns:a16="http://schemas.microsoft.com/office/drawing/2014/main" id="{4ADADB6A-E9B1-4C2E-9815-199786C97CE5}"/>
              </a:ext>
            </a:extLst>
          </p:cNvPr>
          <p:cNvSpPr/>
          <p:nvPr/>
        </p:nvSpPr>
        <p:spPr>
          <a:xfrm>
            <a:off x="7460854" y="2276157"/>
            <a:ext cx="594359" cy="4434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78">
            <a:extLst>
              <a:ext uri="{FF2B5EF4-FFF2-40B4-BE49-F238E27FC236}">
                <a16:creationId xmlns:a16="http://schemas.microsoft.com/office/drawing/2014/main" id="{E877BA1F-8258-4F3C-829F-15F42CC3EAD0}"/>
              </a:ext>
            </a:extLst>
          </p:cNvPr>
          <p:cNvSpPr/>
          <p:nvPr/>
        </p:nvSpPr>
        <p:spPr>
          <a:xfrm>
            <a:off x="7505049" y="2301683"/>
            <a:ext cx="504063" cy="34150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79">
            <a:extLst>
              <a:ext uri="{FF2B5EF4-FFF2-40B4-BE49-F238E27FC236}">
                <a16:creationId xmlns:a16="http://schemas.microsoft.com/office/drawing/2014/main" id="{BAD2B813-681D-4A3C-8007-DAAFBE5EFBD8}"/>
              </a:ext>
            </a:extLst>
          </p:cNvPr>
          <p:cNvSpPr/>
          <p:nvPr/>
        </p:nvSpPr>
        <p:spPr>
          <a:xfrm>
            <a:off x="7505049" y="2301683"/>
            <a:ext cx="504063" cy="341502"/>
          </a:xfrm>
          <a:custGeom>
            <a:avLst/>
            <a:gdLst/>
            <a:ahLst/>
            <a:cxnLst/>
            <a:rect l="l" t="t" r="r" b="b"/>
            <a:pathLst>
              <a:path w="504063" h="341502">
                <a:moveTo>
                  <a:pt x="0" y="85344"/>
                </a:moveTo>
                <a:lnTo>
                  <a:pt x="333248" y="85344"/>
                </a:lnTo>
                <a:lnTo>
                  <a:pt x="333248" y="0"/>
                </a:lnTo>
                <a:lnTo>
                  <a:pt x="504063" y="170688"/>
                </a:lnTo>
                <a:lnTo>
                  <a:pt x="333248" y="341503"/>
                </a:lnTo>
                <a:lnTo>
                  <a:pt x="333248" y="256159"/>
                </a:lnTo>
                <a:lnTo>
                  <a:pt x="0" y="256159"/>
                </a:lnTo>
                <a:lnTo>
                  <a:pt x="0" y="853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89">
            <a:extLst>
              <a:ext uri="{FF2B5EF4-FFF2-40B4-BE49-F238E27FC236}">
                <a16:creationId xmlns:a16="http://schemas.microsoft.com/office/drawing/2014/main" id="{1A704259-7E5B-42CD-ABBF-C26565327F16}"/>
              </a:ext>
            </a:extLst>
          </p:cNvPr>
          <p:cNvSpPr txBox="1"/>
          <p:nvPr/>
        </p:nvSpPr>
        <p:spPr>
          <a:xfrm>
            <a:off x="3853602" y="2754233"/>
            <a:ext cx="1821191" cy="4434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sz="2000" b="1" spc="-30" dirty="0">
                <a:latin typeface="Arial"/>
                <a:cs typeface="Arial"/>
              </a:rPr>
              <a:t>C (include tag)</a:t>
            </a:r>
            <a:endParaRPr sz="2000" b="1" dirty="0">
              <a:latin typeface="Arial"/>
              <a:cs typeface="Arial"/>
            </a:endParaRPr>
          </a:p>
        </p:txBody>
      </p:sp>
      <p:sp>
        <p:nvSpPr>
          <p:cNvPr id="75" name="object 91">
            <a:extLst>
              <a:ext uri="{FF2B5EF4-FFF2-40B4-BE49-F238E27FC236}">
                <a16:creationId xmlns:a16="http://schemas.microsoft.com/office/drawing/2014/main" id="{2AC77C96-E7F4-40EE-AFB6-901C53799CEA}"/>
              </a:ext>
            </a:extLst>
          </p:cNvPr>
          <p:cNvSpPr txBox="1"/>
          <p:nvPr/>
        </p:nvSpPr>
        <p:spPr>
          <a:xfrm>
            <a:off x="2812145" y="3138436"/>
            <a:ext cx="135255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45" dirty="0">
                <a:latin typeface="Arial"/>
                <a:cs typeface="Arial"/>
              </a:rPr>
              <a:t>k</a:t>
            </a:r>
            <a:endParaRPr dirty="0">
              <a:latin typeface="Arial"/>
              <a:cs typeface="Arial"/>
            </a:endParaRPr>
          </a:p>
        </p:txBody>
      </p:sp>
      <p:sp>
        <p:nvSpPr>
          <p:cNvPr id="79" name="object 91">
            <a:extLst>
              <a:ext uri="{FF2B5EF4-FFF2-40B4-BE49-F238E27FC236}">
                <a16:creationId xmlns:a16="http://schemas.microsoft.com/office/drawing/2014/main" id="{E294D0A0-6C7E-4AA7-99B3-B28A4BCECE70}"/>
              </a:ext>
            </a:extLst>
          </p:cNvPr>
          <p:cNvSpPr txBox="1"/>
          <p:nvPr/>
        </p:nvSpPr>
        <p:spPr>
          <a:xfrm>
            <a:off x="6822508" y="3131419"/>
            <a:ext cx="135255" cy="287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45" dirty="0">
                <a:latin typeface="Arial"/>
                <a:cs typeface="Arial"/>
              </a:rPr>
              <a:t>k</a:t>
            </a:r>
            <a:endParaRPr dirty="0">
              <a:latin typeface="Arial"/>
              <a:cs typeface="Arial"/>
            </a:endParaRPr>
          </a:p>
        </p:txBody>
      </p:sp>
      <p:sp>
        <p:nvSpPr>
          <p:cNvPr id="82" name="object 89">
            <a:extLst>
              <a:ext uri="{FF2B5EF4-FFF2-40B4-BE49-F238E27FC236}">
                <a16:creationId xmlns:a16="http://schemas.microsoft.com/office/drawing/2014/main" id="{2A43DF10-4817-4234-B6B6-F7A67D0EC3AF}"/>
              </a:ext>
            </a:extLst>
          </p:cNvPr>
          <p:cNvSpPr txBox="1"/>
          <p:nvPr/>
        </p:nvSpPr>
        <p:spPr>
          <a:xfrm>
            <a:off x="398536" y="2179454"/>
            <a:ext cx="728827" cy="2780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sz="2000" b="1" spc="-30" dirty="0">
                <a:latin typeface="Arial"/>
                <a:cs typeface="Arial"/>
              </a:rPr>
              <a:t>MSG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83" name="object 89">
            <a:extLst>
              <a:ext uri="{FF2B5EF4-FFF2-40B4-BE49-F238E27FC236}">
                <a16:creationId xmlns:a16="http://schemas.microsoft.com/office/drawing/2014/main" id="{8376C47D-8679-4B96-89D1-9443DD4CBBD3}"/>
              </a:ext>
            </a:extLst>
          </p:cNvPr>
          <p:cNvSpPr txBox="1"/>
          <p:nvPr/>
        </p:nvSpPr>
        <p:spPr>
          <a:xfrm>
            <a:off x="8220083" y="1998099"/>
            <a:ext cx="728827" cy="2780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sz="2000" b="1" spc="-30" dirty="0">
                <a:latin typeface="Arial"/>
                <a:cs typeface="Arial"/>
              </a:rPr>
              <a:t>MSG</a:t>
            </a:r>
            <a:endParaRPr b="1" dirty="0">
              <a:latin typeface="Arial"/>
              <a:cs typeface="Arial"/>
            </a:endParaRPr>
          </a:p>
        </p:txBody>
      </p:sp>
      <p:sp>
        <p:nvSpPr>
          <p:cNvPr id="84" name="object 89">
            <a:extLst>
              <a:ext uri="{FF2B5EF4-FFF2-40B4-BE49-F238E27FC236}">
                <a16:creationId xmlns:a16="http://schemas.microsoft.com/office/drawing/2014/main" id="{71C98261-4C28-4602-BDE2-DF850FB94417}"/>
              </a:ext>
            </a:extLst>
          </p:cNvPr>
          <p:cNvSpPr txBox="1"/>
          <p:nvPr/>
        </p:nvSpPr>
        <p:spPr>
          <a:xfrm>
            <a:off x="8026256" y="2318483"/>
            <a:ext cx="1083566" cy="285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it-IT" spc="-30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lang="it-IT" sz="2000" b="1" spc="-30" dirty="0">
                <a:solidFill>
                  <a:srgbClr val="FF0000"/>
                </a:solidFill>
                <a:latin typeface="Arial"/>
                <a:cs typeface="Arial"/>
              </a:rPr>
              <a:t> REJECT</a:t>
            </a:r>
          </a:p>
          <a:p>
            <a:pPr marL="12700"/>
            <a:endParaRPr b="1" dirty="0">
              <a:latin typeface="Arial"/>
              <a:cs typeface="Arial"/>
            </a:endParaRPr>
          </a:p>
        </p:txBody>
      </p:sp>
      <p:sp>
        <p:nvSpPr>
          <p:cNvPr id="85" name="TextBox 52">
            <a:extLst>
              <a:ext uri="{FF2B5EF4-FFF2-40B4-BE49-F238E27FC236}">
                <a16:creationId xmlns:a16="http://schemas.microsoft.com/office/drawing/2014/main" id="{7C8376F4-723D-4407-A2EA-DA512B81CA80}"/>
              </a:ext>
            </a:extLst>
          </p:cNvPr>
          <p:cNvSpPr txBox="1"/>
          <p:nvPr/>
        </p:nvSpPr>
        <p:spPr>
          <a:xfrm>
            <a:off x="1063662" y="3558579"/>
            <a:ext cx="7153560" cy="95410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Unlike standard ENC which always returns a msg, </a:t>
            </a:r>
          </a:p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AE may output a “REJECT”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041B193B-2CB6-44DC-B913-699DAEB898D0}"/>
              </a:ext>
            </a:extLst>
          </p:cNvPr>
          <p:cNvSpPr txBox="1"/>
          <p:nvPr/>
        </p:nvSpPr>
        <p:spPr>
          <a:xfrm>
            <a:off x="1226226" y="4620965"/>
            <a:ext cx="6449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JansonTextLTStd-Roman"/>
              </a:rPr>
              <a:t>AE </a:t>
            </a:r>
            <a:r>
              <a:rPr lang="en-US" sz="2400" b="1" i="0" u="none" strike="noStrike" baseline="0" dirty="0">
                <a:latin typeface="JansonTextLTStd-Roman"/>
              </a:rPr>
              <a:t>fundamentally stronger </a:t>
            </a:r>
            <a:r>
              <a:rPr lang="en-US" sz="2400" b="0" i="0" u="none" strike="noStrike" baseline="0" dirty="0">
                <a:latin typeface="JansonTextLTStd-Roman"/>
              </a:rPr>
              <a:t>than basic cipher: </a:t>
            </a:r>
          </a:p>
          <a:p>
            <a:pPr algn="l"/>
            <a:r>
              <a:rPr lang="en-US" sz="2400" b="0" i="0" u="none" strike="noStrike" baseline="0" dirty="0">
                <a:latin typeface="JansonTextLTStd-Roman"/>
              </a:rPr>
              <a:t>decrypts ONLY IF authentication tag is valid. </a:t>
            </a:r>
          </a:p>
          <a:p>
            <a:pPr algn="l"/>
            <a:r>
              <a:rPr lang="en-US" sz="2400" b="0" i="0" u="none" strike="noStrike" baseline="0" dirty="0">
                <a:latin typeface="JansonTextLTStd-Roman"/>
              </a:rPr>
              <a:t>	</a:t>
            </a:r>
            <a:r>
              <a:rPr lang="en-US" sz="2400" dirty="0">
                <a:latin typeface="JansonTextLTStd-Roman"/>
                <a:sym typeface="Wingdings" panose="05000000000000000000" pitchFamily="2" charset="2"/>
              </a:rPr>
              <a:t></a:t>
            </a:r>
            <a:r>
              <a:rPr lang="en-US" sz="2400" b="0" i="1" u="none" strike="noStrike" baseline="0" dirty="0">
                <a:latin typeface="JansonTextLTStd-Roman"/>
              </a:rPr>
              <a:t>Prevents attacker from performing CCA</a:t>
            </a:r>
          </a:p>
        </p:txBody>
      </p:sp>
    </p:spTree>
    <p:extLst>
      <p:ext uri="{BB962C8B-B14F-4D97-AF65-F5344CB8AC3E}">
        <p14:creationId xmlns:p14="http://schemas.microsoft.com/office/powerpoint/2010/main" val="239619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4" grpId="0"/>
      <p:bldP spid="75" grpId="0"/>
      <p:bldP spid="79" grpId="0"/>
      <p:bldP spid="83" grpId="0"/>
      <p:bldP spid="84" grpId="0"/>
      <p:bldP spid="85" grpId="0"/>
      <p:bldP spid="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8B3E07-A5E6-472A-BA89-52BE90976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Security </a:t>
            </a:r>
            <a:r>
              <a:rPr lang="it-IT" dirty="0" err="1"/>
              <a:t>definition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DD2AE8-DBA6-46D6-989F-6087F8DAE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1835410"/>
          </a:xfrm>
        </p:spPr>
        <p:txBody>
          <a:bodyPr/>
          <a:lstStyle/>
          <a:p>
            <a:r>
              <a:rPr lang="it-IT" dirty="0"/>
              <a:t>AE </a:t>
            </a:r>
            <a:r>
              <a:rPr lang="it-IT" dirty="0" err="1"/>
              <a:t>is</a:t>
            </a:r>
            <a:r>
              <a:rPr lang="it-IT" dirty="0"/>
              <a:t> secure </a:t>
            </a:r>
            <a:r>
              <a:rPr lang="it-IT" dirty="0" err="1"/>
              <a:t>if</a:t>
            </a:r>
            <a:r>
              <a:rPr lang="it-IT" dirty="0"/>
              <a:t>:</a:t>
            </a:r>
          </a:p>
          <a:p>
            <a:pPr marL="1428750" lvl="2" indent="-514350">
              <a:buAutoNum type="arabicPeriod"/>
            </a:pP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semantically</a:t>
            </a:r>
            <a:r>
              <a:rPr lang="it-IT" dirty="0"/>
              <a:t> secure under CPA</a:t>
            </a:r>
          </a:p>
          <a:p>
            <a:pPr marL="1428750" lvl="2" indent="-514350">
              <a:buAutoNum type="arabicPeriod"/>
            </a:pPr>
            <a:r>
              <a:rPr lang="it-IT" dirty="0" err="1"/>
              <a:t>Guarantees</a:t>
            </a:r>
            <a:r>
              <a:rPr lang="it-IT" dirty="0"/>
              <a:t> </a:t>
            </a:r>
            <a:r>
              <a:rPr lang="it-IT" b="1" dirty="0" err="1"/>
              <a:t>ciphertext</a:t>
            </a:r>
            <a:r>
              <a:rPr lang="it-IT" b="1" dirty="0"/>
              <a:t> </a:t>
            </a:r>
            <a:r>
              <a:rPr lang="it-IT" b="1" dirty="0" err="1"/>
              <a:t>integrity</a:t>
            </a:r>
            <a:endParaRPr lang="it-IT" b="1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0F17BAEA-F25A-4ED9-B527-14C5D28A4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477580"/>
            <a:ext cx="1295400" cy="10858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dirty="0"/>
              <a:t>Challenger</a:t>
            </a:r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05C8690F-EBE4-4313-924C-DEA4319DA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77580"/>
            <a:ext cx="1295400" cy="10858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/>
              <a:t>Adv.</a:t>
            </a:r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64F63A1A-6930-4689-8CDE-659C7BCE9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991" y="3782381"/>
            <a:ext cx="12282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Secret key k</a:t>
            </a:r>
            <a:endParaRPr lang="en-US" b="1" dirty="0">
              <a:cs typeface="Arial" charset="0"/>
              <a:sym typeface="Symbol" charset="0"/>
            </a:endParaRPr>
          </a:p>
        </p:txBody>
      </p:sp>
      <p:grpSp>
        <p:nvGrpSpPr>
          <p:cNvPr id="7" name="Group 43">
            <a:extLst>
              <a:ext uri="{FF2B5EF4-FFF2-40B4-BE49-F238E27FC236}">
                <a16:creationId xmlns:a16="http://schemas.microsoft.com/office/drawing/2014/main" id="{2A05F037-1021-4CF7-ABB9-8585600614A6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144330"/>
            <a:ext cx="3810000" cy="400050"/>
            <a:chOff x="1776" y="1968"/>
            <a:chExt cx="2400" cy="336"/>
          </a:xfrm>
        </p:grpSpPr>
        <p:sp>
          <p:nvSpPr>
            <p:cNvPr id="8" name="Line 24">
              <a:extLst>
                <a:ext uri="{FF2B5EF4-FFF2-40B4-BE49-F238E27FC236}">
                  <a16:creationId xmlns:a16="http://schemas.microsoft.com/office/drawing/2014/main" id="{962889FA-B14C-4D79-AFFC-C6464BA9F6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25">
              <a:extLst>
                <a:ext uri="{FF2B5EF4-FFF2-40B4-BE49-F238E27FC236}">
                  <a16:creationId xmlns:a16="http://schemas.microsoft.com/office/drawing/2014/main" id="{8789B75D-C7F6-48EA-9D5E-F4EC283B3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1968"/>
              <a:ext cx="18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ym typeface="Symbol" charset="0"/>
                </a:rPr>
                <a:t>c</a:t>
              </a:r>
            </a:p>
          </p:txBody>
        </p:sp>
      </p:grpSp>
      <p:grpSp>
        <p:nvGrpSpPr>
          <p:cNvPr id="11" name="Group 32">
            <a:extLst>
              <a:ext uri="{FF2B5EF4-FFF2-40B4-BE49-F238E27FC236}">
                <a16:creationId xmlns:a16="http://schemas.microsoft.com/office/drawing/2014/main" id="{58684728-D62F-4F23-A3ED-8F367D415AF7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248980"/>
            <a:ext cx="3810000" cy="400050"/>
            <a:chOff x="1776" y="1968"/>
            <a:chExt cx="2400" cy="336"/>
          </a:xfrm>
        </p:grpSpPr>
        <p:sp>
          <p:nvSpPr>
            <p:cNvPr id="12" name="Line 33">
              <a:extLst>
                <a:ext uri="{FF2B5EF4-FFF2-40B4-BE49-F238E27FC236}">
                  <a16:creationId xmlns:a16="http://schemas.microsoft.com/office/drawing/2014/main" id="{2A9D728E-493B-4659-8444-E28A08F00D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34">
              <a:extLst>
                <a:ext uri="{FF2B5EF4-FFF2-40B4-BE49-F238E27FC236}">
                  <a16:creationId xmlns:a16="http://schemas.microsoft.com/office/drawing/2014/main" id="{50D408B9-D6CD-4FDA-A6C4-2BEEE008A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968"/>
              <a:ext cx="62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2000" baseline="-25000" dirty="0"/>
                <a:t>1</a:t>
              </a:r>
              <a:r>
                <a:rPr lang="en-US" sz="2000" dirty="0"/>
                <a:t> </a:t>
              </a:r>
              <a:r>
                <a:rPr lang="en-US" sz="2000" dirty="0">
                  <a:sym typeface="Symbol" charset="0"/>
                </a:rPr>
                <a:t> M</a:t>
              </a:r>
            </a:p>
          </p:txBody>
        </p:sp>
      </p:grpSp>
      <p:grpSp>
        <p:nvGrpSpPr>
          <p:cNvPr id="14" name="Group 39">
            <a:extLst>
              <a:ext uri="{FF2B5EF4-FFF2-40B4-BE49-F238E27FC236}">
                <a16:creationId xmlns:a16="http://schemas.microsoft.com/office/drawing/2014/main" id="{7B0A5BF1-476D-407A-9C6B-10184587F966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649030"/>
            <a:ext cx="3733800" cy="400050"/>
            <a:chOff x="1728" y="1854"/>
            <a:chExt cx="2352" cy="336"/>
          </a:xfrm>
        </p:grpSpPr>
        <p:sp>
          <p:nvSpPr>
            <p:cNvPr id="15" name="Line 36">
              <a:extLst>
                <a:ext uri="{FF2B5EF4-FFF2-40B4-BE49-F238E27FC236}">
                  <a16:creationId xmlns:a16="http://schemas.microsoft.com/office/drawing/2014/main" id="{E4501A8C-D743-413A-8B1F-FE3622627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942C6AE9-1044-4797-9ED5-46D69846A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854"/>
              <a:ext cx="94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baseline="-25000" dirty="0"/>
                <a:t>1</a:t>
              </a:r>
              <a:r>
                <a:rPr lang="en-US" sz="2000" dirty="0"/>
                <a:t> </a:t>
              </a:r>
              <a:r>
                <a:rPr lang="en-US" sz="2000" dirty="0">
                  <a:sym typeface="Symbol" charset="0"/>
                </a:rPr>
                <a:t></a:t>
              </a:r>
              <a:r>
                <a:rPr lang="en-US" sz="2000" dirty="0"/>
                <a:t> E(k,m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</p:grpSp>
      <p:sp>
        <p:nvSpPr>
          <p:cNvPr id="18" name="Text Box 41">
            <a:extLst>
              <a:ext uri="{FF2B5EF4-FFF2-40B4-BE49-F238E27FC236}">
                <a16:creationId xmlns:a16="http://schemas.microsoft.com/office/drawing/2014/main" id="{BD35FE62-CF52-4E3B-AA2C-EDC25E1AC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6" y="4846796"/>
            <a:ext cx="3733800" cy="4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if  D(</a:t>
            </a:r>
            <a:r>
              <a:rPr lang="en-US" sz="2000" dirty="0" err="1"/>
              <a:t>k,c</a:t>
            </a:r>
            <a:r>
              <a:rPr lang="en-US" sz="2000" dirty="0"/>
              <a:t>) ≠⊥    and  c  </a:t>
            </a:r>
            <a:r>
              <a:rPr lang="en-US" sz="2000" dirty="0">
                <a:sym typeface="Symbol" charset="0"/>
              </a:rPr>
              <a:t>  { c</a:t>
            </a:r>
            <a:r>
              <a:rPr lang="en-US" sz="2000" baseline="-25000" dirty="0">
                <a:sym typeface="Symbol" charset="0"/>
              </a:rPr>
              <a:t>1</a:t>
            </a:r>
            <a:r>
              <a:rPr lang="en-US" sz="2000" dirty="0">
                <a:sym typeface="Symbol" charset="0"/>
              </a:rPr>
              <a:t> , … , </a:t>
            </a:r>
            <a:r>
              <a:rPr lang="en-US" sz="2000" dirty="0" err="1">
                <a:sym typeface="Symbol" charset="0"/>
              </a:rPr>
              <a:t>c</a:t>
            </a:r>
            <a:r>
              <a:rPr lang="en-US" sz="2000" baseline="-25000" dirty="0" err="1">
                <a:sym typeface="Symbol" charset="0"/>
              </a:rPr>
              <a:t>q</a:t>
            </a:r>
            <a:r>
              <a:rPr lang="en-US" sz="2000" dirty="0">
                <a:sym typeface="Symbol" charset="0"/>
              </a:rPr>
              <a:t> }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30BD38-276B-400E-9FBE-CB5C4D722DBD}"/>
              </a:ext>
            </a:extLst>
          </p:cNvPr>
          <p:cNvGrpSpPr/>
          <p:nvPr/>
        </p:nvGrpSpPr>
        <p:grpSpPr>
          <a:xfrm>
            <a:off x="2015460" y="4464811"/>
            <a:ext cx="1184940" cy="472475"/>
            <a:chOff x="2015460" y="2492181"/>
            <a:chExt cx="1184940" cy="472475"/>
          </a:xfrm>
        </p:grpSpPr>
        <p:sp>
          <p:nvSpPr>
            <p:cNvPr id="21" name="Line 40">
              <a:extLst>
                <a:ext uri="{FF2B5EF4-FFF2-40B4-BE49-F238E27FC236}">
                  <a16:creationId xmlns:a16="http://schemas.microsoft.com/office/drawing/2014/main" id="{294D0778-56D2-4D5A-A46F-0581A616B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45">
              <a:extLst>
                <a:ext uri="{FF2B5EF4-FFF2-40B4-BE49-F238E27FC236}">
                  <a16:creationId xmlns:a16="http://schemas.microsoft.com/office/drawing/2014/main" id="{A5209ED0-A193-4B7A-BD47-60FA31D27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460" y="2492181"/>
              <a:ext cx="118494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success</a:t>
              </a:r>
            </a:p>
          </p:txBody>
        </p:sp>
      </p:grpSp>
      <p:sp>
        <p:nvSpPr>
          <p:cNvPr id="23" name="Text Box 34">
            <a:extLst>
              <a:ext uri="{FF2B5EF4-FFF2-40B4-BE49-F238E27FC236}">
                <a16:creationId xmlns:a16="http://schemas.microsoft.com/office/drawing/2014/main" id="{7106A3FF-102A-4944-9596-A7DD75832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88" y="3248980"/>
            <a:ext cx="4762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m</a:t>
            </a:r>
            <a:r>
              <a:rPr lang="en-US" sz="2000" baseline="-25000" dirty="0">
                <a:sym typeface="Symbol" charset="0"/>
              </a:rPr>
              <a:t>2</a:t>
            </a:r>
          </a:p>
        </p:txBody>
      </p:sp>
      <p:sp>
        <p:nvSpPr>
          <p:cNvPr id="24" name="Text Box 34">
            <a:extLst>
              <a:ext uri="{FF2B5EF4-FFF2-40B4-BE49-F238E27FC236}">
                <a16:creationId xmlns:a16="http://schemas.microsoft.com/office/drawing/2014/main" id="{8C9F51C6-888D-4CD4-B0AC-3551D486A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248980"/>
            <a:ext cx="9004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, …, </a:t>
            </a:r>
            <a:r>
              <a:rPr lang="en-US" sz="2000" dirty="0" err="1">
                <a:sym typeface="Symbol" charset="0"/>
              </a:rPr>
              <a:t>m</a:t>
            </a:r>
            <a:r>
              <a:rPr lang="en-US" sz="2000" baseline="-25000" dirty="0" err="1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5" name="Text Box 34">
            <a:extLst>
              <a:ext uri="{FF2B5EF4-FFF2-40B4-BE49-F238E27FC236}">
                <a16:creationId xmlns:a16="http://schemas.microsoft.com/office/drawing/2014/main" id="{44E6C00B-2D0A-4082-9A95-891BC4BCA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629980"/>
            <a:ext cx="3797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c</a:t>
            </a:r>
            <a:r>
              <a:rPr lang="en-US" sz="2000" baseline="-25000" dirty="0">
                <a:sym typeface="Symbol" charset="0"/>
              </a:rPr>
              <a:t>2</a:t>
            </a:r>
          </a:p>
        </p:txBody>
      </p:sp>
      <p:sp>
        <p:nvSpPr>
          <p:cNvPr id="26" name="Text Box 34">
            <a:extLst>
              <a:ext uri="{FF2B5EF4-FFF2-40B4-BE49-F238E27FC236}">
                <a16:creationId xmlns:a16="http://schemas.microsoft.com/office/drawing/2014/main" id="{55D15CA2-A966-4129-A5CD-3FDA303D6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629980"/>
            <a:ext cx="803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ym typeface="Symbol" charset="0"/>
              </a:rPr>
              <a:t>, …, </a:t>
            </a:r>
            <a:r>
              <a:rPr lang="en-US" sz="2000" dirty="0" err="1">
                <a:sym typeface="Symbol" charset="0"/>
              </a:rPr>
              <a:t>c</a:t>
            </a:r>
            <a:r>
              <a:rPr lang="en-US" sz="2000" baseline="-25000" dirty="0" err="1">
                <a:sym typeface="Symbol" charset="0"/>
              </a:rPr>
              <a:t>q</a:t>
            </a:r>
            <a:endParaRPr lang="en-US" sz="2000" baseline="-25000" dirty="0">
              <a:sym typeface="Symbol" charset="0"/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B908AD0-7630-4869-9B1B-ED0E7C1282C5}"/>
              </a:ext>
            </a:extLst>
          </p:cNvPr>
          <p:cNvSpPr txBox="1"/>
          <p:nvPr/>
        </p:nvSpPr>
        <p:spPr>
          <a:xfrm>
            <a:off x="935596" y="5318428"/>
            <a:ext cx="80288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ciphertext integrity</a:t>
            </a:r>
            <a:r>
              <a:rPr lang="en-US" sz="2400" dirty="0">
                <a:solidFill>
                  <a:srgbClr val="FF0000"/>
                </a:solidFill>
              </a:rPr>
              <a:t> (informally): if </a:t>
            </a:r>
            <a:r>
              <a:rPr lang="it-IT" sz="2400" dirty="0" err="1">
                <a:solidFill>
                  <a:srgbClr val="FF0000"/>
                </a:solidFill>
              </a:rPr>
              <a:t>probability</a:t>
            </a:r>
            <a:r>
              <a:rPr lang="it-IT" sz="2400" dirty="0">
                <a:solidFill>
                  <a:srgbClr val="FF0000"/>
                </a:solidFill>
              </a:rPr>
              <a:t> of success </a:t>
            </a:r>
            <a:r>
              <a:rPr lang="it-IT" sz="2400" dirty="0" err="1">
                <a:solidFill>
                  <a:srgbClr val="FF0000"/>
                </a:solidFill>
              </a:rPr>
              <a:t>is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 err="1">
                <a:solidFill>
                  <a:srgbClr val="FF0000"/>
                </a:solidFill>
              </a:rPr>
              <a:t>negligible</a:t>
            </a:r>
            <a:endParaRPr lang="it-IT" sz="2400" dirty="0">
              <a:solidFill>
                <a:srgbClr val="FF0000"/>
              </a:solidFill>
            </a:endParaRPr>
          </a:p>
          <a:p>
            <a:pPr algn="ctr"/>
            <a:r>
              <a:rPr lang="it-IT" sz="2000" i="1" dirty="0">
                <a:solidFill>
                  <a:srgbClr val="FF0000"/>
                </a:solidFill>
              </a:rPr>
              <a:t>(note: success </a:t>
            </a:r>
            <a:r>
              <a:rPr lang="it-IT" sz="2000" i="1" dirty="0" err="1">
                <a:solidFill>
                  <a:srgbClr val="FF0000"/>
                </a:solidFill>
              </a:rPr>
              <a:t>even</a:t>
            </a:r>
            <a:r>
              <a:rPr lang="it-IT" sz="2000" i="1" dirty="0">
                <a:solidFill>
                  <a:srgbClr val="FF0000"/>
                </a:solidFill>
              </a:rPr>
              <a:t> </a:t>
            </a:r>
            <a:r>
              <a:rPr lang="it-IT" sz="2000" i="1" dirty="0" err="1">
                <a:solidFill>
                  <a:srgbClr val="FF0000"/>
                </a:solidFill>
              </a:rPr>
              <a:t>if</a:t>
            </a:r>
            <a:r>
              <a:rPr lang="it-IT" sz="2000" i="1" dirty="0">
                <a:solidFill>
                  <a:srgbClr val="FF0000"/>
                </a:solidFill>
              </a:rPr>
              <a:t> </a:t>
            </a:r>
            <a:r>
              <a:rPr lang="it-IT" sz="2000" i="1" dirty="0" err="1">
                <a:solidFill>
                  <a:srgbClr val="FF0000"/>
                </a:solidFill>
              </a:rPr>
              <a:t>forged</a:t>
            </a:r>
            <a:r>
              <a:rPr lang="it-IT" sz="2000" i="1" dirty="0">
                <a:solidFill>
                  <a:srgbClr val="FF0000"/>
                </a:solidFill>
              </a:rPr>
              <a:t> c </a:t>
            </a:r>
            <a:r>
              <a:rPr lang="it-IT" sz="2000" i="1" dirty="0" err="1">
                <a:solidFill>
                  <a:srgbClr val="FF0000"/>
                </a:solidFill>
              </a:rPr>
              <a:t>decryping</a:t>
            </a:r>
            <a:r>
              <a:rPr lang="it-IT" sz="2000" i="1" dirty="0">
                <a:solidFill>
                  <a:srgbClr val="FF0000"/>
                </a:solidFill>
              </a:rPr>
              <a:t> to </a:t>
            </a:r>
            <a:r>
              <a:rPr lang="it-IT" sz="2000" i="1" dirty="0" err="1">
                <a:solidFill>
                  <a:srgbClr val="FF0000"/>
                </a:solidFill>
              </a:rPr>
              <a:t>completely</a:t>
            </a:r>
            <a:r>
              <a:rPr lang="it-IT" sz="2000" i="1" dirty="0">
                <a:solidFill>
                  <a:srgbClr val="FF0000"/>
                </a:solidFill>
              </a:rPr>
              <a:t> random msg!!!)</a:t>
            </a:r>
          </a:p>
        </p:txBody>
      </p:sp>
    </p:spTree>
    <p:extLst>
      <p:ext uri="{BB962C8B-B14F-4D97-AF65-F5344CB8AC3E}">
        <p14:creationId xmlns:p14="http://schemas.microsoft.com/office/powerpoint/2010/main" val="140091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8" grpId="0"/>
      <p:bldP spid="23" grpId="0"/>
      <p:bldP spid="24" grpId="0"/>
      <p:bldP spid="25" grpId="0"/>
      <p:bldP spid="26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52BBD9-BBBF-4019-BEF9-AD215027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AEAD: AE with Associated Data</a:t>
            </a:r>
          </a:p>
        </p:txBody>
      </p:sp>
      <p:sp>
        <p:nvSpPr>
          <p:cNvPr id="4" name="Rectangle 10" descr="Horizontal brick">
            <a:extLst>
              <a:ext uri="{FF2B5EF4-FFF2-40B4-BE49-F238E27FC236}">
                <a16:creationId xmlns:a16="http://schemas.microsoft.com/office/drawing/2014/main" id="{2AAC77BE-BABC-41EB-9428-A05B4389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4" y="1465362"/>
            <a:ext cx="3276600" cy="3048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ahoma"/>
                <a:cs typeface="Tahoma"/>
              </a:rPr>
              <a:t>encrypted data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D764EB8-FBD5-4E1D-8BB7-AF222D2C6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314" y="1465362"/>
            <a:ext cx="1752600" cy="2984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Tahoma" pitchFamily="34" charset="0"/>
              </a:rPr>
              <a:t>associated data</a:t>
            </a:r>
          </a:p>
        </p:txBody>
      </p:sp>
      <p:sp>
        <p:nvSpPr>
          <p:cNvPr id="6" name="Right Brace 8">
            <a:extLst>
              <a:ext uri="{FF2B5EF4-FFF2-40B4-BE49-F238E27FC236}">
                <a16:creationId xmlns:a16="http://schemas.microsoft.com/office/drawing/2014/main" id="{E0B7C95F-9E1A-4DC3-91A0-4DD840D5AF1E}"/>
              </a:ext>
            </a:extLst>
          </p:cNvPr>
          <p:cNvSpPr/>
          <p:nvPr/>
        </p:nvSpPr>
        <p:spPr>
          <a:xfrm rot="5400000">
            <a:off x="4503814" y="-630138"/>
            <a:ext cx="76200" cy="50292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480444E3-7AA3-4941-9168-B1F44CA2FC91}"/>
              </a:ext>
            </a:extLst>
          </p:cNvPr>
          <p:cNvSpPr txBox="1"/>
          <p:nvPr/>
        </p:nvSpPr>
        <p:spPr>
          <a:xfrm>
            <a:off x="3703714" y="183898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authenticated</a:t>
            </a:r>
          </a:p>
        </p:txBody>
      </p:sp>
      <p:sp>
        <p:nvSpPr>
          <p:cNvPr id="8" name="Right Brace 10">
            <a:extLst>
              <a:ext uri="{FF2B5EF4-FFF2-40B4-BE49-F238E27FC236}">
                <a16:creationId xmlns:a16="http://schemas.microsoft.com/office/drawing/2014/main" id="{B7838B46-C33C-4FB9-8036-0F183A495875}"/>
              </a:ext>
            </a:extLst>
          </p:cNvPr>
          <p:cNvSpPr/>
          <p:nvPr/>
        </p:nvSpPr>
        <p:spPr>
          <a:xfrm rot="16200000" flipV="1">
            <a:off x="5342013" y="-344389"/>
            <a:ext cx="152401" cy="3276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F3685CB7-814D-4C1F-A8AB-7F4B987CE07C}"/>
              </a:ext>
            </a:extLst>
          </p:cNvPr>
          <p:cNvSpPr txBox="1"/>
          <p:nvPr/>
        </p:nvSpPr>
        <p:spPr>
          <a:xfrm>
            <a:off x="4846714" y="83671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CCF42BC-ABCE-472C-8ADA-6E0B65E4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215694"/>
            <a:ext cx="8532948" cy="3805594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Associated data: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packet</a:t>
            </a:r>
            <a:r>
              <a:rPr lang="it-IT" dirty="0"/>
              <a:t> </a:t>
            </a:r>
            <a:r>
              <a:rPr lang="it-IT" dirty="0" err="1"/>
              <a:t>hdr</a:t>
            </a:r>
            <a:endParaRPr lang="it-IT" dirty="0"/>
          </a:p>
          <a:p>
            <a:pPr lvl="1"/>
            <a:r>
              <a:rPr lang="it-IT" dirty="0" err="1"/>
              <a:t>hdr</a:t>
            </a:r>
            <a:r>
              <a:rPr lang="it-IT" dirty="0"/>
              <a:t> must </a:t>
            </a:r>
            <a:r>
              <a:rPr lang="it-IT" dirty="0" err="1"/>
              <a:t>usually</a:t>
            </a:r>
            <a:r>
              <a:rPr lang="it-IT" dirty="0"/>
              <a:t> </a:t>
            </a:r>
            <a:r>
              <a:rPr lang="it-IT" dirty="0" err="1"/>
              <a:t>remain</a:t>
            </a:r>
            <a:r>
              <a:rPr lang="it-IT" dirty="0"/>
              <a:t> in </a:t>
            </a:r>
            <a:r>
              <a:rPr lang="it-IT" dirty="0" err="1"/>
              <a:t>plaintext</a:t>
            </a:r>
            <a:endParaRPr lang="it-IT" dirty="0"/>
          </a:p>
          <a:p>
            <a:r>
              <a:rPr lang="it-IT" dirty="0"/>
              <a:t>Extreme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frequent</a:t>
            </a:r>
            <a:endParaRPr lang="it-IT" dirty="0"/>
          </a:p>
          <a:p>
            <a:pPr lvl="1"/>
            <a:r>
              <a:rPr lang="it-IT" dirty="0"/>
              <a:t>No </a:t>
            </a:r>
            <a:r>
              <a:rPr lang="it-IT" dirty="0" err="1"/>
              <a:t>associated</a:t>
            </a:r>
            <a:r>
              <a:rPr lang="it-IT" dirty="0"/>
              <a:t> data </a:t>
            </a:r>
            <a:r>
              <a:rPr lang="it-IT" dirty="0">
                <a:sym typeface="Wingdings" panose="05000000000000000000" pitchFamily="2" charset="2"/>
              </a:rPr>
              <a:t> CCA-secure </a:t>
            </a:r>
            <a:r>
              <a:rPr lang="it-IT" dirty="0" err="1">
                <a:sym typeface="Wingdings" panose="05000000000000000000" pitchFamily="2" charset="2"/>
              </a:rPr>
              <a:t>encryption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</a:rPr>
              <a:t>No </a:t>
            </a:r>
            <a:r>
              <a:rPr lang="it-IT" dirty="0" err="1">
                <a:sym typeface="Wingdings" panose="05000000000000000000" pitchFamily="2" charset="2"/>
              </a:rPr>
              <a:t>encrypted</a:t>
            </a:r>
            <a:r>
              <a:rPr lang="it-IT" dirty="0">
                <a:sym typeface="Wingdings" panose="05000000000000000000" pitchFamily="2" charset="2"/>
              </a:rPr>
              <a:t> data  secure MAC</a:t>
            </a:r>
          </a:p>
          <a:p>
            <a:r>
              <a:rPr lang="it-IT" dirty="0" err="1">
                <a:sym typeface="Wingdings" panose="05000000000000000000" pitchFamily="2" charset="2"/>
              </a:rPr>
              <a:t>Now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should</a:t>
            </a:r>
            <a:r>
              <a:rPr lang="it-IT" dirty="0">
                <a:sym typeface="Wingdings" panose="05000000000000000000" pitchFamily="2" charset="2"/>
              </a:rPr>
              <a:t> be clear </a:t>
            </a:r>
            <a:r>
              <a:rPr lang="it-IT" dirty="0" err="1">
                <a:sym typeface="Wingdings" panose="05000000000000000000" pitchFamily="2" charset="2"/>
              </a:rPr>
              <a:t>why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modern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protocols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only</a:t>
            </a:r>
            <a:r>
              <a:rPr lang="it-IT" dirty="0">
                <a:sym typeface="Wingdings" panose="05000000000000000000" pitchFamily="2" charset="2"/>
              </a:rPr>
              <a:t> use AEAD (e.g. TLSv1.3)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If</a:t>
            </a:r>
            <a:r>
              <a:rPr lang="it-IT" dirty="0">
                <a:sym typeface="Wingdings" panose="05000000000000000000" pitchFamily="2" charset="2"/>
              </a:rPr>
              <a:t> no AEAD, </a:t>
            </a:r>
            <a:r>
              <a:rPr lang="it-IT" dirty="0" err="1">
                <a:sym typeface="Wingdings" panose="05000000000000000000" pitchFamily="2" charset="2"/>
              </a:rPr>
              <a:t>then</a:t>
            </a:r>
            <a:r>
              <a:rPr lang="it-IT" dirty="0">
                <a:sym typeface="Wingdings" panose="05000000000000000000" pitchFamily="2" charset="2"/>
              </a:rPr>
              <a:t> use </a:t>
            </a:r>
            <a:r>
              <a:rPr lang="it-IT" dirty="0" err="1">
                <a:sym typeface="Wingdings" panose="05000000000000000000" pitchFamily="2" charset="2"/>
              </a:rPr>
              <a:t>Encrypt</a:t>
            </a:r>
            <a:r>
              <a:rPr lang="it-IT" dirty="0">
                <a:sym typeface="Wingdings" panose="05000000000000000000" pitchFamily="2" charset="2"/>
              </a:rPr>
              <a:t>-</a:t>
            </a:r>
            <a:r>
              <a:rPr lang="it-IT" dirty="0" err="1">
                <a:sym typeface="Wingdings" panose="05000000000000000000" pitchFamily="2" charset="2"/>
              </a:rPr>
              <a:t>then</a:t>
            </a:r>
            <a:r>
              <a:rPr lang="it-IT" dirty="0">
                <a:sym typeface="Wingdings" panose="05000000000000000000" pitchFamily="2" charset="2"/>
              </a:rPr>
              <a:t>-MAC, </a:t>
            </a:r>
            <a:r>
              <a:rPr lang="it-IT" dirty="0" err="1">
                <a:sym typeface="Wingdings" panose="05000000000000000000" pitchFamily="2" charset="2"/>
              </a:rPr>
              <a:t>also</a:t>
            </a:r>
            <a:r>
              <a:rPr lang="it-IT" dirty="0">
                <a:sym typeface="Wingdings" panose="05000000000000000000" pitchFamily="2" charset="2"/>
              </a:rPr>
              <a:t> CCA-secure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828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6FDDEB-B213-4E25-AF1B-1B2019A0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Design </a:t>
            </a:r>
            <a:r>
              <a:rPr lang="it-IT" dirty="0" err="1"/>
              <a:t>choices</a:t>
            </a:r>
            <a:r>
              <a:rPr lang="it-IT" dirty="0"/>
              <a:t> for AEAD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8252B1-C3C7-4B27-A5F0-EC1DCD862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1125538"/>
            <a:ext cx="8640960" cy="4970462"/>
          </a:xfrm>
        </p:spPr>
        <p:txBody>
          <a:bodyPr>
            <a:normAutofit fontScale="85000" lnSpcReduction="20000"/>
          </a:bodyPr>
          <a:lstStyle/>
          <a:p>
            <a:r>
              <a:rPr lang="it-IT" dirty="0" err="1"/>
              <a:t>Structure</a:t>
            </a:r>
            <a:endParaRPr lang="it-IT" dirty="0"/>
          </a:p>
          <a:p>
            <a:pPr lvl="1"/>
            <a:r>
              <a:rPr lang="it-IT" dirty="0"/>
              <a:t>Two-</a:t>
            </a:r>
            <a:r>
              <a:rPr lang="it-IT" dirty="0" err="1"/>
              <a:t>layer</a:t>
            </a:r>
            <a:r>
              <a:rPr lang="it-IT" dirty="0"/>
              <a:t> = first </a:t>
            </a:r>
            <a:r>
              <a:rPr lang="it-IT" dirty="0" err="1"/>
              <a:t>encrypt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MAC (e.g. AES-GCM)</a:t>
            </a:r>
          </a:p>
          <a:p>
            <a:pPr lvl="1"/>
            <a:r>
              <a:rPr lang="it-IT" dirty="0"/>
              <a:t>One-</a:t>
            </a:r>
            <a:r>
              <a:rPr lang="it-IT" dirty="0" err="1"/>
              <a:t>layer</a:t>
            </a:r>
            <a:r>
              <a:rPr lang="it-IT" dirty="0"/>
              <a:t> = </a:t>
            </a:r>
            <a:r>
              <a:rPr lang="it-IT" dirty="0" err="1"/>
              <a:t>all</a:t>
            </a:r>
            <a:r>
              <a:rPr lang="it-IT" dirty="0"/>
              <a:t> in one (e.g. OCB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faster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than</a:t>
            </a:r>
            <a:r>
              <a:rPr lang="it-IT" dirty="0">
                <a:sym typeface="Wingdings" panose="05000000000000000000" pitchFamily="2" charset="2"/>
              </a:rPr>
              <a:t> GCM</a:t>
            </a:r>
            <a:r>
              <a:rPr lang="it-IT" dirty="0"/>
              <a:t>)</a:t>
            </a:r>
          </a:p>
          <a:p>
            <a:r>
              <a:rPr lang="it-IT" dirty="0"/>
              <a:t>Performance</a:t>
            </a:r>
          </a:p>
          <a:p>
            <a:pPr lvl="1"/>
            <a:r>
              <a:rPr lang="it-IT" dirty="0"/>
              <a:t>First </a:t>
            </a: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MAC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pass </a:t>
            </a:r>
            <a:r>
              <a:rPr lang="it-IT" dirty="0">
                <a:sym typeface="Wingdings" panose="05000000000000000000" pitchFamily="2" charset="2"/>
              </a:rPr>
              <a:t> slow</a:t>
            </a:r>
            <a:endParaRPr lang="it-IT" dirty="0"/>
          </a:p>
          <a:p>
            <a:pPr lvl="1"/>
            <a:r>
              <a:rPr lang="it-IT" dirty="0"/>
              <a:t>«full» </a:t>
            </a:r>
            <a:r>
              <a:rPr lang="it-IT" dirty="0" err="1"/>
              <a:t>parallelizability</a:t>
            </a:r>
            <a:r>
              <a:rPr lang="it-IT" dirty="0"/>
              <a:t>: hard </a:t>
            </a:r>
          </a:p>
          <a:p>
            <a:pPr lvl="2"/>
            <a:r>
              <a:rPr lang="it-IT" dirty="0" err="1"/>
              <a:t>authenticity</a:t>
            </a:r>
            <a:r>
              <a:rPr lang="it-IT" dirty="0"/>
              <a:t> check </a:t>
            </a:r>
            <a:r>
              <a:rPr lang="it-IT" dirty="0" err="1"/>
              <a:t>requires</a:t>
            </a:r>
            <a:r>
              <a:rPr lang="it-IT" dirty="0"/>
              <a:t> «</a:t>
            </a:r>
            <a:r>
              <a:rPr lang="it-IT" dirty="0" err="1"/>
              <a:t>all</a:t>
            </a:r>
            <a:r>
              <a:rPr lang="it-IT" dirty="0"/>
              <a:t>» data!</a:t>
            </a:r>
          </a:p>
          <a:p>
            <a:pPr lvl="1"/>
            <a:r>
              <a:rPr lang="it-IT" b="1" i="1" dirty="0" err="1">
                <a:solidFill>
                  <a:srgbClr val="FF0000"/>
                </a:solidFill>
              </a:rPr>
              <a:t>Streamability</a:t>
            </a:r>
            <a:r>
              <a:rPr lang="it-IT" b="1" i="1" dirty="0">
                <a:solidFill>
                  <a:srgbClr val="FF0000"/>
                </a:solidFill>
              </a:rPr>
              <a:t> (= online </a:t>
            </a:r>
            <a:r>
              <a:rPr lang="it-IT" b="1" i="1" dirty="0" err="1">
                <a:solidFill>
                  <a:srgbClr val="FF0000"/>
                </a:solidFill>
              </a:rPr>
              <a:t>cipher</a:t>
            </a:r>
            <a:r>
              <a:rPr lang="it-IT" b="1" i="1" dirty="0">
                <a:solidFill>
                  <a:srgbClr val="FF0000"/>
                </a:solidFill>
              </a:rPr>
              <a:t>): one pass</a:t>
            </a:r>
          </a:p>
          <a:p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endParaRPr lang="it-IT" dirty="0"/>
          </a:p>
          <a:p>
            <a:pPr lvl="1"/>
            <a:r>
              <a:rPr lang="it-IT" dirty="0" err="1"/>
              <a:t>Where</a:t>
            </a:r>
            <a:r>
              <a:rPr lang="it-IT" dirty="0"/>
              <a:t> to place Associated Data? </a:t>
            </a:r>
            <a:r>
              <a:rPr lang="it-IT" dirty="0" err="1"/>
              <a:t>Before</a:t>
            </a:r>
            <a:r>
              <a:rPr lang="it-IT" dirty="0"/>
              <a:t>? After? </a:t>
            </a:r>
            <a:r>
              <a:rPr lang="it-IT" dirty="0" err="1"/>
              <a:t>Any</a:t>
            </a:r>
            <a:r>
              <a:rPr lang="it-IT" dirty="0"/>
              <a:t> mix?</a:t>
            </a:r>
          </a:p>
          <a:p>
            <a:r>
              <a:rPr lang="it-IT" dirty="0" err="1"/>
              <a:t>Misuse</a:t>
            </a:r>
            <a:r>
              <a:rPr lang="it-IT" dirty="0"/>
              <a:t> </a:t>
            </a:r>
            <a:r>
              <a:rPr lang="it-IT" dirty="0" err="1"/>
              <a:t>resistance</a:t>
            </a:r>
            <a:endParaRPr lang="it-IT" dirty="0"/>
          </a:p>
          <a:p>
            <a:pPr lvl="1"/>
            <a:r>
              <a:rPr lang="it-IT" dirty="0"/>
              <a:t>How </a:t>
            </a:r>
            <a:r>
              <a:rPr lang="it-IT" dirty="0" err="1"/>
              <a:t>robust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AEAD </a:t>
            </a:r>
            <a:r>
              <a:rPr lang="it-IT" b="1" dirty="0" err="1">
                <a:solidFill>
                  <a:srgbClr val="FF0000"/>
                </a:solidFill>
              </a:rPr>
              <a:t>when</a:t>
            </a:r>
            <a:r>
              <a:rPr lang="it-IT" b="1" dirty="0">
                <a:solidFill>
                  <a:srgbClr val="FF0000"/>
                </a:solidFill>
              </a:rPr>
              <a:t> IV </a:t>
            </a:r>
            <a:r>
              <a:rPr lang="it-IT" b="1" dirty="0" err="1">
                <a:solidFill>
                  <a:srgbClr val="FF0000"/>
                </a:solidFill>
              </a:rPr>
              <a:t>is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reused</a:t>
            </a:r>
            <a:r>
              <a:rPr lang="it-IT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30345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CE95B8-1937-450E-B441-CBEF6BC1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25425"/>
            <a:ext cx="8928992" cy="649288"/>
          </a:xfrm>
        </p:spPr>
        <p:txBody>
          <a:bodyPr/>
          <a:lstStyle/>
          <a:p>
            <a:r>
              <a:rPr lang="it-IT" dirty="0"/>
              <a:t>AES-GCM: Galois Counter Mode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4063C5-12E4-4B88-B962-B3607EA24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5538"/>
            <a:ext cx="8676964" cy="497046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First </a:t>
            </a:r>
            <a:r>
              <a:rPr lang="it-IT" dirty="0" err="1"/>
              <a:t>standardized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NIST SP 800 38D </a:t>
            </a:r>
            <a:r>
              <a:rPr lang="it-IT" dirty="0" err="1"/>
              <a:t>recommendation</a:t>
            </a:r>
            <a:endParaRPr lang="it-IT" dirty="0"/>
          </a:p>
          <a:p>
            <a:pPr lvl="1"/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most</a:t>
            </a:r>
            <a:r>
              <a:rPr lang="it-IT" dirty="0"/>
              <a:t> security </a:t>
            </a:r>
            <a:r>
              <a:rPr lang="it-IT" dirty="0" err="1"/>
              <a:t>protocols</a:t>
            </a:r>
            <a:r>
              <a:rPr lang="it-IT" dirty="0"/>
              <a:t> (</a:t>
            </a:r>
            <a:r>
              <a:rPr lang="it-IT" dirty="0" err="1"/>
              <a:t>IPsec</a:t>
            </a:r>
            <a:r>
              <a:rPr lang="it-IT" dirty="0"/>
              <a:t>, TLS, …)</a:t>
            </a:r>
          </a:p>
          <a:p>
            <a:pPr lvl="2"/>
            <a:r>
              <a:rPr lang="it-IT" dirty="0"/>
              <a:t>(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WiFi </a:t>
            </a:r>
            <a:r>
              <a:rPr lang="it-IT" dirty="0">
                <a:sym typeface="Wingdings" panose="05000000000000000000" pitchFamily="2" charset="2"/>
              </a:rPr>
              <a:t> AES-CCM)</a:t>
            </a:r>
          </a:p>
          <a:p>
            <a:r>
              <a:rPr lang="it-IT" dirty="0" err="1">
                <a:sym typeface="Wingdings" panose="05000000000000000000" pitchFamily="2" charset="2"/>
              </a:rPr>
              <a:t>Encrypt</a:t>
            </a:r>
            <a:r>
              <a:rPr lang="it-IT" dirty="0">
                <a:sym typeface="Wingdings" panose="05000000000000000000" pitchFamily="2" charset="2"/>
              </a:rPr>
              <a:t>-</a:t>
            </a:r>
            <a:r>
              <a:rPr lang="it-IT" dirty="0" err="1">
                <a:sym typeface="Wingdings" panose="05000000000000000000" pitchFamily="2" charset="2"/>
              </a:rPr>
              <a:t>then</a:t>
            </a:r>
            <a:r>
              <a:rPr lang="it-IT" dirty="0">
                <a:sym typeface="Wingdings" panose="05000000000000000000" pitchFamily="2" charset="2"/>
              </a:rPr>
              <a:t>-MAC </a:t>
            </a:r>
            <a:r>
              <a:rPr lang="it-IT" dirty="0" err="1">
                <a:sym typeface="Wingdings" panose="05000000000000000000" pitchFamily="2" charset="2"/>
              </a:rPr>
              <a:t>structure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Encrypt</a:t>
            </a:r>
            <a:r>
              <a:rPr lang="it-IT" dirty="0">
                <a:sym typeface="Wingdings" panose="05000000000000000000" pitchFamily="2" charset="2"/>
              </a:rPr>
              <a:t>: AES-CTR 	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this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is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 the CM – Counter Mode - in GCM)</a:t>
            </a:r>
            <a:endParaRPr lang="it-IT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</a:rPr>
              <a:t>MAC: GHASH 		</a:t>
            </a:r>
            <a:r>
              <a:rPr lang="en-US" sz="2000" dirty="0">
                <a:solidFill>
                  <a:srgbClr val="FF0000"/>
                </a:solidFill>
              </a:rPr>
              <a:t>(this is the G – Galois - in GCM)</a:t>
            </a:r>
            <a:endParaRPr lang="it-IT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2"/>
            <a:r>
              <a:rPr lang="it-IT" dirty="0">
                <a:sym typeface="Wingdings" panose="05000000000000000000" pitchFamily="2" charset="2"/>
              </a:rPr>
              <a:t>Not a </a:t>
            </a:r>
            <a:r>
              <a:rPr lang="it-IT" dirty="0" err="1">
                <a:sym typeface="Wingdings" panose="05000000000000000000" pitchFamily="2" charset="2"/>
              </a:rPr>
              <a:t>crypto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hash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but</a:t>
            </a:r>
            <a:r>
              <a:rPr lang="it-IT" dirty="0">
                <a:sym typeface="Wingdings" panose="05000000000000000000" pitchFamily="2" charset="2"/>
              </a:rPr>
              <a:t> a (</a:t>
            </a:r>
            <a:r>
              <a:rPr lang="it-IT" dirty="0" err="1">
                <a:sym typeface="Wingdings" panose="05000000000000000000" pitchFamily="2" charset="2"/>
              </a:rPr>
              <a:t>much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faster</a:t>
            </a:r>
            <a:r>
              <a:rPr lang="it-IT" dirty="0">
                <a:sym typeface="Wingdings" panose="05000000000000000000" pitchFamily="2" charset="2"/>
              </a:rPr>
              <a:t>!) </a:t>
            </a:r>
            <a:r>
              <a:rPr lang="it-IT" dirty="0" err="1">
                <a:sym typeface="Wingdings" panose="05000000000000000000" pitchFamily="2" charset="2"/>
              </a:rPr>
              <a:t>multiplication</a:t>
            </a:r>
            <a:r>
              <a:rPr lang="it-IT" dirty="0">
                <a:sym typeface="Wingdings" panose="05000000000000000000" pitchFamily="2" charset="2"/>
              </a:rPr>
              <a:t> in GF(2</a:t>
            </a:r>
            <a:r>
              <a:rPr lang="it-IT" baseline="30000" dirty="0">
                <a:sym typeface="Wingdings" panose="05000000000000000000" pitchFamily="2" charset="2"/>
              </a:rPr>
              <a:t>128</a:t>
            </a:r>
            <a:r>
              <a:rPr lang="it-IT" dirty="0">
                <a:sym typeface="Wingdings" panose="05000000000000000000" pitchFamily="2" charset="2"/>
              </a:rPr>
              <a:t>) with an </a:t>
            </a:r>
            <a:r>
              <a:rPr lang="it-IT" dirty="0" err="1">
                <a:sym typeface="Wingdings" panose="05000000000000000000" pitchFamily="2" charset="2"/>
              </a:rPr>
              <a:t>auth</a:t>
            </a:r>
            <a:r>
              <a:rPr lang="it-IT" dirty="0">
                <a:sym typeface="Wingdings" panose="05000000000000000000" pitchFamily="2" charset="2"/>
              </a:rPr>
              <a:t> key</a:t>
            </a:r>
          </a:p>
          <a:p>
            <a:pPr lvl="3"/>
            <a:r>
              <a:rPr lang="it-IT" dirty="0">
                <a:sym typeface="Wingdings" panose="05000000000000000000" pitchFamily="2" charset="2"/>
              </a:rPr>
              <a:t> more </a:t>
            </a:r>
            <a:r>
              <a:rPr lang="it-IT" dirty="0" err="1">
                <a:sym typeface="Wingdings" panose="05000000000000000000" pitchFamily="2" charset="2"/>
              </a:rPr>
              <a:t>later</a:t>
            </a:r>
            <a:endParaRPr lang="it-IT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934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" descr="Risultati immagini per thinking">
            <a:extLst>
              <a:ext uri="{FF2B5EF4-FFF2-40B4-BE49-F238E27FC236}">
                <a16:creationId xmlns:a16="http://schemas.microsoft.com/office/drawing/2014/main" id="{9BA70CD5-9E5A-4CAD-B44C-112FBAF22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082" y="5366660"/>
            <a:ext cx="935943" cy="90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BFCF98-AEC7-4951-A638-A0EFB8B5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Construction @ high </a:t>
            </a:r>
            <a:r>
              <a:rPr lang="it-IT" dirty="0" err="1"/>
              <a:t>level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example</a:t>
            </a:r>
            <a:r>
              <a:rPr lang="it-IT" dirty="0"/>
              <a:t>: msg in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)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27ABE36-50A7-43AD-8B06-A4C260BB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708" y="2834071"/>
            <a:ext cx="613303" cy="3698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m[1]</a:t>
            </a:r>
          </a:p>
        </p:txBody>
      </p:sp>
      <p:sp>
        <p:nvSpPr>
          <p:cNvPr id="6" name="Line 19">
            <a:extLst>
              <a:ext uri="{FF2B5EF4-FFF2-40B4-BE49-F238E27FC236}">
                <a16:creationId xmlns:a16="http://schemas.microsoft.com/office/drawing/2014/main" id="{75036E43-1334-4E98-A4B4-EB33CA0B8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5624" y="255511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" name="Line 27">
            <a:extLst>
              <a:ext uri="{FF2B5EF4-FFF2-40B4-BE49-F238E27FC236}">
                <a16:creationId xmlns:a16="http://schemas.microsoft.com/office/drawing/2014/main" id="{6EE2C3A5-460E-4258-859D-88DCECCEE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6230" y="14904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71EA2A12-72CD-4839-904F-D22FACB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693" y="339867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 err="1"/>
              <a:t>ct</a:t>
            </a:r>
            <a:r>
              <a:rPr lang="en-US" altLang="it-IT" sz="2000" b="1" dirty="0"/>
              <a:t>[1]</a:t>
            </a:r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22C71B51-64A3-450A-93E8-709FB441294E}"/>
              </a:ext>
            </a:extLst>
          </p:cNvPr>
          <p:cNvGrpSpPr/>
          <p:nvPr/>
        </p:nvGrpSpPr>
        <p:grpSpPr>
          <a:xfrm>
            <a:off x="2271481" y="1958516"/>
            <a:ext cx="1200167" cy="701675"/>
            <a:chOff x="3864744" y="1958516"/>
            <a:chExt cx="1200167" cy="701675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4531B732-4450-421A-A159-7126A19B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237" y="1958516"/>
              <a:ext cx="669674" cy="628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 dirty="0"/>
                <a:t>AES</a:t>
              </a:r>
              <a:endParaRPr lang="en-US" altLang="it-IT" sz="2400" dirty="0">
                <a:sym typeface="Symbol" pitchFamily="18" charset="2"/>
              </a:endParaRPr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9B95A06-25F8-4184-BC78-3DEDAA2C48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16772" y="2487166"/>
              <a:ext cx="285666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FD4CF497-9BB2-4281-9824-5009099D7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744" y="2290304"/>
              <a:ext cx="2278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K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236DDFA-C1E6-4A9F-B661-1BC6AAA50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749" y="1232756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1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47FE9F6F-A10D-4BDC-BC91-22BB0EF10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783" y="271460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DC66F5FC-6AAE-49E6-9E47-86BC2CDB03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868" y="314832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14" name="Connettore 2 45">
            <a:extLst>
              <a:ext uri="{FF2B5EF4-FFF2-40B4-BE49-F238E27FC236}">
                <a16:creationId xmlns:a16="http://schemas.microsoft.com/office/drawing/2014/main" id="{C871E133-1E32-404C-8A1D-3DD9E34D56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53362" y="3025453"/>
            <a:ext cx="385427" cy="1318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F4E1F874-8BBB-472F-AE6E-B0E0248A1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893" y="2834071"/>
            <a:ext cx="613303" cy="3698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m[2]</a:t>
            </a: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9AB2050D-383A-4C72-9396-F3AE8324AB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4809" y="255511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" name="Line 27">
            <a:extLst>
              <a:ext uri="{FF2B5EF4-FFF2-40B4-BE49-F238E27FC236}">
                <a16:creationId xmlns:a16="http://schemas.microsoft.com/office/drawing/2014/main" id="{C4331AD7-A1B8-4BDF-9F4E-1883AA215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5415" y="14904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9" name="Rectangle 44">
            <a:extLst>
              <a:ext uri="{FF2B5EF4-FFF2-40B4-BE49-F238E27FC236}">
                <a16:creationId xmlns:a16="http://schemas.microsoft.com/office/drawing/2014/main" id="{1543E9E0-1E01-4EB6-AB4C-297EDE72C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878" y="339867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 err="1"/>
              <a:t>ct</a:t>
            </a:r>
            <a:r>
              <a:rPr lang="en-US" altLang="it-IT" sz="2000" b="1" dirty="0"/>
              <a:t>[2]</a:t>
            </a:r>
          </a:p>
        </p:txBody>
      </p: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128214FB-1DE0-47B9-BEA3-963897E2133B}"/>
              </a:ext>
            </a:extLst>
          </p:cNvPr>
          <p:cNvGrpSpPr/>
          <p:nvPr/>
        </p:nvGrpSpPr>
        <p:grpSpPr>
          <a:xfrm>
            <a:off x="4710666" y="1958516"/>
            <a:ext cx="1200167" cy="701675"/>
            <a:chOff x="6303929" y="1958516"/>
            <a:chExt cx="1200167" cy="701675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52F1B2F-321B-4D48-94F3-615E951BA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422" y="1958516"/>
              <a:ext cx="669674" cy="628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 dirty="0"/>
                <a:t>AES</a:t>
              </a:r>
              <a:endParaRPr lang="en-US" altLang="it-IT" sz="2400" dirty="0">
                <a:sym typeface="Symbol" pitchFamily="18" charset="2"/>
              </a:endParaRPr>
            </a:p>
          </p:txBody>
        </p: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130523B4-191B-4D9C-BE77-B2683D5CA2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55957" y="2487166"/>
              <a:ext cx="285666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0329543-1F13-4708-9EA6-9573F4EF5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929" y="2290304"/>
              <a:ext cx="2278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K</a:t>
              </a:r>
            </a:p>
          </p:txBody>
        </p:sp>
      </p:grpSp>
      <p:sp>
        <p:nvSpPr>
          <p:cNvPr id="22" name="Rectangle 10">
            <a:extLst>
              <a:ext uri="{FF2B5EF4-FFF2-40B4-BE49-F238E27FC236}">
                <a16:creationId xmlns:a16="http://schemas.microsoft.com/office/drawing/2014/main" id="{874A322D-561F-423D-BD12-C1F9919F2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073" y="1233098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2</a:t>
            </a: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6C6CCFDA-16F3-490B-8C9C-261D12421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968" y="271460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90D2FD4B-11A3-4913-A2AE-56AF5FB5A3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2053" y="314832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25" name="Connettore 2 45">
            <a:extLst>
              <a:ext uri="{FF2B5EF4-FFF2-40B4-BE49-F238E27FC236}">
                <a16:creationId xmlns:a16="http://schemas.microsoft.com/office/drawing/2014/main" id="{F43F6BA2-FE3A-4F0F-934A-48D57DF417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62694" y="3025453"/>
            <a:ext cx="415280" cy="1318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DA22B2B8-D977-4079-8DFB-6FC8E54E6343}"/>
              </a:ext>
            </a:extLst>
          </p:cNvPr>
          <p:cNvGrpSpPr/>
          <p:nvPr/>
        </p:nvGrpSpPr>
        <p:grpSpPr>
          <a:xfrm>
            <a:off x="141444" y="1196752"/>
            <a:ext cx="1423392" cy="1968255"/>
            <a:chOff x="232284" y="3609020"/>
            <a:chExt cx="1423392" cy="1968255"/>
          </a:xfrm>
        </p:grpSpPr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D2DC934A-7618-4D94-9B90-F6766F424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77" y="4334780"/>
              <a:ext cx="669674" cy="628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 dirty="0"/>
                <a:t>AES</a:t>
              </a:r>
              <a:endParaRPr lang="en-US" altLang="it-IT" sz="2400" dirty="0">
                <a:sym typeface="Symbol" pitchFamily="18" charset="2"/>
              </a:endParaRPr>
            </a:p>
          </p:txBody>
        </p:sp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0532A3B6-EB26-4BF0-B12B-E5377E7B7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427" y="4931383"/>
              <a:ext cx="2375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46213F4-B835-45F2-AB90-12833CCB9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7033" y="3866728"/>
              <a:ext cx="1163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033E2AB0-5BDD-45E7-8F32-5CD6E01393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4312" y="4863430"/>
              <a:ext cx="285666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50F58C4A-429E-4EC9-A7F4-014F9353B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84" y="4666568"/>
              <a:ext cx="2278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K</a:t>
              </a:r>
            </a:p>
          </p:txBody>
        </p:sp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946F2C2F-CF3B-46BE-92B8-E3A9DBC8C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552" y="3609020"/>
              <a:ext cx="1116124" cy="3485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000" b="1" dirty="0"/>
                <a:t>00000000</a:t>
              </a: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004A8718-D33D-4E35-8A22-B0EDDA9E5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68" y="5207943"/>
              <a:ext cx="9685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H = </a:t>
              </a:r>
              <a:r>
                <a:rPr lang="it-IT" altLang="it-IT" dirty="0" err="1"/>
                <a:t>K</a:t>
              </a:r>
              <a:r>
                <a:rPr lang="it-IT" altLang="it-IT" baseline="-25000" dirty="0" err="1"/>
                <a:t>auth</a:t>
              </a:r>
              <a:endParaRPr lang="it-IT" altLang="it-IT" baseline="-25000" dirty="0"/>
            </a:p>
          </p:txBody>
        </p:sp>
      </p:grpSp>
      <p:sp>
        <p:nvSpPr>
          <p:cNvPr id="42" name="Line 19">
            <a:extLst>
              <a:ext uri="{FF2B5EF4-FFF2-40B4-BE49-F238E27FC236}">
                <a16:creationId xmlns:a16="http://schemas.microsoft.com/office/drawing/2014/main" id="{5298EF3C-5F17-441F-9B45-7A0A5DDB4C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70866" y="3758317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37489340-AB20-4647-B9F4-67B34931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025" y="3907022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44" name="Line 19">
            <a:extLst>
              <a:ext uri="{FF2B5EF4-FFF2-40B4-BE49-F238E27FC236}">
                <a16:creationId xmlns:a16="http://schemas.microsoft.com/office/drawing/2014/main" id="{5DE5051B-C2FD-4528-9796-67FAD66019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110" y="4351519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" name="Line 19">
            <a:extLst>
              <a:ext uri="{FF2B5EF4-FFF2-40B4-BE49-F238E27FC236}">
                <a16:creationId xmlns:a16="http://schemas.microsoft.com/office/drawing/2014/main" id="{82954A6A-1D3C-4DD0-9ED0-EFFDD304C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1942" y="3758317"/>
            <a:ext cx="6359" cy="867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BEA318B1-A3C7-44EB-BCC3-CD0D97591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175" y="4617058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endParaRPr lang="en-US" altLang="it-IT" sz="2400" dirty="0">
              <a:sym typeface="Symbol" pitchFamily="18" charset="2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89FCFFF-ADB5-4AD0-8566-6B99136D18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23509" y="5048373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AA976760-C7EC-4B19-AD5D-A609D8355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481" y="4851511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H</a:t>
            </a:r>
          </a:p>
        </p:txBody>
      </p:sp>
      <p:sp>
        <p:nvSpPr>
          <p:cNvPr id="54" name="Rectangle 5">
            <a:extLst>
              <a:ext uri="{FF2B5EF4-FFF2-40B4-BE49-F238E27FC236}">
                <a16:creationId xmlns:a16="http://schemas.microsoft.com/office/drawing/2014/main" id="{21CF5263-93CB-40B8-8E3D-8DC46307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298" y="4600550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endParaRPr lang="en-US" altLang="it-IT" sz="2400" dirty="0">
              <a:sym typeface="Symbol" pitchFamily="18" charset="2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CAF1EA64-6793-46E4-A1FA-AB1D51EAAA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79632" y="5031865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AE632DF-73BD-408D-B7FC-F803CF985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604" y="4835003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H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029F9ECA-47C7-4687-8066-10D2C3B4643E}"/>
              </a:ext>
            </a:extLst>
          </p:cNvPr>
          <p:cNvSpPr txBox="1"/>
          <p:nvPr/>
        </p:nvSpPr>
        <p:spPr>
          <a:xfrm>
            <a:off x="-36512" y="3220790"/>
            <a:ext cx="19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>
                <a:solidFill>
                  <a:srgbClr val="FF0000"/>
                </a:solidFill>
              </a:rPr>
              <a:t>ENC and MAC keys </a:t>
            </a:r>
          </a:p>
          <a:p>
            <a:r>
              <a:rPr lang="it-IT" b="1" i="1" dirty="0">
                <a:solidFill>
                  <a:srgbClr val="FF0000"/>
                </a:solidFill>
              </a:rPr>
              <a:t>must </a:t>
            </a:r>
            <a:r>
              <a:rPr lang="it-IT" b="1" i="1" dirty="0" err="1">
                <a:solidFill>
                  <a:srgbClr val="FF0000"/>
                </a:solidFill>
              </a:rPr>
              <a:t>always</a:t>
            </a:r>
            <a:r>
              <a:rPr lang="it-IT" b="1" i="1" dirty="0">
                <a:solidFill>
                  <a:srgbClr val="FF0000"/>
                </a:solidFill>
              </a:rPr>
              <a:t> </a:t>
            </a:r>
            <a:r>
              <a:rPr lang="it-IT" b="1" i="1" dirty="0" err="1">
                <a:solidFill>
                  <a:srgbClr val="FF0000"/>
                </a:solidFill>
              </a:rPr>
              <a:t>differ</a:t>
            </a:r>
            <a:r>
              <a:rPr lang="it-IT" b="1" i="1" dirty="0">
                <a:solidFill>
                  <a:srgbClr val="FF0000"/>
                </a:solidFill>
              </a:rPr>
              <a:t>!!</a:t>
            </a:r>
          </a:p>
        </p:txBody>
      </p: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27D4B241-25F5-46FE-84C6-92C221249D0A}"/>
              </a:ext>
            </a:extLst>
          </p:cNvPr>
          <p:cNvCxnSpPr>
            <a:cxnSpLocks/>
          </p:cNvCxnSpPr>
          <p:nvPr/>
        </p:nvCxnSpPr>
        <p:spPr bwMode="auto">
          <a:xfrm flipV="1">
            <a:off x="3148301" y="4188843"/>
            <a:ext cx="2278708" cy="1317613"/>
          </a:xfrm>
          <a:prstGeom prst="bentConnector3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65" name="Line 19">
            <a:extLst>
              <a:ext uri="{FF2B5EF4-FFF2-40B4-BE49-F238E27FC236}">
                <a16:creationId xmlns:a16="http://schemas.microsoft.com/office/drawing/2014/main" id="{7B9AA854-14D6-4582-A4BC-25EC4960F5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8301" y="525610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9" name="Line 19">
            <a:extLst>
              <a:ext uri="{FF2B5EF4-FFF2-40B4-BE49-F238E27FC236}">
                <a16:creationId xmlns:a16="http://schemas.microsoft.com/office/drawing/2014/main" id="{BAAAE808-3743-4034-9E3B-1EFF71DE41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0568" y="5243454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4" name="Rectangle 44">
            <a:extLst>
              <a:ext uri="{FF2B5EF4-FFF2-40B4-BE49-F238E27FC236}">
                <a16:creationId xmlns:a16="http://schemas.microsoft.com/office/drawing/2014/main" id="{B8DAFD9C-71CB-4E61-9164-79FC12DC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196" y="5535499"/>
            <a:ext cx="1116124" cy="342900"/>
          </a:xfrm>
          <a:prstGeom prst="rect">
            <a:avLst/>
          </a:prstGeom>
          <a:solidFill>
            <a:srgbClr val="EF873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Auth tag?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2A1BF702-09BE-4021-88CB-B0999368FFE0}"/>
              </a:ext>
            </a:extLst>
          </p:cNvPr>
          <p:cNvSpPr txBox="1"/>
          <p:nvPr/>
        </p:nvSpPr>
        <p:spPr>
          <a:xfrm>
            <a:off x="6660232" y="3769981"/>
            <a:ext cx="2484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i="1" dirty="0" err="1">
                <a:solidFill>
                  <a:srgbClr val="FF0000"/>
                </a:solidFill>
              </a:rPr>
              <a:t>Don’t</a:t>
            </a:r>
            <a:r>
              <a:rPr lang="it-IT" sz="2400" b="1" i="1" dirty="0">
                <a:solidFill>
                  <a:srgbClr val="FF0000"/>
                </a:solidFill>
              </a:rPr>
              <a:t> </a:t>
            </a:r>
            <a:r>
              <a:rPr lang="it-IT" sz="2400" b="1" i="1" dirty="0" err="1">
                <a:solidFill>
                  <a:srgbClr val="FF0000"/>
                </a:solidFill>
              </a:rPr>
              <a:t>forget</a:t>
            </a:r>
            <a:r>
              <a:rPr lang="it-IT" sz="2400" b="1" i="1" dirty="0">
                <a:solidFill>
                  <a:srgbClr val="FF0000"/>
                </a:solidFill>
              </a:rPr>
              <a:t> to </a:t>
            </a:r>
          </a:p>
          <a:p>
            <a:pPr algn="ctr"/>
            <a:r>
              <a:rPr lang="it-IT" sz="2400" b="1" i="1" dirty="0" err="1">
                <a:solidFill>
                  <a:srgbClr val="FF0000"/>
                </a:solidFill>
              </a:rPr>
              <a:t>authenticate</a:t>
            </a:r>
            <a:r>
              <a:rPr lang="it-IT" sz="2400" b="1" i="1" dirty="0">
                <a:solidFill>
                  <a:srgbClr val="FF0000"/>
                </a:solidFill>
              </a:rPr>
              <a:t> LEN!! </a:t>
            </a:r>
          </a:p>
        </p:txBody>
      </p:sp>
    </p:spTree>
    <p:extLst>
      <p:ext uri="{BB962C8B-B14F-4D97-AF65-F5344CB8AC3E}">
        <p14:creationId xmlns:p14="http://schemas.microsoft.com/office/powerpoint/2010/main" val="88476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/>
      <p:bldP spid="13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/>
      <p:bldP spid="24" grpId="0" animBg="1"/>
      <p:bldP spid="42" grpId="0" animBg="1"/>
      <p:bldP spid="43" grpId="0"/>
      <p:bldP spid="44" grpId="0" animBg="1"/>
      <p:bldP spid="45" grpId="0" animBg="1"/>
      <p:bldP spid="48" grpId="0" animBg="1"/>
      <p:bldP spid="53" grpId="0"/>
      <p:bldP spid="54" grpId="0" animBg="1"/>
      <p:bldP spid="56" grpId="0"/>
      <p:bldP spid="60" grpId="0"/>
      <p:bldP spid="65" grpId="0" animBg="1"/>
      <p:bldP spid="69" grpId="0" animBg="1"/>
      <p:bldP spid="84" grpId="0" animBg="1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FCF98-AEC7-4951-A638-A0EFB8B5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Construction @ high </a:t>
            </a:r>
            <a:r>
              <a:rPr lang="it-IT" dirty="0" err="1"/>
              <a:t>level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example</a:t>
            </a:r>
            <a:r>
              <a:rPr lang="it-IT" dirty="0"/>
              <a:t>: msg in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)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27ABE36-50A7-43AD-8B06-A4C260BB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48" y="2834071"/>
            <a:ext cx="613303" cy="3698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m[1]</a:t>
            </a:r>
          </a:p>
        </p:txBody>
      </p:sp>
      <p:sp>
        <p:nvSpPr>
          <p:cNvPr id="6" name="Line 19">
            <a:extLst>
              <a:ext uri="{FF2B5EF4-FFF2-40B4-BE49-F238E27FC236}">
                <a16:creationId xmlns:a16="http://schemas.microsoft.com/office/drawing/2014/main" id="{75036E43-1334-4E98-A4B4-EB33CA0B8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4464" y="255511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" name="Line 27">
            <a:extLst>
              <a:ext uri="{FF2B5EF4-FFF2-40B4-BE49-F238E27FC236}">
                <a16:creationId xmlns:a16="http://schemas.microsoft.com/office/drawing/2014/main" id="{6EE2C3A5-460E-4258-859D-88DCECCEE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070" y="14904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71EA2A12-72CD-4839-904F-D22FACB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33" y="339867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 err="1"/>
              <a:t>ct</a:t>
            </a:r>
            <a:r>
              <a:rPr lang="en-US" altLang="it-IT" sz="2000" b="1" dirty="0"/>
              <a:t>[1]</a:t>
            </a:r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22C71B51-64A3-450A-93E8-709FB441294E}"/>
              </a:ext>
            </a:extLst>
          </p:cNvPr>
          <p:cNvGrpSpPr/>
          <p:nvPr/>
        </p:nvGrpSpPr>
        <p:grpSpPr>
          <a:xfrm>
            <a:off x="420321" y="1958516"/>
            <a:ext cx="1200167" cy="701675"/>
            <a:chOff x="3864744" y="1958516"/>
            <a:chExt cx="1200167" cy="701675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4531B732-4450-421A-A159-7126A19B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237" y="1958516"/>
              <a:ext cx="669674" cy="628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 dirty="0"/>
                <a:t>AES</a:t>
              </a:r>
              <a:endParaRPr lang="en-US" altLang="it-IT" sz="2400" dirty="0">
                <a:sym typeface="Symbol" pitchFamily="18" charset="2"/>
              </a:endParaRPr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9B95A06-25F8-4184-BC78-3DEDAA2C48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16772" y="2487166"/>
              <a:ext cx="285666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FD4CF497-9BB2-4281-9824-5009099D7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744" y="2290304"/>
              <a:ext cx="2278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K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236DDFA-C1E6-4A9F-B661-1BC6AAA50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89" y="1232756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1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47FE9F6F-A10D-4BDC-BC91-22BB0EF10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623" y="271460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DC66F5FC-6AAE-49E6-9E47-86BC2CDB03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1708" y="314832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14" name="Connettore 2 45">
            <a:extLst>
              <a:ext uri="{FF2B5EF4-FFF2-40B4-BE49-F238E27FC236}">
                <a16:creationId xmlns:a16="http://schemas.microsoft.com/office/drawing/2014/main" id="{C871E133-1E32-404C-8A1D-3DD9E34D56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2202" y="3025453"/>
            <a:ext cx="385427" cy="1318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F4E1F874-8BBB-472F-AE6E-B0E0248A1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733" y="2834071"/>
            <a:ext cx="613303" cy="3698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m[2]</a:t>
            </a: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9AB2050D-383A-4C72-9396-F3AE8324AB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3649" y="255511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" name="Line 27">
            <a:extLst>
              <a:ext uri="{FF2B5EF4-FFF2-40B4-BE49-F238E27FC236}">
                <a16:creationId xmlns:a16="http://schemas.microsoft.com/office/drawing/2014/main" id="{C4331AD7-A1B8-4BDF-9F4E-1883AA215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4255" y="14904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9" name="Rectangle 44">
            <a:extLst>
              <a:ext uri="{FF2B5EF4-FFF2-40B4-BE49-F238E27FC236}">
                <a16:creationId xmlns:a16="http://schemas.microsoft.com/office/drawing/2014/main" id="{1543E9E0-1E01-4EB6-AB4C-297EDE72C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718" y="339867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 err="1"/>
              <a:t>ct</a:t>
            </a:r>
            <a:r>
              <a:rPr lang="en-US" altLang="it-IT" sz="2000" b="1" dirty="0"/>
              <a:t>[2]</a:t>
            </a:r>
          </a:p>
        </p:txBody>
      </p: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128214FB-1DE0-47B9-BEA3-963897E2133B}"/>
              </a:ext>
            </a:extLst>
          </p:cNvPr>
          <p:cNvGrpSpPr/>
          <p:nvPr/>
        </p:nvGrpSpPr>
        <p:grpSpPr>
          <a:xfrm>
            <a:off x="2859506" y="1958516"/>
            <a:ext cx="1200167" cy="701675"/>
            <a:chOff x="6303929" y="1958516"/>
            <a:chExt cx="1200167" cy="701675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52F1B2F-321B-4D48-94F3-615E951BA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422" y="1958516"/>
              <a:ext cx="669674" cy="628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 dirty="0"/>
                <a:t>AES</a:t>
              </a:r>
              <a:endParaRPr lang="en-US" altLang="it-IT" sz="2400" dirty="0">
                <a:sym typeface="Symbol" pitchFamily="18" charset="2"/>
              </a:endParaRPr>
            </a:p>
          </p:txBody>
        </p: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130523B4-191B-4D9C-BE77-B2683D5CA2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55957" y="2487166"/>
              <a:ext cx="285666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0329543-1F13-4708-9EA6-9573F4EF5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929" y="2290304"/>
              <a:ext cx="2278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K</a:t>
              </a:r>
            </a:p>
          </p:txBody>
        </p:sp>
      </p:grpSp>
      <p:sp>
        <p:nvSpPr>
          <p:cNvPr id="22" name="Rectangle 10">
            <a:extLst>
              <a:ext uri="{FF2B5EF4-FFF2-40B4-BE49-F238E27FC236}">
                <a16:creationId xmlns:a16="http://schemas.microsoft.com/office/drawing/2014/main" id="{874A322D-561F-423D-BD12-C1F9919F2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913" y="1233098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2</a:t>
            </a: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6C6CCFDA-16F3-490B-8C9C-261D12421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808" y="271460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90D2FD4B-11A3-4913-A2AE-56AF5FB5A3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0893" y="314832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25" name="Connettore 2 45">
            <a:extLst>
              <a:ext uri="{FF2B5EF4-FFF2-40B4-BE49-F238E27FC236}">
                <a16:creationId xmlns:a16="http://schemas.microsoft.com/office/drawing/2014/main" id="{F43F6BA2-FE3A-4F0F-934A-48D57DF417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11534" y="3025453"/>
            <a:ext cx="415280" cy="1318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Line 19">
            <a:extLst>
              <a:ext uri="{FF2B5EF4-FFF2-40B4-BE49-F238E27FC236}">
                <a16:creationId xmlns:a16="http://schemas.microsoft.com/office/drawing/2014/main" id="{5298EF3C-5F17-441F-9B45-7A0A5DDB4C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706" y="3758317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37489340-AB20-4647-B9F4-67B34931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865" y="3907022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44" name="Line 19">
            <a:extLst>
              <a:ext uri="{FF2B5EF4-FFF2-40B4-BE49-F238E27FC236}">
                <a16:creationId xmlns:a16="http://schemas.microsoft.com/office/drawing/2014/main" id="{5DE5051B-C2FD-4528-9796-67FAD66019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6950" y="4351519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" name="Line 19">
            <a:extLst>
              <a:ext uri="{FF2B5EF4-FFF2-40B4-BE49-F238E27FC236}">
                <a16:creationId xmlns:a16="http://schemas.microsoft.com/office/drawing/2014/main" id="{82954A6A-1D3C-4DD0-9ED0-EFFDD304C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0782" y="3758317"/>
            <a:ext cx="6359" cy="867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BEA318B1-A3C7-44EB-BCC3-CD0D97591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015" y="4617058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endParaRPr lang="en-US" altLang="it-IT" sz="2400" dirty="0">
              <a:sym typeface="Symbol" pitchFamily="18" charset="2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89FCFFF-ADB5-4AD0-8566-6B99136D18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2349" y="5048373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AA976760-C7EC-4B19-AD5D-A609D8355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21" y="4851511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H</a:t>
            </a:r>
          </a:p>
        </p:txBody>
      </p:sp>
      <p:sp>
        <p:nvSpPr>
          <p:cNvPr id="54" name="Rectangle 5">
            <a:extLst>
              <a:ext uri="{FF2B5EF4-FFF2-40B4-BE49-F238E27FC236}">
                <a16:creationId xmlns:a16="http://schemas.microsoft.com/office/drawing/2014/main" id="{21CF5263-93CB-40B8-8E3D-8DC46307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138" y="4600550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endParaRPr lang="en-US" altLang="it-IT" sz="2400" dirty="0">
              <a:sym typeface="Symbol" pitchFamily="18" charset="2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CAF1EA64-6793-46E4-A1FA-AB1D51EAAA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8472" y="5031865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AE632DF-73BD-408D-B7FC-F803CF985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444" y="4835003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H</a:t>
            </a:r>
          </a:p>
        </p:txBody>
      </p: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27D4B241-25F5-46FE-84C6-92C221249D0A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7141" y="4188843"/>
            <a:ext cx="2278708" cy="1317613"/>
          </a:xfrm>
          <a:prstGeom prst="bentConnector3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65" name="Line 19">
            <a:extLst>
              <a:ext uri="{FF2B5EF4-FFF2-40B4-BE49-F238E27FC236}">
                <a16:creationId xmlns:a16="http://schemas.microsoft.com/office/drawing/2014/main" id="{7B9AA854-14D6-4582-A4BC-25EC4960F5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7141" y="525610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9" name="Line 19">
            <a:extLst>
              <a:ext uri="{FF2B5EF4-FFF2-40B4-BE49-F238E27FC236}">
                <a16:creationId xmlns:a16="http://schemas.microsoft.com/office/drawing/2014/main" id="{BAAAE808-3743-4034-9E3B-1EFF71DE41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9408" y="5243454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7" name="Text Box 15">
            <a:extLst>
              <a:ext uri="{FF2B5EF4-FFF2-40B4-BE49-F238E27FC236}">
                <a16:creationId xmlns:a16="http://schemas.microsoft.com/office/drawing/2014/main" id="{F1DBB36C-5C4B-4FEB-A935-87AE8990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37" y="1800184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78" name="Line 19">
            <a:extLst>
              <a:ext uri="{FF2B5EF4-FFF2-40B4-BE49-F238E27FC236}">
                <a16:creationId xmlns:a16="http://schemas.microsoft.com/office/drawing/2014/main" id="{AFCAE197-3A43-48E4-A787-461500C647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5622" y="2233905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9" name="Rectangle 5">
            <a:extLst>
              <a:ext uri="{FF2B5EF4-FFF2-40B4-BE49-F238E27FC236}">
                <a16:creationId xmlns:a16="http://schemas.microsoft.com/office/drawing/2014/main" id="{B9184821-A6E6-4DA6-9D87-98C4F6DE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810" y="2482936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endParaRPr lang="en-US" altLang="it-IT" sz="2400" dirty="0">
              <a:sym typeface="Symbol" pitchFamily="18" charset="2"/>
            </a:endParaRP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F80CFBAE-6EA8-488C-8B1F-84F0CE75BA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57144" y="2914251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E5A2E620-442C-4822-A95C-65F3B6F02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116" y="2717389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H</a:t>
            </a: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B5933F11-F9CE-4491-B854-921ABCE283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8080" y="3125840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8" name="Rectangle 10">
            <a:extLst>
              <a:ext uri="{FF2B5EF4-FFF2-40B4-BE49-F238E27FC236}">
                <a16:creationId xmlns:a16="http://schemas.microsoft.com/office/drawing/2014/main" id="{D00F6E79-6651-4D37-B810-D44802A4D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427" y="1261682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Len(</a:t>
            </a:r>
            <a:r>
              <a:rPr lang="en-US" altLang="it-IT" sz="2000" b="1" dirty="0" err="1"/>
              <a:t>ct</a:t>
            </a:r>
            <a:r>
              <a:rPr lang="en-US" altLang="it-IT" sz="2000" b="1" dirty="0"/>
              <a:t>)</a:t>
            </a:r>
          </a:p>
        </p:txBody>
      </p:sp>
      <p:sp>
        <p:nvSpPr>
          <p:cNvPr id="89" name="Line 19">
            <a:extLst>
              <a:ext uri="{FF2B5EF4-FFF2-40B4-BE49-F238E27FC236}">
                <a16:creationId xmlns:a16="http://schemas.microsoft.com/office/drawing/2014/main" id="{478442D8-1373-44F3-B9D2-B3FA1339B6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7703" y="1682300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D87053A1-3B55-4002-A466-FA35BBB57FD7}"/>
              </a:ext>
            </a:extLst>
          </p:cNvPr>
          <p:cNvCxnSpPr/>
          <p:nvPr/>
        </p:nvCxnSpPr>
        <p:spPr bwMode="auto">
          <a:xfrm flipV="1">
            <a:off x="5012806" y="2137685"/>
            <a:ext cx="0" cy="3368771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CB224589-B1F7-417B-841E-629E4C7E4D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12806" y="2155086"/>
            <a:ext cx="92624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6" name="Picture 4" descr="Risultati immagini per thinking">
            <a:extLst>
              <a:ext uri="{FF2B5EF4-FFF2-40B4-BE49-F238E27FC236}">
                <a16:creationId xmlns:a16="http://schemas.microsoft.com/office/drawing/2014/main" id="{EAD6B000-B90F-4A08-A24D-4B67BFF5B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84" y="3933056"/>
            <a:ext cx="935943" cy="909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44">
            <a:extLst>
              <a:ext uri="{FF2B5EF4-FFF2-40B4-BE49-F238E27FC236}">
                <a16:creationId xmlns:a16="http://schemas.microsoft.com/office/drawing/2014/main" id="{505D9DAF-23EA-4B55-8D8A-BB50DB22E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069" y="3376464"/>
            <a:ext cx="1116124" cy="342900"/>
          </a:xfrm>
          <a:prstGeom prst="rect">
            <a:avLst/>
          </a:prstGeom>
          <a:solidFill>
            <a:srgbClr val="EF873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Auth tag?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B9CC23B1-FDA9-4C3B-9763-B264B5691122}"/>
              </a:ext>
            </a:extLst>
          </p:cNvPr>
          <p:cNvSpPr txBox="1"/>
          <p:nvPr/>
        </p:nvSpPr>
        <p:spPr>
          <a:xfrm>
            <a:off x="5457144" y="4934598"/>
            <a:ext cx="2892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i="1" dirty="0" err="1">
                <a:solidFill>
                  <a:srgbClr val="FF0000"/>
                </a:solidFill>
              </a:rPr>
              <a:t>Don’t</a:t>
            </a:r>
            <a:r>
              <a:rPr lang="it-IT" sz="2400" b="1" i="1" dirty="0">
                <a:solidFill>
                  <a:srgbClr val="FF0000"/>
                </a:solidFill>
              </a:rPr>
              <a:t> </a:t>
            </a:r>
            <a:r>
              <a:rPr lang="it-IT" sz="2400" b="1" i="1" dirty="0" err="1">
                <a:solidFill>
                  <a:srgbClr val="FF0000"/>
                </a:solidFill>
              </a:rPr>
              <a:t>forget</a:t>
            </a:r>
            <a:r>
              <a:rPr lang="it-IT" sz="2400" b="1" i="1" dirty="0">
                <a:solidFill>
                  <a:srgbClr val="FF0000"/>
                </a:solidFill>
              </a:rPr>
              <a:t> to </a:t>
            </a:r>
          </a:p>
          <a:p>
            <a:pPr algn="ctr"/>
            <a:r>
              <a:rPr lang="it-IT" sz="2400" b="1" i="1" dirty="0">
                <a:solidFill>
                  <a:srgbClr val="FF0000"/>
                </a:solidFill>
              </a:rPr>
              <a:t>include IV in </a:t>
            </a:r>
            <a:r>
              <a:rPr lang="it-IT" sz="2400" b="1" i="1" dirty="0" err="1">
                <a:solidFill>
                  <a:srgbClr val="FF0000"/>
                </a:solidFill>
              </a:rPr>
              <a:t>auth</a:t>
            </a:r>
            <a:r>
              <a:rPr lang="it-IT" sz="2400" b="1" i="1" dirty="0">
                <a:solidFill>
                  <a:srgbClr val="FF0000"/>
                </a:solidFill>
              </a:rPr>
              <a:t> tag!!</a:t>
            </a:r>
          </a:p>
          <a:p>
            <a:pPr algn="ctr"/>
            <a:r>
              <a:rPr lang="it-IT" sz="1600" b="1" i="1" dirty="0"/>
              <a:t>(</a:t>
            </a:r>
            <a:r>
              <a:rPr lang="it-IT" sz="1600" b="1" i="1" dirty="0" err="1"/>
              <a:t>remember</a:t>
            </a:r>
            <a:r>
              <a:rPr lang="it-IT" sz="1600" b="1" i="1" dirty="0"/>
              <a:t> </a:t>
            </a:r>
            <a:r>
              <a:rPr lang="it-IT" sz="1600" b="1" i="1" dirty="0" err="1"/>
              <a:t>previous</a:t>
            </a:r>
            <a:r>
              <a:rPr lang="it-IT" sz="1600" b="1" i="1" dirty="0"/>
              <a:t> </a:t>
            </a:r>
          </a:p>
          <a:p>
            <a:pPr algn="ctr"/>
            <a:r>
              <a:rPr lang="it-IT" sz="1600" b="1" i="1" dirty="0"/>
              <a:t>CCA </a:t>
            </a:r>
            <a:r>
              <a:rPr lang="it-IT" sz="1600" b="1" i="1" dirty="0" err="1"/>
              <a:t>example</a:t>
            </a:r>
            <a:r>
              <a:rPr lang="it-IT" sz="1600" b="1" i="1" dirty="0"/>
              <a:t> </a:t>
            </a:r>
            <a:r>
              <a:rPr lang="it-IT" sz="1600" b="1" i="1" dirty="0" err="1"/>
              <a:t>against</a:t>
            </a:r>
            <a:r>
              <a:rPr lang="it-IT" sz="1600" b="1" i="1" dirty="0"/>
              <a:t> IV) </a:t>
            </a:r>
          </a:p>
        </p:txBody>
      </p: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646C48C7-3FDB-4029-ACF5-232FCC16508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71900" y="5481228"/>
            <a:ext cx="1362866" cy="10170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899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 animBg="1"/>
      <p:bldP spid="79" grpId="0" animBg="1"/>
      <p:bldP spid="81" grpId="0"/>
      <p:bldP spid="82" grpId="0" animBg="1"/>
      <p:bldP spid="89" grpId="0" animBg="1"/>
      <p:bldP spid="67" grpId="0" animBg="1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BFCF98-AEC7-4951-A638-A0EFB8B5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Construction @ high </a:t>
            </a:r>
            <a:r>
              <a:rPr lang="it-IT" dirty="0" err="1"/>
              <a:t>level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example</a:t>
            </a:r>
            <a:r>
              <a:rPr lang="it-IT" dirty="0"/>
              <a:t>: msg in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blocks</a:t>
            </a:r>
            <a:r>
              <a:rPr lang="it-IT" dirty="0"/>
              <a:t>)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27ABE36-50A7-43AD-8B06-A4C260BB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48" y="2834071"/>
            <a:ext cx="613303" cy="3698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m[1]</a:t>
            </a:r>
          </a:p>
        </p:txBody>
      </p:sp>
      <p:sp>
        <p:nvSpPr>
          <p:cNvPr id="6" name="Line 19">
            <a:extLst>
              <a:ext uri="{FF2B5EF4-FFF2-40B4-BE49-F238E27FC236}">
                <a16:creationId xmlns:a16="http://schemas.microsoft.com/office/drawing/2014/main" id="{75036E43-1334-4E98-A4B4-EB33CA0B8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4464" y="255511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" name="Line 27">
            <a:extLst>
              <a:ext uri="{FF2B5EF4-FFF2-40B4-BE49-F238E27FC236}">
                <a16:creationId xmlns:a16="http://schemas.microsoft.com/office/drawing/2014/main" id="{6EE2C3A5-460E-4258-859D-88DCECCEE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5070" y="14904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71EA2A12-72CD-4839-904F-D22FACB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33" y="339867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 err="1"/>
              <a:t>ct</a:t>
            </a:r>
            <a:r>
              <a:rPr lang="en-US" altLang="it-IT" sz="2000" b="1" dirty="0"/>
              <a:t>[1]</a:t>
            </a:r>
          </a:p>
        </p:txBody>
      </p: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22C71B51-64A3-450A-93E8-709FB441294E}"/>
              </a:ext>
            </a:extLst>
          </p:cNvPr>
          <p:cNvGrpSpPr/>
          <p:nvPr/>
        </p:nvGrpSpPr>
        <p:grpSpPr>
          <a:xfrm>
            <a:off x="420321" y="1958516"/>
            <a:ext cx="1200167" cy="701675"/>
            <a:chOff x="3864744" y="1958516"/>
            <a:chExt cx="1200167" cy="701675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4531B732-4450-421A-A159-7126A19B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237" y="1958516"/>
              <a:ext cx="669674" cy="628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 dirty="0"/>
                <a:t>AES</a:t>
              </a:r>
              <a:endParaRPr lang="en-US" altLang="it-IT" sz="2400" dirty="0">
                <a:sym typeface="Symbol" pitchFamily="18" charset="2"/>
              </a:endParaRPr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C9B95A06-25F8-4184-BC78-3DEDAA2C48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16772" y="2487166"/>
              <a:ext cx="285666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FD4CF497-9BB2-4281-9824-5009099D7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744" y="2290304"/>
              <a:ext cx="2278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K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236DDFA-C1E6-4A9F-B661-1BC6AAA50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89" y="1232756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1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47FE9F6F-A10D-4BDC-BC91-22BB0EF10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623" y="271460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DC66F5FC-6AAE-49E6-9E47-86BC2CDB03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1708" y="314832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14" name="Connettore 2 45">
            <a:extLst>
              <a:ext uri="{FF2B5EF4-FFF2-40B4-BE49-F238E27FC236}">
                <a16:creationId xmlns:a16="http://schemas.microsoft.com/office/drawing/2014/main" id="{C871E133-1E32-404C-8A1D-3DD9E34D56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2202" y="3025453"/>
            <a:ext cx="385427" cy="1318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F4E1F874-8BBB-472F-AE6E-B0E0248A1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733" y="2834071"/>
            <a:ext cx="613303" cy="3698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m[2]</a:t>
            </a: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9AB2050D-383A-4C72-9396-F3AE8324AB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3649" y="255511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" name="Line 27">
            <a:extLst>
              <a:ext uri="{FF2B5EF4-FFF2-40B4-BE49-F238E27FC236}">
                <a16:creationId xmlns:a16="http://schemas.microsoft.com/office/drawing/2014/main" id="{C4331AD7-A1B8-4BDF-9F4E-1883AA215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4255" y="14904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9" name="Rectangle 44">
            <a:extLst>
              <a:ext uri="{FF2B5EF4-FFF2-40B4-BE49-F238E27FC236}">
                <a16:creationId xmlns:a16="http://schemas.microsoft.com/office/drawing/2014/main" id="{1543E9E0-1E01-4EB6-AB4C-297EDE72C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718" y="339867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 err="1"/>
              <a:t>ct</a:t>
            </a:r>
            <a:r>
              <a:rPr lang="en-US" altLang="it-IT" sz="2000" b="1" dirty="0"/>
              <a:t>[2]</a:t>
            </a:r>
          </a:p>
        </p:txBody>
      </p: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128214FB-1DE0-47B9-BEA3-963897E2133B}"/>
              </a:ext>
            </a:extLst>
          </p:cNvPr>
          <p:cNvGrpSpPr/>
          <p:nvPr/>
        </p:nvGrpSpPr>
        <p:grpSpPr>
          <a:xfrm>
            <a:off x="2859506" y="1958516"/>
            <a:ext cx="1200167" cy="701675"/>
            <a:chOff x="6303929" y="1958516"/>
            <a:chExt cx="1200167" cy="701675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952F1B2F-321B-4D48-94F3-615E951BA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422" y="1958516"/>
              <a:ext cx="669674" cy="628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 dirty="0"/>
                <a:t>AES</a:t>
              </a:r>
              <a:endParaRPr lang="en-US" altLang="it-IT" sz="2400" dirty="0">
                <a:sym typeface="Symbol" pitchFamily="18" charset="2"/>
              </a:endParaRPr>
            </a:p>
          </p:txBody>
        </p: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130523B4-191B-4D9C-BE77-B2683D5CA2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55957" y="2487166"/>
              <a:ext cx="285666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0329543-1F13-4708-9EA6-9573F4EF5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929" y="2290304"/>
              <a:ext cx="2278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K</a:t>
              </a:r>
            </a:p>
          </p:txBody>
        </p:sp>
      </p:grpSp>
      <p:sp>
        <p:nvSpPr>
          <p:cNvPr id="22" name="Rectangle 10">
            <a:extLst>
              <a:ext uri="{FF2B5EF4-FFF2-40B4-BE49-F238E27FC236}">
                <a16:creationId xmlns:a16="http://schemas.microsoft.com/office/drawing/2014/main" id="{874A322D-561F-423D-BD12-C1F9919F2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913" y="1233098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2</a:t>
            </a: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6C6CCFDA-16F3-490B-8C9C-261D12421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808" y="271460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90D2FD4B-11A3-4913-A2AE-56AF5FB5A3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0893" y="314832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25" name="Connettore 2 45">
            <a:extLst>
              <a:ext uri="{FF2B5EF4-FFF2-40B4-BE49-F238E27FC236}">
                <a16:creationId xmlns:a16="http://schemas.microsoft.com/office/drawing/2014/main" id="{F43F6BA2-FE3A-4F0F-934A-48D57DF417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11534" y="3025453"/>
            <a:ext cx="415280" cy="1318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Line 19">
            <a:extLst>
              <a:ext uri="{FF2B5EF4-FFF2-40B4-BE49-F238E27FC236}">
                <a16:creationId xmlns:a16="http://schemas.microsoft.com/office/drawing/2014/main" id="{5298EF3C-5F17-441F-9B45-7A0A5DDB4C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706" y="3758317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" name="Text Box 15">
            <a:extLst>
              <a:ext uri="{FF2B5EF4-FFF2-40B4-BE49-F238E27FC236}">
                <a16:creationId xmlns:a16="http://schemas.microsoft.com/office/drawing/2014/main" id="{37489340-AB20-4647-B9F4-67B34931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865" y="3907022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44" name="Line 19">
            <a:extLst>
              <a:ext uri="{FF2B5EF4-FFF2-40B4-BE49-F238E27FC236}">
                <a16:creationId xmlns:a16="http://schemas.microsoft.com/office/drawing/2014/main" id="{5DE5051B-C2FD-4528-9796-67FAD66019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6950" y="4351519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" name="Line 19">
            <a:extLst>
              <a:ext uri="{FF2B5EF4-FFF2-40B4-BE49-F238E27FC236}">
                <a16:creationId xmlns:a16="http://schemas.microsoft.com/office/drawing/2014/main" id="{82954A6A-1D3C-4DD0-9ED0-EFFDD304C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0782" y="3758317"/>
            <a:ext cx="6359" cy="8675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BEA318B1-A3C7-44EB-BCC3-CD0D97591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015" y="4617058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endParaRPr lang="en-US" altLang="it-IT" sz="2400" dirty="0">
              <a:sym typeface="Symbol" pitchFamily="18" charset="2"/>
            </a:endParaRP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89FCFFF-ADB5-4AD0-8566-6B99136D18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2349" y="5048373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AA976760-C7EC-4B19-AD5D-A609D8355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21" y="4851511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H</a:t>
            </a:r>
          </a:p>
        </p:txBody>
      </p:sp>
      <p:sp>
        <p:nvSpPr>
          <p:cNvPr id="54" name="Rectangle 5">
            <a:extLst>
              <a:ext uri="{FF2B5EF4-FFF2-40B4-BE49-F238E27FC236}">
                <a16:creationId xmlns:a16="http://schemas.microsoft.com/office/drawing/2014/main" id="{21CF5263-93CB-40B8-8E3D-8DC46307B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138" y="4600550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endParaRPr lang="en-US" altLang="it-IT" sz="2400" dirty="0">
              <a:sym typeface="Symbol" pitchFamily="18" charset="2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CAF1EA64-6793-46E4-A1FA-AB1D51EAAA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8472" y="5031865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1AE632DF-73BD-408D-B7FC-F803CF985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444" y="4835003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H</a:t>
            </a:r>
          </a:p>
        </p:txBody>
      </p:sp>
      <p:cxnSp>
        <p:nvCxnSpPr>
          <p:cNvPr id="62" name="Connettore a gomito 61">
            <a:extLst>
              <a:ext uri="{FF2B5EF4-FFF2-40B4-BE49-F238E27FC236}">
                <a16:creationId xmlns:a16="http://schemas.microsoft.com/office/drawing/2014/main" id="{27D4B241-25F5-46FE-84C6-92C221249D0A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7141" y="4188843"/>
            <a:ext cx="2278708" cy="1317613"/>
          </a:xfrm>
          <a:prstGeom prst="bentConnector3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65" name="Line 19">
            <a:extLst>
              <a:ext uri="{FF2B5EF4-FFF2-40B4-BE49-F238E27FC236}">
                <a16:creationId xmlns:a16="http://schemas.microsoft.com/office/drawing/2014/main" id="{7B9AA854-14D6-4582-A4BC-25EC4960F5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7141" y="525610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9" name="Line 19">
            <a:extLst>
              <a:ext uri="{FF2B5EF4-FFF2-40B4-BE49-F238E27FC236}">
                <a16:creationId xmlns:a16="http://schemas.microsoft.com/office/drawing/2014/main" id="{BAAAE808-3743-4034-9E3B-1EFF71DE41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9408" y="5243454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7" name="Text Box 15">
            <a:extLst>
              <a:ext uri="{FF2B5EF4-FFF2-40B4-BE49-F238E27FC236}">
                <a16:creationId xmlns:a16="http://schemas.microsoft.com/office/drawing/2014/main" id="{F1DBB36C-5C4B-4FEB-A935-87AE8990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37" y="1800184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78" name="Line 19">
            <a:extLst>
              <a:ext uri="{FF2B5EF4-FFF2-40B4-BE49-F238E27FC236}">
                <a16:creationId xmlns:a16="http://schemas.microsoft.com/office/drawing/2014/main" id="{AFCAE197-3A43-48E4-A787-461500C647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5622" y="2233905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9" name="Rectangle 5">
            <a:extLst>
              <a:ext uri="{FF2B5EF4-FFF2-40B4-BE49-F238E27FC236}">
                <a16:creationId xmlns:a16="http://schemas.microsoft.com/office/drawing/2014/main" id="{B9184821-A6E6-4DA6-9D87-98C4F6DE8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810" y="2482936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endParaRPr lang="en-US" altLang="it-IT" sz="2400" dirty="0">
              <a:sym typeface="Symbol" pitchFamily="18" charset="2"/>
            </a:endParaRPr>
          </a:p>
        </p:txBody>
      </p: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F80CFBAE-6EA8-488C-8B1F-84F0CE75BA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57144" y="2914251"/>
            <a:ext cx="285666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E5A2E620-442C-4822-A95C-65F3B6F02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116" y="2717389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H</a:t>
            </a:r>
          </a:p>
        </p:txBody>
      </p:sp>
      <p:sp>
        <p:nvSpPr>
          <p:cNvPr id="82" name="Line 19">
            <a:extLst>
              <a:ext uri="{FF2B5EF4-FFF2-40B4-BE49-F238E27FC236}">
                <a16:creationId xmlns:a16="http://schemas.microsoft.com/office/drawing/2014/main" id="{B5933F11-F9CE-4491-B854-921ABCE283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38079" y="3125840"/>
            <a:ext cx="7887" cy="423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8" name="Rectangle 10">
            <a:extLst>
              <a:ext uri="{FF2B5EF4-FFF2-40B4-BE49-F238E27FC236}">
                <a16:creationId xmlns:a16="http://schemas.microsoft.com/office/drawing/2014/main" id="{D00F6E79-6651-4D37-B810-D44802A4D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427" y="1261682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Len(</a:t>
            </a:r>
            <a:r>
              <a:rPr lang="en-US" altLang="it-IT" sz="2000" b="1" dirty="0" err="1"/>
              <a:t>ct</a:t>
            </a:r>
            <a:r>
              <a:rPr lang="en-US" altLang="it-IT" sz="2000" b="1" dirty="0"/>
              <a:t>)</a:t>
            </a:r>
          </a:p>
        </p:txBody>
      </p:sp>
      <p:sp>
        <p:nvSpPr>
          <p:cNvPr id="89" name="Line 19">
            <a:extLst>
              <a:ext uri="{FF2B5EF4-FFF2-40B4-BE49-F238E27FC236}">
                <a16:creationId xmlns:a16="http://schemas.microsoft.com/office/drawing/2014/main" id="{478442D8-1373-44F3-B9D2-B3FA1339B6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7703" y="1682300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D87053A1-3B55-4002-A466-FA35BBB57FD7}"/>
              </a:ext>
            </a:extLst>
          </p:cNvPr>
          <p:cNvCxnSpPr/>
          <p:nvPr/>
        </p:nvCxnSpPr>
        <p:spPr bwMode="auto">
          <a:xfrm flipV="1">
            <a:off x="5012806" y="2137685"/>
            <a:ext cx="0" cy="3368771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CB224589-B1F7-417B-841E-629E4C7E4D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12806" y="2155086"/>
            <a:ext cx="92624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646C48C7-3FDB-4029-ACF5-232FCC16508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71900" y="5481228"/>
            <a:ext cx="1362866" cy="10170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9" name="Line 19">
            <a:extLst>
              <a:ext uri="{FF2B5EF4-FFF2-40B4-BE49-F238E27FC236}">
                <a16:creationId xmlns:a16="http://schemas.microsoft.com/office/drawing/2014/main" id="{85A6B8E9-EFBB-4C63-A615-7F2A6956C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3427" y="3770176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" name="Text Box 15">
            <a:extLst>
              <a:ext uri="{FF2B5EF4-FFF2-40B4-BE49-F238E27FC236}">
                <a16:creationId xmlns:a16="http://schemas.microsoft.com/office/drawing/2014/main" id="{7F5D4FB0-B511-4652-AA90-665DE4DE8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078" y="3332584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63" name="Line 27">
            <a:extLst>
              <a:ext uri="{FF2B5EF4-FFF2-40B4-BE49-F238E27FC236}">
                <a16:creationId xmlns:a16="http://schemas.microsoft.com/office/drawing/2014/main" id="{60533054-0E22-4DD2-83A3-10C9B21C6A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84406" y="3650620"/>
            <a:ext cx="2359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F7DEF5E3-6DEB-4C94-80AE-E1082CFD9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256" y="3273498"/>
            <a:ext cx="793448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AES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52003099-2005-4357-B343-8CD4EFAEB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676" y="3573016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E6F907E1-308E-4A40-AD37-490848D53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372" y="3392996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0</a:t>
            </a:r>
          </a:p>
        </p:txBody>
      </p:sp>
      <p:sp>
        <p:nvSpPr>
          <p:cNvPr id="75" name="Line 27">
            <a:extLst>
              <a:ext uri="{FF2B5EF4-FFF2-40B4-BE49-F238E27FC236}">
                <a16:creationId xmlns:a16="http://schemas.microsoft.com/office/drawing/2014/main" id="{5CAE545A-12E3-457A-80C6-47BC437A4A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60956" y="3645024"/>
            <a:ext cx="7513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" name="Rectangle 44">
            <a:extLst>
              <a:ext uri="{FF2B5EF4-FFF2-40B4-BE49-F238E27FC236}">
                <a16:creationId xmlns:a16="http://schemas.microsoft.com/office/drawing/2014/main" id="{C960DE8B-FF92-4C87-B800-CDA20C1C1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585" y="4162624"/>
            <a:ext cx="1116124" cy="342900"/>
          </a:xfrm>
          <a:prstGeom prst="rect">
            <a:avLst/>
          </a:prstGeom>
          <a:solidFill>
            <a:srgbClr val="53D81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Auth tag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3CE683E6-00A3-46E3-8574-8ED30C984EBE}"/>
              </a:ext>
            </a:extLst>
          </p:cNvPr>
          <p:cNvSpPr txBox="1"/>
          <p:nvPr/>
        </p:nvSpPr>
        <p:spPr>
          <a:xfrm>
            <a:off x="5492501" y="4698408"/>
            <a:ext cx="32560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i="1" dirty="0">
                <a:solidFill>
                  <a:srgbClr val="FF0000"/>
                </a:solidFill>
              </a:rPr>
              <a:t>Last XOR </a:t>
            </a:r>
            <a:r>
              <a:rPr lang="it-IT" sz="2400" b="1" i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it-IT" sz="2400" b="1" i="1" dirty="0">
              <a:solidFill>
                <a:srgbClr val="FF0000"/>
              </a:solidFill>
            </a:endParaRPr>
          </a:p>
          <a:p>
            <a:pPr algn="ctr"/>
            <a:r>
              <a:rPr lang="it-IT" sz="2400" b="1" i="1" dirty="0">
                <a:solidFill>
                  <a:srgbClr val="FF0000"/>
                </a:solidFill>
              </a:rPr>
              <a:t>Fix GM non-</a:t>
            </a:r>
            <a:r>
              <a:rPr lang="it-IT" sz="2400" b="1" i="1" dirty="0" err="1">
                <a:solidFill>
                  <a:srgbClr val="FF0000"/>
                </a:solidFill>
              </a:rPr>
              <a:t>crypto</a:t>
            </a:r>
            <a:r>
              <a:rPr lang="it-IT" sz="2400" b="1" i="1" dirty="0">
                <a:solidFill>
                  <a:srgbClr val="FF0000"/>
                </a:solidFill>
              </a:rPr>
              <a:t> nature</a:t>
            </a:r>
          </a:p>
          <a:p>
            <a:pPr algn="ctr"/>
            <a:r>
              <a:rPr lang="it-IT" sz="2400" b="1" i="1" dirty="0">
                <a:solidFill>
                  <a:srgbClr val="FF0000"/>
                </a:solidFill>
              </a:rPr>
              <a:t>(</a:t>
            </a:r>
            <a:r>
              <a:rPr lang="it-IT" sz="2400" b="1" i="1" dirty="0" err="1">
                <a:solidFill>
                  <a:srgbClr val="FF0000"/>
                </a:solidFill>
              </a:rPr>
              <a:t>Wegman</a:t>
            </a:r>
            <a:r>
              <a:rPr lang="it-IT" sz="2400" b="1" i="1" dirty="0">
                <a:solidFill>
                  <a:srgbClr val="FF0000"/>
                </a:solidFill>
              </a:rPr>
              <a:t>-Carter MAC)</a:t>
            </a:r>
          </a:p>
          <a:p>
            <a:pPr algn="ctr"/>
            <a:r>
              <a:rPr lang="it-IT" sz="2400" b="1" i="1" dirty="0">
                <a:solidFill>
                  <a:srgbClr val="FF0000"/>
                </a:solidFill>
              </a:rPr>
              <a:t>(</a:t>
            </a:r>
            <a:r>
              <a:rPr lang="it-IT" sz="2400" b="1" i="1" dirty="0" err="1">
                <a:solidFill>
                  <a:srgbClr val="FF0000"/>
                </a:solidFill>
              </a:rPr>
              <a:t>see</a:t>
            </a:r>
            <a:r>
              <a:rPr lang="it-IT" sz="2400" b="1" i="1" dirty="0">
                <a:solidFill>
                  <a:srgbClr val="FF0000"/>
                </a:solidFill>
              </a:rPr>
              <a:t> </a:t>
            </a:r>
            <a:r>
              <a:rPr lang="it-IT" sz="2400" b="1" i="1" dirty="0" err="1">
                <a:solidFill>
                  <a:srgbClr val="FF0000"/>
                </a:solidFill>
              </a:rPr>
              <a:t>next</a:t>
            </a:r>
            <a:r>
              <a:rPr lang="it-IT" sz="2400" b="1" i="1" dirty="0">
                <a:solidFill>
                  <a:srgbClr val="FF0000"/>
                </a:solidFill>
              </a:rPr>
              <a:t> slides)</a:t>
            </a:r>
            <a:endParaRPr lang="it-IT" sz="1600" b="1" i="1" dirty="0"/>
          </a:p>
        </p:txBody>
      </p:sp>
    </p:spTree>
    <p:extLst>
      <p:ext uri="{BB962C8B-B14F-4D97-AF65-F5344CB8AC3E}">
        <p14:creationId xmlns:p14="http://schemas.microsoft.com/office/powerpoint/2010/main" val="413416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9A35B0-AC1E-4763-A362-7338B10E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Wegman</a:t>
            </a:r>
            <a:r>
              <a:rPr lang="it-IT" dirty="0"/>
              <a:t>-Carter MAC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1AC4C5B-D556-4A96-B036-BAE7A935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8098668" cy="4970462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Crypto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are slow</a:t>
            </a:r>
          </a:p>
          <a:p>
            <a:r>
              <a:rPr lang="it-IT" dirty="0"/>
              <a:t>Non </a:t>
            </a:r>
            <a:r>
              <a:rPr lang="it-IT" dirty="0" err="1"/>
              <a:t>crypto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can be a </a:t>
            </a:r>
            <a:r>
              <a:rPr lang="it-IT" dirty="0" err="1"/>
              <a:t>lot</a:t>
            </a:r>
            <a:r>
              <a:rPr lang="it-IT" dirty="0"/>
              <a:t> </a:t>
            </a:r>
            <a:r>
              <a:rPr lang="it-IT" dirty="0" err="1"/>
              <a:t>faster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Wegman</a:t>
            </a:r>
            <a:r>
              <a:rPr lang="it-IT" dirty="0"/>
              <a:t>-Carter: </a:t>
            </a:r>
            <a:r>
              <a:rPr lang="it-IT" dirty="0" err="1"/>
              <a:t>how</a:t>
            </a:r>
            <a:r>
              <a:rPr lang="it-IT" dirty="0"/>
              <a:t> to MAC </a:t>
            </a:r>
            <a:r>
              <a:rPr lang="it-IT" dirty="0" err="1"/>
              <a:t>using</a:t>
            </a:r>
            <a:r>
              <a:rPr lang="it-IT" dirty="0"/>
              <a:t> NON-CRYPTO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functions</a:t>
            </a:r>
            <a:endParaRPr lang="it-IT" dirty="0"/>
          </a:p>
          <a:p>
            <a:endParaRPr lang="it-IT" dirty="0"/>
          </a:p>
          <a:p>
            <a:r>
              <a:rPr lang="it-IT" dirty="0"/>
              <a:t>Two building </a:t>
            </a:r>
            <a:r>
              <a:rPr lang="it-IT" dirty="0" err="1"/>
              <a:t>blocks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Universal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pPr lvl="1"/>
            <a:r>
              <a:rPr lang="it-IT" dirty="0"/>
              <a:t>Pseudo Random </a:t>
            </a:r>
            <a:r>
              <a:rPr lang="it-IT" dirty="0" err="1"/>
              <a:t>Function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543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Recap</a:t>
            </a:r>
            <a:r>
              <a:rPr lang="it-IT" dirty="0"/>
              <a:t>: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guarantee</a:t>
            </a:r>
            <a:r>
              <a:rPr lang="it-IT" dirty="0"/>
              <a:t> </a:t>
            </a:r>
            <a:r>
              <a:rPr lang="it-IT" dirty="0" err="1"/>
              <a:t>integrity</a:t>
            </a:r>
            <a:r>
              <a:rPr lang="it-IT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F7A70D-7ACA-4770-9746-87B934D15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08" y="1664804"/>
            <a:ext cx="8604956" cy="4608512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Confidentiality</a:t>
            </a:r>
            <a:r>
              <a:rPr lang="it-IT" dirty="0"/>
              <a:t>: semantic security </a:t>
            </a:r>
            <a:r>
              <a:rPr lang="it-IT" dirty="0" err="1"/>
              <a:t>against</a:t>
            </a:r>
            <a:r>
              <a:rPr lang="it-IT" dirty="0"/>
              <a:t> CPA</a:t>
            </a:r>
          </a:p>
          <a:p>
            <a:pPr lvl="1"/>
            <a:r>
              <a:rPr lang="it-IT" dirty="0" err="1"/>
              <a:t>Encryption</a:t>
            </a:r>
            <a:r>
              <a:rPr lang="it-IT" dirty="0"/>
              <a:t> secure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eavesdropping</a:t>
            </a:r>
            <a:r>
              <a:rPr lang="it-IT" dirty="0"/>
              <a:t> </a:t>
            </a:r>
            <a:r>
              <a:rPr lang="it-IT" dirty="0" err="1"/>
              <a:t>only</a:t>
            </a:r>
            <a:endParaRPr lang="it-IT" dirty="0"/>
          </a:p>
          <a:p>
            <a:pPr lvl="1"/>
            <a:r>
              <a:rPr lang="it-IT" dirty="0">
                <a:solidFill>
                  <a:srgbClr val="FF0000"/>
                </a:solidFill>
              </a:rPr>
              <a:t>NOT secure </a:t>
            </a:r>
            <a:r>
              <a:rPr lang="it-IT" dirty="0" err="1">
                <a:solidFill>
                  <a:srgbClr val="FF0000"/>
                </a:solidFill>
              </a:rPr>
              <a:t>against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active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attackers</a:t>
            </a:r>
            <a:r>
              <a:rPr lang="it-IT" dirty="0">
                <a:solidFill>
                  <a:srgbClr val="FF0000"/>
                </a:solidFill>
              </a:rPr>
              <a:t> (</a:t>
            </a:r>
            <a:r>
              <a:rPr lang="it-IT" dirty="0" err="1">
                <a:solidFill>
                  <a:srgbClr val="FF0000"/>
                </a:solidFill>
              </a:rPr>
              <a:t>see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next</a:t>
            </a:r>
            <a:r>
              <a:rPr lang="it-IT" dirty="0">
                <a:solidFill>
                  <a:srgbClr val="FF0000"/>
                </a:solidFill>
              </a:rPr>
              <a:t> 5 slides!!)</a:t>
            </a:r>
          </a:p>
          <a:p>
            <a:pPr lvl="1"/>
            <a:endParaRPr lang="it-IT" dirty="0"/>
          </a:p>
          <a:p>
            <a:r>
              <a:rPr lang="it-IT" dirty="0" err="1"/>
              <a:t>Integrity</a:t>
            </a:r>
            <a:r>
              <a:rPr lang="it-IT" dirty="0"/>
              <a:t>: </a:t>
            </a:r>
            <a:r>
              <a:rPr lang="it-IT" dirty="0" err="1"/>
              <a:t>unforgeability</a:t>
            </a:r>
            <a:r>
              <a:rPr lang="it-IT" dirty="0"/>
              <a:t> under CCA</a:t>
            </a:r>
          </a:p>
          <a:p>
            <a:pPr lvl="1"/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</a:t>
            </a:r>
            <a:r>
              <a:rPr lang="it-IT" dirty="0" err="1"/>
              <a:t>remain</a:t>
            </a:r>
            <a:r>
              <a:rPr lang="it-IT" dirty="0"/>
              <a:t> in </a:t>
            </a:r>
            <a:r>
              <a:rPr lang="it-IT" dirty="0" err="1"/>
              <a:t>plaintext</a:t>
            </a:r>
            <a:endParaRPr lang="it-IT" dirty="0"/>
          </a:p>
          <a:p>
            <a:pPr lvl="1"/>
            <a:endParaRPr lang="it-IT" dirty="0"/>
          </a:p>
          <a:p>
            <a:r>
              <a:rPr lang="it-IT" dirty="0" err="1"/>
              <a:t>Authenticated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to be secure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active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(tampering)</a:t>
            </a:r>
          </a:p>
          <a:p>
            <a:pPr lvl="1"/>
            <a:r>
              <a:rPr lang="it-IT" dirty="0" err="1"/>
              <a:t>Ensure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confidentiality</a:t>
            </a:r>
            <a:r>
              <a:rPr lang="it-IT" dirty="0"/>
              <a:t> and </a:t>
            </a:r>
            <a:r>
              <a:rPr lang="it-IT" dirty="0" err="1"/>
              <a:t>integrity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154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C9B0EA-CE55-4473-B961-9500A873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Universal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2A061E-01BB-4BF0-A0E6-C0D4C766D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5291794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A </a:t>
            </a:r>
            <a:r>
              <a:rPr lang="it-IT" dirty="0" err="1"/>
              <a:t>Keyed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FAMILY of </a:t>
            </a:r>
            <a:r>
              <a:rPr lang="it-IT" dirty="0" err="1"/>
              <a:t>functions</a:t>
            </a:r>
            <a:endParaRPr lang="it-IT" dirty="0"/>
          </a:p>
          <a:p>
            <a:pPr lvl="1"/>
            <a:r>
              <a:rPr lang="it-IT" dirty="0"/>
              <a:t> 	</a:t>
            </a:r>
            <a:r>
              <a:rPr lang="it-IT" dirty="0" err="1"/>
              <a:t>H</a:t>
            </a:r>
            <a:r>
              <a:rPr lang="it-IT" baseline="-25000" dirty="0" err="1"/>
              <a:t>k</a:t>
            </a:r>
            <a:r>
              <a:rPr lang="it-IT" dirty="0"/>
              <a:t>(msg) </a:t>
            </a:r>
            <a:r>
              <a:rPr lang="it-IT" dirty="0">
                <a:sym typeface="Wingdings" panose="05000000000000000000" pitchFamily="2" charset="2"/>
              </a:rPr>
              <a:t> {0,1,…, m-1}		 k = key </a:t>
            </a:r>
          </a:p>
          <a:p>
            <a:pPr lvl="1"/>
            <a:endParaRPr lang="it-IT" dirty="0">
              <a:sym typeface="Wingdings" panose="05000000000000000000" pitchFamily="2" charset="2"/>
            </a:endParaRPr>
          </a:p>
          <a:p>
            <a:r>
              <a:rPr lang="it-IT" dirty="0"/>
              <a:t>The family </a:t>
            </a:r>
            <a:r>
              <a:rPr lang="it-IT" dirty="0" err="1"/>
              <a:t>is</a:t>
            </a:r>
            <a:r>
              <a:rPr lang="it-IT" dirty="0"/>
              <a:t> «</a:t>
            </a:r>
            <a:r>
              <a:rPr lang="it-IT" dirty="0" err="1"/>
              <a:t>universal</a:t>
            </a:r>
            <a:r>
              <a:rPr lang="it-IT" dirty="0"/>
              <a:t>»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hard for an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u="sng" dirty="0" err="1"/>
              <a:t>which</a:t>
            </a:r>
            <a:r>
              <a:rPr lang="it-IT" u="sng" dirty="0"/>
              <a:t> </a:t>
            </a:r>
            <a:r>
              <a:rPr lang="it-IT" u="sng" dirty="0" err="1"/>
              <a:t>does</a:t>
            </a:r>
            <a:r>
              <a:rPr lang="it-IT" u="sng" dirty="0"/>
              <a:t> NOT know the key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a </a:t>
            </a:r>
            <a:r>
              <a:rPr lang="it-IT" dirty="0" err="1"/>
              <a:t>collision</a:t>
            </a:r>
            <a:r>
              <a:rPr lang="it-IT" dirty="0"/>
              <a:t> </a:t>
            </a:r>
            <a:r>
              <a:rPr lang="it-IT" dirty="0" err="1"/>
              <a:t>H</a:t>
            </a:r>
            <a:r>
              <a:rPr lang="it-IT" baseline="-25000" dirty="0" err="1"/>
              <a:t>k</a:t>
            </a:r>
            <a:r>
              <a:rPr lang="it-IT" dirty="0"/>
              <a:t>(M</a:t>
            </a:r>
            <a:r>
              <a:rPr lang="it-IT" baseline="-25000" dirty="0"/>
              <a:t>1</a:t>
            </a:r>
            <a:r>
              <a:rPr lang="it-IT" dirty="0"/>
              <a:t>)=</a:t>
            </a:r>
            <a:r>
              <a:rPr lang="it-IT" dirty="0" err="1"/>
              <a:t>H</a:t>
            </a:r>
            <a:r>
              <a:rPr lang="it-IT" baseline="-25000" dirty="0" err="1"/>
              <a:t>k</a:t>
            </a:r>
            <a:r>
              <a:rPr lang="it-IT" dirty="0"/>
              <a:t>(M</a:t>
            </a:r>
            <a:r>
              <a:rPr lang="it-IT" baseline="-25000" dirty="0"/>
              <a:t>2</a:t>
            </a:r>
            <a:r>
              <a:rPr lang="it-IT" dirty="0"/>
              <a:t>) </a:t>
            </a:r>
          </a:p>
          <a:p>
            <a:pPr lvl="1"/>
            <a:r>
              <a:rPr lang="it-IT" dirty="0"/>
              <a:t>MANY </a:t>
            </a:r>
            <a:r>
              <a:rPr lang="it-IT" dirty="0" err="1"/>
              <a:t>differences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</a:t>
            </a:r>
            <a:r>
              <a:rPr lang="it-IT" dirty="0" err="1"/>
              <a:t>crypto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:</a:t>
            </a:r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If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you</a:t>
            </a:r>
            <a:r>
              <a:rPr lang="it-IT" dirty="0">
                <a:solidFill>
                  <a:srgbClr val="FF0000"/>
                </a:solidFill>
              </a:rPr>
              <a:t> know the key, </a:t>
            </a:r>
            <a:r>
              <a:rPr lang="it-IT" dirty="0" err="1">
                <a:solidFill>
                  <a:srgbClr val="FF0000"/>
                </a:solidFill>
              </a:rPr>
              <a:t>finding</a:t>
            </a:r>
            <a:r>
              <a:rPr lang="it-IT" dirty="0">
                <a:solidFill>
                  <a:srgbClr val="FF0000"/>
                </a:solidFill>
              </a:rPr>
              <a:t> a </a:t>
            </a:r>
            <a:r>
              <a:rPr lang="it-IT" dirty="0" err="1">
                <a:solidFill>
                  <a:srgbClr val="FF0000"/>
                </a:solidFill>
              </a:rPr>
              <a:t>collision</a:t>
            </a:r>
            <a:r>
              <a:rPr lang="it-IT" dirty="0">
                <a:solidFill>
                  <a:srgbClr val="FF0000"/>
                </a:solidFill>
              </a:rPr>
              <a:t> CAN be easy</a:t>
            </a:r>
          </a:p>
          <a:p>
            <a:pPr lvl="2"/>
            <a:r>
              <a:rPr lang="it-IT" dirty="0">
                <a:solidFill>
                  <a:srgbClr val="FF0000"/>
                </a:solidFill>
              </a:rPr>
              <a:t>The output </a:t>
            </a:r>
            <a:r>
              <a:rPr lang="it-IT" dirty="0" err="1">
                <a:solidFill>
                  <a:srgbClr val="FF0000"/>
                </a:solidFill>
              </a:rPr>
              <a:t>H</a:t>
            </a:r>
            <a:r>
              <a:rPr lang="it-IT" baseline="-25000" dirty="0" err="1">
                <a:solidFill>
                  <a:srgbClr val="FF0000"/>
                </a:solidFill>
              </a:rPr>
              <a:t>k</a:t>
            </a:r>
            <a:r>
              <a:rPr lang="it-IT" dirty="0">
                <a:solidFill>
                  <a:srgbClr val="FF0000"/>
                </a:solidFill>
              </a:rPr>
              <a:t>(M) </a:t>
            </a:r>
            <a:r>
              <a:rPr lang="it-IT" dirty="0" err="1">
                <a:solidFill>
                  <a:srgbClr val="FF0000"/>
                </a:solidFill>
              </a:rPr>
              <a:t>may</a:t>
            </a:r>
            <a:r>
              <a:rPr lang="it-IT" dirty="0">
                <a:solidFill>
                  <a:srgbClr val="FF0000"/>
                </a:solidFill>
              </a:rPr>
              <a:t> NOT be pseudo-random</a:t>
            </a:r>
          </a:p>
          <a:p>
            <a:pPr lvl="2"/>
            <a:endParaRPr lang="it-IT" dirty="0"/>
          </a:p>
          <a:p>
            <a:r>
              <a:rPr lang="it-IT" dirty="0"/>
              <a:t>Companion </a:t>
            </a:r>
            <a:r>
              <a:rPr lang="it-IT" dirty="0" err="1"/>
              <a:t>property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 for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pair</a:t>
            </a:r>
            <a:r>
              <a:rPr lang="it-IT" dirty="0"/>
              <a:t> </a:t>
            </a:r>
            <a:r>
              <a:rPr lang="it-IT" dirty="0" err="1"/>
              <a:t>x≠y</a:t>
            </a:r>
            <a:r>
              <a:rPr lang="it-IT" dirty="0"/>
              <a:t>, </a:t>
            </a:r>
            <a:r>
              <a:rPr lang="it-IT" dirty="0" err="1"/>
              <a:t>Prob</a:t>
            </a:r>
            <a:r>
              <a:rPr lang="it-IT" dirty="0"/>
              <a:t> { </a:t>
            </a:r>
            <a:r>
              <a:rPr lang="it-IT" dirty="0" err="1"/>
              <a:t>H</a:t>
            </a:r>
            <a:r>
              <a:rPr lang="it-IT" baseline="-25000" dirty="0" err="1"/>
              <a:t>x</a:t>
            </a:r>
            <a:r>
              <a:rPr lang="it-IT" dirty="0"/>
              <a:t>(M) = </a:t>
            </a:r>
            <a:r>
              <a:rPr lang="it-IT" dirty="0" err="1"/>
              <a:t>H</a:t>
            </a:r>
            <a:r>
              <a:rPr lang="it-IT" baseline="-25000" dirty="0" err="1"/>
              <a:t>y</a:t>
            </a:r>
            <a:r>
              <a:rPr lang="it-IT" dirty="0"/>
              <a:t>(M) } ≤ 1/m</a:t>
            </a:r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Changing</a:t>
            </a:r>
            <a:r>
              <a:rPr lang="it-IT" dirty="0">
                <a:solidFill>
                  <a:srgbClr val="FF0000"/>
                </a:solidFill>
              </a:rPr>
              <a:t> key </a:t>
            </a:r>
            <a:r>
              <a:rPr lang="it-IT" dirty="0" err="1">
                <a:solidFill>
                  <a:srgbClr val="FF0000"/>
                </a:solidFill>
              </a:rPr>
              <a:t>should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randomly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change</a:t>
            </a:r>
            <a:r>
              <a:rPr lang="it-IT" dirty="0">
                <a:solidFill>
                  <a:srgbClr val="FF0000"/>
                </a:solidFill>
              </a:rPr>
              <a:t> digest 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>
                <a:solidFill>
                  <a:srgbClr val="FF0000"/>
                </a:solidFill>
              </a:rPr>
              <a:t>(the </a:t>
            </a:r>
            <a:r>
              <a:rPr lang="it-IT" dirty="0" err="1">
                <a:solidFill>
                  <a:srgbClr val="FF0000"/>
                </a:solidFill>
              </a:rPr>
              <a:t>probability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that</a:t>
            </a:r>
            <a:r>
              <a:rPr lang="it-IT" dirty="0">
                <a:solidFill>
                  <a:srgbClr val="FF0000"/>
                </a:solidFill>
              </a:rPr>
              <a:t> a </a:t>
            </a:r>
            <a:r>
              <a:rPr lang="it-IT" dirty="0" err="1">
                <a:solidFill>
                  <a:srgbClr val="FF0000"/>
                </a:solidFill>
              </a:rPr>
              <a:t>collision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repeats</a:t>
            </a:r>
            <a:r>
              <a:rPr lang="it-IT" dirty="0">
                <a:solidFill>
                  <a:srgbClr val="FF0000"/>
                </a:solidFill>
              </a:rPr>
              <a:t> after </a:t>
            </a:r>
            <a:r>
              <a:rPr lang="it-IT" dirty="0" err="1">
                <a:solidFill>
                  <a:srgbClr val="FF0000"/>
                </a:solidFill>
              </a:rPr>
              <a:t>changing</a:t>
            </a:r>
            <a:r>
              <a:rPr lang="it-IT" dirty="0">
                <a:solidFill>
                  <a:srgbClr val="FF0000"/>
                </a:solidFill>
              </a:rPr>
              <a:t> key </a:t>
            </a:r>
            <a:r>
              <a:rPr lang="it-IT" dirty="0" err="1">
                <a:solidFill>
                  <a:srgbClr val="FF0000"/>
                </a:solidFill>
              </a:rPr>
              <a:t>should</a:t>
            </a:r>
            <a:r>
              <a:rPr lang="it-IT" dirty="0">
                <a:solidFill>
                  <a:srgbClr val="FF0000"/>
                </a:solidFill>
              </a:rPr>
              <a:t> be </a:t>
            </a:r>
            <a:r>
              <a:rPr lang="it-IT" dirty="0" err="1">
                <a:solidFill>
                  <a:srgbClr val="FF0000"/>
                </a:solidFill>
              </a:rPr>
              <a:t>negligible</a:t>
            </a:r>
            <a:r>
              <a:rPr lang="it-IT" dirty="0">
                <a:solidFill>
                  <a:srgbClr val="FF0000"/>
                </a:solidFill>
              </a:rPr>
              <a:t>)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there should be no pair (M1, M2) that gives the same hash for many different keys.</a:t>
            </a:r>
            <a:endParaRPr lang="it-IT" dirty="0">
              <a:solidFill>
                <a:srgbClr val="FF0000"/>
              </a:solidFill>
            </a:endParaRPr>
          </a:p>
          <a:p>
            <a:pPr lvl="2"/>
            <a:endParaRPr lang="it-IT" dirty="0">
              <a:sym typeface="Wingdings" panose="05000000000000000000" pitchFamily="2" charset="2"/>
            </a:endParaRP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697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3B046B-BFD8-4527-AF89-4896B22F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AES-GCM: GHASH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E70BFF-04F8-40DB-A7EF-DA5E5D83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GHASH </a:t>
            </a:r>
            <a:r>
              <a:rPr lang="it-IT" dirty="0" err="1"/>
              <a:t>is</a:t>
            </a:r>
            <a:r>
              <a:rPr lang="it-IT" dirty="0"/>
              <a:t> NOT </a:t>
            </a:r>
            <a:r>
              <a:rPr lang="it-IT" dirty="0" err="1"/>
              <a:t>crypto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«just» a </a:t>
            </a:r>
            <a:r>
              <a:rPr lang="it-IT" dirty="0" err="1"/>
              <a:t>universal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Building </a:t>
            </a:r>
            <a:r>
              <a:rPr lang="it-IT" dirty="0" err="1"/>
              <a:t>block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Multiplication</a:t>
            </a:r>
            <a:r>
              <a:rPr lang="it-IT" dirty="0"/>
              <a:t> in GF(2</a:t>
            </a:r>
            <a:r>
              <a:rPr lang="it-IT" baseline="30000" dirty="0"/>
              <a:t>128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a.k.a</a:t>
            </a:r>
            <a:r>
              <a:rPr lang="it-IT" dirty="0"/>
              <a:t>. </a:t>
            </a:r>
            <a:r>
              <a:rPr lang="it-IT" dirty="0" err="1"/>
              <a:t>polynomial</a:t>
            </a:r>
            <a:r>
              <a:rPr lang="it-IT" dirty="0"/>
              <a:t> </a:t>
            </a:r>
            <a:r>
              <a:rPr lang="it-IT" dirty="0" err="1"/>
              <a:t>carry-less</a:t>
            </a:r>
            <a:r>
              <a:rPr lang="it-IT" dirty="0"/>
              <a:t> </a:t>
            </a:r>
            <a:r>
              <a:rPr lang="it-IT" dirty="0" err="1"/>
              <a:t>multiplication</a:t>
            </a:r>
            <a:endParaRPr lang="it-IT" dirty="0"/>
          </a:p>
          <a:p>
            <a:pPr lvl="2"/>
            <a:r>
              <a:rPr lang="it-IT" dirty="0"/>
              <a:t>CLMUL() </a:t>
            </a:r>
            <a:r>
              <a:rPr lang="it-IT" dirty="0" err="1"/>
              <a:t>instruction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in </a:t>
            </a:r>
            <a:r>
              <a:rPr lang="it-IT" dirty="0" err="1"/>
              <a:t>CPUs</a:t>
            </a:r>
            <a:endParaRPr lang="it-IT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7DB1473-8008-4BCD-A544-755678184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38" y="3348671"/>
            <a:ext cx="2422591" cy="35161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Msg block (128 bit)</a:t>
            </a:r>
          </a:p>
        </p:txBody>
      </p:sp>
      <p:cxnSp>
        <p:nvCxnSpPr>
          <p:cNvPr id="9" name="Connettore 2 45">
            <a:extLst>
              <a:ext uri="{FF2B5EF4-FFF2-40B4-BE49-F238E27FC236}">
                <a16:creationId xmlns:a16="http://schemas.microsoft.com/office/drawing/2014/main" id="{9925DFB6-17E6-4C28-90ED-080A14AD06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98529" y="3516287"/>
            <a:ext cx="88977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1DB05E72-8ADC-416C-81F1-136113E94BA1}"/>
              </a:ext>
            </a:extLst>
          </p:cNvPr>
          <p:cNvGrpSpPr/>
          <p:nvPr/>
        </p:nvGrpSpPr>
        <p:grpSpPr>
          <a:xfrm>
            <a:off x="4188306" y="3308637"/>
            <a:ext cx="472508" cy="431680"/>
            <a:chOff x="5148064" y="3392996"/>
            <a:chExt cx="684076" cy="612068"/>
          </a:xfrm>
        </p:grpSpPr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E6F3920C-5471-4817-A750-8D00B6F0B56C}"/>
                </a:ext>
              </a:extLst>
            </p:cNvPr>
            <p:cNvSpPr/>
            <p:nvPr/>
          </p:nvSpPr>
          <p:spPr bwMode="auto">
            <a:xfrm>
              <a:off x="5148064" y="3392996"/>
              <a:ext cx="684076" cy="612068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02FC117-4D1F-468E-93C0-7C846748AE8E}"/>
                </a:ext>
              </a:extLst>
            </p:cNvPr>
            <p:cNvCxnSpPr>
              <a:stCxn id="12" idx="7"/>
              <a:endCxn id="12" idx="3"/>
            </p:cNvCxnSpPr>
            <p:nvPr/>
          </p:nvCxnSpPr>
          <p:spPr bwMode="auto">
            <a:xfrm flipH="1">
              <a:off x="5248245" y="3482631"/>
              <a:ext cx="483714" cy="432798"/>
            </a:xfrm>
            <a:prstGeom prst="line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1475D834-2735-4F7D-A471-7C75E1C007DC}"/>
                </a:ext>
              </a:extLst>
            </p:cNvPr>
            <p:cNvCxnSpPr>
              <a:stCxn id="12" idx="1"/>
              <a:endCxn id="12" idx="5"/>
            </p:cNvCxnSpPr>
            <p:nvPr/>
          </p:nvCxnSpPr>
          <p:spPr bwMode="auto">
            <a:xfrm>
              <a:off x="5248245" y="3482631"/>
              <a:ext cx="483714" cy="432798"/>
            </a:xfrm>
            <a:prstGeom prst="line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cxnSp>
        <p:nvCxnSpPr>
          <p:cNvPr id="20" name="Connettore 2 45">
            <a:extLst>
              <a:ext uri="{FF2B5EF4-FFF2-40B4-BE49-F238E27FC236}">
                <a16:creationId xmlns:a16="http://schemas.microsoft.com/office/drawing/2014/main" id="{A1D8BCA7-43F3-427F-8960-76A93C03979C}"/>
              </a:ext>
            </a:extLst>
          </p:cNvPr>
          <p:cNvCxnSpPr>
            <a:cxnSpLocks noChangeShapeType="1"/>
            <a:endCxn id="12" idx="0"/>
          </p:cNvCxnSpPr>
          <p:nvPr/>
        </p:nvCxnSpPr>
        <p:spPr bwMode="auto">
          <a:xfrm>
            <a:off x="4424560" y="2858011"/>
            <a:ext cx="0" cy="450626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10">
            <a:extLst>
              <a:ext uri="{FF2B5EF4-FFF2-40B4-BE49-F238E27FC236}">
                <a16:creationId xmlns:a16="http://schemas.microsoft.com/office/drawing/2014/main" id="{7B5F3109-CC6D-48F9-ABB2-9B701D2C8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263" y="2456892"/>
            <a:ext cx="2422591" cy="35161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Key H = AES</a:t>
            </a:r>
            <a:r>
              <a:rPr lang="en-US" altLang="it-IT" sz="2000" b="1" baseline="-25000" dirty="0"/>
              <a:t>K</a:t>
            </a:r>
            <a:r>
              <a:rPr lang="en-US" altLang="it-IT" sz="2000" b="1" dirty="0"/>
              <a:t>(0)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13EABE2C-74EE-4F92-B916-AE14C22AD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3785" y="3364010"/>
            <a:ext cx="2422591" cy="35161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digest(128 bit)</a:t>
            </a:r>
          </a:p>
        </p:txBody>
      </p:sp>
      <p:cxnSp>
        <p:nvCxnSpPr>
          <p:cNvPr id="27" name="Connettore 2 45">
            <a:extLst>
              <a:ext uri="{FF2B5EF4-FFF2-40B4-BE49-F238E27FC236}">
                <a16:creationId xmlns:a16="http://schemas.microsoft.com/office/drawing/2014/main" id="{B11B4BDD-C3D4-45FF-BC65-31B8082DBF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60814" y="3524477"/>
            <a:ext cx="88977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7590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C658A6-2812-4767-AB2C-71114A2F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Wegman</a:t>
            </a:r>
            <a:r>
              <a:rPr lang="it-IT" dirty="0"/>
              <a:t>-Carter </a:t>
            </a:r>
            <a:r>
              <a:rPr lang="it-IT" dirty="0" err="1"/>
              <a:t>construction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2762C3-A9A7-446A-92F9-FF9B74D4A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20" y="1076621"/>
            <a:ext cx="8346679" cy="1088953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A secure MAC can be </a:t>
            </a:r>
            <a:r>
              <a:rPr lang="it-IT" dirty="0" err="1"/>
              <a:t>constructed</a:t>
            </a:r>
            <a:r>
              <a:rPr lang="it-IT" dirty="0"/>
              <a:t> from an UHF and a PRF </a:t>
            </a:r>
            <a:r>
              <a:rPr lang="it-IT" dirty="0" err="1"/>
              <a:t>as</a:t>
            </a:r>
            <a:r>
              <a:rPr lang="it-IT" dirty="0"/>
              <a:t> UHF</a:t>
            </a:r>
            <a:r>
              <a:rPr lang="it-IT" baseline="-25000" dirty="0"/>
              <a:t>k1</a:t>
            </a:r>
            <a:r>
              <a:rPr lang="it-IT" dirty="0"/>
              <a:t>(msg) + PRF</a:t>
            </a:r>
            <a:r>
              <a:rPr lang="it-IT" baseline="-25000" dirty="0"/>
              <a:t>k2</a:t>
            </a:r>
            <a:r>
              <a:rPr lang="it-IT" dirty="0"/>
              <a:t>(rand)</a:t>
            </a:r>
          </a:p>
          <a:p>
            <a:endParaRPr lang="it-IT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5F5907-3B54-4D82-B71A-8EEC9CCCB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058" y="2423774"/>
            <a:ext cx="106517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PRF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FDF5941-50E3-48C4-BD99-7735D6182F65}"/>
              </a:ext>
            </a:extLst>
          </p:cNvPr>
          <p:cNvSpPr txBox="1"/>
          <p:nvPr/>
        </p:nvSpPr>
        <p:spPr>
          <a:xfrm>
            <a:off x="4196773" y="2353379"/>
            <a:ext cx="455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/>
              <a:t>+</a:t>
            </a:r>
            <a:endParaRPr lang="it-IT" dirty="0"/>
          </a:p>
        </p:txBody>
      </p:sp>
      <p:cxnSp>
        <p:nvCxnSpPr>
          <p:cNvPr id="7" name="Connettore 2 45">
            <a:extLst>
              <a:ext uri="{FF2B5EF4-FFF2-40B4-BE49-F238E27FC236}">
                <a16:creationId xmlns:a16="http://schemas.microsoft.com/office/drawing/2014/main" id="{C7079CF2-8F76-4A03-9EAB-4676D425FA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98529" y="2738099"/>
            <a:ext cx="88977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Connettore 2 45">
            <a:extLst>
              <a:ext uri="{FF2B5EF4-FFF2-40B4-BE49-F238E27FC236}">
                <a16:creationId xmlns:a16="http://schemas.microsoft.com/office/drawing/2014/main" id="{C8DE1EE4-7C88-45E8-B71C-3F180822119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660814" y="2738099"/>
            <a:ext cx="88977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Connettore 2 45">
            <a:extLst>
              <a:ext uri="{FF2B5EF4-FFF2-40B4-BE49-F238E27FC236}">
                <a16:creationId xmlns:a16="http://schemas.microsoft.com/office/drawing/2014/main" id="{090DBF33-C90B-4764-B03A-460A65FA99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48164" y="2214156"/>
            <a:ext cx="0" cy="163904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F0BF55-1223-4AF9-98DC-95B0BDB0428E}"/>
              </a:ext>
            </a:extLst>
          </p:cNvPr>
          <p:cNvSpPr txBox="1"/>
          <p:nvPr/>
        </p:nvSpPr>
        <p:spPr>
          <a:xfrm>
            <a:off x="6024638" y="1916832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</a:t>
            </a:r>
            <a:r>
              <a:rPr lang="it-IT" baseline="-25000" dirty="0"/>
              <a:t>2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701ED85-4EA9-4589-9E79-1C116EE33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686" y="2423774"/>
            <a:ext cx="106517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UHF</a:t>
            </a:r>
            <a:endParaRPr lang="en-US" altLang="it-IT" sz="2400" dirty="0">
              <a:sym typeface="Symbol" pitchFamily="18" charset="2"/>
            </a:endParaRPr>
          </a:p>
        </p:txBody>
      </p:sp>
      <p:cxnSp>
        <p:nvCxnSpPr>
          <p:cNvPr id="14" name="Connettore 2 45">
            <a:extLst>
              <a:ext uri="{FF2B5EF4-FFF2-40B4-BE49-F238E27FC236}">
                <a16:creationId xmlns:a16="http://schemas.microsoft.com/office/drawing/2014/main" id="{B8D9FB88-6EFC-498E-8260-BB0CFF8A15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99792" y="2178152"/>
            <a:ext cx="0" cy="19990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8F7B6B9-C685-48B0-9D32-AD93AF86A473}"/>
              </a:ext>
            </a:extLst>
          </p:cNvPr>
          <p:cNvSpPr txBox="1"/>
          <p:nvPr/>
        </p:nvSpPr>
        <p:spPr>
          <a:xfrm>
            <a:off x="2676266" y="1916832"/>
            <a:ext cx="45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</a:t>
            </a:r>
            <a:r>
              <a:rPr lang="it-IT" baseline="-25000" dirty="0"/>
              <a:t>1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8AD922E-93DC-40B7-8001-D84BF4B3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87" y="2562293"/>
            <a:ext cx="1065170" cy="35161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Msg</a:t>
            </a:r>
          </a:p>
        </p:txBody>
      </p:sp>
      <p:cxnSp>
        <p:nvCxnSpPr>
          <p:cNvPr id="17" name="Connettore 2 45">
            <a:extLst>
              <a:ext uri="{FF2B5EF4-FFF2-40B4-BE49-F238E27FC236}">
                <a16:creationId xmlns:a16="http://schemas.microsoft.com/office/drawing/2014/main" id="{93341B74-FF55-4D0D-BC8E-2E5FE77288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75657" y="2722204"/>
            <a:ext cx="735029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Rectangle 10">
            <a:extLst>
              <a:ext uri="{FF2B5EF4-FFF2-40B4-BE49-F238E27FC236}">
                <a16:creationId xmlns:a16="http://schemas.microsoft.com/office/drawing/2014/main" id="{BCDCF782-D035-4882-B981-1050219B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830" y="2562293"/>
            <a:ext cx="1065170" cy="35161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</a:t>
            </a:r>
          </a:p>
        </p:txBody>
      </p:sp>
      <p:cxnSp>
        <p:nvCxnSpPr>
          <p:cNvPr id="21" name="Connettore 2 45">
            <a:extLst>
              <a:ext uri="{FF2B5EF4-FFF2-40B4-BE49-F238E27FC236}">
                <a16:creationId xmlns:a16="http://schemas.microsoft.com/office/drawing/2014/main" id="{24543E02-F9A0-46C5-8879-9B1A091FEE0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24228" y="2722204"/>
            <a:ext cx="69260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Freccia in giù 25">
            <a:extLst>
              <a:ext uri="{FF2B5EF4-FFF2-40B4-BE49-F238E27FC236}">
                <a16:creationId xmlns:a16="http://schemas.microsoft.com/office/drawing/2014/main" id="{6AD406AE-CFE6-471A-99A2-65AD0E2379A1}"/>
              </a:ext>
            </a:extLst>
          </p:cNvPr>
          <p:cNvSpPr/>
          <p:nvPr/>
        </p:nvSpPr>
        <p:spPr bwMode="auto">
          <a:xfrm>
            <a:off x="4318691" y="3006979"/>
            <a:ext cx="268834" cy="628649"/>
          </a:xfrm>
          <a:prstGeom prst="downArrow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7" name="Freccia in giù 26">
            <a:extLst>
              <a:ext uri="{FF2B5EF4-FFF2-40B4-BE49-F238E27FC236}">
                <a16:creationId xmlns:a16="http://schemas.microsoft.com/office/drawing/2014/main" id="{FB916380-0879-4DCD-8267-2ACCEB5EA855}"/>
              </a:ext>
            </a:extLst>
          </p:cNvPr>
          <p:cNvSpPr/>
          <p:nvPr/>
        </p:nvSpPr>
        <p:spPr bwMode="auto">
          <a:xfrm rot="3136076">
            <a:off x="7006641" y="2959351"/>
            <a:ext cx="259654" cy="774715"/>
          </a:xfrm>
          <a:prstGeom prst="downArrow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EA6DEB78-630F-4759-B8BF-6734331BA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997" y="3691604"/>
            <a:ext cx="1645593" cy="35161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Auth tag</a:t>
            </a:r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99387E4C-BD3F-4AB1-91BA-4EEC7D2B5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4108" y="3684460"/>
            <a:ext cx="1065170" cy="3659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06E5A8E-E925-4A08-AA76-F34C7C2C8604}"/>
              </a:ext>
            </a:extLst>
          </p:cNvPr>
          <p:cNvSpPr txBox="1"/>
          <p:nvPr/>
        </p:nvSpPr>
        <p:spPr>
          <a:xfrm>
            <a:off x="820152" y="3349932"/>
            <a:ext cx="30027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i="1" dirty="0">
                <a:solidFill>
                  <a:srgbClr val="FF0000"/>
                </a:solidFill>
              </a:rPr>
              <a:t>Output: </a:t>
            </a:r>
          </a:p>
          <a:p>
            <a:pPr algn="ctr"/>
            <a:r>
              <a:rPr lang="it-IT" sz="2400" b="1" i="1" dirty="0" err="1">
                <a:solidFill>
                  <a:srgbClr val="FF0000"/>
                </a:solidFill>
              </a:rPr>
              <a:t>both</a:t>
            </a:r>
            <a:r>
              <a:rPr lang="it-IT" sz="2400" b="1" i="1" dirty="0">
                <a:solidFill>
                  <a:srgbClr val="FF0000"/>
                </a:solidFill>
              </a:rPr>
              <a:t> tag and random IV</a:t>
            </a:r>
          </a:p>
          <a:p>
            <a:pPr algn="ctr"/>
            <a:r>
              <a:rPr lang="it-IT" sz="2400" b="1" i="1" dirty="0"/>
              <a:t>a new tool for </a:t>
            </a:r>
            <a:r>
              <a:rPr lang="it-IT" sz="2400" b="1" i="1" dirty="0" err="1"/>
              <a:t>you</a:t>
            </a:r>
            <a:r>
              <a:rPr lang="it-IT" sz="2400" b="1" i="1" dirty="0"/>
              <a:t>: </a:t>
            </a:r>
          </a:p>
          <a:p>
            <a:pPr algn="ctr"/>
            <a:r>
              <a:rPr lang="it-IT" sz="2400" b="1" i="1" dirty="0" err="1"/>
              <a:t>randomized</a:t>
            </a:r>
            <a:r>
              <a:rPr lang="it-IT" sz="2400" b="1" i="1" dirty="0"/>
              <a:t> MAC!</a:t>
            </a:r>
            <a:endParaRPr lang="it-IT" sz="1600" b="1" i="1" dirty="0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2CFD342A-042C-4C9B-AD07-A3D4C7E8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634" y="5173062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r>
              <a:rPr lang="en-US" altLang="it-IT" sz="2400" baseline="-25000" dirty="0"/>
              <a:t>H</a:t>
            </a:r>
            <a:endParaRPr lang="en-US" altLang="it-IT" sz="2400" baseline="-25000" dirty="0">
              <a:sym typeface="Symbol" pitchFamily="18" charset="2"/>
            </a:endParaRPr>
          </a:p>
        </p:txBody>
      </p:sp>
      <p:sp>
        <p:nvSpPr>
          <p:cNvPr id="33" name="Line 19">
            <a:extLst>
              <a:ext uri="{FF2B5EF4-FFF2-40B4-BE49-F238E27FC236}">
                <a16:creationId xmlns:a16="http://schemas.microsoft.com/office/drawing/2014/main" id="{A78FB759-5F7D-424D-A944-0A9D204645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8726" y="5485502"/>
            <a:ext cx="5435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4" name="Line 19">
            <a:extLst>
              <a:ext uri="{FF2B5EF4-FFF2-40B4-BE49-F238E27FC236}">
                <a16:creationId xmlns:a16="http://schemas.microsoft.com/office/drawing/2014/main" id="{2FC704C5-A494-4835-A8EA-5D573BE9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7403" y="5610654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" name="Text Box 15">
            <a:extLst>
              <a:ext uri="{FF2B5EF4-FFF2-40B4-BE49-F238E27FC236}">
                <a16:creationId xmlns:a16="http://schemas.microsoft.com/office/drawing/2014/main" id="{4BDB0380-8408-4901-87A8-F927A57D6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054" y="5173062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36" name="Line 27">
            <a:extLst>
              <a:ext uri="{FF2B5EF4-FFF2-40B4-BE49-F238E27FC236}">
                <a16:creationId xmlns:a16="http://schemas.microsoft.com/office/drawing/2014/main" id="{0BC35D25-649D-4A1D-9CF2-39AE182CF8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70884" y="5413494"/>
            <a:ext cx="4290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CDE720B5-366A-41F8-A8D3-4EAAAF06D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5113976"/>
            <a:ext cx="793448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AES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D2E089F-D750-4FF8-8B3D-00CB0CA2E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1652" y="5413494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1DCCB7DB-4876-4D2F-878C-28878E32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8985" y="5266029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0</a:t>
            </a:r>
          </a:p>
        </p:txBody>
      </p:sp>
      <p:sp>
        <p:nvSpPr>
          <p:cNvPr id="40" name="Line 27">
            <a:extLst>
              <a:ext uri="{FF2B5EF4-FFF2-40B4-BE49-F238E27FC236}">
                <a16:creationId xmlns:a16="http://schemas.microsoft.com/office/drawing/2014/main" id="{26CB4713-21B4-4C58-BB33-5B01DABDE7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4932" y="5485502"/>
            <a:ext cx="7513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1" name="Rectangle 44">
            <a:extLst>
              <a:ext uri="{FF2B5EF4-FFF2-40B4-BE49-F238E27FC236}">
                <a16:creationId xmlns:a16="http://schemas.microsoft.com/office/drawing/2014/main" id="{91A8F146-1472-4D74-B410-1EC4B555A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561" y="6003102"/>
            <a:ext cx="1116124" cy="342900"/>
          </a:xfrm>
          <a:prstGeom prst="rect">
            <a:avLst/>
          </a:prstGeom>
          <a:solidFill>
            <a:srgbClr val="53D81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Auth tag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0101266-30DE-49CB-88DA-B20D04404E6F}"/>
              </a:ext>
            </a:extLst>
          </p:cNvPr>
          <p:cNvSpPr txBox="1"/>
          <p:nvPr/>
        </p:nvSpPr>
        <p:spPr>
          <a:xfrm>
            <a:off x="1241405" y="5539375"/>
            <a:ext cx="3108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i="1" dirty="0">
                <a:solidFill>
                  <a:srgbClr val="FF0000"/>
                </a:solidFill>
              </a:rPr>
              <a:t>AES-GCM </a:t>
            </a:r>
            <a:r>
              <a:rPr lang="it-IT" sz="2400" b="1" i="1" dirty="0" err="1">
                <a:solidFill>
                  <a:srgbClr val="FF0000"/>
                </a:solidFill>
              </a:rPr>
              <a:t>specific</a:t>
            </a:r>
            <a:r>
              <a:rPr lang="it-IT" sz="2400" b="1" i="1" dirty="0">
                <a:solidFill>
                  <a:srgbClr val="FF0000"/>
                </a:solidFill>
              </a:rPr>
              <a:t> case:</a:t>
            </a:r>
            <a:endParaRPr lang="it-IT" sz="1600" b="1" i="1" dirty="0"/>
          </a:p>
        </p:txBody>
      </p:sp>
    </p:spTree>
    <p:extLst>
      <p:ext uri="{BB962C8B-B14F-4D97-AF65-F5344CB8AC3E}">
        <p14:creationId xmlns:p14="http://schemas.microsoft.com/office/powerpoint/2010/main" val="98368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2" grpId="0"/>
      <p:bldP spid="13" grpId="0" animBg="1"/>
      <p:bldP spid="15" grpId="0"/>
      <p:bldP spid="16" grpId="0" animBg="1"/>
      <p:bldP spid="20" grpId="0" animBg="1"/>
      <p:bldP spid="26" grpId="0" animBg="1"/>
      <p:bldP spid="27" grpId="0" animBg="1"/>
      <p:bldP spid="28" grpId="0" animBg="1"/>
      <p:bldP spid="29" grpId="0" animBg="1"/>
      <p:bldP spid="30" grpId="0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/>
      <p:bldP spid="39" grpId="0" animBg="1"/>
      <p:bldP spid="40" grpId="0" animBg="1"/>
      <p:bldP spid="41" grpId="0" animBg="1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4525ED-B4AD-4A72-87E9-E78ADEC0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</a:t>
            </a:r>
            <a:r>
              <a:rPr lang="it-IT" dirty="0" err="1"/>
              <a:t>about</a:t>
            </a:r>
            <a:r>
              <a:rPr lang="it-IT" dirty="0"/>
              <a:t> Associated Data?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1406A8F-7E0E-4697-A18F-0F5ECC708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835" y="2834071"/>
            <a:ext cx="613303" cy="3698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m[1]</a:t>
            </a:r>
          </a:p>
        </p:txBody>
      </p:sp>
      <p:sp>
        <p:nvSpPr>
          <p:cNvPr id="5" name="Line 19">
            <a:extLst>
              <a:ext uri="{FF2B5EF4-FFF2-40B4-BE49-F238E27FC236}">
                <a16:creationId xmlns:a16="http://schemas.microsoft.com/office/drawing/2014/main" id="{15112EB1-AD2C-4BB7-8F3A-36CDB31B3C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4751" y="255511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" name="Line 27">
            <a:extLst>
              <a:ext uri="{FF2B5EF4-FFF2-40B4-BE49-F238E27FC236}">
                <a16:creationId xmlns:a16="http://schemas.microsoft.com/office/drawing/2014/main" id="{4C0CA620-2760-41C5-A033-DBC7C081BB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357" y="14904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D0AA299D-38AD-47CA-8EE3-EC05FFF2F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820" y="339867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 err="1"/>
              <a:t>ct</a:t>
            </a:r>
            <a:r>
              <a:rPr lang="en-US" altLang="it-IT" sz="2000" b="1" dirty="0"/>
              <a:t>[1]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7D068CFC-DC13-493A-B06F-D86AE38B357A}"/>
              </a:ext>
            </a:extLst>
          </p:cNvPr>
          <p:cNvGrpSpPr/>
          <p:nvPr/>
        </p:nvGrpSpPr>
        <p:grpSpPr>
          <a:xfrm>
            <a:off x="2640608" y="1958516"/>
            <a:ext cx="1200167" cy="701675"/>
            <a:chOff x="3864744" y="1958516"/>
            <a:chExt cx="1200167" cy="701675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6F841D80-14DB-4F17-8044-5B22428FC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237" y="1958516"/>
              <a:ext cx="669674" cy="628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 dirty="0"/>
                <a:t>AES</a:t>
              </a:r>
              <a:endParaRPr lang="en-US" altLang="it-IT" sz="2400" dirty="0">
                <a:sym typeface="Symbol" pitchFamily="18" charset="2"/>
              </a:endParaRPr>
            </a:p>
          </p:txBody>
        </p: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6AF30521-F5FF-4C9E-AC05-4DED291FC8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16772" y="2487166"/>
              <a:ext cx="285666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5E7C290B-18ED-4551-8225-B3DE69DE8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744" y="2290304"/>
              <a:ext cx="2278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K</a:t>
              </a:r>
            </a:p>
          </p:txBody>
        </p:sp>
      </p:grpSp>
      <p:sp>
        <p:nvSpPr>
          <p:cNvPr id="12" name="Rectangle 10">
            <a:extLst>
              <a:ext uri="{FF2B5EF4-FFF2-40B4-BE49-F238E27FC236}">
                <a16:creationId xmlns:a16="http://schemas.microsoft.com/office/drawing/2014/main" id="{8F5D5802-6C99-4581-8785-0F736ED4F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876" y="1232756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1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8E9443D7-0BC8-4627-8AE1-4259AC02B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910" y="271460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837CE278-EF1E-4F40-A55E-E499E6566F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1995" y="314832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15" name="Connettore 2 45">
            <a:extLst>
              <a:ext uri="{FF2B5EF4-FFF2-40B4-BE49-F238E27FC236}">
                <a16:creationId xmlns:a16="http://schemas.microsoft.com/office/drawing/2014/main" id="{29570F67-D733-431D-B93F-D3D9DE8FA3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22489" y="3025453"/>
            <a:ext cx="385427" cy="1318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20A8C53D-5452-4352-862B-B3D728621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852" y="2834071"/>
            <a:ext cx="613303" cy="36987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m[2]</a:t>
            </a: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27333776-E920-42A0-A19D-C2F8410E33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2768" y="2555119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8" name="Line 27">
            <a:extLst>
              <a:ext uri="{FF2B5EF4-FFF2-40B4-BE49-F238E27FC236}">
                <a16:creationId xmlns:a16="http://schemas.microsoft.com/office/drawing/2014/main" id="{030FF0C1-9DDB-49A4-BA36-0182C4FC3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3374" y="1490464"/>
            <a:ext cx="116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9" name="Rectangle 44">
            <a:extLst>
              <a:ext uri="{FF2B5EF4-FFF2-40B4-BE49-F238E27FC236}">
                <a16:creationId xmlns:a16="http://schemas.microsoft.com/office/drawing/2014/main" id="{A2D3D353-7008-408C-ABB7-F66B92B73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837" y="3398676"/>
            <a:ext cx="1116124" cy="342900"/>
          </a:xfrm>
          <a:prstGeom prst="rect">
            <a:avLst/>
          </a:prstGeom>
          <a:solidFill>
            <a:srgbClr val="F5AD2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 err="1"/>
              <a:t>ct</a:t>
            </a:r>
            <a:r>
              <a:rPr lang="en-US" altLang="it-IT" sz="2000" b="1" dirty="0"/>
              <a:t>[2]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1B7C1477-1ABB-404A-84DE-711BDC1F8F8C}"/>
              </a:ext>
            </a:extLst>
          </p:cNvPr>
          <p:cNvGrpSpPr/>
          <p:nvPr/>
        </p:nvGrpSpPr>
        <p:grpSpPr>
          <a:xfrm>
            <a:off x="4528625" y="1958516"/>
            <a:ext cx="1200167" cy="701675"/>
            <a:chOff x="6303929" y="1958516"/>
            <a:chExt cx="1200167" cy="701675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F10B94CB-402F-4F63-B097-EE8044188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4422" y="1958516"/>
              <a:ext cx="669674" cy="6286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algn="ctr" eaLnBrk="1" hangingPunct="1"/>
              <a:r>
                <a:rPr lang="en-US" altLang="it-IT" sz="2400" dirty="0"/>
                <a:t>AES</a:t>
              </a:r>
              <a:endParaRPr lang="en-US" altLang="it-IT" sz="2400" dirty="0">
                <a:sym typeface="Symbol" pitchFamily="18" charset="2"/>
              </a:endParaRPr>
            </a:p>
          </p:txBody>
        </p: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F2CEFE77-699C-4981-889B-D24C679443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55957" y="2487166"/>
              <a:ext cx="285666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FF5DCF33-9B28-41A6-9EC2-D6D71AD26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929" y="2290304"/>
              <a:ext cx="2278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 Narrow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itchFamily="34" charset="0"/>
                </a:defRPr>
              </a:lvl9pPr>
            </a:lstStyle>
            <a:p>
              <a:pPr eaLnBrk="1" hangingPunct="1"/>
              <a:r>
                <a:rPr lang="it-IT" altLang="it-IT" dirty="0"/>
                <a:t>K</a:t>
              </a:r>
            </a:p>
          </p:txBody>
        </p:sp>
      </p:grpSp>
      <p:sp>
        <p:nvSpPr>
          <p:cNvPr id="24" name="Rectangle 10">
            <a:extLst>
              <a:ext uri="{FF2B5EF4-FFF2-40B4-BE49-F238E27FC236}">
                <a16:creationId xmlns:a16="http://schemas.microsoft.com/office/drawing/2014/main" id="{30247983-2880-49D7-8D01-B1EFE71D1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1233098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2</a:t>
            </a:r>
          </a:p>
        </p:txBody>
      </p:sp>
      <p:sp>
        <p:nvSpPr>
          <p:cNvPr id="25" name="Text Box 15">
            <a:extLst>
              <a:ext uri="{FF2B5EF4-FFF2-40B4-BE49-F238E27FC236}">
                <a16:creationId xmlns:a16="http://schemas.microsoft.com/office/drawing/2014/main" id="{23E9CDD0-45FD-4010-9814-8D946D6FF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27" y="2714600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EE732982-A2C8-41F3-BCAD-DB629A09DA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0012" y="314832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27" name="Connettore 2 45">
            <a:extLst>
              <a:ext uri="{FF2B5EF4-FFF2-40B4-BE49-F238E27FC236}">
                <a16:creationId xmlns:a16="http://schemas.microsoft.com/office/drawing/2014/main" id="{399BFBE7-63F1-4FDB-939B-0D273A47FC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0653" y="3025453"/>
            <a:ext cx="415280" cy="1318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Line 19">
            <a:extLst>
              <a:ext uri="{FF2B5EF4-FFF2-40B4-BE49-F238E27FC236}">
                <a16:creationId xmlns:a16="http://schemas.microsoft.com/office/drawing/2014/main" id="{A54D10C2-D400-4563-80C9-705EBAAB0C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8825" y="3758317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9" name="Text Box 15">
            <a:extLst>
              <a:ext uri="{FF2B5EF4-FFF2-40B4-BE49-F238E27FC236}">
                <a16:creationId xmlns:a16="http://schemas.microsoft.com/office/drawing/2014/main" id="{94413602-1573-45EE-B7F6-6AEA8FD7C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984" y="3907022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D55503E0-C0E8-4763-A790-C6C2D37779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6069" y="4351519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092DDEED-F4BD-4535-853D-905E2C206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302" y="4617058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r>
              <a:rPr lang="en-US" altLang="it-IT" sz="2400" baseline="-25000" dirty="0"/>
              <a:t>H</a:t>
            </a:r>
            <a:endParaRPr lang="en-US" altLang="it-IT" sz="2400" baseline="-25000" dirty="0">
              <a:sym typeface="Symbol" pitchFamily="18" charset="2"/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F77AFF88-3C3B-452B-A8B2-54DC1D1B8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257" y="4600550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r>
              <a:rPr lang="en-US" altLang="it-IT" sz="2400" baseline="-25000" dirty="0"/>
              <a:t>H</a:t>
            </a:r>
            <a:endParaRPr lang="en-US" altLang="it-IT" sz="2400" baseline="-25000" dirty="0">
              <a:sym typeface="Symbol" pitchFamily="18" charset="2"/>
            </a:endParaRPr>
          </a:p>
        </p:txBody>
      </p:sp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561AAAE3-BA74-4C4C-AEE5-1447EDA591B8}"/>
              </a:ext>
            </a:extLst>
          </p:cNvPr>
          <p:cNvCxnSpPr>
            <a:cxnSpLocks/>
          </p:cNvCxnSpPr>
          <p:nvPr/>
        </p:nvCxnSpPr>
        <p:spPr bwMode="auto">
          <a:xfrm flipV="1">
            <a:off x="3579563" y="4188844"/>
            <a:ext cx="1665405" cy="1302694"/>
          </a:xfrm>
          <a:prstGeom prst="bentConnector3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39" name="Line 19">
            <a:extLst>
              <a:ext uri="{FF2B5EF4-FFF2-40B4-BE49-F238E27FC236}">
                <a16:creationId xmlns:a16="http://schemas.microsoft.com/office/drawing/2014/main" id="{1DE76960-43DC-4149-8AC8-82D908541B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7428" y="5256101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0" name="Line 19">
            <a:extLst>
              <a:ext uri="{FF2B5EF4-FFF2-40B4-BE49-F238E27FC236}">
                <a16:creationId xmlns:a16="http://schemas.microsoft.com/office/drawing/2014/main" id="{F51E8B2B-3053-4903-A858-8F80BFF1C9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8527" y="5243454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1" name="Text Box 15">
            <a:extLst>
              <a:ext uri="{FF2B5EF4-FFF2-40B4-BE49-F238E27FC236}">
                <a16:creationId xmlns:a16="http://schemas.microsoft.com/office/drawing/2014/main" id="{66FB9FF4-A5E8-4D5D-9D1E-95979295A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000" y="1800184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42" name="Line 19">
            <a:extLst>
              <a:ext uri="{FF2B5EF4-FFF2-40B4-BE49-F238E27FC236}">
                <a16:creationId xmlns:a16="http://schemas.microsoft.com/office/drawing/2014/main" id="{D48E6043-AD2E-4B9A-9351-372226CA17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1085" y="2233905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821B1AE9-C189-4E3E-9648-328E806D0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273" y="2482936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r>
              <a:rPr lang="en-US" altLang="it-IT" sz="2400" baseline="-25000" dirty="0"/>
              <a:t>H</a:t>
            </a:r>
            <a:endParaRPr lang="en-US" altLang="it-IT" sz="2400" baseline="-25000" dirty="0">
              <a:sym typeface="Symbol" pitchFamily="18" charset="2"/>
            </a:endParaRPr>
          </a:p>
        </p:txBody>
      </p:sp>
      <p:sp>
        <p:nvSpPr>
          <p:cNvPr id="46" name="Line 19">
            <a:extLst>
              <a:ext uri="{FF2B5EF4-FFF2-40B4-BE49-F238E27FC236}">
                <a16:creationId xmlns:a16="http://schemas.microsoft.com/office/drawing/2014/main" id="{AAEED82C-95AF-4DA0-8354-184A4B5EBC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3542" y="3125840"/>
            <a:ext cx="7887" cy="423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" name="Rectangle 10">
            <a:extLst>
              <a:ext uri="{FF2B5EF4-FFF2-40B4-BE49-F238E27FC236}">
                <a16:creationId xmlns:a16="http://schemas.microsoft.com/office/drawing/2014/main" id="{C6F6B929-5856-4245-8714-5EC333186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90" y="1261682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Len(</a:t>
            </a:r>
            <a:r>
              <a:rPr lang="en-US" altLang="it-IT" sz="2000" b="1" dirty="0" err="1"/>
              <a:t>ad+ct</a:t>
            </a:r>
            <a:r>
              <a:rPr lang="en-US" altLang="it-IT" sz="2000" b="1" dirty="0"/>
              <a:t>)</a:t>
            </a:r>
          </a:p>
        </p:txBody>
      </p:sp>
      <p:sp>
        <p:nvSpPr>
          <p:cNvPr id="48" name="Line 19">
            <a:extLst>
              <a:ext uri="{FF2B5EF4-FFF2-40B4-BE49-F238E27FC236}">
                <a16:creationId xmlns:a16="http://schemas.microsoft.com/office/drawing/2014/main" id="{C373BCEE-C790-4985-AC0D-BDD7B5DB89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3166" y="1682300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39921AC7-EA48-4089-9774-B431AA93FDF2}"/>
              </a:ext>
            </a:extLst>
          </p:cNvPr>
          <p:cNvGrpSpPr/>
          <p:nvPr/>
        </p:nvGrpSpPr>
        <p:grpSpPr>
          <a:xfrm>
            <a:off x="5390098" y="2168875"/>
            <a:ext cx="1634417" cy="3337581"/>
            <a:chOff x="3671900" y="2137685"/>
            <a:chExt cx="2267153" cy="3368771"/>
          </a:xfrm>
        </p:grpSpPr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CC841DAD-0A3B-4825-9E84-55937D5007E4}"/>
                </a:ext>
              </a:extLst>
            </p:cNvPr>
            <p:cNvCxnSpPr/>
            <p:nvPr/>
          </p:nvCxnSpPr>
          <p:spPr bwMode="auto">
            <a:xfrm flipV="1">
              <a:off x="5012806" y="2137685"/>
              <a:ext cx="0" cy="3368771"/>
            </a:xfrm>
            <a:prstGeom prst="line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9B3263D5-B759-49A5-88D2-203B2DD84A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12806" y="2155086"/>
              <a:ext cx="926247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F7BAD874-E7D3-427B-A5F6-6ADEB9FBD98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671900" y="5481228"/>
              <a:ext cx="1362866" cy="10170"/>
            </a:xfrm>
            <a:prstGeom prst="line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2" name="Line 19">
            <a:extLst>
              <a:ext uri="{FF2B5EF4-FFF2-40B4-BE49-F238E27FC236}">
                <a16:creationId xmlns:a16="http://schemas.microsoft.com/office/drawing/2014/main" id="{7192BE91-45CA-4DB4-99E5-A0A7E46A00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8890" y="3770176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3" name="Text Box 15">
            <a:extLst>
              <a:ext uri="{FF2B5EF4-FFF2-40B4-BE49-F238E27FC236}">
                <a16:creationId xmlns:a16="http://schemas.microsoft.com/office/drawing/2014/main" id="{CCAED660-2D09-4957-ADA8-AE29B5A03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9541" y="3332584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54" name="Line 27">
            <a:extLst>
              <a:ext uri="{FF2B5EF4-FFF2-40B4-BE49-F238E27FC236}">
                <a16:creationId xmlns:a16="http://schemas.microsoft.com/office/drawing/2014/main" id="{5F1FF87D-C03C-4313-8BBE-98E292EFE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9771" y="2960949"/>
            <a:ext cx="0" cy="3125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5" name="Rectangle 5">
            <a:extLst>
              <a:ext uri="{FF2B5EF4-FFF2-40B4-BE49-F238E27FC236}">
                <a16:creationId xmlns:a16="http://schemas.microsoft.com/office/drawing/2014/main" id="{33DC5C18-9D7D-4BC4-B9DC-96D82ED65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719" y="3273498"/>
            <a:ext cx="793448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AES</a:t>
            </a:r>
            <a:endParaRPr lang="en-US" altLang="it-IT" sz="2400" dirty="0">
              <a:sym typeface="Symbol" pitchFamily="18" charset="2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098E07F6-FDFC-4394-8DCA-DFBDCCCD7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3139" y="3573016"/>
            <a:ext cx="227875" cy="369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 dirty="0"/>
              <a:t>K</a:t>
            </a:r>
          </a:p>
        </p:txBody>
      </p:sp>
      <p:sp>
        <p:nvSpPr>
          <p:cNvPr id="57" name="Rectangle 10">
            <a:extLst>
              <a:ext uri="{FF2B5EF4-FFF2-40B4-BE49-F238E27FC236}">
                <a16:creationId xmlns:a16="http://schemas.microsoft.com/office/drawing/2014/main" id="{C9FC932A-7563-4040-BAC0-CB0CFCFD8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372" y="2566599"/>
            <a:ext cx="1116124" cy="34858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IV | 0</a:t>
            </a:r>
          </a:p>
        </p:txBody>
      </p:sp>
      <p:sp>
        <p:nvSpPr>
          <p:cNvPr id="58" name="Line 27">
            <a:extLst>
              <a:ext uri="{FF2B5EF4-FFF2-40B4-BE49-F238E27FC236}">
                <a16:creationId xmlns:a16="http://schemas.microsoft.com/office/drawing/2014/main" id="{6E6631EE-FC23-4048-ADF7-5C5A6744D8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46419" y="3645024"/>
            <a:ext cx="7513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9" name="Rectangle 44">
            <a:extLst>
              <a:ext uri="{FF2B5EF4-FFF2-40B4-BE49-F238E27FC236}">
                <a16:creationId xmlns:a16="http://schemas.microsoft.com/office/drawing/2014/main" id="{871877DD-AF9A-40D9-BC61-52633EBB2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048" y="4162624"/>
            <a:ext cx="1116124" cy="342900"/>
          </a:xfrm>
          <a:prstGeom prst="rect">
            <a:avLst/>
          </a:prstGeom>
          <a:solidFill>
            <a:srgbClr val="53D81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Auth tag</a:t>
            </a:r>
          </a:p>
        </p:txBody>
      </p:sp>
      <p:sp>
        <p:nvSpPr>
          <p:cNvPr id="62" name="Line 19">
            <a:extLst>
              <a:ext uri="{FF2B5EF4-FFF2-40B4-BE49-F238E27FC236}">
                <a16:creationId xmlns:a16="http://schemas.microsoft.com/office/drawing/2014/main" id="{9398FDF4-DFFC-4660-B9A9-AC7B24857A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2232" y="3747484"/>
            <a:ext cx="237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3" name="Text Box 15">
            <a:extLst>
              <a:ext uri="{FF2B5EF4-FFF2-40B4-BE49-F238E27FC236}">
                <a16:creationId xmlns:a16="http://schemas.microsoft.com/office/drawing/2014/main" id="{9C8D4C29-F000-4508-97BF-51D0ED1AB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391" y="3896189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64" name="Line 19">
            <a:extLst>
              <a:ext uri="{FF2B5EF4-FFF2-40B4-BE49-F238E27FC236}">
                <a16:creationId xmlns:a16="http://schemas.microsoft.com/office/drawing/2014/main" id="{50BADB33-43D3-4DD6-8F03-F86F20C552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9476" y="4340686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5" name="Rectangle 44">
            <a:extLst>
              <a:ext uri="{FF2B5EF4-FFF2-40B4-BE49-F238E27FC236}">
                <a16:creationId xmlns:a16="http://schemas.microsoft.com/office/drawing/2014/main" id="{7A73CD34-A046-454E-9E9F-B47EC30EE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6" y="3518148"/>
            <a:ext cx="1116124" cy="3429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ad[1]</a:t>
            </a:r>
          </a:p>
        </p:txBody>
      </p:sp>
      <p:sp>
        <p:nvSpPr>
          <p:cNvPr id="67" name="Rectangle 44">
            <a:extLst>
              <a:ext uri="{FF2B5EF4-FFF2-40B4-BE49-F238E27FC236}">
                <a16:creationId xmlns:a16="http://schemas.microsoft.com/office/drawing/2014/main" id="{BFBA3010-BB7C-43F6-8075-68728A82C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499" y="3518148"/>
            <a:ext cx="1116124" cy="3429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000" b="1" dirty="0"/>
              <a:t>ad2]</a:t>
            </a:r>
          </a:p>
        </p:txBody>
      </p:sp>
      <p:sp>
        <p:nvSpPr>
          <p:cNvPr id="70" name="Text Box 15">
            <a:extLst>
              <a:ext uri="{FF2B5EF4-FFF2-40B4-BE49-F238E27FC236}">
                <a16:creationId xmlns:a16="http://schemas.microsoft.com/office/drawing/2014/main" id="{3999CB9F-32BA-4884-9EF6-058C3DA12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646" y="3896946"/>
            <a:ext cx="5040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 dirty="0">
                <a:sym typeface="Symbol" pitchFamily="18" charset="2"/>
              </a:rPr>
              <a:t></a:t>
            </a:r>
          </a:p>
        </p:txBody>
      </p:sp>
      <p:sp>
        <p:nvSpPr>
          <p:cNvPr id="71" name="Line 19">
            <a:extLst>
              <a:ext uri="{FF2B5EF4-FFF2-40B4-BE49-F238E27FC236}">
                <a16:creationId xmlns:a16="http://schemas.microsoft.com/office/drawing/2014/main" id="{2EA70A37-5CFC-41A0-9807-F0C87592B3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5731" y="4341443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2" name="Rectangle 5">
            <a:extLst>
              <a:ext uri="{FF2B5EF4-FFF2-40B4-BE49-F238E27FC236}">
                <a16:creationId xmlns:a16="http://schemas.microsoft.com/office/drawing/2014/main" id="{72EE2D32-B472-4F38-9138-C2637E2A9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98" y="4606982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r>
              <a:rPr lang="en-US" altLang="it-IT" sz="2400" baseline="-25000" dirty="0"/>
              <a:t>H</a:t>
            </a:r>
            <a:endParaRPr lang="en-US" altLang="it-IT" sz="2400" baseline="-25000" dirty="0">
              <a:sym typeface="Symbol" pitchFamily="18" charset="2"/>
            </a:endParaRPr>
          </a:p>
        </p:txBody>
      </p:sp>
      <p:sp>
        <p:nvSpPr>
          <p:cNvPr id="73" name="Rectangle 5">
            <a:extLst>
              <a:ext uri="{FF2B5EF4-FFF2-40B4-BE49-F238E27FC236}">
                <a16:creationId xmlns:a16="http://schemas.microsoft.com/office/drawing/2014/main" id="{802EB0B1-F917-4944-9E9C-E0D349575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919" y="4590474"/>
            <a:ext cx="669674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 dirty="0"/>
              <a:t>GM</a:t>
            </a:r>
            <a:r>
              <a:rPr lang="en-US" altLang="it-IT" sz="2400" baseline="-25000" dirty="0"/>
              <a:t>H</a:t>
            </a:r>
            <a:endParaRPr lang="en-US" altLang="it-IT" sz="2400" baseline="-25000" dirty="0">
              <a:sym typeface="Symbol" pitchFamily="18" charset="2"/>
            </a:endParaRPr>
          </a:p>
        </p:txBody>
      </p: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1E8A6C41-3A3C-4A47-8A79-C2E2B276C4C3}"/>
              </a:ext>
            </a:extLst>
          </p:cNvPr>
          <p:cNvCxnSpPr>
            <a:cxnSpLocks/>
          </p:cNvCxnSpPr>
          <p:nvPr/>
        </p:nvCxnSpPr>
        <p:spPr bwMode="auto">
          <a:xfrm flipV="1">
            <a:off x="727846" y="4178768"/>
            <a:ext cx="1316784" cy="1266456"/>
          </a:xfrm>
          <a:prstGeom prst="bentConnector3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75" name="Line 19">
            <a:extLst>
              <a:ext uri="{FF2B5EF4-FFF2-40B4-BE49-F238E27FC236}">
                <a16:creationId xmlns:a16="http://schemas.microsoft.com/office/drawing/2014/main" id="{73D6A84A-9F27-400D-8E3D-30B39DD974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124" y="5246025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6" name="Line 19">
            <a:extLst>
              <a:ext uri="{FF2B5EF4-FFF2-40B4-BE49-F238E27FC236}">
                <a16:creationId xmlns:a16="http://schemas.microsoft.com/office/drawing/2014/main" id="{D9949FF3-0088-49D7-9EF7-9130A23707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8189" y="5233378"/>
            <a:ext cx="7887" cy="250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9" name="Line 19">
            <a:extLst>
              <a:ext uri="{FF2B5EF4-FFF2-40B4-BE49-F238E27FC236}">
                <a16:creationId xmlns:a16="http://schemas.microsoft.com/office/drawing/2014/main" id="{34A661F3-7799-4CBB-9670-3999977308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8487" y="3847936"/>
            <a:ext cx="2375" cy="2432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9" name="Line 19">
            <a:extLst>
              <a:ext uri="{FF2B5EF4-FFF2-40B4-BE49-F238E27FC236}">
                <a16:creationId xmlns:a16="http://schemas.microsoft.com/office/drawing/2014/main" id="{9D6854F1-178F-4322-A8B2-DF1225114B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171" y="3847936"/>
            <a:ext cx="14046" cy="7330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81" name="Connettore a gomito 80">
            <a:extLst>
              <a:ext uri="{FF2B5EF4-FFF2-40B4-BE49-F238E27FC236}">
                <a16:creationId xmlns:a16="http://schemas.microsoft.com/office/drawing/2014/main" id="{D2D02D9E-38E7-4531-AF25-DDF18A733C6F}"/>
              </a:ext>
            </a:extLst>
          </p:cNvPr>
          <p:cNvCxnSpPr>
            <a:cxnSpLocks/>
          </p:cNvCxnSpPr>
          <p:nvPr/>
        </p:nvCxnSpPr>
        <p:spPr bwMode="auto">
          <a:xfrm flipV="1">
            <a:off x="2139092" y="4185084"/>
            <a:ext cx="1316784" cy="1266456"/>
          </a:xfrm>
          <a:prstGeom prst="bentConnector3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9AC43407-2A02-4658-9F4F-5D01E0E78B56}"/>
              </a:ext>
            </a:extLst>
          </p:cNvPr>
          <p:cNvSpPr txBox="1"/>
          <p:nvPr/>
        </p:nvSpPr>
        <p:spPr>
          <a:xfrm>
            <a:off x="1894096" y="5756665"/>
            <a:ext cx="6242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i="1" dirty="0" err="1">
                <a:solidFill>
                  <a:srgbClr val="FF0000"/>
                </a:solidFill>
              </a:rPr>
              <a:t>Len</a:t>
            </a:r>
            <a:r>
              <a:rPr lang="it-IT" sz="2400" b="1" i="1" dirty="0">
                <a:solidFill>
                  <a:srgbClr val="FF0000"/>
                </a:solidFill>
              </a:rPr>
              <a:t> </a:t>
            </a:r>
            <a:r>
              <a:rPr lang="it-IT" sz="2400" b="1" i="1" dirty="0" err="1">
                <a:solidFill>
                  <a:srgbClr val="FF0000"/>
                </a:solidFill>
              </a:rPr>
              <a:t>adjusted</a:t>
            </a:r>
            <a:r>
              <a:rPr lang="it-IT" sz="2400" b="1" i="1" dirty="0">
                <a:solidFill>
                  <a:srgbClr val="FF0000"/>
                </a:solidFill>
              </a:rPr>
              <a:t> to include </a:t>
            </a:r>
            <a:r>
              <a:rPr lang="it-IT" sz="2400" b="1" i="1" dirty="0" err="1">
                <a:solidFill>
                  <a:srgbClr val="FF0000"/>
                </a:solidFill>
              </a:rPr>
              <a:t>also</a:t>
            </a:r>
            <a:r>
              <a:rPr lang="it-IT" sz="2400" b="1" i="1" dirty="0">
                <a:solidFill>
                  <a:srgbClr val="FF0000"/>
                </a:solidFill>
              </a:rPr>
              <a:t> </a:t>
            </a:r>
            <a:r>
              <a:rPr lang="it-IT" sz="2400" b="1" i="1" dirty="0" err="1">
                <a:solidFill>
                  <a:srgbClr val="FF0000"/>
                </a:solidFill>
              </a:rPr>
              <a:t>associated</a:t>
            </a:r>
            <a:r>
              <a:rPr lang="it-IT" sz="2400" b="1" i="1" dirty="0">
                <a:solidFill>
                  <a:srgbClr val="FF0000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39120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5" grpId="0" animBg="1"/>
      <p:bldP spid="67" grpId="0" animBg="1"/>
      <p:bldP spid="70" grpId="0"/>
      <p:bldP spid="71" grpId="0" animBg="1"/>
      <p:bldP spid="72" grpId="0" animBg="1"/>
      <p:bldP spid="73" grpId="0" animBg="1"/>
      <p:bldP spid="75" grpId="0" animBg="1"/>
      <p:bldP spid="76" grpId="0" animBg="1"/>
      <p:bldP spid="69" grpId="0" animBg="1"/>
      <p:bldP spid="79" grpId="0" animBg="1"/>
      <p:bldP spid="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4C0C7-3D81-4A15-84B1-1DD0BB0C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16" y="225425"/>
            <a:ext cx="8604956" cy="649288"/>
          </a:xfrm>
        </p:spPr>
        <p:txBody>
          <a:bodyPr/>
          <a:lstStyle/>
          <a:p>
            <a:r>
              <a:rPr lang="it-IT" dirty="0"/>
              <a:t>GCM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issue</a:t>
            </a:r>
            <a:r>
              <a:rPr lang="it-IT" dirty="0"/>
              <a:t>: </a:t>
            </a:r>
            <a:r>
              <a:rPr lang="it-IT" dirty="0" err="1"/>
              <a:t>nonce</a:t>
            </a:r>
            <a:r>
              <a:rPr lang="it-IT" dirty="0"/>
              <a:t> </a:t>
            </a:r>
            <a:r>
              <a:rPr lang="it-IT" dirty="0" err="1"/>
              <a:t>reuse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21203DAB-0F5F-4F3B-90CF-25A94F4B1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1125538"/>
            <a:ext cx="8712968" cy="5291794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AES-GCM tag:</a:t>
            </a:r>
          </a:p>
          <a:p>
            <a:pPr lvl="1"/>
            <a:r>
              <a:rPr lang="it-IT" dirty="0"/>
              <a:t>tag = GHASH</a:t>
            </a:r>
            <a:r>
              <a:rPr lang="it-IT" baseline="-25000" dirty="0"/>
              <a:t>H</a:t>
            </a:r>
            <a:r>
              <a:rPr lang="it-IT" dirty="0"/>
              <a:t>(CT) ⨁ AES</a:t>
            </a:r>
            <a:r>
              <a:rPr lang="it-IT" baseline="-25000" dirty="0"/>
              <a:t>K</a:t>
            </a:r>
            <a:r>
              <a:rPr lang="it-IT" dirty="0"/>
              <a:t>(IV,0)</a:t>
            </a:r>
          </a:p>
          <a:p>
            <a:pPr lvl="6"/>
            <a:endParaRPr lang="it-IT" dirty="0"/>
          </a:p>
          <a:p>
            <a:r>
              <a:rPr lang="it-IT" dirty="0" err="1"/>
              <a:t>Nonce</a:t>
            </a:r>
            <a:r>
              <a:rPr lang="it-IT" dirty="0"/>
              <a:t> </a:t>
            </a:r>
            <a:r>
              <a:rPr lang="it-IT" dirty="0" err="1"/>
              <a:t>reused</a:t>
            </a:r>
            <a:r>
              <a:rPr lang="it-IT" dirty="0"/>
              <a:t> (</a:t>
            </a:r>
            <a:r>
              <a:rPr lang="it-IT" dirty="0" err="1"/>
              <a:t>same</a:t>
            </a:r>
            <a:r>
              <a:rPr lang="it-IT" dirty="0"/>
              <a:t> IV):</a:t>
            </a:r>
          </a:p>
          <a:p>
            <a:pPr lvl="1"/>
            <a:r>
              <a:rPr lang="it-IT" dirty="0"/>
              <a:t>tag1 = GHASH</a:t>
            </a:r>
            <a:r>
              <a:rPr lang="it-IT" baseline="-25000" dirty="0"/>
              <a:t>H</a:t>
            </a:r>
            <a:r>
              <a:rPr lang="it-IT" dirty="0"/>
              <a:t>(CT1) ⨁ AES</a:t>
            </a:r>
            <a:r>
              <a:rPr lang="it-IT" baseline="-25000" dirty="0"/>
              <a:t>K</a:t>
            </a:r>
            <a:r>
              <a:rPr lang="it-IT" dirty="0"/>
              <a:t>(IV,0)</a:t>
            </a:r>
          </a:p>
          <a:p>
            <a:pPr lvl="1"/>
            <a:r>
              <a:rPr lang="it-IT" dirty="0"/>
              <a:t>tag2 = GHASH</a:t>
            </a:r>
            <a:r>
              <a:rPr lang="it-IT" baseline="-25000" dirty="0"/>
              <a:t>H</a:t>
            </a:r>
            <a:r>
              <a:rPr lang="it-IT" dirty="0"/>
              <a:t>(CT2) ⨁ AES</a:t>
            </a:r>
            <a:r>
              <a:rPr lang="it-IT" baseline="-25000" dirty="0"/>
              <a:t>K</a:t>
            </a:r>
            <a:r>
              <a:rPr lang="it-IT" dirty="0"/>
              <a:t>(IV,0)</a:t>
            </a:r>
          </a:p>
          <a:p>
            <a:pPr lvl="1"/>
            <a:r>
              <a:rPr lang="it-IT" dirty="0">
                <a:solidFill>
                  <a:srgbClr val="FF0000"/>
                </a:solidFill>
              </a:rPr>
              <a:t>tag1 ⨁ tag2 = GHASH</a:t>
            </a:r>
            <a:r>
              <a:rPr lang="it-IT" baseline="-25000" dirty="0">
                <a:solidFill>
                  <a:srgbClr val="FF0000"/>
                </a:solidFill>
              </a:rPr>
              <a:t>H</a:t>
            </a:r>
            <a:r>
              <a:rPr lang="it-IT" dirty="0">
                <a:solidFill>
                  <a:srgbClr val="FF0000"/>
                </a:solidFill>
              </a:rPr>
              <a:t>(CT1) ⨁ GHASH</a:t>
            </a:r>
            <a:r>
              <a:rPr lang="it-IT" baseline="-25000" dirty="0">
                <a:solidFill>
                  <a:srgbClr val="FF0000"/>
                </a:solidFill>
              </a:rPr>
              <a:t>H</a:t>
            </a:r>
            <a:r>
              <a:rPr lang="it-IT" dirty="0">
                <a:solidFill>
                  <a:srgbClr val="FF0000"/>
                </a:solidFill>
              </a:rPr>
              <a:t>(CT2)</a:t>
            </a:r>
          </a:p>
          <a:p>
            <a:pPr lvl="4"/>
            <a:endParaRPr lang="it-IT" dirty="0">
              <a:solidFill>
                <a:srgbClr val="FF0000"/>
              </a:solidFill>
            </a:endParaRPr>
          </a:p>
          <a:p>
            <a:r>
              <a:rPr lang="it-IT" dirty="0" err="1">
                <a:solidFill>
                  <a:srgbClr val="FF0000"/>
                </a:solidFill>
              </a:rPr>
              <a:t>But</a:t>
            </a:r>
            <a:r>
              <a:rPr lang="it-IT" dirty="0">
                <a:solidFill>
                  <a:srgbClr val="FF0000"/>
                </a:solidFill>
              </a:rPr>
              <a:t> GHASH </a:t>
            </a:r>
            <a:r>
              <a:rPr lang="it-IT" dirty="0" err="1">
                <a:solidFill>
                  <a:srgbClr val="FF0000"/>
                </a:solidFill>
              </a:rPr>
              <a:t>is</a:t>
            </a:r>
            <a:r>
              <a:rPr lang="it-IT" dirty="0">
                <a:solidFill>
                  <a:srgbClr val="FF0000"/>
                </a:solidFill>
              </a:rPr>
              <a:t>… linear (</a:t>
            </a:r>
            <a:r>
              <a:rPr lang="it-IT" dirty="0" err="1">
                <a:solidFill>
                  <a:srgbClr val="FF0000"/>
                </a:solidFill>
              </a:rPr>
              <a:t>poly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mult</a:t>
            </a:r>
            <a:r>
              <a:rPr lang="it-IT" dirty="0">
                <a:solidFill>
                  <a:srgbClr val="FF0000"/>
                </a:solidFill>
              </a:rPr>
              <a:t>)! </a:t>
            </a: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Attacker</a:t>
            </a:r>
            <a:r>
              <a:rPr lang="it-IT" dirty="0">
                <a:solidFill>
                  <a:srgbClr val="FF0000"/>
                </a:solidFill>
              </a:rPr>
              <a:t> can </a:t>
            </a:r>
            <a:r>
              <a:rPr lang="it-IT" dirty="0" err="1">
                <a:solidFill>
                  <a:srgbClr val="FF0000"/>
                </a:solidFill>
              </a:rPr>
              <a:t>now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recover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auth</a:t>
            </a:r>
            <a:r>
              <a:rPr lang="it-IT" dirty="0">
                <a:solidFill>
                  <a:srgbClr val="FF0000"/>
                </a:solidFill>
              </a:rPr>
              <a:t> key H, 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>
                <a:solidFill>
                  <a:srgbClr val="FF0000"/>
                </a:solidFill>
              </a:rPr>
              <a:t>and forge </a:t>
            </a:r>
            <a:r>
              <a:rPr lang="it-IT" dirty="0" err="1">
                <a:solidFill>
                  <a:srgbClr val="FF0000"/>
                </a:solidFill>
              </a:rPr>
              <a:t>valid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messages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  <a:p>
            <a:pPr lvl="2"/>
            <a:r>
              <a:rPr lang="it-IT" dirty="0">
                <a:solidFill>
                  <a:srgbClr val="FF0000"/>
                </a:solidFill>
              </a:rPr>
              <a:t>(</a:t>
            </a:r>
            <a:r>
              <a:rPr lang="it-IT" dirty="0" err="1">
                <a:solidFill>
                  <a:srgbClr val="FF0000"/>
                </a:solidFill>
              </a:rPr>
              <a:t>Though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least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encryption</a:t>
            </a:r>
            <a:r>
              <a:rPr lang="it-IT" dirty="0">
                <a:solidFill>
                  <a:srgbClr val="FF0000"/>
                </a:solidFill>
              </a:rPr>
              <a:t> key K </a:t>
            </a:r>
            <a:r>
              <a:rPr lang="it-IT" dirty="0" err="1">
                <a:solidFill>
                  <a:srgbClr val="FF0000"/>
                </a:solidFill>
              </a:rPr>
              <a:t>remains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unknown</a:t>
            </a:r>
            <a:r>
              <a:rPr lang="it-IT" dirty="0">
                <a:solidFill>
                  <a:srgbClr val="FF0000"/>
                </a:solidFill>
              </a:rPr>
              <a:t>…)</a:t>
            </a:r>
          </a:p>
          <a:p>
            <a:pPr lvl="5"/>
            <a:endParaRPr lang="it-IT" dirty="0">
              <a:solidFill>
                <a:srgbClr val="FF0000"/>
              </a:solidFill>
            </a:endParaRP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exists</a:t>
            </a:r>
            <a:r>
              <a:rPr lang="it-IT" dirty="0"/>
              <a:t> some mode </a:t>
            </a:r>
            <a:r>
              <a:rPr lang="it-IT" dirty="0" err="1"/>
              <a:t>robust</a:t>
            </a:r>
            <a:r>
              <a:rPr lang="it-IT" dirty="0"/>
              <a:t> to </a:t>
            </a:r>
            <a:r>
              <a:rPr lang="it-IT" dirty="0" err="1"/>
              <a:t>nonce</a:t>
            </a:r>
            <a:r>
              <a:rPr lang="it-IT" dirty="0"/>
              <a:t> </a:t>
            </a:r>
            <a:r>
              <a:rPr lang="it-IT" dirty="0" err="1"/>
              <a:t>reuse</a:t>
            </a:r>
            <a:r>
              <a:rPr lang="it-IT" dirty="0"/>
              <a:t>?</a:t>
            </a:r>
          </a:p>
          <a:p>
            <a:pPr lvl="1"/>
            <a:r>
              <a:rPr lang="it-IT" dirty="0"/>
              <a:t>Yes, AES-GCM-SIV (</a:t>
            </a:r>
            <a:r>
              <a:rPr lang="it-IT" dirty="0" err="1"/>
              <a:t>Synthetic</a:t>
            </a:r>
            <a:r>
              <a:rPr lang="it-IT" dirty="0"/>
              <a:t> IV), </a:t>
            </a:r>
            <a:r>
              <a:rPr lang="it-IT" dirty="0" err="1"/>
              <a:t>see</a:t>
            </a:r>
            <a:r>
              <a:rPr lang="it-IT" dirty="0"/>
              <a:t> RFC 8452, April 2019</a:t>
            </a:r>
          </a:p>
        </p:txBody>
      </p:sp>
    </p:spTree>
    <p:extLst>
      <p:ext uri="{BB962C8B-B14F-4D97-AF65-F5344CB8AC3E}">
        <p14:creationId xmlns:p14="http://schemas.microsoft.com/office/powerpoint/2010/main" val="185036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AA806-62E3-4512-BCAF-8A0C5AD66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6" y="512676"/>
            <a:ext cx="7696200" cy="649288"/>
          </a:xfrm>
        </p:spPr>
        <p:txBody>
          <a:bodyPr/>
          <a:lstStyle/>
          <a:p>
            <a:r>
              <a:rPr lang="it-IT" dirty="0" err="1"/>
              <a:t>Indeed</a:t>
            </a:r>
            <a:r>
              <a:rPr lang="it-IT" dirty="0"/>
              <a:t>: tampering </a:t>
            </a:r>
            <a:r>
              <a:rPr lang="it-IT" dirty="0" err="1"/>
              <a:t>attacks</a:t>
            </a:r>
            <a:r>
              <a:rPr lang="it-IT" dirty="0"/>
              <a:t> CAN </a:t>
            </a:r>
            <a:r>
              <a:rPr lang="it-IT" i="1" dirty="0" err="1">
                <a:solidFill>
                  <a:srgbClr val="FF0000"/>
                </a:solidFill>
              </a:rPr>
              <a:t>also</a:t>
            </a:r>
            <a:r>
              <a:rPr lang="it-IT" dirty="0"/>
              <a:t> break </a:t>
            </a:r>
            <a:r>
              <a:rPr lang="it-IT" dirty="0" err="1"/>
              <a:t>confidentiality</a:t>
            </a:r>
            <a:r>
              <a:rPr lang="it-IT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2AE6BE-156C-4BE7-9363-A62776933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72916"/>
            <a:ext cx="7696200" cy="3423084"/>
          </a:xfrm>
        </p:spPr>
        <p:txBody>
          <a:bodyPr/>
          <a:lstStyle/>
          <a:p>
            <a:r>
              <a:rPr lang="it-IT" dirty="0"/>
              <a:t>Two illustrative </a:t>
            </a:r>
            <a:r>
              <a:rPr lang="it-IT" dirty="0" err="1"/>
              <a:t>examples</a:t>
            </a:r>
            <a:r>
              <a:rPr lang="it-IT" dirty="0"/>
              <a:t> in the </a:t>
            </a:r>
            <a:r>
              <a:rPr lang="it-IT" dirty="0" err="1"/>
              <a:t>next</a:t>
            </a:r>
            <a:r>
              <a:rPr lang="it-IT" dirty="0"/>
              <a:t> slides</a:t>
            </a:r>
          </a:p>
          <a:p>
            <a:endParaRPr lang="it-IT" dirty="0"/>
          </a:p>
          <a:p>
            <a:r>
              <a:rPr lang="it-IT" dirty="0"/>
              <a:t>(credits to Dan </a:t>
            </a:r>
            <a:r>
              <a:rPr lang="it-IT" dirty="0" err="1"/>
              <a:t>Boneh’s</a:t>
            </a:r>
            <a:r>
              <a:rPr lang="it-IT" dirty="0"/>
              <a:t> class)</a:t>
            </a:r>
          </a:p>
        </p:txBody>
      </p:sp>
    </p:spTree>
    <p:extLst>
      <p:ext uri="{BB962C8B-B14F-4D97-AF65-F5344CB8AC3E}">
        <p14:creationId xmlns:p14="http://schemas.microsoft.com/office/powerpoint/2010/main" val="352784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3E6DC9-CBA9-4166-8C2D-C6BECCB21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108" y="6525344"/>
            <a:ext cx="2858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 err="1">
                <a:latin typeface="Arial Narrow" panose="020B0606020202030204" pitchFamily="34" charset="0"/>
              </a:rPr>
              <a:t>Souce</a:t>
            </a:r>
            <a:r>
              <a:rPr lang="it-IT" altLang="it-IT" sz="1600" b="0" dirty="0">
                <a:latin typeface="Arial Narrow" panose="020B0606020202030204" pitchFamily="34" charset="0"/>
              </a:rPr>
              <a:t>: Dan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Boneh</a:t>
            </a:r>
            <a:r>
              <a:rPr lang="it-IT" altLang="it-IT" sz="1600" b="0" dirty="0">
                <a:latin typeface="Arial Narrow" panose="020B0606020202030204" pitchFamily="34" charset="0"/>
              </a:rPr>
              <a:t> (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adapted</a:t>
            </a:r>
            <a:r>
              <a:rPr lang="it-IT" altLang="it-IT" sz="1600" b="0" dirty="0">
                <a:latin typeface="Arial Narrow" panose="020B0606020202030204" pitchFamily="34" charset="0"/>
              </a:rPr>
              <a:t> by me)</a:t>
            </a:r>
            <a:endParaRPr lang="en-US" altLang="it-IT" sz="1800" b="0" dirty="0">
              <a:latin typeface="Arial Narrow" panose="020B0606020202030204" pitchFamily="34" charset="0"/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08A63431-6A34-4E8C-B94A-D681732FF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71750"/>
            <a:ext cx="976993" cy="1276350"/>
          </a:xfrm>
          <a:prstGeom prst="rect">
            <a:avLst/>
          </a:prstGeom>
        </p:spPr>
      </p:pic>
      <p:sp>
        <p:nvSpPr>
          <p:cNvPr id="32" name="Rectangle 5">
            <a:extLst>
              <a:ext uri="{FF2B5EF4-FFF2-40B4-BE49-F238E27FC236}">
                <a16:creationId xmlns:a16="http://schemas.microsoft.com/office/drawing/2014/main" id="{DA0E1613-1519-4C52-A6FF-332F569EBAF8}"/>
              </a:ext>
            </a:extLst>
          </p:cNvPr>
          <p:cNvSpPr/>
          <p:nvPr/>
        </p:nvSpPr>
        <p:spPr>
          <a:xfrm>
            <a:off x="7467600" y="1733550"/>
            <a:ext cx="1066800" cy="68580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 = 80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E2F34DF-0423-48B7-A65F-7B69540B430F}"/>
              </a:ext>
            </a:extLst>
          </p:cNvPr>
          <p:cNvSpPr txBox="1"/>
          <p:nvPr/>
        </p:nvSpPr>
        <p:spPr>
          <a:xfrm>
            <a:off x="5956132" y="4019550"/>
            <a:ext cx="3044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prstClr val="black"/>
                </a:solidFill>
                <a:latin typeface="Calibri"/>
              </a:rPr>
              <a:t>Assume eve can intercept process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prstClr val="black"/>
                </a:solidFill>
                <a:latin typeface="Calibri"/>
              </a:rPr>
              <a:t>on different port, e.g. port = 25</a:t>
            </a:r>
          </a:p>
        </p:txBody>
      </p: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931DA5F4-722F-4E33-87B5-C0B9806B29DB}"/>
              </a:ext>
            </a:extLst>
          </p:cNvPr>
          <p:cNvCxnSpPr>
            <a:cxnSpLocks/>
          </p:cNvCxnSpPr>
          <p:nvPr/>
        </p:nvCxnSpPr>
        <p:spPr>
          <a:xfrm>
            <a:off x="1295636" y="3028950"/>
            <a:ext cx="3276364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Rectangle 13">
            <a:extLst>
              <a:ext uri="{FF2B5EF4-FFF2-40B4-BE49-F238E27FC236}">
                <a16:creationId xmlns:a16="http://schemas.microsoft.com/office/drawing/2014/main" id="{C88978FC-4422-4629-9DFF-B06624C544B8}"/>
              </a:ext>
            </a:extLst>
          </p:cNvPr>
          <p:cNvSpPr/>
          <p:nvPr/>
        </p:nvSpPr>
        <p:spPr>
          <a:xfrm>
            <a:off x="2057400" y="2571750"/>
            <a:ext cx="2209800" cy="38100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80      data</a:t>
            </a:r>
          </a:p>
        </p:txBody>
      </p: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AB31759E-1497-4EFE-8336-ADD4B04A5C78}"/>
              </a:ext>
            </a:extLst>
          </p:cNvPr>
          <p:cNvCxnSpPr/>
          <p:nvPr/>
        </p:nvCxnSpPr>
        <p:spPr>
          <a:xfrm>
            <a:off x="3352800" y="2571750"/>
            <a:ext cx="0" cy="3810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16">
            <a:extLst>
              <a:ext uri="{FF2B5EF4-FFF2-40B4-BE49-F238E27FC236}">
                <a16:creationId xmlns:a16="http://schemas.microsoft.com/office/drawing/2014/main" id="{0B25E0F9-2095-44E3-9595-BBD6BB4589A7}"/>
              </a:ext>
            </a:extLst>
          </p:cNvPr>
          <p:cNvSpPr txBox="1"/>
          <p:nvPr/>
        </p:nvSpPr>
        <p:spPr>
          <a:xfrm>
            <a:off x="2551862" y="2179937"/>
            <a:ext cx="145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TCP/IP packet</a:t>
            </a:r>
          </a:p>
        </p:txBody>
      </p:sp>
      <p:cxnSp>
        <p:nvCxnSpPr>
          <p:cNvPr id="38" name="Straight Arrow Connector 18">
            <a:extLst>
              <a:ext uri="{FF2B5EF4-FFF2-40B4-BE49-F238E27FC236}">
                <a16:creationId xmlns:a16="http://schemas.microsoft.com/office/drawing/2014/main" id="{220B5AAE-FD70-44B5-B0CF-FB847BAC3AE4}"/>
              </a:ext>
            </a:extLst>
          </p:cNvPr>
          <p:cNvCxnSpPr>
            <a:endCxn id="32" idx="1"/>
          </p:cNvCxnSpPr>
          <p:nvPr/>
        </p:nvCxnSpPr>
        <p:spPr>
          <a:xfrm flipV="1">
            <a:off x="5638800" y="2076450"/>
            <a:ext cx="1828800" cy="80010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Arrow Connector 20">
            <a:extLst>
              <a:ext uri="{FF2B5EF4-FFF2-40B4-BE49-F238E27FC236}">
                <a16:creationId xmlns:a16="http://schemas.microsoft.com/office/drawing/2014/main" id="{D4924636-DEFB-4703-B562-C3CCF18E8B2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701393" y="3209925"/>
            <a:ext cx="1788828" cy="48325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Rectangle 22">
            <a:extLst>
              <a:ext uri="{FF2B5EF4-FFF2-40B4-BE49-F238E27FC236}">
                <a16:creationId xmlns:a16="http://schemas.microsoft.com/office/drawing/2014/main" id="{2AA082A4-06DF-4C5B-B02D-54EF16A0FC35}"/>
              </a:ext>
            </a:extLst>
          </p:cNvPr>
          <p:cNvSpPr/>
          <p:nvPr/>
        </p:nvSpPr>
        <p:spPr>
          <a:xfrm rot="20081350" flipV="1">
            <a:off x="6021231" y="2226240"/>
            <a:ext cx="918043" cy="174066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89DFE5D1-739B-44A7-98B3-A77EDF9A75F6}"/>
              </a:ext>
            </a:extLst>
          </p:cNvPr>
          <p:cNvSpPr txBox="1"/>
          <p:nvPr/>
        </p:nvSpPr>
        <p:spPr>
          <a:xfrm rot="20089544">
            <a:off x="6011661" y="1888933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data</a:t>
            </a:r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B3F12E81-1FF8-4633-BEBE-B23AB2EC2CDA}"/>
              </a:ext>
            </a:extLst>
          </p:cNvPr>
          <p:cNvSpPr/>
          <p:nvPr/>
        </p:nvSpPr>
        <p:spPr>
          <a:xfrm>
            <a:off x="4648200" y="1657350"/>
            <a:ext cx="4343400" cy="304800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25A3819E-01C0-453B-A40D-FB28CB812A22}"/>
              </a:ext>
            </a:extLst>
          </p:cNvPr>
          <p:cNvSpPr txBox="1"/>
          <p:nvPr/>
        </p:nvSpPr>
        <p:spPr>
          <a:xfrm>
            <a:off x="4610100" y="4629150"/>
            <a:ext cx="209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destination machine</a:t>
            </a:r>
          </a:p>
        </p:txBody>
      </p:sp>
      <p:sp>
        <p:nvSpPr>
          <p:cNvPr id="45" name="TextBox 29">
            <a:extLst>
              <a:ext uri="{FF2B5EF4-FFF2-40B4-BE49-F238E27FC236}">
                <a16:creationId xmlns:a16="http://schemas.microsoft.com/office/drawing/2014/main" id="{227B3C86-6F71-4E92-9216-14323EF041A2}"/>
              </a:ext>
            </a:extLst>
          </p:cNvPr>
          <p:cNvSpPr txBox="1"/>
          <p:nvPr/>
        </p:nvSpPr>
        <p:spPr>
          <a:xfrm>
            <a:off x="4724399" y="3790781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TCP/IP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stack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62A9A541-BD00-4026-815C-B5819C180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2179937"/>
            <a:ext cx="1057523" cy="130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951361D8-CC10-4525-85A1-E379E5C3D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322" y="2891346"/>
            <a:ext cx="1047750" cy="130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47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40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3E6DC9-CBA9-4166-8C2D-C6BECCB21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108" y="6525344"/>
            <a:ext cx="2858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 err="1">
                <a:latin typeface="Arial Narrow" panose="020B0606020202030204" pitchFamily="34" charset="0"/>
              </a:rPr>
              <a:t>Souce</a:t>
            </a:r>
            <a:r>
              <a:rPr lang="it-IT" altLang="it-IT" sz="1600" b="0" dirty="0">
                <a:latin typeface="Arial Narrow" panose="020B0606020202030204" pitchFamily="34" charset="0"/>
              </a:rPr>
              <a:t>: Dan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Boneh</a:t>
            </a:r>
            <a:r>
              <a:rPr lang="it-IT" altLang="it-IT" sz="1600" b="0" dirty="0">
                <a:latin typeface="Arial Narrow" panose="020B0606020202030204" pitchFamily="34" charset="0"/>
              </a:rPr>
              <a:t> (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adapted</a:t>
            </a:r>
            <a:r>
              <a:rPr lang="it-IT" altLang="it-IT" sz="1600" b="0" dirty="0">
                <a:latin typeface="Arial Narrow" panose="020B0606020202030204" pitchFamily="34" charset="0"/>
              </a:rPr>
              <a:t> by me)</a:t>
            </a:r>
            <a:endParaRPr lang="en-US" altLang="it-IT" sz="1800" b="0" dirty="0">
              <a:latin typeface="Arial Narrow" panose="020B0606020202030204" pitchFamily="34" charset="0"/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08A63431-6A34-4E8C-B94A-D681732FF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71750"/>
            <a:ext cx="976993" cy="1276350"/>
          </a:xfrm>
          <a:prstGeom prst="rect">
            <a:avLst/>
          </a:prstGeom>
        </p:spPr>
      </p:pic>
      <p:sp>
        <p:nvSpPr>
          <p:cNvPr id="32" name="Rectangle 5">
            <a:extLst>
              <a:ext uri="{FF2B5EF4-FFF2-40B4-BE49-F238E27FC236}">
                <a16:creationId xmlns:a16="http://schemas.microsoft.com/office/drawing/2014/main" id="{DA0E1613-1519-4C52-A6FF-332F569EBAF8}"/>
              </a:ext>
            </a:extLst>
          </p:cNvPr>
          <p:cNvSpPr/>
          <p:nvPr/>
        </p:nvSpPr>
        <p:spPr>
          <a:xfrm>
            <a:off x="7467600" y="1733550"/>
            <a:ext cx="1066800" cy="68580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 = 80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E2F34DF-0423-48B7-A65F-7B69540B430F}"/>
              </a:ext>
            </a:extLst>
          </p:cNvPr>
          <p:cNvSpPr txBox="1"/>
          <p:nvPr/>
        </p:nvSpPr>
        <p:spPr>
          <a:xfrm>
            <a:off x="5956132" y="4019550"/>
            <a:ext cx="3044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prstClr val="black"/>
                </a:solidFill>
                <a:latin typeface="Calibri"/>
              </a:rPr>
              <a:t>Assume eve can intercept process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prstClr val="black"/>
                </a:solidFill>
                <a:latin typeface="Calibri"/>
              </a:rPr>
              <a:t>on different port, e.g. port = 25</a:t>
            </a:r>
          </a:p>
        </p:txBody>
      </p: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931DA5F4-722F-4E33-87B5-C0B9806B29DB}"/>
              </a:ext>
            </a:extLst>
          </p:cNvPr>
          <p:cNvCxnSpPr>
            <a:cxnSpLocks/>
          </p:cNvCxnSpPr>
          <p:nvPr/>
        </p:nvCxnSpPr>
        <p:spPr>
          <a:xfrm>
            <a:off x="1295636" y="3028950"/>
            <a:ext cx="3276364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Rectangle 13">
            <a:extLst>
              <a:ext uri="{FF2B5EF4-FFF2-40B4-BE49-F238E27FC236}">
                <a16:creationId xmlns:a16="http://schemas.microsoft.com/office/drawing/2014/main" id="{C88978FC-4422-4629-9DFF-B06624C544B8}"/>
              </a:ext>
            </a:extLst>
          </p:cNvPr>
          <p:cNvSpPr/>
          <p:nvPr/>
        </p:nvSpPr>
        <p:spPr>
          <a:xfrm>
            <a:off x="2057400" y="2571750"/>
            <a:ext cx="22098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  <a:latin typeface="+mn-lt"/>
              </a:rPr>
              <a:t>dest</a:t>
            </a:r>
            <a:r>
              <a:rPr lang="en-US" dirty="0">
                <a:solidFill>
                  <a:schemeClr val="lt1"/>
                </a:solidFill>
                <a:latin typeface="+mn-lt"/>
              </a:rPr>
              <a:t> = 80      data</a:t>
            </a:r>
          </a:p>
        </p:txBody>
      </p: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AB31759E-1497-4EFE-8336-ADD4B04A5C78}"/>
              </a:ext>
            </a:extLst>
          </p:cNvPr>
          <p:cNvCxnSpPr/>
          <p:nvPr/>
        </p:nvCxnSpPr>
        <p:spPr>
          <a:xfrm>
            <a:off x="3352800" y="2571750"/>
            <a:ext cx="0" cy="3810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16">
            <a:extLst>
              <a:ext uri="{FF2B5EF4-FFF2-40B4-BE49-F238E27FC236}">
                <a16:creationId xmlns:a16="http://schemas.microsoft.com/office/drawing/2014/main" id="{0B25E0F9-2095-44E3-9595-BBD6BB4589A7}"/>
              </a:ext>
            </a:extLst>
          </p:cNvPr>
          <p:cNvSpPr txBox="1"/>
          <p:nvPr/>
        </p:nvSpPr>
        <p:spPr>
          <a:xfrm>
            <a:off x="1547665" y="3059688"/>
            <a:ext cx="306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encrypted TCP/IP packet</a:t>
            </a:r>
          </a:p>
        </p:txBody>
      </p:sp>
      <p:cxnSp>
        <p:nvCxnSpPr>
          <p:cNvPr id="38" name="Straight Arrow Connector 18">
            <a:extLst>
              <a:ext uri="{FF2B5EF4-FFF2-40B4-BE49-F238E27FC236}">
                <a16:creationId xmlns:a16="http://schemas.microsoft.com/office/drawing/2014/main" id="{220B5AAE-FD70-44B5-B0CF-FB847BAC3AE4}"/>
              </a:ext>
            </a:extLst>
          </p:cNvPr>
          <p:cNvCxnSpPr>
            <a:endCxn id="32" idx="1"/>
          </p:cNvCxnSpPr>
          <p:nvPr/>
        </p:nvCxnSpPr>
        <p:spPr>
          <a:xfrm flipV="1">
            <a:off x="5638800" y="2076450"/>
            <a:ext cx="1828800" cy="80010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Arrow Connector 20">
            <a:extLst>
              <a:ext uri="{FF2B5EF4-FFF2-40B4-BE49-F238E27FC236}">
                <a16:creationId xmlns:a16="http://schemas.microsoft.com/office/drawing/2014/main" id="{D4924636-DEFB-4703-B562-C3CCF18E8B2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701393" y="3209925"/>
            <a:ext cx="1788828" cy="48325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Rectangle 22">
            <a:extLst>
              <a:ext uri="{FF2B5EF4-FFF2-40B4-BE49-F238E27FC236}">
                <a16:creationId xmlns:a16="http://schemas.microsoft.com/office/drawing/2014/main" id="{2AA082A4-06DF-4C5B-B02D-54EF16A0FC35}"/>
              </a:ext>
            </a:extLst>
          </p:cNvPr>
          <p:cNvSpPr/>
          <p:nvPr/>
        </p:nvSpPr>
        <p:spPr>
          <a:xfrm rot="20081350" flipV="1">
            <a:off x="6021231" y="2226240"/>
            <a:ext cx="918043" cy="174066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89DFE5D1-739B-44A7-98B3-A77EDF9A75F6}"/>
              </a:ext>
            </a:extLst>
          </p:cNvPr>
          <p:cNvSpPr txBox="1"/>
          <p:nvPr/>
        </p:nvSpPr>
        <p:spPr>
          <a:xfrm rot="20089544">
            <a:off x="6011661" y="1888933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data</a:t>
            </a:r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B3F12E81-1FF8-4633-BEBE-B23AB2EC2CDA}"/>
              </a:ext>
            </a:extLst>
          </p:cNvPr>
          <p:cNvSpPr/>
          <p:nvPr/>
        </p:nvSpPr>
        <p:spPr>
          <a:xfrm>
            <a:off x="4648200" y="1657350"/>
            <a:ext cx="4343400" cy="304800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25A3819E-01C0-453B-A40D-FB28CB812A22}"/>
              </a:ext>
            </a:extLst>
          </p:cNvPr>
          <p:cNvSpPr txBox="1"/>
          <p:nvPr/>
        </p:nvSpPr>
        <p:spPr>
          <a:xfrm>
            <a:off x="4610100" y="4629150"/>
            <a:ext cx="209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destination machine</a:t>
            </a:r>
          </a:p>
        </p:txBody>
      </p:sp>
      <p:sp>
        <p:nvSpPr>
          <p:cNvPr id="45" name="TextBox 29">
            <a:extLst>
              <a:ext uri="{FF2B5EF4-FFF2-40B4-BE49-F238E27FC236}">
                <a16:creationId xmlns:a16="http://schemas.microsoft.com/office/drawing/2014/main" id="{227B3C86-6F71-4E92-9216-14323EF041A2}"/>
              </a:ext>
            </a:extLst>
          </p:cNvPr>
          <p:cNvSpPr txBox="1"/>
          <p:nvPr/>
        </p:nvSpPr>
        <p:spPr>
          <a:xfrm>
            <a:off x="4724399" y="3790781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TCP/IP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stack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62A9A541-BD00-4026-815C-B5819C180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2179937"/>
            <a:ext cx="1057523" cy="130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951361D8-CC10-4525-85A1-E379E5C3D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322" y="2891346"/>
            <a:ext cx="1047750" cy="130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8">
            <a:extLst>
              <a:ext uri="{FF2B5EF4-FFF2-40B4-BE49-F238E27FC236}">
                <a16:creationId xmlns:a16="http://schemas.microsoft.com/office/drawing/2014/main" id="{CABB1CF1-3E14-4BD9-BCBD-540698FD5F74}"/>
              </a:ext>
            </a:extLst>
          </p:cNvPr>
          <p:cNvSpPr txBox="1"/>
          <p:nvPr/>
        </p:nvSpPr>
        <p:spPr>
          <a:xfrm>
            <a:off x="5085987" y="161733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2684E9A-87CF-4295-AAC9-7701F7C93F8A}"/>
              </a:ext>
            </a:extLst>
          </p:cNvPr>
          <p:cNvSpPr txBox="1"/>
          <p:nvPr/>
        </p:nvSpPr>
        <p:spPr>
          <a:xfrm>
            <a:off x="656655" y="154709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40979AC3-2091-4A36-ADCB-9E5C46352C93}"/>
              </a:ext>
            </a:extLst>
          </p:cNvPr>
          <p:cNvSpPr/>
          <p:nvPr/>
        </p:nvSpPr>
        <p:spPr bwMode="auto">
          <a:xfrm rot="5400000" flipH="1">
            <a:off x="2915954" y="-110439"/>
            <a:ext cx="406460" cy="3769730"/>
          </a:xfrm>
          <a:prstGeom prst="can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074DE388-1CD7-4F38-A38A-AA94F040A5F9}"/>
              </a:ext>
            </a:extLst>
          </p:cNvPr>
          <p:cNvSpPr txBox="1"/>
          <p:nvPr/>
        </p:nvSpPr>
        <p:spPr>
          <a:xfrm>
            <a:off x="2540845" y="1585245"/>
            <a:ext cx="132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IPsec tunnel</a:t>
            </a: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B24B5935-4BBE-42F3-B2DC-20BADDA91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39" y="4106996"/>
            <a:ext cx="1047750" cy="130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13">
            <a:extLst>
              <a:ext uri="{FF2B5EF4-FFF2-40B4-BE49-F238E27FC236}">
                <a16:creationId xmlns:a16="http://schemas.microsoft.com/office/drawing/2014/main" id="{2322A7BD-83E1-4BBF-A12B-BDB36DDA76A7}"/>
              </a:ext>
            </a:extLst>
          </p:cNvPr>
          <p:cNvSpPr/>
          <p:nvPr/>
        </p:nvSpPr>
        <p:spPr>
          <a:xfrm>
            <a:off x="2122362" y="4140685"/>
            <a:ext cx="22098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lt1"/>
                </a:solidFill>
                <a:latin typeface="+mn-lt"/>
              </a:rPr>
              <a:t>dest</a:t>
            </a:r>
            <a:r>
              <a:rPr lang="en-US" dirty="0">
                <a:solidFill>
                  <a:schemeClr val="lt1"/>
                </a:solidFill>
                <a:latin typeface="+mn-lt"/>
              </a:rPr>
              <a:t> = 25      data</a:t>
            </a:r>
          </a:p>
        </p:txBody>
      </p: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BE81823B-6966-46C0-AFE2-F2A74F0B6D4D}"/>
              </a:ext>
            </a:extLst>
          </p:cNvPr>
          <p:cNvCxnSpPr/>
          <p:nvPr/>
        </p:nvCxnSpPr>
        <p:spPr>
          <a:xfrm>
            <a:off x="3417762" y="4140685"/>
            <a:ext cx="0" cy="3810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Rectangle 22">
            <a:extLst>
              <a:ext uri="{FF2B5EF4-FFF2-40B4-BE49-F238E27FC236}">
                <a16:creationId xmlns:a16="http://schemas.microsoft.com/office/drawing/2014/main" id="{7BEB3B1D-E3FF-4B56-99D2-AA51A6E96CB1}"/>
              </a:ext>
            </a:extLst>
          </p:cNvPr>
          <p:cNvSpPr/>
          <p:nvPr/>
        </p:nvSpPr>
        <p:spPr>
          <a:xfrm rot="1007453" flipV="1">
            <a:off x="6200329" y="3179276"/>
            <a:ext cx="918043" cy="174066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59DC1665-DB8A-4203-8A4F-F70083D0F3FF}"/>
              </a:ext>
            </a:extLst>
          </p:cNvPr>
          <p:cNvSpPr txBox="1"/>
          <p:nvPr/>
        </p:nvSpPr>
        <p:spPr>
          <a:xfrm>
            <a:off x="539552" y="5272755"/>
            <a:ext cx="387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rgbClr val="FF0000"/>
                </a:solidFill>
                <a:latin typeface="Calibri"/>
              </a:rPr>
              <a:t>If attacker could just change port…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D33711AE-D436-40C0-ABB8-A1007FFF8B5C}"/>
              </a:ext>
            </a:extLst>
          </p:cNvPr>
          <p:cNvSpPr txBox="1"/>
          <p:nvPr/>
        </p:nvSpPr>
        <p:spPr>
          <a:xfrm>
            <a:off x="5448506" y="5270995"/>
            <a:ext cx="387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solidFill>
                  <a:srgbClr val="FF0000"/>
                </a:solidFill>
                <a:latin typeface="Calibri"/>
              </a:rPr>
              <a:t>Could then read data in clear!!</a:t>
            </a:r>
          </a:p>
        </p:txBody>
      </p:sp>
      <p:sp>
        <p:nvSpPr>
          <p:cNvPr id="43" name="TextBox 16">
            <a:extLst>
              <a:ext uri="{FF2B5EF4-FFF2-40B4-BE49-F238E27FC236}">
                <a16:creationId xmlns:a16="http://schemas.microsoft.com/office/drawing/2014/main" id="{581E0C4C-D637-4501-AFB5-C056C144FBB7}"/>
              </a:ext>
            </a:extLst>
          </p:cNvPr>
          <p:cNvSpPr txBox="1"/>
          <p:nvPr/>
        </p:nvSpPr>
        <p:spPr>
          <a:xfrm>
            <a:off x="849448" y="5687444"/>
            <a:ext cx="703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b="1" i="1" dirty="0">
                <a:latin typeface="Calibri"/>
              </a:rPr>
              <a:t>TRIVIAL, with CBC encryption!!!</a:t>
            </a:r>
          </a:p>
        </p:txBody>
      </p:sp>
    </p:spTree>
    <p:extLst>
      <p:ext uri="{BB962C8B-B14F-4D97-AF65-F5344CB8AC3E}">
        <p14:creationId xmlns:p14="http://schemas.microsoft.com/office/powerpoint/2010/main" val="39842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/>
      <p:bldP spid="40" grpId="0" animBg="1"/>
      <p:bldP spid="41" grpId="0"/>
      <p:bldP spid="26" grpId="0" animBg="1"/>
      <p:bldP spid="28" grpId="0" animBg="1"/>
      <p:bldP spid="29" grpId="0"/>
      <p:bldP spid="30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03E6DC9-CBA9-4166-8C2D-C6BECCB21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108" y="6525344"/>
            <a:ext cx="2858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 err="1">
                <a:latin typeface="Arial Narrow" panose="020B0606020202030204" pitchFamily="34" charset="0"/>
              </a:rPr>
              <a:t>Souce</a:t>
            </a:r>
            <a:r>
              <a:rPr lang="it-IT" altLang="it-IT" sz="1600" b="0" dirty="0">
                <a:latin typeface="Arial Narrow" panose="020B0606020202030204" pitchFamily="34" charset="0"/>
              </a:rPr>
              <a:t>: Dan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Boneh</a:t>
            </a:r>
            <a:r>
              <a:rPr lang="it-IT" altLang="it-IT" sz="1600" b="0" dirty="0">
                <a:latin typeface="Arial Narrow" panose="020B0606020202030204" pitchFamily="34" charset="0"/>
              </a:rPr>
              <a:t> (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adapted</a:t>
            </a:r>
            <a:r>
              <a:rPr lang="it-IT" altLang="it-IT" sz="1600" b="0" dirty="0">
                <a:latin typeface="Arial Narrow" panose="020B0606020202030204" pitchFamily="34" charset="0"/>
              </a:rPr>
              <a:t> by me)</a:t>
            </a:r>
            <a:endParaRPr lang="en-US" altLang="it-IT" sz="1800" b="0" dirty="0">
              <a:latin typeface="Arial Narrow" panose="020B0606020202030204" pitchFamily="34" charset="0"/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08A63431-6A34-4E8C-B94A-D681732FF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571750"/>
            <a:ext cx="976993" cy="1276350"/>
          </a:xfrm>
          <a:prstGeom prst="rect">
            <a:avLst/>
          </a:prstGeom>
        </p:spPr>
      </p:pic>
      <p:sp>
        <p:nvSpPr>
          <p:cNvPr id="32" name="Rectangle 5">
            <a:extLst>
              <a:ext uri="{FF2B5EF4-FFF2-40B4-BE49-F238E27FC236}">
                <a16:creationId xmlns:a16="http://schemas.microsoft.com/office/drawing/2014/main" id="{DA0E1613-1519-4C52-A6FF-332F569EBAF8}"/>
              </a:ext>
            </a:extLst>
          </p:cNvPr>
          <p:cNvSpPr/>
          <p:nvPr/>
        </p:nvSpPr>
        <p:spPr>
          <a:xfrm>
            <a:off x="7467600" y="1733550"/>
            <a:ext cx="1066800" cy="685800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port = 80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EE2F34DF-0423-48B7-A65F-7B69540B430F}"/>
              </a:ext>
            </a:extLst>
          </p:cNvPr>
          <p:cNvSpPr txBox="1"/>
          <p:nvPr/>
        </p:nvSpPr>
        <p:spPr>
          <a:xfrm>
            <a:off x="5956132" y="4019550"/>
            <a:ext cx="3044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prstClr val="black"/>
                </a:solidFill>
                <a:latin typeface="Calibri"/>
              </a:rPr>
              <a:t>Assume eve can intercept process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prstClr val="black"/>
                </a:solidFill>
                <a:latin typeface="Calibri"/>
              </a:rPr>
              <a:t>on different port, e.g. port = 25</a:t>
            </a:r>
          </a:p>
        </p:txBody>
      </p:sp>
      <p:cxnSp>
        <p:nvCxnSpPr>
          <p:cNvPr id="34" name="Straight Arrow Connector 12">
            <a:extLst>
              <a:ext uri="{FF2B5EF4-FFF2-40B4-BE49-F238E27FC236}">
                <a16:creationId xmlns:a16="http://schemas.microsoft.com/office/drawing/2014/main" id="{931DA5F4-722F-4E33-87B5-C0B9806B29DB}"/>
              </a:ext>
            </a:extLst>
          </p:cNvPr>
          <p:cNvCxnSpPr>
            <a:cxnSpLocks/>
          </p:cNvCxnSpPr>
          <p:nvPr/>
        </p:nvCxnSpPr>
        <p:spPr>
          <a:xfrm>
            <a:off x="1295636" y="3028950"/>
            <a:ext cx="3276364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Rectangle 13">
            <a:extLst>
              <a:ext uri="{FF2B5EF4-FFF2-40B4-BE49-F238E27FC236}">
                <a16:creationId xmlns:a16="http://schemas.microsoft.com/office/drawing/2014/main" id="{C88978FC-4422-4629-9DFF-B06624C544B8}"/>
              </a:ext>
            </a:extLst>
          </p:cNvPr>
          <p:cNvSpPr/>
          <p:nvPr/>
        </p:nvSpPr>
        <p:spPr>
          <a:xfrm>
            <a:off x="2057400" y="2571750"/>
            <a:ext cx="22098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lt1"/>
                </a:solidFill>
                <a:latin typeface="+mn-lt"/>
              </a:rPr>
              <a:t>dest</a:t>
            </a:r>
            <a:r>
              <a:rPr lang="en-US" dirty="0">
                <a:solidFill>
                  <a:schemeClr val="lt1"/>
                </a:solidFill>
                <a:latin typeface="+mn-lt"/>
              </a:rPr>
              <a:t> = 80      data</a:t>
            </a:r>
          </a:p>
        </p:txBody>
      </p: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AB31759E-1497-4EFE-8336-ADD4B04A5C78}"/>
              </a:ext>
            </a:extLst>
          </p:cNvPr>
          <p:cNvCxnSpPr/>
          <p:nvPr/>
        </p:nvCxnSpPr>
        <p:spPr>
          <a:xfrm>
            <a:off x="3352800" y="2571750"/>
            <a:ext cx="0" cy="38100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16">
            <a:extLst>
              <a:ext uri="{FF2B5EF4-FFF2-40B4-BE49-F238E27FC236}">
                <a16:creationId xmlns:a16="http://schemas.microsoft.com/office/drawing/2014/main" id="{0B25E0F9-2095-44E3-9595-BBD6BB4589A7}"/>
              </a:ext>
            </a:extLst>
          </p:cNvPr>
          <p:cNvSpPr txBox="1"/>
          <p:nvPr/>
        </p:nvSpPr>
        <p:spPr>
          <a:xfrm>
            <a:off x="1547665" y="3059688"/>
            <a:ext cx="306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CBC-encrypted TCP/IP packet</a:t>
            </a:r>
          </a:p>
        </p:txBody>
      </p:sp>
      <p:cxnSp>
        <p:nvCxnSpPr>
          <p:cNvPr id="38" name="Straight Arrow Connector 18">
            <a:extLst>
              <a:ext uri="{FF2B5EF4-FFF2-40B4-BE49-F238E27FC236}">
                <a16:creationId xmlns:a16="http://schemas.microsoft.com/office/drawing/2014/main" id="{220B5AAE-FD70-44B5-B0CF-FB847BAC3AE4}"/>
              </a:ext>
            </a:extLst>
          </p:cNvPr>
          <p:cNvCxnSpPr>
            <a:endCxn id="32" idx="1"/>
          </p:cNvCxnSpPr>
          <p:nvPr/>
        </p:nvCxnSpPr>
        <p:spPr>
          <a:xfrm flipV="1">
            <a:off x="5638800" y="2076450"/>
            <a:ext cx="1828800" cy="800100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Arrow Connector 20">
            <a:extLst>
              <a:ext uri="{FF2B5EF4-FFF2-40B4-BE49-F238E27FC236}">
                <a16:creationId xmlns:a16="http://schemas.microsoft.com/office/drawing/2014/main" id="{D4924636-DEFB-4703-B562-C3CCF18E8B2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701393" y="3209925"/>
            <a:ext cx="1788828" cy="483259"/>
          </a:xfrm>
          <a:prstGeom prst="straightConnector1">
            <a:avLst/>
          </a:prstGeom>
          <a:noFill/>
          <a:ln w="25400" cap="flat" cmpd="sng" algn="ctr">
            <a:solidFill>
              <a:srgbClr val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Rectangle 22">
            <a:extLst>
              <a:ext uri="{FF2B5EF4-FFF2-40B4-BE49-F238E27FC236}">
                <a16:creationId xmlns:a16="http://schemas.microsoft.com/office/drawing/2014/main" id="{2AA082A4-06DF-4C5B-B02D-54EF16A0FC35}"/>
              </a:ext>
            </a:extLst>
          </p:cNvPr>
          <p:cNvSpPr/>
          <p:nvPr/>
        </p:nvSpPr>
        <p:spPr>
          <a:xfrm rot="20081350" flipV="1">
            <a:off x="6021231" y="2226240"/>
            <a:ext cx="918043" cy="174066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89DFE5D1-739B-44A7-98B3-A77EDF9A75F6}"/>
              </a:ext>
            </a:extLst>
          </p:cNvPr>
          <p:cNvSpPr txBox="1"/>
          <p:nvPr/>
        </p:nvSpPr>
        <p:spPr>
          <a:xfrm rot="20089544">
            <a:off x="6011661" y="1888933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data</a:t>
            </a:r>
          </a:p>
        </p:txBody>
      </p:sp>
      <p:sp>
        <p:nvSpPr>
          <p:cNvPr id="42" name="Rectangle 25">
            <a:extLst>
              <a:ext uri="{FF2B5EF4-FFF2-40B4-BE49-F238E27FC236}">
                <a16:creationId xmlns:a16="http://schemas.microsoft.com/office/drawing/2014/main" id="{B3F12E81-1FF8-4633-BEBE-B23AB2EC2CDA}"/>
              </a:ext>
            </a:extLst>
          </p:cNvPr>
          <p:cNvSpPr/>
          <p:nvPr/>
        </p:nvSpPr>
        <p:spPr>
          <a:xfrm>
            <a:off x="4648200" y="1657350"/>
            <a:ext cx="4343400" cy="3048000"/>
          </a:xfrm>
          <a:prstGeom prst="rect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25A3819E-01C0-453B-A40D-FB28CB812A22}"/>
              </a:ext>
            </a:extLst>
          </p:cNvPr>
          <p:cNvSpPr txBox="1"/>
          <p:nvPr/>
        </p:nvSpPr>
        <p:spPr>
          <a:xfrm>
            <a:off x="4610100" y="4629150"/>
            <a:ext cx="209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destination machine</a:t>
            </a:r>
          </a:p>
        </p:txBody>
      </p:sp>
      <p:sp>
        <p:nvSpPr>
          <p:cNvPr id="45" name="TextBox 29">
            <a:extLst>
              <a:ext uri="{FF2B5EF4-FFF2-40B4-BE49-F238E27FC236}">
                <a16:creationId xmlns:a16="http://schemas.microsoft.com/office/drawing/2014/main" id="{227B3C86-6F71-4E92-9216-14323EF041A2}"/>
              </a:ext>
            </a:extLst>
          </p:cNvPr>
          <p:cNvSpPr txBox="1"/>
          <p:nvPr/>
        </p:nvSpPr>
        <p:spPr>
          <a:xfrm>
            <a:off x="4724399" y="3790781"/>
            <a:ext cx="91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TCP/IP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stack</a:t>
            </a: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62A9A541-BD00-4026-815C-B5819C180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2179937"/>
            <a:ext cx="1057523" cy="130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2">
            <a:extLst>
              <a:ext uri="{FF2B5EF4-FFF2-40B4-BE49-F238E27FC236}">
                <a16:creationId xmlns:a16="http://schemas.microsoft.com/office/drawing/2014/main" id="{951361D8-CC10-4525-85A1-E379E5C3D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322" y="2891346"/>
            <a:ext cx="1047750" cy="130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8">
            <a:extLst>
              <a:ext uri="{FF2B5EF4-FFF2-40B4-BE49-F238E27FC236}">
                <a16:creationId xmlns:a16="http://schemas.microsoft.com/office/drawing/2014/main" id="{CABB1CF1-3E14-4BD9-BCBD-540698FD5F74}"/>
              </a:ext>
            </a:extLst>
          </p:cNvPr>
          <p:cNvSpPr txBox="1"/>
          <p:nvPr/>
        </p:nvSpPr>
        <p:spPr>
          <a:xfrm>
            <a:off x="5085987" y="161733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12684E9A-87CF-4295-AAC9-7701F7C93F8A}"/>
              </a:ext>
            </a:extLst>
          </p:cNvPr>
          <p:cNvSpPr txBox="1"/>
          <p:nvPr/>
        </p:nvSpPr>
        <p:spPr>
          <a:xfrm>
            <a:off x="656655" y="154709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40979AC3-2091-4A36-ADCB-9E5C46352C93}"/>
              </a:ext>
            </a:extLst>
          </p:cNvPr>
          <p:cNvSpPr/>
          <p:nvPr/>
        </p:nvSpPr>
        <p:spPr bwMode="auto">
          <a:xfrm rot="5400000" flipH="1">
            <a:off x="2915954" y="-110439"/>
            <a:ext cx="406460" cy="3769730"/>
          </a:xfrm>
          <a:prstGeom prst="can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074DE388-1CD7-4F38-A38A-AA94F040A5F9}"/>
              </a:ext>
            </a:extLst>
          </p:cNvPr>
          <p:cNvSpPr txBox="1"/>
          <p:nvPr/>
        </p:nvSpPr>
        <p:spPr>
          <a:xfrm>
            <a:off x="2540845" y="1585245"/>
            <a:ext cx="1329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prstClr val="black"/>
                </a:solidFill>
                <a:latin typeface="Calibri"/>
              </a:rPr>
              <a:t>Ipsec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tunnel</a:t>
            </a:r>
          </a:p>
        </p:txBody>
      </p:sp>
      <p:pic>
        <p:nvPicPr>
          <p:cNvPr id="25" name="Picture 12">
            <a:extLst>
              <a:ext uri="{FF2B5EF4-FFF2-40B4-BE49-F238E27FC236}">
                <a16:creationId xmlns:a16="http://schemas.microsoft.com/office/drawing/2014/main" id="{B24B5935-4BBE-42F3-B2DC-20BADDA91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444" y="85960"/>
            <a:ext cx="1047750" cy="130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7BEB3B1D-E3FF-4B56-99D2-AA51A6E96CB1}"/>
              </a:ext>
            </a:extLst>
          </p:cNvPr>
          <p:cNvSpPr/>
          <p:nvPr/>
        </p:nvSpPr>
        <p:spPr>
          <a:xfrm rot="1007453" flipV="1">
            <a:off x="6200329" y="3179276"/>
            <a:ext cx="918043" cy="174066"/>
          </a:xfrm>
          <a:prstGeom prst="rect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65FF405-1275-4CE9-9EE9-C32430F801C5}"/>
              </a:ext>
            </a:extLst>
          </p:cNvPr>
          <p:cNvSpPr/>
          <p:nvPr/>
        </p:nvSpPr>
        <p:spPr bwMode="auto">
          <a:xfrm>
            <a:off x="1660409" y="2572930"/>
            <a:ext cx="393560" cy="379820"/>
          </a:xfrm>
          <a:prstGeom prst="rect">
            <a:avLst/>
          </a:prstGeom>
          <a:solidFill>
            <a:srgbClr val="FFC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IV</a:t>
            </a:r>
          </a:p>
        </p:txBody>
      </p:sp>
      <p:sp>
        <p:nvSpPr>
          <p:cNvPr id="46" name="Rectangle 5">
            <a:extLst>
              <a:ext uri="{FF2B5EF4-FFF2-40B4-BE49-F238E27FC236}">
                <a16:creationId xmlns:a16="http://schemas.microsoft.com/office/drawing/2014/main" id="{D0024FA9-B40B-4DB6-8954-36CD7B93A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119" y="4922669"/>
            <a:ext cx="914400" cy="43973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sz="2400"/>
              <a:t>PRP</a:t>
            </a:r>
            <a:endParaRPr lang="en-US" altLang="it-IT" sz="2400">
              <a:sym typeface="Symbol" pitchFamily="18" charset="2"/>
            </a:endParaRP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5D1FAFC8-DE5A-4A48-B8FD-2BD22C677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319" y="3647906"/>
            <a:ext cx="1524000" cy="2857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dirty="0" err="1">
                <a:latin typeface="+mj-lt"/>
              </a:rPr>
              <a:t>dest</a:t>
            </a:r>
            <a:r>
              <a:rPr lang="en-US" altLang="it-IT" dirty="0">
                <a:latin typeface="+mj-lt"/>
              </a:rPr>
              <a:t>=80</a:t>
            </a:r>
          </a:p>
        </p:txBody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595B8885-447F-4709-911F-147A25EFE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9" y="3647906"/>
            <a:ext cx="838200" cy="2857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en-US" altLang="it-IT" dirty="0"/>
              <a:t>IV</a:t>
            </a:r>
          </a:p>
        </p:txBody>
      </p:sp>
      <p:sp>
        <p:nvSpPr>
          <p:cNvPr id="51" name="Text Box 15">
            <a:extLst>
              <a:ext uri="{FF2B5EF4-FFF2-40B4-BE49-F238E27FC236}">
                <a16:creationId xmlns:a16="http://schemas.microsoft.com/office/drawing/2014/main" id="{FA33883F-D77D-4664-92E0-BCF7024B0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032" y="4035256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en-US" altLang="it-IT" sz="3200">
                <a:sym typeface="Symbol" pitchFamily="18" charset="2"/>
              </a:rPr>
              <a:t></a:t>
            </a:r>
          </a:p>
        </p:txBody>
      </p:sp>
      <p:sp>
        <p:nvSpPr>
          <p:cNvPr id="52" name="Line 19">
            <a:extLst>
              <a:ext uri="{FF2B5EF4-FFF2-40B4-BE49-F238E27FC236}">
                <a16:creationId xmlns:a16="http://schemas.microsoft.com/office/drawing/2014/main" id="{817E0947-E563-4926-90BD-9A731A1B0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4569" y="3933656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3" name="Line 24">
            <a:extLst>
              <a:ext uri="{FF2B5EF4-FFF2-40B4-BE49-F238E27FC236}">
                <a16:creationId xmlns:a16="http://schemas.microsoft.com/office/drawing/2014/main" id="{DA89D853-7900-47D5-8CA2-3F65DB9A10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4307" y="4522620"/>
            <a:ext cx="1" cy="4000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4" name="Freeform 26">
            <a:extLst>
              <a:ext uri="{FF2B5EF4-FFF2-40B4-BE49-F238E27FC236}">
                <a16:creationId xmlns:a16="http://schemas.microsoft.com/office/drawing/2014/main" id="{DBDD8541-4842-4741-ADBF-6FA70A6C6E08}"/>
              </a:ext>
            </a:extLst>
          </p:cNvPr>
          <p:cNvSpPr>
            <a:spLocks/>
          </p:cNvSpPr>
          <p:nvPr/>
        </p:nvSpPr>
        <p:spPr bwMode="auto">
          <a:xfrm>
            <a:off x="472319" y="3933656"/>
            <a:ext cx="1371600" cy="400050"/>
          </a:xfrm>
          <a:custGeom>
            <a:avLst/>
            <a:gdLst>
              <a:gd name="T0" fmla="*/ 0 w 864"/>
              <a:gd name="T1" fmla="*/ 0 h 336"/>
              <a:gd name="T2" fmla="*/ 0 w 864"/>
              <a:gd name="T3" fmla="*/ 2147483647 h 336"/>
              <a:gd name="T4" fmla="*/ 2147483647 w 864"/>
              <a:gd name="T5" fmla="*/ 2147483647 h 336"/>
              <a:gd name="T6" fmla="*/ 0 60000 65536"/>
              <a:gd name="T7" fmla="*/ 0 60000 65536"/>
              <a:gd name="T8" fmla="*/ 0 60000 65536"/>
              <a:gd name="T9" fmla="*/ 0 w 864"/>
              <a:gd name="T10" fmla="*/ 0 h 336"/>
              <a:gd name="T11" fmla="*/ 864 w 86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336">
                <a:moveTo>
                  <a:pt x="0" y="0"/>
                </a:moveTo>
                <a:lnTo>
                  <a:pt x="0" y="336"/>
                </a:lnTo>
                <a:lnTo>
                  <a:pt x="864" y="336"/>
                </a:lnTo>
              </a:path>
            </a:pathLst>
          </a:custGeom>
          <a:noFill/>
          <a:ln w="127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5" name="Line 27">
            <a:extLst>
              <a:ext uri="{FF2B5EF4-FFF2-40B4-BE49-F238E27FC236}">
                <a16:creationId xmlns:a16="http://schemas.microsoft.com/office/drawing/2014/main" id="{D16D029A-A8C2-428C-81A2-8D696A188B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4306" y="5362984"/>
            <a:ext cx="3885" cy="3693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cxnSp>
        <p:nvCxnSpPr>
          <p:cNvPr id="57" name="Connettore 2 45">
            <a:extLst>
              <a:ext uri="{FF2B5EF4-FFF2-40B4-BE49-F238E27FC236}">
                <a16:creationId xmlns:a16="http://schemas.microsoft.com/office/drawing/2014/main" id="{ABA9D789-1B7D-4FCE-B31E-1323B7B890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5132" y="5281444"/>
            <a:ext cx="144462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CasellaDiTesto 46">
            <a:extLst>
              <a:ext uri="{FF2B5EF4-FFF2-40B4-BE49-F238E27FC236}">
                <a16:creationId xmlns:a16="http://schemas.microsoft.com/office/drawing/2014/main" id="{D7877986-0503-49B0-8475-B4B885C1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419" y="506554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eaLnBrk="1" hangingPunct="1"/>
            <a:r>
              <a:rPr lang="it-IT" altLang="it-IT"/>
              <a:t>K</a:t>
            </a:r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4E12483D-A5F5-498E-BF40-96A5564D1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076" y="5738644"/>
            <a:ext cx="1524000" cy="349247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en-US" altLang="it-IT">
                <a:solidFill>
                  <a:schemeClr val="lt1"/>
                </a:solidFill>
                <a:latin typeface="+mn-lt"/>
              </a:rPr>
              <a:t>dest=80</a:t>
            </a:r>
            <a:endParaRPr lang="en-US" altLang="it-IT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TextBox 16">
            <a:extLst>
              <a:ext uri="{FF2B5EF4-FFF2-40B4-BE49-F238E27FC236}">
                <a16:creationId xmlns:a16="http://schemas.microsoft.com/office/drawing/2014/main" id="{BF4D299F-2FF1-4E62-8EFB-0BA15D5DE5D0}"/>
              </a:ext>
            </a:extLst>
          </p:cNvPr>
          <p:cNvSpPr txBox="1"/>
          <p:nvPr/>
        </p:nvSpPr>
        <p:spPr>
          <a:xfrm>
            <a:off x="172613" y="448523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IV </a:t>
            </a:r>
            <a:r>
              <a:rPr lang="en-US" sz="1800" dirty="0"/>
              <a:t>⨁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dest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=80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86B2ACC-1AB2-4402-AB5F-CDB272F12BBD}"/>
              </a:ext>
            </a:extLst>
          </p:cNvPr>
          <p:cNvCxnSpPr/>
          <p:nvPr/>
        </p:nvCxnSpPr>
        <p:spPr bwMode="auto">
          <a:xfrm>
            <a:off x="1565667" y="4709944"/>
            <a:ext cx="324729" cy="172761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006794E2-9BAA-4C06-AE69-DE2FE3493D36}"/>
              </a:ext>
            </a:extLst>
          </p:cNvPr>
          <p:cNvCxnSpPr>
            <a:cxnSpLocks/>
            <a:endCxn id="5" idx="0"/>
          </p:cNvCxnSpPr>
          <p:nvPr/>
        </p:nvCxnSpPr>
        <p:spPr bwMode="auto">
          <a:xfrm flipH="1">
            <a:off x="1857189" y="1399358"/>
            <a:ext cx="13789" cy="1173572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TextBox 16">
            <a:extLst>
              <a:ext uri="{FF2B5EF4-FFF2-40B4-BE49-F238E27FC236}">
                <a16:creationId xmlns:a16="http://schemas.microsoft.com/office/drawing/2014/main" id="{D1C10E04-9ED4-4B9A-B822-D14FCBEC6C58}"/>
              </a:ext>
            </a:extLst>
          </p:cNvPr>
          <p:cNvSpPr txBox="1"/>
          <p:nvPr/>
        </p:nvSpPr>
        <p:spPr>
          <a:xfrm>
            <a:off x="4214391" y="5206932"/>
            <a:ext cx="41989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highlight>
                  <a:srgbClr val="F5AD2B"/>
                </a:highlight>
                <a:latin typeface="Calibri"/>
              </a:rPr>
              <a:t>IV’ = IV </a:t>
            </a:r>
            <a:r>
              <a:rPr lang="en-US" sz="2400" b="1" dirty="0">
                <a:highlight>
                  <a:srgbClr val="F5AD2B"/>
                </a:highlight>
              </a:rPr>
              <a:t>⨁</a:t>
            </a:r>
            <a:r>
              <a:rPr lang="en-US" sz="2400" b="1" dirty="0">
                <a:solidFill>
                  <a:prstClr val="black"/>
                </a:solidFill>
                <a:highlight>
                  <a:srgbClr val="F5AD2B"/>
                </a:highlight>
                <a:latin typeface="Calibri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highlight>
                  <a:srgbClr val="F5AD2B"/>
                </a:highlight>
                <a:latin typeface="Calibri"/>
              </a:rPr>
              <a:t>dest</a:t>
            </a:r>
            <a:r>
              <a:rPr lang="en-US" sz="2400" b="1" dirty="0">
                <a:solidFill>
                  <a:prstClr val="black"/>
                </a:solidFill>
                <a:highlight>
                  <a:srgbClr val="F5AD2B"/>
                </a:highlight>
                <a:latin typeface="Calibri"/>
              </a:rPr>
              <a:t>=80 </a:t>
            </a:r>
            <a:r>
              <a:rPr lang="en-US" sz="2400" b="1" dirty="0">
                <a:highlight>
                  <a:srgbClr val="F5AD2B"/>
                </a:highlight>
              </a:rPr>
              <a:t>⨁</a:t>
            </a:r>
            <a:r>
              <a:rPr lang="en-US" sz="2400" b="1" dirty="0">
                <a:solidFill>
                  <a:prstClr val="black"/>
                </a:solidFill>
                <a:highlight>
                  <a:srgbClr val="F5AD2B"/>
                </a:highlight>
                <a:latin typeface="Calibri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highlight>
                  <a:srgbClr val="F5AD2B"/>
                </a:highlight>
                <a:latin typeface="Calibri"/>
              </a:rPr>
              <a:t>dest</a:t>
            </a:r>
            <a:r>
              <a:rPr lang="en-US" sz="2400" b="1" dirty="0">
                <a:solidFill>
                  <a:prstClr val="black"/>
                </a:solidFill>
                <a:highlight>
                  <a:srgbClr val="F5AD2B"/>
                </a:highlight>
                <a:latin typeface="Calibri"/>
              </a:rPr>
              <a:t>=25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</a:rPr>
              <a:t>Now the SAME previous ciphertext decrypt to a new plaintext where port=25!!</a:t>
            </a: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9BCE0D88-48B0-4DC0-9214-E6FB6DBE3C82}"/>
              </a:ext>
            </a:extLst>
          </p:cNvPr>
          <p:cNvSpPr txBox="1"/>
          <p:nvPr/>
        </p:nvSpPr>
        <p:spPr>
          <a:xfrm>
            <a:off x="1865605" y="2538750"/>
            <a:ext cx="21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/>
              </a:rPr>
              <a:t>’</a:t>
            </a:r>
          </a:p>
        </p:txBody>
      </p:sp>
      <p:pic>
        <p:nvPicPr>
          <p:cNvPr id="64" name="Picture 12">
            <a:extLst>
              <a:ext uri="{FF2B5EF4-FFF2-40B4-BE49-F238E27FC236}">
                <a16:creationId xmlns:a16="http://schemas.microsoft.com/office/drawing/2014/main" id="{F7CAF5B7-3FE6-4EB8-B12A-D6042D6D6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73" y="4880681"/>
            <a:ext cx="866551" cy="1081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Box 16">
            <a:extLst>
              <a:ext uri="{FF2B5EF4-FFF2-40B4-BE49-F238E27FC236}">
                <a16:creationId xmlns:a16="http://schemas.microsoft.com/office/drawing/2014/main" id="{4B3B71EE-5EDB-4448-A357-95BD4FE4A927}"/>
              </a:ext>
            </a:extLst>
          </p:cNvPr>
          <p:cNvSpPr txBox="1"/>
          <p:nvPr/>
        </p:nvSpPr>
        <p:spPr>
          <a:xfrm>
            <a:off x="3108504" y="4880681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Test: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IV’=??</a:t>
            </a:r>
          </a:p>
        </p:txBody>
      </p:sp>
    </p:spTree>
    <p:extLst>
      <p:ext uri="{BB962C8B-B14F-4D97-AF65-F5344CB8AC3E}">
        <p14:creationId xmlns:p14="http://schemas.microsoft.com/office/powerpoint/2010/main" val="83293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6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8" grpId="0"/>
      <p:bldP spid="59" grpId="0" animBg="1"/>
      <p:bldP spid="60" grpId="0"/>
      <p:bldP spid="62" grpId="0"/>
      <p:bldP spid="63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3BAD72-0C56-4CF8-9DC0-A7DC261C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I’m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</a:t>
            </a:r>
            <a:r>
              <a:rPr lang="it-IT" dirty="0" err="1"/>
              <a:t>convinced</a:t>
            </a:r>
            <a:r>
              <a:rPr lang="it-IT" dirty="0"/>
              <a:t>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12E15F-B61C-4DF4-8454-8C1D13ACA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Too strong (?) </a:t>
            </a:r>
            <a:r>
              <a:rPr lang="it-IT" dirty="0" err="1"/>
              <a:t>attacker</a:t>
            </a:r>
            <a:r>
              <a:rPr lang="it-IT" dirty="0"/>
              <a:t> model! </a:t>
            </a:r>
          </a:p>
          <a:p>
            <a:pPr lvl="1"/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access to the </a:t>
            </a:r>
            <a:r>
              <a:rPr lang="it-IT" dirty="0" err="1"/>
              <a:t>backend</a:t>
            </a:r>
            <a:endParaRPr lang="it-IT" dirty="0"/>
          </a:p>
          <a:p>
            <a:pPr lvl="1"/>
            <a:endParaRPr lang="it-IT" dirty="0"/>
          </a:p>
          <a:p>
            <a:r>
              <a:rPr lang="it-IT" dirty="0"/>
              <a:t>And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use CBC in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examples</a:t>
            </a:r>
            <a:r>
              <a:rPr lang="it-IT" dirty="0"/>
              <a:t>!</a:t>
            </a:r>
          </a:p>
          <a:p>
            <a:pPr lvl="1"/>
            <a:r>
              <a:rPr lang="it-IT" dirty="0" err="1"/>
              <a:t>Perhaps</a:t>
            </a:r>
            <a:r>
              <a:rPr lang="it-IT" dirty="0"/>
              <a:t> CTR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vulnerable</a:t>
            </a:r>
            <a:r>
              <a:rPr lang="it-IT" dirty="0"/>
              <a:t>??</a:t>
            </a:r>
          </a:p>
        </p:txBody>
      </p:sp>
      <p:pic>
        <p:nvPicPr>
          <p:cNvPr id="1026" name="Picture 2" descr="Smiley Face Icon With Glasses - ClipArt Best">
            <a:extLst>
              <a:ext uri="{FF2B5EF4-FFF2-40B4-BE49-F238E27FC236}">
                <a16:creationId xmlns:a16="http://schemas.microsoft.com/office/drawing/2014/main" id="{D9AEAFE8-1178-4A0D-AF0E-FA2D9E00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4697322"/>
            <a:ext cx="1394284" cy="139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DF2ED6-2310-4C26-B7A8-72245E3E6F08}"/>
              </a:ext>
            </a:extLst>
          </p:cNvPr>
          <p:cNvSpPr txBox="1"/>
          <p:nvPr/>
        </p:nvSpPr>
        <p:spPr>
          <a:xfrm>
            <a:off x="3488865" y="4833156"/>
            <a:ext cx="5444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600" b="1" dirty="0" err="1"/>
              <a:t>See</a:t>
            </a:r>
            <a:r>
              <a:rPr lang="it-IT" sz="3600" b="1" dirty="0"/>
              <a:t> </a:t>
            </a:r>
            <a:r>
              <a:rPr lang="it-IT" sz="3600" b="1" dirty="0" err="1"/>
              <a:t>next</a:t>
            </a:r>
            <a:r>
              <a:rPr lang="it-IT" sz="3600" b="1" dirty="0"/>
              <a:t> slide an </a:t>
            </a:r>
            <a:r>
              <a:rPr lang="it-IT" sz="3600" b="1" dirty="0" err="1"/>
              <a:t>example</a:t>
            </a:r>
            <a:r>
              <a:rPr lang="it-IT" sz="3600" b="1" dirty="0"/>
              <a:t> of </a:t>
            </a:r>
            <a:br>
              <a:rPr lang="it-IT" sz="3600" b="1" dirty="0"/>
            </a:br>
            <a:r>
              <a:rPr lang="it-IT" sz="3600" b="1" dirty="0"/>
              <a:t>CCA </a:t>
            </a:r>
            <a:r>
              <a:rPr lang="it-IT" sz="3600" b="1" dirty="0" err="1"/>
              <a:t>against</a:t>
            </a:r>
            <a:r>
              <a:rPr lang="it-IT" sz="3600" b="1" dirty="0"/>
              <a:t> CTR!</a:t>
            </a:r>
          </a:p>
        </p:txBody>
      </p:sp>
    </p:spTree>
    <p:extLst>
      <p:ext uri="{BB962C8B-B14F-4D97-AF65-F5344CB8AC3E}">
        <p14:creationId xmlns:p14="http://schemas.microsoft.com/office/powerpoint/2010/main" val="34387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093C24-3A1D-42D6-B41A-1E14343F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08" y="225425"/>
            <a:ext cx="9000492" cy="649288"/>
          </a:xfrm>
        </p:spPr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2:</a:t>
            </a:r>
            <a:br>
              <a:rPr lang="it-IT" dirty="0"/>
            </a:b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network access;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3CF8EA9-4A50-45F6-9F37-CA4C1820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2667001"/>
            <a:ext cx="1403288" cy="1833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E45C13-C8A2-4AD1-8F79-A90F1FD9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276872"/>
            <a:ext cx="1057523" cy="130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C3B3CA-CF13-4405-9210-9EA056E57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108" y="6525344"/>
            <a:ext cx="2858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 err="1">
                <a:latin typeface="Arial Narrow" panose="020B0606020202030204" pitchFamily="34" charset="0"/>
              </a:rPr>
              <a:t>Souce</a:t>
            </a:r>
            <a:r>
              <a:rPr lang="it-IT" altLang="it-IT" sz="1600" b="0" dirty="0">
                <a:latin typeface="Arial Narrow" panose="020B0606020202030204" pitchFamily="34" charset="0"/>
              </a:rPr>
              <a:t>: Dan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Boneh</a:t>
            </a:r>
            <a:r>
              <a:rPr lang="it-IT" altLang="it-IT" sz="1600" b="0" dirty="0">
                <a:latin typeface="Arial Narrow" panose="020B0606020202030204" pitchFamily="34" charset="0"/>
              </a:rPr>
              <a:t> (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adapted</a:t>
            </a:r>
            <a:r>
              <a:rPr lang="it-IT" altLang="it-IT" sz="1600" b="0" dirty="0">
                <a:latin typeface="Arial Narrow" panose="020B0606020202030204" pitchFamily="34" charset="0"/>
              </a:rPr>
              <a:t> by me)</a:t>
            </a:r>
            <a:endParaRPr lang="en-US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7" name="TextBox 31">
            <a:extLst>
              <a:ext uri="{FF2B5EF4-FFF2-40B4-BE49-F238E27FC236}">
                <a16:creationId xmlns:a16="http://schemas.microsoft.com/office/drawing/2014/main" id="{08A7FA5F-35D1-4E4D-A438-71F81EA312E0}"/>
              </a:ext>
            </a:extLst>
          </p:cNvPr>
          <p:cNvSpPr txBox="1"/>
          <p:nvPr/>
        </p:nvSpPr>
        <p:spPr>
          <a:xfrm>
            <a:off x="287524" y="1413108"/>
            <a:ext cx="799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Remote terminal app: each keystroke encrypted with CTR mode 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AD43AA5E-93FA-4F1D-B1B4-3B08FFB35844}"/>
              </a:ext>
            </a:extLst>
          </p:cNvPr>
          <p:cNvSpPr/>
          <p:nvPr/>
        </p:nvSpPr>
        <p:spPr>
          <a:xfrm>
            <a:off x="2057399" y="2571749"/>
            <a:ext cx="4278795" cy="461665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+mn-lt"/>
              </a:rPr>
              <a:t>IP </a:t>
            </a:r>
            <a:r>
              <a:rPr lang="en-US" sz="2000" dirty="0" err="1">
                <a:solidFill>
                  <a:schemeClr val="lt1"/>
                </a:solidFill>
                <a:latin typeface="+mn-lt"/>
              </a:rPr>
              <a:t>hdr</a:t>
            </a:r>
            <a:r>
              <a:rPr lang="en-US" sz="2000" dirty="0">
                <a:solidFill>
                  <a:schemeClr val="lt1"/>
                </a:solidFill>
                <a:latin typeface="+mn-lt"/>
              </a:rPr>
              <a:t>     TCP </a:t>
            </a:r>
            <a:r>
              <a:rPr lang="en-US" sz="2000" dirty="0" err="1">
                <a:solidFill>
                  <a:schemeClr val="lt1"/>
                </a:solidFill>
                <a:latin typeface="+mn-lt"/>
              </a:rPr>
              <a:t>hdr</a:t>
            </a:r>
            <a:r>
              <a:rPr lang="en-US" sz="2000" dirty="0">
                <a:solidFill>
                  <a:schemeClr val="lt1"/>
                </a:solidFill>
                <a:latin typeface="+mn-lt"/>
              </a:rPr>
              <a:t>      </a:t>
            </a:r>
            <a:r>
              <a:rPr lang="en-US" sz="2000" dirty="0" err="1">
                <a:solidFill>
                  <a:schemeClr val="lt1"/>
                </a:solidFill>
                <a:latin typeface="+mn-lt"/>
              </a:rPr>
              <a:t>cksum</a:t>
            </a:r>
            <a:r>
              <a:rPr lang="en-US" sz="2000" dirty="0">
                <a:solidFill>
                  <a:schemeClr val="lt1"/>
                </a:solidFill>
                <a:latin typeface="+mn-lt"/>
              </a:rPr>
              <a:t>    D</a:t>
            </a:r>
          </a:p>
        </p:txBody>
      </p:sp>
      <p:cxnSp>
        <p:nvCxnSpPr>
          <p:cNvPr id="9" name="Straight Connector 15">
            <a:extLst>
              <a:ext uri="{FF2B5EF4-FFF2-40B4-BE49-F238E27FC236}">
                <a16:creationId xmlns:a16="http://schemas.microsoft.com/office/drawing/2014/main" id="{57C2F382-8AB1-47A0-B038-F04455A3C82E}"/>
              </a:ext>
            </a:extLst>
          </p:cNvPr>
          <p:cNvCxnSpPr>
            <a:cxnSpLocks/>
          </p:cNvCxnSpPr>
          <p:nvPr/>
        </p:nvCxnSpPr>
        <p:spPr>
          <a:xfrm>
            <a:off x="3167844" y="2571750"/>
            <a:ext cx="0" cy="46166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E9663AA7-CC7C-405E-8AAA-1FE40EC5A922}"/>
              </a:ext>
            </a:extLst>
          </p:cNvPr>
          <p:cNvCxnSpPr>
            <a:cxnSpLocks/>
          </p:cNvCxnSpPr>
          <p:nvPr/>
        </p:nvCxnSpPr>
        <p:spPr>
          <a:xfrm>
            <a:off x="4608004" y="2564904"/>
            <a:ext cx="0" cy="46166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0F116036-E3CF-459E-890B-1B287F179BEE}"/>
              </a:ext>
            </a:extLst>
          </p:cNvPr>
          <p:cNvCxnSpPr>
            <a:cxnSpLocks/>
          </p:cNvCxnSpPr>
          <p:nvPr/>
        </p:nvCxnSpPr>
        <p:spPr>
          <a:xfrm>
            <a:off x="5940152" y="2571291"/>
            <a:ext cx="0" cy="46166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3" name="TextBox 41">
            <a:extLst>
              <a:ext uri="{FF2B5EF4-FFF2-40B4-BE49-F238E27FC236}">
                <a16:creationId xmlns:a16="http://schemas.microsoft.com/office/drawing/2014/main" id="{B6254D1C-B581-4999-B9D2-69F5CF3E7338}"/>
              </a:ext>
            </a:extLst>
          </p:cNvPr>
          <p:cNvSpPr txBox="1"/>
          <p:nvPr/>
        </p:nvSpPr>
        <p:spPr>
          <a:xfrm>
            <a:off x="3239852" y="3455712"/>
            <a:ext cx="1887568" cy="3693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en-US" dirty="0"/>
              <a:t>16 bit TCP checksum</a:t>
            </a:r>
          </a:p>
        </p:txBody>
      </p:sp>
      <p:cxnSp>
        <p:nvCxnSpPr>
          <p:cNvPr id="14" name="Curved Connector 43">
            <a:extLst>
              <a:ext uri="{FF2B5EF4-FFF2-40B4-BE49-F238E27FC236}">
                <a16:creationId xmlns:a16="http://schemas.microsoft.com/office/drawing/2014/main" id="{0B152008-5538-4E9B-A2A2-B9CF5DC8AEB0}"/>
              </a:ext>
            </a:extLst>
          </p:cNvPr>
          <p:cNvCxnSpPr>
            <a:stCxn id="13" idx="3"/>
          </p:cNvCxnSpPr>
          <p:nvPr/>
        </p:nvCxnSpPr>
        <p:spPr>
          <a:xfrm flipV="1">
            <a:off x="5127420" y="3100112"/>
            <a:ext cx="161184" cy="540266"/>
          </a:xfrm>
          <a:prstGeom prst="curvedConnector2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52">
            <a:extLst>
              <a:ext uri="{FF2B5EF4-FFF2-40B4-BE49-F238E27FC236}">
                <a16:creationId xmlns:a16="http://schemas.microsoft.com/office/drawing/2014/main" id="{A762080B-0580-47DF-A057-47AA076D50A1}"/>
              </a:ext>
            </a:extLst>
          </p:cNvPr>
          <p:cNvSpPr txBox="1"/>
          <p:nvPr/>
        </p:nvSpPr>
        <p:spPr>
          <a:xfrm>
            <a:off x="6014203" y="3599728"/>
            <a:ext cx="903452" cy="64633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ctr"/>
            <a:r>
              <a:rPr lang="en-US" dirty="0"/>
              <a:t>1 byte </a:t>
            </a:r>
          </a:p>
          <a:p>
            <a:pPr algn="ctr"/>
            <a:r>
              <a:rPr lang="en-US" dirty="0"/>
              <a:t>keystroke</a:t>
            </a:r>
          </a:p>
        </p:txBody>
      </p:sp>
      <p:cxnSp>
        <p:nvCxnSpPr>
          <p:cNvPr id="16" name="Curved Connector 54">
            <a:extLst>
              <a:ext uri="{FF2B5EF4-FFF2-40B4-BE49-F238E27FC236}">
                <a16:creationId xmlns:a16="http://schemas.microsoft.com/office/drawing/2014/main" id="{9E454F8A-A50F-4C45-BA08-85B34F8CE56F}"/>
              </a:ext>
            </a:extLst>
          </p:cNvPr>
          <p:cNvCxnSpPr/>
          <p:nvPr/>
        </p:nvCxnSpPr>
        <p:spPr>
          <a:xfrm rot="16200000" flipV="1">
            <a:off x="5975014" y="3281345"/>
            <a:ext cx="565666" cy="152400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52">
            <a:extLst>
              <a:ext uri="{FF2B5EF4-FFF2-40B4-BE49-F238E27FC236}">
                <a16:creationId xmlns:a16="http://schemas.microsoft.com/office/drawing/2014/main" id="{DDEAAFF9-11AF-425F-ABDC-E522A67F3259}"/>
              </a:ext>
            </a:extLst>
          </p:cNvPr>
          <p:cNvSpPr txBox="1"/>
          <p:nvPr/>
        </p:nvSpPr>
        <p:spPr>
          <a:xfrm>
            <a:off x="978963" y="4582163"/>
            <a:ext cx="7007303" cy="138499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FACT: TCP/IP stack processes only valid packets </a:t>
            </a:r>
          </a:p>
          <a:p>
            <a:pPr algn="ctr"/>
            <a:r>
              <a:rPr lang="en-US" sz="2800" b="1" i="1" dirty="0">
                <a:sym typeface="Wingdings" panose="05000000000000000000" pitchFamily="2" charset="2"/>
              </a:rPr>
              <a:t> TCP will ACK only packets with correct </a:t>
            </a:r>
            <a:r>
              <a:rPr lang="en-US" sz="2800" b="1" i="1" dirty="0" err="1">
                <a:sym typeface="Wingdings" panose="05000000000000000000" pitchFamily="2" charset="2"/>
              </a:rPr>
              <a:t>cksum</a:t>
            </a:r>
            <a:endParaRPr lang="en-US" sz="2800" b="1" i="1" dirty="0">
              <a:sym typeface="Wingdings" panose="05000000000000000000" pitchFamily="2" charset="2"/>
            </a:endParaRPr>
          </a:p>
          <a:p>
            <a:pPr algn="ctr"/>
            <a:r>
              <a:rPr lang="en-US" sz="2800" b="1" i="1" dirty="0">
                <a:solidFill>
                  <a:srgbClr val="FF0000"/>
                </a:solidFill>
                <a:sym typeface="Wingdings" panose="05000000000000000000" pitchFamily="2" charset="2"/>
              </a:rPr>
              <a:t>(let’s use this as an oracle!!)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093C24-3A1D-42D6-B41A-1E14343F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08" y="225425"/>
            <a:ext cx="9000492" cy="649288"/>
          </a:xfrm>
        </p:spPr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2:</a:t>
            </a:r>
            <a:br>
              <a:rPr lang="it-IT" dirty="0"/>
            </a:b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network access;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03CF8EA9-4A50-45F6-9F37-CA4C1820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2667001"/>
            <a:ext cx="1403288" cy="183326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8C3B3CA-CF13-4405-9210-9EA056E57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108" y="6525344"/>
            <a:ext cx="2858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 err="1">
                <a:latin typeface="Arial Narrow" panose="020B0606020202030204" pitchFamily="34" charset="0"/>
              </a:rPr>
              <a:t>Souce</a:t>
            </a:r>
            <a:r>
              <a:rPr lang="it-IT" altLang="it-IT" sz="1600" b="0" dirty="0">
                <a:latin typeface="Arial Narrow" panose="020B0606020202030204" pitchFamily="34" charset="0"/>
              </a:rPr>
              <a:t>: Dan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Boneh</a:t>
            </a:r>
            <a:r>
              <a:rPr lang="it-IT" altLang="it-IT" sz="1600" b="0" dirty="0">
                <a:latin typeface="Arial Narrow" panose="020B0606020202030204" pitchFamily="34" charset="0"/>
              </a:rPr>
              <a:t> (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adapted</a:t>
            </a:r>
            <a:r>
              <a:rPr lang="it-IT" altLang="it-IT" sz="1600" b="0" dirty="0">
                <a:latin typeface="Arial Narrow" panose="020B0606020202030204" pitchFamily="34" charset="0"/>
              </a:rPr>
              <a:t> by me)</a:t>
            </a:r>
            <a:endParaRPr lang="en-US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7" name="TextBox 31">
            <a:extLst>
              <a:ext uri="{FF2B5EF4-FFF2-40B4-BE49-F238E27FC236}">
                <a16:creationId xmlns:a16="http://schemas.microsoft.com/office/drawing/2014/main" id="{08A7FA5F-35D1-4E4D-A438-71F81EA312E0}"/>
              </a:ext>
            </a:extLst>
          </p:cNvPr>
          <p:cNvSpPr txBox="1"/>
          <p:nvPr/>
        </p:nvSpPr>
        <p:spPr>
          <a:xfrm>
            <a:off x="287524" y="1413108"/>
            <a:ext cx="799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Remote terminal app: each keystroke encrypted with CTR mode 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AD43AA5E-93FA-4F1D-B1B4-3B08FFB35844}"/>
              </a:ext>
            </a:extLst>
          </p:cNvPr>
          <p:cNvSpPr/>
          <p:nvPr/>
        </p:nvSpPr>
        <p:spPr>
          <a:xfrm>
            <a:off x="2057399" y="2571749"/>
            <a:ext cx="4278795" cy="461665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+mn-lt"/>
              </a:rPr>
              <a:t>IP </a:t>
            </a:r>
            <a:r>
              <a:rPr lang="en-US" sz="2000" dirty="0" err="1">
                <a:solidFill>
                  <a:schemeClr val="lt1"/>
                </a:solidFill>
                <a:latin typeface="+mn-lt"/>
              </a:rPr>
              <a:t>hdr</a:t>
            </a:r>
            <a:r>
              <a:rPr lang="en-US" sz="2000" dirty="0">
                <a:solidFill>
                  <a:schemeClr val="lt1"/>
                </a:solidFill>
                <a:latin typeface="+mn-lt"/>
              </a:rPr>
              <a:t>     TCP </a:t>
            </a:r>
            <a:r>
              <a:rPr lang="en-US" sz="2000" dirty="0" err="1">
                <a:solidFill>
                  <a:schemeClr val="lt1"/>
                </a:solidFill>
                <a:latin typeface="+mn-lt"/>
              </a:rPr>
              <a:t>hdr</a:t>
            </a:r>
            <a:r>
              <a:rPr lang="en-US" sz="2000" dirty="0">
                <a:solidFill>
                  <a:schemeClr val="lt1"/>
                </a:solidFill>
                <a:latin typeface="+mn-lt"/>
              </a:rPr>
              <a:t>      </a:t>
            </a:r>
            <a:r>
              <a:rPr lang="en-US" sz="2000" dirty="0" err="1">
                <a:solidFill>
                  <a:schemeClr val="lt1"/>
                </a:solidFill>
                <a:latin typeface="+mn-lt"/>
              </a:rPr>
              <a:t>cksum</a:t>
            </a:r>
            <a:r>
              <a:rPr lang="en-US" sz="2000" dirty="0">
                <a:solidFill>
                  <a:schemeClr val="lt1"/>
                </a:solidFill>
                <a:latin typeface="+mn-lt"/>
              </a:rPr>
              <a:t>    D</a:t>
            </a:r>
          </a:p>
        </p:txBody>
      </p:sp>
      <p:cxnSp>
        <p:nvCxnSpPr>
          <p:cNvPr id="9" name="Straight Connector 15">
            <a:extLst>
              <a:ext uri="{FF2B5EF4-FFF2-40B4-BE49-F238E27FC236}">
                <a16:creationId xmlns:a16="http://schemas.microsoft.com/office/drawing/2014/main" id="{57C2F382-8AB1-47A0-B038-F04455A3C82E}"/>
              </a:ext>
            </a:extLst>
          </p:cNvPr>
          <p:cNvCxnSpPr>
            <a:cxnSpLocks/>
          </p:cNvCxnSpPr>
          <p:nvPr/>
        </p:nvCxnSpPr>
        <p:spPr>
          <a:xfrm>
            <a:off x="3167844" y="2571750"/>
            <a:ext cx="0" cy="46166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E9663AA7-CC7C-405E-8AAA-1FE40EC5A922}"/>
              </a:ext>
            </a:extLst>
          </p:cNvPr>
          <p:cNvCxnSpPr>
            <a:cxnSpLocks/>
          </p:cNvCxnSpPr>
          <p:nvPr/>
        </p:nvCxnSpPr>
        <p:spPr>
          <a:xfrm>
            <a:off x="4608004" y="2564904"/>
            <a:ext cx="0" cy="46166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0F116036-E3CF-459E-890B-1B287F179BEE}"/>
              </a:ext>
            </a:extLst>
          </p:cNvPr>
          <p:cNvCxnSpPr>
            <a:cxnSpLocks/>
          </p:cNvCxnSpPr>
          <p:nvPr/>
        </p:nvCxnSpPr>
        <p:spPr>
          <a:xfrm>
            <a:off x="5940152" y="2571291"/>
            <a:ext cx="0" cy="46166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8" name="Picture 12">
            <a:extLst>
              <a:ext uri="{FF2B5EF4-FFF2-40B4-BE49-F238E27FC236}">
                <a16:creationId xmlns:a16="http://schemas.microsoft.com/office/drawing/2014/main" id="{ED21FC32-8368-4A55-8C9E-426D8C47E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6398" y="3501008"/>
            <a:ext cx="1152128" cy="143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9F8AB0EC-D3BF-4137-B354-5CD317D273CA}"/>
              </a:ext>
            </a:extLst>
          </p:cNvPr>
          <p:cNvSpPr/>
          <p:nvPr/>
        </p:nvSpPr>
        <p:spPr>
          <a:xfrm>
            <a:off x="2987824" y="3980313"/>
            <a:ext cx="4278795" cy="461665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lt1"/>
                </a:solidFill>
                <a:latin typeface="+mn-lt"/>
              </a:rPr>
              <a:t>IP </a:t>
            </a:r>
            <a:r>
              <a:rPr lang="en-US" sz="2000" dirty="0" err="1">
                <a:solidFill>
                  <a:schemeClr val="lt1"/>
                </a:solidFill>
                <a:latin typeface="+mn-lt"/>
              </a:rPr>
              <a:t>hdr</a:t>
            </a:r>
            <a:r>
              <a:rPr lang="en-US" sz="2000" dirty="0">
                <a:solidFill>
                  <a:schemeClr val="lt1"/>
                </a:solidFill>
                <a:latin typeface="+mn-lt"/>
              </a:rPr>
              <a:t>     TCP </a:t>
            </a:r>
            <a:r>
              <a:rPr lang="en-US" sz="2000" dirty="0" err="1">
                <a:solidFill>
                  <a:schemeClr val="lt1"/>
                </a:solidFill>
                <a:latin typeface="+mn-lt"/>
              </a:rPr>
              <a:t>hdr</a:t>
            </a:r>
            <a:r>
              <a:rPr lang="en-US" sz="2000" dirty="0">
                <a:solidFill>
                  <a:schemeClr val="lt1"/>
                </a:solidFill>
                <a:latin typeface="+mn-lt"/>
              </a:rPr>
              <a:t>      </a:t>
            </a:r>
            <a:r>
              <a:rPr lang="en-US" sz="2000" dirty="0" err="1">
                <a:solidFill>
                  <a:schemeClr val="lt1"/>
                </a:solidFill>
                <a:latin typeface="+mn-lt"/>
              </a:rPr>
              <a:t>cksum</a:t>
            </a:r>
            <a:r>
              <a:rPr lang="en-US" sz="2000" dirty="0">
                <a:solidFill>
                  <a:schemeClr val="lt1"/>
                </a:solidFill>
                <a:latin typeface="+mn-lt"/>
              </a:rPr>
              <a:t>    D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CC9A3E13-EF5E-48B9-86A7-E424D701B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276872"/>
            <a:ext cx="1057523" cy="130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25E0805-FAEB-4B29-AC9E-B78FCED8AADE}"/>
              </a:ext>
            </a:extLst>
          </p:cNvPr>
          <p:cNvSpPr txBox="1"/>
          <p:nvPr/>
        </p:nvSpPr>
        <p:spPr>
          <a:xfrm>
            <a:off x="1413749" y="4007731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For </a:t>
            </a:r>
            <a:r>
              <a:rPr lang="it-IT" sz="2400" b="1" dirty="0" err="1"/>
              <a:t>all</a:t>
            </a:r>
            <a:r>
              <a:rPr lang="it-IT" sz="2400" b="1" dirty="0"/>
              <a:t> t, s:</a:t>
            </a:r>
          </a:p>
        </p:txBody>
      </p:sp>
      <p:cxnSp>
        <p:nvCxnSpPr>
          <p:cNvPr id="21" name="Straight Arrow Connector 12">
            <a:extLst>
              <a:ext uri="{FF2B5EF4-FFF2-40B4-BE49-F238E27FC236}">
                <a16:creationId xmlns:a16="http://schemas.microsoft.com/office/drawing/2014/main" id="{BCE4D1B2-1DFC-4827-A450-387A0F9FF1B7}"/>
              </a:ext>
            </a:extLst>
          </p:cNvPr>
          <p:cNvCxnSpPr>
            <a:cxnSpLocks/>
          </p:cNvCxnSpPr>
          <p:nvPr/>
        </p:nvCxnSpPr>
        <p:spPr>
          <a:xfrm>
            <a:off x="1691680" y="3743260"/>
            <a:ext cx="55086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89468A-63DA-42F9-AA94-F698D306B965}"/>
              </a:ext>
            </a:extLst>
          </p:cNvPr>
          <p:cNvSpPr txBox="1"/>
          <p:nvPr/>
        </p:nvSpPr>
        <p:spPr>
          <a:xfrm>
            <a:off x="5292081" y="4463340"/>
            <a:ext cx="2592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    </a:t>
            </a:r>
            <a:r>
              <a:rPr lang="en-US" sz="2800" b="1" dirty="0"/>
              <a:t>⨁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 t        </a:t>
            </a:r>
            <a:r>
              <a:rPr lang="en-US" sz="2800" b="1" dirty="0"/>
              <a:t>⨁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 s</a:t>
            </a:r>
            <a:endParaRPr lang="it-IT" sz="2400" dirty="0"/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1822583B-C927-4225-8D3F-E4084D629457}"/>
              </a:ext>
            </a:extLst>
          </p:cNvPr>
          <p:cNvCxnSpPr>
            <a:cxnSpLocks/>
          </p:cNvCxnSpPr>
          <p:nvPr/>
        </p:nvCxnSpPr>
        <p:spPr>
          <a:xfrm>
            <a:off x="4103948" y="4001675"/>
            <a:ext cx="0" cy="46166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073AF4A8-A529-4D82-BAF9-642AC1A80ABB}"/>
              </a:ext>
            </a:extLst>
          </p:cNvPr>
          <p:cNvCxnSpPr>
            <a:cxnSpLocks/>
          </p:cNvCxnSpPr>
          <p:nvPr/>
        </p:nvCxnSpPr>
        <p:spPr>
          <a:xfrm>
            <a:off x="5544108" y="3994829"/>
            <a:ext cx="0" cy="46166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2F697E2C-D570-4E5E-B776-024C433DB3C1}"/>
              </a:ext>
            </a:extLst>
          </p:cNvPr>
          <p:cNvCxnSpPr>
            <a:cxnSpLocks/>
          </p:cNvCxnSpPr>
          <p:nvPr/>
        </p:nvCxnSpPr>
        <p:spPr>
          <a:xfrm>
            <a:off x="6804248" y="4001216"/>
            <a:ext cx="0" cy="46166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" name="Straight Arrow Connector 78">
            <a:extLst>
              <a:ext uri="{FF2B5EF4-FFF2-40B4-BE49-F238E27FC236}">
                <a16:creationId xmlns:a16="http://schemas.microsoft.com/office/drawing/2014/main" id="{CD51B226-E421-44C6-BC5C-17D41E8B35CA}"/>
              </a:ext>
            </a:extLst>
          </p:cNvPr>
          <p:cNvCxnSpPr>
            <a:cxnSpLocks/>
          </p:cNvCxnSpPr>
          <p:nvPr/>
        </p:nvCxnSpPr>
        <p:spPr>
          <a:xfrm flipH="1">
            <a:off x="1691680" y="5119012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79">
            <a:extLst>
              <a:ext uri="{FF2B5EF4-FFF2-40B4-BE49-F238E27FC236}">
                <a16:creationId xmlns:a16="http://schemas.microsoft.com/office/drawing/2014/main" id="{938B2E94-961F-4290-AA43-1609C6481FDE}"/>
              </a:ext>
            </a:extLst>
          </p:cNvPr>
          <p:cNvSpPr txBox="1"/>
          <p:nvPr/>
        </p:nvSpPr>
        <p:spPr>
          <a:xfrm>
            <a:off x="1962174" y="5157192"/>
            <a:ext cx="5298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ACK if valid checksum,  nothing otherwise</a:t>
            </a:r>
          </a:p>
        </p:txBody>
      </p:sp>
      <p:sp>
        <p:nvSpPr>
          <p:cNvPr id="31" name="TextBox 79">
            <a:extLst>
              <a:ext uri="{FF2B5EF4-FFF2-40B4-BE49-F238E27FC236}">
                <a16:creationId xmlns:a16="http://schemas.microsoft.com/office/drawing/2014/main" id="{4B35B1C2-31E6-4590-B30B-E02F90BEDD9A}"/>
              </a:ext>
            </a:extLst>
          </p:cNvPr>
          <p:cNvSpPr txBox="1"/>
          <p:nvPr/>
        </p:nvSpPr>
        <p:spPr>
          <a:xfrm>
            <a:off x="128202" y="5558571"/>
            <a:ext cx="8994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MANY (!) valid equations: {checksum(</a:t>
            </a:r>
            <a:r>
              <a:rPr lang="en-US" sz="2400" b="1" dirty="0" err="1">
                <a:solidFill>
                  <a:srgbClr val="FF0000"/>
                </a:solidFill>
              </a:rPr>
              <a:t>hdr</a:t>
            </a:r>
            <a:r>
              <a:rPr lang="en-US" sz="2400" b="1" dirty="0">
                <a:solidFill>
                  <a:srgbClr val="FF0000"/>
                </a:solidFill>
              </a:rPr>
              <a:t>, D⨁s) = t ⨁ checksum(</a:t>
            </a:r>
            <a:r>
              <a:rPr lang="en-US" sz="2400" b="1" dirty="0" err="1">
                <a:solidFill>
                  <a:srgbClr val="FF0000"/>
                </a:solidFill>
              </a:rPr>
              <a:t>hdr</a:t>
            </a:r>
            <a:r>
              <a:rPr lang="en-US" sz="2400" b="1" dirty="0">
                <a:solidFill>
                  <a:srgbClr val="FF0000"/>
                </a:solidFill>
              </a:rPr>
              <a:t>, D)} </a:t>
            </a:r>
            <a:endParaRPr lang="en-US" sz="2400" b="1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hdr</a:t>
            </a:r>
            <a:r>
              <a:rPr lang="en-US" sz="2400" b="1" dirty="0">
                <a:solidFill>
                  <a:srgbClr val="FF0000"/>
                </a:solidFill>
              </a:rPr>
              <a:t> often known, {</a:t>
            </a:r>
            <a:r>
              <a:rPr lang="en-US" sz="2400" b="1" dirty="0" err="1">
                <a:solidFill>
                  <a:srgbClr val="FF0000"/>
                </a:solidFill>
              </a:rPr>
              <a:t>cksum</a:t>
            </a:r>
            <a:r>
              <a:rPr lang="en-US" sz="2400" b="1" dirty="0">
                <a:solidFill>
                  <a:srgbClr val="FF0000"/>
                </a:solidFill>
              </a:rPr>
              <a:t>, D} unknown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 may be solved!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00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/>
      <p:bldP spid="23" grpId="0" animBg="1"/>
      <p:bldP spid="29" grpId="0"/>
      <p:bldP spid="31" grpId="0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781951D3CFA64AA3493CD3E6442C76" ma:contentTypeVersion="4" ma:contentTypeDescription="Creare un nuovo documento." ma:contentTypeScope="" ma:versionID="a36c6b2f7fcd373cb8b64cdfd812e698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b16886be2dba503720a39a8063f8acf3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DE4BFD-A922-4E6D-9B3E-6FB5B0E552BE}"/>
</file>

<file path=customXml/itemProps2.xml><?xml version="1.0" encoding="utf-8"?>
<ds:datastoreItem xmlns:ds="http://schemas.openxmlformats.org/officeDocument/2006/customXml" ds:itemID="{90060121-569A-45CF-B60F-66F8444D6B2B}"/>
</file>

<file path=customXml/itemProps3.xml><?xml version="1.0" encoding="utf-8"?>
<ds:datastoreItem xmlns:ds="http://schemas.openxmlformats.org/officeDocument/2006/customXml" ds:itemID="{D7FBA597-A22D-45E3-A3A3-8E31D3C77D3F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1699</Words>
  <Application>Microsoft Office PowerPoint</Application>
  <PresentationFormat>Presentazione su schermo (4:3)</PresentationFormat>
  <Paragraphs>365</Paragraphs>
  <Slides>24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5" baseType="lpstr">
      <vt:lpstr>Arial</vt:lpstr>
      <vt:lpstr>Arial Narrow</vt:lpstr>
      <vt:lpstr>Book Antiqua</vt:lpstr>
      <vt:lpstr>Bookman Old Style</vt:lpstr>
      <vt:lpstr>Calibri</vt:lpstr>
      <vt:lpstr>Cambria Math</vt:lpstr>
      <vt:lpstr>JansonTextLTStd-Roman</vt:lpstr>
      <vt:lpstr>Tahoma</vt:lpstr>
      <vt:lpstr>Times New Roman</vt:lpstr>
      <vt:lpstr>Wingdings</vt:lpstr>
      <vt:lpstr>214templ</vt:lpstr>
      <vt:lpstr>Review of Block ciphers: Authenticated Encryption</vt:lpstr>
      <vt:lpstr>Recap: encryption does not guarantee integrity!</vt:lpstr>
      <vt:lpstr>Indeed: tampering attacks CAN also break confidentiality!</vt:lpstr>
      <vt:lpstr>Example 1</vt:lpstr>
      <vt:lpstr>Example 1</vt:lpstr>
      <vt:lpstr>Example 1</vt:lpstr>
      <vt:lpstr>I’m not yet convinced!</vt:lpstr>
      <vt:lpstr>Example 2: Attacker has only network access;</vt:lpstr>
      <vt:lpstr>Example 2: Attacker has only network access;</vt:lpstr>
      <vt:lpstr>Take home</vt:lpstr>
      <vt:lpstr>Authenticated Encryption</vt:lpstr>
      <vt:lpstr>Security definition</vt:lpstr>
      <vt:lpstr>AEAD: AE with Associated Data</vt:lpstr>
      <vt:lpstr>Design choices for AEAD</vt:lpstr>
      <vt:lpstr>AES-GCM: Galois Counter Mode</vt:lpstr>
      <vt:lpstr>Construction @ high level (example: msg in two blocks)</vt:lpstr>
      <vt:lpstr>Construction @ high level (example: msg in two blocks)</vt:lpstr>
      <vt:lpstr>Construction @ high level (example: msg in two blocks)</vt:lpstr>
      <vt:lpstr>Wegman-Carter MAC</vt:lpstr>
      <vt:lpstr>Universal Hash Function</vt:lpstr>
      <vt:lpstr>AES-GCM: GHASH</vt:lpstr>
      <vt:lpstr>Wegman-Carter construction</vt:lpstr>
      <vt:lpstr>What about Associated Data?</vt:lpstr>
      <vt:lpstr>GCM critical issue: nonce reuse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768</cp:revision>
  <cp:lastPrinted>1998-04-09T13:49:28Z</cp:lastPrinted>
  <dcterms:created xsi:type="dcterms:W3CDTF">1996-09-11T22:41:56Z</dcterms:created>
  <dcterms:modified xsi:type="dcterms:W3CDTF">2021-11-01T16:18:12Z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