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9"/>
  </p:notesMasterIdLst>
  <p:handoutMasterIdLst>
    <p:handoutMasterId r:id="rId60"/>
  </p:handoutMasterIdLst>
  <p:sldIdLst>
    <p:sldId id="704" r:id="rId2"/>
    <p:sldId id="811" r:id="rId3"/>
    <p:sldId id="813" r:id="rId4"/>
    <p:sldId id="815" r:id="rId5"/>
    <p:sldId id="782" r:id="rId6"/>
    <p:sldId id="818" r:id="rId7"/>
    <p:sldId id="819" r:id="rId8"/>
    <p:sldId id="820" r:id="rId9"/>
    <p:sldId id="821" r:id="rId10"/>
    <p:sldId id="823" r:id="rId11"/>
    <p:sldId id="822" r:id="rId12"/>
    <p:sldId id="826" r:id="rId13"/>
    <p:sldId id="825" r:id="rId14"/>
    <p:sldId id="827" r:id="rId15"/>
    <p:sldId id="831" r:id="rId16"/>
    <p:sldId id="832" r:id="rId17"/>
    <p:sldId id="834" r:id="rId18"/>
    <p:sldId id="783" r:id="rId19"/>
    <p:sldId id="835" r:id="rId20"/>
    <p:sldId id="838" r:id="rId21"/>
    <p:sldId id="837" r:id="rId22"/>
    <p:sldId id="784" r:id="rId23"/>
    <p:sldId id="839" r:id="rId24"/>
    <p:sldId id="785" r:id="rId25"/>
    <p:sldId id="840" r:id="rId26"/>
    <p:sldId id="841" r:id="rId27"/>
    <p:sldId id="786" r:id="rId28"/>
    <p:sldId id="810" r:id="rId29"/>
    <p:sldId id="816" r:id="rId30"/>
    <p:sldId id="817" r:id="rId31"/>
    <p:sldId id="848" r:id="rId32"/>
    <p:sldId id="849" r:id="rId33"/>
    <p:sldId id="850" r:id="rId34"/>
    <p:sldId id="814" r:id="rId35"/>
    <p:sldId id="851" r:id="rId36"/>
    <p:sldId id="852" r:id="rId37"/>
    <p:sldId id="853" r:id="rId38"/>
    <p:sldId id="860" r:id="rId39"/>
    <p:sldId id="824" r:id="rId40"/>
    <p:sldId id="854" r:id="rId41"/>
    <p:sldId id="855" r:id="rId42"/>
    <p:sldId id="856" r:id="rId43"/>
    <p:sldId id="829" r:id="rId44"/>
    <p:sldId id="857" r:id="rId45"/>
    <p:sldId id="858" r:id="rId46"/>
    <p:sldId id="859" r:id="rId47"/>
    <p:sldId id="836" r:id="rId48"/>
    <p:sldId id="800" r:id="rId49"/>
    <p:sldId id="801" r:id="rId50"/>
    <p:sldId id="802" r:id="rId51"/>
    <p:sldId id="803" r:id="rId52"/>
    <p:sldId id="804" r:id="rId53"/>
    <p:sldId id="805" r:id="rId54"/>
    <p:sldId id="806" r:id="rId55"/>
    <p:sldId id="807" r:id="rId56"/>
    <p:sldId id="808" r:id="rId57"/>
    <p:sldId id="809" r:id="rId5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Narrow" panose="020B0606020202030204" pitchFamily="34" charset="0"/>
        <a:ea typeface="+mn-ea"/>
        <a:cs typeface="+mn-cs"/>
      </a:defRPr>
    </a:lvl1pPr>
    <a:lvl2pPr marL="457200" algn="l" rtl="0" fontAlgn="base">
      <a:spcBef>
        <a:spcPct val="0"/>
      </a:spcBef>
      <a:spcAft>
        <a:spcPct val="0"/>
      </a:spcAft>
      <a:defRPr kern="1200">
        <a:solidFill>
          <a:schemeClr val="tx1"/>
        </a:solidFill>
        <a:latin typeface="Arial Narrow" panose="020B0606020202030204" pitchFamily="34" charset="0"/>
        <a:ea typeface="+mn-ea"/>
        <a:cs typeface="+mn-cs"/>
      </a:defRPr>
    </a:lvl2pPr>
    <a:lvl3pPr marL="914400" algn="l" rtl="0" fontAlgn="base">
      <a:spcBef>
        <a:spcPct val="0"/>
      </a:spcBef>
      <a:spcAft>
        <a:spcPct val="0"/>
      </a:spcAft>
      <a:defRPr kern="1200">
        <a:solidFill>
          <a:schemeClr val="tx1"/>
        </a:solidFill>
        <a:latin typeface="Arial Narrow" panose="020B0606020202030204" pitchFamily="34" charset="0"/>
        <a:ea typeface="+mn-ea"/>
        <a:cs typeface="+mn-cs"/>
      </a:defRPr>
    </a:lvl3pPr>
    <a:lvl4pPr marL="1371600" algn="l" rtl="0" fontAlgn="base">
      <a:spcBef>
        <a:spcPct val="0"/>
      </a:spcBef>
      <a:spcAft>
        <a:spcPct val="0"/>
      </a:spcAft>
      <a:defRPr kern="1200">
        <a:solidFill>
          <a:schemeClr val="tx1"/>
        </a:solidFill>
        <a:latin typeface="Arial Narrow" panose="020B0606020202030204" pitchFamily="34" charset="0"/>
        <a:ea typeface="+mn-ea"/>
        <a:cs typeface="+mn-cs"/>
      </a:defRPr>
    </a:lvl4pPr>
    <a:lvl5pPr marL="1828800" algn="l" rtl="0" fontAlgn="base">
      <a:spcBef>
        <a:spcPct val="0"/>
      </a:spcBef>
      <a:spcAft>
        <a:spcPct val="0"/>
      </a:spcAft>
      <a:defRPr kern="1200">
        <a:solidFill>
          <a:schemeClr val="tx1"/>
        </a:solidFill>
        <a:latin typeface="Arial Narrow" panose="020B0606020202030204" pitchFamily="34" charset="0"/>
        <a:ea typeface="+mn-ea"/>
        <a:cs typeface="+mn-cs"/>
      </a:defRPr>
    </a:lvl5pPr>
    <a:lvl6pPr marL="2286000" algn="l" defTabSz="914400" rtl="0" eaLnBrk="1" latinLnBrk="0" hangingPunct="1">
      <a:defRPr kern="1200">
        <a:solidFill>
          <a:schemeClr val="tx1"/>
        </a:solidFill>
        <a:latin typeface="Arial Narrow" panose="020B0606020202030204" pitchFamily="34" charset="0"/>
        <a:ea typeface="+mn-ea"/>
        <a:cs typeface="+mn-cs"/>
      </a:defRPr>
    </a:lvl6pPr>
    <a:lvl7pPr marL="2743200" algn="l" defTabSz="914400" rtl="0" eaLnBrk="1" latinLnBrk="0" hangingPunct="1">
      <a:defRPr kern="1200">
        <a:solidFill>
          <a:schemeClr val="tx1"/>
        </a:solidFill>
        <a:latin typeface="Arial Narrow" panose="020B0606020202030204" pitchFamily="34" charset="0"/>
        <a:ea typeface="+mn-ea"/>
        <a:cs typeface="+mn-cs"/>
      </a:defRPr>
    </a:lvl7pPr>
    <a:lvl8pPr marL="3200400" algn="l" defTabSz="914400" rtl="0" eaLnBrk="1" latinLnBrk="0" hangingPunct="1">
      <a:defRPr kern="1200">
        <a:solidFill>
          <a:schemeClr val="tx1"/>
        </a:solidFill>
        <a:latin typeface="Arial Narrow" panose="020B0606020202030204" pitchFamily="34" charset="0"/>
        <a:ea typeface="+mn-ea"/>
        <a:cs typeface="+mn-cs"/>
      </a:defRPr>
    </a:lvl8pPr>
    <a:lvl9pPr marL="3657600" algn="l" defTabSz="914400" rtl="0" eaLnBrk="1" latinLnBrk="0" hangingPunct="1">
      <a:defRPr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536">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3333CC"/>
    <a:srgbClr val="008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22" autoAdjust="0"/>
  </p:normalViewPr>
  <p:slideViewPr>
    <p:cSldViewPr showGuides="1">
      <p:cViewPr varScale="1">
        <p:scale>
          <a:sx n="60" d="100"/>
          <a:sy n="60" d="100"/>
        </p:scale>
        <p:origin x="1464" y="34"/>
      </p:cViewPr>
      <p:guideLst>
        <p:guide orient="horz" pos="3888"/>
        <p:guide pos="1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38" d="100"/>
          <a:sy n="38" d="100"/>
        </p:scale>
        <p:origin x="-1446" y="-84"/>
      </p:cViewPr>
      <p:guideLst>
        <p:guide orient="horz" pos="3023"/>
        <p:guide pos="2304"/>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D0D70B8-3CF7-4D34-86D6-02A7A83595C9}"/>
              </a:ext>
            </a:extLst>
          </p:cNvPr>
          <p:cNvSpPr>
            <a:spLocks noChangeArrowheads="1"/>
          </p:cNvSpPr>
          <p:nvPr/>
        </p:nvSpPr>
        <p:spPr bwMode="auto">
          <a:xfrm>
            <a:off x="5749925" y="8799513"/>
            <a:ext cx="6842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227" tIns="46777" rIns="95227" bIns="46777">
            <a:spAutoFit/>
          </a:bodyPr>
          <a:lstStyle>
            <a:lvl1pPr defTabSz="963613" eaLnBrk="0" hangingPunct="0">
              <a:defRPr>
                <a:solidFill>
                  <a:schemeClr val="tx1"/>
                </a:solidFill>
                <a:latin typeface="Arial Narrow" panose="020B0606020202030204" pitchFamily="34" charset="0"/>
              </a:defRPr>
            </a:lvl1pPr>
            <a:lvl2pPr marL="742950" indent="-285750" defTabSz="963613" eaLnBrk="0" hangingPunct="0">
              <a:defRPr>
                <a:solidFill>
                  <a:schemeClr val="tx1"/>
                </a:solidFill>
                <a:latin typeface="Arial Narrow" panose="020B0606020202030204" pitchFamily="34" charset="0"/>
              </a:defRPr>
            </a:lvl2pPr>
            <a:lvl3pPr marL="1143000" indent="-228600" defTabSz="963613" eaLnBrk="0" hangingPunct="0">
              <a:defRPr>
                <a:solidFill>
                  <a:schemeClr val="tx1"/>
                </a:solidFill>
                <a:latin typeface="Arial Narrow" panose="020B0606020202030204" pitchFamily="34" charset="0"/>
              </a:defRPr>
            </a:lvl3pPr>
            <a:lvl4pPr marL="1600200" indent="-228600" defTabSz="963613" eaLnBrk="0" hangingPunct="0">
              <a:defRPr>
                <a:solidFill>
                  <a:schemeClr val="tx1"/>
                </a:solidFill>
                <a:latin typeface="Arial Narrow" panose="020B0606020202030204" pitchFamily="34" charset="0"/>
              </a:defRPr>
            </a:lvl4pPr>
            <a:lvl5pPr marL="2057400" indent="-228600" defTabSz="963613" eaLnBrk="0" hangingPunct="0">
              <a:defRPr>
                <a:solidFill>
                  <a:schemeClr val="tx1"/>
                </a:solidFill>
                <a:latin typeface="Arial Narrow" panose="020B0606020202030204" pitchFamily="34" charset="0"/>
              </a:defRPr>
            </a:lvl5pPr>
            <a:lvl6pPr marL="2514600" indent="-228600" defTabSz="963613" eaLnBrk="0" fontAlgn="base" hangingPunct="0">
              <a:spcBef>
                <a:spcPct val="0"/>
              </a:spcBef>
              <a:spcAft>
                <a:spcPct val="0"/>
              </a:spcAft>
              <a:defRPr>
                <a:solidFill>
                  <a:schemeClr val="tx1"/>
                </a:solidFill>
                <a:latin typeface="Arial Narrow" panose="020B0606020202030204" pitchFamily="34" charset="0"/>
              </a:defRPr>
            </a:lvl6pPr>
            <a:lvl7pPr marL="2971800" indent="-228600" defTabSz="963613" eaLnBrk="0" fontAlgn="base" hangingPunct="0">
              <a:spcBef>
                <a:spcPct val="0"/>
              </a:spcBef>
              <a:spcAft>
                <a:spcPct val="0"/>
              </a:spcAft>
              <a:defRPr>
                <a:solidFill>
                  <a:schemeClr val="tx1"/>
                </a:solidFill>
                <a:latin typeface="Arial Narrow" panose="020B0606020202030204" pitchFamily="34" charset="0"/>
              </a:defRPr>
            </a:lvl7pPr>
            <a:lvl8pPr marL="3429000" indent="-228600" defTabSz="963613" eaLnBrk="0" fontAlgn="base" hangingPunct="0">
              <a:spcBef>
                <a:spcPct val="0"/>
              </a:spcBef>
              <a:spcAft>
                <a:spcPct val="0"/>
              </a:spcAft>
              <a:defRPr>
                <a:solidFill>
                  <a:schemeClr val="tx1"/>
                </a:solidFill>
                <a:latin typeface="Arial Narrow" panose="020B0606020202030204" pitchFamily="34" charset="0"/>
              </a:defRPr>
            </a:lvl8pPr>
            <a:lvl9pPr marL="3886200" indent="-228600" defTabSz="963613" eaLnBrk="0" fontAlgn="base" hangingPunct="0">
              <a:spcBef>
                <a:spcPct val="0"/>
              </a:spcBef>
              <a:spcAft>
                <a:spcPct val="0"/>
              </a:spcAft>
              <a:defRPr>
                <a:solidFill>
                  <a:schemeClr val="tx1"/>
                </a:solidFill>
                <a:latin typeface="Arial Narrow" panose="020B0606020202030204" pitchFamily="34" charset="0"/>
              </a:defRPr>
            </a:lvl9pPr>
          </a:lstStyle>
          <a:p>
            <a:fld id="{F873CA53-1161-41FD-9AE4-426080776994}" type="slidenum">
              <a:rPr lang="en-US" altLang="it-IT" sz="2500">
                <a:latin typeface="Book Antiqua" panose="02040602050305030304" pitchFamily="18" charset="0"/>
              </a:rPr>
              <a:pPr/>
              <a:t>‹N›</a:t>
            </a:fld>
            <a:endParaRPr lang="en-US" altLang="it-IT" sz="2500">
              <a:latin typeface="Book Antiqua" panose="02040602050305030304"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3:48:23.890"/>
    </inkml:context>
    <inkml:brush xml:id="br0">
      <inkml:brushProperty name="width" value="0.05" units="cm"/>
      <inkml:brushProperty name="height" value="0.05" units="cm"/>
    </inkml:brush>
  </inkml:definitions>
  <inkml:trace contextRef="#ctx0" brushRef="#br0">52 0 9890,'-17'15'688,"-18"-9"-608,43-3-80,19 12-816,15 7 568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4:40:10.456"/>
    </inkml:context>
    <inkml:brush xml:id="br0">
      <inkml:brushProperty name="width" value="0.05" units="cm"/>
      <inkml:brushProperty name="height" value="0.05" units="cm"/>
    </inkml:brush>
  </inkml:definitions>
  <inkml:trace contextRef="#ctx0" brushRef="#br0">52 124 1488,'11'-41'536,"-27"-1"-440,-28 2-32,42 40-56,7 18-16,21 35-8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7FF767D-A443-41A3-A750-14C445703461}"/>
              </a:ext>
            </a:extLst>
          </p:cNvPr>
          <p:cNvSpPr>
            <a:spLocks noGrp="1" noRot="1" noChangeAspect="1"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3D65598C-7F78-4889-A7A7-CF91F2424309}"/>
              </a:ext>
            </a:extLst>
          </p:cNvPr>
          <p:cNvSpPr>
            <a:spLocks noGrp="1" noChangeArrowheads="1"/>
          </p:cNvSpPr>
          <p:nvPr>
            <p:ph type="body" sz="quarter" idx="3"/>
          </p:nvPr>
        </p:nvSpPr>
        <p:spPr bwMode="auto">
          <a:xfrm>
            <a:off x="974725" y="4559300"/>
            <a:ext cx="5365750" cy="4324350"/>
          </a:xfrm>
          <a:prstGeom prst="rect">
            <a:avLst/>
          </a:prstGeom>
          <a:noFill/>
          <a:ln w="9525">
            <a:noFill/>
            <a:miter lim="800000"/>
            <a:headEnd/>
            <a:tailEnd/>
          </a:ln>
          <a:effectLst/>
        </p:spPr>
        <p:txBody>
          <a:bodyPr vert="horz" wrap="square" lIns="95227" tIns="46777" rIns="95227" bIns="467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immagine diapositiva 1">
            <a:extLst>
              <a:ext uri="{FF2B5EF4-FFF2-40B4-BE49-F238E27FC236}">
                <a16:creationId xmlns:a16="http://schemas.microsoft.com/office/drawing/2014/main" id="{C254D8F8-0029-41DF-8F98-E84F0003D80C}"/>
              </a:ext>
            </a:extLst>
          </p:cNvPr>
          <p:cNvSpPr>
            <a:spLocks noGrp="1" noRot="1" noChangeAspect="1" noTextEdit="1"/>
          </p:cNvSpPr>
          <p:nvPr>
            <p:ph type="sldImg"/>
          </p:nvPr>
        </p:nvSpPr>
        <p:spPr>
          <a:ln/>
        </p:spPr>
      </p:sp>
      <p:sp>
        <p:nvSpPr>
          <p:cNvPr id="32771" name="Segnaposto note 2">
            <a:extLst>
              <a:ext uri="{FF2B5EF4-FFF2-40B4-BE49-F238E27FC236}">
                <a16:creationId xmlns:a16="http://schemas.microsoft.com/office/drawing/2014/main" id="{23530AD2-6ADE-462B-8E7B-FD2EA924F5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40964"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C1F2A5B2-C6BC-4E42-81E8-F3376EC0076C}" type="slidenum">
              <a:rPr lang="en-US" altLang="it-IT" sz="1800">
                <a:latin typeface="Arial Narrow" panose="020B0606020202030204" pitchFamily="34" charset="0"/>
              </a:rPr>
              <a:pPr eaLnBrk="1" hangingPunct="1">
                <a:spcBef>
                  <a:spcPct val="0"/>
                </a:spcBef>
              </a:pPr>
              <a:t>34</a:t>
            </a:fld>
            <a:endParaRPr lang="en-US" altLang="it-IT" sz="1800">
              <a:latin typeface="Arial Narrow" panose="020B0606020202030204" pitchFamily="34" charset="0"/>
            </a:endParaRPr>
          </a:p>
        </p:txBody>
      </p:sp>
    </p:spTree>
    <p:extLst>
      <p:ext uri="{BB962C8B-B14F-4D97-AF65-F5344CB8AC3E}">
        <p14:creationId xmlns:p14="http://schemas.microsoft.com/office/powerpoint/2010/main" val="54399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41988"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DFB03D45-9C33-49DF-A0A5-F95CFE6EB09C}" type="slidenum">
              <a:rPr lang="en-US" altLang="it-IT" sz="1800">
                <a:latin typeface="Arial Narrow" panose="020B0606020202030204" pitchFamily="34" charset="0"/>
              </a:rPr>
              <a:pPr eaLnBrk="1" hangingPunct="1">
                <a:spcBef>
                  <a:spcPct val="0"/>
                </a:spcBef>
              </a:pPr>
              <a:t>35</a:t>
            </a:fld>
            <a:endParaRPr lang="en-US" altLang="it-IT" sz="1800">
              <a:latin typeface="Arial Narrow" panose="020B0606020202030204" pitchFamily="34" charset="0"/>
            </a:endParaRPr>
          </a:p>
        </p:txBody>
      </p:sp>
    </p:spTree>
    <p:extLst>
      <p:ext uri="{BB962C8B-B14F-4D97-AF65-F5344CB8AC3E}">
        <p14:creationId xmlns:p14="http://schemas.microsoft.com/office/powerpoint/2010/main" val="3613507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gnaposto immagine diapositiva 1"/>
          <p:cNvSpPr>
            <a:spLocks noGrp="1" noRot="1" noChangeAspect="1" noTextEdit="1"/>
          </p:cNvSpPr>
          <p:nvPr>
            <p:ph type="sldImg"/>
          </p:nvPr>
        </p:nvSpPr>
        <p:spPr>
          <a:ln/>
        </p:spPr>
      </p:sp>
      <p:sp>
        <p:nvSpPr>
          <p:cNvPr id="368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extLst>
      <p:ext uri="{BB962C8B-B14F-4D97-AF65-F5344CB8AC3E}">
        <p14:creationId xmlns:p14="http://schemas.microsoft.com/office/powerpoint/2010/main" val="3744176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gnaposto immagine diapositiva 1"/>
          <p:cNvSpPr>
            <a:spLocks noGrp="1" noRot="1" noChangeAspect="1" noTextEdit="1"/>
          </p:cNvSpPr>
          <p:nvPr>
            <p:ph type="sldImg"/>
          </p:nvPr>
        </p:nvSpPr>
        <p:spPr>
          <a:ln/>
        </p:spPr>
      </p:sp>
      <p:sp>
        <p:nvSpPr>
          <p:cNvPr id="368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extLst>
      <p:ext uri="{BB962C8B-B14F-4D97-AF65-F5344CB8AC3E}">
        <p14:creationId xmlns:p14="http://schemas.microsoft.com/office/powerpoint/2010/main" val="3575451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gnaposto immagine diapositiva 1"/>
          <p:cNvSpPr>
            <a:spLocks noGrp="1" noRot="1" noChangeAspect="1" noTextEdit="1"/>
          </p:cNvSpPr>
          <p:nvPr>
            <p:ph type="sldImg"/>
          </p:nvPr>
        </p:nvSpPr>
        <p:spPr>
          <a:ln/>
        </p:spPr>
      </p:sp>
      <p:sp>
        <p:nvSpPr>
          <p:cNvPr id="4505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45060" name="Segnaposto numero diapositiva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7C2B9611-E00F-4A97-BE8D-B8A0DB96178B}" type="slidenum">
              <a:rPr lang="en-US" altLang="it-IT" sz="1800">
                <a:latin typeface="Arial Narrow" panose="020B0606020202030204" pitchFamily="34" charset="0"/>
              </a:rPr>
              <a:pPr eaLnBrk="1" hangingPunct="1">
                <a:spcBef>
                  <a:spcPct val="0"/>
                </a:spcBef>
              </a:pPr>
              <a:t>51</a:t>
            </a:fld>
            <a:endParaRPr lang="en-US" altLang="it-IT" sz="1800">
              <a:latin typeface="Arial Narrow" panose="020B0606020202030204" pitchFamily="34" charset="0"/>
            </a:endParaRPr>
          </a:p>
        </p:txBody>
      </p:sp>
    </p:spTree>
    <p:extLst>
      <p:ext uri="{BB962C8B-B14F-4D97-AF65-F5344CB8AC3E}">
        <p14:creationId xmlns:p14="http://schemas.microsoft.com/office/powerpoint/2010/main" val="367409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p:cNvSpPr>
            <a:spLocks noGrp="1" noRot="1" noChangeAspect="1" noTextEdit="1"/>
          </p:cNvSpPr>
          <p:nvPr>
            <p:ph type="sldImg"/>
          </p:nvPr>
        </p:nvSpPr>
        <p:spPr>
          <a:ln/>
        </p:spPr>
      </p:sp>
      <p:sp>
        <p:nvSpPr>
          <p:cNvPr id="2355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extLst>
      <p:ext uri="{BB962C8B-B14F-4D97-AF65-F5344CB8AC3E}">
        <p14:creationId xmlns:p14="http://schemas.microsoft.com/office/powerpoint/2010/main" val="287740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6BF9747F-28A1-4F8B-A9AE-8C66CC8974E4}" type="slidenum">
              <a:rPr lang="it-IT" altLang="it-IT" sz="1800">
                <a:latin typeface="Arial Narrow" panose="020B0606020202030204" pitchFamily="34" charset="0"/>
              </a:rPr>
              <a:pPr eaLnBrk="1" hangingPunct="1">
                <a:spcBef>
                  <a:spcPct val="0"/>
                </a:spcBef>
              </a:pPr>
              <a:t>18</a:t>
            </a:fld>
            <a:endParaRPr lang="it-IT" altLang="it-IT" sz="1800">
              <a:latin typeface="Arial Narrow" panose="020B0606020202030204" pitchFamily="34" charset="0"/>
            </a:endParaRPr>
          </a:p>
        </p:txBody>
      </p:sp>
      <p:sp>
        <p:nvSpPr>
          <p:cNvPr id="194562" name="Rectangle 2"/>
          <p:cNvSpPr>
            <a:spLocks noChangeArrowheads="1"/>
          </p:cNvSpPr>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194563" name="Rectangle 3"/>
          <p:cNvSpPr>
            <a:spLocks noChangeArrowheads="1"/>
          </p:cNvSpPr>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194564" name="Rectangle 4"/>
          <p:cNvSpPr>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33798" name="Rectangle 5"/>
          <p:cNvSpPr>
            <a:spLocks noGrp="1" noRot="1" noChangeAspect="1" noChangeArrowheads="1" noTextEdit="1"/>
          </p:cNvSpPr>
          <p:nvPr>
            <p:ph type="sldImg"/>
          </p:nvPr>
        </p:nvSpPr>
        <p:spPr>
          <a:xfrm>
            <a:off x="1419225" y="841375"/>
            <a:ext cx="4478338" cy="3359150"/>
          </a:xfrm>
          <a:ln cap="flat"/>
        </p:spPr>
      </p:sp>
      <p:sp>
        <p:nvSpPr>
          <p:cNvPr id="33799" name="Rectangle 6"/>
          <p:cNvSpPr>
            <a:spLocks noGrp="1" noChangeArrowheads="1"/>
          </p:cNvSpPr>
          <p:nvPr>
            <p:ph type="body" idx="1"/>
          </p:nvPr>
        </p:nvSpPr>
        <p:spPr>
          <a:xfrm>
            <a:off x="974725" y="4560888"/>
            <a:ext cx="5365750"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algn="just"/>
            <a:endParaRPr lang="it-IT" altLang="it-IT"/>
          </a:p>
        </p:txBody>
      </p:sp>
    </p:spTree>
    <p:extLst>
      <p:ext uri="{BB962C8B-B14F-4D97-AF65-F5344CB8AC3E}">
        <p14:creationId xmlns:p14="http://schemas.microsoft.com/office/powerpoint/2010/main" val="118595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E9568FC4-450E-4676-84E4-329993363FF4}" type="slidenum">
              <a:rPr lang="it-IT" altLang="it-IT" sz="1800">
                <a:latin typeface="Arial Narrow" panose="020B0606020202030204" pitchFamily="34" charset="0"/>
              </a:rPr>
              <a:pPr eaLnBrk="1" hangingPunct="1">
                <a:spcBef>
                  <a:spcPct val="0"/>
                </a:spcBef>
              </a:pPr>
              <a:t>22</a:t>
            </a:fld>
            <a:endParaRPr lang="it-IT" altLang="it-IT" sz="1800">
              <a:latin typeface="Arial Narrow" panose="020B0606020202030204" pitchFamily="34" charset="0"/>
            </a:endParaRPr>
          </a:p>
        </p:txBody>
      </p:sp>
      <p:sp>
        <p:nvSpPr>
          <p:cNvPr id="196610" name="Rectangle 2"/>
          <p:cNvSpPr>
            <a:spLocks noChangeArrowheads="1"/>
          </p:cNvSpPr>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196611" name="Rectangle 3"/>
          <p:cNvSpPr>
            <a:spLocks noChangeArrowheads="1"/>
          </p:cNvSpPr>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196612" name="Rectangle 4"/>
          <p:cNvSpPr>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34822" name="Rectangle 5"/>
          <p:cNvSpPr>
            <a:spLocks noGrp="1" noRot="1" noChangeAspect="1" noChangeArrowheads="1" noTextEdit="1"/>
          </p:cNvSpPr>
          <p:nvPr>
            <p:ph type="sldImg"/>
          </p:nvPr>
        </p:nvSpPr>
        <p:spPr>
          <a:xfrm>
            <a:off x="1419225" y="841375"/>
            <a:ext cx="4478338" cy="3359150"/>
          </a:xfrm>
          <a:ln cap="flat"/>
        </p:spPr>
      </p:sp>
      <p:sp>
        <p:nvSpPr>
          <p:cNvPr id="34823" name="Rectangle 6"/>
          <p:cNvSpPr>
            <a:spLocks noGrp="1" noChangeArrowheads="1"/>
          </p:cNvSpPr>
          <p:nvPr>
            <p:ph type="body" idx="1"/>
          </p:nvPr>
        </p:nvSpPr>
        <p:spPr>
          <a:xfrm>
            <a:off x="974725" y="4560888"/>
            <a:ext cx="5365750"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algn="just"/>
            <a:endParaRPr lang="it-IT" altLang="it-IT"/>
          </a:p>
        </p:txBody>
      </p:sp>
    </p:spTree>
    <p:extLst>
      <p:ext uri="{BB962C8B-B14F-4D97-AF65-F5344CB8AC3E}">
        <p14:creationId xmlns:p14="http://schemas.microsoft.com/office/powerpoint/2010/main" val="3656903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E9568FC4-450E-4676-84E4-329993363FF4}" type="slidenum">
              <a:rPr lang="it-IT" altLang="it-IT" sz="1800">
                <a:latin typeface="Arial Narrow" panose="020B0606020202030204" pitchFamily="34" charset="0"/>
              </a:rPr>
              <a:pPr eaLnBrk="1" hangingPunct="1">
                <a:spcBef>
                  <a:spcPct val="0"/>
                </a:spcBef>
              </a:pPr>
              <a:t>23</a:t>
            </a:fld>
            <a:endParaRPr lang="it-IT" altLang="it-IT" sz="1800">
              <a:latin typeface="Arial Narrow" panose="020B0606020202030204" pitchFamily="34" charset="0"/>
            </a:endParaRPr>
          </a:p>
        </p:txBody>
      </p:sp>
      <p:sp>
        <p:nvSpPr>
          <p:cNvPr id="196610" name="Rectangle 2"/>
          <p:cNvSpPr>
            <a:spLocks noChangeArrowheads="1"/>
          </p:cNvSpPr>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196611" name="Rectangle 3"/>
          <p:cNvSpPr>
            <a:spLocks noChangeArrowheads="1"/>
          </p:cNvSpPr>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196612" name="Rectangle 4"/>
          <p:cNvSpPr>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34822" name="Rectangle 5"/>
          <p:cNvSpPr>
            <a:spLocks noGrp="1" noRot="1" noChangeAspect="1" noChangeArrowheads="1" noTextEdit="1"/>
          </p:cNvSpPr>
          <p:nvPr>
            <p:ph type="sldImg"/>
          </p:nvPr>
        </p:nvSpPr>
        <p:spPr>
          <a:xfrm>
            <a:off x="1419225" y="841375"/>
            <a:ext cx="4478338" cy="3359150"/>
          </a:xfrm>
          <a:ln cap="flat"/>
        </p:spPr>
      </p:sp>
      <p:sp>
        <p:nvSpPr>
          <p:cNvPr id="34823" name="Rectangle 6"/>
          <p:cNvSpPr>
            <a:spLocks noGrp="1" noChangeArrowheads="1"/>
          </p:cNvSpPr>
          <p:nvPr>
            <p:ph type="body" idx="1"/>
          </p:nvPr>
        </p:nvSpPr>
        <p:spPr>
          <a:xfrm>
            <a:off x="974725" y="4560888"/>
            <a:ext cx="5365750"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algn="just"/>
            <a:endParaRPr lang="it-IT" altLang="it-IT"/>
          </a:p>
        </p:txBody>
      </p:sp>
    </p:spTree>
    <p:extLst>
      <p:ext uri="{BB962C8B-B14F-4D97-AF65-F5344CB8AC3E}">
        <p14:creationId xmlns:p14="http://schemas.microsoft.com/office/powerpoint/2010/main" val="2893641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3ABC4243-4E51-46E3-8226-D340437B1BEE}" type="slidenum">
              <a:rPr lang="it-IT" altLang="it-IT" sz="1800">
                <a:latin typeface="Arial Narrow" panose="020B0606020202030204" pitchFamily="34" charset="0"/>
              </a:rPr>
              <a:pPr eaLnBrk="1" hangingPunct="1">
                <a:spcBef>
                  <a:spcPct val="0"/>
                </a:spcBef>
              </a:pPr>
              <a:t>24</a:t>
            </a:fld>
            <a:endParaRPr lang="it-IT" altLang="it-IT" sz="1800">
              <a:latin typeface="Arial Narrow" panose="020B0606020202030204" pitchFamily="34" charset="0"/>
            </a:endParaRPr>
          </a:p>
        </p:txBody>
      </p:sp>
      <p:sp>
        <p:nvSpPr>
          <p:cNvPr id="198658" name="Rectangle 2"/>
          <p:cNvSpPr>
            <a:spLocks noChangeArrowheads="1"/>
          </p:cNvSpPr>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198659" name="Rectangle 3"/>
          <p:cNvSpPr>
            <a:spLocks noChangeArrowheads="1"/>
          </p:cNvSpPr>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198660" name="Rectangle 4"/>
          <p:cNvSpPr>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661" tIns="48331" rIns="96661" bIns="48331" anchor="ctr"/>
          <a:lstStyle/>
          <a:p>
            <a:pPr>
              <a:defRPr/>
            </a:pPr>
            <a:endParaRPr lang="en-US"/>
          </a:p>
        </p:txBody>
      </p:sp>
      <p:sp>
        <p:nvSpPr>
          <p:cNvPr id="35846" name="Rectangle 5"/>
          <p:cNvSpPr>
            <a:spLocks noGrp="1" noRot="1" noChangeAspect="1" noChangeArrowheads="1" noTextEdit="1"/>
          </p:cNvSpPr>
          <p:nvPr>
            <p:ph type="sldImg"/>
          </p:nvPr>
        </p:nvSpPr>
        <p:spPr>
          <a:xfrm>
            <a:off x="1419225" y="841375"/>
            <a:ext cx="4478338" cy="3359150"/>
          </a:xfrm>
          <a:ln cap="flat"/>
        </p:spPr>
      </p:sp>
      <p:sp>
        <p:nvSpPr>
          <p:cNvPr id="35847" name="Rectangle 6"/>
          <p:cNvSpPr>
            <a:spLocks noGrp="1" noChangeArrowheads="1"/>
          </p:cNvSpPr>
          <p:nvPr>
            <p:ph type="body" idx="1"/>
          </p:nvPr>
        </p:nvSpPr>
        <p:spPr>
          <a:xfrm>
            <a:off x="974725" y="4560888"/>
            <a:ext cx="5365750" cy="4325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4" tIns="46988" rIns="95654" bIns="46988"/>
          <a:lstStyle/>
          <a:p>
            <a:pPr algn="just"/>
            <a:endParaRPr lang="it-IT" altLang="it-IT"/>
          </a:p>
        </p:txBody>
      </p:sp>
    </p:spTree>
    <p:extLst>
      <p:ext uri="{BB962C8B-B14F-4D97-AF65-F5344CB8AC3E}">
        <p14:creationId xmlns:p14="http://schemas.microsoft.com/office/powerpoint/2010/main" val="1741567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gnaposto immagine diapositiva 1"/>
          <p:cNvSpPr>
            <a:spLocks noGrp="1" noRot="1" noChangeAspect="1" noTextEdit="1"/>
          </p:cNvSpPr>
          <p:nvPr>
            <p:ph type="sldImg"/>
          </p:nvPr>
        </p:nvSpPr>
        <p:spPr>
          <a:ln/>
        </p:spPr>
      </p:sp>
      <p:sp>
        <p:nvSpPr>
          <p:cNvPr id="368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extLst>
      <p:ext uri="{BB962C8B-B14F-4D97-AF65-F5344CB8AC3E}">
        <p14:creationId xmlns:p14="http://schemas.microsoft.com/office/powerpoint/2010/main" val="396710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gnaposto immagine diapositiva 1"/>
          <p:cNvSpPr>
            <a:spLocks noGrp="1" noRot="1" noChangeAspect="1" noTextEdit="1"/>
          </p:cNvSpPr>
          <p:nvPr>
            <p:ph type="sldImg"/>
          </p:nvPr>
        </p:nvSpPr>
        <p:spPr>
          <a:ln/>
        </p:spPr>
      </p:sp>
      <p:sp>
        <p:nvSpPr>
          <p:cNvPr id="378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37892" name="Segnaposto numero diapositiva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3D4239CE-7BCC-473A-8523-C8930596258F}" type="slidenum">
              <a:rPr lang="en-US" altLang="it-IT" sz="1800">
                <a:latin typeface="Arial Narrow" panose="020B0606020202030204" pitchFamily="34" charset="0"/>
              </a:rPr>
              <a:pPr eaLnBrk="1" hangingPunct="1">
                <a:spcBef>
                  <a:spcPct val="0"/>
                </a:spcBef>
              </a:pPr>
              <a:t>32</a:t>
            </a:fld>
            <a:endParaRPr lang="en-US" altLang="it-IT" sz="1800">
              <a:latin typeface="Arial Narrow" panose="020B0606020202030204" pitchFamily="34" charset="0"/>
            </a:endParaRPr>
          </a:p>
        </p:txBody>
      </p:sp>
    </p:spTree>
    <p:extLst>
      <p:ext uri="{BB962C8B-B14F-4D97-AF65-F5344CB8AC3E}">
        <p14:creationId xmlns:p14="http://schemas.microsoft.com/office/powerpoint/2010/main" val="191171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gnaposto immagine diapositiva 1"/>
          <p:cNvSpPr>
            <a:spLocks noGrp="1" noRot="1" noChangeAspect="1" noTextEdit="1"/>
          </p:cNvSpPr>
          <p:nvPr>
            <p:ph type="sldImg"/>
          </p:nvPr>
        </p:nvSpPr>
        <p:spPr>
          <a:ln/>
        </p:spPr>
      </p:sp>
      <p:sp>
        <p:nvSpPr>
          <p:cNvPr id="37891"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37892" name="Segnaposto numero diapositiva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Book Antiqua" panose="02040602050305030304" pitchFamily="18" charset="0"/>
              </a:defRPr>
            </a:lvl1pPr>
            <a:lvl2pPr marL="742950" indent="-285750" eaLnBrk="0" hangingPunct="0">
              <a:spcBef>
                <a:spcPct val="30000"/>
              </a:spcBef>
              <a:defRPr sz="1200">
                <a:solidFill>
                  <a:schemeClr val="tx1"/>
                </a:solidFill>
                <a:latin typeface="Book Antiqua" panose="02040602050305030304" pitchFamily="18" charset="0"/>
              </a:defRPr>
            </a:lvl2pPr>
            <a:lvl3pPr marL="1143000" indent="-228600" eaLnBrk="0" hangingPunct="0">
              <a:spcBef>
                <a:spcPct val="30000"/>
              </a:spcBef>
              <a:defRPr sz="1200">
                <a:solidFill>
                  <a:schemeClr val="tx1"/>
                </a:solidFill>
                <a:latin typeface="Book Antiqua" panose="02040602050305030304" pitchFamily="18" charset="0"/>
              </a:defRPr>
            </a:lvl3pPr>
            <a:lvl4pPr marL="1600200" indent="-228600" eaLnBrk="0" hangingPunct="0">
              <a:spcBef>
                <a:spcPct val="30000"/>
              </a:spcBef>
              <a:defRPr sz="1200">
                <a:solidFill>
                  <a:schemeClr val="tx1"/>
                </a:solidFill>
                <a:latin typeface="Book Antiqua" panose="02040602050305030304" pitchFamily="18" charset="0"/>
              </a:defRPr>
            </a:lvl4pPr>
            <a:lvl5pPr marL="2057400" indent="-228600" eaLnBrk="0" hangingPunct="0">
              <a:spcBef>
                <a:spcPct val="30000"/>
              </a:spcBef>
              <a:defRPr sz="1200">
                <a:solidFill>
                  <a:schemeClr val="tx1"/>
                </a:solidFill>
                <a:latin typeface="Book Antiqua" panose="02040602050305030304" pitchFamily="18" charset="0"/>
              </a:defRPr>
            </a:lvl5pPr>
            <a:lvl6pPr marL="2514600" indent="-228600"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eaLnBrk="0" fontAlgn="base" hangingPunct="0">
              <a:spcBef>
                <a:spcPct val="30000"/>
              </a:spcBef>
              <a:spcAft>
                <a:spcPct val="0"/>
              </a:spcAft>
              <a:defRPr sz="1200">
                <a:solidFill>
                  <a:schemeClr val="tx1"/>
                </a:solidFill>
                <a:latin typeface="Book Antiqua" panose="02040602050305030304" pitchFamily="18" charset="0"/>
              </a:defRPr>
            </a:lvl9pPr>
          </a:lstStyle>
          <a:p>
            <a:pPr eaLnBrk="1" hangingPunct="1">
              <a:spcBef>
                <a:spcPct val="0"/>
              </a:spcBef>
            </a:pPr>
            <a:fld id="{3D4239CE-7BCC-473A-8523-C8930596258F}" type="slidenum">
              <a:rPr lang="en-US" altLang="it-IT" sz="1800">
                <a:latin typeface="Arial Narrow" panose="020B0606020202030204" pitchFamily="34" charset="0"/>
              </a:rPr>
              <a:pPr eaLnBrk="1" hangingPunct="1">
                <a:spcBef>
                  <a:spcPct val="0"/>
                </a:spcBef>
              </a:pPr>
              <a:t>33</a:t>
            </a:fld>
            <a:endParaRPr lang="en-US" altLang="it-IT" sz="1800">
              <a:latin typeface="Arial Narrow" panose="020B0606020202030204" pitchFamily="34" charset="0"/>
            </a:endParaRPr>
          </a:p>
        </p:txBody>
      </p:sp>
    </p:spTree>
    <p:extLst>
      <p:ext uri="{BB962C8B-B14F-4D97-AF65-F5344CB8AC3E}">
        <p14:creationId xmlns:p14="http://schemas.microsoft.com/office/powerpoint/2010/main" val="119820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Tree>
    <p:extLst>
      <p:ext uri="{BB962C8B-B14F-4D97-AF65-F5344CB8AC3E}">
        <p14:creationId xmlns:p14="http://schemas.microsoft.com/office/powerpoint/2010/main" val="383055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32604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457950" y="225425"/>
            <a:ext cx="1924050" cy="58705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85800" y="225425"/>
            <a:ext cx="5619750" cy="58705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8717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85800" y="225425"/>
            <a:ext cx="7696200" cy="649288"/>
          </a:xfrm>
        </p:spPr>
        <p:txBody>
          <a:bodyPr/>
          <a:lstStyle/>
          <a:p>
            <a:r>
              <a:rPr lang="it-IT"/>
              <a:t>Fare clic per modificare lo stile del titolo</a:t>
            </a:r>
          </a:p>
        </p:txBody>
      </p:sp>
      <p:sp>
        <p:nvSpPr>
          <p:cNvPr id="3" name="Segnaposto testo 2"/>
          <p:cNvSpPr>
            <a:spLocks noGrp="1"/>
          </p:cNvSpPr>
          <p:nvPr>
            <p:ph type="body" sz="half" idx="1"/>
          </p:nvPr>
        </p:nvSpPr>
        <p:spPr>
          <a:xfrm>
            <a:off x="685800" y="1125538"/>
            <a:ext cx="3771900" cy="497046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10100" y="1125538"/>
            <a:ext cx="3771900" cy="497046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29937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22905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Tree>
    <p:extLst>
      <p:ext uri="{BB962C8B-B14F-4D97-AF65-F5344CB8AC3E}">
        <p14:creationId xmlns:p14="http://schemas.microsoft.com/office/powerpoint/2010/main" val="216930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85800" y="1125538"/>
            <a:ext cx="3771900" cy="4970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10100" y="1125538"/>
            <a:ext cx="3771900" cy="4970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9432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56949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Tree>
    <p:extLst>
      <p:ext uri="{BB962C8B-B14F-4D97-AF65-F5344CB8AC3E}">
        <p14:creationId xmlns:p14="http://schemas.microsoft.com/office/powerpoint/2010/main" val="33278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24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extLst>
      <p:ext uri="{BB962C8B-B14F-4D97-AF65-F5344CB8AC3E}">
        <p14:creationId xmlns:p14="http://schemas.microsoft.com/office/powerpoint/2010/main" val="177815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extLst>
      <p:ext uri="{BB962C8B-B14F-4D97-AF65-F5344CB8AC3E}">
        <p14:creationId xmlns:p14="http://schemas.microsoft.com/office/powerpoint/2010/main" val="406205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D4DE42B6-04D9-4EA2-8713-9F1B11ED6CFC}"/>
              </a:ext>
            </a:extLst>
          </p:cNvPr>
          <p:cNvSpPr>
            <a:spLocks noGrp="1" noChangeArrowheads="1"/>
          </p:cNvSpPr>
          <p:nvPr>
            <p:ph type="body" idx="1"/>
          </p:nvPr>
        </p:nvSpPr>
        <p:spPr bwMode="auto">
          <a:xfrm>
            <a:off x="685800" y="1125538"/>
            <a:ext cx="7696200"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it-IT"/>
              <a:t>Click to edit Master text styles</a:t>
            </a:r>
          </a:p>
          <a:p>
            <a:pPr lvl="1"/>
            <a:r>
              <a:rPr lang="en-US" altLang="it-IT"/>
              <a:t>Second Level</a:t>
            </a:r>
          </a:p>
          <a:p>
            <a:pPr lvl="2"/>
            <a:r>
              <a:rPr lang="en-US" altLang="it-IT"/>
              <a:t>Third Level</a:t>
            </a:r>
          </a:p>
          <a:p>
            <a:pPr lvl="3"/>
            <a:r>
              <a:rPr lang="en-US" altLang="it-IT"/>
              <a:t>Fourth Level</a:t>
            </a:r>
          </a:p>
          <a:p>
            <a:pPr lvl="4"/>
            <a:r>
              <a:rPr lang="en-US" altLang="it-IT"/>
              <a:t>Fifth Level</a:t>
            </a:r>
          </a:p>
        </p:txBody>
      </p:sp>
      <p:sp>
        <p:nvSpPr>
          <p:cNvPr id="1028" name="Rectangle 4">
            <a:extLst>
              <a:ext uri="{FF2B5EF4-FFF2-40B4-BE49-F238E27FC236}">
                <a16:creationId xmlns:a16="http://schemas.microsoft.com/office/drawing/2014/main" id="{CA6B75C9-47F6-40E6-9FBD-EBC98951D779}"/>
              </a:ext>
            </a:extLst>
          </p:cNvPr>
          <p:cNvSpPr>
            <a:spLocks noGrp="1" noChangeArrowheads="1"/>
          </p:cNvSpPr>
          <p:nvPr>
            <p:ph type="title"/>
          </p:nvPr>
        </p:nvSpPr>
        <p:spPr bwMode="auto">
          <a:xfrm>
            <a:off x="685800" y="225425"/>
            <a:ext cx="7696200" cy="649288"/>
          </a:xfrm>
          <a:prstGeom prst="rect">
            <a:avLst/>
          </a:prstGeom>
          <a:noFill/>
          <a:ln w="9525">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2" name="Rectangle 5">
            <a:extLst>
              <a:ext uri="{FF2B5EF4-FFF2-40B4-BE49-F238E27FC236}">
                <a16:creationId xmlns:a16="http://schemas.microsoft.com/office/drawing/2014/main" id="{B4783834-B09C-42EF-98E6-035FCF36714D}"/>
              </a:ext>
            </a:extLst>
          </p:cNvPr>
          <p:cNvSpPr>
            <a:spLocks noChangeArrowheads="1"/>
          </p:cNvSpPr>
          <p:nvPr/>
        </p:nvSpPr>
        <p:spPr bwMode="auto">
          <a:xfrm>
            <a:off x="1371600" y="6324600"/>
            <a:ext cx="1981200" cy="363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nchorCtr="1">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spcBef>
                <a:spcPct val="50000"/>
              </a:spcBef>
              <a:defRPr/>
            </a:pPr>
            <a:r>
              <a:rPr lang="en-US" altLang="it-IT">
                <a:latin typeface="Arial" charset="0"/>
              </a:rPr>
              <a:t>Giuseppe Bianchi </a:t>
            </a:r>
          </a:p>
        </p:txBody>
      </p:sp>
      <p:sp>
        <p:nvSpPr>
          <p:cNvPr id="1029" name="Line 6">
            <a:extLst>
              <a:ext uri="{FF2B5EF4-FFF2-40B4-BE49-F238E27FC236}">
                <a16:creationId xmlns:a16="http://schemas.microsoft.com/office/drawing/2014/main" id="{B9CA9C15-8228-49A6-85CE-E20AB491D7F1}"/>
              </a:ext>
            </a:extLst>
          </p:cNvPr>
          <p:cNvSpPr>
            <a:spLocks noChangeShapeType="1"/>
          </p:cNvSpPr>
          <p:nvPr/>
        </p:nvSpPr>
        <p:spPr bwMode="auto">
          <a:xfrm>
            <a:off x="685800" y="64770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1030" name="Line 7">
            <a:extLst>
              <a:ext uri="{FF2B5EF4-FFF2-40B4-BE49-F238E27FC236}">
                <a16:creationId xmlns:a16="http://schemas.microsoft.com/office/drawing/2014/main" id="{6C379EAF-3CFA-4773-A02F-45521C435534}"/>
              </a:ext>
            </a:extLst>
          </p:cNvPr>
          <p:cNvSpPr>
            <a:spLocks noChangeShapeType="1"/>
          </p:cNvSpPr>
          <p:nvPr/>
        </p:nvSpPr>
        <p:spPr bwMode="auto">
          <a:xfrm>
            <a:off x="3429000" y="6477000"/>
            <a:ext cx="525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1031" name="Line 8">
            <a:extLst>
              <a:ext uri="{FF2B5EF4-FFF2-40B4-BE49-F238E27FC236}">
                <a16:creationId xmlns:a16="http://schemas.microsoft.com/office/drawing/2014/main" id="{DA1337A2-6109-483D-846E-C091D6C3856D}"/>
              </a:ext>
            </a:extLst>
          </p:cNvPr>
          <p:cNvSpPr>
            <a:spLocks noChangeShapeType="1"/>
          </p:cNvSpPr>
          <p:nvPr/>
        </p:nvSpPr>
        <p:spPr bwMode="auto">
          <a:xfrm>
            <a:off x="685800" y="65532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1032" name="Line 9">
            <a:extLst>
              <a:ext uri="{FF2B5EF4-FFF2-40B4-BE49-F238E27FC236}">
                <a16:creationId xmlns:a16="http://schemas.microsoft.com/office/drawing/2014/main" id="{594F13CA-748E-4528-BF3A-41FD05267295}"/>
              </a:ext>
            </a:extLst>
          </p:cNvPr>
          <p:cNvSpPr>
            <a:spLocks noChangeShapeType="1"/>
          </p:cNvSpPr>
          <p:nvPr/>
        </p:nvSpPr>
        <p:spPr bwMode="auto">
          <a:xfrm>
            <a:off x="3429000" y="6553200"/>
            <a:ext cx="525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2pPr>
      <a:lvl3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3pPr>
      <a:lvl4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4pPr>
      <a:lvl5pPr algn="ctr" rtl="0" eaLnBrk="0" fontAlgn="base" hangingPunct="0">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5pPr>
      <a:lvl6pPr marL="457200" algn="ctr" rtl="0" fontAlgn="base">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6pPr>
      <a:lvl7pPr marL="914400" algn="ctr" rtl="0" fontAlgn="base">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7pPr>
      <a:lvl8pPr marL="1371600" algn="ctr" rtl="0" fontAlgn="base">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8pPr>
      <a:lvl9pPr marL="1828800" algn="ctr" rtl="0" fontAlgn="base">
        <a:spcBef>
          <a:spcPct val="0"/>
        </a:spcBef>
        <a:spcAft>
          <a:spcPct val="0"/>
        </a:spcAft>
        <a:defRPr sz="3600" b="1">
          <a:solidFill>
            <a:schemeClr val="tx2"/>
          </a:solidFill>
          <a:effectLst>
            <a:outerShdw blurRad="38100" dist="38100" dir="2700000" algn="tl">
              <a:srgbClr val="C0C0C0"/>
            </a:outerShdw>
          </a:effectLst>
          <a:latin typeface="Bookman Old Style" pitchFamily="18"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è"/>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ð"/>
        <a:defRPr sz="3200">
          <a:solidFill>
            <a:schemeClr val="tx1"/>
          </a:solidFill>
          <a:latin typeface="Arial Narrow" pitchFamily="34" charset="0"/>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à"/>
        <a:defRPr sz="2800">
          <a:solidFill>
            <a:schemeClr val="tx1"/>
          </a:solidFill>
          <a:latin typeface="Times New Roman" pitchFamily="18" charset="0"/>
        </a:defRPr>
      </a:lvl3pPr>
      <a:lvl4pPr marL="1600200" indent="-228600" algn="l" rtl="0" eaLnBrk="0" fontAlgn="base" hangingPunct="0">
        <a:spcBef>
          <a:spcPct val="20000"/>
        </a:spcBef>
        <a:spcAft>
          <a:spcPct val="0"/>
        </a:spcAft>
        <a:buClr>
          <a:schemeClr val="tx1"/>
        </a:buClr>
        <a:buChar char="»"/>
        <a:defRPr sz="2400">
          <a:solidFill>
            <a:schemeClr val="tx1"/>
          </a:solidFill>
          <a:latin typeface="Times New Roman" pitchFamily="18" charset="0"/>
        </a:defRPr>
      </a:lvl4pPr>
      <a:lvl5pPr marL="20574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tx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tx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tx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tx1"/>
        </a:buClr>
        <a:buChar char="–"/>
        <a:defRPr sz="2000">
          <a:solidFill>
            <a:schemeClr val="tx1"/>
          </a:solidFill>
          <a:latin typeface="Times New Roman"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1.jpeg"/></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24.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5.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5.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emf"/><Relationship Id="rId5" Type="http://schemas.openxmlformats.org/officeDocument/2006/relationships/oleObject" Target="../embeddings/oleObject4.bin"/><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0.jp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4.bin"/><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emf"/><Relationship Id="rId5" Type="http://schemas.openxmlformats.org/officeDocument/2006/relationships/oleObject" Target="../embeddings/oleObject4.bin"/><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1.jpeg"/><Relationship Id="rId5" Type="http://schemas.openxmlformats.org/officeDocument/2006/relationships/image" Target="../media/image25.emf"/><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6.xml"/><Relationship Id="rId5" Type="http://schemas.openxmlformats.org/officeDocument/2006/relationships/image" Target="../media/image2.emf"/><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tools.ietf.org/html/rfc5280"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a:extLst>
              <a:ext uri="{FF2B5EF4-FFF2-40B4-BE49-F238E27FC236}">
                <a16:creationId xmlns:a16="http://schemas.microsoft.com/office/drawing/2014/main" id="{1513B821-B2EF-4DE0-BFB7-BB0073C014D9}"/>
              </a:ext>
            </a:extLst>
          </p:cNvPr>
          <p:cNvSpPr>
            <a:spLocks noGrp="1" noChangeArrowheads="1"/>
          </p:cNvSpPr>
          <p:nvPr>
            <p:ph type="ctrTitle"/>
          </p:nvPr>
        </p:nvSpPr>
        <p:spPr>
          <a:xfrm>
            <a:off x="685800" y="2498725"/>
            <a:ext cx="7772400" cy="1470025"/>
          </a:xfrm>
        </p:spPr>
        <p:txBody>
          <a:bodyPr/>
          <a:lstStyle/>
          <a:p>
            <a:pPr eaLnBrk="1" hangingPunct="1">
              <a:defRPr/>
            </a:pPr>
            <a:r>
              <a:rPr lang="it-IT" dirty="0" err="1"/>
              <a:t>Introduction</a:t>
            </a:r>
            <a:r>
              <a:rPr lang="it-IT" dirty="0"/>
              <a:t> to </a:t>
            </a:r>
            <a:br>
              <a:rPr lang="it-IT" dirty="0"/>
            </a:br>
            <a:r>
              <a:rPr lang="it-IT" dirty="0" err="1"/>
              <a:t>Asymmetric</a:t>
            </a:r>
            <a:r>
              <a:rPr lang="it-IT" dirty="0"/>
              <a:t> </a:t>
            </a:r>
            <a:r>
              <a:rPr lang="it-IT" dirty="0" err="1"/>
              <a:t>Cryptography</a:t>
            </a:r>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Pioneers</a:t>
            </a:r>
            <a:endParaRPr lang="it-IT" dirty="0"/>
          </a:p>
        </p:txBody>
      </p:sp>
      <p:pic>
        <p:nvPicPr>
          <p:cNvPr id="7" name="Immagine 6"/>
          <p:cNvPicPr>
            <a:picLocks noChangeAspect="1"/>
          </p:cNvPicPr>
          <p:nvPr/>
        </p:nvPicPr>
        <p:blipFill>
          <a:blip r:embed="rId2"/>
          <a:stretch>
            <a:fillRect/>
          </a:stretch>
        </p:blipFill>
        <p:spPr>
          <a:xfrm>
            <a:off x="2270" y="874713"/>
            <a:ext cx="7171711" cy="1582179"/>
          </a:xfrm>
          <a:prstGeom prst="rect">
            <a:avLst/>
          </a:prstGeom>
        </p:spPr>
      </p:pic>
      <p:pic>
        <p:nvPicPr>
          <p:cNvPr id="5" name="Im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8460" y="1268760"/>
            <a:ext cx="3676008" cy="2088232"/>
          </a:xfrm>
          <a:prstGeom prst="rect">
            <a:avLst/>
          </a:prstGeom>
        </p:spPr>
      </p:pic>
      <p:sp>
        <p:nvSpPr>
          <p:cNvPr id="8" name="CasellaDiTesto 7"/>
          <p:cNvSpPr txBox="1"/>
          <p:nvPr/>
        </p:nvSpPr>
        <p:spPr>
          <a:xfrm>
            <a:off x="152360" y="2300679"/>
            <a:ext cx="4791696" cy="1200329"/>
          </a:xfrm>
          <a:prstGeom prst="rect">
            <a:avLst/>
          </a:prstGeom>
          <a:noFill/>
        </p:spPr>
        <p:txBody>
          <a:bodyPr wrap="none" rtlCol="0">
            <a:spAutoFit/>
          </a:bodyPr>
          <a:lstStyle/>
          <a:p>
            <a:pPr algn="ctr"/>
            <a:r>
              <a:rPr lang="it-IT" sz="2400" b="1" dirty="0">
                <a:solidFill>
                  <a:srgbClr val="FF0000"/>
                </a:solidFill>
              </a:rPr>
              <a:t>1976: </a:t>
            </a:r>
            <a:r>
              <a:rPr lang="it-IT" sz="2400" b="1" dirty="0" err="1">
                <a:solidFill>
                  <a:srgbClr val="FF0000"/>
                </a:solidFill>
              </a:rPr>
              <a:t>invention</a:t>
            </a:r>
            <a:r>
              <a:rPr lang="it-IT" sz="2400" b="1" dirty="0">
                <a:solidFill>
                  <a:srgbClr val="FF0000"/>
                </a:solidFill>
              </a:rPr>
              <a:t> of </a:t>
            </a:r>
            <a:r>
              <a:rPr lang="it-IT" sz="2400" b="1" dirty="0" err="1">
                <a:solidFill>
                  <a:srgbClr val="FF0000"/>
                </a:solidFill>
              </a:rPr>
              <a:t>asymmetricy</a:t>
            </a:r>
            <a:r>
              <a:rPr lang="it-IT" sz="2400" b="1" dirty="0">
                <a:solidFill>
                  <a:srgbClr val="FF0000"/>
                </a:solidFill>
              </a:rPr>
              <a:t> </a:t>
            </a:r>
            <a:r>
              <a:rPr lang="it-IT" sz="2400" b="1" dirty="0" err="1">
                <a:solidFill>
                  <a:srgbClr val="FF0000"/>
                </a:solidFill>
              </a:rPr>
              <a:t>crypto</a:t>
            </a:r>
            <a:endParaRPr lang="it-IT" sz="2400" b="1" dirty="0">
              <a:solidFill>
                <a:srgbClr val="FF0000"/>
              </a:solidFill>
            </a:endParaRPr>
          </a:p>
          <a:p>
            <a:pPr algn="ctr"/>
            <a:r>
              <a:rPr lang="it-IT" sz="2400" b="1" dirty="0">
                <a:solidFill>
                  <a:srgbClr val="FF0000"/>
                </a:solidFill>
              </a:rPr>
              <a:t>First-</a:t>
            </a:r>
            <a:r>
              <a:rPr lang="it-IT" sz="2400" b="1" dirty="0" err="1">
                <a:solidFill>
                  <a:srgbClr val="FF0000"/>
                </a:solidFill>
              </a:rPr>
              <a:t>ever</a:t>
            </a:r>
            <a:r>
              <a:rPr lang="it-IT" sz="2400" b="1" dirty="0">
                <a:solidFill>
                  <a:srgbClr val="FF0000"/>
                </a:solidFill>
              </a:rPr>
              <a:t> </a:t>
            </a:r>
            <a:r>
              <a:rPr lang="it-IT" sz="2400" b="1" dirty="0" err="1">
                <a:solidFill>
                  <a:srgbClr val="FF0000"/>
                </a:solidFill>
              </a:rPr>
              <a:t>asymmetric</a:t>
            </a:r>
            <a:r>
              <a:rPr lang="it-IT" sz="2400" b="1" dirty="0">
                <a:solidFill>
                  <a:srgbClr val="FF0000"/>
                </a:solidFill>
              </a:rPr>
              <a:t> </a:t>
            </a:r>
            <a:r>
              <a:rPr lang="it-IT" sz="2400" b="1" dirty="0" err="1">
                <a:solidFill>
                  <a:srgbClr val="FF0000"/>
                </a:solidFill>
              </a:rPr>
              <a:t>algorithm</a:t>
            </a:r>
            <a:r>
              <a:rPr lang="it-IT" sz="2400" b="1" dirty="0">
                <a:solidFill>
                  <a:srgbClr val="FF0000"/>
                </a:solidFill>
              </a:rPr>
              <a:t>: </a:t>
            </a:r>
            <a:br>
              <a:rPr lang="it-IT" sz="2400" b="1" dirty="0">
                <a:solidFill>
                  <a:srgbClr val="FF0000"/>
                </a:solidFill>
              </a:rPr>
            </a:br>
            <a:r>
              <a:rPr lang="it-IT" sz="2400" b="1" dirty="0" err="1">
                <a:solidFill>
                  <a:srgbClr val="FF0000"/>
                </a:solidFill>
              </a:rPr>
              <a:t>Diffie-Hellman</a:t>
            </a:r>
            <a:r>
              <a:rPr lang="it-IT" sz="2400" b="1" dirty="0">
                <a:solidFill>
                  <a:srgbClr val="FF0000"/>
                </a:solidFill>
              </a:rPr>
              <a:t> KEY AGREEMENT</a:t>
            </a:r>
          </a:p>
        </p:txBody>
      </p:sp>
      <p:pic>
        <p:nvPicPr>
          <p:cNvPr id="9" name="Immagine 8"/>
          <p:cNvPicPr>
            <a:picLocks noChangeAspect="1"/>
          </p:cNvPicPr>
          <p:nvPr/>
        </p:nvPicPr>
        <p:blipFill>
          <a:blip r:embed="rId4"/>
          <a:stretch>
            <a:fillRect/>
          </a:stretch>
        </p:blipFill>
        <p:spPr>
          <a:xfrm>
            <a:off x="2270" y="3789040"/>
            <a:ext cx="5711615" cy="1254079"/>
          </a:xfrm>
          <a:prstGeom prst="rect">
            <a:avLst/>
          </a:prstGeom>
        </p:spPr>
      </p:pic>
      <p:pic>
        <p:nvPicPr>
          <p:cNvPr id="6" name="Immagin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725" y="4497660"/>
            <a:ext cx="4648783" cy="1919672"/>
          </a:xfrm>
          <a:prstGeom prst="rect">
            <a:avLst/>
          </a:prstGeom>
        </p:spPr>
      </p:pic>
      <p:sp>
        <p:nvSpPr>
          <p:cNvPr id="10" name="CasellaDiTesto 9"/>
          <p:cNvSpPr txBox="1"/>
          <p:nvPr/>
        </p:nvSpPr>
        <p:spPr>
          <a:xfrm>
            <a:off x="378859" y="5036983"/>
            <a:ext cx="3833101" cy="1200329"/>
          </a:xfrm>
          <a:prstGeom prst="rect">
            <a:avLst/>
          </a:prstGeom>
          <a:noFill/>
        </p:spPr>
        <p:txBody>
          <a:bodyPr wrap="none" rtlCol="0">
            <a:spAutoFit/>
          </a:bodyPr>
          <a:lstStyle/>
          <a:p>
            <a:pPr algn="ctr"/>
            <a:r>
              <a:rPr lang="it-IT" sz="2400" b="1" dirty="0">
                <a:solidFill>
                  <a:srgbClr val="FF0000"/>
                </a:solidFill>
              </a:rPr>
              <a:t>1977: first </a:t>
            </a:r>
            <a:r>
              <a:rPr lang="it-IT" sz="2400" b="1" dirty="0" err="1">
                <a:solidFill>
                  <a:srgbClr val="FF0000"/>
                </a:solidFill>
              </a:rPr>
              <a:t>ever</a:t>
            </a:r>
            <a:r>
              <a:rPr lang="it-IT" sz="2400" b="1" dirty="0">
                <a:solidFill>
                  <a:srgbClr val="FF0000"/>
                </a:solidFill>
              </a:rPr>
              <a:t> public </a:t>
            </a:r>
            <a:r>
              <a:rPr lang="it-IT" sz="2400" b="1" dirty="0" err="1">
                <a:solidFill>
                  <a:srgbClr val="FF0000"/>
                </a:solidFill>
              </a:rPr>
              <a:t>key</a:t>
            </a:r>
            <a:r>
              <a:rPr lang="it-IT" sz="2400" b="1" dirty="0">
                <a:solidFill>
                  <a:srgbClr val="FF0000"/>
                </a:solidFill>
              </a:rPr>
              <a:t> </a:t>
            </a:r>
            <a:br>
              <a:rPr lang="it-IT" sz="2400" b="1" dirty="0">
                <a:solidFill>
                  <a:srgbClr val="FF0000"/>
                </a:solidFill>
              </a:rPr>
            </a:br>
            <a:r>
              <a:rPr lang="it-IT" sz="2400" b="1" dirty="0" err="1">
                <a:solidFill>
                  <a:srgbClr val="FF0000"/>
                </a:solidFill>
              </a:rPr>
              <a:t>encryption</a:t>
            </a:r>
            <a:r>
              <a:rPr lang="it-IT" sz="2400" b="1" dirty="0">
                <a:solidFill>
                  <a:srgbClr val="FF0000"/>
                </a:solidFill>
              </a:rPr>
              <a:t> &amp; </a:t>
            </a:r>
            <a:r>
              <a:rPr lang="it-IT" sz="2400" b="1" dirty="0" err="1">
                <a:solidFill>
                  <a:srgbClr val="FF0000"/>
                </a:solidFill>
              </a:rPr>
              <a:t>digital</a:t>
            </a:r>
            <a:r>
              <a:rPr lang="it-IT" sz="2400" b="1" dirty="0">
                <a:solidFill>
                  <a:srgbClr val="FF0000"/>
                </a:solidFill>
              </a:rPr>
              <a:t> </a:t>
            </a:r>
            <a:r>
              <a:rPr lang="it-IT" sz="2400" b="1" dirty="0" err="1">
                <a:solidFill>
                  <a:srgbClr val="FF0000"/>
                </a:solidFill>
              </a:rPr>
              <a:t>signature</a:t>
            </a:r>
            <a:r>
              <a:rPr lang="it-IT" sz="2400" b="1" dirty="0">
                <a:solidFill>
                  <a:srgbClr val="FF0000"/>
                </a:solidFill>
              </a:rPr>
              <a:t>:</a:t>
            </a:r>
          </a:p>
          <a:p>
            <a:pPr algn="ctr"/>
            <a:r>
              <a:rPr lang="it-IT" sz="2400" b="1" dirty="0">
                <a:solidFill>
                  <a:srgbClr val="FF0000"/>
                </a:solidFill>
              </a:rPr>
              <a:t>RSA </a:t>
            </a:r>
            <a:r>
              <a:rPr lang="it-IT" sz="2400" b="1" dirty="0" err="1">
                <a:solidFill>
                  <a:srgbClr val="FF0000"/>
                </a:solidFill>
              </a:rPr>
              <a:t>crypto</a:t>
            </a:r>
            <a:r>
              <a:rPr lang="it-IT" sz="2400" b="1" dirty="0">
                <a:solidFill>
                  <a:srgbClr val="FF0000"/>
                </a:solidFill>
              </a:rPr>
              <a:t> </a:t>
            </a:r>
            <a:r>
              <a:rPr lang="it-IT" sz="2400" b="1" dirty="0" err="1">
                <a:solidFill>
                  <a:srgbClr val="FF0000"/>
                </a:solidFill>
              </a:rPr>
              <a:t>system</a:t>
            </a:r>
            <a:endParaRPr lang="it-IT" sz="2400" b="1" dirty="0">
              <a:solidFill>
                <a:srgbClr val="FF0000"/>
              </a:solidFill>
            </a:endParaRPr>
          </a:p>
        </p:txBody>
      </p:sp>
    </p:spTree>
    <p:extLst>
      <p:ext uri="{BB962C8B-B14F-4D97-AF65-F5344CB8AC3E}">
        <p14:creationId xmlns:p14="http://schemas.microsoft.com/office/powerpoint/2010/main" val="88104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95881" y="260648"/>
            <a:ext cx="7696200" cy="649288"/>
          </a:xfrm>
        </p:spPr>
        <p:txBody>
          <a:bodyPr/>
          <a:lstStyle/>
          <a:p>
            <a:r>
              <a:rPr lang="it-IT" dirty="0"/>
              <a:t>Basic </a:t>
            </a:r>
            <a:r>
              <a:rPr lang="it-IT" dirty="0" err="1"/>
              <a:t>ingredient</a:t>
            </a:r>
            <a:r>
              <a:rPr lang="it-IT" dirty="0"/>
              <a:t>: </a:t>
            </a:r>
            <a:br>
              <a:rPr lang="it-IT" dirty="0"/>
            </a:br>
            <a:r>
              <a:rPr lang="it-IT" dirty="0"/>
              <a:t>HARD (</a:t>
            </a:r>
            <a:r>
              <a:rPr lang="it-IT" dirty="0" err="1"/>
              <a:t>asymmetric</a:t>
            </a:r>
            <a:r>
              <a:rPr lang="it-IT" dirty="0"/>
              <a:t>) PROBLEM</a:t>
            </a:r>
          </a:p>
        </p:txBody>
      </p:sp>
      <p:sp>
        <p:nvSpPr>
          <p:cNvPr id="3" name="Segnaposto contenuto 2"/>
          <p:cNvSpPr>
            <a:spLocks noGrp="1"/>
          </p:cNvSpPr>
          <p:nvPr>
            <p:ph idx="1"/>
          </p:nvPr>
        </p:nvSpPr>
        <p:spPr>
          <a:xfrm>
            <a:off x="431540" y="1592796"/>
            <a:ext cx="8424936" cy="4503204"/>
          </a:xfrm>
        </p:spPr>
        <p:txBody>
          <a:bodyPr>
            <a:normAutofit fontScale="77500" lnSpcReduction="20000"/>
          </a:bodyPr>
          <a:lstStyle/>
          <a:p>
            <a:r>
              <a:rPr lang="it-IT" dirty="0" err="1"/>
              <a:t>Problem</a:t>
            </a:r>
            <a:r>
              <a:rPr lang="it-IT" dirty="0"/>
              <a:t> </a:t>
            </a:r>
            <a:r>
              <a:rPr lang="it-IT" dirty="0" err="1"/>
              <a:t>computationally</a:t>
            </a:r>
            <a:r>
              <a:rPr lang="it-IT" dirty="0"/>
              <a:t> EASY in </a:t>
            </a:r>
            <a:r>
              <a:rPr lang="it-IT" dirty="0" err="1"/>
              <a:t>one</a:t>
            </a:r>
            <a:r>
              <a:rPr lang="it-IT" dirty="0"/>
              <a:t> </a:t>
            </a:r>
            <a:r>
              <a:rPr lang="it-IT" dirty="0" err="1"/>
              <a:t>direction</a:t>
            </a:r>
            <a:r>
              <a:rPr lang="it-IT" dirty="0"/>
              <a:t>, </a:t>
            </a:r>
            <a:r>
              <a:rPr lang="it-IT" dirty="0" err="1"/>
              <a:t>but</a:t>
            </a:r>
            <a:r>
              <a:rPr lang="it-IT" dirty="0"/>
              <a:t> </a:t>
            </a:r>
            <a:r>
              <a:rPr lang="it-IT" dirty="0" err="1"/>
              <a:t>computationally</a:t>
            </a:r>
            <a:r>
              <a:rPr lang="it-IT" dirty="0"/>
              <a:t> HARD in the opposite </a:t>
            </a:r>
            <a:r>
              <a:rPr lang="it-IT" dirty="0" err="1"/>
              <a:t>direction</a:t>
            </a:r>
            <a:endParaRPr lang="it-IT" dirty="0"/>
          </a:p>
          <a:p>
            <a:pPr lvl="5"/>
            <a:endParaRPr lang="it-IT" dirty="0"/>
          </a:p>
          <a:p>
            <a:r>
              <a:rPr lang="it-IT" dirty="0" err="1"/>
              <a:t>Diffie-Hellman</a:t>
            </a:r>
            <a:r>
              <a:rPr lang="it-IT" dirty="0"/>
              <a:t>:</a:t>
            </a:r>
          </a:p>
          <a:p>
            <a:pPr lvl="1"/>
            <a:r>
              <a:rPr lang="it-IT" dirty="0"/>
              <a:t>DISCRETE LOGARITHM PROBLEM IN PRIME FIELDS</a:t>
            </a:r>
          </a:p>
          <a:p>
            <a:pPr lvl="2"/>
            <a:r>
              <a:rPr lang="it-IT" dirty="0" err="1"/>
              <a:t>Given</a:t>
            </a:r>
            <a:r>
              <a:rPr lang="it-IT" dirty="0"/>
              <a:t> </a:t>
            </a:r>
            <a:r>
              <a:rPr lang="it-IT" u="sng" dirty="0"/>
              <a:t>large</a:t>
            </a:r>
            <a:r>
              <a:rPr lang="it-IT" dirty="0"/>
              <a:t> prime p, g, x, </a:t>
            </a:r>
            <a:r>
              <a:rPr lang="it-IT" b="1" dirty="0"/>
              <a:t>compute</a:t>
            </a:r>
            <a:r>
              <a:rPr lang="it-IT" dirty="0"/>
              <a:t> </a:t>
            </a:r>
            <a:r>
              <a:rPr lang="it-IT" b="1" dirty="0"/>
              <a:t>y = </a:t>
            </a:r>
            <a:r>
              <a:rPr lang="it-IT" b="1" dirty="0" err="1"/>
              <a:t>g</a:t>
            </a:r>
            <a:r>
              <a:rPr lang="it-IT" b="1" baseline="30000" dirty="0" err="1"/>
              <a:t>x</a:t>
            </a:r>
            <a:r>
              <a:rPr lang="it-IT" b="1" dirty="0"/>
              <a:t> </a:t>
            </a:r>
            <a:r>
              <a:rPr lang="it-IT" b="1" dirty="0" err="1"/>
              <a:t>mod</a:t>
            </a:r>
            <a:r>
              <a:rPr lang="it-IT" b="1" dirty="0"/>
              <a:t> p </a:t>
            </a:r>
            <a:r>
              <a:rPr lang="it-IT" dirty="0">
                <a:solidFill>
                  <a:srgbClr val="FF0000"/>
                </a:solidFill>
                <a:sym typeface="Wingdings" panose="05000000000000000000" pitchFamily="2" charset="2"/>
              </a:rPr>
              <a:t> easy</a:t>
            </a:r>
          </a:p>
          <a:p>
            <a:pPr lvl="2"/>
            <a:r>
              <a:rPr lang="it-IT" dirty="0" err="1">
                <a:sym typeface="Wingdings" panose="05000000000000000000" pitchFamily="2" charset="2"/>
              </a:rPr>
              <a:t>Given</a:t>
            </a:r>
            <a:r>
              <a:rPr lang="it-IT" dirty="0">
                <a:sym typeface="Wingdings" panose="05000000000000000000" pitchFamily="2" charset="2"/>
              </a:rPr>
              <a:t> </a:t>
            </a:r>
            <a:r>
              <a:rPr lang="it-IT" dirty="0"/>
              <a:t>y = </a:t>
            </a:r>
            <a:r>
              <a:rPr lang="it-IT" dirty="0" err="1"/>
              <a:t>g</a:t>
            </a:r>
            <a:r>
              <a:rPr lang="it-IT" baseline="30000" dirty="0" err="1"/>
              <a:t>x</a:t>
            </a:r>
            <a:r>
              <a:rPr lang="it-IT" dirty="0"/>
              <a:t> </a:t>
            </a:r>
            <a:r>
              <a:rPr lang="it-IT" dirty="0" err="1"/>
              <a:t>mod</a:t>
            </a:r>
            <a:r>
              <a:rPr lang="it-IT" dirty="0"/>
              <a:t> p </a:t>
            </a:r>
            <a:r>
              <a:rPr lang="it-IT" b="1" dirty="0"/>
              <a:t>compute x = </a:t>
            </a:r>
            <a:r>
              <a:rPr lang="it-IT" b="1" dirty="0" err="1"/>
              <a:t>DLog</a:t>
            </a:r>
            <a:r>
              <a:rPr lang="it-IT" b="1" baseline="-25000" dirty="0" err="1"/>
              <a:t>g</a:t>
            </a:r>
            <a:r>
              <a:rPr lang="it-IT" b="1" dirty="0"/>
              <a:t>(y) </a:t>
            </a:r>
            <a:r>
              <a:rPr lang="it-IT" b="1" dirty="0" err="1"/>
              <a:t>mod</a:t>
            </a:r>
            <a:r>
              <a:rPr lang="it-IT" b="1" dirty="0"/>
              <a:t> p</a:t>
            </a:r>
            <a:r>
              <a:rPr lang="it-IT" dirty="0"/>
              <a:t> </a:t>
            </a:r>
            <a:r>
              <a:rPr lang="it-IT" dirty="0">
                <a:solidFill>
                  <a:srgbClr val="FF0000"/>
                </a:solidFill>
                <a:sym typeface="Wingdings" panose="05000000000000000000" pitchFamily="2" charset="2"/>
              </a:rPr>
              <a:t> hard!!</a:t>
            </a:r>
            <a:endParaRPr lang="it-IT" dirty="0">
              <a:solidFill>
                <a:srgbClr val="FF0000"/>
              </a:solidFill>
            </a:endParaRPr>
          </a:p>
          <a:p>
            <a:endParaRPr lang="it-IT" dirty="0"/>
          </a:p>
          <a:p>
            <a:r>
              <a:rPr lang="it-IT" dirty="0"/>
              <a:t>RSA:</a:t>
            </a:r>
          </a:p>
          <a:p>
            <a:pPr lvl="1"/>
            <a:r>
              <a:rPr lang="it-IT" dirty="0"/>
              <a:t>FACTORING A PRODUCT OF TWO LARGE PRIMES</a:t>
            </a:r>
          </a:p>
          <a:p>
            <a:pPr lvl="2"/>
            <a:r>
              <a:rPr lang="it-IT" dirty="0" err="1"/>
              <a:t>Given</a:t>
            </a:r>
            <a:r>
              <a:rPr lang="it-IT" dirty="0"/>
              <a:t> p and q </a:t>
            </a:r>
            <a:r>
              <a:rPr lang="it-IT" u="sng" dirty="0"/>
              <a:t>large</a:t>
            </a:r>
            <a:r>
              <a:rPr lang="it-IT" dirty="0"/>
              <a:t> </a:t>
            </a:r>
            <a:r>
              <a:rPr lang="it-IT" dirty="0" err="1"/>
              <a:t>primes</a:t>
            </a:r>
            <a:r>
              <a:rPr lang="it-IT" dirty="0"/>
              <a:t>, </a:t>
            </a:r>
            <a:r>
              <a:rPr lang="it-IT" b="1" dirty="0"/>
              <a:t>compute N=p q </a:t>
            </a:r>
            <a:r>
              <a:rPr lang="it-IT" dirty="0">
                <a:solidFill>
                  <a:srgbClr val="FF0000"/>
                </a:solidFill>
                <a:sym typeface="Wingdings" panose="05000000000000000000" pitchFamily="2" charset="2"/>
              </a:rPr>
              <a:t> easy</a:t>
            </a:r>
          </a:p>
          <a:p>
            <a:pPr lvl="2"/>
            <a:r>
              <a:rPr lang="it-IT" dirty="0" err="1">
                <a:sym typeface="Wingdings" panose="05000000000000000000" pitchFamily="2" charset="2"/>
              </a:rPr>
              <a:t>Given</a:t>
            </a:r>
            <a:r>
              <a:rPr lang="it-IT" dirty="0">
                <a:sym typeface="Wingdings" panose="05000000000000000000" pitchFamily="2" charset="2"/>
              </a:rPr>
              <a:t> N, </a:t>
            </a:r>
            <a:r>
              <a:rPr lang="it-IT" b="1" dirty="0" err="1">
                <a:sym typeface="Wingdings" panose="05000000000000000000" pitchFamily="2" charset="2"/>
              </a:rPr>
              <a:t>find</a:t>
            </a:r>
            <a:r>
              <a:rPr lang="it-IT" b="1" dirty="0">
                <a:sym typeface="Wingdings" panose="05000000000000000000" pitchFamily="2" charset="2"/>
              </a:rPr>
              <a:t> </a:t>
            </a:r>
            <a:r>
              <a:rPr lang="it-IT" b="1" dirty="0" err="1">
                <a:sym typeface="Wingdings" panose="05000000000000000000" pitchFamily="2" charset="2"/>
              </a:rPr>
              <a:t>factors</a:t>
            </a:r>
            <a:r>
              <a:rPr lang="it-IT" b="1" dirty="0">
                <a:sym typeface="Wingdings" panose="05000000000000000000" pitchFamily="2" charset="2"/>
              </a:rPr>
              <a:t> p, q </a:t>
            </a:r>
            <a:r>
              <a:rPr lang="it-IT" dirty="0">
                <a:solidFill>
                  <a:srgbClr val="FF0000"/>
                </a:solidFill>
                <a:sym typeface="Wingdings" panose="05000000000000000000" pitchFamily="2" charset="2"/>
              </a:rPr>
              <a:t> hard</a:t>
            </a:r>
            <a:endParaRPr lang="it-IT" dirty="0">
              <a:solidFill>
                <a:srgbClr val="FF0000"/>
              </a:solidFill>
            </a:endParaRPr>
          </a:p>
        </p:txBody>
      </p:sp>
    </p:spTree>
    <p:extLst>
      <p:ext uri="{BB962C8B-B14F-4D97-AF65-F5344CB8AC3E}">
        <p14:creationId xmlns:p14="http://schemas.microsoft.com/office/powerpoint/2010/main" val="27877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25425"/>
            <a:ext cx="9144000" cy="649288"/>
          </a:xfrm>
        </p:spPr>
        <p:txBody>
          <a:bodyPr/>
          <a:lstStyle/>
          <a:p>
            <a:r>
              <a:rPr lang="it-IT" dirty="0" err="1"/>
              <a:t>Why</a:t>
            </a:r>
            <a:r>
              <a:rPr lang="it-IT" dirty="0"/>
              <a:t> modular </a:t>
            </a:r>
            <a:r>
              <a:rPr lang="it-IT" dirty="0" err="1"/>
              <a:t>exponentiation</a:t>
            </a:r>
            <a:r>
              <a:rPr lang="it-IT" dirty="0"/>
              <a:t> </a:t>
            </a:r>
            <a:r>
              <a:rPr lang="it-IT" dirty="0" err="1"/>
              <a:t>is</a:t>
            </a:r>
            <a:r>
              <a:rPr lang="it-IT" dirty="0"/>
              <a:t> easy</a:t>
            </a:r>
          </a:p>
        </p:txBody>
      </p:sp>
      <p:sp>
        <p:nvSpPr>
          <p:cNvPr id="4" name="Segnaposto contenuto 2"/>
          <p:cNvSpPr>
            <a:spLocks noGrp="1"/>
          </p:cNvSpPr>
          <p:nvPr>
            <p:ph idx="1"/>
          </p:nvPr>
        </p:nvSpPr>
        <p:spPr>
          <a:xfrm>
            <a:off x="143508" y="1125538"/>
            <a:ext cx="4716524" cy="4535710"/>
          </a:xfrm>
        </p:spPr>
        <p:txBody>
          <a:bodyPr>
            <a:normAutofit fontScale="77500" lnSpcReduction="20000"/>
          </a:bodyPr>
          <a:lstStyle/>
          <a:p>
            <a:r>
              <a:rPr lang="it-IT" sz="2600" dirty="0"/>
              <a:t>Goal: compute g</a:t>
            </a:r>
            <a:r>
              <a:rPr lang="it-IT" sz="2600" baseline="30000" dirty="0"/>
              <a:t>1437</a:t>
            </a:r>
            <a:r>
              <a:rPr lang="it-IT" sz="2600" dirty="0"/>
              <a:t> </a:t>
            </a:r>
            <a:r>
              <a:rPr lang="it-IT" sz="2600" dirty="0" err="1"/>
              <a:t>mod</a:t>
            </a:r>
            <a:r>
              <a:rPr lang="it-IT" sz="2600" dirty="0"/>
              <a:t> p</a:t>
            </a:r>
          </a:p>
          <a:p>
            <a:r>
              <a:rPr lang="it-IT" sz="2600" dirty="0"/>
              <a:t>Express x in bits</a:t>
            </a:r>
          </a:p>
          <a:p>
            <a:pPr lvl="1"/>
            <a:r>
              <a:rPr lang="it-IT" sz="2600" dirty="0"/>
              <a:t>1437</a:t>
            </a:r>
            <a:r>
              <a:rPr lang="it-IT" sz="2600" baseline="-25000" dirty="0"/>
              <a:t>10</a:t>
            </a:r>
            <a:r>
              <a:rPr lang="it-IT" sz="2600" dirty="0"/>
              <a:t>=10110011101</a:t>
            </a:r>
            <a:r>
              <a:rPr lang="it-IT" sz="2600" baseline="-25000" dirty="0"/>
              <a:t>2</a:t>
            </a:r>
            <a:endParaRPr lang="it-IT" sz="2600" dirty="0"/>
          </a:p>
          <a:p>
            <a:r>
              <a:rPr lang="it-IT" sz="2600" dirty="0"/>
              <a:t>list bits from </a:t>
            </a:r>
            <a:r>
              <a:rPr lang="it-IT" sz="2600" dirty="0" err="1"/>
              <a:t>lsb</a:t>
            </a:r>
            <a:r>
              <a:rPr lang="it-IT" sz="2600" dirty="0"/>
              <a:t> to </a:t>
            </a:r>
            <a:r>
              <a:rPr lang="it-IT" sz="2600" dirty="0" err="1"/>
              <a:t>msb</a:t>
            </a:r>
            <a:endParaRPr lang="it-IT" sz="2600" dirty="0"/>
          </a:p>
          <a:p>
            <a:r>
              <a:rPr lang="it-IT" sz="2600" dirty="0"/>
              <a:t>First line: </a:t>
            </a:r>
            <a:r>
              <a:rPr lang="it-IT" sz="2600" dirty="0" err="1"/>
              <a:t>initialize</a:t>
            </a:r>
            <a:endParaRPr lang="it-IT" sz="2600" dirty="0"/>
          </a:p>
          <a:p>
            <a:pPr lvl="1"/>
            <a:r>
              <a:rPr lang="it-IT" sz="2600" dirty="0" err="1"/>
              <a:t>Column</a:t>
            </a:r>
            <a:r>
              <a:rPr lang="it-IT" sz="2600" dirty="0"/>
              <a:t> </a:t>
            </a:r>
            <a:r>
              <a:rPr lang="it-IT" sz="2600" dirty="0" err="1"/>
              <a:t>Square</a:t>
            </a:r>
            <a:r>
              <a:rPr lang="it-IT" sz="2600" dirty="0"/>
              <a:t> = g</a:t>
            </a:r>
          </a:p>
          <a:p>
            <a:pPr lvl="1"/>
            <a:r>
              <a:rPr lang="it-IT" sz="2600" dirty="0" err="1"/>
              <a:t>Column</a:t>
            </a:r>
            <a:r>
              <a:rPr lang="it-IT" sz="2600" dirty="0"/>
              <a:t> </a:t>
            </a:r>
            <a:r>
              <a:rPr lang="it-IT" sz="2600" dirty="0" err="1"/>
              <a:t>Multiply</a:t>
            </a:r>
            <a:r>
              <a:rPr lang="it-IT" sz="2600" dirty="0"/>
              <a:t> = 1 (</a:t>
            </a:r>
            <a:r>
              <a:rPr lang="it-IT" sz="2600" dirty="0" err="1"/>
              <a:t>if</a:t>
            </a:r>
            <a:r>
              <a:rPr lang="it-IT" sz="2600" dirty="0"/>
              <a:t> b=0) or g (</a:t>
            </a:r>
            <a:r>
              <a:rPr lang="it-IT" sz="2600" dirty="0" err="1"/>
              <a:t>if</a:t>
            </a:r>
            <a:r>
              <a:rPr lang="it-IT" sz="2600" dirty="0"/>
              <a:t> b=1) </a:t>
            </a:r>
          </a:p>
          <a:p>
            <a:r>
              <a:rPr lang="it-IT" sz="2600" dirty="0"/>
              <a:t>Start from 2° </a:t>
            </a:r>
            <a:r>
              <a:rPr lang="it-IT" sz="2600" dirty="0" err="1"/>
              <a:t>lsb</a:t>
            </a:r>
            <a:r>
              <a:rPr lang="it-IT" sz="2600" dirty="0"/>
              <a:t> to </a:t>
            </a:r>
            <a:r>
              <a:rPr lang="it-IT" sz="2600" dirty="0" err="1"/>
              <a:t>msb</a:t>
            </a:r>
            <a:endParaRPr lang="it-IT" sz="2600" dirty="0"/>
          </a:p>
          <a:p>
            <a:pPr lvl="1"/>
            <a:r>
              <a:rPr lang="it-IT" sz="2600" dirty="0" err="1"/>
              <a:t>For</a:t>
            </a:r>
            <a:r>
              <a:rPr lang="it-IT" sz="2600" dirty="0"/>
              <a:t> </a:t>
            </a:r>
            <a:r>
              <a:rPr lang="it-IT" sz="2600" dirty="0" err="1"/>
              <a:t>every</a:t>
            </a:r>
            <a:r>
              <a:rPr lang="it-IT" sz="2600" dirty="0"/>
              <a:t> bit</a:t>
            </a:r>
          </a:p>
          <a:p>
            <a:pPr lvl="2"/>
            <a:r>
              <a:rPr lang="it-IT" sz="2300" dirty="0" err="1"/>
              <a:t>Square</a:t>
            </a:r>
            <a:r>
              <a:rPr lang="it-IT" sz="2300" dirty="0"/>
              <a:t>;</a:t>
            </a:r>
          </a:p>
          <a:p>
            <a:pPr lvl="2"/>
            <a:r>
              <a:rPr lang="it-IT" sz="2300" dirty="0" err="1"/>
              <a:t>If</a:t>
            </a:r>
            <a:r>
              <a:rPr lang="it-IT" sz="2300" dirty="0"/>
              <a:t> 1: </a:t>
            </a:r>
            <a:r>
              <a:rPr lang="it-IT" sz="2300" dirty="0" err="1"/>
              <a:t>multiply</a:t>
            </a:r>
            <a:r>
              <a:rPr lang="it-IT" sz="2300" dirty="0"/>
              <a:t> to </a:t>
            </a:r>
            <a:r>
              <a:rPr lang="it-IT" sz="2300" dirty="0" err="1"/>
              <a:t>result</a:t>
            </a:r>
            <a:endParaRPr lang="it-IT" sz="2300" dirty="0"/>
          </a:p>
          <a:p>
            <a:r>
              <a:rPr lang="it-IT" sz="2600" dirty="0" err="1">
                <a:solidFill>
                  <a:schemeClr val="bg1"/>
                </a:solidFill>
              </a:rPr>
              <a:t>Complexity</a:t>
            </a:r>
            <a:r>
              <a:rPr lang="it-IT" sz="2600" dirty="0">
                <a:solidFill>
                  <a:schemeClr val="bg1"/>
                </a:solidFill>
              </a:rPr>
              <a:t>:</a:t>
            </a:r>
          </a:p>
          <a:p>
            <a:pPr lvl="1"/>
            <a:r>
              <a:rPr lang="it-IT" sz="2600" dirty="0">
                <a:solidFill>
                  <a:schemeClr val="bg1"/>
                </a:solidFill>
              </a:rPr>
              <a:t>O(</a:t>
            </a:r>
            <a:r>
              <a:rPr lang="it-IT" sz="2600" dirty="0" err="1">
                <a:solidFill>
                  <a:schemeClr val="bg1"/>
                </a:solidFill>
              </a:rPr>
              <a:t>nbit</a:t>
            </a:r>
            <a:r>
              <a:rPr lang="it-IT" sz="2600" dirty="0">
                <a:solidFill>
                  <a:schemeClr val="bg1"/>
                </a:solidFill>
              </a:rPr>
              <a:t>) x2</a:t>
            </a:r>
          </a:p>
          <a:p>
            <a:pPr lvl="1"/>
            <a:r>
              <a:rPr lang="it-IT" sz="2600" dirty="0">
                <a:solidFill>
                  <a:schemeClr val="bg1"/>
                </a:solidFill>
              </a:rPr>
              <a:t>O(</a:t>
            </a:r>
            <a:r>
              <a:rPr lang="it-IT" sz="2600" dirty="0" err="1">
                <a:solidFill>
                  <a:schemeClr val="bg1"/>
                </a:solidFill>
              </a:rPr>
              <a:t>nbit</a:t>
            </a:r>
            <a:r>
              <a:rPr lang="it-IT" sz="2600" dirty="0">
                <a:solidFill>
                  <a:schemeClr val="bg1"/>
                </a:solidFill>
              </a:rPr>
              <a:t>/2) </a:t>
            </a:r>
            <a:r>
              <a:rPr lang="it-IT" sz="2600" dirty="0" err="1">
                <a:solidFill>
                  <a:schemeClr val="bg1"/>
                </a:solidFill>
              </a:rPr>
              <a:t>additions</a:t>
            </a:r>
            <a:r>
              <a:rPr lang="it-IT" sz="2600" dirty="0">
                <a:solidFill>
                  <a:schemeClr val="bg1"/>
                </a:solidFill>
              </a:rPr>
              <a:t> </a:t>
            </a:r>
          </a:p>
          <a:p>
            <a:pPr lvl="1"/>
            <a:endParaRPr lang="it-IT" dirty="0"/>
          </a:p>
        </p:txBody>
      </p:sp>
      <p:graphicFrame>
        <p:nvGraphicFramePr>
          <p:cNvPr id="5" name="Object 2"/>
          <p:cNvGraphicFramePr>
            <a:graphicFrameLocks noChangeAspect="1"/>
          </p:cNvGraphicFramePr>
          <p:nvPr/>
        </p:nvGraphicFramePr>
        <p:xfrm>
          <a:off x="4355976" y="1355711"/>
          <a:ext cx="4779070" cy="4530740"/>
        </p:xfrm>
        <a:graphic>
          <a:graphicData uri="http://schemas.openxmlformats.org/presentationml/2006/ole">
            <mc:AlternateContent xmlns:mc="http://schemas.openxmlformats.org/markup-compatibility/2006">
              <mc:Choice xmlns:v="urn:schemas-microsoft-com:vml" Requires="v">
                <p:oleObj spid="_x0000_s47114" name="Equazione" r:id="rId3" imgW="2869920" imgH="2717640" progId="Equation.3">
                  <p:embed/>
                </p:oleObj>
              </mc:Choice>
              <mc:Fallback>
                <p:oleObj name="Equazione" r:id="rId3" imgW="2869920" imgH="2717640" progId="Equation.3">
                  <p:embed/>
                  <p:pic>
                    <p:nvPicPr>
                      <p:cNvPr id="5" name="Object 2"/>
                      <p:cNvPicPr>
                        <a:picLocks noChangeAspect="1" noChangeArrowheads="1"/>
                      </p:cNvPicPr>
                      <p:nvPr/>
                    </p:nvPicPr>
                    <p:blipFill>
                      <a:blip r:embed="rId4"/>
                      <a:srcRect/>
                      <a:stretch>
                        <a:fillRect/>
                      </a:stretch>
                    </p:blipFill>
                    <p:spPr bwMode="auto">
                      <a:xfrm>
                        <a:off x="4355976" y="1355711"/>
                        <a:ext cx="4779070" cy="4530740"/>
                      </a:xfrm>
                      <a:prstGeom prst="rect">
                        <a:avLst/>
                      </a:prstGeom>
                      <a:noFill/>
                    </p:spPr>
                  </p:pic>
                </p:oleObj>
              </mc:Fallback>
            </mc:AlternateContent>
          </a:graphicData>
        </a:graphic>
      </p:graphicFrame>
      <p:sp>
        <p:nvSpPr>
          <p:cNvPr id="3" name="Rettangolo 2"/>
          <p:cNvSpPr/>
          <p:nvPr/>
        </p:nvSpPr>
        <p:spPr bwMode="auto">
          <a:xfrm>
            <a:off x="5436096" y="3212976"/>
            <a:ext cx="3698950" cy="2808312"/>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7" name="Rettangolo 6"/>
          <p:cNvSpPr/>
          <p:nvPr/>
        </p:nvSpPr>
        <p:spPr bwMode="auto">
          <a:xfrm>
            <a:off x="219854" y="4397314"/>
            <a:ext cx="3956101" cy="1376536"/>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8" name="Rettangolo 7"/>
          <p:cNvSpPr/>
          <p:nvPr/>
        </p:nvSpPr>
        <p:spPr bwMode="auto">
          <a:xfrm>
            <a:off x="5588496" y="2852936"/>
            <a:ext cx="3698950" cy="2808312"/>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9" name="Rettangolo 8"/>
          <p:cNvSpPr/>
          <p:nvPr/>
        </p:nvSpPr>
        <p:spPr bwMode="auto">
          <a:xfrm>
            <a:off x="5740896" y="2456892"/>
            <a:ext cx="3698950" cy="2808312"/>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10" name="Rettangolo 9"/>
          <p:cNvSpPr/>
          <p:nvPr/>
        </p:nvSpPr>
        <p:spPr bwMode="auto">
          <a:xfrm>
            <a:off x="5893296" y="2132856"/>
            <a:ext cx="3698950" cy="2808312"/>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11" name="Rettangolo 10"/>
          <p:cNvSpPr/>
          <p:nvPr/>
        </p:nvSpPr>
        <p:spPr bwMode="auto">
          <a:xfrm>
            <a:off x="7281762" y="1736812"/>
            <a:ext cx="3698950" cy="2808312"/>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12" name="Rettangolo 11"/>
          <p:cNvSpPr/>
          <p:nvPr/>
        </p:nvSpPr>
        <p:spPr bwMode="auto">
          <a:xfrm>
            <a:off x="6156176" y="1808820"/>
            <a:ext cx="3698950" cy="2808312"/>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397403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dissolve">
                                      <p:cBhvr>
                                        <p:cTn id="20" dur="500"/>
                                        <p:tgtEl>
                                          <p:spTgt spid="4">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dissolve">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dissolve">
                                      <p:cBhvr>
                                        <p:cTn id="33" dur="500"/>
                                        <p:tgtEl>
                                          <p:spTgt spid="4">
                                            <p:txEl>
                                              <p:pRg st="5" end="5"/>
                                            </p:txEl>
                                          </p:spTgt>
                                        </p:tgtEl>
                                      </p:cBhvr>
                                    </p:animEffect>
                                  </p:childTnLst>
                                </p:cTn>
                              </p:par>
                              <p:par>
                                <p:cTn id="34" presetID="10" presetClass="exit" presetSubtype="0" fill="hold" grpId="0" nodeType="with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dissolve">
                                      <p:cBhvr>
                                        <p:cTn id="41" dur="500"/>
                                        <p:tgtEl>
                                          <p:spTgt spid="4">
                                            <p:txEl>
                                              <p:pRg st="6" end="6"/>
                                            </p:txEl>
                                          </p:spTgt>
                                        </p:tgtEl>
                                      </p:cBhvr>
                                    </p:animEffect>
                                  </p:childTnLst>
                                </p:cTn>
                              </p:par>
                              <p:par>
                                <p:cTn id="42" presetID="10" presetClass="exit" presetSubtype="0" fill="hold" grpId="0" nodeType="with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dissolve">
                                      <p:cBhvr>
                                        <p:cTn id="49" dur="500"/>
                                        <p:tgtEl>
                                          <p:spTgt spid="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dissolve">
                                      <p:cBhvr>
                                        <p:cTn id="54" dur="500"/>
                                        <p:tgtEl>
                                          <p:spTgt spid="4">
                                            <p:txEl>
                                              <p:pRg st="8" end="8"/>
                                            </p:txEl>
                                          </p:spTgt>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dissolve">
                                      <p:cBhvr>
                                        <p:cTn id="57" dur="500"/>
                                        <p:tgtEl>
                                          <p:spTgt spid="4">
                                            <p:txEl>
                                              <p:pRg st="9" end="9"/>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dissolve">
                                      <p:cBhvr>
                                        <p:cTn id="60" dur="500"/>
                                        <p:tgtEl>
                                          <p:spTgt spid="4">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10"/>
                                        </p:tgtEl>
                                      </p:cBhvr>
                                    </p:animEffect>
                                    <p:set>
                                      <p:cBhvr>
                                        <p:cTn id="65" dur="1" fill="hold">
                                          <p:stCondLst>
                                            <p:cond delay="499"/>
                                          </p:stCondLst>
                                        </p:cTn>
                                        <p:tgtEl>
                                          <p:spTgt spid="1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0" nodeType="clickEffect">
                                  <p:stCondLst>
                                    <p:cond delay="0"/>
                                  </p:stCondLst>
                                  <p:childTnLst>
                                    <p:animEffect transition="out" filter="fade">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25425"/>
            <a:ext cx="9144000" cy="649288"/>
          </a:xfrm>
        </p:spPr>
        <p:txBody>
          <a:bodyPr/>
          <a:lstStyle/>
          <a:p>
            <a:r>
              <a:rPr lang="it-IT" dirty="0" err="1"/>
              <a:t>Why</a:t>
            </a:r>
            <a:r>
              <a:rPr lang="it-IT" dirty="0"/>
              <a:t> modular </a:t>
            </a:r>
            <a:r>
              <a:rPr lang="it-IT" dirty="0" err="1"/>
              <a:t>exponentiation</a:t>
            </a:r>
            <a:r>
              <a:rPr lang="it-IT" dirty="0"/>
              <a:t> </a:t>
            </a:r>
            <a:r>
              <a:rPr lang="it-IT" dirty="0" err="1"/>
              <a:t>is</a:t>
            </a:r>
            <a:r>
              <a:rPr lang="it-IT" dirty="0"/>
              <a:t> easy</a:t>
            </a:r>
          </a:p>
        </p:txBody>
      </p:sp>
      <p:sp>
        <p:nvSpPr>
          <p:cNvPr id="4" name="Segnaposto contenuto 2"/>
          <p:cNvSpPr>
            <a:spLocks noGrp="1"/>
          </p:cNvSpPr>
          <p:nvPr>
            <p:ph idx="1"/>
          </p:nvPr>
        </p:nvSpPr>
        <p:spPr>
          <a:xfrm>
            <a:off x="143508" y="1125538"/>
            <a:ext cx="4716524" cy="4535710"/>
          </a:xfrm>
        </p:spPr>
        <p:txBody>
          <a:bodyPr>
            <a:normAutofit fontScale="77500" lnSpcReduction="20000"/>
          </a:bodyPr>
          <a:lstStyle/>
          <a:p>
            <a:r>
              <a:rPr lang="it-IT" sz="2600" dirty="0"/>
              <a:t>Goal: compute g</a:t>
            </a:r>
            <a:r>
              <a:rPr lang="it-IT" sz="2600" baseline="30000" dirty="0"/>
              <a:t>1437</a:t>
            </a:r>
            <a:r>
              <a:rPr lang="it-IT" sz="2600" dirty="0"/>
              <a:t> </a:t>
            </a:r>
            <a:r>
              <a:rPr lang="it-IT" sz="2600" dirty="0" err="1"/>
              <a:t>mod</a:t>
            </a:r>
            <a:r>
              <a:rPr lang="it-IT" sz="2600" dirty="0"/>
              <a:t> p</a:t>
            </a:r>
          </a:p>
          <a:p>
            <a:r>
              <a:rPr lang="it-IT" sz="2600" dirty="0"/>
              <a:t>Express x in bits</a:t>
            </a:r>
          </a:p>
          <a:p>
            <a:pPr lvl="1"/>
            <a:r>
              <a:rPr lang="it-IT" sz="2600" dirty="0"/>
              <a:t>1437</a:t>
            </a:r>
            <a:r>
              <a:rPr lang="it-IT" sz="2600" baseline="-25000" dirty="0"/>
              <a:t>10</a:t>
            </a:r>
            <a:r>
              <a:rPr lang="it-IT" sz="2600" dirty="0"/>
              <a:t>=10110011101</a:t>
            </a:r>
            <a:r>
              <a:rPr lang="it-IT" sz="2600" baseline="-25000" dirty="0"/>
              <a:t>2</a:t>
            </a:r>
            <a:endParaRPr lang="it-IT" sz="2600" dirty="0"/>
          </a:p>
          <a:p>
            <a:r>
              <a:rPr lang="it-IT" sz="2600" dirty="0"/>
              <a:t>list bits from </a:t>
            </a:r>
            <a:r>
              <a:rPr lang="it-IT" sz="2600" dirty="0" err="1"/>
              <a:t>lsb</a:t>
            </a:r>
            <a:r>
              <a:rPr lang="it-IT" sz="2600" dirty="0"/>
              <a:t> to </a:t>
            </a:r>
            <a:r>
              <a:rPr lang="it-IT" sz="2600" dirty="0" err="1"/>
              <a:t>msb</a:t>
            </a:r>
            <a:endParaRPr lang="it-IT" sz="2600" dirty="0"/>
          </a:p>
          <a:p>
            <a:r>
              <a:rPr lang="it-IT" sz="2600" dirty="0"/>
              <a:t>First line: </a:t>
            </a:r>
            <a:r>
              <a:rPr lang="it-IT" sz="2600" dirty="0" err="1"/>
              <a:t>initialize</a:t>
            </a:r>
            <a:endParaRPr lang="it-IT" sz="2600" dirty="0"/>
          </a:p>
          <a:p>
            <a:pPr lvl="1"/>
            <a:r>
              <a:rPr lang="it-IT" sz="2600" dirty="0" err="1"/>
              <a:t>Column</a:t>
            </a:r>
            <a:r>
              <a:rPr lang="it-IT" sz="2600" dirty="0"/>
              <a:t> </a:t>
            </a:r>
            <a:r>
              <a:rPr lang="it-IT" sz="2600" dirty="0" err="1"/>
              <a:t>Square</a:t>
            </a:r>
            <a:r>
              <a:rPr lang="it-IT" sz="2600" dirty="0"/>
              <a:t> = g</a:t>
            </a:r>
          </a:p>
          <a:p>
            <a:pPr lvl="1"/>
            <a:r>
              <a:rPr lang="it-IT" sz="2600" dirty="0" err="1"/>
              <a:t>Column</a:t>
            </a:r>
            <a:r>
              <a:rPr lang="it-IT" sz="2600" dirty="0"/>
              <a:t> </a:t>
            </a:r>
            <a:r>
              <a:rPr lang="it-IT" sz="2600" dirty="0" err="1"/>
              <a:t>Multiply</a:t>
            </a:r>
            <a:r>
              <a:rPr lang="it-IT" sz="2600" dirty="0"/>
              <a:t> = 1 (</a:t>
            </a:r>
            <a:r>
              <a:rPr lang="it-IT" sz="2600" dirty="0" err="1"/>
              <a:t>if</a:t>
            </a:r>
            <a:r>
              <a:rPr lang="it-IT" sz="2600" dirty="0"/>
              <a:t> b=0) or g (</a:t>
            </a:r>
            <a:r>
              <a:rPr lang="it-IT" sz="2600" dirty="0" err="1"/>
              <a:t>if</a:t>
            </a:r>
            <a:r>
              <a:rPr lang="it-IT" sz="2600" dirty="0"/>
              <a:t> b=1) </a:t>
            </a:r>
          </a:p>
          <a:p>
            <a:r>
              <a:rPr lang="it-IT" sz="2600" dirty="0"/>
              <a:t>Start from 2° </a:t>
            </a:r>
            <a:r>
              <a:rPr lang="it-IT" sz="2600" dirty="0" err="1"/>
              <a:t>lsb</a:t>
            </a:r>
            <a:r>
              <a:rPr lang="it-IT" sz="2600" dirty="0"/>
              <a:t> to </a:t>
            </a:r>
            <a:r>
              <a:rPr lang="it-IT" sz="2600" dirty="0" err="1"/>
              <a:t>msb</a:t>
            </a:r>
            <a:endParaRPr lang="it-IT" sz="2600" dirty="0"/>
          </a:p>
          <a:p>
            <a:pPr lvl="1"/>
            <a:r>
              <a:rPr lang="it-IT" sz="2600" dirty="0" err="1"/>
              <a:t>For</a:t>
            </a:r>
            <a:r>
              <a:rPr lang="it-IT" sz="2600" dirty="0"/>
              <a:t> </a:t>
            </a:r>
            <a:r>
              <a:rPr lang="it-IT" sz="2600" dirty="0" err="1"/>
              <a:t>every</a:t>
            </a:r>
            <a:r>
              <a:rPr lang="it-IT" sz="2600" dirty="0"/>
              <a:t> bit</a:t>
            </a:r>
          </a:p>
          <a:p>
            <a:pPr lvl="2"/>
            <a:r>
              <a:rPr lang="it-IT" sz="2300" dirty="0" err="1"/>
              <a:t>Square</a:t>
            </a:r>
            <a:r>
              <a:rPr lang="it-IT" sz="2300" dirty="0"/>
              <a:t>;</a:t>
            </a:r>
          </a:p>
          <a:p>
            <a:pPr lvl="2"/>
            <a:r>
              <a:rPr lang="it-IT" sz="2300" dirty="0" err="1"/>
              <a:t>If</a:t>
            </a:r>
            <a:r>
              <a:rPr lang="it-IT" sz="2300" dirty="0"/>
              <a:t> 1: </a:t>
            </a:r>
            <a:r>
              <a:rPr lang="it-IT" sz="2300" dirty="0" err="1"/>
              <a:t>multiply</a:t>
            </a:r>
            <a:r>
              <a:rPr lang="it-IT" sz="2300" dirty="0"/>
              <a:t> to </a:t>
            </a:r>
            <a:r>
              <a:rPr lang="it-IT" sz="2300" dirty="0" err="1"/>
              <a:t>result</a:t>
            </a:r>
            <a:endParaRPr lang="it-IT" sz="2300" dirty="0"/>
          </a:p>
          <a:p>
            <a:r>
              <a:rPr lang="it-IT" sz="2600" dirty="0" err="1"/>
              <a:t>Complexity</a:t>
            </a:r>
            <a:r>
              <a:rPr lang="it-IT" sz="2600" dirty="0"/>
              <a:t>:</a:t>
            </a:r>
          </a:p>
          <a:p>
            <a:pPr lvl="1"/>
            <a:r>
              <a:rPr lang="it-IT" sz="2600" dirty="0"/>
              <a:t>O(</a:t>
            </a:r>
            <a:r>
              <a:rPr lang="it-IT" sz="2600" dirty="0" err="1"/>
              <a:t>nbit</a:t>
            </a:r>
            <a:r>
              <a:rPr lang="it-IT" sz="2600" dirty="0"/>
              <a:t>) </a:t>
            </a:r>
            <a:r>
              <a:rPr lang="it-IT" sz="2600" dirty="0" err="1"/>
              <a:t>squares</a:t>
            </a:r>
            <a:endParaRPr lang="it-IT" sz="2600" dirty="0"/>
          </a:p>
          <a:p>
            <a:pPr lvl="1"/>
            <a:r>
              <a:rPr lang="it-IT" sz="2600" dirty="0"/>
              <a:t>O(</a:t>
            </a:r>
            <a:r>
              <a:rPr lang="it-IT" sz="2600" dirty="0" err="1"/>
              <a:t>nbit</a:t>
            </a:r>
            <a:r>
              <a:rPr lang="it-IT" sz="2600" dirty="0"/>
              <a:t>/2) </a:t>
            </a:r>
            <a:r>
              <a:rPr lang="it-IT" sz="2600" dirty="0" err="1"/>
              <a:t>multiplications</a:t>
            </a:r>
            <a:r>
              <a:rPr lang="it-IT" sz="2600" dirty="0"/>
              <a:t> </a:t>
            </a:r>
          </a:p>
          <a:p>
            <a:pPr lvl="1"/>
            <a:endParaRPr lang="it-IT" dirty="0"/>
          </a:p>
        </p:txBody>
      </p:sp>
      <p:graphicFrame>
        <p:nvGraphicFramePr>
          <p:cNvPr id="5" name="Object 2"/>
          <p:cNvGraphicFramePr>
            <a:graphicFrameLocks noChangeAspect="1"/>
          </p:cNvGraphicFramePr>
          <p:nvPr/>
        </p:nvGraphicFramePr>
        <p:xfrm>
          <a:off x="4355976" y="1355711"/>
          <a:ext cx="4779070" cy="4530740"/>
        </p:xfrm>
        <a:graphic>
          <a:graphicData uri="http://schemas.openxmlformats.org/presentationml/2006/ole">
            <mc:AlternateContent xmlns:mc="http://schemas.openxmlformats.org/markup-compatibility/2006">
              <mc:Choice xmlns:v="urn:schemas-microsoft-com:vml" Requires="v">
                <p:oleObj spid="_x0000_s48138" name="Equazione" r:id="rId3" imgW="2869920" imgH="2717640" progId="Equation.3">
                  <p:embed/>
                </p:oleObj>
              </mc:Choice>
              <mc:Fallback>
                <p:oleObj name="Equazione" r:id="rId3" imgW="2869920" imgH="2717640" progId="Equation.3">
                  <p:embed/>
                  <p:pic>
                    <p:nvPicPr>
                      <p:cNvPr id="5" name="Object 2"/>
                      <p:cNvPicPr>
                        <a:picLocks noChangeAspect="1" noChangeArrowheads="1"/>
                      </p:cNvPicPr>
                      <p:nvPr/>
                    </p:nvPicPr>
                    <p:blipFill>
                      <a:blip r:embed="rId4"/>
                      <a:srcRect/>
                      <a:stretch>
                        <a:fillRect/>
                      </a:stretch>
                    </p:blipFill>
                    <p:spPr bwMode="auto">
                      <a:xfrm>
                        <a:off x="4355976" y="1355711"/>
                        <a:ext cx="4779070" cy="4530740"/>
                      </a:xfrm>
                      <a:prstGeom prst="rect">
                        <a:avLst/>
                      </a:prstGeom>
                      <a:noFill/>
                    </p:spPr>
                  </p:pic>
                </p:oleObj>
              </mc:Fallback>
            </mc:AlternateContent>
          </a:graphicData>
        </a:graphic>
      </p:graphicFrame>
      <p:sp>
        <p:nvSpPr>
          <p:cNvPr id="6" name="CasellaDiTesto 5"/>
          <p:cNvSpPr txBox="1"/>
          <p:nvPr/>
        </p:nvSpPr>
        <p:spPr>
          <a:xfrm>
            <a:off x="1079612" y="6021288"/>
            <a:ext cx="6839886" cy="369332"/>
          </a:xfrm>
          <a:prstGeom prst="rect">
            <a:avLst/>
          </a:prstGeom>
          <a:noFill/>
        </p:spPr>
        <p:txBody>
          <a:bodyPr wrap="none" rtlCol="0">
            <a:spAutoFit/>
          </a:bodyPr>
          <a:lstStyle/>
          <a:p>
            <a:r>
              <a:rPr lang="it-IT" b="1" dirty="0">
                <a:solidFill>
                  <a:srgbClr val="FF0000"/>
                </a:solidFill>
              </a:rPr>
              <a:t>No </a:t>
            </a:r>
            <a:r>
              <a:rPr lang="it-IT" b="1" dirty="0" err="1">
                <a:solidFill>
                  <a:srgbClr val="FF0000"/>
                </a:solidFill>
              </a:rPr>
              <a:t>algorithm</a:t>
            </a:r>
            <a:r>
              <a:rPr lang="it-IT" b="1" dirty="0">
                <a:solidFill>
                  <a:srgbClr val="FF0000"/>
                </a:solidFill>
              </a:rPr>
              <a:t> </a:t>
            </a:r>
            <a:r>
              <a:rPr lang="it-IT" b="1" dirty="0" err="1">
                <a:solidFill>
                  <a:srgbClr val="FF0000"/>
                </a:solidFill>
              </a:rPr>
              <a:t>such</a:t>
            </a:r>
            <a:r>
              <a:rPr lang="it-IT" b="1" dirty="0">
                <a:solidFill>
                  <a:srgbClr val="FF0000"/>
                </a:solidFill>
              </a:rPr>
              <a:t> </a:t>
            </a:r>
            <a:r>
              <a:rPr lang="it-IT" b="1" dirty="0" err="1">
                <a:solidFill>
                  <a:srgbClr val="FF0000"/>
                </a:solidFill>
              </a:rPr>
              <a:t>as</a:t>
            </a:r>
            <a:r>
              <a:rPr lang="it-IT" b="1" dirty="0">
                <a:solidFill>
                  <a:srgbClr val="FF0000"/>
                </a:solidFill>
              </a:rPr>
              <a:t> </a:t>
            </a:r>
            <a:r>
              <a:rPr lang="it-IT" b="1" dirty="0" err="1">
                <a:solidFill>
                  <a:srgbClr val="FF0000"/>
                </a:solidFill>
              </a:rPr>
              <a:t>this</a:t>
            </a:r>
            <a:r>
              <a:rPr lang="it-IT" b="1" dirty="0">
                <a:solidFill>
                  <a:srgbClr val="FF0000"/>
                </a:solidFill>
              </a:rPr>
              <a:t> </a:t>
            </a:r>
            <a:r>
              <a:rPr lang="it-IT" b="1" dirty="0" err="1">
                <a:solidFill>
                  <a:srgbClr val="FF0000"/>
                </a:solidFill>
              </a:rPr>
              <a:t>for</a:t>
            </a:r>
            <a:r>
              <a:rPr lang="it-IT" b="1" dirty="0">
                <a:solidFill>
                  <a:srgbClr val="FF0000"/>
                </a:solidFill>
              </a:rPr>
              <a:t> the </a:t>
            </a:r>
            <a:r>
              <a:rPr lang="it-IT" b="1" dirty="0" err="1">
                <a:solidFill>
                  <a:srgbClr val="FF0000"/>
                </a:solidFill>
              </a:rPr>
              <a:t>opposite</a:t>
            </a:r>
            <a:r>
              <a:rPr lang="it-IT" b="1" dirty="0">
                <a:solidFill>
                  <a:srgbClr val="FF0000"/>
                </a:solidFill>
              </a:rPr>
              <a:t> </a:t>
            </a:r>
            <a:r>
              <a:rPr lang="it-IT" b="1" dirty="0" err="1">
                <a:solidFill>
                  <a:srgbClr val="FF0000"/>
                </a:solidFill>
              </a:rPr>
              <a:t>problem</a:t>
            </a:r>
            <a:r>
              <a:rPr lang="it-IT" b="1" dirty="0">
                <a:solidFill>
                  <a:srgbClr val="FF0000"/>
                </a:solidFill>
              </a:rPr>
              <a:t>!! </a:t>
            </a:r>
            <a:r>
              <a:rPr lang="it-IT" b="1" dirty="0" err="1">
                <a:solidFill>
                  <a:srgbClr val="FF0000"/>
                </a:solidFill>
              </a:rPr>
              <a:t>That</a:t>
            </a:r>
            <a:r>
              <a:rPr lang="it-IT" b="1" dirty="0">
                <a:solidFill>
                  <a:srgbClr val="FF0000"/>
                </a:solidFill>
              </a:rPr>
              <a:t>’s </a:t>
            </a:r>
            <a:r>
              <a:rPr lang="it-IT" b="1" dirty="0" err="1">
                <a:solidFill>
                  <a:srgbClr val="FF0000"/>
                </a:solidFill>
              </a:rPr>
              <a:t>why</a:t>
            </a:r>
            <a:r>
              <a:rPr lang="it-IT" b="1" dirty="0">
                <a:solidFill>
                  <a:srgbClr val="FF0000"/>
                </a:solidFill>
              </a:rPr>
              <a:t> </a:t>
            </a:r>
            <a:r>
              <a:rPr lang="it-IT" b="1" dirty="0" err="1">
                <a:solidFill>
                  <a:srgbClr val="FF0000"/>
                </a:solidFill>
              </a:rPr>
              <a:t>it</a:t>
            </a:r>
            <a:r>
              <a:rPr lang="it-IT" b="1" dirty="0">
                <a:solidFill>
                  <a:srgbClr val="FF0000"/>
                </a:solidFill>
              </a:rPr>
              <a:t> </a:t>
            </a:r>
            <a:r>
              <a:rPr lang="it-IT" b="1" dirty="0" err="1">
                <a:solidFill>
                  <a:srgbClr val="FF0000"/>
                </a:solidFill>
              </a:rPr>
              <a:t>is</a:t>
            </a:r>
            <a:r>
              <a:rPr lang="it-IT" b="1" dirty="0">
                <a:solidFill>
                  <a:srgbClr val="FF0000"/>
                </a:solidFill>
              </a:rPr>
              <a:t> hard!</a:t>
            </a:r>
          </a:p>
        </p:txBody>
      </p:sp>
    </p:spTree>
    <p:extLst>
      <p:ext uri="{BB962C8B-B14F-4D97-AF65-F5344CB8AC3E}">
        <p14:creationId xmlns:p14="http://schemas.microsoft.com/office/powerpoint/2010/main" val="58340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dissolve">
                                      <p:cBhvr>
                                        <p:cTn id="7" dur="500"/>
                                        <p:tgtEl>
                                          <p:spTgt spid="4">
                                            <p:txEl>
                                              <p:pRg st="11" end="1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dissolve">
                                      <p:cBhvr>
                                        <p:cTn id="10" dur="500"/>
                                        <p:tgtEl>
                                          <p:spTgt spid="4">
                                            <p:txEl>
                                              <p:pRg st="12" end="1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13" end="13"/>
                                            </p:txEl>
                                          </p:spTgt>
                                        </p:tgtEl>
                                        <p:attrNameLst>
                                          <p:attrName>style.visibility</p:attrName>
                                        </p:attrNameLst>
                                      </p:cBhvr>
                                      <p:to>
                                        <p:strVal val="visible"/>
                                      </p:to>
                                    </p:set>
                                    <p:animEffect transition="in" filter="dissolve">
                                      <p:cBhvr>
                                        <p:cTn id="13" dur="500"/>
                                        <p:tgtEl>
                                          <p:spTgt spid="4">
                                            <p:txEl>
                                              <p:pRg st="13" end="1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And </a:t>
            </a:r>
            <a:r>
              <a:rPr lang="it-IT" dirty="0" err="1"/>
              <a:t>why</a:t>
            </a:r>
            <a:r>
              <a:rPr lang="it-IT" dirty="0"/>
              <a:t> DLOG </a:t>
            </a:r>
            <a:r>
              <a:rPr lang="it-IT" dirty="0" err="1"/>
              <a:t>is</a:t>
            </a:r>
            <a:r>
              <a:rPr lang="it-IT" dirty="0"/>
              <a:t> hard</a:t>
            </a:r>
          </a:p>
        </p:txBody>
      </p:sp>
      <p:pic>
        <p:nvPicPr>
          <p:cNvPr id="6" name="Immagine 5"/>
          <p:cNvPicPr>
            <a:picLocks noChangeAspect="1"/>
          </p:cNvPicPr>
          <p:nvPr/>
        </p:nvPicPr>
        <p:blipFill>
          <a:blip r:embed="rId2"/>
          <a:stretch>
            <a:fillRect/>
          </a:stretch>
        </p:blipFill>
        <p:spPr>
          <a:xfrm>
            <a:off x="359532" y="1478367"/>
            <a:ext cx="8820980" cy="5186410"/>
          </a:xfrm>
          <a:prstGeom prst="rect">
            <a:avLst/>
          </a:prstGeom>
        </p:spPr>
      </p:pic>
      <mc:AlternateContent xmlns:mc="http://schemas.openxmlformats.org/markup-compatibility/2006" xmlns:a14="http://schemas.microsoft.com/office/drawing/2010/main">
        <mc:Choice Requires="a14">
          <p:sp>
            <p:nvSpPr>
              <p:cNvPr id="8" name="CasellaDiTesto 7"/>
              <p:cNvSpPr txBox="1"/>
              <p:nvPr/>
            </p:nvSpPr>
            <p:spPr>
              <a:xfrm>
                <a:off x="2435076" y="1052736"/>
                <a:ext cx="5256584" cy="615553"/>
              </a:xfrm>
              <a:prstGeom prst="rect">
                <a:avLst/>
              </a:prstGeom>
              <a:noFill/>
            </p:spPr>
            <p:txBody>
              <a:bodyPr wrap="square" lIns="0" tIns="0" rIns="0" bIns="0" rtlCol="0">
                <a:spAutoFit/>
              </a:bodyPr>
              <a:lstStyle/>
              <a:p>
                <a14:m>
                  <m:oMath xmlns:m="http://schemas.openxmlformats.org/officeDocument/2006/math">
                    <m:r>
                      <a:rPr lang="it-IT" sz="4000" b="0" i="1" smtClean="0">
                        <a:latin typeface="Cambria Math" panose="02040503050406030204" pitchFamily="18" charset="0"/>
                      </a:rPr>
                      <m:t>𝑦</m:t>
                    </m:r>
                    <m:r>
                      <a:rPr lang="it-IT" sz="4000" b="0" i="1" smtClean="0">
                        <a:latin typeface="Cambria Math" panose="02040503050406030204" pitchFamily="18" charset="0"/>
                      </a:rPr>
                      <m:t>=</m:t>
                    </m:r>
                    <m:sSup>
                      <m:sSupPr>
                        <m:ctrlPr>
                          <a:rPr lang="it-IT" sz="4000" b="0" i="1" smtClean="0">
                            <a:latin typeface="Cambria Math" panose="02040503050406030204" pitchFamily="18" charset="0"/>
                          </a:rPr>
                        </m:ctrlPr>
                      </m:sSupPr>
                      <m:e>
                        <m:r>
                          <a:rPr lang="it-IT" sz="4000" b="0" i="1" smtClean="0">
                            <a:latin typeface="Cambria Math" panose="02040503050406030204" pitchFamily="18" charset="0"/>
                          </a:rPr>
                          <m:t>3</m:t>
                        </m:r>
                      </m:e>
                      <m:sup>
                        <m:r>
                          <a:rPr lang="it-IT" sz="4000" b="0" i="1" smtClean="0">
                            <a:latin typeface="Cambria Math" panose="02040503050406030204" pitchFamily="18" charset="0"/>
                          </a:rPr>
                          <m:t>𝑥</m:t>
                        </m:r>
                      </m:sup>
                    </m:sSup>
                  </m:oMath>
                </a14:m>
                <a:r>
                  <a:rPr lang="it-IT" sz="4000" dirty="0" err="1"/>
                  <a:t>mod</a:t>
                </a:r>
                <a:r>
                  <a:rPr lang="it-IT" sz="4000" dirty="0"/>
                  <a:t> 104729</a:t>
                </a:r>
              </a:p>
            </p:txBody>
          </p:sp>
        </mc:Choice>
        <mc:Fallback xmlns="">
          <p:sp>
            <p:nvSpPr>
              <p:cNvPr id="8" name="CasellaDiTesto 7"/>
              <p:cNvSpPr txBox="1">
                <a:spLocks noRot="1" noChangeAspect="1" noMove="1" noResize="1" noEditPoints="1" noAdjustHandles="1" noChangeArrowheads="1" noChangeShapeType="1" noTextEdit="1"/>
              </p:cNvSpPr>
              <p:nvPr/>
            </p:nvSpPr>
            <p:spPr>
              <a:xfrm>
                <a:off x="2435076" y="1052736"/>
                <a:ext cx="5256584" cy="615553"/>
              </a:xfrm>
              <a:prstGeom prst="rect">
                <a:avLst/>
              </a:prstGeom>
              <a:blipFill>
                <a:blip r:embed="rId3"/>
                <a:stretch>
                  <a:fillRect t="-26733" b="-47525"/>
                </a:stretch>
              </a:blipFill>
            </p:spPr>
            <p:txBody>
              <a:bodyPr/>
              <a:lstStyle/>
              <a:p>
                <a:r>
                  <a:rPr lang="it-IT">
                    <a:noFill/>
                  </a:rPr>
                  <a:t> </a:t>
                </a:r>
              </a:p>
            </p:txBody>
          </p:sp>
        </mc:Fallback>
      </mc:AlternateContent>
      <p:sp>
        <p:nvSpPr>
          <p:cNvPr id="9" name="CasellaDiTesto 8"/>
          <p:cNvSpPr txBox="1"/>
          <p:nvPr/>
        </p:nvSpPr>
        <p:spPr>
          <a:xfrm>
            <a:off x="107504" y="4689140"/>
            <a:ext cx="1266693" cy="369332"/>
          </a:xfrm>
          <a:prstGeom prst="rect">
            <a:avLst/>
          </a:prstGeom>
          <a:noFill/>
        </p:spPr>
        <p:txBody>
          <a:bodyPr wrap="none" rtlCol="0">
            <a:spAutoFit/>
          </a:bodyPr>
          <a:lstStyle/>
          <a:p>
            <a:r>
              <a:rPr lang="it-IT" b="1" dirty="0"/>
              <a:t>y=33490; </a:t>
            </a:r>
            <a:r>
              <a:rPr lang="it-IT" b="1" dirty="0">
                <a:sym typeface="Wingdings" panose="05000000000000000000" pitchFamily="2" charset="2"/>
              </a:rPr>
              <a:t>x?</a:t>
            </a:r>
            <a:endParaRPr lang="it-IT" b="1" dirty="0"/>
          </a:p>
        </p:txBody>
      </p:sp>
      <p:cxnSp>
        <p:nvCxnSpPr>
          <p:cNvPr id="11" name="Connettore 2 10"/>
          <p:cNvCxnSpPr/>
          <p:nvPr/>
        </p:nvCxnSpPr>
        <p:spPr bwMode="auto">
          <a:xfrm flipV="1">
            <a:off x="1223628" y="4833156"/>
            <a:ext cx="7488832" cy="36004"/>
          </a:xfrm>
          <a:prstGeom prst="straightConnector1">
            <a:avLst/>
          </a:prstGeom>
          <a:solidFill>
            <a:srgbClr val="FFFF99">
              <a:alpha val="50000"/>
            </a:srgbClr>
          </a:solidFill>
          <a:ln w="12700" cap="flat" cmpd="sng" algn="ctr">
            <a:solidFill>
              <a:schemeClr val="tx1"/>
            </a:solidFill>
            <a:prstDash val="solid"/>
            <a:round/>
            <a:headEnd type="none" w="sm" len="sm"/>
            <a:tailEnd type="triangle"/>
          </a:ln>
          <a:effectLst/>
        </p:spPr>
      </p:cxnSp>
      <p:cxnSp>
        <p:nvCxnSpPr>
          <p:cNvPr id="12" name="Connettore 2 11"/>
          <p:cNvCxnSpPr/>
          <p:nvPr/>
        </p:nvCxnSpPr>
        <p:spPr bwMode="auto">
          <a:xfrm>
            <a:off x="6336196" y="4833156"/>
            <a:ext cx="36004" cy="1800200"/>
          </a:xfrm>
          <a:prstGeom prst="straightConnector1">
            <a:avLst/>
          </a:prstGeom>
          <a:solidFill>
            <a:srgbClr val="FFFF99">
              <a:alpha val="50000"/>
            </a:srgbClr>
          </a:solidFill>
          <a:ln w="12700" cap="flat" cmpd="sng" algn="ctr">
            <a:solidFill>
              <a:schemeClr val="tx1"/>
            </a:solidFill>
            <a:prstDash val="solid"/>
            <a:round/>
            <a:headEnd type="none" w="sm" len="sm"/>
            <a:tailEnd type="triangle"/>
          </a:ln>
          <a:effectLst/>
        </p:spPr>
      </p:cxnSp>
      <p:sp>
        <p:nvSpPr>
          <p:cNvPr id="16" name="CasellaDiTesto 15"/>
          <p:cNvSpPr txBox="1"/>
          <p:nvPr/>
        </p:nvSpPr>
        <p:spPr>
          <a:xfrm>
            <a:off x="5724128" y="6516052"/>
            <a:ext cx="3419526" cy="369332"/>
          </a:xfrm>
          <a:prstGeom prst="rect">
            <a:avLst/>
          </a:prstGeom>
          <a:noFill/>
        </p:spPr>
        <p:txBody>
          <a:bodyPr wrap="none" rtlCol="0">
            <a:spAutoFit/>
          </a:bodyPr>
          <a:lstStyle/>
          <a:p>
            <a:r>
              <a:rPr lang="it-IT" b="1" dirty="0"/>
              <a:t>x=1999 </a:t>
            </a:r>
            <a:r>
              <a:rPr lang="it-IT" b="1" dirty="0">
                <a:sym typeface="Wingdings" panose="05000000000000000000" pitchFamily="2" charset="2"/>
              </a:rPr>
              <a:t> can </a:t>
            </a:r>
            <a:r>
              <a:rPr lang="it-IT" b="1" dirty="0" err="1">
                <a:sym typeface="Wingdings" panose="05000000000000000000" pitchFamily="2" charset="2"/>
              </a:rPr>
              <a:t>find</a:t>
            </a:r>
            <a:r>
              <a:rPr lang="it-IT" b="1" dirty="0">
                <a:sym typeface="Wingdings" panose="05000000000000000000" pitchFamily="2" charset="2"/>
              </a:rPr>
              <a:t> </a:t>
            </a:r>
            <a:r>
              <a:rPr lang="it-IT" b="1" dirty="0" err="1">
                <a:sym typeface="Wingdings" panose="05000000000000000000" pitchFamily="2" charset="2"/>
              </a:rPr>
              <a:t>only</a:t>
            </a:r>
            <a:r>
              <a:rPr lang="it-IT" b="1" dirty="0">
                <a:sym typeface="Wingdings" panose="05000000000000000000" pitchFamily="2" charset="2"/>
              </a:rPr>
              <a:t> brute force </a:t>
            </a:r>
            <a:endParaRPr lang="it-IT" b="1" dirty="0"/>
          </a:p>
        </p:txBody>
      </p:sp>
      <mc:AlternateContent xmlns:mc="http://schemas.openxmlformats.org/markup-compatibility/2006">
        <mc:Choice xmlns:p14="http://schemas.microsoft.com/office/powerpoint/2010/main" Requires="p14">
          <p:contentPart p14:bwMode="auto" r:id="rId4">
            <p14:nvContentPartPr>
              <p14:cNvPr id="3" name="Input penna 2">
                <a:extLst>
                  <a:ext uri="{FF2B5EF4-FFF2-40B4-BE49-F238E27FC236}">
                    <a16:creationId xmlns:a16="http://schemas.microsoft.com/office/drawing/2014/main" id="{C9E58D47-508D-4501-AB67-0CB9D2E10475}"/>
                  </a:ext>
                </a:extLst>
              </p14:cNvPr>
              <p14:cNvContentPartPr/>
              <p14:nvPr/>
            </p14:nvContentPartPr>
            <p14:xfrm>
              <a:off x="-571596" y="6328666"/>
              <a:ext cx="28080" cy="21960"/>
            </p14:xfrm>
          </p:contentPart>
        </mc:Choice>
        <mc:Fallback>
          <p:pic>
            <p:nvPicPr>
              <p:cNvPr id="3" name="Input penna 2">
                <a:extLst>
                  <a:ext uri="{FF2B5EF4-FFF2-40B4-BE49-F238E27FC236}">
                    <a16:creationId xmlns:a16="http://schemas.microsoft.com/office/drawing/2014/main" id="{C9E58D47-508D-4501-AB67-0CB9D2E10475}"/>
                  </a:ext>
                </a:extLst>
              </p:cNvPr>
              <p:cNvPicPr/>
              <p:nvPr/>
            </p:nvPicPr>
            <p:blipFill>
              <a:blip r:embed="rId5"/>
              <a:stretch>
                <a:fillRect/>
              </a:stretch>
            </p:blipFill>
            <p:spPr>
              <a:xfrm>
                <a:off x="-580596" y="6319666"/>
                <a:ext cx="45720" cy="39600"/>
              </a:xfrm>
              <a:prstGeom prst="rect">
                <a:avLst/>
              </a:prstGeom>
            </p:spPr>
          </p:pic>
        </mc:Fallback>
      </mc:AlternateContent>
    </p:spTree>
    <p:extLst>
      <p:ext uri="{BB962C8B-B14F-4D97-AF65-F5344CB8AC3E}">
        <p14:creationId xmlns:p14="http://schemas.microsoft.com/office/powerpoint/2010/main" val="329446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Diffie-Hellman</a:t>
            </a:r>
            <a:r>
              <a:rPr lang="it-IT" dirty="0"/>
              <a:t> </a:t>
            </a:r>
            <a:r>
              <a:rPr lang="it-IT" dirty="0" err="1"/>
              <a:t>Key</a:t>
            </a:r>
            <a:r>
              <a:rPr lang="it-IT" dirty="0"/>
              <a:t> Agreement </a:t>
            </a:r>
          </a:p>
        </p:txBody>
      </p:sp>
      <p:sp>
        <p:nvSpPr>
          <p:cNvPr id="3" name="Segnaposto contenuto 2"/>
          <p:cNvSpPr>
            <a:spLocks noGrp="1"/>
          </p:cNvSpPr>
          <p:nvPr>
            <p:ph idx="1"/>
          </p:nvPr>
        </p:nvSpPr>
        <p:spPr/>
        <p:txBody>
          <a:bodyPr>
            <a:normAutofit fontScale="77500" lnSpcReduction="20000"/>
          </a:bodyPr>
          <a:lstStyle/>
          <a:p>
            <a:r>
              <a:rPr lang="en-US" dirty="0" err="1"/>
              <a:t>Diffie</a:t>
            </a:r>
            <a:r>
              <a:rPr lang="en-US" dirty="0"/>
              <a:t>-Hellman protocol, 1976</a:t>
            </a:r>
          </a:p>
          <a:p>
            <a:pPr lvl="1"/>
            <a:r>
              <a:rPr lang="en-US" dirty="0"/>
              <a:t>Main crypto breakthrough in the last century</a:t>
            </a:r>
          </a:p>
          <a:p>
            <a:pPr lvl="1"/>
            <a:r>
              <a:rPr lang="en-US" dirty="0"/>
              <a:t>Invention of asymmetric cryptography</a:t>
            </a:r>
          </a:p>
          <a:p>
            <a:pPr lvl="1"/>
            <a:r>
              <a:rPr lang="en-US" dirty="0"/>
              <a:t>Though did NOT solve the </a:t>
            </a:r>
            <a:r>
              <a:rPr lang="en-US" dirty="0" err="1"/>
              <a:t>PubKey</a:t>
            </a:r>
            <a:r>
              <a:rPr lang="en-US" dirty="0"/>
              <a:t> cryptosystem problem</a:t>
            </a:r>
          </a:p>
          <a:p>
            <a:pPr lvl="2"/>
            <a:r>
              <a:rPr lang="en-US" dirty="0"/>
              <a:t>RSA solved it in the next year (1977)</a:t>
            </a:r>
          </a:p>
          <a:p>
            <a:pPr lvl="5"/>
            <a:endParaRPr lang="en-US" dirty="0"/>
          </a:p>
          <a:p>
            <a:r>
              <a:rPr lang="en-US" dirty="0"/>
              <a:t>What DH is: KEY AGREEMENT protocol</a:t>
            </a:r>
          </a:p>
          <a:p>
            <a:pPr lvl="1"/>
            <a:r>
              <a:rPr lang="en-US" b="1" dirty="0">
                <a:solidFill>
                  <a:srgbClr val="FF0000"/>
                </a:solidFill>
              </a:rPr>
              <a:t>How to securely setup a shared secret (i.e., a symmetric key) at both ends, </a:t>
            </a:r>
            <a:r>
              <a:rPr lang="en-US" b="1" dirty="0"/>
              <a:t>by only exchanging public values</a:t>
            </a:r>
          </a:p>
          <a:p>
            <a:pPr lvl="2"/>
            <a:r>
              <a:rPr lang="en-US" b="1" dirty="0">
                <a:solidFill>
                  <a:srgbClr val="FF0000"/>
                </a:solidFill>
              </a:rPr>
              <a:t>i.e., WITHOUT having a secure channel </a:t>
            </a:r>
          </a:p>
          <a:p>
            <a:pPr lvl="5"/>
            <a:endParaRPr lang="en-US" dirty="0"/>
          </a:p>
          <a:p>
            <a:r>
              <a:rPr lang="en-US" dirty="0"/>
              <a:t>Hard problem used in DH: DLOG</a:t>
            </a:r>
          </a:p>
        </p:txBody>
      </p:sp>
    </p:spTree>
    <p:extLst>
      <p:ext uri="{BB962C8B-B14F-4D97-AF65-F5344CB8AC3E}">
        <p14:creationId xmlns:p14="http://schemas.microsoft.com/office/powerpoint/2010/main" val="61026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Diffie-Hellman</a:t>
            </a:r>
            <a:r>
              <a:rPr lang="it-IT" dirty="0"/>
              <a:t> </a:t>
            </a:r>
            <a:r>
              <a:rPr lang="it-IT" dirty="0" err="1"/>
              <a:t>Key</a:t>
            </a:r>
            <a:r>
              <a:rPr lang="it-IT" dirty="0"/>
              <a:t> Agreement </a:t>
            </a:r>
          </a:p>
        </p:txBody>
      </p:sp>
      <p:pic>
        <p:nvPicPr>
          <p:cNvPr id="4" name="Picture 17" descr="alice-cooper mydistortions.jpe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4985" y="1541007"/>
            <a:ext cx="1658843"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p:nvPr/>
        </p:nvSpPr>
        <p:spPr>
          <a:xfrm>
            <a:off x="1725026" y="1108959"/>
            <a:ext cx="824265" cy="523220"/>
          </a:xfrm>
          <a:prstGeom prst="rect">
            <a:avLst/>
          </a:prstGeom>
          <a:noFill/>
        </p:spPr>
        <p:txBody>
          <a:bodyPr wrap="none" rtlCol="0">
            <a:spAutoFit/>
          </a:bodyPr>
          <a:lstStyle/>
          <a:p>
            <a:r>
              <a:rPr lang="it-IT" sz="2800" dirty="0"/>
              <a:t>Alice</a:t>
            </a:r>
            <a:endParaRPr lang="it-IT" dirty="0"/>
          </a:p>
        </p:txBody>
      </p:sp>
      <p:pic>
        <p:nvPicPr>
          <p:cNvPr id="6" name="Picture 16" descr="bob-marley-10.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6156" y="1596262"/>
            <a:ext cx="1548172" cy="154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sellaDiTesto 6"/>
          <p:cNvSpPr txBox="1"/>
          <p:nvPr/>
        </p:nvSpPr>
        <p:spPr>
          <a:xfrm>
            <a:off x="6395818" y="1108959"/>
            <a:ext cx="708848" cy="523220"/>
          </a:xfrm>
          <a:prstGeom prst="rect">
            <a:avLst/>
          </a:prstGeom>
          <a:noFill/>
        </p:spPr>
        <p:txBody>
          <a:bodyPr wrap="none" rtlCol="0">
            <a:spAutoFit/>
          </a:bodyPr>
          <a:lstStyle/>
          <a:p>
            <a:r>
              <a:rPr lang="it-IT" sz="2800" dirty="0"/>
              <a:t>Bob</a:t>
            </a:r>
            <a:endParaRPr lang="it-IT" dirty="0"/>
          </a:p>
        </p:txBody>
      </p:sp>
      <p:sp>
        <p:nvSpPr>
          <p:cNvPr id="8" name="Text Box 17"/>
          <p:cNvSpPr txBox="1">
            <a:spLocks noChangeArrowheads="1"/>
          </p:cNvSpPr>
          <p:nvPr/>
        </p:nvSpPr>
        <p:spPr bwMode="auto">
          <a:xfrm>
            <a:off x="-396552" y="1938214"/>
            <a:ext cx="2078038" cy="861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lIns="91438" tIns="45718" rIns="91438" bIns="45718" anchor="ctr">
            <a:spAutoFit/>
          </a:bodyPr>
          <a:lstStyle/>
          <a:p>
            <a:pPr algn="ctr" eaLnBrk="0" hangingPunct="0">
              <a:defRPr/>
            </a:pPr>
            <a:r>
              <a:rPr lang="it-IT" sz="2500" i="1" dirty="0">
                <a:latin typeface="+mj-lt"/>
              </a:rPr>
              <a:t>Random</a:t>
            </a:r>
            <a:br>
              <a:rPr lang="it-IT" sz="2500" i="1" dirty="0">
                <a:latin typeface="+mj-lt"/>
              </a:rPr>
            </a:br>
            <a:r>
              <a:rPr lang="it-IT" sz="2500" b="1" i="1" dirty="0">
                <a:solidFill>
                  <a:srgbClr val="FF0000"/>
                </a:solidFill>
                <a:latin typeface="New York" charset="0"/>
              </a:rPr>
              <a:t>x</a:t>
            </a:r>
            <a:endParaRPr lang="it-IT" sz="2500" dirty="0">
              <a:latin typeface="New York" charset="0"/>
            </a:endParaRPr>
          </a:p>
        </p:txBody>
      </p:sp>
      <p:sp>
        <p:nvSpPr>
          <p:cNvPr id="9" name="Text Box 17"/>
          <p:cNvSpPr txBox="1">
            <a:spLocks noChangeArrowheads="1"/>
          </p:cNvSpPr>
          <p:nvPr/>
        </p:nvSpPr>
        <p:spPr bwMode="auto">
          <a:xfrm>
            <a:off x="7200292" y="1938214"/>
            <a:ext cx="2078038" cy="861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lIns="91438" tIns="45718" rIns="91438" bIns="45718" anchor="ctr">
            <a:spAutoFit/>
          </a:bodyPr>
          <a:lstStyle/>
          <a:p>
            <a:pPr algn="ctr" eaLnBrk="0" hangingPunct="0">
              <a:defRPr/>
            </a:pPr>
            <a:r>
              <a:rPr lang="it-IT" sz="2500" i="1" dirty="0">
                <a:latin typeface="+mj-lt"/>
              </a:rPr>
              <a:t>Random</a:t>
            </a:r>
            <a:br>
              <a:rPr lang="it-IT" sz="2500" i="1" dirty="0">
                <a:latin typeface="+mj-lt"/>
              </a:rPr>
            </a:br>
            <a:r>
              <a:rPr lang="it-IT" sz="2500" b="1" i="1" dirty="0">
                <a:solidFill>
                  <a:srgbClr val="FF0000"/>
                </a:solidFill>
                <a:latin typeface="New York" charset="0"/>
              </a:rPr>
              <a:t>y</a:t>
            </a:r>
            <a:endParaRPr lang="it-IT" sz="2500" dirty="0">
              <a:latin typeface="New York" charset="0"/>
            </a:endParaRPr>
          </a:p>
        </p:txBody>
      </p:sp>
      <p:sp>
        <p:nvSpPr>
          <p:cNvPr id="10" name="Line 5"/>
          <p:cNvSpPr>
            <a:spLocks noChangeShapeType="1"/>
          </p:cNvSpPr>
          <p:nvPr/>
        </p:nvSpPr>
        <p:spPr bwMode="auto">
          <a:xfrm>
            <a:off x="3657600" y="2183254"/>
            <a:ext cx="1828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defRPr/>
            </a:pPr>
            <a:endParaRPr lang="en-US"/>
          </a:p>
        </p:txBody>
      </p:sp>
      <p:sp>
        <p:nvSpPr>
          <p:cNvPr id="11" name="Line 6"/>
          <p:cNvSpPr>
            <a:spLocks noChangeShapeType="1"/>
          </p:cNvSpPr>
          <p:nvPr/>
        </p:nvSpPr>
        <p:spPr bwMode="auto">
          <a:xfrm flipH="1">
            <a:off x="3657600" y="2869054"/>
            <a:ext cx="1828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defRPr/>
            </a:pPr>
            <a:endParaRPr lang="en-US"/>
          </a:p>
        </p:txBody>
      </p:sp>
      <p:sp>
        <p:nvSpPr>
          <p:cNvPr id="12" name="Text Box 7"/>
          <p:cNvSpPr txBox="1">
            <a:spLocks noChangeArrowheads="1"/>
          </p:cNvSpPr>
          <p:nvPr/>
        </p:nvSpPr>
        <p:spPr bwMode="auto">
          <a:xfrm>
            <a:off x="3275856" y="1721593"/>
            <a:ext cx="2555504" cy="46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eaLnBrk="0" hangingPunct="0">
              <a:defRPr/>
            </a:pPr>
            <a:r>
              <a:rPr lang="it-IT" sz="2400" b="1" dirty="0">
                <a:latin typeface="New York" charset="0"/>
              </a:rPr>
              <a:t>SEND </a:t>
            </a:r>
            <a:r>
              <a:rPr lang="it-IT" sz="2400" b="1" i="1" dirty="0" err="1">
                <a:solidFill>
                  <a:srgbClr val="0000FF"/>
                </a:solidFill>
                <a:latin typeface="New York" charset="0"/>
              </a:rPr>
              <a:t>g</a:t>
            </a:r>
            <a:r>
              <a:rPr lang="it-IT" sz="2400" b="1" baseline="30000" dirty="0" err="1">
                <a:solidFill>
                  <a:srgbClr val="FF0000"/>
                </a:solidFill>
                <a:latin typeface="New York" charset="0"/>
              </a:rPr>
              <a:t>x</a:t>
            </a:r>
            <a:r>
              <a:rPr lang="it-IT" sz="2400" b="1" dirty="0">
                <a:latin typeface="New York" charset="0"/>
              </a:rPr>
              <a:t> </a:t>
            </a:r>
            <a:r>
              <a:rPr lang="it-IT" sz="2400" b="1" dirty="0" err="1">
                <a:latin typeface="New York" charset="0"/>
              </a:rPr>
              <a:t>mod</a:t>
            </a:r>
            <a:r>
              <a:rPr lang="it-IT" sz="2400" b="1" dirty="0">
                <a:latin typeface="New York" charset="0"/>
              </a:rPr>
              <a:t> </a:t>
            </a:r>
            <a:r>
              <a:rPr lang="it-IT" sz="2400" b="1" i="1" dirty="0">
                <a:solidFill>
                  <a:srgbClr val="0000FF"/>
                </a:solidFill>
                <a:latin typeface="New York" charset="0"/>
              </a:rPr>
              <a:t>p</a:t>
            </a:r>
            <a:r>
              <a:rPr lang="it-IT" b="1" dirty="0">
                <a:solidFill>
                  <a:srgbClr val="0000FF"/>
                </a:solidFill>
                <a:latin typeface="New York" charset="0"/>
              </a:rPr>
              <a:t> </a:t>
            </a:r>
            <a:endParaRPr lang="it-IT" b="1" dirty="0">
              <a:latin typeface="New York" charset="0"/>
            </a:endParaRPr>
          </a:p>
        </p:txBody>
      </p:sp>
      <p:sp>
        <p:nvSpPr>
          <p:cNvPr id="14" name="Text Box 7"/>
          <p:cNvSpPr txBox="1">
            <a:spLocks noChangeArrowheads="1"/>
          </p:cNvSpPr>
          <p:nvPr/>
        </p:nvSpPr>
        <p:spPr bwMode="auto">
          <a:xfrm>
            <a:off x="3294248" y="2411494"/>
            <a:ext cx="2555504" cy="46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eaLnBrk="0" hangingPunct="0">
              <a:defRPr/>
            </a:pPr>
            <a:r>
              <a:rPr lang="it-IT" sz="2400" b="1" dirty="0">
                <a:latin typeface="New York" charset="0"/>
              </a:rPr>
              <a:t>SEND </a:t>
            </a:r>
            <a:r>
              <a:rPr lang="it-IT" sz="2400" b="1" i="1" dirty="0" err="1">
                <a:solidFill>
                  <a:srgbClr val="0000FF"/>
                </a:solidFill>
                <a:latin typeface="New York" charset="0"/>
              </a:rPr>
              <a:t>g</a:t>
            </a:r>
            <a:r>
              <a:rPr lang="it-IT" sz="2400" b="1" baseline="30000" dirty="0" err="1">
                <a:solidFill>
                  <a:srgbClr val="FF0000"/>
                </a:solidFill>
                <a:latin typeface="New York" charset="0"/>
              </a:rPr>
              <a:t>y</a:t>
            </a:r>
            <a:r>
              <a:rPr lang="it-IT" sz="2400" b="1" dirty="0">
                <a:latin typeface="New York" charset="0"/>
              </a:rPr>
              <a:t> </a:t>
            </a:r>
            <a:r>
              <a:rPr lang="it-IT" sz="2400" b="1" dirty="0" err="1">
                <a:latin typeface="New York" charset="0"/>
              </a:rPr>
              <a:t>mod</a:t>
            </a:r>
            <a:r>
              <a:rPr lang="it-IT" sz="2400" b="1" dirty="0">
                <a:latin typeface="New York" charset="0"/>
              </a:rPr>
              <a:t> </a:t>
            </a:r>
            <a:r>
              <a:rPr lang="it-IT" sz="2400" b="1" i="1" dirty="0">
                <a:solidFill>
                  <a:srgbClr val="0000FF"/>
                </a:solidFill>
                <a:latin typeface="New York" charset="0"/>
              </a:rPr>
              <a:t>p</a:t>
            </a:r>
            <a:r>
              <a:rPr lang="it-IT" b="1" dirty="0">
                <a:solidFill>
                  <a:srgbClr val="0000FF"/>
                </a:solidFill>
                <a:latin typeface="New York" charset="0"/>
              </a:rPr>
              <a:t> </a:t>
            </a:r>
            <a:endParaRPr lang="it-IT" b="1" dirty="0">
              <a:latin typeface="New York" charset="0"/>
            </a:endParaRPr>
          </a:p>
        </p:txBody>
      </p:sp>
      <p:sp>
        <p:nvSpPr>
          <p:cNvPr id="15" name="Text Box 7"/>
          <p:cNvSpPr txBox="1">
            <a:spLocks noChangeArrowheads="1"/>
          </p:cNvSpPr>
          <p:nvPr/>
        </p:nvSpPr>
        <p:spPr bwMode="auto">
          <a:xfrm>
            <a:off x="44464" y="3337859"/>
            <a:ext cx="3902026" cy="46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a:defRPr/>
            </a:pPr>
            <a:r>
              <a:rPr lang="it-IT" sz="2400" b="1" dirty="0">
                <a:latin typeface="New York" charset="0"/>
              </a:rPr>
              <a:t>COMPUTE K=(</a:t>
            </a:r>
            <a:r>
              <a:rPr lang="it-IT" sz="2400" b="1" i="1" dirty="0" err="1">
                <a:solidFill>
                  <a:srgbClr val="0000FF"/>
                </a:solidFill>
                <a:latin typeface="New York" charset="0"/>
              </a:rPr>
              <a:t>g</a:t>
            </a:r>
            <a:r>
              <a:rPr lang="it-IT" sz="2400" b="1" baseline="30000" dirty="0" err="1">
                <a:solidFill>
                  <a:srgbClr val="FF0000"/>
                </a:solidFill>
                <a:latin typeface="New York" charset="0"/>
              </a:rPr>
              <a:t>y</a:t>
            </a:r>
            <a:r>
              <a:rPr lang="it-IT" sz="2400" b="1" dirty="0">
                <a:latin typeface="New York" charset="0"/>
              </a:rPr>
              <a:t>)</a:t>
            </a:r>
            <a:r>
              <a:rPr lang="it-IT" sz="2400" b="1" baseline="30000" dirty="0">
                <a:solidFill>
                  <a:srgbClr val="FF0000"/>
                </a:solidFill>
                <a:latin typeface="New York" charset="0"/>
              </a:rPr>
              <a:t>x</a:t>
            </a:r>
            <a:r>
              <a:rPr lang="it-IT" sz="2400" b="1" dirty="0">
                <a:latin typeface="New York" charset="0"/>
              </a:rPr>
              <a:t> </a:t>
            </a:r>
            <a:r>
              <a:rPr lang="it-IT" sz="2400" b="1" dirty="0" err="1">
                <a:latin typeface="New York" charset="0"/>
              </a:rPr>
              <a:t>mod</a:t>
            </a:r>
            <a:r>
              <a:rPr lang="it-IT" sz="2400" b="1" dirty="0">
                <a:latin typeface="New York" charset="0"/>
              </a:rPr>
              <a:t> </a:t>
            </a:r>
            <a:r>
              <a:rPr lang="it-IT" sz="2400" b="1" i="1" dirty="0">
                <a:solidFill>
                  <a:srgbClr val="0000FF"/>
                </a:solidFill>
                <a:latin typeface="New York" charset="0"/>
              </a:rPr>
              <a:t>p</a:t>
            </a:r>
            <a:r>
              <a:rPr lang="it-IT" b="1" dirty="0">
                <a:solidFill>
                  <a:srgbClr val="0000FF"/>
                </a:solidFill>
                <a:latin typeface="New York" charset="0"/>
              </a:rPr>
              <a:t> </a:t>
            </a:r>
            <a:endParaRPr lang="it-IT" b="1" dirty="0">
              <a:latin typeface="New York" charset="0"/>
            </a:endParaRPr>
          </a:p>
        </p:txBody>
      </p:sp>
      <p:sp>
        <p:nvSpPr>
          <p:cNvPr id="16" name="Text Box 7"/>
          <p:cNvSpPr txBox="1">
            <a:spLocks noChangeArrowheads="1"/>
          </p:cNvSpPr>
          <p:nvPr/>
        </p:nvSpPr>
        <p:spPr bwMode="auto">
          <a:xfrm>
            <a:off x="4946887" y="3363383"/>
            <a:ext cx="3902026" cy="46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a:defRPr/>
            </a:pPr>
            <a:r>
              <a:rPr lang="it-IT" sz="2400" b="1" dirty="0">
                <a:latin typeface="New York" charset="0"/>
              </a:rPr>
              <a:t>COMPUTE K=(</a:t>
            </a:r>
            <a:r>
              <a:rPr lang="it-IT" sz="2400" b="1" i="1" dirty="0" err="1">
                <a:solidFill>
                  <a:srgbClr val="0000FF"/>
                </a:solidFill>
                <a:latin typeface="New York" charset="0"/>
              </a:rPr>
              <a:t>g</a:t>
            </a:r>
            <a:r>
              <a:rPr lang="it-IT" sz="2400" b="1" baseline="30000" dirty="0" err="1">
                <a:solidFill>
                  <a:srgbClr val="FF0000"/>
                </a:solidFill>
                <a:latin typeface="New York" charset="0"/>
              </a:rPr>
              <a:t>x</a:t>
            </a:r>
            <a:r>
              <a:rPr lang="it-IT" sz="2400" b="1" dirty="0">
                <a:latin typeface="New York" charset="0"/>
              </a:rPr>
              <a:t>)</a:t>
            </a:r>
            <a:r>
              <a:rPr lang="it-IT" sz="2400" b="1" baseline="30000" dirty="0">
                <a:solidFill>
                  <a:srgbClr val="FF0000"/>
                </a:solidFill>
                <a:latin typeface="New York" charset="0"/>
              </a:rPr>
              <a:t>y</a:t>
            </a:r>
            <a:r>
              <a:rPr lang="it-IT" sz="2400" b="1" dirty="0">
                <a:latin typeface="New York" charset="0"/>
              </a:rPr>
              <a:t> </a:t>
            </a:r>
            <a:r>
              <a:rPr lang="it-IT" sz="2400" b="1" dirty="0" err="1">
                <a:latin typeface="New York" charset="0"/>
              </a:rPr>
              <a:t>mod</a:t>
            </a:r>
            <a:r>
              <a:rPr lang="it-IT" sz="2400" b="1" dirty="0">
                <a:latin typeface="New York" charset="0"/>
              </a:rPr>
              <a:t> </a:t>
            </a:r>
            <a:r>
              <a:rPr lang="it-IT" sz="2400" b="1" i="1" dirty="0">
                <a:solidFill>
                  <a:srgbClr val="0000FF"/>
                </a:solidFill>
                <a:latin typeface="New York" charset="0"/>
              </a:rPr>
              <a:t>p</a:t>
            </a:r>
            <a:r>
              <a:rPr lang="it-IT" b="1" dirty="0">
                <a:solidFill>
                  <a:srgbClr val="0000FF"/>
                </a:solidFill>
                <a:latin typeface="New York" charset="0"/>
              </a:rPr>
              <a:t> </a:t>
            </a:r>
            <a:endParaRPr lang="it-IT" b="1" dirty="0">
              <a:latin typeface="New York" charset="0"/>
            </a:endParaRPr>
          </a:p>
        </p:txBody>
      </p:sp>
      <p:pic>
        <p:nvPicPr>
          <p:cNvPr id="17" name="Picture 10"/>
          <p:cNvPicPr>
            <a:picLocks noChangeAspect="1" noChangeArrowheads="1"/>
          </p:cNvPicPr>
          <p:nvPr/>
        </p:nvPicPr>
        <p:blipFill>
          <a:blip r:embed="rId4"/>
          <a:srcRect/>
          <a:stretch>
            <a:fillRect/>
          </a:stretch>
        </p:blipFill>
        <p:spPr bwMode="auto">
          <a:xfrm>
            <a:off x="576454" y="4323122"/>
            <a:ext cx="899202" cy="366018"/>
          </a:xfrm>
          <a:prstGeom prst="rect">
            <a:avLst/>
          </a:prstGeom>
          <a:noFill/>
          <a:ln>
            <a:noFill/>
          </a:ln>
          <a:effectLst/>
          <a:extLst>
            <a:ext uri="{909E8E84-426E-40DD-AFC4-6F175D3DCCD1}">
              <a14:hiddenFill xmlns:a14="http://schemas.microsoft.com/office/drawing/2010/main">
                <a:solidFill>
                  <a:srgbClr val="1ACAC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17088" dir="2963922" algn="ctr" rotWithShape="0">
                    <a:schemeClr val="bg2">
                      <a:alpha val="74998"/>
                    </a:schemeClr>
                  </a:outerShdw>
                </a:effectLst>
              </a14:hiddenEffects>
            </a:ext>
          </a:extLst>
        </p:spPr>
      </p:pic>
      <p:sp>
        <p:nvSpPr>
          <p:cNvPr id="18" name="Rectangle 1"/>
          <p:cNvSpPr>
            <a:spLocks noChangeArrowheads="1"/>
          </p:cNvSpPr>
          <p:nvPr/>
        </p:nvSpPr>
        <p:spPr bwMode="auto">
          <a:xfrm>
            <a:off x="1109523" y="3942018"/>
            <a:ext cx="1930335" cy="7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2400" dirty="0">
                <a:latin typeface="Arial Narrow" panose="020B0606020202030204" pitchFamily="34" charset="0"/>
              </a:rPr>
              <a:t>K=</a:t>
            </a:r>
            <a:r>
              <a:rPr lang="it-IT" altLang="it-IT" sz="2400" dirty="0" err="1">
                <a:latin typeface="Arial Narrow" panose="020B0606020202030204" pitchFamily="34" charset="0"/>
              </a:rPr>
              <a:t>g</a:t>
            </a:r>
            <a:r>
              <a:rPr lang="it-IT" altLang="it-IT" sz="2400" baseline="30000" dirty="0" err="1">
                <a:latin typeface="Arial Narrow" panose="020B0606020202030204" pitchFamily="34" charset="0"/>
              </a:rPr>
              <a:t>xy</a:t>
            </a:r>
            <a:r>
              <a:rPr lang="it-IT" altLang="it-IT" sz="1800" b="0" dirty="0">
                <a:solidFill>
                  <a:srgbClr val="FF0000"/>
                </a:solidFill>
                <a:latin typeface="Arial Narrow" panose="020B0606020202030204" pitchFamily="34" charset="0"/>
              </a:rPr>
              <a:t>: SAME KEY</a:t>
            </a:r>
          </a:p>
          <a:p>
            <a:pPr algn="ctr" eaLnBrk="1" hangingPunct="1">
              <a:spcBef>
                <a:spcPct val="0"/>
              </a:spcBef>
              <a:buClrTx/>
              <a:buFontTx/>
              <a:buNone/>
            </a:pPr>
            <a:r>
              <a:rPr lang="it-IT" altLang="it-IT" sz="1800" b="0" dirty="0" err="1">
                <a:solidFill>
                  <a:srgbClr val="FF0000"/>
                </a:solidFill>
                <a:latin typeface="Arial Narrow" panose="020B0606020202030204" pitchFamily="34" charset="0"/>
              </a:rPr>
              <a:t>at</a:t>
            </a:r>
            <a:r>
              <a:rPr lang="it-IT" altLang="it-IT" sz="1800" b="0" dirty="0">
                <a:solidFill>
                  <a:srgbClr val="FF0000"/>
                </a:solidFill>
                <a:latin typeface="Arial Narrow" panose="020B0606020202030204" pitchFamily="34" charset="0"/>
              </a:rPr>
              <a:t> </a:t>
            </a:r>
            <a:r>
              <a:rPr lang="it-IT" altLang="it-IT" sz="1800" b="0" dirty="0" err="1">
                <a:solidFill>
                  <a:srgbClr val="FF0000"/>
                </a:solidFill>
                <a:latin typeface="Arial Narrow" panose="020B0606020202030204" pitchFamily="34" charset="0"/>
              </a:rPr>
              <a:t>both</a:t>
            </a:r>
            <a:r>
              <a:rPr lang="it-IT" altLang="it-IT" sz="1800" b="0" dirty="0">
                <a:solidFill>
                  <a:srgbClr val="FF0000"/>
                </a:solidFill>
                <a:latin typeface="Arial Narrow" panose="020B0606020202030204" pitchFamily="34" charset="0"/>
              </a:rPr>
              <a:t> </a:t>
            </a:r>
            <a:r>
              <a:rPr lang="it-IT" altLang="it-IT" sz="1800" b="0" dirty="0" err="1">
                <a:solidFill>
                  <a:srgbClr val="FF0000"/>
                </a:solidFill>
                <a:latin typeface="Arial Narrow" panose="020B0606020202030204" pitchFamily="34" charset="0"/>
              </a:rPr>
              <a:t>ends</a:t>
            </a:r>
            <a:r>
              <a:rPr lang="it-IT" altLang="it-IT" sz="1800" b="0" dirty="0">
                <a:solidFill>
                  <a:srgbClr val="FF0000"/>
                </a:solidFill>
                <a:latin typeface="Arial Narrow" panose="020B0606020202030204" pitchFamily="34" charset="0"/>
              </a:rPr>
              <a:t>!</a:t>
            </a:r>
            <a:endParaRPr lang="en-US" altLang="it-IT" sz="1800" b="0" dirty="0">
              <a:solidFill>
                <a:srgbClr val="FF0000"/>
              </a:solidFill>
              <a:latin typeface="Arial Narrow" panose="020B0606020202030204" pitchFamily="34" charset="0"/>
            </a:endParaRPr>
          </a:p>
        </p:txBody>
      </p:sp>
      <p:pic>
        <p:nvPicPr>
          <p:cNvPr id="19" name="Picture 10"/>
          <p:cNvPicPr>
            <a:picLocks noChangeAspect="1" noChangeArrowheads="1"/>
          </p:cNvPicPr>
          <p:nvPr/>
        </p:nvPicPr>
        <p:blipFill>
          <a:blip r:embed="rId4"/>
          <a:srcRect/>
          <a:stretch>
            <a:fillRect/>
          </a:stretch>
        </p:blipFill>
        <p:spPr bwMode="auto">
          <a:xfrm>
            <a:off x="5681325" y="4314160"/>
            <a:ext cx="899202" cy="366018"/>
          </a:xfrm>
          <a:prstGeom prst="rect">
            <a:avLst/>
          </a:prstGeom>
          <a:noFill/>
          <a:ln>
            <a:noFill/>
          </a:ln>
          <a:effectLst/>
          <a:extLst>
            <a:ext uri="{909E8E84-426E-40DD-AFC4-6F175D3DCCD1}">
              <a14:hiddenFill xmlns:a14="http://schemas.microsoft.com/office/drawing/2010/main">
                <a:solidFill>
                  <a:srgbClr val="1ACAC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17088" dir="2963922" algn="ctr" rotWithShape="0">
                    <a:schemeClr val="bg2">
                      <a:alpha val="74998"/>
                    </a:schemeClr>
                  </a:outerShdw>
                </a:effectLst>
              </a14:hiddenEffects>
            </a:ext>
          </a:extLst>
        </p:spPr>
      </p:pic>
      <p:sp>
        <p:nvSpPr>
          <p:cNvPr id="20" name="Rectangle 1"/>
          <p:cNvSpPr>
            <a:spLocks noChangeArrowheads="1"/>
          </p:cNvSpPr>
          <p:nvPr/>
        </p:nvSpPr>
        <p:spPr bwMode="auto">
          <a:xfrm>
            <a:off x="6214394" y="3933056"/>
            <a:ext cx="1930335" cy="7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2400" dirty="0">
                <a:latin typeface="Arial Narrow" panose="020B0606020202030204" pitchFamily="34" charset="0"/>
              </a:rPr>
              <a:t>K=</a:t>
            </a:r>
            <a:r>
              <a:rPr lang="it-IT" altLang="it-IT" sz="2400" dirty="0" err="1">
                <a:latin typeface="Arial Narrow" panose="020B0606020202030204" pitchFamily="34" charset="0"/>
              </a:rPr>
              <a:t>g</a:t>
            </a:r>
            <a:r>
              <a:rPr lang="it-IT" altLang="it-IT" sz="2400" baseline="30000" dirty="0" err="1">
                <a:latin typeface="Arial Narrow" panose="020B0606020202030204" pitchFamily="34" charset="0"/>
              </a:rPr>
              <a:t>xy</a:t>
            </a:r>
            <a:r>
              <a:rPr lang="it-IT" altLang="it-IT" sz="1800" b="0" dirty="0">
                <a:solidFill>
                  <a:srgbClr val="FF0000"/>
                </a:solidFill>
                <a:latin typeface="Arial Narrow" panose="020B0606020202030204" pitchFamily="34" charset="0"/>
              </a:rPr>
              <a:t>: SAME KEY</a:t>
            </a:r>
          </a:p>
          <a:p>
            <a:pPr algn="ctr" eaLnBrk="1" hangingPunct="1">
              <a:spcBef>
                <a:spcPct val="0"/>
              </a:spcBef>
              <a:buClrTx/>
              <a:buFontTx/>
              <a:buNone/>
            </a:pPr>
            <a:r>
              <a:rPr lang="it-IT" altLang="it-IT" sz="1800" b="0" dirty="0" err="1">
                <a:solidFill>
                  <a:srgbClr val="FF0000"/>
                </a:solidFill>
                <a:latin typeface="Arial Narrow" panose="020B0606020202030204" pitchFamily="34" charset="0"/>
              </a:rPr>
              <a:t>at</a:t>
            </a:r>
            <a:r>
              <a:rPr lang="it-IT" altLang="it-IT" sz="1800" b="0" dirty="0">
                <a:solidFill>
                  <a:srgbClr val="FF0000"/>
                </a:solidFill>
                <a:latin typeface="Arial Narrow" panose="020B0606020202030204" pitchFamily="34" charset="0"/>
              </a:rPr>
              <a:t> </a:t>
            </a:r>
            <a:r>
              <a:rPr lang="it-IT" altLang="it-IT" sz="1800" b="0" dirty="0" err="1">
                <a:solidFill>
                  <a:srgbClr val="FF0000"/>
                </a:solidFill>
                <a:latin typeface="Arial Narrow" panose="020B0606020202030204" pitchFamily="34" charset="0"/>
              </a:rPr>
              <a:t>both</a:t>
            </a:r>
            <a:r>
              <a:rPr lang="it-IT" altLang="it-IT" sz="1800" b="0" dirty="0">
                <a:solidFill>
                  <a:srgbClr val="FF0000"/>
                </a:solidFill>
                <a:latin typeface="Arial Narrow" panose="020B0606020202030204" pitchFamily="34" charset="0"/>
              </a:rPr>
              <a:t> </a:t>
            </a:r>
            <a:r>
              <a:rPr lang="it-IT" altLang="it-IT" sz="1800" b="0" dirty="0" err="1">
                <a:solidFill>
                  <a:srgbClr val="FF0000"/>
                </a:solidFill>
                <a:latin typeface="Arial Narrow" panose="020B0606020202030204" pitchFamily="34" charset="0"/>
              </a:rPr>
              <a:t>ends</a:t>
            </a:r>
            <a:r>
              <a:rPr lang="it-IT" altLang="it-IT" sz="1800" b="0" dirty="0">
                <a:solidFill>
                  <a:srgbClr val="FF0000"/>
                </a:solidFill>
                <a:latin typeface="Arial Narrow" panose="020B0606020202030204" pitchFamily="34" charset="0"/>
              </a:rPr>
              <a:t>!</a:t>
            </a:r>
            <a:endParaRPr lang="en-US" altLang="it-IT" sz="1800" b="0" dirty="0">
              <a:solidFill>
                <a:srgbClr val="FF0000"/>
              </a:solidFill>
              <a:latin typeface="Arial Narrow" panose="020B0606020202030204" pitchFamily="34" charset="0"/>
            </a:endParaRPr>
          </a:p>
        </p:txBody>
      </p:sp>
      <p:pic>
        <p:nvPicPr>
          <p:cNvPr id="22" name="Picture 4" descr="http://previews.123rf.com/images/chromaco/chromaco1208/chromaco120800039/15208982-Cartoon-Vector-Illustration-of-a-Tough-Kid-Demon-or-Devil-with-Pitchfork-in-Hands-Stock-Vecto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1840" y="4604308"/>
            <a:ext cx="1187771" cy="112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umetto 3 20"/>
          <p:cNvSpPr/>
          <p:nvPr/>
        </p:nvSpPr>
        <p:spPr bwMode="auto">
          <a:xfrm>
            <a:off x="359863" y="5120277"/>
            <a:ext cx="2484276" cy="1080120"/>
          </a:xfrm>
          <a:prstGeom prst="wedgeEllipseCallout">
            <a:avLst>
              <a:gd name="adj1" fmla="val 73540"/>
              <a:gd name="adj2" fmla="val -20680"/>
            </a:avLst>
          </a:prstGeom>
          <a:solidFill>
            <a:srgbClr val="C9FC24">
              <a:alpha val="5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ts val="1800"/>
              </a:lnSpc>
              <a:spcBef>
                <a:spcPct val="0"/>
              </a:spcBef>
              <a:spcAft>
                <a:spcPct val="0"/>
              </a:spcAft>
              <a:buClrTx/>
              <a:buSzTx/>
              <a:buFontTx/>
              <a:buNone/>
              <a:tabLst/>
            </a:pPr>
            <a:r>
              <a:rPr kumimoji="0" lang="it-IT" sz="1800" b="1" i="0" u="none" strike="noStrike" cap="none" normalizeH="0" baseline="0" dirty="0" err="1">
                <a:ln>
                  <a:noFill/>
                </a:ln>
                <a:solidFill>
                  <a:srgbClr val="FF0000"/>
                </a:solidFill>
                <a:effectLst/>
                <a:latin typeface="Arial Narrow" pitchFamily="34" charset="0"/>
              </a:rPr>
              <a:t>Wait</a:t>
            </a:r>
            <a:r>
              <a:rPr kumimoji="0" lang="it-IT" sz="1800" b="1" i="0" u="none" strike="noStrike" cap="none" normalizeH="0" baseline="0" dirty="0">
                <a:ln>
                  <a:noFill/>
                </a:ln>
                <a:solidFill>
                  <a:srgbClr val="FF0000"/>
                </a:solidFill>
                <a:effectLst/>
                <a:latin typeface="Arial Narrow" pitchFamily="34" charset="0"/>
              </a:rPr>
              <a:t>, I </a:t>
            </a:r>
            <a:r>
              <a:rPr kumimoji="0" lang="it-IT" sz="1800" b="1" i="0" u="none" strike="noStrike" cap="none" normalizeH="0" baseline="0" dirty="0" err="1">
                <a:ln>
                  <a:noFill/>
                </a:ln>
                <a:solidFill>
                  <a:srgbClr val="FF0000"/>
                </a:solidFill>
                <a:effectLst/>
                <a:latin typeface="Arial Narrow" pitchFamily="34" charset="0"/>
              </a:rPr>
              <a:t>see</a:t>
            </a:r>
            <a:r>
              <a:rPr kumimoji="0" lang="it-IT" sz="1800" b="1" i="0" u="none" strike="noStrike" cap="none" normalizeH="0" baseline="0" dirty="0">
                <a:ln>
                  <a:noFill/>
                </a:ln>
                <a:solidFill>
                  <a:srgbClr val="FF0000"/>
                </a:solidFill>
                <a:effectLst/>
                <a:latin typeface="Arial Narrow" pitchFamily="34" charset="0"/>
              </a:rPr>
              <a:t> </a:t>
            </a:r>
            <a:r>
              <a:rPr kumimoji="0" lang="it-IT" sz="1800" b="1" i="0" u="none" strike="noStrike" cap="none" normalizeH="0" baseline="0" dirty="0" err="1">
                <a:ln>
                  <a:noFill/>
                </a:ln>
                <a:solidFill>
                  <a:srgbClr val="FF0000"/>
                </a:solidFill>
                <a:effectLst/>
                <a:latin typeface="Arial Narrow" pitchFamily="34" charset="0"/>
              </a:rPr>
              <a:t>all</a:t>
            </a:r>
            <a:r>
              <a:rPr kumimoji="0" lang="it-IT" sz="1800" b="1" i="0" u="none" strike="noStrike" cap="none" normalizeH="0" baseline="0" dirty="0">
                <a:ln>
                  <a:noFill/>
                </a:ln>
                <a:solidFill>
                  <a:srgbClr val="FF0000"/>
                </a:solidFill>
                <a:effectLst/>
                <a:latin typeface="Arial Narrow" pitchFamily="34" charset="0"/>
              </a:rPr>
              <a:t> the </a:t>
            </a:r>
            <a:r>
              <a:rPr kumimoji="0" lang="it-IT" sz="1800" b="1" i="0" u="none" strike="noStrike" cap="none" normalizeH="0" baseline="0" dirty="0" err="1">
                <a:ln>
                  <a:noFill/>
                </a:ln>
                <a:solidFill>
                  <a:srgbClr val="FF0000"/>
                </a:solidFill>
                <a:effectLst/>
                <a:latin typeface="Arial Narrow" pitchFamily="34" charset="0"/>
              </a:rPr>
              <a:t>exchange</a:t>
            </a:r>
            <a:r>
              <a:rPr kumimoji="0" lang="it-IT" sz="1800" b="1" i="0" u="none" strike="noStrike" cap="none" normalizeH="0" baseline="0" dirty="0">
                <a:ln>
                  <a:noFill/>
                </a:ln>
                <a:solidFill>
                  <a:srgbClr val="FF0000"/>
                </a:solidFill>
                <a:effectLst/>
                <a:latin typeface="Arial Narrow" pitchFamily="34" charset="0"/>
              </a:rPr>
              <a:t>!!</a:t>
            </a:r>
          </a:p>
        </p:txBody>
      </p:sp>
      <p:sp>
        <p:nvSpPr>
          <p:cNvPr id="23" name="Freccia in giù 22"/>
          <p:cNvSpPr/>
          <p:nvPr/>
        </p:nvSpPr>
        <p:spPr bwMode="auto">
          <a:xfrm>
            <a:off x="4319972" y="2924944"/>
            <a:ext cx="407953" cy="2412268"/>
          </a:xfrm>
          <a:prstGeom prst="downArrow">
            <a:avLst/>
          </a:prstGeom>
          <a:solidFill>
            <a:srgbClr val="FF0000">
              <a:alpha val="50000"/>
            </a:srgbClr>
          </a:solid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24" name="Text Box 7"/>
          <p:cNvSpPr txBox="1">
            <a:spLocks noChangeArrowheads="1"/>
          </p:cNvSpPr>
          <p:nvPr/>
        </p:nvSpPr>
        <p:spPr bwMode="auto">
          <a:xfrm>
            <a:off x="4151092" y="5409220"/>
            <a:ext cx="4976038" cy="46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a:defRPr/>
            </a:pPr>
            <a:r>
              <a:rPr lang="it-IT" sz="2400" b="1" i="1" dirty="0">
                <a:latin typeface="New York" charset="0"/>
              </a:rPr>
              <a:t>From </a:t>
            </a:r>
            <a:r>
              <a:rPr lang="it-IT" sz="2400" b="1" i="1">
                <a:solidFill>
                  <a:srgbClr val="0000FF"/>
                </a:solidFill>
                <a:latin typeface="New York" charset="0"/>
              </a:rPr>
              <a:t>g</a:t>
            </a:r>
            <a:r>
              <a:rPr lang="it-IT" sz="2400" b="1" baseline="30000">
                <a:solidFill>
                  <a:srgbClr val="FF0000"/>
                </a:solidFill>
                <a:latin typeface="New York" charset="0"/>
              </a:rPr>
              <a:t>x</a:t>
            </a:r>
            <a:r>
              <a:rPr lang="it-IT" sz="2400" b="1">
                <a:latin typeface="New York" charset="0"/>
              </a:rPr>
              <a:t>,</a:t>
            </a:r>
            <a:r>
              <a:rPr lang="it-IT" sz="2400" b="1" i="1">
                <a:solidFill>
                  <a:srgbClr val="0000FF"/>
                </a:solidFill>
                <a:latin typeface="New York" charset="0"/>
              </a:rPr>
              <a:t>g</a:t>
            </a:r>
            <a:r>
              <a:rPr lang="it-IT" sz="2400" b="1" baseline="30000">
                <a:solidFill>
                  <a:srgbClr val="FF0000"/>
                </a:solidFill>
                <a:latin typeface="New York" charset="0"/>
              </a:rPr>
              <a:t>y </a:t>
            </a:r>
            <a:r>
              <a:rPr lang="it-IT" sz="2400" b="1" dirty="0">
                <a:latin typeface="New York" charset="0"/>
                <a:sym typeface="Wingdings" panose="05000000000000000000" pitchFamily="2" charset="2"/>
              </a:rPr>
              <a:t></a:t>
            </a:r>
            <a:r>
              <a:rPr lang="it-IT" sz="2400" b="1" dirty="0">
                <a:latin typeface="New York" charset="0"/>
              </a:rPr>
              <a:t> hard to compute </a:t>
            </a:r>
            <a:r>
              <a:rPr lang="it-IT" b="1" i="1" dirty="0" err="1">
                <a:solidFill>
                  <a:srgbClr val="0000FF"/>
                </a:solidFill>
                <a:latin typeface="New York" charset="0"/>
              </a:rPr>
              <a:t>g</a:t>
            </a:r>
            <a:r>
              <a:rPr lang="it-IT" b="1" baseline="30000" dirty="0" err="1">
                <a:solidFill>
                  <a:srgbClr val="FF0000"/>
                </a:solidFill>
                <a:latin typeface="New York" charset="0"/>
              </a:rPr>
              <a:t>xy</a:t>
            </a:r>
            <a:endParaRPr lang="it-IT" b="1" baseline="30000" dirty="0">
              <a:solidFill>
                <a:srgbClr val="FF0000"/>
              </a:solidFill>
              <a:latin typeface="New York" charset="0"/>
            </a:endParaRPr>
          </a:p>
        </p:txBody>
      </p:sp>
      <p:sp>
        <p:nvSpPr>
          <p:cNvPr id="25" name="Text Box 7"/>
          <p:cNvSpPr txBox="1">
            <a:spLocks noChangeArrowheads="1"/>
          </p:cNvSpPr>
          <p:nvPr/>
        </p:nvSpPr>
        <p:spPr bwMode="auto">
          <a:xfrm>
            <a:off x="3673880" y="5807009"/>
            <a:ext cx="5506632" cy="646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a:defRPr/>
            </a:pPr>
            <a:r>
              <a:rPr lang="it-IT" b="1" dirty="0" err="1">
                <a:solidFill>
                  <a:srgbClr val="FF0000"/>
                </a:solidFill>
                <a:latin typeface="New York" charset="0"/>
              </a:rPr>
              <a:t>Attacher</a:t>
            </a:r>
            <a:r>
              <a:rPr lang="it-IT" b="1" dirty="0">
                <a:solidFill>
                  <a:srgbClr val="FF0000"/>
                </a:solidFill>
                <a:latin typeface="New York" charset="0"/>
              </a:rPr>
              <a:t> must </a:t>
            </a:r>
            <a:r>
              <a:rPr lang="it-IT" b="1" dirty="0" err="1">
                <a:solidFill>
                  <a:srgbClr val="FF0000"/>
                </a:solidFill>
                <a:latin typeface="New York" charset="0"/>
              </a:rPr>
              <a:t>necessarily</a:t>
            </a:r>
            <a:r>
              <a:rPr lang="it-IT" b="1" dirty="0">
                <a:solidFill>
                  <a:srgbClr val="FF0000"/>
                </a:solidFill>
                <a:latin typeface="New York" charset="0"/>
              </a:rPr>
              <a:t> </a:t>
            </a:r>
            <a:r>
              <a:rPr lang="it-IT" b="1" dirty="0" err="1">
                <a:solidFill>
                  <a:srgbClr val="FF0000"/>
                </a:solidFill>
                <a:latin typeface="New York" charset="0"/>
              </a:rPr>
              <a:t>invert</a:t>
            </a:r>
            <a:r>
              <a:rPr lang="it-IT" b="1" dirty="0">
                <a:solidFill>
                  <a:srgbClr val="FF0000"/>
                </a:solidFill>
                <a:latin typeface="New York" charset="0"/>
              </a:rPr>
              <a:t> DLOG </a:t>
            </a:r>
            <a:br>
              <a:rPr lang="it-IT" b="1" dirty="0">
                <a:solidFill>
                  <a:srgbClr val="FF0000"/>
                </a:solidFill>
                <a:latin typeface="New York" charset="0"/>
              </a:rPr>
            </a:br>
            <a:r>
              <a:rPr lang="it-IT" b="1" dirty="0">
                <a:solidFill>
                  <a:srgbClr val="FF0000"/>
                </a:solidFill>
                <a:latin typeface="New York" charset="0"/>
              </a:rPr>
              <a:t>for </a:t>
            </a:r>
            <a:r>
              <a:rPr lang="it-IT" b="1" dirty="0" err="1">
                <a:solidFill>
                  <a:srgbClr val="FF0000"/>
                </a:solidFill>
                <a:latin typeface="New York" charset="0"/>
              </a:rPr>
              <a:t>one</a:t>
            </a:r>
            <a:r>
              <a:rPr lang="it-IT" b="1" dirty="0">
                <a:solidFill>
                  <a:srgbClr val="FF0000"/>
                </a:solidFill>
                <a:latin typeface="New York" charset="0"/>
              </a:rPr>
              <a:t> of the </a:t>
            </a:r>
            <a:r>
              <a:rPr lang="it-IT" b="1" dirty="0" err="1">
                <a:solidFill>
                  <a:srgbClr val="FF0000"/>
                </a:solidFill>
                <a:latin typeface="New York" charset="0"/>
              </a:rPr>
              <a:t>two</a:t>
            </a:r>
            <a:r>
              <a:rPr lang="it-IT" b="1" dirty="0">
                <a:solidFill>
                  <a:srgbClr val="FF0000"/>
                </a:solidFill>
                <a:latin typeface="New York" charset="0"/>
              </a:rPr>
              <a:t> </a:t>
            </a:r>
            <a:r>
              <a:rPr lang="it-IT" b="1" dirty="0" err="1">
                <a:solidFill>
                  <a:srgbClr val="FF0000"/>
                </a:solidFill>
                <a:latin typeface="New York" charset="0"/>
              </a:rPr>
              <a:t>terms</a:t>
            </a:r>
            <a:r>
              <a:rPr lang="it-IT" b="1" dirty="0">
                <a:solidFill>
                  <a:srgbClr val="FF0000"/>
                </a:solidFill>
                <a:latin typeface="New York" charset="0"/>
              </a:rPr>
              <a:t>: </a:t>
            </a:r>
            <a:r>
              <a:rPr lang="it-IT" b="1" dirty="0" err="1">
                <a:solidFill>
                  <a:srgbClr val="FF0000"/>
                </a:solidFill>
                <a:latin typeface="New York" charset="0"/>
              </a:rPr>
              <a:t>computationally</a:t>
            </a:r>
            <a:r>
              <a:rPr lang="it-IT" b="1" dirty="0">
                <a:solidFill>
                  <a:srgbClr val="FF0000"/>
                </a:solidFill>
                <a:latin typeface="New York" charset="0"/>
              </a:rPr>
              <a:t> hard!! </a:t>
            </a:r>
          </a:p>
        </p:txBody>
      </p:sp>
    </p:spTree>
    <p:extLst>
      <p:ext uri="{BB962C8B-B14F-4D97-AF65-F5344CB8AC3E}">
        <p14:creationId xmlns:p14="http://schemas.microsoft.com/office/powerpoint/2010/main" val="236170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5">
                                            <p:txEl>
                                              <p:pRg st="0" end="0"/>
                                            </p:txEl>
                                          </p:spTgt>
                                        </p:tgtEl>
                                        <p:attrNameLst>
                                          <p:attrName>style.visibility</p:attrName>
                                        </p:attrNameLst>
                                      </p:cBhvr>
                                      <p:to>
                                        <p:strVal val="visible"/>
                                      </p:to>
                                    </p:set>
                                    <p:animEffect transition="in" filter="fade">
                                      <p:cBhvr>
                                        <p:cTn id="8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animBg="1"/>
      <p:bldP spid="11" grpId="0" animBg="1"/>
      <p:bldP spid="12" grpId="0"/>
      <p:bldP spid="14" grpId="0"/>
      <p:bldP spid="15" grpId="0"/>
      <p:bldP spid="16" grpId="0"/>
      <p:bldP spid="18" grpId="0"/>
      <p:bldP spid="20" grpId="0"/>
      <p:bldP spid="21" grpId="0" animBg="1"/>
      <p:bldP spid="23"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DH </a:t>
            </a:r>
            <a:r>
              <a:rPr lang="it-IT" dirty="0" err="1"/>
              <a:t>functional</a:t>
            </a:r>
            <a:r>
              <a:rPr lang="it-IT" dirty="0"/>
              <a:t> </a:t>
            </a:r>
            <a:r>
              <a:rPr lang="it-IT" dirty="0" err="1"/>
              <a:t>limitation</a:t>
            </a:r>
            <a:endParaRPr lang="it-IT" dirty="0"/>
          </a:p>
        </p:txBody>
      </p:sp>
      <p:sp>
        <p:nvSpPr>
          <p:cNvPr id="3" name="Segnaposto contenuto 2"/>
          <p:cNvSpPr>
            <a:spLocks noGrp="1"/>
          </p:cNvSpPr>
          <p:nvPr>
            <p:ph idx="1"/>
          </p:nvPr>
        </p:nvSpPr>
        <p:spPr/>
        <p:txBody>
          <a:bodyPr/>
          <a:lstStyle/>
          <a:p>
            <a:r>
              <a:rPr lang="it-IT" dirty="0" err="1"/>
              <a:t>Does</a:t>
            </a:r>
            <a:r>
              <a:rPr lang="it-IT" dirty="0"/>
              <a:t> NOT </a:t>
            </a:r>
            <a:r>
              <a:rPr lang="it-IT" dirty="0" err="1"/>
              <a:t>implement</a:t>
            </a:r>
            <a:r>
              <a:rPr lang="it-IT" dirty="0"/>
              <a:t> </a:t>
            </a:r>
            <a:r>
              <a:rPr lang="it-IT" dirty="0" err="1"/>
              <a:t>neither</a:t>
            </a:r>
            <a:r>
              <a:rPr lang="it-IT" dirty="0"/>
              <a:t> a public </a:t>
            </a:r>
            <a:r>
              <a:rPr lang="it-IT" dirty="0" err="1"/>
              <a:t>key</a:t>
            </a:r>
            <a:r>
              <a:rPr lang="it-IT" dirty="0"/>
              <a:t> </a:t>
            </a:r>
            <a:r>
              <a:rPr lang="it-IT" dirty="0" err="1"/>
              <a:t>cryptosystem</a:t>
            </a:r>
            <a:endParaRPr lang="it-IT" dirty="0"/>
          </a:p>
          <a:p>
            <a:pPr lvl="1"/>
            <a:r>
              <a:rPr lang="it-IT" dirty="0" err="1"/>
              <a:t>You</a:t>
            </a:r>
            <a:r>
              <a:rPr lang="it-IT" dirty="0"/>
              <a:t> </a:t>
            </a:r>
            <a:r>
              <a:rPr lang="it-IT" dirty="0" err="1"/>
              <a:t>cannot</a:t>
            </a:r>
            <a:r>
              <a:rPr lang="it-IT" dirty="0"/>
              <a:t> «transfer» data </a:t>
            </a:r>
            <a:r>
              <a:rPr lang="it-IT" dirty="0" err="1"/>
              <a:t>encrypted</a:t>
            </a:r>
            <a:r>
              <a:rPr lang="it-IT" dirty="0"/>
              <a:t> with the </a:t>
            </a:r>
            <a:r>
              <a:rPr lang="it-IT" dirty="0" err="1"/>
              <a:t>receiver’s</a:t>
            </a:r>
            <a:r>
              <a:rPr lang="it-IT" dirty="0"/>
              <a:t> PK</a:t>
            </a:r>
          </a:p>
          <a:p>
            <a:r>
              <a:rPr lang="it-IT" dirty="0" err="1"/>
              <a:t>nor</a:t>
            </a:r>
            <a:r>
              <a:rPr lang="it-IT" dirty="0"/>
              <a:t> a </a:t>
            </a:r>
            <a:r>
              <a:rPr lang="it-IT" dirty="0" err="1"/>
              <a:t>digital</a:t>
            </a:r>
            <a:r>
              <a:rPr lang="it-IT" dirty="0"/>
              <a:t> </a:t>
            </a:r>
            <a:r>
              <a:rPr lang="it-IT" dirty="0" err="1"/>
              <a:t>signature</a:t>
            </a:r>
            <a:r>
              <a:rPr lang="it-IT" dirty="0"/>
              <a:t>!</a:t>
            </a:r>
          </a:p>
          <a:p>
            <a:pPr lvl="1"/>
            <a:r>
              <a:rPr lang="it-IT" dirty="0" err="1"/>
              <a:t>You</a:t>
            </a:r>
            <a:r>
              <a:rPr lang="it-IT" dirty="0"/>
              <a:t> </a:t>
            </a:r>
            <a:r>
              <a:rPr lang="it-IT" dirty="0" err="1"/>
              <a:t>cannot</a:t>
            </a:r>
            <a:r>
              <a:rPr lang="it-IT" dirty="0"/>
              <a:t> </a:t>
            </a:r>
            <a:r>
              <a:rPr lang="it-IT" dirty="0" err="1"/>
              <a:t>sign</a:t>
            </a:r>
            <a:r>
              <a:rPr lang="it-IT" dirty="0"/>
              <a:t> data </a:t>
            </a:r>
            <a:r>
              <a:rPr lang="it-IT" dirty="0" err="1"/>
              <a:t>using</a:t>
            </a:r>
            <a:r>
              <a:rPr lang="it-IT" dirty="0"/>
              <a:t> </a:t>
            </a:r>
            <a:r>
              <a:rPr lang="it-IT" dirty="0" err="1"/>
              <a:t>your</a:t>
            </a:r>
            <a:r>
              <a:rPr lang="it-IT" dirty="0"/>
              <a:t> SK</a:t>
            </a:r>
          </a:p>
          <a:p>
            <a:r>
              <a:rPr lang="it-IT" dirty="0"/>
              <a:t>1977: RSA to the rescue!</a:t>
            </a:r>
          </a:p>
          <a:p>
            <a:endParaRPr lang="it-IT" dirty="0"/>
          </a:p>
        </p:txBody>
      </p:sp>
    </p:spTree>
    <p:extLst>
      <p:ext uri="{BB962C8B-B14F-4D97-AF65-F5344CB8AC3E}">
        <p14:creationId xmlns:p14="http://schemas.microsoft.com/office/powerpoint/2010/main" val="56247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0"/>
            <a:ext cx="7696200" cy="1123950"/>
          </a:xfrm>
          <a:extLst>
            <a:ext uri="{91240B29-F687-4F45-9708-019B960494DF}">
              <a14:hiddenLine xmlns:a14="http://schemas.microsoft.com/office/drawing/2010/main" w="12700">
                <a:solidFill>
                  <a:schemeClr val="tx1"/>
                </a:solidFill>
                <a:miter lim="800000"/>
                <a:headEnd/>
                <a:tailEnd/>
              </a14:hiddenLine>
            </a:ext>
          </a:extLst>
        </p:spPr>
        <p:txBody>
          <a:bodyPr lIns="90486" rIns="90486"/>
          <a:lstStyle/>
          <a:p>
            <a:pPr>
              <a:defRPr/>
            </a:pPr>
            <a:r>
              <a:rPr lang="it-IT" dirty="0"/>
              <a:t>The RSA </a:t>
            </a:r>
            <a:r>
              <a:rPr lang="it-IT" dirty="0" err="1"/>
              <a:t>algorithm</a:t>
            </a:r>
            <a:endParaRPr lang="it-IT" dirty="0"/>
          </a:p>
        </p:txBody>
      </p:sp>
      <p:sp>
        <p:nvSpPr>
          <p:cNvPr id="193539" name="Rectangle 3"/>
          <p:cNvSpPr>
            <a:spLocks noGrp="1" noChangeArrowheads="1"/>
          </p:cNvSpPr>
          <p:nvPr>
            <p:ph type="body" sz="half" idx="1"/>
          </p:nvPr>
        </p:nvSpPr>
        <p:spPr>
          <a:xfrm>
            <a:off x="359533" y="1196752"/>
            <a:ext cx="8712968" cy="5148572"/>
          </a:xfrm>
          <a:extLst>
            <a:ext uri="{91240B29-F687-4F45-9708-019B960494DF}">
              <a14:hiddenLine xmlns:a14="http://schemas.microsoft.com/office/drawing/2010/main" w="12700">
                <a:solidFill>
                  <a:schemeClr val="tx1"/>
                </a:solidFill>
                <a:miter lim="800000"/>
                <a:headEnd/>
                <a:tailEnd/>
              </a14:hiddenLine>
            </a:ext>
          </a:extLst>
        </p:spPr>
        <p:txBody>
          <a:bodyPr lIns="90486" rIns="90486">
            <a:normAutofit fontScale="92500" lnSpcReduction="10000"/>
          </a:bodyPr>
          <a:lstStyle/>
          <a:p>
            <a:pPr>
              <a:lnSpc>
                <a:spcPct val="90000"/>
              </a:lnSpc>
              <a:buFont typeface="Wingdings" charset="2"/>
              <a:buChar char="è"/>
              <a:defRPr/>
            </a:pPr>
            <a:r>
              <a:rPr sz="2500" dirty="0" err="1"/>
              <a:t>Rivest</a:t>
            </a:r>
            <a:r>
              <a:rPr lang="it-IT" sz="2500" dirty="0"/>
              <a:t>,</a:t>
            </a:r>
            <a:r>
              <a:rPr sz="2500" dirty="0"/>
              <a:t> Shamir</a:t>
            </a:r>
            <a:r>
              <a:rPr lang="it-IT" sz="2500" dirty="0"/>
              <a:t>,</a:t>
            </a:r>
            <a:r>
              <a:rPr sz="2500" dirty="0"/>
              <a:t> </a:t>
            </a:r>
            <a:r>
              <a:rPr sz="2500" dirty="0" err="1"/>
              <a:t>Adleman</a:t>
            </a:r>
            <a:r>
              <a:rPr lang="it-IT" sz="2500" dirty="0"/>
              <a:t>, 1977</a:t>
            </a:r>
            <a:endParaRPr lang="it-IT" sz="2500" dirty="0">
              <a:latin typeface="+mj-lt"/>
            </a:endParaRPr>
          </a:p>
          <a:p>
            <a:pPr>
              <a:lnSpc>
                <a:spcPct val="90000"/>
              </a:lnSpc>
              <a:buFont typeface="Wingdings" charset="2"/>
              <a:buChar char="è"/>
              <a:defRPr/>
            </a:pPr>
            <a:r>
              <a:rPr lang="it-IT" sz="2500" dirty="0" err="1">
                <a:latin typeface="+mj-lt"/>
              </a:rPr>
              <a:t>Patented</a:t>
            </a:r>
            <a:r>
              <a:rPr lang="it-IT" sz="2500" dirty="0">
                <a:latin typeface="+mj-lt"/>
              </a:rPr>
              <a:t> </a:t>
            </a:r>
            <a:r>
              <a:rPr lang="it-IT" sz="2500" dirty="0" err="1">
                <a:latin typeface="+mj-lt"/>
              </a:rPr>
              <a:t>until</a:t>
            </a:r>
            <a:r>
              <a:rPr lang="it-IT" sz="2500" dirty="0">
                <a:latin typeface="+mj-lt"/>
              </a:rPr>
              <a:t> 2000</a:t>
            </a:r>
          </a:p>
          <a:p>
            <a:pPr>
              <a:lnSpc>
                <a:spcPct val="90000"/>
              </a:lnSpc>
              <a:buFont typeface="Wingdings" charset="2"/>
              <a:buChar char="è"/>
              <a:defRPr/>
            </a:pPr>
            <a:r>
              <a:rPr lang="it-IT" sz="2500" dirty="0" err="1">
                <a:latin typeface="+mj-lt"/>
              </a:rPr>
              <a:t>Widely</a:t>
            </a:r>
            <a:r>
              <a:rPr lang="it-IT" sz="2500" dirty="0">
                <a:latin typeface="+mj-lt"/>
              </a:rPr>
              <a:t> </a:t>
            </a:r>
            <a:r>
              <a:rPr lang="it-IT" sz="2500" dirty="0" err="1">
                <a:latin typeface="+mj-lt"/>
              </a:rPr>
              <a:t>deployed</a:t>
            </a:r>
            <a:r>
              <a:rPr lang="it-IT" sz="2500" dirty="0">
                <a:latin typeface="+mj-lt"/>
              </a:rPr>
              <a:t>! Ultra-</a:t>
            </a:r>
            <a:r>
              <a:rPr lang="it-IT" sz="2500" dirty="0" err="1">
                <a:latin typeface="+mj-lt"/>
              </a:rPr>
              <a:t>well</a:t>
            </a:r>
            <a:r>
              <a:rPr lang="it-IT" sz="2500" dirty="0">
                <a:latin typeface="+mj-lt"/>
              </a:rPr>
              <a:t> </a:t>
            </a:r>
            <a:r>
              <a:rPr lang="it-IT" sz="2500" dirty="0" err="1">
                <a:latin typeface="+mj-lt"/>
              </a:rPr>
              <a:t>known</a:t>
            </a:r>
            <a:endParaRPr lang="it-IT" sz="2500" dirty="0">
              <a:latin typeface="+mj-lt"/>
            </a:endParaRPr>
          </a:p>
          <a:p>
            <a:pPr>
              <a:lnSpc>
                <a:spcPct val="90000"/>
              </a:lnSpc>
              <a:buFont typeface="Wingdings" charset="2"/>
              <a:buChar char="è"/>
              <a:defRPr/>
            </a:pPr>
            <a:endParaRPr lang="it-IT" sz="2500" dirty="0">
              <a:latin typeface="+mj-lt"/>
            </a:endParaRPr>
          </a:p>
          <a:p>
            <a:pPr>
              <a:lnSpc>
                <a:spcPct val="90000"/>
              </a:lnSpc>
              <a:buFont typeface="Wingdings" charset="2"/>
              <a:buChar char="è"/>
              <a:defRPr/>
            </a:pPr>
            <a:r>
              <a:rPr lang="it-IT" sz="2500" dirty="0">
                <a:latin typeface="+mj-lt"/>
              </a:rPr>
              <a:t>HARD (</a:t>
            </a:r>
            <a:r>
              <a:rPr lang="it-IT" sz="2500" dirty="0" err="1">
                <a:latin typeface="+mj-lt"/>
              </a:rPr>
              <a:t>asymmetric</a:t>
            </a:r>
            <a:r>
              <a:rPr lang="it-IT" sz="2500" dirty="0">
                <a:latin typeface="+mj-lt"/>
              </a:rPr>
              <a:t>) PROBLEM USED: prime </a:t>
            </a:r>
            <a:r>
              <a:rPr lang="it-IT" sz="2500" dirty="0" err="1">
                <a:latin typeface="+mj-lt"/>
              </a:rPr>
              <a:t>number</a:t>
            </a:r>
            <a:r>
              <a:rPr lang="it-IT" sz="2500" dirty="0">
                <a:latin typeface="+mj-lt"/>
              </a:rPr>
              <a:t> factoring</a:t>
            </a:r>
          </a:p>
          <a:p>
            <a:pPr lvl="1">
              <a:lnSpc>
                <a:spcPct val="90000"/>
              </a:lnSpc>
              <a:buFont typeface="Wingdings" charset="2"/>
              <a:buChar char="è"/>
              <a:defRPr/>
            </a:pPr>
            <a:r>
              <a:rPr lang="it-IT" sz="2500" dirty="0" err="1">
                <a:latin typeface="+mj-lt"/>
              </a:rPr>
              <a:t>Given</a:t>
            </a:r>
            <a:r>
              <a:rPr lang="it-IT" sz="2500" dirty="0">
                <a:latin typeface="+mj-lt"/>
              </a:rPr>
              <a:t> N = p × q 		(p, q </a:t>
            </a:r>
            <a:r>
              <a:rPr lang="it-IT" sz="2500" dirty="0" err="1">
                <a:latin typeface="+mj-lt"/>
              </a:rPr>
              <a:t>very</a:t>
            </a:r>
            <a:r>
              <a:rPr lang="it-IT" sz="2500" dirty="0">
                <a:latin typeface="+mj-lt"/>
              </a:rPr>
              <a:t> large </a:t>
            </a:r>
            <a:r>
              <a:rPr lang="it-IT" sz="2500" dirty="0" err="1">
                <a:latin typeface="+mj-lt"/>
              </a:rPr>
              <a:t>primes</a:t>
            </a:r>
            <a:r>
              <a:rPr lang="it-IT" sz="2500" dirty="0">
                <a:latin typeface="+mj-lt"/>
              </a:rPr>
              <a:t>)</a:t>
            </a:r>
            <a:br>
              <a:rPr lang="it-IT" sz="2500" dirty="0">
                <a:latin typeface="+mj-lt"/>
              </a:rPr>
            </a:br>
            <a:r>
              <a:rPr lang="it-IT" sz="2500" dirty="0">
                <a:latin typeface="+mj-lt"/>
              </a:rPr>
              <a:t>HARD to «</a:t>
            </a:r>
            <a:r>
              <a:rPr lang="it-IT" sz="2500" dirty="0" err="1">
                <a:latin typeface="+mj-lt"/>
              </a:rPr>
              <a:t>factor</a:t>
            </a:r>
            <a:r>
              <a:rPr lang="it-IT" sz="2500" dirty="0">
                <a:latin typeface="+mj-lt"/>
              </a:rPr>
              <a:t>» N 		</a:t>
            </a:r>
            <a:r>
              <a:rPr lang="it-IT" sz="2500" dirty="0">
                <a:latin typeface="+mj-lt"/>
                <a:sym typeface="Wingdings" panose="05000000000000000000" pitchFamily="2" charset="2"/>
              </a:rPr>
              <a:t>(= </a:t>
            </a:r>
            <a:r>
              <a:rPr lang="it-IT" sz="2500" dirty="0" err="1">
                <a:latin typeface="+mj-lt"/>
                <a:sym typeface="Wingdings" panose="05000000000000000000" pitchFamily="2" charset="2"/>
              </a:rPr>
              <a:t>find</a:t>
            </a:r>
            <a:r>
              <a:rPr lang="it-IT" sz="2500" dirty="0">
                <a:latin typeface="+mj-lt"/>
                <a:sym typeface="Wingdings" panose="05000000000000000000" pitchFamily="2" charset="2"/>
              </a:rPr>
              <a:t> the </a:t>
            </a:r>
            <a:r>
              <a:rPr lang="it-IT" sz="2500" dirty="0" err="1">
                <a:latin typeface="+mj-lt"/>
                <a:sym typeface="Wingdings" panose="05000000000000000000" pitchFamily="2" charset="2"/>
              </a:rPr>
              <a:t>two</a:t>
            </a:r>
            <a:r>
              <a:rPr lang="it-IT" sz="2500" dirty="0">
                <a:latin typeface="+mj-lt"/>
                <a:sym typeface="Wingdings" panose="05000000000000000000" pitchFamily="2" charset="2"/>
              </a:rPr>
              <a:t> </a:t>
            </a:r>
            <a:r>
              <a:rPr lang="it-IT" sz="2500" dirty="0" err="1">
                <a:latin typeface="+mj-lt"/>
                <a:sym typeface="Wingdings" panose="05000000000000000000" pitchFamily="2" charset="2"/>
              </a:rPr>
              <a:t>values</a:t>
            </a:r>
            <a:r>
              <a:rPr lang="it-IT" sz="2500" dirty="0">
                <a:latin typeface="+mj-lt"/>
                <a:sym typeface="Wingdings" panose="05000000000000000000" pitchFamily="2" charset="2"/>
              </a:rPr>
              <a:t> p, q)</a:t>
            </a:r>
            <a:endParaRPr lang="it-IT" sz="2500" dirty="0">
              <a:latin typeface="+mj-lt"/>
            </a:endParaRPr>
          </a:p>
          <a:p>
            <a:pPr>
              <a:lnSpc>
                <a:spcPct val="90000"/>
              </a:lnSpc>
              <a:buFont typeface="Wingdings" charset="2"/>
              <a:buChar char="è"/>
              <a:defRPr/>
            </a:pPr>
            <a:endParaRPr lang="it-IT" sz="2500" dirty="0"/>
          </a:p>
          <a:p>
            <a:pPr>
              <a:lnSpc>
                <a:spcPct val="90000"/>
              </a:lnSpc>
              <a:buFont typeface="Wingdings" charset="2"/>
              <a:buChar char="è"/>
              <a:defRPr/>
            </a:pPr>
            <a:r>
              <a:rPr lang="it-IT" sz="2500" dirty="0" err="1"/>
              <a:t>Encrypt</a:t>
            </a:r>
            <a:r>
              <a:rPr lang="it-IT" sz="2500" dirty="0"/>
              <a:t>/</a:t>
            </a:r>
            <a:r>
              <a:rPr lang="it-IT" sz="2500" dirty="0" err="1"/>
              <a:t>decrypt</a:t>
            </a:r>
            <a:r>
              <a:rPr lang="it-IT" sz="2500" dirty="0"/>
              <a:t>: modular </a:t>
            </a:r>
            <a:r>
              <a:rPr lang="it-IT" sz="2500" dirty="0" err="1"/>
              <a:t>exponentiation</a:t>
            </a:r>
            <a:endParaRPr lang="it-IT" sz="2500" dirty="0"/>
          </a:p>
          <a:p>
            <a:pPr lvl="1">
              <a:lnSpc>
                <a:spcPct val="90000"/>
              </a:lnSpc>
              <a:buFont typeface="Wingdings" charset="2"/>
              <a:buChar char="è"/>
              <a:defRPr/>
            </a:pPr>
            <a:r>
              <a:rPr lang="it-IT" sz="2500" dirty="0"/>
              <a:t>ENC</a:t>
            </a:r>
            <a:r>
              <a:rPr lang="it-IT" sz="3000" dirty="0"/>
              <a:t>(</a:t>
            </a:r>
            <a:r>
              <a:rPr lang="it-IT" sz="2500" dirty="0" err="1"/>
              <a:t>message</a:t>
            </a:r>
            <a:r>
              <a:rPr lang="it-IT" sz="2500" dirty="0"/>
              <a:t>, {N, PK}</a:t>
            </a:r>
            <a:r>
              <a:rPr lang="it-IT" sz="3000" dirty="0"/>
              <a:t>)</a:t>
            </a:r>
            <a:r>
              <a:rPr lang="it-IT" sz="2500" dirty="0"/>
              <a:t> 	</a:t>
            </a:r>
            <a:r>
              <a:rPr lang="it-IT" sz="2500" dirty="0">
                <a:sym typeface="Wingdings" panose="05000000000000000000" pitchFamily="2" charset="2"/>
              </a:rPr>
              <a:t> 	</a:t>
            </a:r>
            <a:r>
              <a:rPr lang="it-IT" sz="2500" dirty="0" err="1">
                <a:sym typeface="Wingdings" panose="05000000000000000000" pitchFamily="2" charset="2"/>
              </a:rPr>
              <a:t>ciphertext</a:t>
            </a:r>
            <a:r>
              <a:rPr lang="it-IT" sz="2500" dirty="0">
                <a:sym typeface="Wingdings" panose="05000000000000000000" pitchFamily="2" charset="2"/>
              </a:rPr>
              <a:t> = </a:t>
            </a:r>
            <a:r>
              <a:rPr lang="it-IT" sz="2500" dirty="0"/>
              <a:t>(</a:t>
            </a:r>
            <a:r>
              <a:rPr lang="it-IT" sz="2500" dirty="0" err="1"/>
              <a:t>message</a:t>
            </a:r>
            <a:r>
              <a:rPr lang="it-IT" sz="2500" dirty="0"/>
              <a:t>)</a:t>
            </a:r>
            <a:r>
              <a:rPr lang="it-IT" sz="2500" baseline="30000" dirty="0"/>
              <a:t>PK</a:t>
            </a:r>
            <a:r>
              <a:rPr lang="it-IT" sz="2500" dirty="0"/>
              <a:t> </a:t>
            </a:r>
            <a:r>
              <a:rPr lang="it-IT" sz="2500" dirty="0" err="1"/>
              <a:t>mod</a:t>
            </a:r>
            <a:r>
              <a:rPr lang="it-IT" sz="2500" dirty="0"/>
              <a:t> N</a:t>
            </a:r>
          </a:p>
          <a:p>
            <a:pPr lvl="1">
              <a:lnSpc>
                <a:spcPct val="90000"/>
              </a:lnSpc>
              <a:buFont typeface="Wingdings" charset="2"/>
              <a:buChar char="è"/>
              <a:defRPr/>
            </a:pPr>
            <a:r>
              <a:rPr lang="it-IT" sz="2500" dirty="0"/>
              <a:t>DEC(</a:t>
            </a:r>
            <a:r>
              <a:rPr lang="it-IT" sz="2500" dirty="0" err="1"/>
              <a:t>ciphertext</a:t>
            </a:r>
            <a:r>
              <a:rPr lang="it-IT" sz="2500" dirty="0"/>
              <a:t>, {N,SK})</a:t>
            </a:r>
            <a:r>
              <a:rPr lang="it-IT" sz="2500"/>
              <a:t>	</a:t>
            </a:r>
            <a:r>
              <a:rPr lang="it-IT" sz="2500">
                <a:sym typeface="Wingdings" panose="05000000000000000000" pitchFamily="2" charset="2"/>
              </a:rPr>
              <a:t></a:t>
            </a:r>
            <a:r>
              <a:rPr lang="it-IT" sz="2500" dirty="0">
                <a:sym typeface="Wingdings" panose="05000000000000000000" pitchFamily="2" charset="2"/>
              </a:rPr>
              <a:t>	</a:t>
            </a:r>
            <a:r>
              <a:rPr lang="it-IT" sz="2500" dirty="0" err="1">
                <a:sym typeface="Wingdings" panose="05000000000000000000" pitchFamily="2" charset="2"/>
              </a:rPr>
              <a:t>message</a:t>
            </a:r>
            <a:r>
              <a:rPr lang="it-IT" sz="2500" dirty="0">
                <a:sym typeface="Wingdings" panose="05000000000000000000" pitchFamily="2" charset="2"/>
              </a:rPr>
              <a:t> = </a:t>
            </a:r>
            <a:r>
              <a:rPr lang="it-IT" sz="2500" dirty="0"/>
              <a:t>(</a:t>
            </a:r>
            <a:r>
              <a:rPr lang="it-IT" sz="2500" dirty="0" err="1"/>
              <a:t>ciphertext</a:t>
            </a:r>
            <a:r>
              <a:rPr lang="it-IT" sz="2500" dirty="0"/>
              <a:t>)</a:t>
            </a:r>
            <a:r>
              <a:rPr lang="it-IT" sz="2500" baseline="30000" dirty="0"/>
              <a:t>SK</a:t>
            </a:r>
            <a:r>
              <a:rPr lang="it-IT" sz="2500" dirty="0"/>
              <a:t> </a:t>
            </a:r>
            <a:r>
              <a:rPr lang="it-IT" sz="2500" dirty="0" err="1"/>
              <a:t>mod</a:t>
            </a:r>
            <a:r>
              <a:rPr lang="it-IT" sz="2500" dirty="0"/>
              <a:t> N</a:t>
            </a:r>
          </a:p>
          <a:p>
            <a:pPr>
              <a:lnSpc>
                <a:spcPct val="90000"/>
              </a:lnSpc>
              <a:buFont typeface="Wingdings" charset="2"/>
              <a:buChar char="è"/>
              <a:defRPr/>
            </a:pPr>
            <a:endParaRPr lang="it-IT" sz="2500" dirty="0"/>
          </a:p>
          <a:p>
            <a:pPr>
              <a:lnSpc>
                <a:spcPct val="90000"/>
              </a:lnSpc>
              <a:buFont typeface="Wingdings" charset="2"/>
              <a:buChar char="è"/>
              <a:defRPr/>
            </a:pPr>
            <a:r>
              <a:rPr lang="it-IT" sz="2500" dirty="0"/>
              <a:t>Can </a:t>
            </a:r>
            <a:r>
              <a:rPr lang="it-IT" sz="2500" dirty="0" err="1"/>
              <a:t>support</a:t>
            </a:r>
            <a:r>
              <a:rPr lang="it-IT" sz="2500" dirty="0"/>
              <a:t> </a:t>
            </a:r>
            <a:r>
              <a:rPr lang="it-IT" sz="2500" dirty="0" err="1"/>
              <a:t>both</a:t>
            </a:r>
            <a:r>
              <a:rPr lang="it-IT" sz="2500" dirty="0"/>
              <a:t> </a:t>
            </a:r>
            <a:r>
              <a:rPr lang="it-IT" sz="2500" dirty="0" err="1"/>
              <a:t>encryption</a:t>
            </a:r>
            <a:r>
              <a:rPr lang="it-IT" sz="2500" dirty="0"/>
              <a:t> and </a:t>
            </a:r>
            <a:r>
              <a:rPr lang="it-IT" sz="2500" dirty="0" err="1"/>
              <a:t>digital</a:t>
            </a:r>
            <a:r>
              <a:rPr lang="it-IT" sz="2500" dirty="0"/>
              <a:t> </a:t>
            </a:r>
            <a:r>
              <a:rPr lang="it-IT" sz="2500" dirty="0" err="1"/>
              <a:t>signature</a:t>
            </a:r>
            <a:endParaRPr lang="it-IT" sz="2500" dirty="0"/>
          </a:p>
        </p:txBody>
      </p:sp>
      <p:sp>
        <p:nvSpPr>
          <p:cNvPr id="193540" name="Rectangle 4"/>
          <p:cNvSpPr>
            <a:spLocks noChangeArrowheads="1"/>
          </p:cNvSpPr>
          <p:nvPr/>
        </p:nvSpPr>
        <p:spPr bwMode="auto">
          <a:xfrm>
            <a:off x="4518025" y="2392363"/>
            <a:ext cx="410051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6" tIns="44449" rIns="90486" bIns="44449"/>
          <a:lstStyle/>
          <a:p>
            <a:pPr marL="342896" indent="-342896" eaLnBrk="0" hangingPunct="0">
              <a:spcBef>
                <a:spcPct val="20000"/>
              </a:spcBef>
              <a:buFontTx/>
              <a:buChar char="•"/>
              <a:defRPr/>
            </a:pPr>
            <a:endParaRPr lang="it-IT" sz="2400" dirty="0">
              <a:latin typeface="+mj-lt"/>
            </a:endParaRPr>
          </a:p>
        </p:txBody>
      </p:sp>
    </p:spTree>
    <p:extLst>
      <p:ext uri="{BB962C8B-B14F-4D97-AF65-F5344CB8AC3E}">
        <p14:creationId xmlns:p14="http://schemas.microsoft.com/office/powerpoint/2010/main" val="2477816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fade">
                                      <p:cBhvr>
                                        <p:cTn id="7" dur="500"/>
                                        <p:tgtEl>
                                          <p:spTgt spid="1935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3539">
                                            <p:txEl>
                                              <p:pRg st="1" end="1"/>
                                            </p:txEl>
                                          </p:spTgt>
                                        </p:tgtEl>
                                        <p:attrNameLst>
                                          <p:attrName>style.visibility</p:attrName>
                                        </p:attrNameLst>
                                      </p:cBhvr>
                                      <p:to>
                                        <p:strVal val="visible"/>
                                      </p:to>
                                    </p:set>
                                    <p:animEffect transition="in" filter="fade">
                                      <p:cBhvr>
                                        <p:cTn id="10" dur="500"/>
                                        <p:tgtEl>
                                          <p:spTgt spid="1935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3539">
                                            <p:txEl>
                                              <p:pRg st="2" end="2"/>
                                            </p:txEl>
                                          </p:spTgt>
                                        </p:tgtEl>
                                        <p:attrNameLst>
                                          <p:attrName>style.visibility</p:attrName>
                                        </p:attrNameLst>
                                      </p:cBhvr>
                                      <p:to>
                                        <p:strVal val="visible"/>
                                      </p:to>
                                    </p:set>
                                    <p:animEffect transition="in" filter="fade">
                                      <p:cBhvr>
                                        <p:cTn id="13" dur="500"/>
                                        <p:tgtEl>
                                          <p:spTgt spid="19353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3539">
                                            <p:txEl>
                                              <p:pRg st="4" end="4"/>
                                            </p:txEl>
                                          </p:spTgt>
                                        </p:tgtEl>
                                        <p:attrNameLst>
                                          <p:attrName>style.visibility</p:attrName>
                                        </p:attrNameLst>
                                      </p:cBhvr>
                                      <p:to>
                                        <p:strVal val="visible"/>
                                      </p:to>
                                    </p:set>
                                    <p:animEffect transition="in" filter="fade">
                                      <p:cBhvr>
                                        <p:cTn id="18" dur="500"/>
                                        <p:tgtEl>
                                          <p:spTgt spid="193539">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3539">
                                            <p:txEl>
                                              <p:pRg st="5" end="5"/>
                                            </p:txEl>
                                          </p:spTgt>
                                        </p:tgtEl>
                                        <p:attrNameLst>
                                          <p:attrName>style.visibility</p:attrName>
                                        </p:attrNameLst>
                                      </p:cBhvr>
                                      <p:to>
                                        <p:strVal val="visible"/>
                                      </p:to>
                                    </p:set>
                                    <p:animEffect transition="in" filter="fade">
                                      <p:cBhvr>
                                        <p:cTn id="21" dur="500"/>
                                        <p:tgtEl>
                                          <p:spTgt spid="19353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3539">
                                            <p:txEl>
                                              <p:pRg st="7" end="7"/>
                                            </p:txEl>
                                          </p:spTgt>
                                        </p:tgtEl>
                                        <p:attrNameLst>
                                          <p:attrName>style.visibility</p:attrName>
                                        </p:attrNameLst>
                                      </p:cBhvr>
                                      <p:to>
                                        <p:strVal val="visible"/>
                                      </p:to>
                                    </p:set>
                                    <p:animEffect transition="in" filter="fade">
                                      <p:cBhvr>
                                        <p:cTn id="26" dur="500"/>
                                        <p:tgtEl>
                                          <p:spTgt spid="193539">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3539">
                                            <p:txEl>
                                              <p:pRg st="8" end="8"/>
                                            </p:txEl>
                                          </p:spTgt>
                                        </p:tgtEl>
                                        <p:attrNameLst>
                                          <p:attrName>style.visibility</p:attrName>
                                        </p:attrNameLst>
                                      </p:cBhvr>
                                      <p:to>
                                        <p:strVal val="visible"/>
                                      </p:to>
                                    </p:set>
                                    <p:animEffect transition="in" filter="fade">
                                      <p:cBhvr>
                                        <p:cTn id="29" dur="500"/>
                                        <p:tgtEl>
                                          <p:spTgt spid="193539">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3539">
                                            <p:txEl>
                                              <p:pRg st="9" end="9"/>
                                            </p:txEl>
                                          </p:spTgt>
                                        </p:tgtEl>
                                        <p:attrNameLst>
                                          <p:attrName>style.visibility</p:attrName>
                                        </p:attrNameLst>
                                      </p:cBhvr>
                                      <p:to>
                                        <p:strVal val="visible"/>
                                      </p:to>
                                    </p:set>
                                    <p:animEffect transition="in" filter="fade">
                                      <p:cBhvr>
                                        <p:cTn id="32" dur="500"/>
                                        <p:tgtEl>
                                          <p:spTgt spid="193539">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3539">
                                            <p:txEl>
                                              <p:pRg st="11" end="11"/>
                                            </p:txEl>
                                          </p:spTgt>
                                        </p:tgtEl>
                                        <p:attrNameLst>
                                          <p:attrName>style.visibility</p:attrName>
                                        </p:attrNameLst>
                                      </p:cBhvr>
                                      <p:to>
                                        <p:strVal val="visible"/>
                                      </p:to>
                                    </p:set>
                                    <p:animEffect transition="in" filter="fade">
                                      <p:cBhvr>
                                        <p:cTn id="37" dur="500"/>
                                        <p:tgtEl>
                                          <p:spTgt spid="1935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principle</a:t>
            </a:r>
            <a:r>
              <a:rPr lang="it-IT" dirty="0"/>
              <a:t> </a:t>
            </a:r>
            <a:r>
              <a:rPr lang="it-IT" dirty="0" err="1"/>
              <a:t>behind</a:t>
            </a:r>
            <a:r>
              <a:rPr lang="it-IT" dirty="0"/>
              <a:t> RSA</a:t>
            </a:r>
          </a:p>
        </p:txBody>
      </p:sp>
      <mc:AlternateContent xmlns:mc="http://schemas.openxmlformats.org/markup-compatibility/2006" xmlns:a14="http://schemas.microsoft.com/office/drawing/2010/main">
        <mc:Choice Requires="a14">
          <p:sp>
            <p:nvSpPr>
              <p:cNvPr id="4" name="CasellaDiTesto 3"/>
              <p:cNvSpPr txBox="1"/>
              <p:nvPr/>
            </p:nvSpPr>
            <p:spPr>
              <a:xfrm>
                <a:off x="1007604" y="1052736"/>
                <a:ext cx="594066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𝑚</m:t>
                          </m:r>
                        </m:e>
                        <m:sup>
                          <m:r>
                            <a:rPr lang="it-IT" sz="3200" b="0" i="1" smtClean="0">
                              <a:latin typeface="Cambria Math" panose="02040503050406030204" pitchFamily="18" charset="0"/>
                            </a:rPr>
                            <m:t>𝑥</m:t>
                          </m:r>
                        </m:sup>
                      </m:sSup>
                      <m:r>
                        <m:rPr>
                          <m:sty m:val="p"/>
                        </m:rPr>
                        <a:rPr lang="it-IT" sz="3200" b="0" i="0" smtClean="0">
                          <a:latin typeface="Cambria Math" panose="02040503050406030204" pitchFamily="18" charset="0"/>
                        </a:rPr>
                        <m:t>mod</m:t>
                      </m:r>
                      <m:r>
                        <a:rPr lang="it-IT" sz="3200" b="0" i="1" smtClean="0">
                          <a:latin typeface="Cambria Math" panose="02040503050406030204" pitchFamily="18" charset="0"/>
                        </a:rPr>
                        <m:t> </m:t>
                      </m:r>
                      <m:r>
                        <a:rPr lang="it-IT" sz="3200" b="0" i="1" smtClean="0">
                          <a:latin typeface="Cambria Math" panose="02040503050406030204" pitchFamily="18" charset="0"/>
                        </a:rPr>
                        <m:t>𝑁</m:t>
                      </m:r>
                      <m:r>
                        <a:rPr lang="it-IT" sz="3200" b="0" i="1" smtClean="0">
                          <a:latin typeface="Cambria Math" panose="02040503050406030204" pitchFamily="18" charset="0"/>
                        </a:rPr>
                        <m:t> </m:t>
                      </m:r>
                      <m:r>
                        <a:rPr lang="it-IT" sz="3200" b="0" i="0" smtClean="0">
                          <a:latin typeface="Cambria Math" panose="02040503050406030204" pitchFamily="18" charset="0"/>
                        </a:rPr>
                        <m:t>   </m:t>
                      </m:r>
                      <m:r>
                        <m:rPr>
                          <m:sty m:val="p"/>
                        </m:rPr>
                        <a:rPr lang="it-IT" sz="3200" b="0" i="0" smtClean="0">
                          <a:latin typeface="Cambria Math" panose="02040503050406030204" pitchFamily="18" charset="0"/>
                        </a:rPr>
                        <m:t>is</m:t>
                      </m:r>
                      <m:r>
                        <a:rPr lang="it-IT" sz="3200" b="0" i="0" smtClean="0">
                          <a:latin typeface="Cambria Math" panose="02040503050406030204" pitchFamily="18" charset="0"/>
                        </a:rPr>
                        <m:t> </m:t>
                      </m:r>
                      <m:r>
                        <m:rPr>
                          <m:sty m:val="p"/>
                        </m:rPr>
                        <a:rPr lang="it-IT" sz="3200" b="0" i="0" smtClean="0">
                          <a:latin typeface="Cambria Math" panose="02040503050406030204" pitchFamily="18" charset="0"/>
                        </a:rPr>
                        <m:t>a</m:t>
                      </m:r>
                      <m:r>
                        <a:rPr lang="it-IT" sz="3200" b="0" i="0" smtClean="0">
                          <a:latin typeface="Cambria Math" panose="02040503050406030204" pitchFamily="18" charset="0"/>
                        </a:rPr>
                        <m:t> </m:t>
                      </m:r>
                      <m:r>
                        <m:rPr>
                          <m:sty m:val="p"/>
                        </m:rPr>
                        <a:rPr lang="it-IT" sz="3200" b="0" i="0" smtClean="0">
                          <a:latin typeface="Cambria Math" panose="02040503050406030204" pitchFamily="18" charset="0"/>
                        </a:rPr>
                        <m:t>periodic</m:t>
                      </m:r>
                      <m:r>
                        <a:rPr lang="it-IT" sz="3200" b="0" i="0" smtClean="0">
                          <a:latin typeface="Cambria Math" panose="02040503050406030204" pitchFamily="18" charset="0"/>
                        </a:rPr>
                        <m:t> </m:t>
                      </m:r>
                      <m:r>
                        <m:rPr>
                          <m:sty m:val="p"/>
                        </m:rPr>
                        <a:rPr lang="it-IT" sz="3200" b="0" i="0" smtClean="0">
                          <a:latin typeface="Cambria Math" panose="02040503050406030204" pitchFamily="18" charset="0"/>
                        </a:rPr>
                        <m:t>function</m:t>
                      </m:r>
                      <m:r>
                        <a:rPr lang="it-IT" sz="3200" b="0" i="0" smtClean="0">
                          <a:latin typeface="Cambria Math" panose="02040503050406030204" pitchFamily="18" charset="0"/>
                        </a:rPr>
                        <m:t> </m:t>
                      </m:r>
                    </m:oMath>
                  </m:oMathPara>
                </a14:m>
                <a:endParaRPr lang="it-IT" sz="3200"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1007604" y="1052736"/>
                <a:ext cx="5940660" cy="49244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p:cNvSpPr txBox="1"/>
              <p:nvPr/>
            </p:nvSpPr>
            <p:spPr>
              <a:xfrm>
                <a:off x="2195736" y="1663806"/>
                <a:ext cx="594066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3</m:t>
                          </m:r>
                        </m:e>
                        <m:sup>
                          <m:r>
                            <a:rPr lang="it-IT" sz="3200" b="0" i="1" smtClean="0">
                              <a:latin typeface="Cambria Math" panose="02040503050406030204" pitchFamily="18" charset="0"/>
                            </a:rPr>
                            <m:t>𝑥</m:t>
                          </m:r>
                        </m:sup>
                      </m:sSup>
                      <m:r>
                        <m:rPr>
                          <m:sty m:val="p"/>
                        </m:rPr>
                        <a:rPr lang="it-IT" sz="3200" b="0" i="0" smtClean="0">
                          <a:latin typeface="Cambria Math" panose="02040503050406030204" pitchFamily="18" charset="0"/>
                        </a:rPr>
                        <m:t>mod</m:t>
                      </m:r>
                      <m:r>
                        <a:rPr lang="it-IT" sz="3200" b="0" i="1" smtClean="0">
                          <a:latin typeface="Cambria Math" panose="02040503050406030204" pitchFamily="18" charset="0"/>
                        </a:rPr>
                        <m:t> 10=</m:t>
                      </m:r>
                      <m:d>
                        <m:dPr>
                          <m:begChr m:val="{"/>
                          <m:endChr m:val="}"/>
                          <m:ctrlPr>
                            <a:rPr lang="it-IT" sz="3200" b="0" i="1" smtClean="0">
                              <a:latin typeface="Cambria Math" panose="02040503050406030204" pitchFamily="18" charset="0"/>
                            </a:rPr>
                          </m:ctrlPr>
                        </m:dPr>
                        <m:e>
                          <m:r>
                            <a:rPr lang="it-IT" sz="3200" b="0" i="0" smtClean="0">
                              <a:latin typeface="Cambria Math" panose="02040503050406030204" pitchFamily="18" charset="0"/>
                            </a:rPr>
                            <m:t>3,9,7,1,3,9,7,1,…</m:t>
                          </m:r>
                        </m:e>
                      </m:d>
                    </m:oMath>
                  </m:oMathPara>
                </a14:m>
                <a:endParaRPr lang="it-IT" sz="3200" b="0"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2195736" y="1663806"/>
                <a:ext cx="5940660" cy="49244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p:cNvSpPr txBox="1"/>
              <p:nvPr/>
            </p:nvSpPr>
            <p:spPr>
              <a:xfrm>
                <a:off x="2195736" y="2275874"/>
                <a:ext cx="594066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7</m:t>
                          </m:r>
                        </m:e>
                        <m:sup>
                          <m:r>
                            <a:rPr lang="it-IT" sz="3200" b="0" i="1" smtClean="0">
                              <a:latin typeface="Cambria Math" panose="02040503050406030204" pitchFamily="18" charset="0"/>
                            </a:rPr>
                            <m:t>𝑥</m:t>
                          </m:r>
                        </m:sup>
                      </m:sSup>
                      <m:r>
                        <m:rPr>
                          <m:sty m:val="p"/>
                        </m:rPr>
                        <a:rPr lang="it-IT" sz="3200" b="0" i="0" smtClean="0">
                          <a:latin typeface="Cambria Math" panose="02040503050406030204" pitchFamily="18" charset="0"/>
                        </a:rPr>
                        <m:t>mod</m:t>
                      </m:r>
                      <m:r>
                        <a:rPr lang="it-IT" sz="3200" b="0" i="1" smtClean="0">
                          <a:latin typeface="Cambria Math" panose="02040503050406030204" pitchFamily="18" charset="0"/>
                        </a:rPr>
                        <m:t> 10=</m:t>
                      </m:r>
                      <m:d>
                        <m:dPr>
                          <m:begChr m:val="{"/>
                          <m:endChr m:val="}"/>
                          <m:ctrlPr>
                            <a:rPr lang="it-IT" sz="3200" b="0" i="1" smtClean="0">
                              <a:latin typeface="Cambria Math" panose="02040503050406030204" pitchFamily="18" charset="0"/>
                            </a:rPr>
                          </m:ctrlPr>
                        </m:dPr>
                        <m:e>
                          <m:r>
                            <a:rPr lang="it-IT" sz="3200" b="0" i="0" smtClean="0">
                              <a:latin typeface="Cambria Math" panose="02040503050406030204" pitchFamily="18" charset="0"/>
                            </a:rPr>
                            <m:t>7,9,3,1,7,9,3,1,…</m:t>
                          </m:r>
                        </m:e>
                      </m:d>
                    </m:oMath>
                  </m:oMathPara>
                </a14:m>
                <a:endParaRPr lang="it-IT" sz="3200" b="0" dirty="0"/>
              </a:p>
            </p:txBody>
          </p:sp>
        </mc:Choice>
        <mc:Fallback xmlns="">
          <p:sp>
            <p:nvSpPr>
              <p:cNvPr id="6" name="CasellaDiTesto 5"/>
              <p:cNvSpPr txBox="1">
                <a:spLocks noRot="1" noChangeAspect="1" noMove="1" noResize="1" noEditPoints="1" noAdjustHandles="1" noChangeArrowheads="1" noChangeShapeType="1" noTextEdit="1"/>
              </p:cNvSpPr>
              <p:nvPr/>
            </p:nvSpPr>
            <p:spPr>
              <a:xfrm>
                <a:off x="2195736" y="2275874"/>
                <a:ext cx="5940660" cy="49244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p:cNvSpPr txBox="1"/>
              <p:nvPr/>
            </p:nvSpPr>
            <p:spPr>
              <a:xfrm>
                <a:off x="2179504" y="2887942"/>
                <a:ext cx="5940660"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9</m:t>
                          </m:r>
                        </m:e>
                        <m:sup>
                          <m:r>
                            <a:rPr lang="it-IT" sz="3200" b="0" i="1" smtClean="0">
                              <a:latin typeface="Cambria Math" panose="02040503050406030204" pitchFamily="18" charset="0"/>
                            </a:rPr>
                            <m:t>𝑥</m:t>
                          </m:r>
                        </m:sup>
                      </m:sSup>
                      <m:r>
                        <m:rPr>
                          <m:sty m:val="p"/>
                        </m:rPr>
                        <a:rPr lang="it-IT" sz="3200" b="0" i="0" smtClean="0">
                          <a:latin typeface="Cambria Math" panose="02040503050406030204" pitchFamily="18" charset="0"/>
                        </a:rPr>
                        <m:t>mod</m:t>
                      </m:r>
                      <m:r>
                        <a:rPr lang="it-IT" sz="3200" b="0" i="1" smtClean="0">
                          <a:latin typeface="Cambria Math" panose="02040503050406030204" pitchFamily="18" charset="0"/>
                        </a:rPr>
                        <m:t> 10=</m:t>
                      </m:r>
                      <m:d>
                        <m:dPr>
                          <m:begChr m:val="{"/>
                          <m:endChr m:val="}"/>
                          <m:ctrlPr>
                            <a:rPr lang="it-IT" sz="3200" b="0" i="1" smtClean="0">
                              <a:latin typeface="Cambria Math" panose="02040503050406030204" pitchFamily="18" charset="0"/>
                            </a:rPr>
                          </m:ctrlPr>
                        </m:dPr>
                        <m:e>
                          <m:r>
                            <a:rPr lang="it-IT" sz="3200" b="0" i="0" smtClean="0">
                              <a:latin typeface="Cambria Math" panose="02040503050406030204" pitchFamily="18" charset="0"/>
                            </a:rPr>
                            <m:t>9,1,9,1,9,1,9,1,…</m:t>
                          </m:r>
                        </m:e>
                      </m:d>
                    </m:oMath>
                  </m:oMathPara>
                </a14:m>
                <a:endParaRPr lang="it-IT" sz="3200" b="0" dirty="0"/>
              </a:p>
            </p:txBody>
          </p:sp>
        </mc:Choice>
        <mc:Fallback xmlns="">
          <p:sp>
            <p:nvSpPr>
              <p:cNvPr id="7" name="CasellaDiTesto 6"/>
              <p:cNvSpPr txBox="1">
                <a:spLocks noRot="1" noChangeAspect="1" noMove="1" noResize="1" noEditPoints="1" noAdjustHandles="1" noChangeArrowheads="1" noChangeShapeType="1" noTextEdit="1"/>
              </p:cNvSpPr>
              <p:nvPr/>
            </p:nvSpPr>
            <p:spPr>
              <a:xfrm>
                <a:off x="2179504" y="2887942"/>
                <a:ext cx="5940660" cy="492443"/>
              </a:xfrm>
              <a:prstGeom prst="rect">
                <a:avLst/>
              </a:prstGeom>
              <a:blipFill>
                <a:blip r:embed="rId5"/>
                <a:stretch>
                  <a:fillRect/>
                </a:stretch>
              </a:blipFill>
            </p:spPr>
            <p:txBody>
              <a:bodyPr/>
              <a:lstStyle/>
              <a:p>
                <a:r>
                  <a:rPr lang="it-IT">
                    <a:noFill/>
                  </a:rPr>
                  <a:t> </a:t>
                </a:r>
              </a:p>
            </p:txBody>
          </p:sp>
        </mc:Fallback>
      </mc:AlternateContent>
      <p:sp>
        <p:nvSpPr>
          <p:cNvPr id="8" name="Rettangolo 7"/>
          <p:cNvSpPr/>
          <p:nvPr/>
        </p:nvSpPr>
        <p:spPr bwMode="auto">
          <a:xfrm>
            <a:off x="4824028" y="1699810"/>
            <a:ext cx="1188132" cy="432048"/>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9" name="Rettangolo 8"/>
          <p:cNvSpPr/>
          <p:nvPr/>
        </p:nvSpPr>
        <p:spPr bwMode="auto">
          <a:xfrm>
            <a:off x="4824028" y="2336269"/>
            <a:ext cx="1188132" cy="432048"/>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10" name="Rettangolo 9"/>
          <p:cNvSpPr/>
          <p:nvPr/>
        </p:nvSpPr>
        <p:spPr bwMode="auto">
          <a:xfrm>
            <a:off x="4824028" y="2948337"/>
            <a:ext cx="576064" cy="432048"/>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11" name="Rettangolo 10"/>
          <p:cNvSpPr/>
          <p:nvPr/>
        </p:nvSpPr>
        <p:spPr bwMode="auto">
          <a:xfrm>
            <a:off x="4752020" y="2887942"/>
            <a:ext cx="1260140" cy="584856"/>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mc:AlternateContent xmlns:mc="http://schemas.openxmlformats.org/markup-compatibility/2006" xmlns:a14="http://schemas.microsoft.com/office/drawing/2010/main">
        <mc:Choice Requires="a14">
          <p:sp>
            <p:nvSpPr>
              <p:cNvPr id="13" name="Segnaposto contenuto 12"/>
              <p:cNvSpPr>
                <a:spLocks noGrp="1"/>
              </p:cNvSpPr>
              <p:nvPr>
                <p:ph idx="1"/>
              </p:nvPr>
            </p:nvSpPr>
            <p:spPr>
              <a:xfrm>
                <a:off x="431540" y="3533193"/>
                <a:ext cx="8532948" cy="2776127"/>
              </a:xfrm>
            </p:spPr>
            <p:txBody>
              <a:bodyPr>
                <a:normAutofit fontScale="85000" lnSpcReduction="10000"/>
              </a:bodyPr>
              <a:lstStyle/>
              <a:p>
                <a:r>
                  <a:rPr lang="it-IT" sz="2600" dirty="0"/>
                  <a:t>Euler </a:t>
                </a:r>
                <a:r>
                  <a:rPr lang="it-IT" sz="2600" dirty="0" err="1"/>
                  <a:t>Theorem</a:t>
                </a:r>
                <a:r>
                  <a:rPr lang="it-IT" sz="2600" dirty="0"/>
                  <a:t> (</a:t>
                </a:r>
                <a:r>
                  <a:rPr lang="it-IT" sz="2600" dirty="0" err="1"/>
                  <a:t>a.k.a</a:t>
                </a:r>
                <a:r>
                  <a:rPr lang="it-IT" sz="2600" dirty="0"/>
                  <a:t>. </a:t>
                </a:r>
                <a:r>
                  <a:rPr lang="it-IT" sz="2600" dirty="0" err="1"/>
                  <a:t>Euler-Fermat</a:t>
                </a:r>
                <a:r>
                  <a:rPr lang="it-IT" sz="2600" dirty="0"/>
                  <a:t> </a:t>
                </a:r>
                <a:r>
                  <a:rPr lang="it-IT" sz="2600" dirty="0" err="1"/>
                  <a:t>Theorem</a:t>
                </a:r>
                <a:r>
                  <a:rPr lang="it-IT" sz="2600" dirty="0"/>
                  <a:t>, </a:t>
                </a:r>
                <a:r>
                  <a:rPr lang="it-IT" sz="2600" dirty="0" err="1"/>
                  <a:t>a.k.a</a:t>
                </a:r>
                <a:r>
                  <a:rPr lang="it-IT" sz="2600" dirty="0"/>
                  <a:t>. </a:t>
                </a:r>
                <a:r>
                  <a:rPr lang="it-IT" sz="2600" dirty="0" err="1"/>
                  <a:t>Euler’s</a:t>
                </a:r>
                <a:r>
                  <a:rPr lang="it-IT" sz="2600" dirty="0"/>
                  <a:t> </a:t>
                </a:r>
                <a:r>
                  <a:rPr lang="it-IT" sz="2600" dirty="0" err="1"/>
                  <a:t>Totient</a:t>
                </a:r>
                <a:r>
                  <a:rPr lang="it-IT" sz="2600" dirty="0"/>
                  <a:t> </a:t>
                </a:r>
                <a:r>
                  <a:rPr lang="it-IT" sz="2600" dirty="0" err="1"/>
                  <a:t>Theorem</a:t>
                </a:r>
                <a:r>
                  <a:rPr lang="it-IT" sz="2600" dirty="0"/>
                  <a:t>):</a:t>
                </a:r>
              </a:p>
              <a:p>
                <a:pPr lvl="1"/>
                <a:r>
                  <a:rPr lang="it-IT" sz="3000" dirty="0" err="1"/>
                  <a:t>Explicit</a:t>
                </a:r>
                <a:r>
                  <a:rPr lang="it-IT" sz="3000" dirty="0"/>
                  <a:t> </a:t>
                </a:r>
                <a:r>
                  <a:rPr lang="it-IT" sz="3000" dirty="0" err="1"/>
                  <a:t>rule</a:t>
                </a:r>
                <a:r>
                  <a:rPr lang="it-IT" sz="3000" dirty="0"/>
                  <a:t> to compute the (maximum) </a:t>
                </a:r>
                <a:r>
                  <a:rPr lang="it-IT" sz="3000" dirty="0" err="1"/>
                  <a:t>period</a:t>
                </a:r>
                <a:r>
                  <a:rPr lang="it-IT" sz="3000" dirty="0"/>
                  <a:t> of </a:t>
                </a:r>
                <a14:m>
                  <m:oMath xmlns:m="http://schemas.openxmlformats.org/officeDocument/2006/math">
                    <m:sSup>
                      <m:sSupPr>
                        <m:ctrlPr>
                          <a:rPr lang="it-IT" sz="3000" i="1">
                            <a:latin typeface="Cambria Math" panose="02040503050406030204" pitchFamily="18" charset="0"/>
                          </a:rPr>
                        </m:ctrlPr>
                      </m:sSupPr>
                      <m:e>
                        <m:r>
                          <a:rPr lang="it-IT" sz="3000" i="1">
                            <a:latin typeface="Cambria Math" panose="02040503050406030204" pitchFamily="18" charset="0"/>
                          </a:rPr>
                          <m:t>𝑚</m:t>
                        </m:r>
                      </m:e>
                      <m:sup>
                        <m:r>
                          <a:rPr lang="it-IT" sz="3000" i="1">
                            <a:latin typeface="Cambria Math" panose="02040503050406030204" pitchFamily="18" charset="0"/>
                          </a:rPr>
                          <m:t>𝑥</m:t>
                        </m:r>
                      </m:sup>
                    </m:sSup>
                    <m:r>
                      <m:rPr>
                        <m:sty m:val="p"/>
                      </m:rPr>
                      <a:rPr lang="it-IT" sz="3000">
                        <a:latin typeface="Cambria Math" panose="02040503050406030204" pitchFamily="18" charset="0"/>
                      </a:rPr>
                      <m:t>mod</m:t>
                    </m:r>
                    <m:r>
                      <a:rPr lang="it-IT" sz="3000" i="1">
                        <a:latin typeface="Cambria Math" panose="02040503050406030204" pitchFamily="18" charset="0"/>
                      </a:rPr>
                      <m:t> </m:t>
                    </m:r>
                    <m:r>
                      <a:rPr lang="it-IT" sz="3000" i="1">
                        <a:latin typeface="Cambria Math" panose="02040503050406030204" pitchFamily="18" charset="0"/>
                      </a:rPr>
                      <m:t>𝑁</m:t>
                    </m:r>
                    <m:r>
                      <a:rPr lang="it-IT" sz="3000" i="1">
                        <a:latin typeface="Cambria Math" panose="02040503050406030204" pitchFamily="18" charset="0"/>
                      </a:rPr>
                      <m:t> </m:t>
                    </m:r>
                  </m:oMath>
                </a14:m>
                <a:endParaRPr lang="it-IT" sz="3000" dirty="0"/>
              </a:p>
              <a:p>
                <a:pPr lvl="1"/>
                <a:r>
                  <a:rPr lang="it-IT" sz="3000" dirty="0" err="1"/>
                  <a:t>Specifically</a:t>
                </a:r>
                <a:r>
                  <a:rPr lang="it-IT" sz="3000" dirty="0"/>
                  <a:t>, </a:t>
                </a:r>
                <a:r>
                  <a:rPr lang="it-IT" sz="3000" dirty="0" err="1"/>
                  <a:t>max</a:t>
                </a:r>
                <a:r>
                  <a:rPr lang="it-IT" sz="3000" dirty="0"/>
                  <a:t> </a:t>
                </a:r>
                <a:r>
                  <a:rPr lang="it-IT" sz="3000" dirty="0" err="1"/>
                  <a:t>period</a:t>
                </a:r>
                <a:r>
                  <a:rPr lang="it-IT" sz="3000" dirty="0"/>
                  <a:t> = </a:t>
                </a:r>
                <a:r>
                  <a:rPr lang="it-IT" b="1" dirty="0">
                    <a:latin typeface="Symbol" charset="0"/>
                  </a:rPr>
                  <a:t>F</a:t>
                </a:r>
                <a:r>
                  <a:rPr lang="it-IT" b="1" dirty="0"/>
                  <a:t>(</a:t>
                </a:r>
                <a:r>
                  <a:rPr lang="it-IT" b="1" i="1" dirty="0"/>
                  <a:t>N</a:t>
                </a:r>
                <a:r>
                  <a:rPr lang="it-IT" b="1" dirty="0"/>
                  <a:t>) = </a:t>
                </a:r>
                <a:r>
                  <a:rPr lang="it-IT" b="1" dirty="0" err="1"/>
                  <a:t>Euler’s</a:t>
                </a:r>
                <a:r>
                  <a:rPr lang="it-IT" b="1" dirty="0"/>
                  <a:t> </a:t>
                </a:r>
                <a:r>
                  <a:rPr lang="it-IT" b="1" dirty="0" err="1"/>
                  <a:t>Totient</a:t>
                </a:r>
                <a:r>
                  <a:rPr lang="it-IT" b="1" dirty="0"/>
                  <a:t> </a:t>
                </a:r>
                <a:r>
                  <a:rPr lang="it-IT" b="1" dirty="0" err="1"/>
                  <a:t>function</a:t>
                </a:r>
                <a:endParaRPr lang="it-IT" b="1" dirty="0"/>
              </a:p>
              <a:p>
                <a:pPr lvl="2"/>
                <a:r>
                  <a:rPr lang="it-IT" sz="2700" dirty="0"/>
                  <a:t>More </a:t>
                </a:r>
                <a:r>
                  <a:rPr lang="it-IT" sz="2700" dirty="0" err="1"/>
                  <a:t>formally</a:t>
                </a:r>
                <a:r>
                  <a:rPr lang="it-IT" sz="2700" dirty="0"/>
                  <a:t>:  </a:t>
                </a:r>
                <a:br>
                  <a:rPr lang="it-IT" sz="2700" dirty="0"/>
                </a:br>
                <a:r>
                  <a:rPr lang="it-IT" sz="2700" dirty="0" err="1"/>
                  <a:t>if</a:t>
                </a:r>
                <a:r>
                  <a:rPr lang="it-IT" sz="2700" dirty="0"/>
                  <a:t> </a:t>
                </a:r>
                <a:r>
                  <a:rPr lang="it-IT" sz="2700" b="1" dirty="0">
                    <a:solidFill>
                      <a:srgbClr val="FF0000"/>
                    </a:solidFill>
                  </a:rPr>
                  <a:t>m </a:t>
                </a:r>
                <a:r>
                  <a:rPr lang="it-IT" sz="2700" b="1" dirty="0" err="1">
                    <a:solidFill>
                      <a:srgbClr val="FF0000"/>
                    </a:solidFill>
                  </a:rPr>
                  <a:t>coprime</a:t>
                </a:r>
                <a:r>
                  <a:rPr lang="it-IT" sz="2700" b="1" dirty="0">
                    <a:solidFill>
                      <a:srgbClr val="FF0000"/>
                    </a:solidFill>
                  </a:rPr>
                  <a:t> with N</a:t>
                </a:r>
                <a:r>
                  <a:rPr lang="it-IT" sz="2700" dirty="0"/>
                  <a:t>, i.e., GCD(</a:t>
                </a:r>
                <a:r>
                  <a:rPr lang="it-IT" sz="2700" dirty="0" err="1"/>
                  <a:t>m,N</a:t>
                </a:r>
                <a:r>
                  <a:rPr lang="it-IT" sz="2700" dirty="0"/>
                  <a:t>)=1, </a:t>
                </a:r>
                <a:br>
                  <a:rPr lang="it-IT" sz="2700" dirty="0"/>
                </a:br>
                <a:r>
                  <a:rPr lang="it-IT" sz="2700" dirty="0" err="1"/>
                  <a:t>then</a:t>
                </a:r>
                <a:r>
                  <a:rPr lang="it-IT" sz="2700" dirty="0"/>
                  <a:t>  </a:t>
                </a:r>
                <a14:m>
                  <m:oMath xmlns:m="http://schemas.openxmlformats.org/officeDocument/2006/math">
                    <m:sSup>
                      <m:sSupPr>
                        <m:ctrlPr>
                          <a:rPr lang="it-IT" b="1" i="1" smtClean="0">
                            <a:solidFill>
                              <a:srgbClr val="FF0000"/>
                            </a:solidFill>
                            <a:latin typeface="Cambria Math" panose="02040503050406030204" pitchFamily="18" charset="0"/>
                          </a:rPr>
                        </m:ctrlPr>
                      </m:sSupPr>
                      <m:e>
                        <m:r>
                          <a:rPr lang="it-IT" b="1" i="1">
                            <a:solidFill>
                              <a:srgbClr val="FF0000"/>
                            </a:solidFill>
                            <a:latin typeface="Cambria Math" panose="02040503050406030204" pitchFamily="18" charset="0"/>
                          </a:rPr>
                          <m:t>𝒎</m:t>
                        </m:r>
                      </m:e>
                      <m:sup>
                        <m:r>
                          <m:rPr>
                            <m:nor/>
                          </m:rPr>
                          <a:rPr lang="it-IT" b="1" dirty="0">
                            <a:solidFill>
                              <a:srgbClr val="FF0000"/>
                            </a:solidFill>
                            <a:latin typeface="Symbol" charset="0"/>
                          </a:rPr>
                          <m:t>F</m:t>
                        </m:r>
                        <m:r>
                          <m:rPr>
                            <m:nor/>
                          </m:rPr>
                          <a:rPr lang="it-IT" b="1" dirty="0">
                            <a:solidFill>
                              <a:srgbClr val="FF0000"/>
                            </a:solidFill>
                          </a:rPr>
                          <m:t>(</m:t>
                        </m:r>
                        <m:r>
                          <m:rPr>
                            <m:nor/>
                          </m:rPr>
                          <a:rPr lang="it-IT" b="1" i="1" dirty="0">
                            <a:solidFill>
                              <a:srgbClr val="FF0000"/>
                            </a:solidFill>
                          </a:rPr>
                          <m:t>N</m:t>
                        </m:r>
                        <m:r>
                          <m:rPr>
                            <m:nor/>
                          </m:rPr>
                          <a:rPr lang="it-IT" b="1" dirty="0">
                            <a:solidFill>
                              <a:srgbClr val="FF0000"/>
                            </a:solidFill>
                          </a:rPr>
                          <m:t>)</m:t>
                        </m:r>
                      </m:sup>
                    </m:sSup>
                    <m:r>
                      <a:rPr lang="it-IT" b="1" i="0">
                        <a:solidFill>
                          <a:srgbClr val="FF0000"/>
                        </a:solidFill>
                        <a:latin typeface="Cambria Math" panose="02040503050406030204" pitchFamily="18" charset="0"/>
                      </a:rPr>
                      <m:t>𝐦𝐨𝐝</m:t>
                    </m:r>
                    <m:r>
                      <a:rPr lang="it-IT" b="1" i="1">
                        <a:solidFill>
                          <a:srgbClr val="FF0000"/>
                        </a:solidFill>
                        <a:latin typeface="Cambria Math" panose="02040503050406030204" pitchFamily="18" charset="0"/>
                      </a:rPr>
                      <m:t> </m:t>
                    </m:r>
                    <m:r>
                      <a:rPr lang="it-IT" b="1" i="1">
                        <a:solidFill>
                          <a:srgbClr val="FF0000"/>
                        </a:solidFill>
                        <a:latin typeface="Cambria Math" panose="02040503050406030204" pitchFamily="18" charset="0"/>
                      </a:rPr>
                      <m:t>𝑵</m:t>
                    </m:r>
                    <m:r>
                      <a:rPr lang="it-IT" b="1" i="1" smtClean="0">
                        <a:solidFill>
                          <a:srgbClr val="FF0000"/>
                        </a:solidFill>
                        <a:latin typeface="Cambria Math" panose="02040503050406030204" pitchFamily="18" charset="0"/>
                      </a:rPr>
                      <m:t>=</m:t>
                    </m:r>
                    <m:r>
                      <a:rPr lang="it-IT" b="1" i="1" smtClean="0">
                        <a:solidFill>
                          <a:srgbClr val="FF0000"/>
                        </a:solidFill>
                        <a:latin typeface="Cambria Math" panose="02040503050406030204" pitchFamily="18" charset="0"/>
                      </a:rPr>
                      <m:t>𝟏</m:t>
                    </m:r>
                  </m:oMath>
                </a14:m>
                <a:endParaRPr lang="it-IT" sz="2700" b="1" dirty="0">
                  <a:solidFill>
                    <a:srgbClr val="FF0000"/>
                  </a:solidFill>
                </a:endParaRPr>
              </a:p>
            </p:txBody>
          </p:sp>
        </mc:Choice>
        <mc:Fallback xmlns="">
          <p:sp>
            <p:nvSpPr>
              <p:cNvPr id="13" name="Segnaposto contenuto 12"/>
              <p:cNvSpPr>
                <a:spLocks noGrp="1" noRot="1" noChangeAspect="1" noMove="1" noResize="1" noEditPoints="1" noAdjustHandles="1" noChangeArrowheads="1" noChangeShapeType="1" noTextEdit="1"/>
              </p:cNvSpPr>
              <p:nvPr>
                <p:ph idx="1"/>
              </p:nvPr>
            </p:nvSpPr>
            <p:spPr>
              <a:xfrm>
                <a:off x="431540" y="3533193"/>
                <a:ext cx="8532948" cy="2776127"/>
              </a:xfrm>
              <a:blipFill>
                <a:blip r:embed="rId6"/>
                <a:stretch>
                  <a:fillRect l="-786" t="-2637" b="-879"/>
                </a:stretch>
              </a:blipFill>
            </p:spPr>
            <p:txBody>
              <a:bodyPr/>
              <a:lstStyle/>
              <a:p>
                <a:r>
                  <a:rPr lang="it-IT">
                    <a:noFill/>
                  </a:rPr>
                  <a:t> </a:t>
                </a:r>
              </a:p>
            </p:txBody>
          </p:sp>
        </mc:Fallback>
      </mc:AlternateContent>
    </p:spTree>
    <p:extLst>
      <p:ext uri="{BB962C8B-B14F-4D97-AF65-F5344CB8AC3E}">
        <p14:creationId xmlns:p14="http://schemas.microsoft.com/office/powerpoint/2010/main" val="389633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500"/>
                                        <p:tgtEl>
                                          <p:spTgt spid="1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xEl>
                                              <p:pRg st="1" end="1"/>
                                            </p:txEl>
                                          </p:spTgt>
                                        </p:tgtEl>
                                        <p:attrNameLst>
                                          <p:attrName>style.visibility</p:attrName>
                                        </p:attrNameLst>
                                      </p:cBhvr>
                                      <p:to>
                                        <p:strVal val="visible"/>
                                      </p:to>
                                    </p:set>
                                    <p:animEffect transition="in" filter="fade">
                                      <p:cBhvr>
                                        <p:cTn id="45" dur="500"/>
                                        <p:tgtEl>
                                          <p:spTgt spid="1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xEl>
                                              <p:pRg st="2" end="2"/>
                                            </p:txEl>
                                          </p:spTgt>
                                        </p:tgtEl>
                                        <p:attrNameLst>
                                          <p:attrName>style.visibility</p:attrName>
                                        </p:attrNameLst>
                                      </p:cBhvr>
                                      <p:to>
                                        <p:strVal val="visible"/>
                                      </p:to>
                                    </p:set>
                                    <p:animEffect transition="in" filter="fade">
                                      <p:cBhvr>
                                        <p:cTn id="50" dur="500"/>
                                        <p:tgtEl>
                                          <p:spTgt spid="1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xEl>
                                              <p:pRg st="3" end="3"/>
                                            </p:txEl>
                                          </p:spTgt>
                                        </p:tgtEl>
                                        <p:attrNameLst>
                                          <p:attrName>style.visibility</p:attrName>
                                        </p:attrNameLst>
                                      </p:cBhvr>
                                      <p:to>
                                        <p:strVal val="visible"/>
                                      </p:to>
                                    </p:set>
                                    <p:animEffect transition="in" filter="fade">
                                      <p:cBhvr>
                                        <p:cTn id="55"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Asymmetric</a:t>
            </a:r>
            <a:r>
              <a:rPr lang="it-IT" dirty="0"/>
              <a:t> </a:t>
            </a:r>
            <a:r>
              <a:rPr lang="it-IT" dirty="0" err="1"/>
              <a:t>cryptography</a:t>
            </a:r>
            <a:endParaRPr lang="it-IT" dirty="0"/>
          </a:p>
        </p:txBody>
      </p:sp>
      <p:sp>
        <p:nvSpPr>
          <p:cNvPr id="4" name="Rectangle 38"/>
          <p:cNvSpPr>
            <a:spLocks noChangeArrowheads="1"/>
          </p:cNvSpPr>
          <p:nvPr/>
        </p:nvSpPr>
        <p:spPr bwMode="auto">
          <a:xfrm>
            <a:off x="503548" y="2636353"/>
            <a:ext cx="8305800" cy="368300"/>
          </a:xfrm>
          <a:prstGeom prst="rect">
            <a:avLst/>
          </a:prstGeom>
          <a:solidFill>
            <a:srgbClr val="EAEAEA"/>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lIns="90486" tIns="44449" rIns="90486" bIns="44449" anchor="ctr">
            <a:spAutoFit/>
          </a:bodyPr>
          <a:lstStyle/>
          <a:p>
            <a:pPr>
              <a:defRPr/>
            </a:pPr>
            <a:endParaRPr lang="en-US"/>
          </a:p>
        </p:txBody>
      </p:sp>
      <p:pic>
        <p:nvPicPr>
          <p:cNvPr id="5" name="Picture 2"/>
          <p:cNvPicPr>
            <a:picLocks noChangeAspect="1" noChangeArrowheads="1"/>
          </p:cNvPicPr>
          <p:nvPr/>
        </p:nvPicPr>
        <p:blipFill>
          <a:blip r:embed="rId2"/>
          <a:srcRect/>
          <a:stretch>
            <a:fillRect/>
          </a:stretch>
        </p:blipFill>
        <p:spPr bwMode="auto">
          <a:xfrm>
            <a:off x="6220781" y="3465798"/>
            <a:ext cx="1306512"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4"/>
          <p:cNvSpPr>
            <a:spLocks noChangeArrowheads="1"/>
          </p:cNvSpPr>
          <p:nvPr/>
        </p:nvSpPr>
        <p:spPr bwMode="auto">
          <a:xfrm>
            <a:off x="2460126" y="1952836"/>
            <a:ext cx="833558" cy="45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sz="2400" b="1" dirty="0">
                <a:latin typeface="New York" charset="0"/>
              </a:rPr>
              <a:t>SRC</a:t>
            </a:r>
          </a:p>
        </p:txBody>
      </p:sp>
      <p:sp>
        <p:nvSpPr>
          <p:cNvPr id="7" name="Rectangle 5"/>
          <p:cNvSpPr>
            <a:spLocks noChangeArrowheads="1"/>
          </p:cNvSpPr>
          <p:nvPr/>
        </p:nvSpPr>
        <p:spPr bwMode="auto">
          <a:xfrm>
            <a:off x="6315780" y="1952836"/>
            <a:ext cx="798292" cy="45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sz="2400" b="1" dirty="0">
                <a:latin typeface="New York" charset="0"/>
              </a:rPr>
              <a:t>DST</a:t>
            </a:r>
          </a:p>
        </p:txBody>
      </p:sp>
      <p:sp>
        <p:nvSpPr>
          <p:cNvPr id="8" name="Rectangle 6"/>
          <p:cNvSpPr>
            <a:spLocks noChangeArrowheads="1"/>
          </p:cNvSpPr>
          <p:nvPr/>
        </p:nvSpPr>
        <p:spPr bwMode="auto">
          <a:xfrm>
            <a:off x="1403648" y="3548322"/>
            <a:ext cx="660434" cy="36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dirty="0">
                <a:latin typeface="New York" charset="0"/>
              </a:rPr>
              <a:t>K</a:t>
            </a:r>
            <a:r>
              <a:rPr lang="it-IT" i="1" baseline="-25000" dirty="0">
                <a:latin typeface="New York" charset="0"/>
              </a:rPr>
              <a:t>ENC</a:t>
            </a:r>
          </a:p>
        </p:txBody>
      </p:sp>
      <p:sp>
        <p:nvSpPr>
          <p:cNvPr id="9" name="Rectangle 7"/>
          <p:cNvSpPr>
            <a:spLocks noChangeArrowheads="1"/>
          </p:cNvSpPr>
          <p:nvPr/>
        </p:nvSpPr>
        <p:spPr bwMode="auto">
          <a:xfrm>
            <a:off x="5673555" y="3548322"/>
            <a:ext cx="660434" cy="36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dirty="0">
                <a:latin typeface="New York" charset="0"/>
              </a:rPr>
              <a:t>K</a:t>
            </a:r>
            <a:r>
              <a:rPr lang="it-IT" i="1" baseline="-25000" dirty="0">
                <a:latin typeface="New York" charset="0"/>
              </a:rPr>
              <a:t>DEC</a:t>
            </a:r>
          </a:p>
        </p:txBody>
      </p:sp>
      <p:sp>
        <p:nvSpPr>
          <p:cNvPr id="11" name="Rectangle 10"/>
          <p:cNvSpPr>
            <a:spLocks noChangeArrowheads="1"/>
          </p:cNvSpPr>
          <p:nvPr/>
        </p:nvSpPr>
        <p:spPr bwMode="auto">
          <a:xfrm>
            <a:off x="4077623" y="1952836"/>
            <a:ext cx="1465142" cy="36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dirty="0" err="1">
                <a:latin typeface="New York" charset="0"/>
              </a:rPr>
              <a:t>Ciphertext</a:t>
            </a:r>
            <a:r>
              <a:rPr lang="it-IT" i="1" dirty="0">
                <a:latin typeface="New York" charset="0"/>
              </a:rPr>
              <a:t> C</a:t>
            </a:r>
          </a:p>
        </p:txBody>
      </p:sp>
      <p:sp>
        <p:nvSpPr>
          <p:cNvPr id="12" name="Rectangle 11"/>
          <p:cNvSpPr>
            <a:spLocks noChangeArrowheads="1"/>
          </p:cNvSpPr>
          <p:nvPr/>
        </p:nvSpPr>
        <p:spPr bwMode="auto">
          <a:xfrm>
            <a:off x="544411" y="1952836"/>
            <a:ext cx="1324077" cy="36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dirty="0" err="1">
                <a:latin typeface="New York" charset="0"/>
              </a:rPr>
              <a:t>Plaintext</a:t>
            </a:r>
            <a:r>
              <a:rPr lang="it-IT" i="1" dirty="0">
                <a:latin typeface="New York" charset="0"/>
              </a:rPr>
              <a:t> M</a:t>
            </a:r>
          </a:p>
        </p:txBody>
      </p:sp>
      <p:sp>
        <p:nvSpPr>
          <p:cNvPr id="13" name="Rectangle 12"/>
          <p:cNvSpPr>
            <a:spLocks noChangeArrowheads="1"/>
          </p:cNvSpPr>
          <p:nvPr/>
        </p:nvSpPr>
        <p:spPr bwMode="auto">
          <a:xfrm>
            <a:off x="7719961" y="1952836"/>
            <a:ext cx="1324077" cy="36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dirty="0" err="1">
                <a:latin typeface="New York" charset="0"/>
              </a:rPr>
              <a:t>Plaintext</a:t>
            </a:r>
            <a:r>
              <a:rPr lang="it-IT" i="1" dirty="0">
                <a:latin typeface="New York" charset="0"/>
              </a:rPr>
              <a:t> M</a:t>
            </a:r>
          </a:p>
        </p:txBody>
      </p:sp>
      <p:sp>
        <p:nvSpPr>
          <p:cNvPr id="14" name="AutoShape 14"/>
          <p:cNvSpPr>
            <a:spLocks noChangeArrowheads="1"/>
          </p:cNvSpPr>
          <p:nvPr/>
        </p:nvSpPr>
        <p:spPr bwMode="auto">
          <a:xfrm>
            <a:off x="1291644" y="2562883"/>
            <a:ext cx="2272244" cy="515241"/>
          </a:xfrm>
          <a:prstGeom prst="cube">
            <a:avLst>
              <a:gd name="adj" fmla="val 10606"/>
            </a:avLst>
          </a:prstGeom>
          <a:solidFill>
            <a:srgbClr val="1ACAC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square" lIns="91439" tIns="91439" rIns="91439" bIns="91439" anchor="ctr">
            <a:spAutoFit/>
          </a:bodyPr>
          <a:lstStyle/>
          <a:p>
            <a:pPr algn="ctr" eaLnBrk="0" hangingPunct="0">
              <a:defRPr/>
            </a:pPr>
            <a:r>
              <a:rPr lang="it-IT" b="1" dirty="0">
                <a:latin typeface="+mj-lt"/>
              </a:rPr>
              <a:t> C=ENC(K</a:t>
            </a:r>
            <a:r>
              <a:rPr lang="it-IT" b="1" baseline="-25000" dirty="0">
                <a:latin typeface="+mj-lt"/>
              </a:rPr>
              <a:t>ENC</a:t>
            </a:r>
            <a:r>
              <a:rPr lang="it-IT" b="1" dirty="0">
                <a:latin typeface="+mj-lt"/>
              </a:rPr>
              <a:t>, M) </a:t>
            </a:r>
          </a:p>
        </p:txBody>
      </p:sp>
      <p:sp>
        <p:nvSpPr>
          <p:cNvPr id="15" name="AutoShape 15"/>
          <p:cNvSpPr>
            <a:spLocks noChangeArrowheads="1"/>
          </p:cNvSpPr>
          <p:nvPr/>
        </p:nvSpPr>
        <p:spPr bwMode="auto">
          <a:xfrm>
            <a:off x="5513523" y="2562883"/>
            <a:ext cx="2297832" cy="515241"/>
          </a:xfrm>
          <a:prstGeom prst="cube">
            <a:avLst>
              <a:gd name="adj" fmla="val 10606"/>
            </a:avLst>
          </a:prstGeom>
          <a:solidFill>
            <a:srgbClr val="1ACAC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square" lIns="91439" tIns="91439" rIns="91439" bIns="91439" anchor="ctr">
            <a:spAutoFit/>
          </a:bodyPr>
          <a:lstStyle/>
          <a:p>
            <a:pPr algn="ctr" eaLnBrk="0" hangingPunct="0">
              <a:defRPr/>
            </a:pPr>
            <a:r>
              <a:rPr lang="it-IT" b="1" dirty="0">
                <a:latin typeface="+mj-lt"/>
              </a:rPr>
              <a:t>M=DEC(K</a:t>
            </a:r>
            <a:r>
              <a:rPr lang="it-IT" b="1" baseline="-25000" dirty="0">
                <a:latin typeface="+mj-lt"/>
              </a:rPr>
              <a:t>DEC</a:t>
            </a:r>
            <a:r>
              <a:rPr lang="it-IT" b="1" dirty="0">
                <a:latin typeface="+mj-lt"/>
              </a:rPr>
              <a:t>, C)</a:t>
            </a:r>
          </a:p>
        </p:txBody>
      </p:sp>
      <p:sp>
        <p:nvSpPr>
          <p:cNvPr id="16" name="AutoShape 16"/>
          <p:cNvSpPr>
            <a:spLocks noChangeArrowheads="1"/>
          </p:cNvSpPr>
          <p:nvPr/>
        </p:nvSpPr>
        <p:spPr bwMode="auto">
          <a:xfrm>
            <a:off x="791580" y="2456966"/>
            <a:ext cx="363538" cy="727075"/>
          </a:xfrm>
          <a:prstGeom prst="rightArrow">
            <a:avLst>
              <a:gd name="adj1" fmla="val 50000"/>
              <a:gd name="adj2" fmla="val 125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nchor="ctr">
            <a:spAutoFit/>
          </a:bodyPr>
          <a:lstStyle/>
          <a:p>
            <a:pPr>
              <a:defRPr/>
            </a:pPr>
            <a:endParaRPr lang="en-US"/>
          </a:p>
        </p:txBody>
      </p:sp>
      <p:sp>
        <p:nvSpPr>
          <p:cNvPr id="17" name="AutoShape 17"/>
          <p:cNvSpPr>
            <a:spLocks noChangeArrowheads="1"/>
          </p:cNvSpPr>
          <p:nvPr/>
        </p:nvSpPr>
        <p:spPr bwMode="auto">
          <a:xfrm>
            <a:off x="4006503" y="2456966"/>
            <a:ext cx="1374873" cy="727075"/>
          </a:xfrm>
          <a:prstGeom prst="rightArrow">
            <a:avLst>
              <a:gd name="adj1" fmla="val 50000"/>
              <a:gd name="adj2" fmla="val 12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6" tIns="44449" rIns="90486" bIns="44449" anchor="ctr">
            <a:spAutoFit/>
          </a:bodyPr>
          <a:lstStyle/>
          <a:p>
            <a:pPr>
              <a:defRPr/>
            </a:pPr>
            <a:endParaRPr lang="en-US"/>
          </a:p>
        </p:txBody>
      </p:sp>
      <p:sp>
        <p:nvSpPr>
          <p:cNvPr id="18" name="AutoShape 18"/>
          <p:cNvSpPr>
            <a:spLocks noChangeArrowheads="1"/>
          </p:cNvSpPr>
          <p:nvPr/>
        </p:nvSpPr>
        <p:spPr bwMode="auto">
          <a:xfrm>
            <a:off x="8070444" y="2456966"/>
            <a:ext cx="490488" cy="727075"/>
          </a:xfrm>
          <a:prstGeom prst="rightArrow">
            <a:avLst>
              <a:gd name="adj1" fmla="val 50000"/>
              <a:gd name="adj2" fmla="val 12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6" tIns="44449" rIns="90486" bIns="44449" anchor="ctr">
            <a:spAutoFit/>
          </a:bodyPr>
          <a:lstStyle/>
          <a:p>
            <a:pPr>
              <a:defRPr/>
            </a:pPr>
            <a:endParaRPr lang="en-US"/>
          </a:p>
        </p:txBody>
      </p:sp>
      <p:pic>
        <p:nvPicPr>
          <p:cNvPr id="20" name="Picture 36"/>
          <p:cNvPicPr>
            <a:picLocks noChangeAspect="1" noChangeArrowheads="1"/>
          </p:cNvPicPr>
          <p:nvPr/>
        </p:nvPicPr>
        <p:blipFill>
          <a:blip r:embed="rId3"/>
          <a:srcRect/>
          <a:stretch>
            <a:fillRect/>
          </a:stretch>
        </p:blipFill>
        <p:spPr bwMode="auto">
          <a:xfrm>
            <a:off x="2042356" y="3465798"/>
            <a:ext cx="130651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 name="Rectangle 8"/>
          <p:cNvSpPr>
            <a:spLocks noChangeArrowheads="1"/>
          </p:cNvSpPr>
          <p:nvPr/>
        </p:nvSpPr>
        <p:spPr bwMode="auto">
          <a:xfrm>
            <a:off x="1141292" y="4158947"/>
            <a:ext cx="2813268" cy="64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defRPr/>
            </a:pPr>
            <a:r>
              <a:rPr lang="it-IT" b="1" i="1" dirty="0"/>
              <a:t>K</a:t>
            </a:r>
            <a:r>
              <a:rPr lang="it-IT" b="1" i="1" baseline="-25000" dirty="0"/>
              <a:t>ENC</a:t>
            </a:r>
            <a:r>
              <a:rPr lang="it-IT" baseline="-25000" dirty="0"/>
              <a:t> </a:t>
            </a:r>
            <a:r>
              <a:rPr lang="it-IT" dirty="0"/>
              <a:t>  	</a:t>
            </a:r>
            <a:r>
              <a:rPr lang="it-IT" dirty="0" err="1"/>
              <a:t>encryption</a:t>
            </a:r>
            <a:r>
              <a:rPr lang="it-IT" dirty="0"/>
              <a:t> </a:t>
            </a:r>
            <a:r>
              <a:rPr lang="it-IT" dirty="0" err="1"/>
              <a:t>key</a:t>
            </a:r>
            <a:r>
              <a:rPr lang="it-IT" dirty="0"/>
              <a:t> </a:t>
            </a:r>
            <a:endParaRPr lang="it-IT" b="1" i="1" dirty="0">
              <a:latin typeface="+mj-lt"/>
            </a:endParaRPr>
          </a:p>
          <a:p>
            <a:pPr>
              <a:defRPr/>
            </a:pPr>
            <a:r>
              <a:rPr lang="it-IT" b="1" i="1" dirty="0"/>
              <a:t>ENC(.)</a:t>
            </a:r>
            <a:r>
              <a:rPr lang="it-IT" dirty="0"/>
              <a:t>	</a:t>
            </a:r>
            <a:r>
              <a:rPr lang="it-IT" dirty="0" err="1"/>
              <a:t>encryption</a:t>
            </a:r>
            <a:r>
              <a:rPr lang="it-IT" dirty="0"/>
              <a:t> </a:t>
            </a:r>
            <a:r>
              <a:rPr lang="it-IT" dirty="0" err="1"/>
              <a:t>algorithm</a:t>
            </a:r>
            <a:endParaRPr lang="it-IT" dirty="0"/>
          </a:p>
        </p:txBody>
      </p:sp>
      <p:sp>
        <p:nvSpPr>
          <p:cNvPr id="22" name="Rectangle 8"/>
          <p:cNvSpPr>
            <a:spLocks noChangeArrowheads="1"/>
          </p:cNvSpPr>
          <p:nvPr/>
        </p:nvSpPr>
        <p:spPr bwMode="auto">
          <a:xfrm>
            <a:off x="503548" y="1020090"/>
            <a:ext cx="2692152" cy="64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6" tIns="44449" rIns="90486" bIns="44449">
            <a:spAutoFit/>
          </a:bodyPr>
          <a:lstStyle/>
          <a:p>
            <a:pPr>
              <a:defRPr/>
            </a:pPr>
            <a:r>
              <a:rPr lang="it-IT" b="1" i="1" dirty="0"/>
              <a:t>M</a:t>
            </a:r>
            <a:r>
              <a:rPr lang="it-IT" baseline="-25000" dirty="0"/>
              <a:t> </a:t>
            </a:r>
            <a:r>
              <a:rPr lang="it-IT" dirty="0"/>
              <a:t>  	</a:t>
            </a:r>
            <a:r>
              <a:rPr lang="it-IT" dirty="0" err="1"/>
              <a:t>plaintext</a:t>
            </a:r>
            <a:endParaRPr lang="it-IT" dirty="0"/>
          </a:p>
          <a:p>
            <a:pPr>
              <a:defRPr/>
            </a:pPr>
            <a:r>
              <a:rPr lang="it-IT" b="1" i="1" dirty="0"/>
              <a:t>C</a:t>
            </a:r>
            <a:r>
              <a:rPr lang="it-IT" baseline="-25000" dirty="0"/>
              <a:t> </a:t>
            </a:r>
            <a:r>
              <a:rPr lang="it-IT" dirty="0"/>
              <a:t>  	</a:t>
            </a:r>
            <a:r>
              <a:rPr lang="it-IT" dirty="0" err="1"/>
              <a:t>ciphertext</a:t>
            </a:r>
            <a:r>
              <a:rPr lang="it-IT" dirty="0"/>
              <a:t>	</a:t>
            </a:r>
            <a:endParaRPr lang="it-IT" dirty="0">
              <a:latin typeface="+mj-lt"/>
            </a:endParaRPr>
          </a:p>
        </p:txBody>
      </p:sp>
      <p:sp>
        <p:nvSpPr>
          <p:cNvPr id="23" name="Rectangle 8"/>
          <p:cNvSpPr>
            <a:spLocks noChangeArrowheads="1"/>
          </p:cNvSpPr>
          <p:nvPr/>
        </p:nvSpPr>
        <p:spPr bwMode="auto">
          <a:xfrm>
            <a:off x="5032458" y="4158947"/>
            <a:ext cx="3024864" cy="64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defRPr/>
            </a:pPr>
            <a:r>
              <a:rPr lang="it-IT" b="1" i="1" dirty="0"/>
              <a:t>K</a:t>
            </a:r>
            <a:r>
              <a:rPr lang="it-IT" b="1" i="1" baseline="-25000" dirty="0"/>
              <a:t>DEC</a:t>
            </a:r>
            <a:r>
              <a:rPr lang="it-IT" baseline="-25000" dirty="0"/>
              <a:t> </a:t>
            </a:r>
            <a:r>
              <a:rPr lang="it-IT" dirty="0"/>
              <a:t>≠ </a:t>
            </a:r>
            <a:r>
              <a:rPr lang="it-IT" b="1" i="1" dirty="0"/>
              <a:t>K</a:t>
            </a:r>
            <a:r>
              <a:rPr lang="it-IT" b="1" i="1" baseline="-25000" dirty="0"/>
              <a:t>ENC</a:t>
            </a:r>
            <a:r>
              <a:rPr lang="it-IT" dirty="0"/>
              <a:t>  </a:t>
            </a:r>
            <a:r>
              <a:rPr lang="it-IT" dirty="0" err="1"/>
              <a:t>decryption</a:t>
            </a:r>
            <a:r>
              <a:rPr lang="it-IT" dirty="0"/>
              <a:t> </a:t>
            </a:r>
            <a:r>
              <a:rPr lang="it-IT" dirty="0" err="1"/>
              <a:t>key</a:t>
            </a:r>
            <a:endParaRPr lang="it-IT" dirty="0"/>
          </a:p>
          <a:p>
            <a:pPr>
              <a:defRPr/>
            </a:pPr>
            <a:r>
              <a:rPr lang="it-IT" b="1" i="1" dirty="0"/>
              <a:t>DEC(.)</a:t>
            </a:r>
            <a:r>
              <a:rPr lang="it-IT" dirty="0"/>
              <a:t>	    </a:t>
            </a:r>
            <a:r>
              <a:rPr lang="it-IT" dirty="0" err="1"/>
              <a:t>decryption</a:t>
            </a:r>
            <a:r>
              <a:rPr lang="it-IT" dirty="0"/>
              <a:t> </a:t>
            </a:r>
            <a:r>
              <a:rPr lang="it-IT" dirty="0" err="1"/>
              <a:t>algorithm</a:t>
            </a:r>
            <a:endParaRPr lang="it-IT" dirty="0"/>
          </a:p>
        </p:txBody>
      </p:sp>
      <p:sp>
        <p:nvSpPr>
          <p:cNvPr id="24" name="Rectangle 25"/>
          <p:cNvSpPr>
            <a:spLocks noChangeArrowheads="1"/>
          </p:cNvSpPr>
          <p:nvPr/>
        </p:nvSpPr>
        <p:spPr bwMode="auto">
          <a:xfrm>
            <a:off x="467544" y="5150362"/>
            <a:ext cx="8028892" cy="9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6" tIns="44449" rIns="90486" bIns="44449">
            <a:spAutoFit/>
          </a:bodyPr>
          <a:lstStyle/>
          <a:p>
            <a:pPr algn="ctr" eaLnBrk="0" hangingPunct="0">
              <a:defRPr/>
            </a:pPr>
            <a:r>
              <a:rPr lang="it-IT" b="1" i="1" dirty="0" err="1">
                <a:solidFill>
                  <a:srgbClr val="0070C0"/>
                </a:solidFill>
                <a:latin typeface="+mj-lt"/>
              </a:rPr>
              <a:t>Encryption</a:t>
            </a:r>
            <a:r>
              <a:rPr lang="it-IT" b="1" i="1" dirty="0">
                <a:solidFill>
                  <a:srgbClr val="0070C0"/>
                </a:solidFill>
                <a:latin typeface="+mj-lt"/>
              </a:rPr>
              <a:t> and </a:t>
            </a:r>
            <a:r>
              <a:rPr lang="it-IT" b="1" i="1" dirty="0" err="1">
                <a:solidFill>
                  <a:srgbClr val="0070C0"/>
                </a:solidFill>
                <a:latin typeface="+mj-lt"/>
              </a:rPr>
              <a:t>decryption</a:t>
            </a:r>
            <a:r>
              <a:rPr lang="it-IT" b="1" i="1" dirty="0">
                <a:solidFill>
                  <a:srgbClr val="0070C0"/>
                </a:solidFill>
                <a:latin typeface="+mj-lt"/>
              </a:rPr>
              <a:t> </a:t>
            </a:r>
            <a:r>
              <a:rPr lang="it-IT" b="1" i="1" dirty="0" err="1">
                <a:solidFill>
                  <a:srgbClr val="0070C0"/>
                </a:solidFill>
                <a:latin typeface="+mj-lt"/>
              </a:rPr>
              <a:t>keys</a:t>
            </a:r>
            <a:r>
              <a:rPr lang="it-IT" b="1" i="1" dirty="0">
                <a:solidFill>
                  <a:srgbClr val="0070C0"/>
                </a:solidFill>
                <a:latin typeface="+mj-lt"/>
              </a:rPr>
              <a:t> are </a:t>
            </a:r>
            <a:r>
              <a:rPr lang="it-IT" b="1" i="1" dirty="0" err="1">
                <a:solidFill>
                  <a:srgbClr val="0070C0"/>
                </a:solidFill>
                <a:latin typeface="+mj-lt"/>
              </a:rPr>
              <a:t>obviously</a:t>
            </a:r>
            <a:r>
              <a:rPr lang="it-IT" b="1" i="1" dirty="0">
                <a:solidFill>
                  <a:srgbClr val="0070C0"/>
                </a:solidFill>
                <a:latin typeface="+mj-lt"/>
              </a:rPr>
              <a:t> </a:t>
            </a:r>
            <a:r>
              <a:rPr lang="it-IT" b="1" i="1" dirty="0" err="1">
                <a:solidFill>
                  <a:srgbClr val="0070C0"/>
                </a:solidFill>
                <a:latin typeface="+mj-lt"/>
              </a:rPr>
              <a:t>linked</a:t>
            </a:r>
            <a:r>
              <a:rPr lang="it-IT" b="1" i="1" dirty="0">
                <a:solidFill>
                  <a:srgbClr val="0070C0"/>
                </a:solidFill>
                <a:latin typeface="+mj-lt"/>
              </a:rPr>
              <a:t>…</a:t>
            </a:r>
          </a:p>
          <a:p>
            <a:pPr algn="ctr" eaLnBrk="0" hangingPunct="0">
              <a:defRPr/>
            </a:pPr>
            <a:r>
              <a:rPr lang="it-IT" b="1" i="1" dirty="0" err="1">
                <a:solidFill>
                  <a:srgbClr val="0070C0"/>
                </a:solidFill>
                <a:latin typeface="+mj-lt"/>
              </a:rPr>
              <a:t>But</a:t>
            </a:r>
            <a:r>
              <a:rPr lang="it-IT" b="1" i="1" dirty="0">
                <a:solidFill>
                  <a:srgbClr val="0070C0"/>
                </a:solidFill>
                <a:latin typeface="+mj-lt"/>
              </a:rPr>
              <a:t> CANNOT be </a:t>
            </a:r>
            <a:r>
              <a:rPr lang="it-IT" b="1" i="1" dirty="0" err="1">
                <a:solidFill>
                  <a:srgbClr val="0070C0"/>
                </a:solidFill>
                <a:latin typeface="+mj-lt"/>
              </a:rPr>
              <a:t>determined</a:t>
            </a:r>
            <a:r>
              <a:rPr lang="it-IT" b="1" i="1" dirty="0">
                <a:solidFill>
                  <a:srgbClr val="0070C0"/>
                </a:solidFill>
                <a:latin typeface="+mj-lt"/>
              </a:rPr>
              <a:t> from </a:t>
            </a:r>
            <a:r>
              <a:rPr lang="it-IT" b="1" i="1" dirty="0" err="1">
                <a:solidFill>
                  <a:srgbClr val="0070C0"/>
                </a:solidFill>
                <a:latin typeface="+mj-lt"/>
              </a:rPr>
              <a:t>each</a:t>
            </a:r>
            <a:r>
              <a:rPr lang="it-IT" b="1" i="1" dirty="0">
                <a:solidFill>
                  <a:srgbClr val="0070C0"/>
                </a:solidFill>
                <a:latin typeface="+mj-lt"/>
              </a:rPr>
              <a:t> </a:t>
            </a:r>
            <a:r>
              <a:rPr lang="it-IT" b="1" i="1" dirty="0" err="1">
                <a:solidFill>
                  <a:srgbClr val="0070C0"/>
                </a:solidFill>
                <a:latin typeface="+mj-lt"/>
              </a:rPr>
              <a:t>other</a:t>
            </a:r>
            <a:endParaRPr lang="it-IT" b="1" i="1" dirty="0">
              <a:solidFill>
                <a:srgbClr val="0070C0"/>
              </a:solidFill>
              <a:latin typeface="+mj-lt"/>
            </a:endParaRPr>
          </a:p>
          <a:p>
            <a:pPr algn="ctr" eaLnBrk="0" hangingPunct="0">
              <a:defRPr/>
            </a:pPr>
            <a:r>
              <a:rPr lang="it-IT" b="1" i="1" dirty="0">
                <a:solidFill>
                  <a:srgbClr val="FF0000"/>
                </a:solidFill>
                <a:latin typeface="+mj-lt"/>
              </a:rPr>
              <a:t>(</a:t>
            </a:r>
            <a:r>
              <a:rPr lang="it-IT" b="1" i="1" dirty="0" err="1">
                <a:solidFill>
                  <a:srgbClr val="FF0000"/>
                </a:solidFill>
                <a:latin typeface="+mj-lt"/>
              </a:rPr>
              <a:t>unless</a:t>
            </a:r>
            <a:r>
              <a:rPr lang="it-IT" b="1" i="1" dirty="0">
                <a:solidFill>
                  <a:srgbClr val="FF0000"/>
                </a:solidFill>
                <a:latin typeface="+mj-lt"/>
              </a:rPr>
              <a:t> </a:t>
            </a:r>
            <a:r>
              <a:rPr lang="it-IT" b="1" i="1" dirty="0" err="1">
                <a:solidFill>
                  <a:srgbClr val="FF0000"/>
                </a:solidFill>
                <a:latin typeface="+mj-lt"/>
              </a:rPr>
              <a:t>you</a:t>
            </a:r>
            <a:r>
              <a:rPr lang="it-IT" b="1" i="1" dirty="0">
                <a:solidFill>
                  <a:srgbClr val="FF0000"/>
                </a:solidFill>
                <a:latin typeface="+mj-lt"/>
              </a:rPr>
              <a:t> </a:t>
            </a:r>
            <a:r>
              <a:rPr lang="it-IT" b="1" i="1" dirty="0" err="1">
                <a:solidFill>
                  <a:srgbClr val="FF0000"/>
                </a:solidFill>
                <a:latin typeface="+mj-lt"/>
              </a:rPr>
              <a:t>know</a:t>
            </a:r>
            <a:r>
              <a:rPr lang="it-IT" b="1" i="1" dirty="0">
                <a:solidFill>
                  <a:srgbClr val="FF0000"/>
                </a:solidFill>
                <a:latin typeface="+mj-lt"/>
              </a:rPr>
              <a:t> ‘more’)</a:t>
            </a:r>
          </a:p>
        </p:txBody>
      </p:sp>
    </p:spTree>
    <p:extLst>
      <p:ext uri="{BB962C8B-B14F-4D97-AF65-F5344CB8AC3E}">
        <p14:creationId xmlns:p14="http://schemas.microsoft.com/office/powerpoint/2010/main" val="304783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P spid="14" grpId="0" animBg="1"/>
      <p:bldP spid="15" grpId="0" animBg="1"/>
      <p:bldP spid="16" grpId="0" animBg="1"/>
      <p:bldP spid="17" grpId="0" animBg="1"/>
      <p:bldP spid="18" grpId="0" animBg="1"/>
      <p:bldP spid="21"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07504" y="225425"/>
            <a:ext cx="8928992" cy="649288"/>
          </a:xfrm>
        </p:spPr>
        <p:txBody>
          <a:bodyPr/>
          <a:lstStyle/>
          <a:p>
            <a:r>
              <a:rPr lang="it-IT" dirty="0"/>
              <a:t>Computing </a:t>
            </a:r>
            <a:r>
              <a:rPr lang="it-IT" dirty="0" err="1"/>
              <a:t>Euler’s</a:t>
            </a:r>
            <a:r>
              <a:rPr lang="it-IT" dirty="0"/>
              <a:t> </a:t>
            </a:r>
            <a:r>
              <a:rPr lang="it-IT" dirty="0" err="1"/>
              <a:t>Totient</a:t>
            </a:r>
            <a:r>
              <a:rPr lang="it-IT" dirty="0"/>
              <a:t> </a:t>
            </a:r>
            <a:r>
              <a:rPr lang="it-IT" dirty="0" err="1"/>
              <a:t>Function</a:t>
            </a:r>
            <a:endParaRPr lang="it-IT" dirty="0"/>
          </a:p>
        </p:txBody>
      </p:sp>
      <p:sp>
        <p:nvSpPr>
          <p:cNvPr id="3" name="Rettangolo 2"/>
          <p:cNvSpPr/>
          <p:nvPr/>
        </p:nvSpPr>
        <p:spPr>
          <a:xfrm>
            <a:off x="575556" y="1052736"/>
            <a:ext cx="4363695" cy="523220"/>
          </a:xfrm>
          <a:prstGeom prst="rect">
            <a:avLst/>
          </a:prstGeom>
        </p:spPr>
        <p:txBody>
          <a:bodyPr wrap="none">
            <a:spAutoFit/>
          </a:bodyPr>
          <a:lstStyle/>
          <a:p>
            <a:r>
              <a:rPr lang="it-IT" sz="2800" dirty="0"/>
              <a:t>p prime </a:t>
            </a:r>
            <a:r>
              <a:rPr lang="it-IT" sz="2800" dirty="0">
                <a:sym typeface="Wingdings" panose="05000000000000000000" pitchFamily="2" charset="2"/>
              </a:rPr>
              <a:t> 		</a:t>
            </a:r>
            <a:r>
              <a:rPr lang="it-IT" sz="2800" b="1" dirty="0">
                <a:latin typeface="Symbol" charset="0"/>
              </a:rPr>
              <a:t>F</a:t>
            </a:r>
            <a:r>
              <a:rPr lang="it-IT" sz="2800" b="1" dirty="0"/>
              <a:t>(</a:t>
            </a:r>
            <a:r>
              <a:rPr lang="it-IT" sz="2800" b="1" i="1" dirty="0"/>
              <a:t>p</a:t>
            </a:r>
            <a:r>
              <a:rPr lang="it-IT" sz="2800" b="1" dirty="0"/>
              <a:t>) </a:t>
            </a:r>
            <a:r>
              <a:rPr lang="it-IT" sz="2800" dirty="0">
                <a:sym typeface="Wingdings" panose="05000000000000000000" pitchFamily="2" charset="2"/>
              </a:rPr>
              <a:t>= p-1</a:t>
            </a:r>
            <a:endParaRPr lang="it-IT" sz="2800" dirty="0"/>
          </a:p>
        </p:txBody>
      </p:sp>
      <p:sp>
        <p:nvSpPr>
          <p:cNvPr id="11" name="Rettangolo 10"/>
          <p:cNvSpPr/>
          <p:nvPr/>
        </p:nvSpPr>
        <p:spPr>
          <a:xfrm>
            <a:off x="575556" y="2049983"/>
            <a:ext cx="7188186" cy="523220"/>
          </a:xfrm>
          <a:prstGeom prst="rect">
            <a:avLst/>
          </a:prstGeom>
        </p:spPr>
        <p:txBody>
          <a:bodyPr wrap="none">
            <a:spAutoFit/>
          </a:bodyPr>
          <a:lstStyle/>
          <a:p>
            <a:r>
              <a:rPr lang="it-IT" sz="2800" dirty="0" err="1"/>
              <a:t>p,q</a:t>
            </a:r>
            <a:r>
              <a:rPr lang="it-IT" sz="2800" dirty="0"/>
              <a:t> </a:t>
            </a:r>
            <a:r>
              <a:rPr lang="it-IT" sz="2800" dirty="0" err="1"/>
              <a:t>primes</a:t>
            </a:r>
            <a:r>
              <a:rPr lang="it-IT" sz="2800" dirty="0"/>
              <a:t> </a:t>
            </a:r>
            <a:r>
              <a:rPr lang="it-IT" sz="2800" dirty="0">
                <a:sym typeface="Wingdings" panose="05000000000000000000" pitchFamily="2" charset="2"/>
              </a:rPr>
              <a:t> 	</a:t>
            </a:r>
            <a:r>
              <a:rPr lang="it-IT" sz="2800" b="1" dirty="0">
                <a:latin typeface="Symbol" charset="0"/>
              </a:rPr>
              <a:t>F</a:t>
            </a:r>
            <a:r>
              <a:rPr lang="it-IT" sz="2800" b="1" dirty="0"/>
              <a:t>(</a:t>
            </a:r>
            <a:r>
              <a:rPr lang="it-IT" sz="2800" b="1" i="1" dirty="0" err="1"/>
              <a:t>p</a:t>
            </a:r>
            <a:r>
              <a:rPr lang="it-IT" sz="2800" dirty="0" err="1"/>
              <a:t>·</a:t>
            </a:r>
            <a:r>
              <a:rPr lang="it-IT" sz="2800" b="1" i="1" dirty="0" err="1"/>
              <a:t>q</a:t>
            </a:r>
            <a:r>
              <a:rPr lang="it-IT" sz="2800" b="1" dirty="0"/>
              <a:t>) </a:t>
            </a:r>
            <a:r>
              <a:rPr lang="it-IT" sz="2800" dirty="0">
                <a:sym typeface="Wingdings" panose="05000000000000000000" pitchFamily="2" charset="2"/>
              </a:rPr>
              <a:t>= </a:t>
            </a:r>
            <a:r>
              <a:rPr lang="it-IT" sz="2800" b="1" dirty="0">
                <a:latin typeface="Symbol" charset="0"/>
              </a:rPr>
              <a:t>F</a:t>
            </a:r>
            <a:r>
              <a:rPr lang="it-IT" sz="2800" b="1" dirty="0"/>
              <a:t>(</a:t>
            </a:r>
            <a:r>
              <a:rPr lang="it-IT" sz="2800" b="1" i="1" dirty="0"/>
              <a:t>p)</a:t>
            </a:r>
            <a:r>
              <a:rPr lang="it-IT" sz="2800" dirty="0"/>
              <a:t>·</a:t>
            </a:r>
            <a:r>
              <a:rPr lang="it-IT" sz="2800" b="1" dirty="0">
                <a:latin typeface="Symbol" charset="0"/>
              </a:rPr>
              <a:t>F</a:t>
            </a:r>
            <a:r>
              <a:rPr lang="it-IT" sz="2800" b="1" dirty="0"/>
              <a:t>(</a:t>
            </a:r>
            <a:r>
              <a:rPr lang="it-IT" sz="2800" b="1" i="1" dirty="0"/>
              <a:t>q</a:t>
            </a:r>
            <a:r>
              <a:rPr lang="it-IT" sz="2800" b="1" dirty="0"/>
              <a:t>) </a:t>
            </a:r>
            <a:r>
              <a:rPr lang="it-IT" sz="2800" dirty="0"/>
              <a:t>= (</a:t>
            </a:r>
            <a:r>
              <a:rPr lang="it-IT" sz="2800" dirty="0">
                <a:sym typeface="Wingdings" panose="05000000000000000000" pitchFamily="2" charset="2"/>
              </a:rPr>
              <a:t>p-1)(q-1)</a:t>
            </a:r>
            <a:endParaRPr lang="it-IT" sz="2800" dirty="0"/>
          </a:p>
        </p:txBody>
      </p:sp>
      <p:sp>
        <p:nvSpPr>
          <p:cNvPr id="13" name="Rettangolo 12"/>
          <p:cNvSpPr/>
          <p:nvPr/>
        </p:nvSpPr>
        <p:spPr>
          <a:xfrm>
            <a:off x="575556" y="3047230"/>
            <a:ext cx="5785558" cy="523220"/>
          </a:xfrm>
          <a:prstGeom prst="rect">
            <a:avLst/>
          </a:prstGeom>
        </p:spPr>
        <p:txBody>
          <a:bodyPr wrap="none">
            <a:spAutoFit/>
          </a:bodyPr>
          <a:lstStyle/>
          <a:p>
            <a:r>
              <a:rPr lang="it-IT" sz="2800" dirty="0"/>
              <a:t>Prime </a:t>
            </a:r>
            <a:r>
              <a:rPr lang="it-IT" sz="2800" dirty="0" err="1"/>
              <a:t>p</a:t>
            </a:r>
            <a:r>
              <a:rPr lang="it-IT" sz="2800" baseline="30000" dirty="0" err="1"/>
              <a:t>k</a:t>
            </a:r>
            <a:r>
              <a:rPr lang="it-IT" sz="2800" dirty="0"/>
              <a:t> </a:t>
            </a:r>
            <a:r>
              <a:rPr lang="it-IT" sz="2800" dirty="0">
                <a:sym typeface="Wingdings" panose="05000000000000000000" pitchFamily="2" charset="2"/>
              </a:rPr>
              <a:t> 	</a:t>
            </a:r>
            <a:r>
              <a:rPr lang="it-IT" sz="2800" b="1" dirty="0">
                <a:latin typeface="Symbol" charset="0"/>
              </a:rPr>
              <a:t>F</a:t>
            </a:r>
            <a:r>
              <a:rPr lang="it-IT" sz="2800" b="1" dirty="0"/>
              <a:t>(</a:t>
            </a:r>
            <a:r>
              <a:rPr lang="it-IT" sz="2800" b="1" i="1" dirty="0" err="1"/>
              <a:t>p</a:t>
            </a:r>
            <a:r>
              <a:rPr lang="it-IT" sz="2800" baseline="30000" dirty="0" err="1"/>
              <a:t>k</a:t>
            </a:r>
            <a:r>
              <a:rPr lang="it-IT" sz="2800" b="1" dirty="0"/>
              <a:t>) </a:t>
            </a:r>
            <a:r>
              <a:rPr lang="it-IT" sz="2800" dirty="0">
                <a:sym typeface="Wingdings" panose="05000000000000000000" pitchFamily="2" charset="2"/>
              </a:rPr>
              <a:t>= </a:t>
            </a:r>
            <a:r>
              <a:rPr lang="it-IT" sz="2800" b="1" dirty="0">
                <a:latin typeface="Symbol" charset="0"/>
              </a:rPr>
              <a:t>F</a:t>
            </a:r>
            <a:r>
              <a:rPr lang="it-IT" sz="2800" b="1" dirty="0"/>
              <a:t>(</a:t>
            </a:r>
            <a:r>
              <a:rPr lang="it-IT" sz="2800" b="1" i="1" dirty="0"/>
              <a:t>p)</a:t>
            </a:r>
            <a:r>
              <a:rPr lang="it-IT" sz="2800" dirty="0"/>
              <a:t>·</a:t>
            </a:r>
            <a:r>
              <a:rPr lang="it-IT" sz="2800" b="1" i="1" dirty="0"/>
              <a:t>p</a:t>
            </a:r>
            <a:r>
              <a:rPr lang="it-IT" sz="2800" baseline="30000" dirty="0"/>
              <a:t>k-1</a:t>
            </a:r>
            <a:r>
              <a:rPr lang="it-IT" sz="2800" b="1" dirty="0"/>
              <a:t> </a:t>
            </a:r>
            <a:r>
              <a:rPr lang="it-IT" sz="2800" dirty="0"/>
              <a:t>= (</a:t>
            </a:r>
            <a:r>
              <a:rPr lang="it-IT" sz="2800" dirty="0">
                <a:sym typeface="Wingdings" panose="05000000000000000000" pitchFamily="2" charset="2"/>
              </a:rPr>
              <a:t>p-1) p</a:t>
            </a:r>
            <a:r>
              <a:rPr lang="it-IT" sz="2800" baseline="30000" dirty="0">
                <a:sym typeface="Wingdings" panose="05000000000000000000" pitchFamily="2" charset="2"/>
              </a:rPr>
              <a:t>k-1</a:t>
            </a:r>
            <a:endParaRPr lang="it-IT" sz="2800" baseline="30000" dirty="0"/>
          </a:p>
        </p:txBody>
      </p:sp>
      <mc:AlternateContent xmlns:mc="http://schemas.openxmlformats.org/markup-compatibility/2006" xmlns:a14="http://schemas.microsoft.com/office/drawing/2010/main">
        <mc:Choice Requires="a14">
          <p:sp>
            <p:nvSpPr>
              <p:cNvPr id="18" name="CasellaDiTesto 17"/>
              <p:cNvSpPr txBox="1"/>
              <p:nvPr/>
            </p:nvSpPr>
            <p:spPr>
              <a:xfrm>
                <a:off x="583658" y="4465048"/>
                <a:ext cx="8316924" cy="521168"/>
              </a:xfrm>
              <a:prstGeom prst="rect">
                <a:avLst/>
              </a:prstGeom>
              <a:noFill/>
            </p:spPr>
            <p:txBody>
              <a:bodyPr wrap="square" lIns="0" tIns="0" rIns="0" bIns="0" rtlCol="0">
                <a:spAutoFit/>
              </a:bodyPr>
              <a:lstStyle/>
              <a:p>
                <a14:m>
                  <m:oMath xmlns:m="http://schemas.openxmlformats.org/officeDocument/2006/math">
                    <m:r>
                      <m:rPr>
                        <m:sty m:val="p"/>
                      </m:rPr>
                      <a:rPr lang="it-IT" sz="2800" b="0" i="0" smtClean="0">
                        <a:latin typeface="Cambria Math" panose="02040503050406030204" pitchFamily="18" charset="0"/>
                      </a:rPr>
                      <m:t>general</m:t>
                    </m:r>
                    <m:r>
                      <a:rPr lang="it-IT" sz="2800" b="0" i="0" smtClean="0">
                        <a:latin typeface="Cambria Math" panose="02040503050406030204" pitchFamily="18" charset="0"/>
                      </a:rPr>
                      <m:t> </m:t>
                    </m:r>
                    <m:r>
                      <m:rPr>
                        <m:sty m:val="p"/>
                      </m:rPr>
                      <a:rPr lang="it-IT" sz="2800" b="0" i="0" smtClean="0">
                        <a:latin typeface="Cambria Math" panose="02040503050406030204" pitchFamily="18" charset="0"/>
                      </a:rPr>
                      <m:t>case</m:t>
                    </m:r>
                  </m:oMath>
                </a14:m>
                <a:r>
                  <a:rPr lang="it-IT" sz="2800" b="0" i="0" dirty="0">
                    <a:latin typeface="Cambria Math" panose="02040503050406030204" pitchFamily="18" charset="0"/>
                  </a:rPr>
                  <a:t>:</a:t>
                </a:r>
                <a14:m>
                  <m:oMath xmlns:m="http://schemas.openxmlformats.org/officeDocument/2006/math">
                    <m:r>
                      <a:rPr lang="it-IT" sz="2800" b="0" i="1" smtClean="0">
                        <a:latin typeface="Cambria Math" panose="02040503050406030204" pitchFamily="18" charset="0"/>
                        <a:ea typeface="Cambria Math" panose="02040503050406030204" pitchFamily="18" charset="0"/>
                      </a:rPr>
                      <m:t> </m:t>
                    </m:r>
                    <m:r>
                      <m:rPr>
                        <m:sty m:val="p"/>
                      </m:rPr>
                      <a:rPr lang="it-IT" sz="2800">
                        <a:latin typeface="Cambria Math" panose="02040503050406030204" pitchFamily="18" charset="0"/>
                      </a:rPr>
                      <m:t>N</m:t>
                    </m:r>
                    <m:r>
                      <a:rPr lang="it-IT" sz="2800">
                        <a:latin typeface="Cambria Math" panose="02040503050406030204" pitchFamily="18" charset="0"/>
                      </a:rPr>
                      <m:t>=</m:t>
                    </m:r>
                    <m:sSubSup>
                      <m:sSubSupPr>
                        <m:ctrlPr>
                          <a:rPr lang="it-IT" sz="2800" i="1" smtClean="0">
                            <a:latin typeface="Cambria Math" panose="02040503050406030204" pitchFamily="18" charset="0"/>
                          </a:rPr>
                        </m:ctrlPr>
                      </m:sSubSupPr>
                      <m:e>
                        <m:r>
                          <a:rPr lang="it-IT" sz="2800" b="0" i="1" smtClean="0">
                            <a:latin typeface="Cambria Math" panose="02040503050406030204" pitchFamily="18" charset="0"/>
                          </a:rPr>
                          <m:t>𝑝</m:t>
                        </m:r>
                      </m:e>
                      <m:sub>
                        <m:r>
                          <a:rPr lang="it-IT" sz="2800" b="0" i="1" smtClean="0">
                            <a:latin typeface="Cambria Math" panose="02040503050406030204" pitchFamily="18" charset="0"/>
                          </a:rPr>
                          <m:t>1</m:t>
                        </m:r>
                      </m:sub>
                      <m:sup>
                        <m:sSub>
                          <m:sSubPr>
                            <m:ctrlPr>
                              <a:rPr lang="it-IT" sz="2800" i="1" smtClean="0">
                                <a:latin typeface="Cambria Math" panose="02040503050406030204" pitchFamily="18" charset="0"/>
                              </a:rPr>
                            </m:ctrlPr>
                          </m:sSubPr>
                          <m:e>
                            <m:r>
                              <a:rPr lang="it-IT" sz="2800" b="0" i="1" smtClean="0">
                                <a:latin typeface="Cambria Math" panose="02040503050406030204" pitchFamily="18" charset="0"/>
                              </a:rPr>
                              <m:t>𝑘</m:t>
                            </m:r>
                          </m:e>
                          <m:sub>
                            <m:r>
                              <a:rPr lang="it-IT" sz="2800" b="0" i="1" smtClean="0">
                                <a:latin typeface="Cambria Math" panose="02040503050406030204" pitchFamily="18" charset="0"/>
                              </a:rPr>
                              <m:t>1</m:t>
                            </m:r>
                          </m:sub>
                        </m:sSub>
                      </m:sup>
                    </m:sSubSup>
                    <m:r>
                      <a:rPr lang="it-IT" sz="2800" i="1">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m:t>
                    </m:r>
                    <m:sSubSup>
                      <m:sSubSupPr>
                        <m:ctrlPr>
                          <a:rPr lang="it-IT" sz="2800" i="1">
                            <a:latin typeface="Cambria Math" panose="02040503050406030204" pitchFamily="18" charset="0"/>
                          </a:rPr>
                        </m:ctrlPr>
                      </m:sSubSupPr>
                      <m:e>
                        <m:r>
                          <a:rPr lang="it-IT" sz="2800" i="1">
                            <a:latin typeface="Cambria Math" panose="02040503050406030204" pitchFamily="18" charset="0"/>
                          </a:rPr>
                          <m:t>𝑝</m:t>
                        </m:r>
                      </m:e>
                      <m:sub>
                        <m:r>
                          <a:rPr lang="it-IT" sz="2800" b="0" i="1" smtClean="0">
                            <a:latin typeface="Cambria Math" panose="02040503050406030204" pitchFamily="18" charset="0"/>
                          </a:rPr>
                          <m:t>𝑧</m:t>
                        </m:r>
                      </m:sub>
                      <m:sup>
                        <m:sSub>
                          <m:sSubPr>
                            <m:ctrlPr>
                              <a:rPr lang="it-IT" sz="2800" i="1">
                                <a:latin typeface="Cambria Math" panose="02040503050406030204" pitchFamily="18" charset="0"/>
                              </a:rPr>
                            </m:ctrlPr>
                          </m:sSubPr>
                          <m:e>
                            <m:r>
                              <a:rPr lang="it-IT" sz="2800" i="1">
                                <a:latin typeface="Cambria Math" panose="02040503050406030204" pitchFamily="18" charset="0"/>
                              </a:rPr>
                              <m:t>𝑘</m:t>
                            </m:r>
                          </m:e>
                          <m:sub>
                            <m:r>
                              <a:rPr lang="it-IT" sz="2800" b="0" i="1" smtClean="0">
                                <a:latin typeface="Cambria Math" panose="02040503050406030204" pitchFamily="18" charset="0"/>
                              </a:rPr>
                              <m:t>𝑧</m:t>
                            </m:r>
                          </m:sub>
                        </m:sSub>
                      </m:sup>
                    </m:sSubSup>
                  </m:oMath>
                </a14:m>
                <a:endParaRPr lang="it-IT" sz="2800" dirty="0"/>
              </a:p>
            </p:txBody>
          </p:sp>
        </mc:Choice>
        <mc:Fallback xmlns="">
          <p:sp>
            <p:nvSpPr>
              <p:cNvPr id="18" name="CasellaDiTesto 17"/>
              <p:cNvSpPr txBox="1">
                <a:spLocks noRot="1" noChangeAspect="1" noMove="1" noResize="1" noEditPoints="1" noAdjustHandles="1" noChangeArrowheads="1" noChangeShapeType="1" noTextEdit="1"/>
              </p:cNvSpPr>
              <p:nvPr/>
            </p:nvSpPr>
            <p:spPr>
              <a:xfrm>
                <a:off x="583658" y="4465048"/>
                <a:ext cx="8316924" cy="521168"/>
              </a:xfrm>
              <a:prstGeom prst="rect">
                <a:avLst/>
              </a:prstGeom>
              <a:blipFill>
                <a:blip r:embed="rId2"/>
                <a:stretch>
                  <a:fillRect t="-9302" b="-3488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p:cNvSpPr txBox="1"/>
              <p:nvPr/>
            </p:nvSpPr>
            <p:spPr>
              <a:xfrm>
                <a:off x="583658" y="5053881"/>
                <a:ext cx="7560840" cy="52116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Φ</m:t>
                      </m:r>
                      <m:d>
                        <m:dPr>
                          <m:ctrlPr>
                            <a:rPr lang="it-IT" sz="2800" b="0" i="1" smtClean="0">
                              <a:latin typeface="Cambria Math" panose="02040503050406030204" pitchFamily="18" charset="0"/>
                              <a:ea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𝑁</m:t>
                          </m:r>
                        </m:e>
                      </m:d>
                      <m:r>
                        <a:rPr lang="it-IT" sz="2800">
                          <a:latin typeface="Cambria Math" panose="02040503050406030204" pitchFamily="18" charset="0"/>
                        </a:rPr>
                        <m:t>=</m:t>
                      </m:r>
                      <m:sSub>
                        <m:sSubPr>
                          <m:ctrlPr>
                            <a:rPr lang="it-IT" sz="2800" i="1">
                              <a:latin typeface="Cambria Math" panose="02040503050406030204" pitchFamily="18" charset="0"/>
                            </a:rPr>
                          </m:ctrlPr>
                        </m:sSubPr>
                        <m:e>
                          <m:r>
                            <a:rPr lang="it-IT" sz="2800" b="0" i="1" smtClean="0">
                              <a:latin typeface="Cambria Math" panose="02040503050406030204" pitchFamily="18" charset="0"/>
                            </a:rPr>
                            <m:t>(</m:t>
                          </m:r>
                          <m:r>
                            <a:rPr lang="it-IT" sz="2800" i="1">
                              <a:latin typeface="Cambria Math" panose="02040503050406030204" pitchFamily="18" charset="0"/>
                            </a:rPr>
                            <m:t>𝑝</m:t>
                          </m:r>
                        </m:e>
                        <m:sub>
                          <m:r>
                            <a:rPr lang="it-IT" sz="2800" i="1">
                              <a:latin typeface="Cambria Math" panose="02040503050406030204" pitchFamily="18" charset="0"/>
                            </a:rPr>
                            <m:t>1</m:t>
                          </m:r>
                        </m:sub>
                      </m:sSub>
                      <m:r>
                        <a:rPr lang="it-IT" sz="2800" b="0" i="1" smtClean="0">
                          <a:latin typeface="Cambria Math" panose="02040503050406030204" pitchFamily="18" charset="0"/>
                        </a:rPr>
                        <m:t>−1)</m:t>
                      </m:r>
                      <m:sSubSup>
                        <m:sSubSupPr>
                          <m:ctrlPr>
                            <a:rPr lang="it-IT" sz="2800" i="1">
                              <a:latin typeface="Cambria Math" panose="02040503050406030204" pitchFamily="18" charset="0"/>
                            </a:rPr>
                          </m:ctrlPr>
                        </m:sSubSupPr>
                        <m:e>
                          <m:r>
                            <a:rPr lang="it-IT" sz="2800" i="1">
                              <a:latin typeface="Cambria Math" panose="02040503050406030204" pitchFamily="18" charset="0"/>
                            </a:rPr>
                            <m:t>𝑝</m:t>
                          </m:r>
                        </m:e>
                        <m:sub>
                          <m:r>
                            <a:rPr lang="it-IT" sz="2800" i="1">
                              <a:latin typeface="Cambria Math" panose="02040503050406030204" pitchFamily="18" charset="0"/>
                            </a:rPr>
                            <m:t>1</m:t>
                          </m:r>
                        </m:sub>
                        <m:sup>
                          <m:sSub>
                            <m:sSubPr>
                              <m:ctrlPr>
                                <a:rPr lang="it-IT" sz="2800" i="1">
                                  <a:latin typeface="Cambria Math" panose="02040503050406030204" pitchFamily="18" charset="0"/>
                                </a:rPr>
                              </m:ctrlPr>
                            </m:sSubPr>
                            <m:e>
                              <m:r>
                                <a:rPr lang="it-IT" sz="2800" i="1">
                                  <a:latin typeface="Cambria Math" panose="02040503050406030204" pitchFamily="18" charset="0"/>
                                </a:rPr>
                                <m:t>𝑘</m:t>
                              </m:r>
                            </m:e>
                            <m:sub>
                              <m:r>
                                <a:rPr lang="it-IT" sz="2800" i="1">
                                  <a:latin typeface="Cambria Math" panose="02040503050406030204" pitchFamily="18" charset="0"/>
                                </a:rPr>
                                <m:t>1</m:t>
                              </m:r>
                            </m:sub>
                          </m:sSub>
                          <m:r>
                            <a:rPr lang="it-IT" sz="2800" b="0" i="1" smtClean="0">
                              <a:latin typeface="Cambria Math" panose="02040503050406030204" pitchFamily="18" charset="0"/>
                            </a:rPr>
                            <m:t>−1</m:t>
                          </m:r>
                        </m:sup>
                      </m:sSubSup>
                      <m:r>
                        <a:rPr lang="it-IT" sz="2800" i="1">
                          <a:latin typeface="Cambria Math" panose="02040503050406030204" pitchFamily="18" charset="0"/>
                          <a:ea typeface="Cambria Math" panose="02040503050406030204" pitchFamily="18" charset="0"/>
                        </a:rPr>
                        <m:t>∙</m:t>
                      </m:r>
                      <m:sSub>
                        <m:sSubPr>
                          <m:ctrlPr>
                            <a:rPr lang="it-IT" sz="2800" i="1">
                              <a:latin typeface="Cambria Math" panose="02040503050406030204" pitchFamily="18" charset="0"/>
                            </a:rPr>
                          </m:ctrlPr>
                        </m:sSubPr>
                        <m:e>
                          <m:r>
                            <a:rPr lang="it-IT" sz="2800" i="1">
                              <a:latin typeface="Cambria Math" panose="02040503050406030204" pitchFamily="18" charset="0"/>
                            </a:rPr>
                            <m:t>…</m:t>
                          </m:r>
                          <m:r>
                            <a:rPr lang="it-IT" sz="2800" i="1">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m:t>
                          </m:r>
                          <m:r>
                            <a:rPr lang="it-IT" sz="2800" i="1">
                              <a:latin typeface="Cambria Math" panose="02040503050406030204" pitchFamily="18" charset="0"/>
                            </a:rPr>
                            <m:t>𝑝</m:t>
                          </m:r>
                        </m:e>
                        <m:sub>
                          <m:r>
                            <a:rPr lang="it-IT" sz="2800" b="0" i="1" smtClean="0">
                              <a:latin typeface="Cambria Math" panose="02040503050406030204" pitchFamily="18" charset="0"/>
                            </a:rPr>
                            <m:t>𝑧</m:t>
                          </m:r>
                        </m:sub>
                      </m:sSub>
                      <m:r>
                        <a:rPr lang="it-IT" sz="2800" b="0" i="1" smtClean="0">
                          <a:latin typeface="Cambria Math" panose="02040503050406030204" pitchFamily="18" charset="0"/>
                        </a:rPr>
                        <m:t>−1)</m:t>
                      </m:r>
                      <m:sSubSup>
                        <m:sSubSupPr>
                          <m:ctrlPr>
                            <a:rPr lang="it-IT" sz="2800" i="1">
                              <a:latin typeface="Cambria Math" panose="02040503050406030204" pitchFamily="18" charset="0"/>
                            </a:rPr>
                          </m:ctrlPr>
                        </m:sSubSupPr>
                        <m:e>
                          <m:r>
                            <a:rPr lang="it-IT" sz="2800" i="1">
                              <a:latin typeface="Cambria Math" panose="02040503050406030204" pitchFamily="18" charset="0"/>
                            </a:rPr>
                            <m:t>𝑝</m:t>
                          </m:r>
                        </m:e>
                        <m:sub>
                          <m:r>
                            <a:rPr lang="it-IT" sz="2800" b="0" i="1" smtClean="0">
                              <a:latin typeface="Cambria Math" panose="02040503050406030204" pitchFamily="18" charset="0"/>
                            </a:rPr>
                            <m:t>𝑧</m:t>
                          </m:r>
                        </m:sub>
                        <m:sup>
                          <m:sSub>
                            <m:sSubPr>
                              <m:ctrlPr>
                                <a:rPr lang="it-IT" sz="2800" i="1">
                                  <a:latin typeface="Cambria Math" panose="02040503050406030204" pitchFamily="18" charset="0"/>
                                </a:rPr>
                              </m:ctrlPr>
                            </m:sSubPr>
                            <m:e>
                              <m:r>
                                <a:rPr lang="it-IT" sz="2800" i="1">
                                  <a:latin typeface="Cambria Math" panose="02040503050406030204" pitchFamily="18" charset="0"/>
                                </a:rPr>
                                <m:t>𝑘</m:t>
                              </m:r>
                            </m:e>
                            <m:sub>
                              <m:r>
                                <a:rPr lang="it-IT" sz="2800" b="0" i="1" smtClean="0">
                                  <a:latin typeface="Cambria Math" panose="02040503050406030204" pitchFamily="18" charset="0"/>
                                </a:rPr>
                                <m:t>𝑧</m:t>
                              </m:r>
                            </m:sub>
                          </m:sSub>
                          <m:r>
                            <a:rPr lang="it-IT" sz="2800" i="1">
                              <a:latin typeface="Cambria Math" panose="02040503050406030204" pitchFamily="18" charset="0"/>
                            </a:rPr>
                            <m:t>−1</m:t>
                          </m:r>
                        </m:sup>
                      </m:sSubSup>
                    </m:oMath>
                  </m:oMathPara>
                </a14:m>
                <a:endParaRPr lang="it-IT" sz="2800" dirty="0"/>
              </a:p>
            </p:txBody>
          </p:sp>
        </mc:Choice>
        <mc:Fallback xmlns="">
          <p:sp>
            <p:nvSpPr>
              <p:cNvPr id="19" name="CasellaDiTesto 18"/>
              <p:cNvSpPr txBox="1">
                <a:spLocks noRot="1" noChangeAspect="1" noMove="1" noResize="1" noEditPoints="1" noAdjustHandles="1" noChangeArrowheads="1" noChangeShapeType="1" noTextEdit="1"/>
              </p:cNvSpPr>
              <p:nvPr/>
            </p:nvSpPr>
            <p:spPr>
              <a:xfrm>
                <a:off x="583658" y="5053881"/>
                <a:ext cx="7560840" cy="521168"/>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p:cNvSpPr txBox="1"/>
              <p:nvPr/>
            </p:nvSpPr>
            <p:spPr>
              <a:xfrm>
                <a:off x="1475656" y="1484784"/>
                <a:ext cx="7344816"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it-IT" sz="2400" i="1" smtClean="0">
                              <a:solidFill>
                                <a:srgbClr val="FF0000"/>
                              </a:solidFill>
                              <a:latin typeface="Cambria Math" panose="02040503050406030204" pitchFamily="18" charset="0"/>
                            </a:rPr>
                          </m:ctrlPr>
                        </m:sSupPr>
                        <m:e>
                          <m:r>
                            <a:rPr lang="it-IT" sz="2400" b="0" i="1" smtClean="0">
                              <a:solidFill>
                                <a:srgbClr val="FF0000"/>
                              </a:solidFill>
                              <a:latin typeface="Cambria Math" panose="02040503050406030204" pitchFamily="18" charset="0"/>
                            </a:rPr>
                            <m:t>𝑝</m:t>
                          </m:r>
                          <m:r>
                            <a:rPr lang="it-IT" sz="2400" b="0" i="1" smtClean="0">
                              <a:solidFill>
                                <a:srgbClr val="FF0000"/>
                              </a:solidFill>
                              <a:latin typeface="Cambria Math" panose="02040503050406030204" pitchFamily="18" charset="0"/>
                            </a:rPr>
                            <m:t>=7, </m:t>
                          </m:r>
                          <m:r>
                            <m:rPr>
                              <m:sty m:val="p"/>
                            </m:rPr>
                            <a:rPr lang="el-GR" sz="2400" b="0" i="1" smtClean="0">
                              <a:solidFill>
                                <a:srgbClr val="FF0000"/>
                              </a:solidFill>
                              <a:latin typeface="Cambria Math" panose="02040503050406030204" pitchFamily="18" charset="0"/>
                              <a:ea typeface="Cambria Math" panose="02040503050406030204" pitchFamily="18" charset="0"/>
                            </a:rPr>
                            <m:t>Φ</m:t>
                          </m:r>
                          <m:d>
                            <m:dPr>
                              <m:ctrlPr>
                                <a:rPr lang="it-IT" sz="2400" b="0" i="1" smtClean="0">
                                  <a:solidFill>
                                    <a:srgbClr val="FF0000"/>
                                  </a:solidFill>
                                  <a:latin typeface="Cambria Math" panose="02040503050406030204" pitchFamily="18" charset="0"/>
                                  <a:ea typeface="Cambria Math" panose="02040503050406030204" pitchFamily="18" charset="0"/>
                                </a:rPr>
                              </m:ctrlPr>
                            </m:dPr>
                            <m:e>
                              <m:r>
                                <a:rPr lang="it-IT" sz="2400" b="0" i="1" smtClean="0">
                                  <a:solidFill>
                                    <a:srgbClr val="FF0000"/>
                                  </a:solidFill>
                                  <a:latin typeface="Cambria Math" panose="02040503050406030204" pitchFamily="18" charset="0"/>
                                  <a:ea typeface="Cambria Math" panose="02040503050406030204" pitchFamily="18" charset="0"/>
                                </a:rPr>
                                <m:t>7</m:t>
                              </m:r>
                            </m:e>
                          </m:d>
                          <m:r>
                            <a:rPr lang="it-IT" sz="2400" b="0" i="1" smtClean="0">
                              <a:solidFill>
                                <a:srgbClr val="FF0000"/>
                              </a:solidFill>
                              <a:latin typeface="Cambria Math" panose="02040503050406030204" pitchFamily="18" charset="0"/>
                              <a:ea typeface="Cambria Math" panose="02040503050406030204" pitchFamily="18" charset="0"/>
                            </a:rPr>
                            <m:t>=6 → </m:t>
                          </m:r>
                          <m:r>
                            <a:rPr lang="it-IT" sz="2400" b="0" i="1" smtClean="0">
                              <a:solidFill>
                                <a:srgbClr val="FF0000"/>
                              </a:solidFill>
                              <a:latin typeface="Cambria Math" panose="02040503050406030204" pitchFamily="18" charset="0"/>
                            </a:rPr>
                            <m:t>3</m:t>
                          </m:r>
                        </m:e>
                        <m:sup>
                          <m:r>
                            <a:rPr lang="it-IT" sz="2400" b="0" i="1" smtClean="0">
                              <a:solidFill>
                                <a:srgbClr val="FF0000"/>
                              </a:solidFill>
                              <a:latin typeface="Cambria Math" panose="02040503050406030204" pitchFamily="18" charset="0"/>
                            </a:rPr>
                            <m:t>6</m:t>
                          </m:r>
                        </m:sup>
                      </m:sSup>
                      <m:r>
                        <m:rPr>
                          <m:sty m:val="p"/>
                        </m:rPr>
                        <a:rPr lang="it-IT" sz="2400" b="0" i="0" smtClean="0">
                          <a:solidFill>
                            <a:srgbClr val="FF0000"/>
                          </a:solidFill>
                          <a:latin typeface="Cambria Math" panose="02040503050406030204" pitchFamily="18" charset="0"/>
                        </a:rPr>
                        <m:t>mod</m:t>
                      </m:r>
                      <m:r>
                        <a:rPr lang="it-IT" sz="2400" b="0" i="1" smtClean="0">
                          <a:solidFill>
                            <a:srgbClr val="FF0000"/>
                          </a:solidFill>
                          <a:latin typeface="Cambria Math" panose="02040503050406030204" pitchFamily="18" charset="0"/>
                        </a:rPr>
                        <m:t> 7=729 </m:t>
                      </m:r>
                      <m:r>
                        <m:rPr>
                          <m:sty m:val="p"/>
                        </m:rPr>
                        <a:rPr lang="it-IT" sz="2400">
                          <a:solidFill>
                            <a:srgbClr val="FF0000"/>
                          </a:solidFill>
                          <a:latin typeface="Cambria Math" panose="02040503050406030204" pitchFamily="18" charset="0"/>
                        </a:rPr>
                        <m:t>mod</m:t>
                      </m:r>
                      <m:r>
                        <a:rPr lang="it-IT" sz="2400" i="1">
                          <a:solidFill>
                            <a:srgbClr val="FF0000"/>
                          </a:solidFill>
                          <a:latin typeface="Cambria Math" panose="02040503050406030204" pitchFamily="18" charset="0"/>
                        </a:rPr>
                        <m:t> </m:t>
                      </m:r>
                      <m:r>
                        <a:rPr lang="it-IT" sz="2400" b="0" i="1" smtClean="0">
                          <a:solidFill>
                            <a:srgbClr val="FF0000"/>
                          </a:solidFill>
                          <a:latin typeface="Cambria Math" panose="02040503050406030204" pitchFamily="18" charset="0"/>
                        </a:rPr>
                        <m:t>7=</m:t>
                      </m:r>
                      <m:r>
                        <a:rPr lang="it-IT" sz="2400" b="0" i="0" smtClean="0">
                          <a:solidFill>
                            <a:srgbClr val="FF0000"/>
                          </a:solidFill>
                          <a:latin typeface="Cambria Math" panose="02040503050406030204" pitchFamily="18" charset="0"/>
                        </a:rPr>
                        <m:t>1</m:t>
                      </m:r>
                    </m:oMath>
                  </m:oMathPara>
                </a14:m>
                <a:endParaRPr lang="it-IT" sz="2400" b="0" dirty="0">
                  <a:solidFill>
                    <a:srgbClr val="FF0000"/>
                  </a:solidFill>
                </a:endParaRPr>
              </a:p>
            </p:txBody>
          </p:sp>
        </mc:Choice>
        <mc:Fallback xmlns="">
          <p:sp>
            <p:nvSpPr>
              <p:cNvPr id="20" name="CasellaDiTesto 19"/>
              <p:cNvSpPr txBox="1">
                <a:spLocks noRot="1" noChangeAspect="1" noMove="1" noResize="1" noEditPoints="1" noAdjustHandles="1" noChangeArrowheads="1" noChangeShapeType="1" noTextEdit="1"/>
              </p:cNvSpPr>
              <p:nvPr/>
            </p:nvSpPr>
            <p:spPr>
              <a:xfrm>
                <a:off x="1475656" y="1484784"/>
                <a:ext cx="7344816" cy="369332"/>
              </a:xfrm>
              <a:prstGeom prst="rect">
                <a:avLst/>
              </a:prstGeom>
              <a:blipFill>
                <a:blip r:embed="rId4"/>
                <a:stretch>
                  <a:fillRect l="-1494" b="-3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p:cNvSpPr txBox="1"/>
              <p:nvPr/>
            </p:nvSpPr>
            <p:spPr>
              <a:xfrm>
                <a:off x="1439652" y="2545496"/>
                <a:ext cx="7344816"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it-IT" sz="2400" i="1" smtClean="0">
                              <a:solidFill>
                                <a:srgbClr val="FF0000"/>
                              </a:solidFill>
                              <a:latin typeface="Cambria Math" panose="02040503050406030204" pitchFamily="18" charset="0"/>
                            </a:rPr>
                          </m:ctrlPr>
                        </m:sSupPr>
                        <m:e>
                          <m:r>
                            <a:rPr lang="it-IT" sz="2400" b="0" i="1" smtClean="0">
                              <a:solidFill>
                                <a:srgbClr val="FF0000"/>
                              </a:solidFill>
                              <a:latin typeface="Cambria Math" panose="02040503050406030204" pitchFamily="18" charset="0"/>
                            </a:rPr>
                            <m:t>𝑁</m:t>
                          </m:r>
                          <m:r>
                            <a:rPr lang="it-IT" sz="2400" b="0" i="1" smtClean="0">
                              <a:solidFill>
                                <a:srgbClr val="FF0000"/>
                              </a:solidFill>
                              <a:latin typeface="Cambria Math" panose="02040503050406030204" pitchFamily="18" charset="0"/>
                            </a:rPr>
                            <m:t>=10, </m:t>
                          </m:r>
                          <m:r>
                            <m:rPr>
                              <m:sty m:val="p"/>
                            </m:rPr>
                            <a:rPr lang="el-GR" sz="2400" b="0" i="1" smtClean="0">
                              <a:solidFill>
                                <a:srgbClr val="FF0000"/>
                              </a:solidFill>
                              <a:latin typeface="Cambria Math" panose="02040503050406030204" pitchFamily="18" charset="0"/>
                              <a:ea typeface="Cambria Math" panose="02040503050406030204" pitchFamily="18" charset="0"/>
                            </a:rPr>
                            <m:t>Φ</m:t>
                          </m:r>
                          <m:d>
                            <m:dPr>
                              <m:ctrlPr>
                                <a:rPr lang="it-IT" sz="2400" b="0" i="1" smtClean="0">
                                  <a:solidFill>
                                    <a:srgbClr val="FF0000"/>
                                  </a:solidFill>
                                  <a:latin typeface="Cambria Math" panose="02040503050406030204" pitchFamily="18" charset="0"/>
                                  <a:ea typeface="Cambria Math" panose="02040503050406030204" pitchFamily="18" charset="0"/>
                                </a:rPr>
                              </m:ctrlPr>
                            </m:dPr>
                            <m:e>
                              <m:r>
                                <a:rPr lang="it-IT" sz="2400" b="0" i="1" smtClean="0">
                                  <a:solidFill>
                                    <a:srgbClr val="FF0000"/>
                                  </a:solidFill>
                                  <a:latin typeface="Cambria Math" panose="02040503050406030204" pitchFamily="18" charset="0"/>
                                  <a:ea typeface="Cambria Math" panose="02040503050406030204" pitchFamily="18" charset="0"/>
                                </a:rPr>
                                <m:t>10</m:t>
                              </m:r>
                            </m:e>
                          </m:d>
                          <m:r>
                            <a:rPr lang="it-IT" sz="2400" b="0" i="1" smtClean="0">
                              <a:solidFill>
                                <a:srgbClr val="FF0000"/>
                              </a:solidFill>
                              <a:latin typeface="Cambria Math" panose="02040503050406030204" pitchFamily="18" charset="0"/>
                              <a:ea typeface="Cambria Math" panose="02040503050406030204" pitchFamily="18" charset="0"/>
                            </a:rPr>
                            <m:t>=4 → </m:t>
                          </m:r>
                          <m:r>
                            <a:rPr lang="it-IT" sz="2400" b="0" i="1" smtClean="0">
                              <a:solidFill>
                                <a:srgbClr val="FF0000"/>
                              </a:solidFill>
                              <a:latin typeface="Cambria Math" panose="02040503050406030204" pitchFamily="18" charset="0"/>
                            </a:rPr>
                            <m:t>3</m:t>
                          </m:r>
                        </m:e>
                        <m:sup>
                          <m:r>
                            <a:rPr lang="it-IT" sz="2400" b="0" i="1" smtClean="0">
                              <a:solidFill>
                                <a:srgbClr val="FF0000"/>
                              </a:solidFill>
                              <a:latin typeface="Cambria Math" panose="02040503050406030204" pitchFamily="18" charset="0"/>
                            </a:rPr>
                            <m:t>4</m:t>
                          </m:r>
                        </m:sup>
                      </m:sSup>
                      <m:r>
                        <m:rPr>
                          <m:sty m:val="p"/>
                        </m:rPr>
                        <a:rPr lang="it-IT" sz="2400" b="0" i="0" smtClean="0">
                          <a:solidFill>
                            <a:srgbClr val="FF0000"/>
                          </a:solidFill>
                          <a:latin typeface="Cambria Math" panose="02040503050406030204" pitchFamily="18" charset="0"/>
                        </a:rPr>
                        <m:t>mod</m:t>
                      </m:r>
                      <m:r>
                        <a:rPr lang="it-IT" sz="2400" b="0" i="1" smtClean="0">
                          <a:solidFill>
                            <a:srgbClr val="FF0000"/>
                          </a:solidFill>
                          <a:latin typeface="Cambria Math" panose="02040503050406030204" pitchFamily="18" charset="0"/>
                        </a:rPr>
                        <m:t> 10=81 </m:t>
                      </m:r>
                      <m:r>
                        <m:rPr>
                          <m:sty m:val="p"/>
                        </m:rPr>
                        <a:rPr lang="it-IT" sz="2400">
                          <a:solidFill>
                            <a:srgbClr val="FF0000"/>
                          </a:solidFill>
                          <a:latin typeface="Cambria Math" panose="02040503050406030204" pitchFamily="18" charset="0"/>
                        </a:rPr>
                        <m:t>mod</m:t>
                      </m:r>
                      <m:r>
                        <a:rPr lang="it-IT" sz="2400" i="1">
                          <a:solidFill>
                            <a:srgbClr val="FF0000"/>
                          </a:solidFill>
                          <a:latin typeface="Cambria Math" panose="02040503050406030204" pitchFamily="18" charset="0"/>
                        </a:rPr>
                        <m:t> </m:t>
                      </m:r>
                      <m:r>
                        <a:rPr lang="it-IT" sz="2400" b="0" i="1" smtClean="0">
                          <a:solidFill>
                            <a:srgbClr val="FF0000"/>
                          </a:solidFill>
                          <a:latin typeface="Cambria Math" panose="02040503050406030204" pitchFamily="18" charset="0"/>
                        </a:rPr>
                        <m:t>10=</m:t>
                      </m:r>
                      <m:r>
                        <a:rPr lang="it-IT" sz="2400" b="0" i="0" smtClean="0">
                          <a:solidFill>
                            <a:srgbClr val="FF0000"/>
                          </a:solidFill>
                          <a:latin typeface="Cambria Math" panose="02040503050406030204" pitchFamily="18" charset="0"/>
                        </a:rPr>
                        <m:t>1</m:t>
                      </m:r>
                    </m:oMath>
                  </m:oMathPara>
                </a14:m>
                <a:endParaRPr lang="it-IT" sz="2400" b="0" dirty="0">
                  <a:solidFill>
                    <a:srgbClr val="FF0000"/>
                  </a:solidFill>
                </a:endParaRPr>
              </a:p>
            </p:txBody>
          </p:sp>
        </mc:Choice>
        <mc:Fallback xmlns="">
          <p:sp>
            <p:nvSpPr>
              <p:cNvPr id="21" name="CasellaDiTesto 20"/>
              <p:cNvSpPr txBox="1">
                <a:spLocks noRot="1" noChangeAspect="1" noMove="1" noResize="1" noEditPoints="1" noAdjustHandles="1" noChangeArrowheads="1" noChangeShapeType="1" noTextEdit="1"/>
              </p:cNvSpPr>
              <p:nvPr/>
            </p:nvSpPr>
            <p:spPr>
              <a:xfrm>
                <a:off x="1439652" y="2545496"/>
                <a:ext cx="7344816" cy="369332"/>
              </a:xfrm>
              <a:prstGeom prst="rect">
                <a:avLst/>
              </a:prstGeom>
              <a:blipFill>
                <a:blip r:embed="rId5"/>
                <a:stretch>
                  <a:fillRect l="-1411" b="-11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1475656" y="3506223"/>
                <a:ext cx="7632848" cy="770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it-IT" sz="2400" i="1" smtClean="0">
                              <a:solidFill>
                                <a:srgbClr val="FF0000"/>
                              </a:solidFill>
                              <a:latin typeface="Cambria Math" panose="02040503050406030204" pitchFamily="18" charset="0"/>
                            </a:rPr>
                          </m:ctrlPr>
                        </m:sSupPr>
                        <m:e>
                          <m:r>
                            <a:rPr lang="it-IT" sz="2400" b="0" i="1" smtClean="0">
                              <a:solidFill>
                                <a:srgbClr val="FF0000"/>
                              </a:solidFill>
                              <a:latin typeface="Cambria Math" panose="02040503050406030204" pitchFamily="18" charset="0"/>
                            </a:rPr>
                            <m:t>𝑁</m:t>
                          </m:r>
                          <m:r>
                            <a:rPr lang="it-IT" sz="2400" b="0" i="1" smtClean="0">
                              <a:solidFill>
                                <a:srgbClr val="FF0000"/>
                              </a:solidFill>
                              <a:latin typeface="Cambria Math" panose="02040503050406030204" pitchFamily="18" charset="0"/>
                            </a:rPr>
                            <m:t>=25, </m:t>
                          </m:r>
                          <m:r>
                            <m:rPr>
                              <m:sty m:val="p"/>
                            </m:rPr>
                            <a:rPr lang="el-GR" sz="2400" b="0" i="1" smtClean="0">
                              <a:solidFill>
                                <a:srgbClr val="FF0000"/>
                              </a:solidFill>
                              <a:latin typeface="Cambria Math" panose="02040503050406030204" pitchFamily="18" charset="0"/>
                              <a:ea typeface="Cambria Math" panose="02040503050406030204" pitchFamily="18" charset="0"/>
                            </a:rPr>
                            <m:t>Φ</m:t>
                          </m:r>
                          <m:d>
                            <m:dPr>
                              <m:ctrlPr>
                                <a:rPr lang="it-IT" sz="2400" b="0" i="1" smtClean="0">
                                  <a:solidFill>
                                    <a:srgbClr val="FF0000"/>
                                  </a:solidFill>
                                  <a:latin typeface="Cambria Math" panose="02040503050406030204" pitchFamily="18" charset="0"/>
                                  <a:ea typeface="Cambria Math" panose="02040503050406030204" pitchFamily="18" charset="0"/>
                                </a:rPr>
                              </m:ctrlPr>
                            </m:dPr>
                            <m:e>
                              <m:r>
                                <a:rPr lang="it-IT" sz="2400" b="0" i="1" smtClean="0">
                                  <a:solidFill>
                                    <a:srgbClr val="FF0000"/>
                                  </a:solidFill>
                                  <a:latin typeface="Cambria Math" panose="02040503050406030204" pitchFamily="18" charset="0"/>
                                  <a:ea typeface="Cambria Math" panose="02040503050406030204" pitchFamily="18" charset="0"/>
                                </a:rPr>
                                <m:t>25</m:t>
                              </m:r>
                            </m:e>
                          </m:d>
                          <m:r>
                            <a:rPr lang="it-IT" sz="2400" b="0" i="1" smtClean="0">
                              <a:solidFill>
                                <a:srgbClr val="FF0000"/>
                              </a:solidFill>
                              <a:latin typeface="Cambria Math" panose="02040503050406030204" pitchFamily="18" charset="0"/>
                              <a:ea typeface="Cambria Math" panose="02040503050406030204" pitchFamily="18" charset="0"/>
                            </a:rPr>
                            <m:t>=</m:t>
                          </m:r>
                          <m:r>
                            <m:rPr>
                              <m:sty m:val="p"/>
                            </m:rPr>
                            <a:rPr lang="el-GR" sz="2400" i="1">
                              <a:solidFill>
                                <a:srgbClr val="FF0000"/>
                              </a:solidFill>
                              <a:latin typeface="Cambria Math" panose="02040503050406030204" pitchFamily="18" charset="0"/>
                              <a:ea typeface="Cambria Math" panose="02040503050406030204" pitchFamily="18" charset="0"/>
                            </a:rPr>
                            <m:t>Φ</m:t>
                          </m:r>
                          <m:d>
                            <m:dPr>
                              <m:ctrlPr>
                                <a:rPr lang="it-IT" sz="2400" i="1">
                                  <a:solidFill>
                                    <a:srgbClr val="FF0000"/>
                                  </a:solidFill>
                                  <a:latin typeface="Cambria Math" panose="02040503050406030204" pitchFamily="18" charset="0"/>
                                  <a:ea typeface="Cambria Math" panose="02040503050406030204" pitchFamily="18" charset="0"/>
                                </a:rPr>
                              </m:ctrlPr>
                            </m:dPr>
                            <m:e>
                              <m:r>
                                <a:rPr lang="it-IT" sz="2400" b="0" i="1" smtClean="0">
                                  <a:solidFill>
                                    <a:srgbClr val="FF0000"/>
                                  </a:solidFill>
                                  <a:latin typeface="Cambria Math" panose="02040503050406030204" pitchFamily="18" charset="0"/>
                                  <a:ea typeface="Cambria Math" panose="02040503050406030204" pitchFamily="18" charset="0"/>
                                </a:rPr>
                                <m:t>5</m:t>
                              </m:r>
                              <m:r>
                                <a:rPr lang="it-IT" sz="2400" b="0" i="1" baseline="30000" smtClean="0">
                                  <a:solidFill>
                                    <a:srgbClr val="FF0000"/>
                                  </a:solidFill>
                                  <a:latin typeface="Cambria Math" panose="02040503050406030204" pitchFamily="18" charset="0"/>
                                  <a:ea typeface="Cambria Math" panose="02040503050406030204" pitchFamily="18" charset="0"/>
                                </a:rPr>
                                <m:t>2</m:t>
                              </m:r>
                              <m:r>
                                <a:rPr lang="it-IT" sz="2400" b="0" i="1" smtClean="0">
                                  <a:solidFill>
                                    <a:srgbClr val="FF0000"/>
                                  </a:solidFill>
                                  <a:latin typeface="Cambria Math" panose="02040503050406030204" pitchFamily="18" charset="0"/>
                                  <a:ea typeface="Cambria Math" panose="02040503050406030204" pitchFamily="18" charset="0"/>
                                </a:rPr>
                                <m:t> </m:t>
                              </m:r>
                            </m:e>
                          </m:d>
                          <m:r>
                            <a:rPr lang="it-IT" sz="2400" b="0" i="1" smtClean="0">
                              <a:solidFill>
                                <a:srgbClr val="FF0000"/>
                              </a:solidFill>
                              <a:latin typeface="Cambria Math" panose="02040503050406030204" pitchFamily="18" charset="0"/>
                              <a:ea typeface="Cambria Math" panose="02040503050406030204" pitchFamily="18" charset="0"/>
                            </a:rPr>
                            <m:t>=4∙5 </m:t>
                          </m:r>
                        </m:e>
                        <m:sup/>
                      </m:sSup>
                    </m:oMath>
                  </m:oMathPara>
                </a14:m>
                <a:endParaRPr lang="it-IT" sz="2400"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it-IT" sz="2400" i="1">
                          <a:solidFill>
                            <a:srgbClr val="FF0000"/>
                          </a:solidFill>
                          <a:latin typeface="Cambria Math" panose="02040503050406030204" pitchFamily="18" charset="0"/>
                        </a:rPr>
                        <m:t>→</m:t>
                      </m:r>
                      <m:sSup>
                        <m:sSupPr>
                          <m:ctrlPr>
                            <a:rPr lang="it-IT" sz="2400" i="1">
                              <a:solidFill>
                                <a:srgbClr val="FF0000"/>
                              </a:solidFill>
                              <a:latin typeface="Cambria Math" panose="02040503050406030204" pitchFamily="18" charset="0"/>
                            </a:rPr>
                          </m:ctrlPr>
                        </m:sSupPr>
                        <m:e>
                          <m:r>
                            <a:rPr lang="it-IT" sz="2400" i="1">
                              <a:solidFill>
                                <a:srgbClr val="FF0000"/>
                              </a:solidFill>
                              <a:latin typeface="Cambria Math" panose="02040503050406030204" pitchFamily="18" charset="0"/>
                            </a:rPr>
                            <m:t>3</m:t>
                          </m:r>
                        </m:e>
                        <m:sup>
                          <m:r>
                            <a:rPr lang="it-IT" sz="2400" i="1">
                              <a:solidFill>
                                <a:srgbClr val="FF0000"/>
                              </a:solidFill>
                              <a:latin typeface="Cambria Math" panose="02040503050406030204" pitchFamily="18" charset="0"/>
                            </a:rPr>
                            <m:t>20</m:t>
                          </m:r>
                        </m:sup>
                      </m:sSup>
                      <m:r>
                        <a:rPr lang="it-IT" sz="2400" i="1">
                          <a:solidFill>
                            <a:srgbClr val="FF0000"/>
                          </a:solidFill>
                          <a:latin typeface="Cambria Math" panose="02040503050406030204" pitchFamily="18" charset="0"/>
                        </a:rPr>
                        <m:t> </m:t>
                      </m:r>
                      <m:r>
                        <m:rPr>
                          <m:sty m:val="p"/>
                        </m:rPr>
                        <a:rPr lang="it-IT" sz="2400" i="1">
                          <a:solidFill>
                            <a:srgbClr val="FF0000"/>
                          </a:solidFill>
                          <a:latin typeface="Cambria Math" panose="02040503050406030204" pitchFamily="18" charset="0"/>
                        </a:rPr>
                        <m:t>mod</m:t>
                      </m:r>
                      <m:r>
                        <a:rPr lang="it-IT" sz="2400" i="1">
                          <a:solidFill>
                            <a:srgbClr val="FF0000"/>
                          </a:solidFill>
                          <a:latin typeface="Cambria Math" panose="02040503050406030204" pitchFamily="18" charset="0"/>
                        </a:rPr>
                        <m:t> 25=</m:t>
                      </m:r>
                      <m:r>
                        <m:rPr>
                          <m:nor/>
                        </m:rPr>
                        <a:rPr lang="it-IT" sz="2400">
                          <a:solidFill>
                            <a:srgbClr val="FF0000"/>
                          </a:solidFill>
                          <a:latin typeface="Cambria Math" panose="02040503050406030204" pitchFamily="18" charset="0"/>
                        </a:rPr>
                        <m:t>3486784401</m:t>
                      </m:r>
                      <m:r>
                        <a:rPr lang="it-IT" sz="2400" i="1">
                          <a:solidFill>
                            <a:srgbClr val="FF0000"/>
                          </a:solidFill>
                          <a:latin typeface="Cambria Math" panose="02040503050406030204" pitchFamily="18" charset="0"/>
                        </a:rPr>
                        <m:t> </m:t>
                      </m:r>
                      <m:r>
                        <m:rPr>
                          <m:sty m:val="p"/>
                        </m:rPr>
                        <a:rPr lang="it-IT" sz="2400" i="1">
                          <a:solidFill>
                            <a:srgbClr val="FF0000"/>
                          </a:solidFill>
                          <a:latin typeface="Cambria Math" panose="02040503050406030204" pitchFamily="18" charset="0"/>
                        </a:rPr>
                        <m:t>mod</m:t>
                      </m:r>
                      <m:r>
                        <a:rPr lang="it-IT" sz="2400" i="1">
                          <a:solidFill>
                            <a:srgbClr val="FF0000"/>
                          </a:solidFill>
                          <a:latin typeface="Cambria Math" panose="02040503050406030204" pitchFamily="18" charset="0"/>
                        </a:rPr>
                        <m:t> 25=1</m:t>
                      </m:r>
                    </m:oMath>
                  </m:oMathPara>
                </a14:m>
                <a:endParaRPr lang="it-IT" sz="2400" i="1" dirty="0">
                  <a:solidFill>
                    <a:srgbClr val="FF0000"/>
                  </a:solidFill>
                  <a:latin typeface="Cambria Math" panose="02040503050406030204" pitchFamily="18" charset="0"/>
                </a:endParaRPr>
              </a:p>
            </p:txBody>
          </p:sp>
        </mc:Choice>
        <mc:Fallback xmlns="">
          <p:sp>
            <p:nvSpPr>
              <p:cNvPr id="22" name="CasellaDiTesto 21"/>
              <p:cNvSpPr txBox="1">
                <a:spLocks noRot="1" noChangeAspect="1" noMove="1" noResize="1" noEditPoints="1" noAdjustHandles="1" noChangeArrowheads="1" noChangeShapeType="1" noTextEdit="1"/>
              </p:cNvSpPr>
              <p:nvPr/>
            </p:nvSpPr>
            <p:spPr>
              <a:xfrm>
                <a:off x="1475656" y="3506223"/>
                <a:ext cx="7632848" cy="770275"/>
              </a:xfrm>
              <a:prstGeom prst="rect">
                <a:avLst/>
              </a:prstGeom>
              <a:blipFill>
                <a:blip r:embed="rId6"/>
                <a:stretch>
                  <a:fillRect l="-958" b="-472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CasellaDiTesto 22"/>
              <p:cNvSpPr txBox="1"/>
              <p:nvPr/>
            </p:nvSpPr>
            <p:spPr>
              <a:xfrm>
                <a:off x="1583668" y="5575049"/>
                <a:ext cx="7632848" cy="770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it-IT" sz="2400" i="1" smtClean="0">
                              <a:solidFill>
                                <a:srgbClr val="FF0000"/>
                              </a:solidFill>
                              <a:latin typeface="Cambria Math" panose="02040503050406030204" pitchFamily="18" charset="0"/>
                            </a:rPr>
                          </m:ctrlPr>
                        </m:sSupPr>
                        <m:e>
                          <m:r>
                            <a:rPr lang="it-IT" sz="2400" b="0" i="1" smtClean="0">
                              <a:solidFill>
                                <a:srgbClr val="FF0000"/>
                              </a:solidFill>
                              <a:latin typeface="Cambria Math" panose="02040503050406030204" pitchFamily="18" charset="0"/>
                            </a:rPr>
                            <m:t>𝑁</m:t>
                          </m:r>
                          <m:r>
                            <a:rPr lang="it-IT" sz="2400" b="0" i="1" smtClean="0">
                              <a:solidFill>
                                <a:srgbClr val="FF0000"/>
                              </a:solidFill>
                              <a:latin typeface="Cambria Math" panose="02040503050406030204" pitchFamily="18" charset="0"/>
                            </a:rPr>
                            <m:t>=100, </m:t>
                          </m:r>
                          <m:r>
                            <m:rPr>
                              <m:sty m:val="p"/>
                            </m:rPr>
                            <a:rPr lang="el-GR" sz="2400" b="0" i="1" smtClean="0">
                              <a:solidFill>
                                <a:srgbClr val="FF0000"/>
                              </a:solidFill>
                              <a:latin typeface="Cambria Math" panose="02040503050406030204" pitchFamily="18" charset="0"/>
                              <a:ea typeface="Cambria Math" panose="02040503050406030204" pitchFamily="18" charset="0"/>
                            </a:rPr>
                            <m:t>Φ</m:t>
                          </m:r>
                          <m:d>
                            <m:dPr>
                              <m:ctrlPr>
                                <a:rPr lang="it-IT" sz="2400" b="0" i="1" smtClean="0">
                                  <a:solidFill>
                                    <a:srgbClr val="FF0000"/>
                                  </a:solidFill>
                                  <a:latin typeface="Cambria Math" panose="02040503050406030204" pitchFamily="18" charset="0"/>
                                  <a:ea typeface="Cambria Math" panose="02040503050406030204" pitchFamily="18" charset="0"/>
                                </a:rPr>
                              </m:ctrlPr>
                            </m:dPr>
                            <m:e>
                              <m:r>
                                <a:rPr lang="it-IT" sz="2400" b="0" i="1" smtClean="0">
                                  <a:solidFill>
                                    <a:srgbClr val="FF0000"/>
                                  </a:solidFill>
                                  <a:latin typeface="Cambria Math" panose="02040503050406030204" pitchFamily="18" charset="0"/>
                                  <a:ea typeface="Cambria Math" panose="02040503050406030204" pitchFamily="18" charset="0"/>
                                </a:rPr>
                                <m:t>100</m:t>
                              </m:r>
                            </m:e>
                          </m:d>
                          <m:r>
                            <a:rPr lang="it-IT" sz="2400" b="0" i="1" smtClean="0">
                              <a:solidFill>
                                <a:srgbClr val="FF0000"/>
                              </a:solidFill>
                              <a:latin typeface="Cambria Math" panose="02040503050406030204" pitchFamily="18" charset="0"/>
                              <a:ea typeface="Cambria Math" panose="02040503050406030204" pitchFamily="18" charset="0"/>
                            </a:rPr>
                            <m:t>=</m:t>
                          </m:r>
                          <m:r>
                            <m:rPr>
                              <m:sty m:val="p"/>
                            </m:rPr>
                            <a:rPr lang="el-GR" sz="2400" i="1">
                              <a:solidFill>
                                <a:srgbClr val="FF0000"/>
                              </a:solidFill>
                              <a:latin typeface="Cambria Math" panose="02040503050406030204" pitchFamily="18" charset="0"/>
                              <a:ea typeface="Cambria Math" panose="02040503050406030204" pitchFamily="18" charset="0"/>
                            </a:rPr>
                            <m:t>Φ</m:t>
                          </m:r>
                          <m:d>
                            <m:dPr>
                              <m:ctrlPr>
                                <a:rPr lang="it-IT" sz="2400" i="1">
                                  <a:solidFill>
                                    <a:srgbClr val="FF0000"/>
                                  </a:solidFill>
                                  <a:latin typeface="Cambria Math" panose="02040503050406030204" pitchFamily="18" charset="0"/>
                                  <a:ea typeface="Cambria Math" panose="02040503050406030204" pitchFamily="18" charset="0"/>
                                </a:rPr>
                              </m:ctrlPr>
                            </m:dPr>
                            <m:e>
                              <m:r>
                                <a:rPr lang="it-IT" sz="2400" b="0" i="1" smtClean="0">
                                  <a:solidFill>
                                    <a:srgbClr val="FF0000"/>
                                  </a:solidFill>
                                  <a:latin typeface="Cambria Math" panose="02040503050406030204" pitchFamily="18" charset="0"/>
                                  <a:ea typeface="Cambria Math" panose="02040503050406030204" pitchFamily="18" charset="0"/>
                                </a:rPr>
                                <m:t>5</m:t>
                              </m:r>
                              <m:r>
                                <a:rPr lang="it-IT" sz="2400" b="0" i="1" baseline="30000" smtClean="0">
                                  <a:solidFill>
                                    <a:srgbClr val="FF0000"/>
                                  </a:solidFill>
                                  <a:latin typeface="Cambria Math" panose="02040503050406030204" pitchFamily="18" charset="0"/>
                                  <a:ea typeface="Cambria Math" panose="02040503050406030204" pitchFamily="18" charset="0"/>
                                </a:rPr>
                                <m:t>2</m:t>
                              </m:r>
                              <m:r>
                                <a:rPr lang="it-IT" sz="2400" b="0" i="1" smtClean="0">
                                  <a:solidFill>
                                    <a:srgbClr val="FF0000"/>
                                  </a:solidFill>
                                  <a:latin typeface="Cambria Math" panose="02040503050406030204" pitchFamily="18" charset="0"/>
                                  <a:ea typeface="Cambria Math" panose="02040503050406030204" pitchFamily="18" charset="0"/>
                                </a:rPr>
                                <m:t> 2</m:t>
                              </m:r>
                              <m:r>
                                <a:rPr lang="it-IT" sz="2400" b="0" i="1" baseline="30000" smtClean="0">
                                  <a:solidFill>
                                    <a:srgbClr val="FF0000"/>
                                  </a:solidFill>
                                  <a:latin typeface="Cambria Math" panose="02040503050406030204" pitchFamily="18" charset="0"/>
                                  <a:ea typeface="Cambria Math" panose="02040503050406030204" pitchFamily="18" charset="0"/>
                                </a:rPr>
                                <m:t>2</m:t>
                              </m:r>
                            </m:e>
                          </m:d>
                          <m:r>
                            <a:rPr lang="it-IT" sz="2400" b="0" i="1" smtClean="0">
                              <a:solidFill>
                                <a:srgbClr val="FF0000"/>
                              </a:solidFill>
                              <a:latin typeface="Cambria Math" panose="02040503050406030204" pitchFamily="18" charset="0"/>
                              <a:ea typeface="Cambria Math" panose="02040503050406030204" pitchFamily="18" charset="0"/>
                            </a:rPr>
                            <m:t>=4∙5∙1∙2 </m:t>
                          </m:r>
                        </m:e>
                        <m:sup/>
                      </m:sSup>
                    </m:oMath>
                  </m:oMathPara>
                </a14:m>
                <a:endParaRPr lang="it-IT" sz="2400" b="0"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it-IT" sz="2400" i="1">
                          <a:solidFill>
                            <a:srgbClr val="FF0000"/>
                          </a:solidFill>
                          <a:latin typeface="Cambria Math" panose="02040503050406030204" pitchFamily="18" charset="0"/>
                        </a:rPr>
                        <m:t>→</m:t>
                      </m:r>
                      <m:sSup>
                        <m:sSupPr>
                          <m:ctrlPr>
                            <a:rPr lang="it-IT" sz="2400" i="1">
                              <a:solidFill>
                                <a:srgbClr val="FF0000"/>
                              </a:solidFill>
                              <a:latin typeface="Cambria Math" panose="02040503050406030204" pitchFamily="18" charset="0"/>
                            </a:rPr>
                          </m:ctrlPr>
                        </m:sSupPr>
                        <m:e>
                          <m:r>
                            <a:rPr lang="it-IT" sz="2400" i="1">
                              <a:solidFill>
                                <a:srgbClr val="FF0000"/>
                              </a:solidFill>
                              <a:latin typeface="Cambria Math" panose="02040503050406030204" pitchFamily="18" charset="0"/>
                            </a:rPr>
                            <m:t>3</m:t>
                          </m:r>
                        </m:e>
                        <m:sup>
                          <m:r>
                            <a:rPr lang="it-IT" sz="2400" i="1">
                              <a:solidFill>
                                <a:srgbClr val="FF0000"/>
                              </a:solidFill>
                              <a:latin typeface="Cambria Math" panose="02040503050406030204" pitchFamily="18" charset="0"/>
                            </a:rPr>
                            <m:t>40</m:t>
                          </m:r>
                        </m:sup>
                      </m:sSup>
                      <m:r>
                        <a:rPr lang="it-IT" sz="2400" i="1">
                          <a:solidFill>
                            <a:srgbClr val="FF0000"/>
                          </a:solidFill>
                          <a:latin typeface="Cambria Math" panose="02040503050406030204" pitchFamily="18" charset="0"/>
                        </a:rPr>
                        <m:t> </m:t>
                      </m:r>
                      <m:r>
                        <m:rPr>
                          <m:sty m:val="p"/>
                        </m:rPr>
                        <a:rPr lang="it-IT" sz="2400" i="1">
                          <a:solidFill>
                            <a:srgbClr val="FF0000"/>
                          </a:solidFill>
                          <a:latin typeface="Cambria Math" panose="02040503050406030204" pitchFamily="18" charset="0"/>
                        </a:rPr>
                        <m:t>mod</m:t>
                      </m:r>
                      <m:r>
                        <a:rPr lang="it-IT" sz="2400" i="1">
                          <a:solidFill>
                            <a:srgbClr val="FF0000"/>
                          </a:solidFill>
                          <a:latin typeface="Cambria Math" panose="02040503050406030204" pitchFamily="18" charset="0"/>
                        </a:rPr>
                        <m:t> 100=</m:t>
                      </m:r>
                      <m:r>
                        <m:rPr>
                          <m:nor/>
                        </m:rPr>
                        <a:rPr lang="it-IT" sz="2400">
                          <a:solidFill>
                            <a:srgbClr val="FF0000"/>
                          </a:solidFill>
                          <a:latin typeface="Cambria Math" panose="02040503050406030204" pitchFamily="18" charset="0"/>
                        </a:rPr>
                        <m:t>12157665459056928801</m:t>
                      </m:r>
                      <m:r>
                        <a:rPr lang="it-IT" sz="2400" b="0" i="1" smtClean="0">
                          <a:solidFill>
                            <a:srgbClr val="FF0000"/>
                          </a:solidFill>
                          <a:latin typeface="Cambria Math" panose="02040503050406030204" pitchFamily="18" charset="0"/>
                        </a:rPr>
                        <m:t> </m:t>
                      </m:r>
                      <m:r>
                        <m:rPr>
                          <m:sty m:val="p"/>
                        </m:rPr>
                        <a:rPr lang="it-IT" sz="2400" i="1">
                          <a:solidFill>
                            <a:srgbClr val="FF0000"/>
                          </a:solidFill>
                          <a:latin typeface="Cambria Math" panose="02040503050406030204" pitchFamily="18" charset="0"/>
                        </a:rPr>
                        <m:t>mod</m:t>
                      </m:r>
                      <m:r>
                        <a:rPr lang="it-IT" sz="2400" i="1">
                          <a:solidFill>
                            <a:srgbClr val="FF0000"/>
                          </a:solidFill>
                          <a:latin typeface="Cambria Math" panose="02040503050406030204" pitchFamily="18" charset="0"/>
                        </a:rPr>
                        <m:t> 100=1</m:t>
                      </m:r>
                    </m:oMath>
                  </m:oMathPara>
                </a14:m>
                <a:endParaRPr lang="it-IT" sz="2400" i="1" dirty="0">
                  <a:solidFill>
                    <a:srgbClr val="FF0000"/>
                  </a:solidFill>
                  <a:latin typeface="Cambria Math" panose="02040503050406030204" pitchFamily="18" charset="0"/>
                </a:endParaRPr>
              </a:p>
            </p:txBody>
          </p:sp>
        </mc:Choice>
        <mc:Fallback xmlns="">
          <p:sp>
            <p:nvSpPr>
              <p:cNvPr id="23" name="CasellaDiTesto 22"/>
              <p:cNvSpPr txBox="1">
                <a:spLocks noRot="1" noChangeAspect="1" noMove="1" noResize="1" noEditPoints="1" noAdjustHandles="1" noChangeArrowheads="1" noChangeShapeType="1" noTextEdit="1"/>
              </p:cNvSpPr>
              <p:nvPr/>
            </p:nvSpPr>
            <p:spPr>
              <a:xfrm>
                <a:off x="1583668" y="5575049"/>
                <a:ext cx="7632848" cy="770275"/>
              </a:xfrm>
              <a:prstGeom prst="rect">
                <a:avLst/>
              </a:prstGeom>
              <a:blipFill>
                <a:blip r:embed="rId7"/>
                <a:stretch>
                  <a:fillRect l="-1038" r="-319" b="-4762"/>
                </a:stretch>
              </a:blipFill>
            </p:spPr>
            <p:txBody>
              <a:bodyPr/>
              <a:lstStyle/>
              <a:p>
                <a:r>
                  <a:rPr lang="it-IT">
                    <a:noFill/>
                  </a:rPr>
                  <a:t> </a:t>
                </a:r>
              </a:p>
            </p:txBody>
          </p:sp>
        </mc:Fallback>
      </mc:AlternateContent>
      <p:sp>
        <p:nvSpPr>
          <p:cNvPr id="6" name="Rettangolo 5"/>
          <p:cNvSpPr/>
          <p:nvPr/>
        </p:nvSpPr>
        <p:spPr bwMode="auto">
          <a:xfrm>
            <a:off x="3311860" y="2024844"/>
            <a:ext cx="5796644" cy="523220"/>
          </a:xfrm>
          <a:prstGeom prst="rect">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7" name="CasellaDiTesto 6"/>
          <p:cNvSpPr txBox="1"/>
          <p:nvPr/>
        </p:nvSpPr>
        <p:spPr>
          <a:xfrm>
            <a:off x="7763742" y="2060848"/>
            <a:ext cx="1344086" cy="461665"/>
          </a:xfrm>
          <a:prstGeom prst="rect">
            <a:avLst/>
          </a:prstGeom>
          <a:noFill/>
        </p:spPr>
        <p:txBody>
          <a:bodyPr wrap="none" rtlCol="0">
            <a:spAutoFit/>
          </a:bodyPr>
          <a:lstStyle/>
          <a:p>
            <a:r>
              <a:rPr lang="it-IT" sz="2400" b="1" dirty="0">
                <a:solidFill>
                  <a:srgbClr val="FF0000"/>
                </a:solidFill>
              </a:rPr>
              <a:t>RSA case</a:t>
            </a:r>
          </a:p>
        </p:txBody>
      </p:sp>
      <mc:AlternateContent xmlns:mc="http://schemas.openxmlformats.org/markup-compatibility/2006">
        <mc:Choice xmlns:p14="http://schemas.microsoft.com/office/powerpoint/2010/main" Requires="p14">
          <p:contentPart p14:bwMode="auto" r:id="rId8">
            <p14:nvContentPartPr>
              <p14:cNvPr id="4" name="Input penna 3">
                <a:extLst>
                  <a:ext uri="{FF2B5EF4-FFF2-40B4-BE49-F238E27FC236}">
                    <a16:creationId xmlns:a16="http://schemas.microsoft.com/office/drawing/2014/main" id="{8C7C105B-CAD2-4F5E-AED4-6332A011D5CA}"/>
                  </a:ext>
                </a:extLst>
              </p14:cNvPr>
              <p14:cNvContentPartPr/>
              <p14:nvPr/>
            </p14:nvContentPartPr>
            <p14:xfrm>
              <a:off x="-652236" y="5553343"/>
              <a:ext cx="22680" cy="44640"/>
            </p14:xfrm>
          </p:contentPart>
        </mc:Choice>
        <mc:Fallback>
          <p:pic>
            <p:nvPicPr>
              <p:cNvPr id="4" name="Input penna 3">
                <a:extLst>
                  <a:ext uri="{FF2B5EF4-FFF2-40B4-BE49-F238E27FC236}">
                    <a16:creationId xmlns:a16="http://schemas.microsoft.com/office/drawing/2014/main" id="{8C7C105B-CAD2-4F5E-AED4-6332A011D5CA}"/>
                  </a:ext>
                </a:extLst>
              </p:cNvPr>
              <p:cNvPicPr/>
              <p:nvPr/>
            </p:nvPicPr>
            <p:blipFill>
              <a:blip r:embed="rId9"/>
              <a:stretch>
                <a:fillRect/>
              </a:stretch>
            </p:blipFill>
            <p:spPr>
              <a:xfrm>
                <a:off x="-660876" y="5544703"/>
                <a:ext cx="40320" cy="62280"/>
              </a:xfrm>
              <a:prstGeom prst="rect">
                <a:avLst/>
              </a:prstGeom>
            </p:spPr>
          </p:pic>
        </mc:Fallback>
      </mc:AlternateContent>
    </p:spTree>
    <p:extLst>
      <p:ext uri="{BB962C8B-B14F-4D97-AF65-F5344CB8AC3E}">
        <p14:creationId xmlns:p14="http://schemas.microsoft.com/office/powerpoint/2010/main" val="92146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3" grpId="0"/>
      <p:bldP spid="18" grpId="0"/>
      <p:bldP spid="19" grpId="0"/>
      <p:bldP spid="20" grpId="0"/>
      <p:bldP spid="21" grpId="0"/>
      <p:bldP spid="22" grpId="0"/>
      <p:bldP spid="23" grpId="0"/>
      <p:bldP spid="6"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Consequence</a:t>
            </a:r>
            <a:r>
              <a:rPr lang="it-IT" dirty="0"/>
              <a:t> of «</a:t>
            </a:r>
            <a:r>
              <a:rPr lang="it-IT" dirty="0" err="1"/>
              <a:t>periodicity</a:t>
            </a:r>
            <a:r>
              <a:rPr lang="it-IT" dirty="0"/>
              <a:t>»</a:t>
            </a:r>
          </a:p>
        </p:txBody>
      </p:sp>
      <p:sp>
        <p:nvSpPr>
          <p:cNvPr id="12" name="CasellaDiTesto 11"/>
          <p:cNvSpPr txBox="1"/>
          <p:nvPr/>
        </p:nvSpPr>
        <p:spPr>
          <a:xfrm>
            <a:off x="268171" y="2513721"/>
            <a:ext cx="3295717" cy="523220"/>
          </a:xfrm>
          <a:prstGeom prst="rect">
            <a:avLst/>
          </a:prstGeom>
          <a:noFill/>
        </p:spPr>
        <p:txBody>
          <a:bodyPr wrap="square" rtlCol="0">
            <a:spAutoFit/>
          </a:bodyPr>
          <a:lstStyle/>
          <a:p>
            <a:r>
              <a:rPr lang="it-IT" sz="2800" dirty="0"/>
              <a:t>Compute 9·7 </a:t>
            </a:r>
            <a:r>
              <a:rPr lang="it-IT" sz="2800" dirty="0" err="1"/>
              <a:t>mod</a:t>
            </a:r>
            <a:r>
              <a:rPr lang="it-IT" sz="2800" dirty="0"/>
              <a:t> 11=?</a:t>
            </a:r>
          </a:p>
        </p:txBody>
      </p:sp>
      <mc:AlternateContent xmlns:mc="http://schemas.openxmlformats.org/markup-compatibility/2006" xmlns:a14="http://schemas.microsoft.com/office/drawing/2010/main">
        <mc:Choice Requires="a14">
          <p:sp>
            <p:nvSpPr>
              <p:cNvPr id="8" name="CasellaDiTesto 7"/>
              <p:cNvSpPr txBox="1"/>
              <p:nvPr/>
            </p:nvSpPr>
            <p:spPr>
              <a:xfrm>
                <a:off x="287524" y="1048862"/>
                <a:ext cx="9073008"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it-IT" sz="2800" i="1" smtClean="0">
                              <a:latin typeface="Cambria Math" panose="02040503050406030204" pitchFamily="18" charset="0"/>
                            </a:rPr>
                          </m:ctrlPr>
                        </m:sSupPr>
                        <m:e>
                          <m:r>
                            <a:rPr lang="it-IT" sz="2800" b="0" i="1" smtClean="0">
                              <a:latin typeface="Cambria Math" panose="02040503050406030204" pitchFamily="18" charset="0"/>
                            </a:rPr>
                            <m:t>𝑚</m:t>
                          </m:r>
                        </m:e>
                        <m:sup>
                          <m:r>
                            <a:rPr lang="it-IT" sz="2800" b="0" i="1" smtClean="0">
                              <a:latin typeface="Cambria Math" panose="02040503050406030204" pitchFamily="18" charset="0"/>
                            </a:rPr>
                            <m:t>𝑥</m:t>
                          </m:r>
                        </m:sup>
                      </m:sSup>
                      <m:r>
                        <m:rPr>
                          <m:sty m:val="p"/>
                        </m:rPr>
                        <a:rPr lang="it-IT" sz="2800" b="0" i="0" smtClean="0">
                          <a:latin typeface="Cambria Math" panose="02040503050406030204" pitchFamily="18" charset="0"/>
                        </a:rPr>
                        <m:t>mod</m:t>
                      </m:r>
                      <m:r>
                        <a:rPr lang="it-IT" sz="2800" b="0" i="1" smtClean="0">
                          <a:latin typeface="Cambria Math" panose="02040503050406030204" pitchFamily="18" charset="0"/>
                        </a:rPr>
                        <m:t> </m:t>
                      </m:r>
                      <m:r>
                        <a:rPr lang="it-IT" sz="2800" b="0" i="1" smtClean="0">
                          <a:latin typeface="Cambria Math" panose="02040503050406030204" pitchFamily="18" charset="0"/>
                        </a:rPr>
                        <m:t>𝑁</m:t>
                      </m:r>
                      <m:r>
                        <a:rPr lang="it-IT" sz="2800" b="0" i="1" smtClean="0">
                          <a:latin typeface="Cambria Math" panose="02040503050406030204" pitchFamily="18" charset="0"/>
                        </a:rPr>
                        <m:t> </m:t>
                      </m:r>
                      <m:r>
                        <a:rPr lang="it-IT" sz="2800" b="0" i="0" smtClean="0">
                          <a:latin typeface="Cambria Math" panose="02040503050406030204" pitchFamily="18" charset="0"/>
                        </a:rPr>
                        <m:t>   </m:t>
                      </m:r>
                      <m:r>
                        <m:rPr>
                          <m:sty m:val="p"/>
                        </m:rPr>
                        <a:rPr lang="it-IT" sz="2800" b="0" i="0" smtClean="0">
                          <a:latin typeface="Cambria Math" panose="02040503050406030204" pitchFamily="18" charset="0"/>
                        </a:rPr>
                        <m:t>is</m:t>
                      </m:r>
                      <m:r>
                        <a:rPr lang="it-IT" sz="2800" b="0" i="0" smtClean="0">
                          <a:latin typeface="Cambria Math" panose="02040503050406030204" pitchFamily="18" charset="0"/>
                        </a:rPr>
                        <m:t> </m:t>
                      </m:r>
                      <m:r>
                        <m:rPr>
                          <m:sty m:val="p"/>
                        </m:rPr>
                        <a:rPr lang="it-IT" sz="2800" b="0" i="0" smtClean="0">
                          <a:latin typeface="Cambria Math" panose="02040503050406030204" pitchFamily="18" charset="0"/>
                        </a:rPr>
                        <m:t>a</m:t>
                      </m:r>
                      <m:r>
                        <a:rPr lang="it-IT" sz="2800" b="0" i="0" smtClean="0">
                          <a:latin typeface="Cambria Math" panose="02040503050406030204" pitchFamily="18" charset="0"/>
                        </a:rPr>
                        <m:t> </m:t>
                      </m:r>
                      <m:r>
                        <m:rPr>
                          <m:sty m:val="p"/>
                        </m:rPr>
                        <a:rPr lang="it-IT" sz="2800" b="0" i="0" smtClean="0">
                          <a:latin typeface="Cambria Math" panose="02040503050406030204" pitchFamily="18" charset="0"/>
                        </a:rPr>
                        <m:t>periodic</m:t>
                      </m:r>
                      <m:r>
                        <a:rPr lang="it-IT" sz="2800" b="0" i="0" smtClean="0">
                          <a:latin typeface="Cambria Math" panose="02040503050406030204" pitchFamily="18" charset="0"/>
                        </a:rPr>
                        <m:t> </m:t>
                      </m:r>
                      <m:r>
                        <m:rPr>
                          <m:sty m:val="p"/>
                        </m:rPr>
                        <a:rPr lang="it-IT" sz="2800" b="0" i="0" smtClean="0">
                          <a:latin typeface="Cambria Math" panose="02040503050406030204" pitchFamily="18" charset="0"/>
                        </a:rPr>
                        <m:t>function</m:t>
                      </m:r>
                      <m:r>
                        <a:rPr lang="it-IT" sz="2800" b="0" i="0" smtClean="0">
                          <a:latin typeface="Cambria Math" panose="02040503050406030204" pitchFamily="18" charset="0"/>
                        </a:rPr>
                        <m:t> </m:t>
                      </m:r>
                      <m:r>
                        <a:rPr lang="it-IT" sz="2800" b="1" i="0" smtClean="0">
                          <a:solidFill>
                            <a:srgbClr val="FF0000"/>
                          </a:solidFill>
                          <a:latin typeface="Cambria Math" panose="02040503050406030204" pitchFamily="18" charset="0"/>
                        </a:rPr>
                        <m:t>𝐰𝐢𝐭𝐡</m:t>
                      </m:r>
                      <m:r>
                        <a:rPr lang="it-IT" sz="2800" b="1" i="0" smtClean="0">
                          <a:solidFill>
                            <a:srgbClr val="FF0000"/>
                          </a:solidFill>
                          <a:latin typeface="Cambria Math" panose="02040503050406030204" pitchFamily="18" charset="0"/>
                        </a:rPr>
                        <m:t> </m:t>
                      </m:r>
                      <m:r>
                        <a:rPr lang="it-IT" sz="2800" b="1" i="0" smtClean="0">
                          <a:solidFill>
                            <a:srgbClr val="FF0000"/>
                          </a:solidFill>
                          <a:latin typeface="Cambria Math" panose="02040503050406030204" pitchFamily="18" charset="0"/>
                        </a:rPr>
                        <m:t>𝐩𝐞𝐫𝐢𝐨𝐝</m:t>
                      </m:r>
                      <m:r>
                        <a:rPr lang="it-IT" sz="2800" b="0" i="1" smtClean="0">
                          <a:solidFill>
                            <a:srgbClr val="FF0000"/>
                          </a:solidFill>
                          <a:latin typeface="Cambria Math" panose="02040503050406030204" pitchFamily="18" charset="0"/>
                        </a:rPr>
                        <m:t> </m:t>
                      </m:r>
                      <m:r>
                        <a:rPr lang="el-GR" sz="2800" b="1" i="1">
                          <a:solidFill>
                            <a:srgbClr val="FF0000"/>
                          </a:solidFill>
                          <a:latin typeface="Cambria Math" panose="02040503050406030204" pitchFamily="18" charset="0"/>
                          <a:ea typeface="Cambria Math" panose="02040503050406030204" pitchFamily="18" charset="0"/>
                        </a:rPr>
                        <m:t>𝜱</m:t>
                      </m:r>
                      <m:d>
                        <m:dPr>
                          <m:ctrlPr>
                            <a:rPr lang="it-IT" sz="2800" b="1" i="1">
                              <a:solidFill>
                                <a:srgbClr val="FF0000"/>
                              </a:solidFill>
                              <a:latin typeface="Cambria Math" panose="02040503050406030204" pitchFamily="18" charset="0"/>
                              <a:ea typeface="Cambria Math" panose="02040503050406030204" pitchFamily="18" charset="0"/>
                            </a:rPr>
                          </m:ctrlPr>
                        </m:dPr>
                        <m:e>
                          <m:r>
                            <a:rPr lang="it-IT" sz="2800" b="1" i="1" smtClean="0">
                              <a:solidFill>
                                <a:srgbClr val="FF0000"/>
                              </a:solidFill>
                              <a:latin typeface="Cambria Math" panose="02040503050406030204" pitchFamily="18" charset="0"/>
                              <a:ea typeface="Cambria Math" panose="02040503050406030204" pitchFamily="18" charset="0"/>
                            </a:rPr>
                            <m:t>𝑵</m:t>
                          </m:r>
                        </m:e>
                      </m:d>
                    </m:oMath>
                  </m:oMathPara>
                </a14:m>
                <a:endParaRPr lang="it-IT" sz="3200" b="1" dirty="0"/>
              </a:p>
            </p:txBody>
          </p:sp>
        </mc:Choice>
        <mc:Fallback xmlns="">
          <p:sp>
            <p:nvSpPr>
              <p:cNvPr id="8" name="CasellaDiTesto 7"/>
              <p:cNvSpPr txBox="1">
                <a:spLocks noRot="1" noChangeAspect="1" noMove="1" noResize="1" noEditPoints="1" noAdjustHandles="1" noChangeArrowheads="1" noChangeShapeType="1" noTextEdit="1"/>
              </p:cNvSpPr>
              <p:nvPr/>
            </p:nvSpPr>
            <p:spPr>
              <a:xfrm>
                <a:off x="287524" y="1048862"/>
                <a:ext cx="9073008" cy="430887"/>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p:cNvSpPr txBox="1"/>
              <p:nvPr/>
            </p:nvSpPr>
            <p:spPr>
              <a:xfrm>
                <a:off x="395536" y="1692569"/>
                <a:ext cx="8568952" cy="492443"/>
              </a:xfrm>
              <a:prstGeom prst="rect">
                <a:avLst/>
              </a:prstGeom>
              <a:noFill/>
            </p:spPr>
            <p:txBody>
              <a:bodyPr wrap="square" lIns="0" tIns="0" rIns="0" bIns="0" rtlCol="0">
                <a:spAutoFit/>
              </a:bodyPr>
              <a:lstStyle/>
              <a:p>
                <a14:m>
                  <m:oMath xmlns:m="http://schemas.openxmlformats.org/officeDocument/2006/math">
                    <m:sSup>
                      <m:sSupPr>
                        <m:ctrlPr>
                          <a:rPr lang="it-IT" sz="3200" i="1" smtClean="0">
                            <a:latin typeface="Cambria Math" panose="02040503050406030204" pitchFamily="18" charset="0"/>
                          </a:rPr>
                        </m:ctrlPr>
                      </m:sSupPr>
                      <m:e>
                        <m:r>
                          <a:rPr lang="it-IT" sz="3200" i="1">
                            <a:latin typeface="Cambria Math" panose="02040503050406030204" pitchFamily="18" charset="0"/>
                          </a:rPr>
                          <m:t>2</m:t>
                        </m:r>
                      </m:e>
                      <m:sup>
                        <m:r>
                          <a:rPr lang="it-IT" sz="3200" i="1">
                            <a:latin typeface="Cambria Math" panose="02040503050406030204" pitchFamily="18" charset="0"/>
                          </a:rPr>
                          <m:t>𝑥</m:t>
                        </m:r>
                      </m:sup>
                    </m:sSup>
                    <m:r>
                      <m:rPr>
                        <m:sty m:val="p"/>
                      </m:rPr>
                      <a:rPr lang="it-IT" sz="3200" i="1">
                        <a:latin typeface="Cambria Math" panose="02040503050406030204" pitchFamily="18" charset="0"/>
                      </a:rPr>
                      <m:t>mod</m:t>
                    </m:r>
                    <m:r>
                      <a:rPr lang="it-IT" sz="3200" i="1">
                        <a:latin typeface="Cambria Math" panose="02040503050406030204" pitchFamily="18" charset="0"/>
                      </a:rPr>
                      <m:t> 11</m:t>
                    </m:r>
                    <m:r>
                      <a:rPr lang="it-IT" sz="3200" i="0">
                        <a:latin typeface="Cambria Math" panose="02040503050406030204" pitchFamily="18" charset="0"/>
                      </a:rPr>
                      <m:t>=</m:t>
                    </m:r>
                    <m:r>
                      <m:rPr>
                        <m:nor/>
                      </m:rPr>
                      <a:rPr lang="it-IT" sz="3200">
                        <a:latin typeface="Cambria Math" panose="02040503050406030204" pitchFamily="18" charset="0"/>
                      </a:rPr>
                      <m:t>{2,4,8,5,10,9,7,3,6,1}</m:t>
                    </m:r>
                    <m:r>
                      <a:rPr lang="it-IT" sz="3200" b="1" i="1" smtClean="0">
                        <a:latin typeface="Cambria Math" panose="02040503050406030204" pitchFamily="18" charset="0"/>
                      </a:rPr>
                      <m:t>     </m:t>
                    </m:r>
                    <m:r>
                      <a:rPr lang="it-IT" sz="3200" b="0" i="0" smtClean="0">
                        <a:latin typeface="Cambria Math" panose="02040503050406030204" pitchFamily="18" charset="0"/>
                      </a:rPr>
                      <m:t>    </m:t>
                    </m:r>
                    <m:r>
                      <m:rPr>
                        <m:sty m:val="p"/>
                      </m:rPr>
                      <a:rPr lang="el-GR" sz="3200" b="0" i="0">
                        <a:solidFill>
                          <a:srgbClr val="FF0000"/>
                        </a:solidFill>
                        <a:latin typeface="Cambria Math" panose="02040503050406030204" pitchFamily="18" charset="0"/>
                        <a:ea typeface="Cambria Math" panose="02040503050406030204" pitchFamily="18" charset="0"/>
                      </a:rPr>
                      <m:t>Φ</m:t>
                    </m:r>
                    <m:d>
                      <m:dPr>
                        <m:ctrlPr>
                          <a:rPr lang="it-IT" sz="3200" i="1">
                            <a:solidFill>
                              <a:srgbClr val="FF0000"/>
                            </a:solidFill>
                            <a:latin typeface="Cambria Math" panose="02040503050406030204" pitchFamily="18" charset="0"/>
                            <a:ea typeface="Cambria Math" panose="02040503050406030204" pitchFamily="18" charset="0"/>
                          </a:rPr>
                        </m:ctrlPr>
                      </m:dPr>
                      <m:e>
                        <m:r>
                          <a:rPr lang="it-IT" sz="3200" b="0" i="0" smtClean="0">
                            <a:solidFill>
                              <a:srgbClr val="FF0000"/>
                            </a:solidFill>
                            <a:latin typeface="Cambria Math" panose="02040503050406030204" pitchFamily="18" charset="0"/>
                            <a:ea typeface="Cambria Math" panose="02040503050406030204" pitchFamily="18" charset="0"/>
                          </a:rPr>
                          <m:t>11</m:t>
                        </m:r>
                      </m:e>
                    </m:d>
                  </m:oMath>
                </a14:m>
                <a:r>
                  <a:rPr lang="it-IT" sz="3200" dirty="0">
                    <a:solidFill>
                      <a:srgbClr val="FF0000"/>
                    </a:solidFill>
                    <a:latin typeface="Cambria Math" panose="02040503050406030204" pitchFamily="18" charset="0"/>
                  </a:rPr>
                  <a:t>=10</a:t>
                </a:r>
              </a:p>
            </p:txBody>
          </p:sp>
        </mc:Choice>
        <mc:Fallback xmlns="">
          <p:sp>
            <p:nvSpPr>
              <p:cNvPr id="9" name="CasellaDiTesto 8"/>
              <p:cNvSpPr txBox="1">
                <a:spLocks noRot="1" noChangeAspect="1" noMove="1" noResize="1" noEditPoints="1" noAdjustHandles="1" noChangeArrowheads="1" noChangeShapeType="1" noTextEdit="1"/>
              </p:cNvSpPr>
              <p:nvPr/>
            </p:nvSpPr>
            <p:spPr>
              <a:xfrm>
                <a:off x="395536" y="1692569"/>
                <a:ext cx="8568952" cy="492443"/>
              </a:xfrm>
              <a:prstGeom prst="rect">
                <a:avLst/>
              </a:prstGeom>
              <a:blipFill>
                <a:blip r:embed="rId3"/>
                <a:stretch>
                  <a:fillRect t="-26250" r="-1991" b="-50000"/>
                </a:stretch>
              </a:blipFill>
            </p:spPr>
            <p:txBody>
              <a:bodyPr/>
              <a:lstStyle/>
              <a:p>
                <a:r>
                  <a:rPr lang="it-IT">
                    <a:noFill/>
                  </a:rPr>
                  <a:t> </a:t>
                </a:r>
              </a:p>
            </p:txBody>
          </p:sp>
        </mc:Fallback>
      </mc:AlternateContent>
      <p:sp>
        <p:nvSpPr>
          <p:cNvPr id="21" name="CasellaDiTesto 20"/>
          <p:cNvSpPr txBox="1"/>
          <p:nvPr/>
        </p:nvSpPr>
        <p:spPr>
          <a:xfrm>
            <a:off x="899592" y="3110671"/>
            <a:ext cx="8064896" cy="523220"/>
          </a:xfrm>
          <a:prstGeom prst="rect">
            <a:avLst/>
          </a:prstGeom>
          <a:noFill/>
        </p:spPr>
        <p:txBody>
          <a:bodyPr wrap="square" rtlCol="0">
            <a:spAutoFit/>
          </a:bodyPr>
          <a:lstStyle/>
          <a:p>
            <a:r>
              <a:rPr lang="it-IT" sz="2800" dirty="0"/>
              <a:t>Using </a:t>
            </a:r>
            <a:r>
              <a:rPr lang="it-IT" sz="2800" dirty="0" err="1"/>
              <a:t>multiplications</a:t>
            </a:r>
            <a:r>
              <a:rPr lang="it-IT" sz="2800" dirty="0"/>
              <a:t> </a:t>
            </a:r>
            <a:r>
              <a:rPr lang="it-IT" sz="2800" dirty="0" err="1"/>
              <a:t>mod</a:t>
            </a:r>
            <a:r>
              <a:rPr lang="it-IT" sz="2800" dirty="0"/>
              <a:t> 11 </a:t>
            </a:r>
            <a:r>
              <a:rPr lang="it-IT" sz="2800" dirty="0">
                <a:sym typeface="Wingdings" panose="05000000000000000000" pitchFamily="2" charset="2"/>
              </a:rPr>
              <a:t> </a:t>
            </a:r>
            <a:r>
              <a:rPr lang="it-IT" sz="2800" dirty="0"/>
              <a:t> 9·7 </a:t>
            </a:r>
            <a:r>
              <a:rPr lang="it-IT" sz="2800" dirty="0" err="1"/>
              <a:t>mod</a:t>
            </a:r>
            <a:r>
              <a:rPr lang="it-IT" sz="2800" dirty="0"/>
              <a:t> 11= 63 </a:t>
            </a:r>
            <a:r>
              <a:rPr lang="it-IT" sz="2800" dirty="0" err="1"/>
              <a:t>mod</a:t>
            </a:r>
            <a:r>
              <a:rPr lang="it-IT" sz="2800" dirty="0"/>
              <a:t> 11 = 8</a:t>
            </a:r>
          </a:p>
        </p:txBody>
      </p:sp>
      <p:sp>
        <p:nvSpPr>
          <p:cNvPr id="22" name="CasellaDiTesto 21"/>
          <p:cNvSpPr txBox="1"/>
          <p:nvPr/>
        </p:nvSpPr>
        <p:spPr>
          <a:xfrm>
            <a:off x="899592" y="3573020"/>
            <a:ext cx="8064896" cy="523220"/>
          </a:xfrm>
          <a:prstGeom prst="rect">
            <a:avLst/>
          </a:prstGeom>
          <a:noFill/>
        </p:spPr>
        <p:txBody>
          <a:bodyPr wrap="square" rtlCol="0">
            <a:spAutoFit/>
          </a:bodyPr>
          <a:lstStyle/>
          <a:p>
            <a:r>
              <a:rPr lang="it-IT" sz="2800" dirty="0"/>
              <a:t>Alternative </a:t>
            </a:r>
            <a:r>
              <a:rPr lang="it-IT" sz="2800" dirty="0" err="1"/>
              <a:t>approach</a:t>
            </a:r>
            <a:r>
              <a:rPr lang="it-IT" sz="2800" dirty="0"/>
              <a:t>: </a:t>
            </a:r>
            <a:r>
              <a:rPr lang="it-IT" sz="2800" dirty="0" err="1"/>
              <a:t>since</a:t>
            </a:r>
            <a:r>
              <a:rPr lang="it-IT" sz="2800" dirty="0"/>
              <a:t> 9=2</a:t>
            </a:r>
            <a:r>
              <a:rPr lang="it-IT" sz="2800" baseline="30000" dirty="0"/>
              <a:t>6</a:t>
            </a:r>
            <a:r>
              <a:rPr lang="it-IT" sz="2800" dirty="0"/>
              <a:t> </a:t>
            </a:r>
            <a:r>
              <a:rPr lang="it-IT" sz="2800" dirty="0" err="1"/>
              <a:t>mod</a:t>
            </a:r>
            <a:r>
              <a:rPr lang="it-IT" sz="2800" dirty="0"/>
              <a:t> 11 and 7=2</a:t>
            </a:r>
            <a:r>
              <a:rPr lang="it-IT" sz="2800" baseline="30000" dirty="0"/>
              <a:t>7</a:t>
            </a:r>
            <a:r>
              <a:rPr lang="it-IT" sz="2800" dirty="0"/>
              <a:t> </a:t>
            </a:r>
            <a:r>
              <a:rPr lang="it-IT" sz="2800" dirty="0" err="1"/>
              <a:t>mod</a:t>
            </a:r>
            <a:r>
              <a:rPr lang="it-IT" sz="2800" dirty="0"/>
              <a:t> 11:</a:t>
            </a:r>
          </a:p>
        </p:txBody>
      </p:sp>
      <p:sp>
        <p:nvSpPr>
          <p:cNvPr id="23" name="CasellaDiTesto 22"/>
          <p:cNvSpPr txBox="1"/>
          <p:nvPr/>
        </p:nvSpPr>
        <p:spPr>
          <a:xfrm>
            <a:off x="899592" y="4060236"/>
            <a:ext cx="8064896" cy="523220"/>
          </a:xfrm>
          <a:prstGeom prst="rect">
            <a:avLst/>
          </a:prstGeom>
          <a:noFill/>
        </p:spPr>
        <p:txBody>
          <a:bodyPr wrap="square" rtlCol="0">
            <a:spAutoFit/>
          </a:bodyPr>
          <a:lstStyle/>
          <a:p>
            <a:r>
              <a:rPr lang="it-IT" sz="2800" dirty="0"/>
              <a:t>9·7 </a:t>
            </a:r>
            <a:r>
              <a:rPr lang="it-IT" sz="2800" dirty="0" err="1"/>
              <a:t>mod</a:t>
            </a:r>
            <a:r>
              <a:rPr lang="it-IT" sz="2800" dirty="0"/>
              <a:t> 11= 2</a:t>
            </a:r>
            <a:r>
              <a:rPr lang="it-IT" sz="2800" baseline="30000" dirty="0"/>
              <a:t>6</a:t>
            </a:r>
            <a:r>
              <a:rPr lang="it-IT" sz="2800" dirty="0"/>
              <a:t>·2</a:t>
            </a:r>
            <a:r>
              <a:rPr lang="it-IT" sz="2800" baseline="30000" dirty="0"/>
              <a:t>7 </a:t>
            </a:r>
            <a:r>
              <a:rPr lang="it-IT" sz="2800" dirty="0" err="1"/>
              <a:t>mod</a:t>
            </a:r>
            <a:r>
              <a:rPr lang="it-IT" sz="2800" dirty="0"/>
              <a:t> 11 = 2</a:t>
            </a:r>
            <a:r>
              <a:rPr lang="it-IT" sz="2800" baseline="30000" dirty="0"/>
              <a:t>6+7</a:t>
            </a:r>
            <a:r>
              <a:rPr lang="it-IT" sz="2800" dirty="0"/>
              <a:t> </a:t>
            </a:r>
            <a:r>
              <a:rPr lang="it-IT" sz="2800" dirty="0" err="1"/>
              <a:t>mod</a:t>
            </a:r>
            <a:r>
              <a:rPr lang="it-IT" sz="2800" dirty="0"/>
              <a:t> 11 = 2</a:t>
            </a:r>
            <a:r>
              <a:rPr lang="it-IT" sz="2800" baseline="30000" dirty="0"/>
              <a:t>13</a:t>
            </a:r>
            <a:r>
              <a:rPr lang="it-IT" sz="2800" dirty="0"/>
              <a:t> </a:t>
            </a:r>
            <a:r>
              <a:rPr lang="it-IT" sz="2800" dirty="0" err="1"/>
              <a:t>mod</a:t>
            </a:r>
            <a:r>
              <a:rPr lang="it-IT" sz="2800" dirty="0"/>
              <a:t> 11 = … </a:t>
            </a:r>
          </a:p>
        </p:txBody>
      </p:sp>
      <p:sp>
        <p:nvSpPr>
          <p:cNvPr id="24" name="CasellaDiTesto 23"/>
          <p:cNvSpPr txBox="1"/>
          <p:nvPr/>
        </p:nvSpPr>
        <p:spPr>
          <a:xfrm>
            <a:off x="899592" y="4528288"/>
            <a:ext cx="8064896" cy="954107"/>
          </a:xfrm>
          <a:prstGeom prst="rect">
            <a:avLst/>
          </a:prstGeom>
          <a:noFill/>
        </p:spPr>
        <p:txBody>
          <a:bodyPr wrap="square" rtlCol="0">
            <a:spAutoFit/>
          </a:bodyPr>
          <a:lstStyle/>
          <a:p>
            <a:r>
              <a:rPr lang="it-IT" sz="2800" dirty="0"/>
              <a:t>… = 2</a:t>
            </a:r>
            <a:r>
              <a:rPr lang="it-IT" sz="2800" baseline="30000" dirty="0"/>
              <a:t>10+3</a:t>
            </a:r>
            <a:r>
              <a:rPr lang="it-IT" sz="2800" dirty="0"/>
              <a:t> </a:t>
            </a:r>
            <a:r>
              <a:rPr lang="it-IT" sz="2800" dirty="0" err="1"/>
              <a:t>mod</a:t>
            </a:r>
            <a:r>
              <a:rPr lang="it-IT" sz="2800" dirty="0"/>
              <a:t> 11 = 2</a:t>
            </a:r>
            <a:r>
              <a:rPr lang="it-IT" sz="2800" baseline="30000" dirty="0"/>
              <a:t>3</a:t>
            </a:r>
            <a:r>
              <a:rPr lang="it-IT" sz="2800" dirty="0"/>
              <a:t> </a:t>
            </a:r>
            <a:r>
              <a:rPr lang="it-IT" sz="2800" dirty="0" err="1"/>
              <a:t>mod</a:t>
            </a:r>
            <a:r>
              <a:rPr lang="it-IT" sz="2800" dirty="0"/>
              <a:t> 11 = 2</a:t>
            </a:r>
            <a:r>
              <a:rPr lang="it-IT" sz="2800" baseline="30000" dirty="0"/>
              <a:t>13</a:t>
            </a:r>
            <a:r>
              <a:rPr lang="it-IT" sz="2800" dirty="0"/>
              <a:t> </a:t>
            </a:r>
            <a:r>
              <a:rPr lang="it-IT" sz="2800" baseline="30000" dirty="0"/>
              <a:t>mod10</a:t>
            </a:r>
            <a:r>
              <a:rPr lang="it-IT" sz="2800" dirty="0"/>
              <a:t> </a:t>
            </a:r>
            <a:r>
              <a:rPr lang="it-IT" sz="2800" dirty="0" err="1"/>
              <a:t>mod</a:t>
            </a:r>
            <a:r>
              <a:rPr lang="it-IT" sz="2800" dirty="0"/>
              <a:t> 11 </a:t>
            </a:r>
          </a:p>
          <a:p>
            <a:r>
              <a:rPr lang="it-IT" sz="2800" dirty="0"/>
              <a:t>	 </a:t>
            </a:r>
            <a:r>
              <a:rPr lang="it-IT" sz="2400" dirty="0">
                <a:solidFill>
                  <a:srgbClr val="FF0000"/>
                </a:solidFill>
                <a:sym typeface="Wingdings" panose="05000000000000000000" pitchFamily="2" charset="2"/>
              </a:rPr>
              <a:t> </a:t>
            </a:r>
            <a:r>
              <a:rPr lang="it-IT" sz="2400" dirty="0" err="1">
                <a:solidFill>
                  <a:srgbClr val="FF0000"/>
                </a:solidFill>
                <a:sym typeface="Wingdings" panose="05000000000000000000" pitchFamily="2" charset="2"/>
              </a:rPr>
              <a:t>arithmetic</a:t>
            </a:r>
            <a:r>
              <a:rPr lang="it-IT" sz="2400" dirty="0">
                <a:solidFill>
                  <a:srgbClr val="FF0000"/>
                </a:solidFill>
                <a:sym typeface="Wingdings" panose="05000000000000000000" pitchFamily="2" charset="2"/>
              </a:rPr>
              <a:t> @ </a:t>
            </a:r>
            <a:r>
              <a:rPr lang="it-IT" sz="2400" dirty="0" err="1">
                <a:solidFill>
                  <a:srgbClr val="FF0000"/>
                </a:solidFill>
                <a:sym typeface="Wingdings" panose="05000000000000000000" pitchFamily="2" charset="2"/>
              </a:rPr>
              <a:t>exponent</a:t>
            </a:r>
            <a:r>
              <a:rPr lang="it-IT" sz="2400" dirty="0">
                <a:solidFill>
                  <a:srgbClr val="FF0000"/>
                </a:solidFill>
                <a:sym typeface="Wingdings" panose="05000000000000000000" pitchFamily="2" charset="2"/>
              </a:rPr>
              <a:t> = modulo </a:t>
            </a:r>
            <a:r>
              <a:rPr lang="it-IT" sz="2400" dirty="0">
                <a:solidFill>
                  <a:srgbClr val="FF0000"/>
                </a:solidFill>
                <a:latin typeface="Symbol" panose="05050102010706020507" pitchFamily="18" charset="2"/>
                <a:sym typeface="Wingdings" panose="05000000000000000000" pitchFamily="2" charset="2"/>
              </a:rPr>
              <a:t>F</a:t>
            </a:r>
            <a:r>
              <a:rPr lang="it-IT" sz="2400" dirty="0">
                <a:solidFill>
                  <a:srgbClr val="FF0000"/>
                </a:solidFill>
                <a:sym typeface="Wingdings" panose="05000000000000000000" pitchFamily="2" charset="2"/>
              </a:rPr>
              <a:t>(N), </a:t>
            </a:r>
            <a:r>
              <a:rPr lang="it-IT" sz="2400" dirty="0" err="1">
                <a:solidFill>
                  <a:srgbClr val="FF0000"/>
                </a:solidFill>
                <a:sym typeface="Wingdings" panose="05000000000000000000" pitchFamily="2" charset="2"/>
              </a:rPr>
              <a:t>not</a:t>
            </a:r>
            <a:r>
              <a:rPr lang="it-IT" sz="2400" dirty="0">
                <a:solidFill>
                  <a:srgbClr val="FF0000"/>
                </a:solidFill>
                <a:sym typeface="Wingdings" panose="05000000000000000000" pitchFamily="2" charset="2"/>
              </a:rPr>
              <a:t> N!!! </a:t>
            </a:r>
            <a:endParaRPr lang="it-IT" sz="2400" dirty="0">
              <a:solidFill>
                <a:srgbClr val="FF0000"/>
              </a:solidFill>
            </a:endParaRPr>
          </a:p>
        </p:txBody>
      </p:sp>
      <p:sp>
        <p:nvSpPr>
          <p:cNvPr id="3" name="CasellaDiTesto 2"/>
          <p:cNvSpPr txBox="1"/>
          <p:nvPr/>
        </p:nvSpPr>
        <p:spPr>
          <a:xfrm>
            <a:off x="1021765" y="5507213"/>
            <a:ext cx="2292615" cy="523220"/>
          </a:xfrm>
          <a:prstGeom prst="rect">
            <a:avLst/>
          </a:prstGeom>
          <a:noFill/>
        </p:spPr>
        <p:txBody>
          <a:bodyPr wrap="none" rtlCol="0">
            <a:spAutoFit/>
          </a:bodyPr>
          <a:lstStyle/>
          <a:p>
            <a:r>
              <a:rPr lang="it-IT" sz="2800" b="1" dirty="0" err="1"/>
              <a:t>Consequence</a:t>
            </a:r>
            <a:r>
              <a:rPr lang="it-IT" sz="2800" b="1" dirty="0"/>
              <a:t>: </a:t>
            </a:r>
          </a:p>
        </p:txBody>
      </p:sp>
      <mc:AlternateContent xmlns:mc="http://schemas.openxmlformats.org/markup-compatibility/2006" xmlns:a14="http://schemas.microsoft.com/office/drawing/2010/main">
        <mc:Choice Requires="a14">
          <p:sp>
            <p:nvSpPr>
              <p:cNvPr id="4" name="CasellaDiTesto 3"/>
              <p:cNvSpPr txBox="1"/>
              <p:nvPr/>
            </p:nvSpPr>
            <p:spPr>
              <a:xfrm>
                <a:off x="3411488" y="5507213"/>
                <a:ext cx="4410182" cy="523220"/>
              </a:xfrm>
              <a:prstGeom prst="rect">
                <a:avLst/>
              </a:prstGeom>
              <a:noFill/>
            </p:spPr>
            <p:txBody>
              <a:bodyPr wrap="none" rtlCol="0">
                <a:spAutoFit/>
              </a:bodyPr>
              <a:lstStyle/>
              <a:p>
                <a14:m>
                  <m:oMath xmlns:m="http://schemas.openxmlformats.org/officeDocument/2006/math">
                    <m:sSup>
                      <m:sSupPr>
                        <m:ctrlPr>
                          <a:rPr lang="it-IT" sz="2800" b="1" i="1" smtClean="0">
                            <a:latin typeface="Cambria Math" panose="02040503050406030204" pitchFamily="18" charset="0"/>
                          </a:rPr>
                        </m:ctrlPr>
                      </m:sSupPr>
                      <m:e>
                        <m:r>
                          <a:rPr lang="it-IT" sz="2800" b="1" i="1">
                            <a:latin typeface="Cambria Math" panose="02040503050406030204" pitchFamily="18" charset="0"/>
                          </a:rPr>
                          <m:t>𝒎</m:t>
                        </m:r>
                      </m:e>
                      <m:sup>
                        <m:r>
                          <a:rPr lang="it-IT" sz="2800" b="1" i="1">
                            <a:latin typeface="Cambria Math" panose="02040503050406030204" pitchFamily="18" charset="0"/>
                          </a:rPr>
                          <m:t>𝒙</m:t>
                        </m:r>
                      </m:sup>
                    </m:sSup>
                  </m:oMath>
                </a14:m>
                <a:r>
                  <a:rPr lang="it-IT" sz="2800" b="1" dirty="0"/>
                  <a:t>= </a:t>
                </a:r>
                <a:r>
                  <a:rPr lang="it-IT" sz="2800" b="1" i="1" dirty="0"/>
                  <a:t>m</a:t>
                </a:r>
                <a:r>
                  <a:rPr lang="it-IT" sz="2800" b="1" dirty="0"/>
                  <a:t> </a:t>
                </a:r>
                <a14:m>
                  <m:oMath xmlns:m="http://schemas.openxmlformats.org/officeDocument/2006/math">
                    <m:r>
                      <a:rPr lang="it-IT" sz="2800" b="1" i="0" smtClean="0">
                        <a:latin typeface="Cambria Math" panose="02040503050406030204" pitchFamily="18" charset="0"/>
                      </a:rPr>
                      <m:t>    </m:t>
                    </m:r>
                    <m:r>
                      <a:rPr lang="it-IT" sz="2800" b="1" i="1">
                        <a:latin typeface="Cambria Math" panose="02040503050406030204" pitchFamily="18" charset="0"/>
                      </a:rPr>
                      <m:t>𝐦𝐨𝐝</m:t>
                    </m:r>
                    <m:r>
                      <a:rPr lang="it-IT" sz="2800" b="1" i="1">
                        <a:latin typeface="Cambria Math" panose="02040503050406030204" pitchFamily="18" charset="0"/>
                      </a:rPr>
                      <m:t> </m:t>
                    </m:r>
                    <m:r>
                      <a:rPr lang="it-IT" sz="2800" b="1" i="1">
                        <a:latin typeface="Cambria Math" panose="02040503050406030204" pitchFamily="18" charset="0"/>
                      </a:rPr>
                      <m:t>𝑵</m:t>
                    </m:r>
                    <m:r>
                      <a:rPr lang="it-IT" sz="2800" b="1" i="1">
                        <a:latin typeface="Cambria Math" panose="02040503050406030204" pitchFamily="18" charset="0"/>
                      </a:rPr>
                      <m:t> </m:t>
                    </m:r>
                  </m:oMath>
                </a14:m>
                <a:r>
                  <a:rPr lang="it-IT" sz="2800" b="1" dirty="0"/>
                  <a:t>	                </a:t>
                </a:r>
                <a:r>
                  <a:rPr lang="it-IT" sz="2800" b="1" dirty="0" err="1"/>
                  <a:t>if</a:t>
                </a:r>
                <a:endParaRPr lang="it-IT" sz="2800" b="1"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3411488" y="5507213"/>
                <a:ext cx="4410182" cy="523220"/>
              </a:xfrm>
              <a:prstGeom prst="rect">
                <a:avLst/>
              </a:prstGeom>
              <a:blipFill>
                <a:blip r:embed="rId4"/>
                <a:stretch>
                  <a:fillRect t="-11628" r="-2490" b="-3139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5" name="CasellaDiTesto 24"/>
              <p:cNvSpPr txBox="1"/>
              <p:nvPr/>
            </p:nvSpPr>
            <p:spPr>
              <a:xfrm>
                <a:off x="3403463" y="5910590"/>
                <a:ext cx="3355406" cy="523220"/>
              </a:xfrm>
              <a:prstGeom prst="rect">
                <a:avLst/>
              </a:prstGeom>
              <a:noFill/>
            </p:spPr>
            <p:txBody>
              <a:bodyPr wrap="none" rtlCol="0">
                <a:spAutoFit/>
              </a:bodyPr>
              <a:lstStyle/>
              <a:p>
                <a:r>
                  <a:rPr lang="it-IT" sz="2800" b="1" i="1" dirty="0"/>
                  <a:t>x</a:t>
                </a:r>
                <a:r>
                  <a:rPr lang="it-IT" sz="2800" b="1" dirty="0"/>
                  <a:t> = 1  </a:t>
                </a:r>
                <a14:m>
                  <m:oMath xmlns:m="http://schemas.openxmlformats.org/officeDocument/2006/math">
                    <m:r>
                      <a:rPr lang="it-IT" sz="2800" b="1" i="0" smtClean="0">
                        <a:latin typeface="Cambria Math" panose="02040503050406030204" pitchFamily="18" charset="0"/>
                      </a:rPr>
                      <m:t>        </m:t>
                    </m:r>
                    <m:r>
                      <a:rPr lang="it-IT" sz="2800" b="1" i="0">
                        <a:latin typeface="Cambria Math" panose="02040503050406030204" pitchFamily="18" charset="0"/>
                      </a:rPr>
                      <m:t>𝐦𝐨𝐝</m:t>
                    </m:r>
                    <m:r>
                      <a:rPr lang="it-IT" sz="2800" b="1" i="1">
                        <a:latin typeface="Cambria Math" panose="02040503050406030204" pitchFamily="18" charset="0"/>
                      </a:rPr>
                      <m:t> </m:t>
                    </m:r>
                    <m:r>
                      <a:rPr lang="el-GR" sz="2800" b="1" i="1" smtClean="0">
                        <a:latin typeface="Cambria Math" panose="02040503050406030204" pitchFamily="18" charset="0"/>
                        <a:ea typeface="Cambria Math" panose="02040503050406030204" pitchFamily="18" charset="0"/>
                      </a:rPr>
                      <m:t>𝜱</m:t>
                    </m:r>
                    <m:r>
                      <a:rPr lang="it-IT" sz="2800" b="1" i="1" smtClean="0">
                        <a:latin typeface="Cambria Math" panose="02040503050406030204" pitchFamily="18" charset="0"/>
                      </a:rPr>
                      <m:t>(</m:t>
                    </m:r>
                    <m:r>
                      <a:rPr lang="it-IT" sz="2800" b="1" i="1">
                        <a:latin typeface="Cambria Math" panose="02040503050406030204" pitchFamily="18" charset="0"/>
                      </a:rPr>
                      <m:t>𝑵</m:t>
                    </m:r>
                    <m:r>
                      <a:rPr lang="it-IT" sz="2800" b="1" i="1" smtClean="0">
                        <a:latin typeface="Cambria Math" panose="02040503050406030204" pitchFamily="18" charset="0"/>
                      </a:rPr>
                      <m:t>)</m:t>
                    </m:r>
                  </m:oMath>
                </a14:m>
                <a:endParaRPr lang="it-IT" sz="2800" b="1"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3403463" y="5910590"/>
                <a:ext cx="3355406" cy="523220"/>
              </a:xfrm>
              <a:prstGeom prst="rect">
                <a:avLst/>
              </a:prstGeom>
              <a:blipFill>
                <a:blip r:embed="rId5"/>
                <a:stretch>
                  <a:fillRect l="-3630" t="-12941" b="-32941"/>
                </a:stretch>
              </a:blipFill>
            </p:spPr>
            <p:txBody>
              <a:bodyPr/>
              <a:lstStyle/>
              <a:p>
                <a:r>
                  <a:rPr lang="it-IT">
                    <a:noFill/>
                  </a:rPr>
                  <a:t> </a:t>
                </a:r>
              </a:p>
            </p:txBody>
          </p:sp>
        </mc:Fallback>
      </mc:AlternateContent>
    </p:spTree>
    <p:extLst>
      <p:ext uri="{BB962C8B-B14F-4D97-AF65-F5344CB8AC3E}">
        <p14:creationId xmlns:p14="http://schemas.microsoft.com/office/powerpoint/2010/main" val="33627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P spid="21" grpId="0"/>
      <p:bldP spid="22" grpId="0"/>
      <p:bldP spid="23" grpId="0"/>
      <p:bldP spid="24" grpId="0"/>
      <p:bldP spid="3" grpId="0"/>
      <p:bldP spid="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206376"/>
            <a:ext cx="8378825" cy="554772"/>
          </a:xfrm>
          <a:extLst>
            <a:ext uri="{91240B29-F687-4F45-9708-019B960494DF}">
              <a14:hiddenLine xmlns:a14="http://schemas.microsoft.com/office/drawing/2010/main" w="12700">
                <a:solidFill>
                  <a:schemeClr val="tx1"/>
                </a:solidFill>
                <a:miter lim="800000"/>
                <a:headEnd/>
                <a:tailEnd/>
              </a14:hiddenLine>
            </a:ext>
          </a:extLst>
        </p:spPr>
        <p:txBody>
          <a:bodyPr lIns="90486" rIns="90486"/>
          <a:lstStyle/>
          <a:p>
            <a:pPr>
              <a:defRPr/>
            </a:pPr>
            <a:r>
              <a:rPr lang="it-IT" dirty="0"/>
              <a:t>RSA </a:t>
            </a:r>
            <a:r>
              <a:rPr lang="it-IT" dirty="0" err="1"/>
              <a:t>construction</a:t>
            </a:r>
            <a:endParaRPr lang="it-IT" dirty="0"/>
          </a:p>
        </p:txBody>
      </p:sp>
      <p:sp>
        <p:nvSpPr>
          <p:cNvPr id="195587" name="Rectangle 3"/>
          <p:cNvSpPr>
            <a:spLocks noGrp="1" noChangeArrowheads="1"/>
          </p:cNvSpPr>
          <p:nvPr>
            <p:ph type="body" sz="half" idx="1"/>
          </p:nvPr>
        </p:nvSpPr>
        <p:spPr>
          <a:xfrm>
            <a:off x="1" y="1016733"/>
            <a:ext cx="9072500" cy="3029806"/>
          </a:xfrm>
          <a:solidFill>
            <a:srgbClr val="C0C0C0"/>
          </a:solidFill>
          <a:effectLst>
            <a:outerShdw blurRad="63500" dist="107763" dir="2700000" algn="ctr" rotWithShape="0">
              <a:schemeClr val="bg2">
                <a:alpha val="74998"/>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lIns="90486" rIns="90486"/>
          <a:lstStyle/>
          <a:p>
            <a:pPr lvl="1">
              <a:buFont typeface="Wingdings" charset="2"/>
              <a:buChar char="ð"/>
              <a:defRPr/>
            </a:pPr>
            <a:r>
              <a:rPr lang="it-IT" sz="2800" dirty="0"/>
              <a:t>Generate </a:t>
            </a:r>
            <a:r>
              <a:rPr lang="it-IT" sz="2800" dirty="0" err="1"/>
              <a:t>two</a:t>
            </a:r>
            <a:r>
              <a:rPr lang="it-IT" sz="2800" dirty="0"/>
              <a:t> LARGE </a:t>
            </a:r>
            <a:r>
              <a:rPr lang="it-IT" sz="2800" dirty="0" err="1"/>
              <a:t>primes</a:t>
            </a:r>
            <a:r>
              <a:rPr lang="it-IT" sz="2800" dirty="0"/>
              <a:t> </a:t>
            </a:r>
            <a:r>
              <a:rPr lang="it-IT" sz="2800" b="1" dirty="0"/>
              <a:t> </a:t>
            </a:r>
            <a:r>
              <a:rPr lang="it-IT" sz="2800" b="1" i="1" dirty="0"/>
              <a:t>p</a:t>
            </a:r>
            <a:r>
              <a:rPr lang="it-IT" sz="2800" dirty="0"/>
              <a:t>, </a:t>
            </a:r>
            <a:r>
              <a:rPr lang="it-IT" sz="2800" b="1" i="1" dirty="0"/>
              <a:t>q</a:t>
            </a:r>
            <a:r>
              <a:rPr lang="it-IT" sz="2800" dirty="0"/>
              <a:t>  </a:t>
            </a:r>
            <a:r>
              <a:rPr lang="it-IT" sz="2800" b="1" dirty="0">
                <a:solidFill>
                  <a:srgbClr val="FF0000"/>
                </a:solidFill>
              </a:rPr>
              <a:t>(must </a:t>
            </a:r>
            <a:r>
              <a:rPr lang="it-IT" sz="2800" b="1" dirty="0" err="1">
                <a:solidFill>
                  <a:srgbClr val="FF0000"/>
                </a:solidFill>
              </a:rPr>
              <a:t>remain</a:t>
            </a:r>
            <a:r>
              <a:rPr lang="it-IT" sz="2800" b="1" dirty="0">
                <a:solidFill>
                  <a:srgbClr val="FF0000"/>
                </a:solidFill>
              </a:rPr>
              <a:t> SECRET!)</a:t>
            </a:r>
            <a:endParaRPr lang="it-IT" sz="2800" dirty="0"/>
          </a:p>
          <a:p>
            <a:pPr lvl="1">
              <a:buFont typeface="Wingdings" charset="2"/>
              <a:buChar char="ð"/>
              <a:defRPr/>
            </a:pPr>
            <a:r>
              <a:rPr lang="it-IT" sz="2800" dirty="0"/>
              <a:t>Compute </a:t>
            </a:r>
            <a:r>
              <a:rPr lang="it-IT" sz="2800" i="1" dirty="0"/>
              <a:t>RSA </a:t>
            </a:r>
            <a:r>
              <a:rPr lang="it-IT" sz="2800" i="1" dirty="0" err="1"/>
              <a:t>module</a:t>
            </a:r>
            <a:r>
              <a:rPr lang="it-IT" sz="2800" dirty="0"/>
              <a:t>: </a:t>
            </a:r>
            <a:r>
              <a:rPr lang="it-IT" sz="2800" b="1" i="1" dirty="0"/>
              <a:t>N</a:t>
            </a:r>
            <a:r>
              <a:rPr lang="it-IT" sz="2800" b="1" dirty="0"/>
              <a:t> = </a:t>
            </a:r>
            <a:r>
              <a:rPr lang="it-IT" sz="2800" b="1" i="1" dirty="0"/>
              <a:t>p </a:t>
            </a:r>
            <a:r>
              <a:rPr lang="it-IT" sz="2800" b="1" dirty="0">
                <a:latin typeface="Symbol" charset="0"/>
              </a:rPr>
              <a:t> </a:t>
            </a:r>
            <a:r>
              <a:rPr lang="it-IT" sz="2800" b="1" i="1" dirty="0"/>
              <a:t>q</a:t>
            </a:r>
            <a:r>
              <a:rPr lang="it-IT" sz="2800" dirty="0"/>
              <a:t> </a:t>
            </a:r>
            <a:r>
              <a:rPr lang="it-IT" sz="2800" b="1" dirty="0">
                <a:solidFill>
                  <a:srgbClr val="008000"/>
                </a:solidFill>
              </a:rPr>
              <a:t>(can be made public!)</a:t>
            </a:r>
            <a:endParaRPr lang="it-IT" sz="2800" dirty="0">
              <a:solidFill>
                <a:srgbClr val="008000"/>
              </a:solidFill>
            </a:endParaRPr>
          </a:p>
          <a:p>
            <a:pPr lvl="1">
              <a:buFont typeface="Wingdings" charset="2"/>
              <a:buChar char="ð"/>
              <a:defRPr/>
            </a:pPr>
            <a:r>
              <a:rPr lang="it-IT" sz="2800" dirty="0"/>
              <a:t>Compute </a:t>
            </a:r>
            <a:r>
              <a:rPr lang="it-IT" sz="2800" b="1" dirty="0">
                <a:latin typeface="Symbol" charset="0"/>
              </a:rPr>
              <a:t>F</a:t>
            </a:r>
            <a:r>
              <a:rPr lang="it-IT" sz="2800" b="1" dirty="0"/>
              <a:t>(</a:t>
            </a:r>
            <a:r>
              <a:rPr lang="it-IT" sz="2800" b="1" i="1" dirty="0"/>
              <a:t>N</a:t>
            </a:r>
            <a:r>
              <a:rPr lang="it-IT" sz="2800" b="1" dirty="0"/>
              <a:t>) = (</a:t>
            </a:r>
            <a:r>
              <a:rPr lang="it-IT" sz="2800" b="1" i="1" dirty="0"/>
              <a:t>p </a:t>
            </a:r>
            <a:r>
              <a:rPr lang="it-IT" sz="2800" b="1" dirty="0"/>
              <a:t>- 1)(</a:t>
            </a:r>
            <a:r>
              <a:rPr lang="it-IT" sz="2800" b="1" i="1" dirty="0"/>
              <a:t>q </a:t>
            </a:r>
            <a:r>
              <a:rPr lang="it-IT" sz="2800" b="1" dirty="0"/>
              <a:t>- 1)</a:t>
            </a:r>
            <a:r>
              <a:rPr lang="it-IT" sz="2800" dirty="0"/>
              <a:t>  </a:t>
            </a:r>
            <a:r>
              <a:rPr lang="it-IT" sz="2800" b="1" dirty="0">
                <a:solidFill>
                  <a:srgbClr val="FF0000"/>
                </a:solidFill>
              </a:rPr>
              <a:t>(must </a:t>
            </a:r>
            <a:r>
              <a:rPr lang="it-IT" sz="2800" b="1" dirty="0" err="1">
                <a:solidFill>
                  <a:srgbClr val="FF0000"/>
                </a:solidFill>
              </a:rPr>
              <a:t>remain</a:t>
            </a:r>
            <a:r>
              <a:rPr lang="it-IT" sz="2800" b="1" dirty="0">
                <a:solidFill>
                  <a:srgbClr val="FF0000"/>
                </a:solidFill>
              </a:rPr>
              <a:t> SECRET!)</a:t>
            </a:r>
            <a:endParaRPr lang="it-IT" sz="2800" dirty="0"/>
          </a:p>
          <a:p>
            <a:pPr lvl="1">
              <a:buFont typeface="Wingdings" charset="2"/>
              <a:buChar char="ð"/>
              <a:defRPr/>
            </a:pPr>
            <a:r>
              <a:rPr lang="it-IT" sz="2800" dirty="0"/>
              <a:t>Generate public </a:t>
            </a:r>
            <a:r>
              <a:rPr lang="it-IT" sz="2800" dirty="0" err="1"/>
              <a:t>key</a:t>
            </a:r>
            <a:r>
              <a:rPr lang="it-IT" sz="2800" dirty="0"/>
              <a:t> 1&lt;</a:t>
            </a:r>
            <a:r>
              <a:rPr lang="it-IT" sz="2800" b="1" i="1" dirty="0"/>
              <a:t>e</a:t>
            </a:r>
            <a:r>
              <a:rPr lang="it-IT" sz="2800" dirty="0"/>
              <a:t> &lt; </a:t>
            </a:r>
            <a:r>
              <a:rPr lang="it-IT" sz="2800" b="1" dirty="0">
                <a:latin typeface="Symbol" charset="0"/>
              </a:rPr>
              <a:t>F</a:t>
            </a:r>
            <a:r>
              <a:rPr lang="it-IT" sz="2800" b="1" dirty="0"/>
              <a:t>(</a:t>
            </a:r>
            <a:r>
              <a:rPr lang="it-IT" sz="2800" b="1" i="1" dirty="0"/>
              <a:t>N</a:t>
            </a:r>
            <a:r>
              <a:rPr lang="it-IT" sz="2800" b="1" dirty="0"/>
              <a:t>)</a:t>
            </a:r>
            <a:r>
              <a:rPr lang="it-IT" sz="2800" dirty="0"/>
              <a:t>  	</a:t>
            </a:r>
            <a:r>
              <a:rPr lang="it-IT" sz="1800" i="1" dirty="0"/>
              <a:t>e</a:t>
            </a:r>
            <a:r>
              <a:rPr lang="it-IT" sz="1800" dirty="0"/>
              <a:t> must be </a:t>
            </a:r>
            <a:r>
              <a:rPr lang="it-IT" sz="1800" dirty="0" err="1"/>
              <a:t>coprime</a:t>
            </a:r>
            <a:r>
              <a:rPr lang="it-IT" sz="1800" dirty="0"/>
              <a:t> with </a:t>
            </a:r>
            <a:r>
              <a:rPr lang="it-IT" sz="1800" b="1" dirty="0">
                <a:latin typeface="Symbol" charset="0"/>
              </a:rPr>
              <a:t>F</a:t>
            </a:r>
            <a:r>
              <a:rPr lang="it-IT" sz="1800" b="1" dirty="0"/>
              <a:t>(</a:t>
            </a:r>
            <a:r>
              <a:rPr lang="it-IT" sz="1800" b="1" i="1" dirty="0"/>
              <a:t>N</a:t>
            </a:r>
            <a:r>
              <a:rPr lang="it-IT" sz="1800" b="1" dirty="0"/>
              <a:t>) </a:t>
            </a:r>
          </a:p>
          <a:p>
            <a:pPr lvl="1">
              <a:buFont typeface="Wingdings" charset="2"/>
              <a:buChar char="ð"/>
              <a:defRPr/>
            </a:pPr>
            <a:r>
              <a:rPr lang="it-IT" sz="2800" dirty="0"/>
              <a:t>Generate private </a:t>
            </a:r>
            <a:r>
              <a:rPr lang="it-IT" sz="2800" dirty="0" err="1"/>
              <a:t>key</a:t>
            </a:r>
            <a:r>
              <a:rPr lang="it-IT" sz="2800" dirty="0"/>
              <a:t> </a:t>
            </a:r>
            <a:r>
              <a:rPr lang="it-IT" sz="2800" b="1" i="1" dirty="0"/>
              <a:t>d</a:t>
            </a:r>
            <a:r>
              <a:rPr lang="it-IT" sz="2800" dirty="0"/>
              <a:t>  </a:t>
            </a:r>
            <a:r>
              <a:rPr lang="it-IT" sz="2800" dirty="0" err="1"/>
              <a:t>such</a:t>
            </a:r>
            <a:r>
              <a:rPr lang="it-IT" sz="2800" dirty="0"/>
              <a:t> </a:t>
            </a:r>
            <a:r>
              <a:rPr lang="it-IT" sz="2800" dirty="0" err="1"/>
              <a:t>that</a:t>
            </a:r>
            <a:r>
              <a:rPr lang="it-IT" sz="2800" dirty="0"/>
              <a:t> </a:t>
            </a:r>
            <a:r>
              <a:rPr lang="it-IT" sz="2800" b="1" i="1" dirty="0"/>
              <a:t>e </a:t>
            </a:r>
            <a:r>
              <a:rPr lang="it-IT" sz="2800" b="1" dirty="0">
                <a:latin typeface="Symbol" charset="0"/>
              </a:rPr>
              <a:t> </a:t>
            </a:r>
            <a:r>
              <a:rPr lang="it-IT" sz="2800" b="1" i="1" dirty="0"/>
              <a:t>d</a:t>
            </a:r>
            <a:r>
              <a:rPr lang="it-IT" sz="2800" dirty="0"/>
              <a:t> </a:t>
            </a:r>
            <a:r>
              <a:rPr lang="it-IT" sz="2800" b="1" dirty="0"/>
              <a:t>=1 </a:t>
            </a:r>
            <a:r>
              <a:rPr lang="it-IT" sz="2800" b="1" dirty="0" err="1"/>
              <a:t>mod</a:t>
            </a:r>
            <a:r>
              <a:rPr lang="it-IT" sz="2800" b="1" dirty="0"/>
              <a:t> </a:t>
            </a:r>
            <a:r>
              <a:rPr lang="it-IT" sz="2800" b="1" dirty="0">
                <a:latin typeface="Symbol" charset="0"/>
              </a:rPr>
              <a:t>F</a:t>
            </a:r>
            <a:r>
              <a:rPr lang="it-IT" sz="2800" b="1" dirty="0"/>
              <a:t>(</a:t>
            </a:r>
            <a:r>
              <a:rPr lang="it-IT" sz="2800" b="1" i="1" dirty="0"/>
              <a:t>N</a:t>
            </a:r>
            <a:r>
              <a:rPr lang="it-IT" sz="2800" b="1" dirty="0"/>
              <a:t>) </a:t>
            </a:r>
            <a:br>
              <a:rPr lang="it-IT" sz="2800" b="1" dirty="0"/>
            </a:br>
            <a:r>
              <a:rPr lang="it-IT" sz="2800" b="1" dirty="0"/>
              <a:t>			</a:t>
            </a:r>
            <a:r>
              <a:rPr lang="it-IT" sz="1800" dirty="0" err="1"/>
              <a:t>possible</a:t>
            </a:r>
            <a:r>
              <a:rPr lang="it-IT" sz="1800" dirty="0"/>
              <a:t> </a:t>
            </a:r>
            <a:r>
              <a:rPr lang="it-IT" sz="1800" dirty="0" err="1"/>
              <a:t>only</a:t>
            </a:r>
            <a:r>
              <a:rPr lang="it-IT" sz="1800" dirty="0"/>
              <a:t> </a:t>
            </a:r>
            <a:r>
              <a:rPr lang="it-IT" sz="1800" dirty="0" err="1"/>
              <a:t>if</a:t>
            </a:r>
            <a:r>
              <a:rPr lang="it-IT" sz="1800" dirty="0"/>
              <a:t> e </a:t>
            </a:r>
            <a:r>
              <a:rPr lang="it-IT" sz="1800" dirty="0" err="1"/>
              <a:t>invertible</a:t>
            </a:r>
            <a:r>
              <a:rPr lang="it-IT" sz="1800" dirty="0"/>
              <a:t> </a:t>
            </a:r>
            <a:r>
              <a:rPr lang="it-IT" sz="1800" dirty="0" err="1"/>
              <a:t>mod</a:t>
            </a:r>
            <a:r>
              <a:rPr lang="it-IT" sz="1800" dirty="0"/>
              <a:t> </a:t>
            </a:r>
            <a:r>
              <a:rPr lang="it-IT" sz="1800" dirty="0">
                <a:latin typeface="Symbol" charset="0"/>
              </a:rPr>
              <a:t>F</a:t>
            </a:r>
            <a:r>
              <a:rPr lang="it-IT" sz="1800" dirty="0"/>
              <a:t>(</a:t>
            </a:r>
            <a:r>
              <a:rPr lang="it-IT" sz="1800" i="1" dirty="0"/>
              <a:t>N</a:t>
            </a:r>
            <a:r>
              <a:rPr lang="it-IT" sz="1800" dirty="0"/>
              <a:t>) </a:t>
            </a:r>
            <a:r>
              <a:rPr lang="it-IT" sz="1800" dirty="0">
                <a:sym typeface="Wingdings" panose="05000000000000000000" pitchFamily="2" charset="2"/>
              </a:rPr>
              <a:t> </a:t>
            </a:r>
            <a:r>
              <a:rPr lang="it-IT" sz="1800" dirty="0" err="1">
                <a:sym typeface="Wingdings" panose="05000000000000000000" pitchFamily="2" charset="2"/>
              </a:rPr>
              <a:t>that’s</a:t>
            </a:r>
            <a:r>
              <a:rPr lang="it-IT" sz="1800" dirty="0">
                <a:sym typeface="Wingdings" panose="05000000000000000000" pitchFamily="2" charset="2"/>
              </a:rPr>
              <a:t> </a:t>
            </a:r>
            <a:r>
              <a:rPr lang="it-IT" sz="1800" dirty="0" err="1">
                <a:sym typeface="Wingdings" panose="05000000000000000000" pitchFamily="2" charset="2"/>
              </a:rPr>
              <a:t>why</a:t>
            </a:r>
            <a:r>
              <a:rPr lang="it-IT" sz="1800" dirty="0">
                <a:sym typeface="Wingdings" panose="05000000000000000000" pitchFamily="2" charset="2"/>
              </a:rPr>
              <a:t> e </a:t>
            </a:r>
            <a:r>
              <a:rPr lang="it-IT" sz="1800" dirty="0" err="1"/>
              <a:t>coprime</a:t>
            </a:r>
            <a:r>
              <a:rPr lang="it-IT" sz="1800" dirty="0"/>
              <a:t> with </a:t>
            </a:r>
            <a:r>
              <a:rPr lang="it-IT" sz="1800" b="1" dirty="0">
                <a:latin typeface="Symbol" charset="0"/>
              </a:rPr>
              <a:t>F</a:t>
            </a:r>
            <a:r>
              <a:rPr lang="it-IT" sz="1800" b="1" dirty="0"/>
              <a:t>(</a:t>
            </a:r>
            <a:r>
              <a:rPr lang="it-IT" sz="1800" b="1" i="1" dirty="0"/>
              <a:t>N</a:t>
            </a:r>
            <a:r>
              <a:rPr lang="it-IT" sz="1800" b="1" dirty="0"/>
              <a:t>) </a:t>
            </a:r>
            <a:endParaRPr lang="it-IT" sz="2800" dirty="0"/>
          </a:p>
        </p:txBody>
      </p:sp>
      <p:pic>
        <p:nvPicPr>
          <p:cNvPr id="195588" name="Picture 4"/>
          <p:cNvPicPr>
            <a:picLocks noChangeAspect="1" noChangeArrowheads="1"/>
          </p:cNvPicPr>
          <p:nvPr/>
        </p:nvPicPr>
        <p:blipFill>
          <a:blip r:embed="rId3"/>
          <a:srcRect/>
          <a:stretch>
            <a:fillRect/>
          </a:stretch>
        </p:blipFill>
        <p:spPr bwMode="auto">
          <a:xfrm>
            <a:off x="6804025" y="5775362"/>
            <a:ext cx="130651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pic>
        <p:nvPicPr>
          <p:cNvPr id="195589" name="Picture 5"/>
          <p:cNvPicPr>
            <a:picLocks noChangeAspect="1" noChangeArrowheads="1"/>
          </p:cNvPicPr>
          <p:nvPr/>
        </p:nvPicPr>
        <p:blipFill>
          <a:blip r:embed="rId4"/>
          <a:srcRect/>
          <a:stretch>
            <a:fillRect/>
          </a:stretch>
        </p:blipFill>
        <p:spPr bwMode="auto">
          <a:xfrm>
            <a:off x="2651125" y="5775362"/>
            <a:ext cx="130651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sp>
        <p:nvSpPr>
          <p:cNvPr id="195590" name="Text Box 6"/>
          <p:cNvSpPr txBox="1">
            <a:spLocks noChangeArrowheads="1"/>
          </p:cNvSpPr>
          <p:nvPr/>
        </p:nvSpPr>
        <p:spPr bwMode="auto">
          <a:xfrm>
            <a:off x="2852738" y="5400960"/>
            <a:ext cx="1016000" cy="36830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lIns="91439" tIns="45719" rIns="91439" bIns="45719" anchor="ctr">
            <a:spAutoFit/>
          </a:bodyPr>
          <a:lstStyle/>
          <a:p>
            <a:pPr algn="ctr" eaLnBrk="0" hangingPunct="0">
              <a:spcBef>
                <a:spcPct val="50000"/>
              </a:spcBef>
              <a:defRPr/>
            </a:pPr>
            <a:r>
              <a:rPr lang="it-IT" b="1" dirty="0">
                <a:latin typeface="+mj-lt"/>
              </a:rPr>
              <a:t>(</a:t>
            </a:r>
            <a:r>
              <a:rPr lang="it-IT" b="1" i="1" dirty="0">
                <a:solidFill>
                  <a:srgbClr val="0000FF"/>
                </a:solidFill>
                <a:latin typeface="+mj-lt"/>
              </a:rPr>
              <a:t>N</a:t>
            </a:r>
            <a:r>
              <a:rPr lang="it-IT" b="1" dirty="0">
                <a:latin typeface="+mj-lt"/>
              </a:rPr>
              <a:t>, </a:t>
            </a:r>
            <a:r>
              <a:rPr lang="it-IT" b="1" i="1" dirty="0">
                <a:solidFill>
                  <a:srgbClr val="0000FF"/>
                </a:solidFill>
                <a:latin typeface="+mj-lt"/>
              </a:rPr>
              <a:t>e</a:t>
            </a:r>
            <a:r>
              <a:rPr lang="it-IT" b="1" dirty="0">
                <a:latin typeface="+mj-lt"/>
              </a:rPr>
              <a:t>) </a:t>
            </a:r>
          </a:p>
        </p:txBody>
      </p:sp>
      <p:sp>
        <p:nvSpPr>
          <p:cNvPr id="195591" name="Text Box 7"/>
          <p:cNvSpPr txBox="1">
            <a:spLocks noChangeArrowheads="1"/>
          </p:cNvSpPr>
          <p:nvPr/>
        </p:nvSpPr>
        <p:spPr bwMode="auto">
          <a:xfrm>
            <a:off x="7235825" y="5400960"/>
            <a:ext cx="341313" cy="36830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9" tIns="45719" rIns="91439" bIns="45719" anchor="ctr">
            <a:spAutoFit/>
          </a:bodyPr>
          <a:lstStyle/>
          <a:p>
            <a:pPr algn="ctr" eaLnBrk="0" hangingPunct="0">
              <a:spcBef>
                <a:spcPct val="50000"/>
              </a:spcBef>
              <a:defRPr/>
            </a:pPr>
            <a:r>
              <a:rPr lang="it-IT" b="1" i="1" dirty="0">
                <a:solidFill>
                  <a:srgbClr val="FF0000"/>
                </a:solidFill>
                <a:latin typeface="+mj-lt"/>
              </a:rPr>
              <a:t>d</a:t>
            </a:r>
            <a:endParaRPr lang="it-IT" b="1" dirty="0">
              <a:latin typeface="+mj-lt"/>
            </a:endParaRPr>
          </a:p>
        </p:txBody>
      </p:sp>
      <p:sp>
        <p:nvSpPr>
          <p:cNvPr id="195592" name="Text Box 8"/>
          <p:cNvSpPr txBox="1">
            <a:spLocks noChangeArrowheads="1"/>
          </p:cNvSpPr>
          <p:nvPr/>
        </p:nvSpPr>
        <p:spPr bwMode="auto">
          <a:xfrm>
            <a:off x="847725" y="5810287"/>
            <a:ext cx="1276350" cy="369888"/>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9" tIns="45719" rIns="91439" bIns="45719" anchor="ctr">
            <a:spAutoFit/>
          </a:bodyPr>
          <a:lstStyle/>
          <a:p>
            <a:pPr algn="ctr" eaLnBrk="0" hangingPunct="0">
              <a:spcBef>
                <a:spcPct val="50000"/>
              </a:spcBef>
              <a:defRPr/>
            </a:pPr>
            <a:r>
              <a:rPr lang="it-IT" dirty="0" err="1">
                <a:latin typeface="+mj-lt"/>
              </a:rPr>
              <a:t>Pubic</a:t>
            </a:r>
            <a:r>
              <a:rPr lang="it-IT" dirty="0">
                <a:latin typeface="+mj-lt"/>
              </a:rPr>
              <a:t> </a:t>
            </a:r>
            <a:r>
              <a:rPr lang="it-IT" dirty="0" err="1">
                <a:latin typeface="+mj-lt"/>
              </a:rPr>
              <a:t>key</a:t>
            </a:r>
            <a:endParaRPr lang="it-IT" dirty="0">
              <a:latin typeface="+mj-lt"/>
            </a:endParaRPr>
          </a:p>
        </p:txBody>
      </p:sp>
      <p:sp>
        <p:nvSpPr>
          <p:cNvPr id="195593" name="Text Box 9"/>
          <p:cNvSpPr txBox="1">
            <a:spLocks noChangeArrowheads="1"/>
          </p:cNvSpPr>
          <p:nvPr/>
        </p:nvSpPr>
        <p:spPr bwMode="auto">
          <a:xfrm>
            <a:off x="4857750" y="5810287"/>
            <a:ext cx="1446213" cy="369888"/>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9" tIns="45719" rIns="91439" bIns="45719" anchor="ctr">
            <a:spAutoFit/>
          </a:bodyPr>
          <a:lstStyle/>
          <a:p>
            <a:pPr algn="ctr" eaLnBrk="0" hangingPunct="0">
              <a:spcBef>
                <a:spcPct val="50000"/>
              </a:spcBef>
              <a:defRPr/>
            </a:pPr>
            <a:r>
              <a:rPr lang="it-IT" dirty="0">
                <a:latin typeface="+mj-lt"/>
              </a:rPr>
              <a:t>Private </a:t>
            </a:r>
            <a:r>
              <a:rPr lang="it-IT" dirty="0" err="1">
                <a:latin typeface="+mj-lt"/>
              </a:rPr>
              <a:t>Key</a:t>
            </a:r>
            <a:endParaRPr lang="it-IT" dirty="0">
              <a:latin typeface="+mj-lt"/>
            </a:endParaRPr>
          </a:p>
        </p:txBody>
      </p:sp>
      <p:sp>
        <p:nvSpPr>
          <p:cNvPr id="195594" name="Rectangle 10"/>
          <p:cNvSpPr>
            <a:spLocks noChangeArrowheads="1"/>
          </p:cNvSpPr>
          <p:nvPr/>
        </p:nvSpPr>
        <p:spPr bwMode="auto">
          <a:xfrm>
            <a:off x="0" y="4257291"/>
            <a:ext cx="9072501" cy="1079922"/>
          </a:xfrm>
          <a:prstGeom prst="rect">
            <a:avLst/>
          </a:prstGeom>
          <a:solidFill>
            <a:srgbClr val="C0C0C0"/>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lIns="90486" tIns="44449" rIns="90486" bIns="44449"/>
          <a:lstStyle/>
          <a:p>
            <a:pPr>
              <a:defRPr/>
            </a:pPr>
            <a:r>
              <a:rPr lang="it-IT" sz="2000" b="1" dirty="0">
                <a:solidFill>
                  <a:srgbClr val="0000FF"/>
                </a:solidFill>
              </a:rPr>
              <a:t>Security </a:t>
            </a:r>
            <a:r>
              <a:rPr lang="it-IT" sz="2000" b="1" dirty="0" err="1">
                <a:solidFill>
                  <a:srgbClr val="0000FF"/>
                </a:solidFill>
              </a:rPr>
              <a:t>assumption</a:t>
            </a:r>
            <a:r>
              <a:rPr lang="it-IT" sz="2000" b="1" dirty="0">
                <a:solidFill>
                  <a:srgbClr val="0000FF"/>
                </a:solidFill>
              </a:rPr>
              <a:t>: </a:t>
            </a:r>
            <a:r>
              <a:rPr lang="it-IT" sz="2000" b="1" dirty="0" err="1">
                <a:solidFill>
                  <a:srgbClr val="0000FF"/>
                </a:solidFill>
              </a:rPr>
              <a:t>given</a:t>
            </a:r>
            <a:r>
              <a:rPr lang="it-IT" sz="2000" b="1" dirty="0">
                <a:solidFill>
                  <a:srgbClr val="0000FF"/>
                </a:solidFill>
              </a:rPr>
              <a:t> </a:t>
            </a:r>
            <a:r>
              <a:rPr lang="it-IT" sz="2000" b="1" i="1" dirty="0">
                <a:solidFill>
                  <a:srgbClr val="FF0000"/>
                </a:solidFill>
              </a:rPr>
              <a:t>N</a:t>
            </a:r>
            <a:r>
              <a:rPr lang="it-IT" sz="2000" b="1" dirty="0"/>
              <a:t>,</a:t>
            </a:r>
            <a:r>
              <a:rPr lang="it-IT" sz="2000" dirty="0"/>
              <a:t> </a:t>
            </a:r>
            <a:r>
              <a:rPr lang="it-IT" sz="2000" b="1" dirty="0">
                <a:solidFill>
                  <a:srgbClr val="0000FF"/>
                </a:solidFill>
              </a:rPr>
              <a:t>must be hard to </a:t>
            </a:r>
            <a:r>
              <a:rPr lang="it-IT" sz="2000" b="1" dirty="0" err="1">
                <a:solidFill>
                  <a:srgbClr val="0000FF"/>
                </a:solidFill>
              </a:rPr>
              <a:t>find</a:t>
            </a:r>
            <a:r>
              <a:rPr lang="it-IT" sz="2000" b="1" dirty="0">
                <a:solidFill>
                  <a:srgbClr val="0000FF"/>
                </a:solidFill>
              </a:rPr>
              <a:t> </a:t>
            </a:r>
            <a:r>
              <a:rPr lang="it-IT" sz="2000" b="1" dirty="0" err="1">
                <a:solidFill>
                  <a:srgbClr val="0000FF"/>
                </a:solidFill>
              </a:rPr>
              <a:t>factors</a:t>
            </a:r>
            <a:r>
              <a:rPr lang="it-IT" sz="2000" b="1" dirty="0">
                <a:solidFill>
                  <a:srgbClr val="0000FF"/>
                </a:solidFill>
              </a:rPr>
              <a:t> </a:t>
            </a:r>
            <a:r>
              <a:rPr lang="it-IT" sz="2000" b="1" dirty="0">
                <a:solidFill>
                  <a:srgbClr val="FF0000"/>
                </a:solidFill>
              </a:rPr>
              <a:t>p</a:t>
            </a:r>
            <a:r>
              <a:rPr lang="it-IT" sz="2000" b="1" dirty="0">
                <a:solidFill>
                  <a:srgbClr val="0000FF"/>
                </a:solidFill>
              </a:rPr>
              <a:t>, </a:t>
            </a:r>
            <a:r>
              <a:rPr lang="it-IT" sz="2000" b="1" dirty="0">
                <a:solidFill>
                  <a:srgbClr val="FF0000"/>
                </a:solidFill>
              </a:rPr>
              <a:t>q</a:t>
            </a:r>
            <a:r>
              <a:rPr lang="it-IT" sz="2000" dirty="0"/>
              <a:t> </a:t>
            </a:r>
          </a:p>
          <a:p>
            <a:pPr>
              <a:defRPr/>
            </a:pPr>
            <a:r>
              <a:rPr lang="it-IT" sz="2000" dirty="0">
                <a:sym typeface="Wingdings" panose="05000000000000000000" pitchFamily="2" charset="2"/>
              </a:rPr>
              <a:t>	 </a:t>
            </a:r>
            <a:r>
              <a:rPr lang="it-IT" sz="2000" b="1" dirty="0" err="1">
                <a:solidFill>
                  <a:srgbClr val="0000FF"/>
                </a:solidFill>
              </a:rPr>
              <a:t>hence</a:t>
            </a:r>
            <a:r>
              <a:rPr lang="it-IT" sz="2000" b="1" dirty="0">
                <a:solidFill>
                  <a:srgbClr val="0000FF"/>
                </a:solidFill>
              </a:rPr>
              <a:t> hard to </a:t>
            </a:r>
            <a:r>
              <a:rPr lang="it-IT" sz="2000" b="1" dirty="0" err="1">
                <a:solidFill>
                  <a:srgbClr val="0000FF"/>
                </a:solidFill>
              </a:rPr>
              <a:t>find</a:t>
            </a:r>
            <a:r>
              <a:rPr lang="it-IT" sz="2000" b="1" dirty="0">
                <a:solidFill>
                  <a:srgbClr val="0000FF"/>
                </a:solidFill>
              </a:rPr>
              <a:t> </a:t>
            </a:r>
            <a:r>
              <a:rPr lang="it-IT" sz="2000" b="1" dirty="0">
                <a:solidFill>
                  <a:srgbClr val="FF0000"/>
                </a:solidFill>
                <a:latin typeface="Symbol" charset="0"/>
              </a:rPr>
              <a:t>F</a:t>
            </a:r>
            <a:r>
              <a:rPr lang="it-IT" sz="2000" b="1" dirty="0">
                <a:solidFill>
                  <a:srgbClr val="FF0000"/>
                </a:solidFill>
                <a:latin typeface="+mj-lt"/>
              </a:rPr>
              <a:t>(</a:t>
            </a:r>
            <a:r>
              <a:rPr lang="it-IT" sz="2000" b="1" i="1" dirty="0">
                <a:solidFill>
                  <a:srgbClr val="FF0000"/>
                </a:solidFill>
                <a:latin typeface="+mj-lt"/>
              </a:rPr>
              <a:t>N</a:t>
            </a:r>
            <a:r>
              <a:rPr lang="it-IT" sz="2000" b="1" dirty="0">
                <a:solidFill>
                  <a:srgbClr val="FF0000"/>
                </a:solidFill>
                <a:latin typeface="+mj-lt"/>
              </a:rPr>
              <a:t>)</a:t>
            </a:r>
            <a:r>
              <a:rPr lang="it-IT" sz="2000" b="1" dirty="0">
                <a:latin typeface="+mj-lt"/>
              </a:rPr>
              <a:t> </a:t>
            </a:r>
          </a:p>
          <a:p>
            <a:pPr>
              <a:defRPr/>
            </a:pPr>
            <a:r>
              <a:rPr lang="it-IT" sz="2000" dirty="0">
                <a:sym typeface="Wingdings" panose="05000000000000000000" pitchFamily="2" charset="2"/>
              </a:rPr>
              <a:t>	 </a:t>
            </a:r>
            <a:r>
              <a:rPr lang="it-IT" sz="2000" b="1" dirty="0">
                <a:solidFill>
                  <a:srgbClr val="0000FF"/>
                </a:solidFill>
              </a:rPr>
              <a:t>an </a:t>
            </a:r>
            <a:r>
              <a:rPr lang="it-IT" sz="2000" b="1" dirty="0" err="1">
                <a:solidFill>
                  <a:srgbClr val="0000FF"/>
                </a:solidFill>
              </a:rPr>
              <a:t>without</a:t>
            </a:r>
            <a:r>
              <a:rPr lang="it-IT" sz="2000" b="1" dirty="0">
                <a:solidFill>
                  <a:srgbClr val="0000FF"/>
                </a:solidFill>
              </a:rPr>
              <a:t> </a:t>
            </a:r>
            <a:r>
              <a:rPr lang="it-IT" sz="2000" b="1" dirty="0">
                <a:solidFill>
                  <a:srgbClr val="FF0000"/>
                </a:solidFill>
                <a:latin typeface="Symbol" charset="0"/>
              </a:rPr>
              <a:t>F</a:t>
            </a:r>
            <a:r>
              <a:rPr lang="it-IT" sz="2000" b="1" dirty="0">
                <a:solidFill>
                  <a:srgbClr val="FF0000"/>
                </a:solidFill>
              </a:rPr>
              <a:t>(</a:t>
            </a:r>
            <a:r>
              <a:rPr lang="it-IT" sz="2000" b="1" i="1" dirty="0">
                <a:solidFill>
                  <a:srgbClr val="FF0000"/>
                </a:solidFill>
              </a:rPr>
              <a:t>N</a:t>
            </a:r>
            <a:r>
              <a:rPr lang="it-IT" sz="2000" b="1" dirty="0">
                <a:solidFill>
                  <a:srgbClr val="FF0000"/>
                </a:solidFill>
              </a:rPr>
              <a:t>)</a:t>
            </a:r>
            <a:r>
              <a:rPr lang="it-IT" sz="2000" b="1" dirty="0"/>
              <a:t> </a:t>
            </a:r>
            <a:r>
              <a:rPr lang="it-IT" sz="2000" b="1" dirty="0">
                <a:solidFill>
                  <a:srgbClr val="0000FF"/>
                </a:solidFill>
              </a:rPr>
              <a:t>hard to compute</a:t>
            </a:r>
            <a:r>
              <a:rPr lang="it-IT" sz="2000" b="1" dirty="0"/>
              <a:t> </a:t>
            </a:r>
            <a:r>
              <a:rPr lang="it-IT" sz="2000" b="1" i="1" dirty="0">
                <a:solidFill>
                  <a:srgbClr val="FF0000"/>
                </a:solidFill>
              </a:rPr>
              <a:t>d </a:t>
            </a:r>
            <a:r>
              <a:rPr lang="it-IT" sz="2000" b="1" dirty="0">
                <a:solidFill>
                  <a:srgbClr val="0000FF"/>
                </a:solidFill>
              </a:rPr>
              <a:t>from </a:t>
            </a:r>
            <a:r>
              <a:rPr lang="it-IT" sz="2000" b="1" i="1" dirty="0">
                <a:solidFill>
                  <a:srgbClr val="FF0000"/>
                </a:solidFill>
              </a:rPr>
              <a:t>e</a:t>
            </a:r>
            <a:endParaRPr lang="it-IT" sz="2000" b="1" dirty="0"/>
          </a:p>
        </p:txBody>
      </p:sp>
    </p:spTree>
    <p:extLst>
      <p:ext uri="{BB962C8B-B14F-4D97-AF65-F5344CB8AC3E}">
        <p14:creationId xmlns:p14="http://schemas.microsoft.com/office/powerpoint/2010/main" val="139407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fade">
                                      <p:cBhvr>
                                        <p:cTn id="7" dur="500"/>
                                        <p:tgtEl>
                                          <p:spTgt spid="195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fade">
                                      <p:cBhvr>
                                        <p:cTn id="12" dur="500"/>
                                        <p:tgtEl>
                                          <p:spTgt spid="195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5587">
                                            <p:txEl>
                                              <p:pRg st="2" end="2"/>
                                            </p:txEl>
                                          </p:spTgt>
                                        </p:tgtEl>
                                        <p:attrNameLst>
                                          <p:attrName>style.visibility</p:attrName>
                                        </p:attrNameLst>
                                      </p:cBhvr>
                                      <p:to>
                                        <p:strVal val="visible"/>
                                      </p:to>
                                    </p:set>
                                    <p:animEffect transition="in" filter="fade">
                                      <p:cBhvr>
                                        <p:cTn id="17" dur="500"/>
                                        <p:tgtEl>
                                          <p:spTgt spid="195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5587">
                                            <p:txEl>
                                              <p:pRg st="3" end="3"/>
                                            </p:txEl>
                                          </p:spTgt>
                                        </p:tgtEl>
                                        <p:attrNameLst>
                                          <p:attrName>style.visibility</p:attrName>
                                        </p:attrNameLst>
                                      </p:cBhvr>
                                      <p:to>
                                        <p:strVal val="visible"/>
                                      </p:to>
                                    </p:set>
                                    <p:animEffect transition="in" filter="fade">
                                      <p:cBhvr>
                                        <p:cTn id="22" dur="500"/>
                                        <p:tgtEl>
                                          <p:spTgt spid="1955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5587">
                                            <p:txEl>
                                              <p:pRg st="4" end="4"/>
                                            </p:txEl>
                                          </p:spTgt>
                                        </p:tgtEl>
                                        <p:attrNameLst>
                                          <p:attrName>style.visibility</p:attrName>
                                        </p:attrNameLst>
                                      </p:cBhvr>
                                      <p:to>
                                        <p:strVal val="visible"/>
                                      </p:to>
                                    </p:set>
                                    <p:animEffect transition="in" filter="fade">
                                      <p:cBhvr>
                                        <p:cTn id="27" dur="500"/>
                                        <p:tgtEl>
                                          <p:spTgt spid="1955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5594"/>
                                        </p:tgtEl>
                                        <p:attrNameLst>
                                          <p:attrName>style.visibility</p:attrName>
                                        </p:attrNameLst>
                                      </p:cBhvr>
                                      <p:to>
                                        <p:strVal val="visible"/>
                                      </p:to>
                                    </p:set>
                                    <p:animEffect transition="in" filter="fade">
                                      <p:cBhvr>
                                        <p:cTn id="32" dur="500"/>
                                        <p:tgtEl>
                                          <p:spTgt spid="19559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5589"/>
                                        </p:tgtEl>
                                        <p:attrNameLst>
                                          <p:attrName>style.visibility</p:attrName>
                                        </p:attrNameLst>
                                      </p:cBhvr>
                                      <p:to>
                                        <p:strVal val="visible"/>
                                      </p:to>
                                    </p:set>
                                    <p:animEffect transition="in" filter="fade">
                                      <p:cBhvr>
                                        <p:cTn id="37" dur="500"/>
                                        <p:tgtEl>
                                          <p:spTgt spid="19558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5590"/>
                                        </p:tgtEl>
                                        <p:attrNameLst>
                                          <p:attrName>style.visibility</p:attrName>
                                        </p:attrNameLst>
                                      </p:cBhvr>
                                      <p:to>
                                        <p:strVal val="visible"/>
                                      </p:to>
                                    </p:set>
                                    <p:animEffect transition="in" filter="fade">
                                      <p:cBhvr>
                                        <p:cTn id="40" dur="500"/>
                                        <p:tgtEl>
                                          <p:spTgt spid="19559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5592"/>
                                        </p:tgtEl>
                                        <p:attrNameLst>
                                          <p:attrName>style.visibility</p:attrName>
                                        </p:attrNameLst>
                                      </p:cBhvr>
                                      <p:to>
                                        <p:strVal val="visible"/>
                                      </p:to>
                                    </p:set>
                                    <p:animEffect transition="in" filter="fade">
                                      <p:cBhvr>
                                        <p:cTn id="43" dur="500"/>
                                        <p:tgtEl>
                                          <p:spTgt spid="19559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5588"/>
                                        </p:tgtEl>
                                        <p:attrNameLst>
                                          <p:attrName>style.visibility</p:attrName>
                                        </p:attrNameLst>
                                      </p:cBhvr>
                                      <p:to>
                                        <p:strVal val="visible"/>
                                      </p:to>
                                    </p:set>
                                    <p:animEffect transition="in" filter="fade">
                                      <p:cBhvr>
                                        <p:cTn id="48" dur="500"/>
                                        <p:tgtEl>
                                          <p:spTgt spid="19558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5591"/>
                                        </p:tgtEl>
                                        <p:attrNameLst>
                                          <p:attrName>style.visibility</p:attrName>
                                        </p:attrNameLst>
                                      </p:cBhvr>
                                      <p:to>
                                        <p:strVal val="visible"/>
                                      </p:to>
                                    </p:set>
                                    <p:animEffect transition="in" filter="fade">
                                      <p:cBhvr>
                                        <p:cTn id="51" dur="500"/>
                                        <p:tgtEl>
                                          <p:spTgt spid="1955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5593"/>
                                        </p:tgtEl>
                                        <p:attrNameLst>
                                          <p:attrName>style.visibility</p:attrName>
                                        </p:attrNameLst>
                                      </p:cBhvr>
                                      <p:to>
                                        <p:strVal val="visible"/>
                                      </p:to>
                                    </p:set>
                                    <p:animEffect transition="in" filter="fade">
                                      <p:cBhvr>
                                        <p:cTn id="54" dur="500"/>
                                        <p:tgtEl>
                                          <p:spTgt spid="195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uiExpand="1" build="p"/>
      <p:bldP spid="195590" grpId="0"/>
      <p:bldP spid="195591" grpId="0"/>
      <p:bldP spid="195592" grpId="0"/>
      <p:bldP spid="195593" grpId="0"/>
      <p:bldP spid="19559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206376"/>
            <a:ext cx="8378825" cy="554772"/>
          </a:xfrm>
          <a:extLst>
            <a:ext uri="{91240B29-F687-4F45-9708-019B960494DF}">
              <a14:hiddenLine xmlns:a14="http://schemas.microsoft.com/office/drawing/2010/main" w="12700">
                <a:solidFill>
                  <a:schemeClr val="tx1"/>
                </a:solidFill>
                <a:miter lim="800000"/>
                <a:headEnd/>
                <a:tailEnd/>
              </a14:hiddenLine>
            </a:ext>
          </a:extLst>
        </p:spPr>
        <p:txBody>
          <a:bodyPr lIns="90486" rIns="90486"/>
          <a:lstStyle/>
          <a:p>
            <a:pPr>
              <a:defRPr/>
            </a:pPr>
            <a:r>
              <a:rPr lang="it-IT" dirty="0"/>
              <a:t>RSA </a:t>
            </a:r>
            <a:r>
              <a:rPr lang="it-IT" dirty="0" err="1"/>
              <a:t>construction</a:t>
            </a:r>
            <a:endParaRPr lang="it-IT" dirty="0"/>
          </a:p>
        </p:txBody>
      </p:sp>
      <p:pic>
        <p:nvPicPr>
          <p:cNvPr id="195588" name="Picture 4"/>
          <p:cNvPicPr>
            <a:picLocks noChangeAspect="1" noChangeArrowheads="1"/>
          </p:cNvPicPr>
          <p:nvPr/>
        </p:nvPicPr>
        <p:blipFill>
          <a:blip r:embed="rId3"/>
          <a:srcRect/>
          <a:stretch>
            <a:fillRect/>
          </a:stretch>
        </p:blipFill>
        <p:spPr bwMode="auto">
          <a:xfrm>
            <a:off x="6804025" y="1859186"/>
            <a:ext cx="130651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pic>
        <p:nvPicPr>
          <p:cNvPr id="195589" name="Picture 5"/>
          <p:cNvPicPr>
            <a:picLocks noChangeAspect="1" noChangeArrowheads="1"/>
          </p:cNvPicPr>
          <p:nvPr/>
        </p:nvPicPr>
        <p:blipFill>
          <a:blip r:embed="rId4"/>
          <a:srcRect/>
          <a:stretch>
            <a:fillRect/>
          </a:stretch>
        </p:blipFill>
        <p:spPr bwMode="auto">
          <a:xfrm>
            <a:off x="2651125" y="1859186"/>
            <a:ext cx="130651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sp>
        <p:nvSpPr>
          <p:cNvPr id="195590" name="Text Box 6"/>
          <p:cNvSpPr txBox="1">
            <a:spLocks noChangeArrowheads="1"/>
          </p:cNvSpPr>
          <p:nvPr/>
        </p:nvSpPr>
        <p:spPr bwMode="auto">
          <a:xfrm>
            <a:off x="2852738" y="1438103"/>
            <a:ext cx="1016000" cy="461663"/>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lIns="91439" tIns="45719" rIns="91439" bIns="45719" anchor="ctr">
            <a:spAutoFit/>
          </a:bodyPr>
          <a:lstStyle/>
          <a:p>
            <a:pPr algn="ctr" eaLnBrk="0" hangingPunct="0">
              <a:spcBef>
                <a:spcPct val="50000"/>
              </a:spcBef>
              <a:defRPr/>
            </a:pPr>
            <a:r>
              <a:rPr lang="it-IT" sz="2400" b="1" dirty="0">
                <a:latin typeface="+mj-lt"/>
              </a:rPr>
              <a:t>(</a:t>
            </a:r>
            <a:r>
              <a:rPr lang="it-IT" sz="2400" b="1" i="1" dirty="0">
                <a:solidFill>
                  <a:srgbClr val="0000FF"/>
                </a:solidFill>
                <a:latin typeface="+mj-lt"/>
              </a:rPr>
              <a:t>N</a:t>
            </a:r>
            <a:r>
              <a:rPr lang="it-IT" sz="2400" b="1" dirty="0">
                <a:latin typeface="+mj-lt"/>
              </a:rPr>
              <a:t>, </a:t>
            </a:r>
            <a:r>
              <a:rPr lang="it-IT" sz="2400" b="1" i="1" dirty="0">
                <a:solidFill>
                  <a:srgbClr val="0000FF"/>
                </a:solidFill>
                <a:latin typeface="+mj-lt"/>
              </a:rPr>
              <a:t>e</a:t>
            </a:r>
            <a:r>
              <a:rPr lang="it-IT" sz="2400" b="1" dirty="0">
                <a:latin typeface="+mj-lt"/>
              </a:rPr>
              <a:t>) </a:t>
            </a:r>
          </a:p>
        </p:txBody>
      </p:sp>
      <p:sp>
        <p:nvSpPr>
          <p:cNvPr id="195591" name="Text Box 7"/>
          <p:cNvSpPr txBox="1">
            <a:spLocks noChangeArrowheads="1"/>
          </p:cNvSpPr>
          <p:nvPr/>
        </p:nvSpPr>
        <p:spPr bwMode="auto">
          <a:xfrm>
            <a:off x="7209154" y="1438103"/>
            <a:ext cx="394657" cy="461663"/>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9" tIns="45719" rIns="91439" bIns="45719" anchor="ctr">
            <a:spAutoFit/>
          </a:bodyPr>
          <a:lstStyle/>
          <a:p>
            <a:pPr algn="ctr" eaLnBrk="0" hangingPunct="0">
              <a:spcBef>
                <a:spcPct val="50000"/>
              </a:spcBef>
              <a:defRPr/>
            </a:pPr>
            <a:r>
              <a:rPr lang="it-IT" sz="2400" b="1" i="1" dirty="0">
                <a:solidFill>
                  <a:srgbClr val="FF0000"/>
                </a:solidFill>
                <a:latin typeface="+mj-lt"/>
              </a:rPr>
              <a:t>d</a:t>
            </a:r>
            <a:endParaRPr lang="it-IT" sz="2400" b="1" dirty="0">
              <a:latin typeface="+mj-lt"/>
            </a:endParaRPr>
          </a:p>
        </p:txBody>
      </p:sp>
      <p:sp>
        <p:nvSpPr>
          <p:cNvPr id="195592" name="Text Box 8"/>
          <p:cNvSpPr txBox="1">
            <a:spLocks noChangeArrowheads="1"/>
          </p:cNvSpPr>
          <p:nvPr/>
        </p:nvSpPr>
        <p:spPr bwMode="auto">
          <a:xfrm>
            <a:off x="616913" y="1848224"/>
            <a:ext cx="1737974" cy="461663"/>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9" tIns="45719" rIns="91439" bIns="45719" anchor="ctr">
            <a:spAutoFit/>
          </a:bodyPr>
          <a:lstStyle/>
          <a:p>
            <a:pPr algn="ctr" eaLnBrk="0" hangingPunct="0">
              <a:spcBef>
                <a:spcPct val="50000"/>
              </a:spcBef>
              <a:defRPr/>
            </a:pPr>
            <a:r>
              <a:rPr lang="it-IT" sz="2400">
                <a:latin typeface="+mj-lt"/>
              </a:rPr>
              <a:t>Public </a:t>
            </a:r>
            <a:r>
              <a:rPr lang="it-IT" sz="2400" dirty="0" err="1">
                <a:latin typeface="+mj-lt"/>
              </a:rPr>
              <a:t>key</a:t>
            </a:r>
            <a:endParaRPr lang="it-IT" sz="2400" dirty="0">
              <a:latin typeface="+mj-lt"/>
            </a:endParaRPr>
          </a:p>
        </p:txBody>
      </p:sp>
      <p:sp>
        <p:nvSpPr>
          <p:cNvPr id="195593" name="Text Box 9"/>
          <p:cNvSpPr txBox="1">
            <a:spLocks noChangeArrowheads="1"/>
          </p:cNvSpPr>
          <p:nvPr/>
        </p:nvSpPr>
        <p:spPr bwMode="auto">
          <a:xfrm>
            <a:off x="4648552" y="1848224"/>
            <a:ext cx="1864611" cy="461663"/>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9" tIns="45719" rIns="91439" bIns="45719" anchor="ctr">
            <a:spAutoFit/>
          </a:bodyPr>
          <a:lstStyle/>
          <a:p>
            <a:pPr algn="ctr" eaLnBrk="0" hangingPunct="0">
              <a:spcBef>
                <a:spcPct val="50000"/>
              </a:spcBef>
              <a:defRPr/>
            </a:pPr>
            <a:r>
              <a:rPr lang="it-IT" sz="2400" dirty="0">
                <a:latin typeface="+mj-lt"/>
              </a:rPr>
              <a:t>Private </a:t>
            </a:r>
            <a:r>
              <a:rPr lang="it-IT" sz="2400" dirty="0" err="1">
                <a:latin typeface="+mj-lt"/>
              </a:rPr>
              <a:t>Key</a:t>
            </a:r>
            <a:endParaRPr lang="it-IT" sz="2400" dirty="0">
              <a:latin typeface="+mj-lt"/>
            </a:endParaRPr>
          </a:p>
        </p:txBody>
      </p:sp>
      <mc:AlternateContent xmlns:mc="http://schemas.openxmlformats.org/markup-compatibility/2006" xmlns:a14="http://schemas.microsoft.com/office/drawing/2010/main">
        <mc:Choice Requires="a14">
          <p:sp>
            <p:nvSpPr>
              <p:cNvPr id="12" name="CasellaDiTesto 11"/>
              <p:cNvSpPr txBox="1"/>
              <p:nvPr/>
            </p:nvSpPr>
            <p:spPr>
              <a:xfrm>
                <a:off x="971600" y="3277740"/>
                <a:ext cx="7416824" cy="492443"/>
              </a:xfrm>
              <a:prstGeom prst="rect">
                <a:avLst/>
              </a:prstGeom>
              <a:noFill/>
            </p:spPr>
            <p:txBody>
              <a:bodyPr wrap="square" lIns="0" tIns="0" rIns="0" bIns="0" rtlCol="0">
                <a:spAutoFit/>
              </a:bodyPr>
              <a:lstStyle/>
              <a:p>
                <a:r>
                  <a:rPr lang="it-IT" sz="3200" dirty="0"/>
                  <a:t>Encrypt: ENC(M):         	</a:t>
                </a:r>
                <a:r>
                  <a:rPr lang="it-IT" sz="3200" i="1" dirty="0"/>
                  <a:t>C =</a:t>
                </a:r>
                <a14:m>
                  <m:oMath xmlns:m="http://schemas.openxmlformats.org/officeDocument/2006/math">
                    <m:sSup>
                      <m:sSupPr>
                        <m:ctrlPr>
                          <a:rPr lang="it-IT" sz="3200" i="1">
                            <a:latin typeface="Cambria Math" panose="02040503050406030204" pitchFamily="18" charset="0"/>
                          </a:rPr>
                        </m:ctrlPr>
                      </m:sSupPr>
                      <m:e>
                        <m:r>
                          <a:rPr lang="it-IT" sz="3200" i="1">
                            <a:latin typeface="Cambria Math" panose="02040503050406030204" pitchFamily="18" charset="0"/>
                          </a:rPr>
                          <m:t>𝑀</m:t>
                        </m:r>
                      </m:e>
                      <m:sup>
                        <m:r>
                          <a:rPr lang="it-IT" sz="3200" i="1">
                            <a:latin typeface="Cambria Math" panose="02040503050406030204" pitchFamily="18" charset="0"/>
                          </a:rPr>
                          <m:t>𝑒</m:t>
                        </m:r>
                      </m:sup>
                    </m:sSup>
                    <m:r>
                      <m:rPr>
                        <m:sty m:val="p"/>
                      </m:rPr>
                      <a:rPr lang="it-IT" sz="3200" b="0" i="0" smtClean="0">
                        <a:latin typeface="Cambria Math" panose="02040503050406030204" pitchFamily="18" charset="0"/>
                      </a:rPr>
                      <m:t>mod</m:t>
                    </m:r>
                    <m:r>
                      <a:rPr lang="it-IT" sz="3200" b="0" i="0" smtClean="0">
                        <a:latin typeface="Cambria Math" panose="02040503050406030204" pitchFamily="18" charset="0"/>
                      </a:rPr>
                      <m:t> </m:t>
                    </m:r>
                    <m:r>
                      <a:rPr lang="it-IT" sz="3200" b="0" i="1" smtClean="0">
                        <a:latin typeface="Cambria Math" panose="02040503050406030204" pitchFamily="18" charset="0"/>
                      </a:rPr>
                      <m:t>𝑁</m:t>
                    </m:r>
                  </m:oMath>
                </a14:m>
                <a:endParaRPr lang="it-IT" sz="3200" dirty="0"/>
              </a:p>
            </p:txBody>
          </p:sp>
        </mc:Choice>
        <mc:Fallback xmlns="">
          <p:sp>
            <p:nvSpPr>
              <p:cNvPr id="12" name="CasellaDiTesto 11"/>
              <p:cNvSpPr txBox="1">
                <a:spLocks noRot="1" noChangeAspect="1" noMove="1" noResize="1" noEditPoints="1" noAdjustHandles="1" noChangeArrowheads="1" noChangeShapeType="1" noTextEdit="1"/>
              </p:cNvSpPr>
              <p:nvPr/>
            </p:nvSpPr>
            <p:spPr>
              <a:xfrm>
                <a:off x="971600" y="3277740"/>
                <a:ext cx="7416824" cy="492443"/>
              </a:xfrm>
              <a:prstGeom prst="rect">
                <a:avLst/>
              </a:prstGeom>
              <a:blipFill>
                <a:blip r:embed="rId5"/>
                <a:stretch>
                  <a:fillRect l="-3287" t="-26250" b="-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971600" y="4077072"/>
                <a:ext cx="7344816" cy="1996316"/>
              </a:xfrm>
              <a:prstGeom prst="rect">
                <a:avLst/>
              </a:prstGeom>
              <a:noFill/>
            </p:spPr>
            <p:txBody>
              <a:bodyPr wrap="square" lIns="0" tIns="0" rIns="0" bIns="0" rtlCol="0">
                <a:spAutoFit/>
              </a:bodyPr>
              <a:lstStyle/>
              <a:p>
                <a:r>
                  <a:rPr lang="it-IT" sz="3200" dirty="0"/>
                  <a:t>Decrypt: DEC(C):         	</a:t>
                </a:r>
                <a:r>
                  <a:rPr lang="it-IT" sz="3200" i="1" dirty="0"/>
                  <a:t>M =</a:t>
                </a:r>
                <a14:m>
                  <m:oMath xmlns:m="http://schemas.openxmlformats.org/officeDocument/2006/math">
                    <m:sSup>
                      <m:sSupPr>
                        <m:ctrlPr>
                          <a:rPr lang="it-IT" sz="3200" i="1">
                            <a:latin typeface="Cambria Math" panose="02040503050406030204" pitchFamily="18" charset="0"/>
                          </a:rPr>
                        </m:ctrlPr>
                      </m:sSupPr>
                      <m:e>
                        <m:r>
                          <a:rPr lang="it-IT" sz="3200" b="0" i="1" smtClean="0">
                            <a:latin typeface="Cambria Math" panose="02040503050406030204" pitchFamily="18" charset="0"/>
                          </a:rPr>
                          <m:t> </m:t>
                        </m:r>
                        <m:r>
                          <a:rPr lang="it-IT" sz="3200" b="0" i="1" smtClean="0">
                            <a:latin typeface="Cambria Math" panose="02040503050406030204" pitchFamily="18" charset="0"/>
                          </a:rPr>
                          <m:t>𝐶</m:t>
                        </m:r>
                      </m:e>
                      <m:sup>
                        <m:r>
                          <a:rPr lang="it-IT" sz="3200" b="0" i="1" smtClean="0">
                            <a:latin typeface="Cambria Math" panose="02040503050406030204" pitchFamily="18" charset="0"/>
                          </a:rPr>
                          <m:t>𝑑</m:t>
                        </m:r>
                      </m:sup>
                    </m:sSup>
                    <m:r>
                      <m:rPr>
                        <m:sty m:val="p"/>
                      </m:rPr>
                      <a:rPr lang="it-IT" sz="3200" b="0" i="0" smtClean="0">
                        <a:latin typeface="Cambria Math" panose="02040503050406030204" pitchFamily="18" charset="0"/>
                      </a:rPr>
                      <m:t>mod</m:t>
                    </m:r>
                    <m:r>
                      <a:rPr lang="it-IT" sz="3200" b="0" i="0" smtClean="0">
                        <a:latin typeface="Cambria Math" panose="02040503050406030204" pitchFamily="18" charset="0"/>
                      </a:rPr>
                      <m:t> </m:t>
                    </m:r>
                    <m:r>
                      <a:rPr lang="it-IT" sz="3200" b="0" i="1" smtClean="0">
                        <a:latin typeface="Cambria Math" panose="02040503050406030204" pitchFamily="18" charset="0"/>
                      </a:rPr>
                      <m:t>𝑁</m:t>
                    </m:r>
                  </m:oMath>
                </a14:m>
                <a:r>
                  <a:rPr lang="it-IT" sz="3200" dirty="0"/>
                  <a:t>=</a:t>
                </a:r>
              </a:p>
              <a:p>
                <a:r>
                  <a:rPr lang="it-IT" sz="3200" dirty="0"/>
                  <a:t>				</a:t>
                </a:r>
                <a:r>
                  <a:rPr lang="it-IT" sz="3200" i="1" dirty="0"/>
                  <a:t>    =</a:t>
                </a:r>
                <a14:m>
                  <m:oMath xmlns:m="http://schemas.openxmlformats.org/officeDocument/2006/math">
                    <m:sSup>
                      <m:sSupPr>
                        <m:ctrlPr>
                          <a:rPr lang="it-IT" sz="3200" i="1">
                            <a:latin typeface="Cambria Math" panose="02040503050406030204" pitchFamily="18" charset="0"/>
                          </a:rPr>
                        </m:ctrlPr>
                      </m:sSupPr>
                      <m:e>
                        <m:sSup>
                          <m:sSupPr>
                            <m:ctrlPr>
                              <a:rPr lang="it-IT" sz="3200" i="1">
                                <a:latin typeface="Cambria Math" panose="02040503050406030204" pitchFamily="18" charset="0"/>
                              </a:rPr>
                            </m:ctrlPr>
                          </m:sSupPr>
                          <m:e>
                            <m:r>
                              <a:rPr lang="it-IT" sz="3200" b="0" i="1" smtClean="0">
                                <a:latin typeface="Cambria Math" panose="02040503050406030204" pitchFamily="18" charset="0"/>
                              </a:rPr>
                              <m:t> (</m:t>
                            </m:r>
                            <m:r>
                              <a:rPr lang="it-IT" sz="3200" i="1">
                                <a:latin typeface="Cambria Math" panose="02040503050406030204" pitchFamily="18" charset="0"/>
                              </a:rPr>
                              <m:t>𝑀</m:t>
                            </m:r>
                          </m:e>
                          <m:sup>
                            <m:r>
                              <a:rPr lang="it-IT" sz="3200" i="1">
                                <a:latin typeface="Cambria Math" panose="02040503050406030204" pitchFamily="18" charset="0"/>
                              </a:rPr>
                              <m:t>𝑒</m:t>
                            </m:r>
                          </m:sup>
                        </m:sSup>
                        <m:r>
                          <a:rPr lang="it-IT" sz="3200" b="0" i="1" smtClean="0">
                            <a:latin typeface="Cambria Math" panose="02040503050406030204" pitchFamily="18" charset="0"/>
                          </a:rPr>
                          <m:t>)</m:t>
                        </m:r>
                      </m:e>
                      <m:sup>
                        <m:r>
                          <a:rPr lang="it-IT" sz="3200" i="1">
                            <a:latin typeface="Cambria Math" panose="02040503050406030204" pitchFamily="18" charset="0"/>
                          </a:rPr>
                          <m:t>𝑑</m:t>
                        </m:r>
                      </m:sup>
                    </m:sSup>
                    <m:r>
                      <m:rPr>
                        <m:sty m:val="p"/>
                      </m:rPr>
                      <a:rPr lang="it-IT" sz="3200">
                        <a:latin typeface="Cambria Math" panose="02040503050406030204" pitchFamily="18" charset="0"/>
                      </a:rPr>
                      <m:t>mod</m:t>
                    </m:r>
                    <m:r>
                      <a:rPr lang="it-IT" sz="3200">
                        <a:latin typeface="Cambria Math" panose="02040503050406030204" pitchFamily="18" charset="0"/>
                      </a:rPr>
                      <m:t> </m:t>
                    </m:r>
                    <m:r>
                      <a:rPr lang="it-IT" sz="3200" i="1">
                        <a:latin typeface="Cambria Math" panose="02040503050406030204" pitchFamily="18" charset="0"/>
                      </a:rPr>
                      <m:t>𝑁</m:t>
                    </m:r>
                  </m:oMath>
                </a14:m>
                <a:r>
                  <a:rPr lang="it-IT" sz="3200" dirty="0"/>
                  <a:t>=</a:t>
                </a:r>
              </a:p>
              <a:p>
                <a:r>
                  <a:rPr lang="it-IT" sz="3200" dirty="0"/>
                  <a:t>				</a:t>
                </a:r>
                <a:r>
                  <a:rPr lang="it-IT" sz="3200" i="1" dirty="0"/>
                  <a:t>    = </a:t>
                </a:r>
                <a14:m>
                  <m:oMath xmlns:m="http://schemas.openxmlformats.org/officeDocument/2006/math">
                    <m:sSup>
                      <m:sSupPr>
                        <m:ctrlPr>
                          <a:rPr lang="it-IT" sz="3200" i="1">
                            <a:latin typeface="Cambria Math" panose="02040503050406030204" pitchFamily="18" charset="0"/>
                          </a:rPr>
                        </m:ctrlPr>
                      </m:sSupPr>
                      <m:e>
                        <m:r>
                          <a:rPr lang="it-IT" sz="3200" i="1">
                            <a:latin typeface="Cambria Math" panose="02040503050406030204" pitchFamily="18" charset="0"/>
                          </a:rPr>
                          <m:t>𝑀</m:t>
                        </m:r>
                      </m:e>
                      <m:sup>
                        <m:r>
                          <a:rPr lang="it-IT" sz="3200" i="1">
                            <a:latin typeface="Cambria Math" panose="02040503050406030204" pitchFamily="18" charset="0"/>
                          </a:rPr>
                          <m:t>𝑒𝑑</m:t>
                        </m:r>
                      </m:sup>
                    </m:sSup>
                    <m:r>
                      <m:rPr>
                        <m:sty m:val="p"/>
                      </m:rPr>
                      <a:rPr lang="it-IT" sz="3200">
                        <a:latin typeface="Cambria Math" panose="02040503050406030204" pitchFamily="18" charset="0"/>
                      </a:rPr>
                      <m:t>mod</m:t>
                    </m:r>
                    <m:r>
                      <a:rPr lang="it-IT" sz="3200">
                        <a:latin typeface="Cambria Math" panose="02040503050406030204" pitchFamily="18" charset="0"/>
                      </a:rPr>
                      <m:t> </m:t>
                    </m:r>
                    <m:r>
                      <a:rPr lang="it-IT" sz="3200" i="1">
                        <a:latin typeface="Cambria Math" panose="02040503050406030204" pitchFamily="18" charset="0"/>
                      </a:rPr>
                      <m:t>𝑁</m:t>
                    </m:r>
                  </m:oMath>
                </a14:m>
                <a:r>
                  <a:rPr lang="it-IT" sz="3200" dirty="0"/>
                  <a:t> = </a:t>
                </a:r>
              </a:p>
              <a:p>
                <a:r>
                  <a:rPr lang="it-IT" sz="3200" dirty="0"/>
                  <a:t>				</a:t>
                </a:r>
                <a:r>
                  <a:rPr lang="it-IT" sz="3200" i="1" dirty="0"/>
                  <a:t>    = </a:t>
                </a:r>
                <a14:m>
                  <m:oMath xmlns:m="http://schemas.openxmlformats.org/officeDocument/2006/math">
                    <m:sSup>
                      <m:sSupPr>
                        <m:ctrlPr>
                          <a:rPr lang="it-IT" sz="3200" i="1">
                            <a:latin typeface="Cambria Math" panose="02040503050406030204" pitchFamily="18" charset="0"/>
                          </a:rPr>
                        </m:ctrlPr>
                      </m:sSupPr>
                      <m:e>
                        <m:r>
                          <a:rPr lang="it-IT" sz="3200" i="1">
                            <a:latin typeface="Cambria Math" panose="02040503050406030204" pitchFamily="18" charset="0"/>
                          </a:rPr>
                          <m:t>𝑀</m:t>
                        </m:r>
                      </m:e>
                      <m:sup>
                        <m:r>
                          <a:rPr lang="it-IT" sz="3200" b="0" i="1" smtClean="0">
                            <a:latin typeface="Cambria Math" panose="02040503050406030204" pitchFamily="18" charset="0"/>
                          </a:rPr>
                          <m:t>1</m:t>
                        </m:r>
                      </m:sup>
                    </m:sSup>
                    <m:r>
                      <m:rPr>
                        <m:sty m:val="p"/>
                      </m:rPr>
                      <a:rPr lang="it-IT" sz="3200">
                        <a:latin typeface="Cambria Math" panose="02040503050406030204" pitchFamily="18" charset="0"/>
                      </a:rPr>
                      <m:t>mod</m:t>
                    </m:r>
                    <m:r>
                      <a:rPr lang="it-IT" sz="3200">
                        <a:latin typeface="Cambria Math" panose="02040503050406030204" pitchFamily="18" charset="0"/>
                      </a:rPr>
                      <m:t> </m:t>
                    </m:r>
                    <m:r>
                      <a:rPr lang="it-IT" sz="3200" i="1">
                        <a:latin typeface="Cambria Math" panose="02040503050406030204" pitchFamily="18" charset="0"/>
                      </a:rPr>
                      <m:t>𝑁</m:t>
                    </m:r>
                  </m:oMath>
                </a14:m>
                <a:r>
                  <a:rPr lang="it-IT" sz="3200" dirty="0"/>
                  <a:t> = </a:t>
                </a:r>
                <a:r>
                  <a:rPr lang="it-IT" sz="3200" i="1" dirty="0"/>
                  <a:t>M</a:t>
                </a:r>
              </a:p>
            </p:txBody>
          </p:sp>
        </mc:Choice>
        <mc:Fallback xmlns="">
          <p:sp>
            <p:nvSpPr>
              <p:cNvPr id="13" name="CasellaDiTesto 12"/>
              <p:cNvSpPr txBox="1">
                <a:spLocks noRot="1" noChangeAspect="1" noMove="1" noResize="1" noEditPoints="1" noAdjustHandles="1" noChangeArrowheads="1" noChangeShapeType="1" noTextEdit="1"/>
              </p:cNvSpPr>
              <p:nvPr/>
            </p:nvSpPr>
            <p:spPr>
              <a:xfrm>
                <a:off x="971600" y="4077072"/>
                <a:ext cx="7344816" cy="1996316"/>
              </a:xfrm>
              <a:prstGeom prst="rect">
                <a:avLst/>
              </a:prstGeom>
              <a:blipFill>
                <a:blip r:embed="rId6"/>
                <a:stretch>
                  <a:fillRect l="-3320" t="-5810" b="-11315"/>
                </a:stretch>
              </a:blipFill>
            </p:spPr>
            <p:txBody>
              <a:bodyPr/>
              <a:lstStyle/>
              <a:p>
                <a:r>
                  <a:rPr lang="it-IT">
                    <a:noFill/>
                  </a:rPr>
                  <a:t> </a:t>
                </a:r>
              </a:p>
            </p:txBody>
          </p:sp>
        </mc:Fallback>
      </mc:AlternateContent>
    </p:spTree>
    <p:extLst>
      <p:ext uri="{BB962C8B-B14F-4D97-AF65-F5344CB8AC3E}">
        <p14:creationId xmlns:p14="http://schemas.microsoft.com/office/powerpoint/2010/main" val="42756320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589"/>
                                        </p:tgtEl>
                                        <p:attrNameLst>
                                          <p:attrName>style.visibility</p:attrName>
                                        </p:attrNameLst>
                                      </p:cBhvr>
                                      <p:to>
                                        <p:strVal val="visible"/>
                                      </p:to>
                                    </p:set>
                                    <p:animEffect transition="in" filter="fade">
                                      <p:cBhvr>
                                        <p:cTn id="7" dur="500"/>
                                        <p:tgtEl>
                                          <p:spTgt spid="1955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5590"/>
                                        </p:tgtEl>
                                        <p:attrNameLst>
                                          <p:attrName>style.visibility</p:attrName>
                                        </p:attrNameLst>
                                      </p:cBhvr>
                                      <p:to>
                                        <p:strVal val="visible"/>
                                      </p:to>
                                    </p:set>
                                    <p:animEffect transition="in" filter="fade">
                                      <p:cBhvr>
                                        <p:cTn id="10" dur="500"/>
                                        <p:tgtEl>
                                          <p:spTgt spid="19559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5592"/>
                                        </p:tgtEl>
                                        <p:attrNameLst>
                                          <p:attrName>style.visibility</p:attrName>
                                        </p:attrNameLst>
                                      </p:cBhvr>
                                      <p:to>
                                        <p:strVal val="visible"/>
                                      </p:to>
                                    </p:set>
                                    <p:animEffect transition="in" filter="fade">
                                      <p:cBhvr>
                                        <p:cTn id="13" dur="500"/>
                                        <p:tgtEl>
                                          <p:spTgt spid="19559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5588"/>
                                        </p:tgtEl>
                                        <p:attrNameLst>
                                          <p:attrName>style.visibility</p:attrName>
                                        </p:attrNameLst>
                                      </p:cBhvr>
                                      <p:to>
                                        <p:strVal val="visible"/>
                                      </p:to>
                                    </p:set>
                                    <p:animEffect transition="in" filter="fade">
                                      <p:cBhvr>
                                        <p:cTn id="18" dur="500"/>
                                        <p:tgtEl>
                                          <p:spTgt spid="19558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5591"/>
                                        </p:tgtEl>
                                        <p:attrNameLst>
                                          <p:attrName>style.visibility</p:attrName>
                                        </p:attrNameLst>
                                      </p:cBhvr>
                                      <p:to>
                                        <p:strVal val="visible"/>
                                      </p:to>
                                    </p:set>
                                    <p:animEffect transition="in" filter="fade">
                                      <p:cBhvr>
                                        <p:cTn id="21" dur="500"/>
                                        <p:tgtEl>
                                          <p:spTgt spid="19559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5593"/>
                                        </p:tgtEl>
                                        <p:attrNameLst>
                                          <p:attrName>style.visibility</p:attrName>
                                        </p:attrNameLst>
                                      </p:cBhvr>
                                      <p:to>
                                        <p:strVal val="visible"/>
                                      </p:to>
                                    </p:set>
                                    <p:animEffect transition="in" filter="fade">
                                      <p:cBhvr>
                                        <p:cTn id="24" dur="500"/>
                                        <p:tgtEl>
                                          <p:spTgt spid="19559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0" grpId="0"/>
      <p:bldP spid="195591" grpId="0"/>
      <p:bldP spid="195592" grpId="0"/>
      <p:bldP spid="195593"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07504" y="68263"/>
            <a:ext cx="9000999" cy="768449"/>
          </a:xfrm>
          <a:extLst>
            <a:ext uri="{91240B29-F687-4F45-9708-019B960494DF}">
              <a14:hiddenLine xmlns:a14="http://schemas.microsoft.com/office/drawing/2010/main" w="12700">
                <a:solidFill>
                  <a:schemeClr val="tx1"/>
                </a:solidFill>
                <a:miter lim="800000"/>
                <a:headEnd/>
                <a:tailEnd/>
              </a14:hiddenLine>
            </a:ext>
          </a:extLst>
        </p:spPr>
        <p:txBody>
          <a:bodyPr lIns="90486" rIns="90486"/>
          <a:lstStyle/>
          <a:p>
            <a:pPr>
              <a:defRPr/>
            </a:pPr>
            <a:r>
              <a:rPr lang="it-IT" dirty="0" err="1"/>
              <a:t>Why</a:t>
            </a:r>
            <a:r>
              <a:rPr lang="it-IT" dirty="0"/>
              <a:t> RSA </a:t>
            </a:r>
            <a:r>
              <a:rPr lang="it-IT" dirty="0" err="1"/>
              <a:t>works</a:t>
            </a:r>
            <a:r>
              <a:rPr lang="it-IT" dirty="0"/>
              <a:t>? </a:t>
            </a:r>
            <a:r>
              <a:rPr lang="it-IT" dirty="0" err="1"/>
              <a:t>Trapdoor</a:t>
            </a:r>
            <a:r>
              <a:rPr lang="it-IT" dirty="0"/>
              <a:t> </a:t>
            </a:r>
            <a:r>
              <a:rPr lang="it-IT" dirty="0" err="1"/>
              <a:t>function</a:t>
            </a:r>
            <a:r>
              <a:rPr lang="it-IT" dirty="0"/>
              <a:t>!</a:t>
            </a:r>
          </a:p>
        </p:txBody>
      </p:sp>
      <mc:AlternateContent xmlns:mc="http://schemas.openxmlformats.org/markup-compatibility/2006" xmlns:a14="http://schemas.microsoft.com/office/drawing/2010/main">
        <mc:Choice Requires="a14">
          <p:sp>
            <p:nvSpPr>
              <p:cNvPr id="4" name="CasellaDiTesto 3"/>
              <p:cNvSpPr txBox="1"/>
              <p:nvPr/>
            </p:nvSpPr>
            <p:spPr>
              <a:xfrm>
                <a:off x="431540" y="1052736"/>
                <a:ext cx="8208912" cy="984885"/>
              </a:xfrm>
              <a:prstGeom prst="rect">
                <a:avLst/>
              </a:prstGeom>
              <a:noFill/>
            </p:spPr>
            <p:txBody>
              <a:bodyPr wrap="square" lIns="0" tIns="0" rIns="0" bIns="0" rtlCol="0">
                <a:spAutoFit/>
              </a:bodyPr>
              <a:lstStyle/>
              <a:p>
                <a:r>
                  <a:rPr lang="it-IT" sz="3200" dirty="0"/>
                  <a:t>Decryption </a:t>
                </a:r>
                <a:r>
                  <a:rPr lang="it-IT" sz="3200" dirty="0" err="1"/>
                  <a:t>challenge</a:t>
                </a:r>
                <a:r>
                  <a:rPr lang="it-IT" sz="3200" dirty="0"/>
                  <a:t>: </a:t>
                </a:r>
                <a:r>
                  <a:rPr lang="it-IT" sz="3200" dirty="0" err="1"/>
                  <a:t>given</a:t>
                </a:r>
                <a:r>
                  <a:rPr lang="it-IT" sz="3200" dirty="0"/>
                  <a:t> </a:t>
                </a:r>
                <a:r>
                  <a:rPr lang="it-IT" sz="3200" i="1" dirty="0"/>
                  <a:t>N</a:t>
                </a:r>
                <a:r>
                  <a:rPr lang="it-IT" sz="3200" dirty="0"/>
                  <a:t>, </a:t>
                </a:r>
                <a:r>
                  <a:rPr lang="it-IT" sz="3200" i="1" dirty="0"/>
                  <a:t>e</a:t>
                </a:r>
                <a:r>
                  <a:rPr lang="it-IT" sz="3200" dirty="0"/>
                  <a:t>, </a:t>
                </a:r>
                <a:r>
                  <a:rPr lang="it-IT" sz="3200" dirty="0" err="1"/>
                  <a:t>encrypted</a:t>
                </a:r>
                <a:r>
                  <a:rPr lang="it-IT" sz="3200" dirty="0"/>
                  <a:t> msg </a:t>
                </a:r>
                <a14:m>
                  <m:oMath xmlns:m="http://schemas.openxmlformats.org/officeDocument/2006/math">
                    <m:sSup>
                      <m:sSupPr>
                        <m:ctrlPr>
                          <a:rPr lang="it-IT" sz="3200" i="1">
                            <a:latin typeface="Cambria Math" panose="02040503050406030204" pitchFamily="18" charset="0"/>
                          </a:rPr>
                        </m:ctrlPr>
                      </m:sSupPr>
                      <m:e>
                        <m:r>
                          <a:rPr lang="it-IT" sz="3200" i="1">
                            <a:latin typeface="Cambria Math" panose="02040503050406030204" pitchFamily="18" charset="0"/>
                          </a:rPr>
                          <m:t>𝑚</m:t>
                        </m:r>
                      </m:e>
                      <m:sup>
                        <m:r>
                          <a:rPr lang="it-IT" sz="3200" i="1">
                            <a:latin typeface="Cambria Math" panose="02040503050406030204" pitchFamily="18" charset="0"/>
                          </a:rPr>
                          <m:t>𝑒</m:t>
                        </m:r>
                      </m:sup>
                    </m:sSup>
                    <m:r>
                      <a:rPr lang="it-IT" sz="3200" b="0" i="1" smtClean="0">
                        <a:latin typeface="Cambria Math" panose="02040503050406030204" pitchFamily="18" charset="0"/>
                      </a:rPr>
                      <m:t> </m:t>
                    </m:r>
                  </m:oMath>
                </a14:m>
                <a:br>
                  <a:rPr lang="it-IT" sz="3200" b="0" dirty="0"/>
                </a:br>
                <a:r>
                  <a:rPr lang="it-IT" sz="3200" dirty="0"/>
                  <a:t>compute </a:t>
                </a:r>
                <a:r>
                  <a:rPr lang="it-IT" sz="3200" dirty="0" err="1"/>
                  <a:t>decryption</a:t>
                </a:r>
                <a:r>
                  <a:rPr lang="it-IT" sz="3200" dirty="0"/>
                  <a:t> </a:t>
                </a:r>
                <a:r>
                  <a:rPr lang="it-IT" sz="3200" dirty="0" err="1"/>
                  <a:t>key</a:t>
                </a:r>
                <a:r>
                  <a:rPr lang="it-IT" sz="3200" dirty="0"/>
                  <a:t> </a:t>
                </a:r>
                <a:r>
                  <a:rPr lang="it-IT" sz="3200" i="1" dirty="0"/>
                  <a:t>x</a:t>
                </a:r>
                <a:r>
                  <a:rPr lang="it-IT" sz="3200" dirty="0"/>
                  <a:t> s.t. </a:t>
                </a:r>
                <a14:m>
                  <m:oMath xmlns:m="http://schemas.openxmlformats.org/officeDocument/2006/math">
                    <m:sSup>
                      <m:sSupPr>
                        <m:ctrlPr>
                          <a:rPr lang="it-IT" sz="3200" b="0" i="1" smtClean="0">
                            <a:latin typeface="Cambria Math" panose="02040503050406030204" pitchFamily="18" charset="0"/>
                          </a:rPr>
                        </m:ctrlPr>
                      </m:sSupPr>
                      <m:e>
                        <m:sSup>
                          <m:sSupPr>
                            <m:ctrlPr>
                              <a:rPr lang="it-IT" sz="3200" i="1">
                                <a:latin typeface="Cambria Math" panose="02040503050406030204" pitchFamily="18" charset="0"/>
                              </a:rPr>
                            </m:ctrlPr>
                          </m:sSupPr>
                          <m:e>
                            <m:r>
                              <a:rPr lang="it-IT" sz="3200" i="1">
                                <a:latin typeface="Cambria Math" panose="02040503050406030204" pitchFamily="18" charset="0"/>
                              </a:rPr>
                              <m:t>(</m:t>
                            </m:r>
                            <m:r>
                              <a:rPr lang="it-IT" sz="3200" i="1">
                                <a:latin typeface="Cambria Math" panose="02040503050406030204" pitchFamily="18" charset="0"/>
                              </a:rPr>
                              <m:t>𝑚</m:t>
                            </m:r>
                          </m:e>
                          <m:sup>
                            <m:r>
                              <a:rPr lang="it-IT" sz="3200" i="1">
                                <a:latin typeface="Cambria Math" panose="02040503050406030204" pitchFamily="18" charset="0"/>
                              </a:rPr>
                              <m:t>𝑒</m:t>
                            </m:r>
                          </m:sup>
                        </m:sSup>
                        <m:r>
                          <a:rPr lang="it-IT" sz="3200" i="1">
                            <a:latin typeface="Cambria Math" panose="02040503050406030204" pitchFamily="18" charset="0"/>
                          </a:rPr>
                          <m:t>)</m:t>
                        </m:r>
                      </m:e>
                      <m:sup>
                        <m:r>
                          <a:rPr lang="it-IT" sz="3200" b="0" i="1" smtClean="0">
                            <a:latin typeface="Cambria Math" panose="02040503050406030204" pitchFamily="18" charset="0"/>
                          </a:rPr>
                          <m:t>𝑥</m:t>
                        </m:r>
                      </m:sup>
                    </m:sSup>
                    <m:r>
                      <m:rPr>
                        <m:sty m:val="p"/>
                      </m:rPr>
                      <a:rPr lang="it-IT" sz="3200" b="0" i="0" smtClean="0">
                        <a:latin typeface="Cambria Math" panose="02040503050406030204" pitchFamily="18" charset="0"/>
                      </a:rPr>
                      <m:t>mod</m:t>
                    </m:r>
                    <m:r>
                      <a:rPr lang="it-IT" sz="3200" b="0" i="0" smtClean="0">
                        <a:latin typeface="Cambria Math" panose="02040503050406030204" pitchFamily="18" charset="0"/>
                      </a:rPr>
                      <m:t> </m:t>
                    </m:r>
                    <m:r>
                      <a:rPr lang="it-IT" sz="3200" b="0" i="1" smtClean="0">
                        <a:latin typeface="Cambria Math" panose="02040503050406030204" pitchFamily="18" charset="0"/>
                      </a:rPr>
                      <m:t>𝑁</m:t>
                    </m:r>
                  </m:oMath>
                </a14:m>
                <a:r>
                  <a:rPr lang="it-IT" sz="3200" dirty="0"/>
                  <a:t> = m</a:t>
                </a:r>
              </a:p>
            </p:txBody>
          </p:sp>
        </mc:Choice>
        <mc:Fallback xmlns="">
          <p:sp>
            <p:nvSpPr>
              <p:cNvPr id="4" name="CasellaDiTesto 3"/>
              <p:cNvSpPr txBox="1">
                <a:spLocks noRot="1" noChangeAspect="1" noMove="1" noResize="1" noEditPoints="1" noAdjustHandles="1" noChangeArrowheads="1" noChangeShapeType="1" noTextEdit="1"/>
              </p:cNvSpPr>
              <p:nvPr/>
            </p:nvSpPr>
            <p:spPr>
              <a:xfrm>
                <a:off x="431540" y="1052736"/>
                <a:ext cx="8208912" cy="984885"/>
              </a:xfrm>
              <a:prstGeom prst="rect">
                <a:avLst/>
              </a:prstGeom>
              <a:blipFill>
                <a:blip r:embed="rId3"/>
                <a:stretch>
                  <a:fillRect l="-3046" t="-13043" b="-24224"/>
                </a:stretch>
              </a:blipFill>
            </p:spPr>
            <p:txBody>
              <a:bodyPr/>
              <a:lstStyle/>
              <a:p>
                <a:r>
                  <a:rPr lang="it-IT">
                    <a:noFill/>
                  </a:rPr>
                  <a:t> </a:t>
                </a:r>
              </a:p>
            </p:txBody>
          </p:sp>
        </mc:Fallback>
      </mc:AlternateContent>
      <p:sp>
        <p:nvSpPr>
          <p:cNvPr id="2" name="CasellaDiTesto 1"/>
          <p:cNvSpPr txBox="1"/>
          <p:nvPr/>
        </p:nvSpPr>
        <p:spPr>
          <a:xfrm>
            <a:off x="359532" y="2780928"/>
            <a:ext cx="8638903" cy="954107"/>
          </a:xfrm>
          <a:prstGeom prst="rect">
            <a:avLst/>
          </a:prstGeom>
          <a:noFill/>
        </p:spPr>
        <p:txBody>
          <a:bodyPr wrap="none" rtlCol="0">
            <a:spAutoFit/>
          </a:bodyPr>
          <a:lstStyle/>
          <a:p>
            <a:r>
              <a:rPr lang="it-IT" sz="2800" b="1" dirty="0" err="1"/>
              <a:t>Normally</a:t>
            </a:r>
            <a:r>
              <a:rPr lang="it-IT" sz="2800" b="1" dirty="0"/>
              <a:t>: HARD </a:t>
            </a:r>
            <a:r>
              <a:rPr lang="it-IT" sz="2800" b="1" dirty="0" err="1"/>
              <a:t>problem</a:t>
            </a:r>
            <a:r>
              <a:rPr lang="it-IT" sz="2800" b="1" dirty="0"/>
              <a:t> </a:t>
            </a:r>
          </a:p>
          <a:p>
            <a:r>
              <a:rPr lang="it-IT" sz="2800" b="1" dirty="0">
                <a:sym typeface="Wingdings" panose="05000000000000000000" pitchFamily="2" charset="2"/>
              </a:rPr>
              <a:t> </a:t>
            </a:r>
            <a:r>
              <a:rPr lang="it-IT" sz="2800" b="1" dirty="0" err="1">
                <a:sym typeface="Wingdings" panose="05000000000000000000" pitchFamily="2" charset="2"/>
              </a:rPr>
              <a:t>exponential</a:t>
            </a:r>
            <a:r>
              <a:rPr lang="it-IT" sz="2800" b="1" dirty="0">
                <a:sym typeface="Wingdings" panose="05000000000000000000" pitchFamily="2" charset="2"/>
              </a:rPr>
              <a:t> </a:t>
            </a:r>
            <a:r>
              <a:rPr lang="it-IT" sz="2800" b="1" dirty="0" err="1">
                <a:sym typeface="Wingdings" panose="05000000000000000000" pitchFamily="2" charset="2"/>
              </a:rPr>
              <a:t>complexity</a:t>
            </a:r>
            <a:r>
              <a:rPr lang="it-IT" sz="2800" b="1" dirty="0">
                <a:sym typeface="Wingdings" panose="05000000000000000000" pitchFamily="2" charset="2"/>
              </a:rPr>
              <a:t> (brute force on </a:t>
            </a:r>
            <a:r>
              <a:rPr lang="it-IT" sz="2800" b="1" dirty="0" err="1">
                <a:sym typeface="Wingdings" panose="05000000000000000000" pitchFamily="2" charset="2"/>
              </a:rPr>
              <a:t>possible</a:t>
            </a:r>
            <a:r>
              <a:rPr lang="it-IT" sz="2800" b="1" dirty="0">
                <a:sym typeface="Wingdings" panose="05000000000000000000" pitchFamily="2" charset="2"/>
              </a:rPr>
              <a:t> </a:t>
            </a:r>
            <a:r>
              <a:rPr lang="it-IT" sz="2800" b="1" dirty="0" err="1">
                <a:sym typeface="Wingdings" panose="05000000000000000000" pitchFamily="2" charset="2"/>
              </a:rPr>
              <a:t>values</a:t>
            </a:r>
            <a:r>
              <a:rPr lang="it-IT" sz="2800" b="1" dirty="0">
                <a:sym typeface="Wingdings" panose="05000000000000000000" pitchFamily="2" charset="2"/>
              </a:rPr>
              <a:t> x)</a:t>
            </a:r>
            <a:endParaRPr lang="it-IT" sz="2800" b="1" dirty="0"/>
          </a:p>
        </p:txBody>
      </p:sp>
      <p:sp>
        <p:nvSpPr>
          <p:cNvPr id="6" name="CasellaDiTesto 5"/>
          <p:cNvSpPr txBox="1"/>
          <p:nvPr/>
        </p:nvSpPr>
        <p:spPr>
          <a:xfrm>
            <a:off x="359531" y="4041068"/>
            <a:ext cx="8784777" cy="954107"/>
          </a:xfrm>
          <a:prstGeom prst="rect">
            <a:avLst/>
          </a:prstGeom>
          <a:noFill/>
        </p:spPr>
        <p:txBody>
          <a:bodyPr wrap="none" rtlCol="0">
            <a:spAutoFit/>
          </a:bodyPr>
          <a:lstStyle/>
          <a:p>
            <a:r>
              <a:rPr lang="it-IT" sz="2800" b="1" dirty="0" err="1"/>
              <a:t>Becomes</a:t>
            </a:r>
            <a:r>
              <a:rPr lang="it-IT" sz="2800" b="1" dirty="0"/>
              <a:t> EASY </a:t>
            </a:r>
            <a:r>
              <a:rPr lang="it-IT" sz="2800" b="1" dirty="0" err="1"/>
              <a:t>when</a:t>
            </a:r>
            <a:r>
              <a:rPr lang="it-IT" sz="2800" b="1" dirty="0"/>
              <a:t> </a:t>
            </a:r>
            <a:r>
              <a:rPr lang="it-IT" sz="2800" b="1" dirty="0" err="1"/>
              <a:t>you</a:t>
            </a:r>
            <a:r>
              <a:rPr lang="it-IT" sz="2800" b="1" dirty="0"/>
              <a:t> </a:t>
            </a:r>
            <a:r>
              <a:rPr lang="it-IT" sz="2800" b="1" dirty="0" err="1"/>
              <a:t>know</a:t>
            </a:r>
            <a:r>
              <a:rPr lang="it-IT" sz="2800" b="1" dirty="0"/>
              <a:t> </a:t>
            </a:r>
            <a:r>
              <a:rPr lang="it-IT" sz="2800" b="1" dirty="0">
                <a:latin typeface="Symbol" panose="05050102010706020507" pitchFamily="18" charset="2"/>
              </a:rPr>
              <a:t>F</a:t>
            </a:r>
            <a:r>
              <a:rPr lang="it-IT" sz="2800" b="1" dirty="0"/>
              <a:t>(N)</a:t>
            </a:r>
          </a:p>
          <a:p>
            <a:r>
              <a:rPr lang="it-IT" sz="2800" b="1" dirty="0">
                <a:sym typeface="Wingdings" panose="05000000000000000000" pitchFamily="2" charset="2"/>
              </a:rPr>
              <a:t> Equation  </a:t>
            </a:r>
            <a:r>
              <a:rPr lang="it-IT" sz="2800" b="1" i="1" dirty="0">
                <a:sym typeface="Wingdings" panose="05000000000000000000" pitchFamily="2" charset="2"/>
              </a:rPr>
              <a:t>e</a:t>
            </a:r>
            <a:r>
              <a:rPr lang="it-IT" sz="2800" b="1" dirty="0">
                <a:sym typeface="Wingdings" panose="05000000000000000000" pitchFamily="2" charset="2"/>
              </a:rPr>
              <a:t> · </a:t>
            </a:r>
            <a:r>
              <a:rPr lang="it-IT" sz="2800" b="1" i="1" dirty="0">
                <a:sym typeface="Wingdings" panose="05000000000000000000" pitchFamily="2" charset="2"/>
              </a:rPr>
              <a:t>x </a:t>
            </a:r>
            <a:r>
              <a:rPr lang="it-IT" sz="2800" b="1" dirty="0" err="1">
                <a:sym typeface="Wingdings" panose="05000000000000000000" pitchFamily="2" charset="2"/>
              </a:rPr>
              <a:t>mod</a:t>
            </a:r>
            <a:r>
              <a:rPr lang="it-IT" sz="2800" b="1" i="1" dirty="0">
                <a:sym typeface="Wingdings" panose="05000000000000000000" pitchFamily="2" charset="2"/>
              </a:rPr>
              <a:t> </a:t>
            </a:r>
            <a:r>
              <a:rPr lang="it-IT" sz="2800" b="1" dirty="0">
                <a:latin typeface="Symbol" panose="05050102010706020507" pitchFamily="18" charset="2"/>
              </a:rPr>
              <a:t>F</a:t>
            </a:r>
            <a:r>
              <a:rPr lang="it-IT" sz="2800" b="1" dirty="0"/>
              <a:t>(N) can be </a:t>
            </a:r>
            <a:r>
              <a:rPr lang="it-IT" sz="2800" b="1" dirty="0" err="1"/>
              <a:t>solved</a:t>
            </a:r>
            <a:r>
              <a:rPr lang="it-IT" sz="2800" b="1" dirty="0"/>
              <a:t> in </a:t>
            </a:r>
            <a:r>
              <a:rPr lang="it-IT" sz="2800" b="1" dirty="0" err="1"/>
              <a:t>polynomial</a:t>
            </a:r>
            <a:r>
              <a:rPr lang="it-IT" sz="2800" b="1" dirty="0"/>
              <a:t> time</a:t>
            </a:r>
            <a:endParaRPr lang="it-IT" sz="2800" b="1" i="1" dirty="0"/>
          </a:p>
        </p:txBody>
      </p:sp>
      <p:sp>
        <p:nvSpPr>
          <p:cNvPr id="7" name="CasellaDiTesto 6"/>
          <p:cNvSpPr txBox="1"/>
          <p:nvPr/>
        </p:nvSpPr>
        <p:spPr>
          <a:xfrm>
            <a:off x="827584" y="5229802"/>
            <a:ext cx="7143815" cy="954107"/>
          </a:xfrm>
          <a:prstGeom prst="rect">
            <a:avLst/>
          </a:prstGeom>
          <a:solidFill>
            <a:srgbClr val="FFC000"/>
          </a:solidFill>
        </p:spPr>
        <p:txBody>
          <a:bodyPr wrap="none" rtlCol="0">
            <a:spAutoFit/>
          </a:bodyPr>
          <a:lstStyle/>
          <a:p>
            <a:pPr algn="ctr"/>
            <a:r>
              <a:rPr lang="it-IT" sz="2800" b="1" i="1" dirty="0">
                <a:sym typeface="Wingdings" panose="05000000000000000000" pitchFamily="2" charset="2"/>
              </a:rPr>
              <a:t>x = e</a:t>
            </a:r>
            <a:r>
              <a:rPr lang="it-IT" sz="2800" b="1" baseline="30000" dirty="0">
                <a:sym typeface="Wingdings" panose="05000000000000000000" pitchFamily="2" charset="2"/>
              </a:rPr>
              <a:t>-1</a:t>
            </a:r>
            <a:r>
              <a:rPr lang="it-IT" sz="2800" b="1" i="1" dirty="0">
                <a:sym typeface="Wingdings" panose="05000000000000000000" pitchFamily="2" charset="2"/>
              </a:rPr>
              <a:t> </a:t>
            </a:r>
            <a:r>
              <a:rPr lang="it-IT" sz="2800" b="1" dirty="0" err="1">
                <a:sym typeface="Wingdings" panose="05000000000000000000" pitchFamily="2" charset="2"/>
              </a:rPr>
              <a:t>mod</a:t>
            </a:r>
            <a:r>
              <a:rPr lang="it-IT" sz="2800" b="1" i="1" dirty="0">
                <a:sym typeface="Wingdings" panose="05000000000000000000" pitchFamily="2" charset="2"/>
              </a:rPr>
              <a:t> </a:t>
            </a:r>
            <a:r>
              <a:rPr lang="it-IT" sz="2800" b="1" dirty="0">
                <a:latin typeface="Symbol" panose="05050102010706020507" pitchFamily="18" charset="2"/>
              </a:rPr>
              <a:t>F</a:t>
            </a:r>
            <a:r>
              <a:rPr lang="it-IT" sz="2800" b="1" dirty="0"/>
              <a:t>(N) </a:t>
            </a:r>
          </a:p>
          <a:p>
            <a:pPr algn="ctr"/>
            <a:r>
              <a:rPr lang="it-IT" sz="2800" b="1" dirty="0">
                <a:sym typeface="Wingdings" panose="05000000000000000000" pitchFamily="2" charset="2"/>
              </a:rPr>
              <a:t>modular Inverse Extended </a:t>
            </a:r>
            <a:r>
              <a:rPr lang="it-IT" sz="2800" b="1" dirty="0" err="1"/>
              <a:t>Euclidean</a:t>
            </a:r>
            <a:r>
              <a:rPr lang="it-IT" sz="2800" b="1" dirty="0"/>
              <a:t> </a:t>
            </a:r>
            <a:r>
              <a:rPr lang="it-IT" sz="2800" b="1" dirty="0" err="1"/>
              <a:t>Algorithm</a:t>
            </a:r>
            <a:endParaRPr lang="it-IT" sz="2800" b="1" i="1" dirty="0"/>
          </a:p>
        </p:txBody>
      </p:sp>
    </p:spTree>
    <p:extLst>
      <p:ext uri="{BB962C8B-B14F-4D97-AF65-F5344CB8AC3E}">
        <p14:creationId xmlns:p14="http://schemas.microsoft.com/office/powerpoint/2010/main" val="921101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defRPr/>
            </a:pPr>
            <a:r>
              <a:rPr lang="it-IT" dirty="0" err="1"/>
              <a:t>Reminder</a:t>
            </a:r>
            <a:r>
              <a:rPr lang="it-IT" dirty="0"/>
              <a:t>: </a:t>
            </a:r>
            <a:r>
              <a:rPr lang="it-IT" dirty="0" err="1"/>
              <a:t>Ext</a:t>
            </a:r>
            <a:r>
              <a:rPr lang="it-IT" dirty="0"/>
              <a:t> </a:t>
            </a:r>
            <a:r>
              <a:rPr lang="it-IT" dirty="0" err="1"/>
              <a:t>Euclidean</a:t>
            </a:r>
            <a:r>
              <a:rPr lang="it-IT" dirty="0"/>
              <a:t> </a:t>
            </a:r>
            <a:r>
              <a:rPr lang="it-IT" dirty="0" err="1"/>
              <a:t>algo</a:t>
            </a:r>
            <a:endParaRPr lang="it-IT" dirty="0"/>
          </a:p>
        </p:txBody>
      </p:sp>
      <p:sp>
        <p:nvSpPr>
          <p:cNvPr id="9219" name="Segnaposto contenuto 2"/>
          <p:cNvSpPr>
            <a:spLocks noGrp="1"/>
          </p:cNvSpPr>
          <p:nvPr>
            <p:ph idx="1"/>
          </p:nvPr>
        </p:nvSpPr>
        <p:spPr>
          <a:xfrm>
            <a:off x="685800" y="1125538"/>
            <a:ext cx="7696200" cy="1439862"/>
          </a:xfrm>
        </p:spPr>
        <p:txBody>
          <a:bodyPr/>
          <a:lstStyle/>
          <a:p>
            <a:r>
              <a:rPr lang="it-IT" altLang="it-IT"/>
              <a:t>GCD[51,11]=1 coprime</a:t>
            </a:r>
          </a:p>
          <a:p>
            <a:r>
              <a:rPr lang="it-IT" altLang="it-IT"/>
              <a:t>Find a,b s.t. 	51 a + 11 b = 1</a:t>
            </a:r>
          </a:p>
          <a:p>
            <a:endParaRPr lang="it-IT" altLang="it-IT"/>
          </a:p>
        </p:txBody>
      </p:sp>
      <p:cxnSp>
        <p:nvCxnSpPr>
          <p:cNvPr id="5" name="Connettore 1 4"/>
          <p:cNvCxnSpPr>
            <a:cxnSpLocks noChangeShapeType="1"/>
          </p:cNvCxnSpPr>
          <p:nvPr/>
        </p:nvCxnSpPr>
        <p:spPr bwMode="auto">
          <a:xfrm>
            <a:off x="1008063" y="2619375"/>
            <a:ext cx="0" cy="3313113"/>
          </a:xfrm>
          <a:prstGeom prst="line">
            <a:avLst/>
          </a:prstGeom>
          <a:noFill/>
          <a:ln w="12700" algn="ctr">
            <a:solidFill>
              <a:schemeClr val="tx1"/>
            </a:solidFill>
            <a:round/>
            <a:headEnd type="none" w="sm" len="sm"/>
            <a:tailEnd type="none" w="sm" len="sm"/>
          </a:ln>
        </p:spPr>
      </p:cxnSp>
      <p:cxnSp>
        <p:nvCxnSpPr>
          <p:cNvPr id="6" name="Connettore 1 5"/>
          <p:cNvCxnSpPr>
            <a:cxnSpLocks noChangeShapeType="1"/>
          </p:cNvCxnSpPr>
          <p:nvPr/>
        </p:nvCxnSpPr>
        <p:spPr bwMode="auto">
          <a:xfrm>
            <a:off x="1008063" y="2655888"/>
            <a:ext cx="0" cy="3313112"/>
          </a:xfrm>
          <a:prstGeom prst="line">
            <a:avLst/>
          </a:prstGeom>
          <a:noFill/>
          <a:ln w="12700" algn="ctr">
            <a:solidFill>
              <a:schemeClr val="tx1"/>
            </a:solidFill>
            <a:round/>
            <a:headEnd type="none" w="sm" len="sm"/>
            <a:tailEnd type="none" w="sm" len="sm"/>
          </a:ln>
        </p:spPr>
      </p:cxnSp>
      <p:cxnSp>
        <p:nvCxnSpPr>
          <p:cNvPr id="7" name="Connettore 1 6"/>
          <p:cNvCxnSpPr>
            <a:cxnSpLocks noChangeShapeType="1"/>
          </p:cNvCxnSpPr>
          <p:nvPr/>
        </p:nvCxnSpPr>
        <p:spPr bwMode="auto">
          <a:xfrm>
            <a:off x="2016125" y="2619375"/>
            <a:ext cx="0" cy="3313113"/>
          </a:xfrm>
          <a:prstGeom prst="line">
            <a:avLst/>
          </a:prstGeom>
          <a:noFill/>
          <a:ln w="12700" algn="ctr">
            <a:solidFill>
              <a:schemeClr val="tx1"/>
            </a:solidFill>
            <a:round/>
            <a:headEnd type="none" w="sm" len="sm"/>
            <a:tailEnd type="none" w="sm" len="sm"/>
          </a:ln>
        </p:spPr>
      </p:cxnSp>
      <p:cxnSp>
        <p:nvCxnSpPr>
          <p:cNvPr id="8" name="Connettore 1 7"/>
          <p:cNvCxnSpPr>
            <a:cxnSpLocks noChangeShapeType="1"/>
          </p:cNvCxnSpPr>
          <p:nvPr/>
        </p:nvCxnSpPr>
        <p:spPr bwMode="auto">
          <a:xfrm>
            <a:off x="3024188" y="2655888"/>
            <a:ext cx="0" cy="3313112"/>
          </a:xfrm>
          <a:prstGeom prst="line">
            <a:avLst/>
          </a:prstGeom>
          <a:noFill/>
          <a:ln w="12700" algn="ctr">
            <a:solidFill>
              <a:schemeClr val="tx1"/>
            </a:solidFill>
            <a:round/>
            <a:headEnd type="none" w="sm" len="sm"/>
            <a:tailEnd type="none" w="sm" len="sm"/>
          </a:ln>
        </p:spPr>
      </p:cxnSp>
      <p:cxnSp>
        <p:nvCxnSpPr>
          <p:cNvPr id="9" name="Connettore 1 8"/>
          <p:cNvCxnSpPr>
            <a:cxnSpLocks noChangeShapeType="1"/>
          </p:cNvCxnSpPr>
          <p:nvPr/>
        </p:nvCxnSpPr>
        <p:spPr bwMode="auto">
          <a:xfrm>
            <a:off x="3024188" y="2619375"/>
            <a:ext cx="0" cy="3313113"/>
          </a:xfrm>
          <a:prstGeom prst="line">
            <a:avLst/>
          </a:prstGeom>
          <a:noFill/>
          <a:ln w="12700" algn="ctr">
            <a:solidFill>
              <a:schemeClr val="tx1"/>
            </a:solidFill>
            <a:round/>
            <a:headEnd type="none" w="sm" len="sm"/>
            <a:tailEnd type="none" w="sm" len="sm"/>
          </a:ln>
        </p:spPr>
      </p:cxnSp>
      <p:cxnSp>
        <p:nvCxnSpPr>
          <p:cNvPr id="10" name="Connettore 1 9"/>
          <p:cNvCxnSpPr>
            <a:cxnSpLocks noChangeShapeType="1"/>
          </p:cNvCxnSpPr>
          <p:nvPr/>
        </p:nvCxnSpPr>
        <p:spPr bwMode="auto">
          <a:xfrm>
            <a:off x="3024188" y="2655888"/>
            <a:ext cx="0" cy="3313112"/>
          </a:xfrm>
          <a:prstGeom prst="line">
            <a:avLst/>
          </a:prstGeom>
          <a:noFill/>
          <a:ln w="12700" algn="ctr">
            <a:solidFill>
              <a:schemeClr val="tx1"/>
            </a:solidFill>
            <a:round/>
            <a:headEnd type="none" w="sm" len="sm"/>
            <a:tailEnd type="none" w="sm" len="sm"/>
          </a:ln>
        </p:spPr>
      </p:cxnSp>
      <p:cxnSp>
        <p:nvCxnSpPr>
          <p:cNvPr id="11" name="Connettore 1 10"/>
          <p:cNvCxnSpPr>
            <a:cxnSpLocks noChangeShapeType="1"/>
          </p:cNvCxnSpPr>
          <p:nvPr/>
        </p:nvCxnSpPr>
        <p:spPr bwMode="auto">
          <a:xfrm>
            <a:off x="4032250" y="2619375"/>
            <a:ext cx="0" cy="3313113"/>
          </a:xfrm>
          <a:prstGeom prst="line">
            <a:avLst/>
          </a:prstGeom>
          <a:noFill/>
          <a:ln w="12700" algn="ctr">
            <a:solidFill>
              <a:schemeClr val="tx1"/>
            </a:solidFill>
            <a:round/>
            <a:headEnd type="none" w="sm" len="sm"/>
            <a:tailEnd type="none" w="sm" len="sm"/>
          </a:ln>
        </p:spPr>
      </p:cxnSp>
      <p:cxnSp>
        <p:nvCxnSpPr>
          <p:cNvPr id="12" name="Connettore 1 11"/>
          <p:cNvCxnSpPr>
            <a:cxnSpLocks noChangeShapeType="1"/>
          </p:cNvCxnSpPr>
          <p:nvPr/>
        </p:nvCxnSpPr>
        <p:spPr bwMode="auto">
          <a:xfrm>
            <a:off x="5040313" y="2619375"/>
            <a:ext cx="0" cy="3313113"/>
          </a:xfrm>
          <a:prstGeom prst="line">
            <a:avLst/>
          </a:prstGeom>
          <a:noFill/>
          <a:ln w="12700" algn="ctr">
            <a:solidFill>
              <a:schemeClr val="tx1"/>
            </a:solidFill>
            <a:round/>
            <a:headEnd type="none" w="sm" len="sm"/>
            <a:tailEnd type="none" w="sm" len="sm"/>
          </a:ln>
        </p:spPr>
      </p:cxnSp>
      <p:cxnSp>
        <p:nvCxnSpPr>
          <p:cNvPr id="14" name="Connettore 1 13"/>
          <p:cNvCxnSpPr>
            <a:cxnSpLocks noChangeShapeType="1"/>
          </p:cNvCxnSpPr>
          <p:nvPr/>
        </p:nvCxnSpPr>
        <p:spPr bwMode="auto">
          <a:xfrm flipH="1">
            <a:off x="1008063" y="3016250"/>
            <a:ext cx="4032250" cy="0"/>
          </a:xfrm>
          <a:prstGeom prst="line">
            <a:avLst/>
          </a:prstGeom>
          <a:noFill/>
          <a:ln w="12700" algn="ctr">
            <a:solidFill>
              <a:schemeClr val="tx1"/>
            </a:solidFill>
            <a:round/>
            <a:headEnd type="none" w="sm" len="sm"/>
            <a:tailEnd type="none" w="sm" len="sm"/>
          </a:ln>
        </p:spPr>
      </p:cxnSp>
      <p:sp>
        <p:nvSpPr>
          <p:cNvPr id="17" name="CasellaDiTesto 16"/>
          <p:cNvSpPr txBox="1">
            <a:spLocks noChangeArrowheads="1"/>
          </p:cNvSpPr>
          <p:nvPr/>
        </p:nvSpPr>
        <p:spPr bwMode="auto">
          <a:xfrm>
            <a:off x="1331913" y="2492375"/>
            <a:ext cx="34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a</a:t>
            </a:r>
          </a:p>
        </p:txBody>
      </p:sp>
      <p:sp>
        <p:nvSpPr>
          <p:cNvPr id="18" name="CasellaDiTesto 17"/>
          <p:cNvSpPr txBox="1">
            <a:spLocks noChangeArrowheads="1"/>
          </p:cNvSpPr>
          <p:nvPr/>
        </p:nvSpPr>
        <p:spPr bwMode="auto">
          <a:xfrm>
            <a:off x="2351088" y="2492375"/>
            <a:ext cx="34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b</a:t>
            </a:r>
          </a:p>
        </p:txBody>
      </p:sp>
      <p:sp>
        <p:nvSpPr>
          <p:cNvPr id="19" name="CasellaDiTesto 18"/>
          <p:cNvSpPr txBox="1">
            <a:spLocks noChangeArrowheads="1"/>
          </p:cNvSpPr>
          <p:nvPr/>
        </p:nvSpPr>
        <p:spPr bwMode="auto">
          <a:xfrm>
            <a:off x="3240088" y="2511425"/>
            <a:ext cx="560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val</a:t>
            </a:r>
          </a:p>
        </p:txBody>
      </p:sp>
      <p:sp>
        <p:nvSpPr>
          <p:cNvPr id="20" name="CasellaDiTesto 19"/>
          <p:cNvSpPr txBox="1">
            <a:spLocks noChangeArrowheads="1"/>
          </p:cNvSpPr>
          <p:nvPr/>
        </p:nvSpPr>
        <p:spPr bwMode="auto">
          <a:xfrm>
            <a:off x="4248150" y="2511425"/>
            <a:ext cx="69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rem</a:t>
            </a:r>
          </a:p>
        </p:txBody>
      </p:sp>
      <p:sp>
        <p:nvSpPr>
          <p:cNvPr id="21" name="CasellaDiTesto 20"/>
          <p:cNvSpPr txBox="1">
            <a:spLocks noChangeArrowheads="1"/>
          </p:cNvSpPr>
          <p:nvPr/>
        </p:nvSpPr>
        <p:spPr bwMode="auto">
          <a:xfrm>
            <a:off x="6084888" y="5832475"/>
            <a:ext cx="25971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51x(-3)+11x(14)=1</a:t>
            </a:r>
          </a:p>
        </p:txBody>
      </p:sp>
      <p:sp>
        <p:nvSpPr>
          <p:cNvPr id="22" name="CasellaDiTesto 21"/>
          <p:cNvSpPr txBox="1">
            <a:spLocks noChangeArrowheads="1"/>
          </p:cNvSpPr>
          <p:nvPr/>
        </p:nvSpPr>
        <p:spPr bwMode="auto">
          <a:xfrm>
            <a:off x="3268663" y="2997200"/>
            <a:ext cx="5111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51</a:t>
            </a:r>
          </a:p>
        </p:txBody>
      </p:sp>
      <p:sp>
        <p:nvSpPr>
          <p:cNvPr id="23" name="CasellaDiTesto 22"/>
          <p:cNvSpPr txBox="1">
            <a:spLocks noChangeArrowheads="1"/>
          </p:cNvSpPr>
          <p:nvPr/>
        </p:nvSpPr>
        <p:spPr bwMode="auto">
          <a:xfrm>
            <a:off x="3254375" y="3448050"/>
            <a:ext cx="488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11</a:t>
            </a:r>
          </a:p>
        </p:txBody>
      </p:sp>
      <p:sp>
        <p:nvSpPr>
          <p:cNvPr id="24" name="CasellaDiTesto 23"/>
          <p:cNvSpPr txBox="1">
            <a:spLocks noChangeArrowheads="1"/>
          </p:cNvSpPr>
          <p:nvPr/>
        </p:nvSpPr>
        <p:spPr bwMode="auto">
          <a:xfrm>
            <a:off x="1331913" y="2997200"/>
            <a:ext cx="347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a:t>
            </a:r>
          </a:p>
        </p:txBody>
      </p:sp>
      <p:sp>
        <p:nvSpPr>
          <p:cNvPr id="25" name="CasellaDiTesto 24"/>
          <p:cNvSpPr txBox="1">
            <a:spLocks noChangeArrowheads="1"/>
          </p:cNvSpPr>
          <p:nvPr/>
        </p:nvSpPr>
        <p:spPr bwMode="auto">
          <a:xfrm>
            <a:off x="2339975" y="3448050"/>
            <a:ext cx="34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a:t>
            </a:r>
          </a:p>
        </p:txBody>
      </p:sp>
      <p:sp>
        <p:nvSpPr>
          <p:cNvPr id="26" name="CasellaDiTesto 25"/>
          <p:cNvSpPr txBox="1">
            <a:spLocks noChangeArrowheads="1"/>
          </p:cNvSpPr>
          <p:nvPr/>
        </p:nvSpPr>
        <p:spPr bwMode="auto">
          <a:xfrm>
            <a:off x="2339975" y="2997200"/>
            <a:ext cx="3476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0</a:t>
            </a:r>
          </a:p>
        </p:txBody>
      </p:sp>
      <p:sp>
        <p:nvSpPr>
          <p:cNvPr id="27" name="CasellaDiTesto 26"/>
          <p:cNvSpPr txBox="1">
            <a:spLocks noChangeArrowheads="1"/>
          </p:cNvSpPr>
          <p:nvPr/>
        </p:nvSpPr>
        <p:spPr bwMode="auto">
          <a:xfrm>
            <a:off x="1331913" y="3465513"/>
            <a:ext cx="3476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0</a:t>
            </a:r>
          </a:p>
        </p:txBody>
      </p:sp>
      <p:sp>
        <p:nvSpPr>
          <p:cNvPr id="28" name="CasellaDiTesto 27"/>
          <p:cNvSpPr txBox="1">
            <a:spLocks noChangeArrowheads="1"/>
          </p:cNvSpPr>
          <p:nvPr/>
        </p:nvSpPr>
        <p:spPr bwMode="auto">
          <a:xfrm>
            <a:off x="4392613" y="3465513"/>
            <a:ext cx="3476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4</a:t>
            </a:r>
          </a:p>
        </p:txBody>
      </p:sp>
      <p:sp>
        <p:nvSpPr>
          <p:cNvPr id="29" name="CasellaDiTesto 28"/>
          <p:cNvSpPr txBox="1">
            <a:spLocks noChangeArrowheads="1"/>
          </p:cNvSpPr>
          <p:nvPr/>
        </p:nvSpPr>
        <p:spPr bwMode="auto">
          <a:xfrm>
            <a:off x="3348038" y="3897313"/>
            <a:ext cx="3476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7</a:t>
            </a:r>
          </a:p>
        </p:txBody>
      </p:sp>
      <p:sp>
        <p:nvSpPr>
          <p:cNvPr id="30" name="CasellaDiTesto 29"/>
          <p:cNvSpPr txBox="1">
            <a:spLocks noChangeArrowheads="1"/>
          </p:cNvSpPr>
          <p:nvPr/>
        </p:nvSpPr>
        <p:spPr bwMode="auto">
          <a:xfrm>
            <a:off x="5543550" y="3519488"/>
            <a:ext cx="1249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000"/>
              <a:t>Subtract 4x</a:t>
            </a:r>
          </a:p>
        </p:txBody>
      </p:sp>
      <p:sp>
        <p:nvSpPr>
          <p:cNvPr id="31" name="CasellaDiTesto 30"/>
          <p:cNvSpPr txBox="1">
            <a:spLocks noChangeArrowheads="1"/>
          </p:cNvSpPr>
          <p:nvPr/>
        </p:nvSpPr>
        <p:spPr bwMode="auto">
          <a:xfrm>
            <a:off x="2268538" y="3879850"/>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-4</a:t>
            </a:r>
          </a:p>
        </p:txBody>
      </p:sp>
      <p:sp>
        <p:nvSpPr>
          <p:cNvPr id="32" name="CasellaDiTesto 31"/>
          <p:cNvSpPr txBox="1">
            <a:spLocks noChangeArrowheads="1"/>
          </p:cNvSpPr>
          <p:nvPr/>
        </p:nvSpPr>
        <p:spPr bwMode="auto">
          <a:xfrm>
            <a:off x="1308100" y="3879850"/>
            <a:ext cx="34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a:t>
            </a:r>
          </a:p>
        </p:txBody>
      </p:sp>
      <p:sp>
        <p:nvSpPr>
          <p:cNvPr id="33" name="CasellaDiTesto 32"/>
          <p:cNvSpPr txBox="1">
            <a:spLocks noChangeArrowheads="1"/>
          </p:cNvSpPr>
          <p:nvPr/>
        </p:nvSpPr>
        <p:spPr bwMode="auto">
          <a:xfrm>
            <a:off x="2289175" y="4419600"/>
            <a:ext cx="34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5</a:t>
            </a:r>
          </a:p>
        </p:txBody>
      </p:sp>
      <p:sp>
        <p:nvSpPr>
          <p:cNvPr id="34" name="CasellaDiTesto 33"/>
          <p:cNvSpPr txBox="1">
            <a:spLocks noChangeArrowheads="1"/>
          </p:cNvSpPr>
          <p:nvPr/>
        </p:nvSpPr>
        <p:spPr bwMode="auto">
          <a:xfrm>
            <a:off x="1258888" y="4419600"/>
            <a:ext cx="446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a:t>
            </a:r>
          </a:p>
        </p:txBody>
      </p:sp>
      <p:sp>
        <p:nvSpPr>
          <p:cNvPr id="36" name="CasellaDiTesto 35"/>
          <p:cNvSpPr txBox="1">
            <a:spLocks noChangeArrowheads="1"/>
          </p:cNvSpPr>
          <p:nvPr/>
        </p:nvSpPr>
        <p:spPr bwMode="auto">
          <a:xfrm>
            <a:off x="4389438" y="3879850"/>
            <a:ext cx="34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a:t>
            </a:r>
          </a:p>
        </p:txBody>
      </p:sp>
      <p:sp>
        <p:nvSpPr>
          <p:cNvPr id="37" name="CasellaDiTesto 36"/>
          <p:cNvSpPr txBox="1">
            <a:spLocks noChangeArrowheads="1"/>
          </p:cNvSpPr>
          <p:nvPr/>
        </p:nvSpPr>
        <p:spPr bwMode="auto">
          <a:xfrm>
            <a:off x="3311525" y="4419600"/>
            <a:ext cx="34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4</a:t>
            </a:r>
          </a:p>
        </p:txBody>
      </p:sp>
      <p:sp>
        <p:nvSpPr>
          <p:cNvPr id="38" name="CasellaDiTesto 37"/>
          <p:cNvSpPr txBox="1">
            <a:spLocks noChangeArrowheads="1"/>
          </p:cNvSpPr>
          <p:nvPr/>
        </p:nvSpPr>
        <p:spPr bwMode="auto">
          <a:xfrm>
            <a:off x="5554663" y="3948113"/>
            <a:ext cx="1249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000"/>
              <a:t>Subtract 1x</a:t>
            </a:r>
          </a:p>
        </p:txBody>
      </p:sp>
      <p:sp>
        <p:nvSpPr>
          <p:cNvPr id="39" name="CasellaDiTesto 38"/>
          <p:cNvSpPr txBox="1">
            <a:spLocks noChangeArrowheads="1"/>
          </p:cNvSpPr>
          <p:nvPr/>
        </p:nvSpPr>
        <p:spPr bwMode="auto">
          <a:xfrm>
            <a:off x="4392613" y="4400550"/>
            <a:ext cx="34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a:t>
            </a:r>
          </a:p>
        </p:txBody>
      </p:sp>
      <p:sp>
        <p:nvSpPr>
          <p:cNvPr id="40" name="CasellaDiTesto 39"/>
          <p:cNvSpPr txBox="1">
            <a:spLocks noChangeArrowheads="1"/>
          </p:cNvSpPr>
          <p:nvPr/>
        </p:nvSpPr>
        <p:spPr bwMode="auto">
          <a:xfrm>
            <a:off x="2289175" y="4941888"/>
            <a:ext cx="4460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-9</a:t>
            </a:r>
          </a:p>
        </p:txBody>
      </p:sp>
      <p:sp>
        <p:nvSpPr>
          <p:cNvPr id="41" name="CasellaDiTesto 40"/>
          <p:cNvSpPr txBox="1">
            <a:spLocks noChangeArrowheads="1"/>
          </p:cNvSpPr>
          <p:nvPr/>
        </p:nvSpPr>
        <p:spPr bwMode="auto">
          <a:xfrm>
            <a:off x="1258888" y="4941888"/>
            <a:ext cx="34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2</a:t>
            </a:r>
          </a:p>
        </p:txBody>
      </p:sp>
      <p:sp>
        <p:nvSpPr>
          <p:cNvPr id="42" name="CasellaDiTesto 41"/>
          <p:cNvSpPr txBox="1">
            <a:spLocks noChangeArrowheads="1"/>
          </p:cNvSpPr>
          <p:nvPr/>
        </p:nvSpPr>
        <p:spPr bwMode="auto">
          <a:xfrm>
            <a:off x="3311525" y="4941888"/>
            <a:ext cx="34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3</a:t>
            </a:r>
          </a:p>
        </p:txBody>
      </p:sp>
      <p:sp>
        <p:nvSpPr>
          <p:cNvPr id="43" name="CasellaDiTesto 42"/>
          <p:cNvSpPr txBox="1">
            <a:spLocks noChangeArrowheads="1"/>
          </p:cNvSpPr>
          <p:nvPr/>
        </p:nvSpPr>
        <p:spPr bwMode="auto">
          <a:xfrm>
            <a:off x="4392613" y="4921250"/>
            <a:ext cx="34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a:t>
            </a:r>
          </a:p>
        </p:txBody>
      </p:sp>
      <p:sp>
        <p:nvSpPr>
          <p:cNvPr id="44" name="CasellaDiTesto 43"/>
          <p:cNvSpPr txBox="1">
            <a:spLocks noChangeArrowheads="1"/>
          </p:cNvSpPr>
          <p:nvPr/>
        </p:nvSpPr>
        <p:spPr bwMode="auto">
          <a:xfrm>
            <a:off x="2289175" y="5483225"/>
            <a:ext cx="512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14</a:t>
            </a:r>
          </a:p>
        </p:txBody>
      </p:sp>
      <p:sp>
        <p:nvSpPr>
          <p:cNvPr id="45" name="CasellaDiTesto 44"/>
          <p:cNvSpPr txBox="1">
            <a:spLocks noChangeArrowheads="1"/>
          </p:cNvSpPr>
          <p:nvPr/>
        </p:nvSpPr>
        <p:spPr bwMode="auto">
          <a:xfrm>
            <a:off x="1258888" y="5483225"/>
            <a:ext cx="446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-3</a:t>
            </a:r>
          </a:p>
        </p:txBody>
      </p:sp>
      <p:sp>
        <p:nvSpPr>
          <p:cNvPr id="46" name="CasellaDiTesto 45"/>
          <p:cNvSpPr txBox="1">
            <a:spLocks noChangeArrowheads="1"/>
          </p:cNvSpPr>
          <p:nvPr/>
        </p:nvSpPr>
        <p:spPr bwMode="auto">
          <a:xfrm>
            <a:off x="3311525" y="5483225"/>
            <a:ext cx="34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1</a:t>
            </a:r>
          </a:p>
        </p:txBody>
      </p:sp>
      <p:sp>
        <p:nvSpPr>
          <p:cNvPr id="47" name="CasellaDiTesto 46"/>
          <p:cNvSpPr txBox="1">
            <a:spLocks noChangeArrowheads="1"/>
          </p:cNvSpPr>
          <p:nvPr/>
        </p:nvSpPr>
        <p:spPr bwMode="auto">
          <a:xfrm>
            <a:off x="4392613" y="5464175"/>
            <a:ext cx="35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800"/>
              <a:t>=</a:t>
            </a:r>
          </a:p>
        </p:txBody>
      </p:sp>
      <p:sp>
        <p:nvSpPr>
          <p:cNvPr id="48" name="CasellaDiTesto 47"/>
          <p:cNvSpPr txBox="1">
            <a:spLocks noChangeArrowheads="1"/>
          </p:cNvSpPr>
          <p:nvPr/>
        </p:nvSpPr>
        <p:spPr bwMode="auto">
          <a:xfrm>
            <a:off x="5554663" y="4456113"/>
            <a:ext cx="1249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000"/>
              <a:t>Subtract 1x</a:t>
            </a:r>
          </a:p>
        </p:txBody>
      </p:sp>
      <p:sp>
        <p:nvSpPr>
          <p:cNvPr id="49" name="CasellaDiTesto 48"/>
          <p:cNvSpPr txBox="1">
            <a:spLocks noChangeArrowheads="1"/>
          </p:cNvSpPr>
          <p:nvPr/>
        </p:nvSpPr>
        <p:spPr bwMode="auto">
          <a:xfrm>
            <a:off x="5554663" y="4960938"/>
            <a:ext cx="1249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Narrow" panose="020B0606020202030204" pitchFamily="34" charset="0"/>
              </a:defRPr>
            </a:lvl1pPr>
            <a:lvl2pPr marL="742950" indent="-285750">
              <a:defRPr>
                <a:solidFill>
                  <a:schemeClr val="tx1"/>
                </a:solidFill>
                <a:latin typeface="Arial Narrow" panose="020B0606020202030204" pitchFamily="34" charset="0"/>
              </a:defRPr>
            </a:lvl2pPr>
            <a:lvl3pPr marL="1143000" indent="-228600">
              <a:defRPr>
                <a:solidFill>
                  <a:schemeClr val="tx1"/>
                </a:solidFill>
                <a:latin typeface="Arial Narrow" panose="020B0606020202030204" pitchFamily="34" charset="0"/>
              </a:defRPr>
            </a:lvl3pPr>
            <a:lvl4pPr marL="1600200" indent="-228600">
              <a:defRPr>
                <a:solidFill>
                  <a:schemeClr val="tx1"/>
                </a:solidFill>
                <a:latin typeface="Arial Narrow" panose="020B0606020202030204" pitchFamily="34" charset="0"/>
              </a:defRPr>
            </a:lvl4pPr>
            <a:lvl5pPr marL="2057400" indent="-228600">
              <a:defRPr>
                <a:solidFill>
                  <a:schemeClr val="tx1"/>
                </a:solidFill>
                <a:latin typeface="Arial Narrow" panose="020B0606020202030204" pitchFamily="34" charset="0"/>
              </a:defRPr>
            </a:lvl5pPr>
            <a:lvl6pPr marL="2514600" indent="-228600" eaLnBrk="0" fontAlgn="base" hangingPunct="0">
              <a:spcBef>
                <a:spcPct val="0"/>
              </a:spcBef>
              <a:spcAft>
                <a:spcPct val="0"/>
              </a:spcAft>
              <a:defRPr>
                <a:solidFill>
                  <a:schemeClr val="tx1"/>
                </a:solidFill>
                <a:latin typeface="Arial Narrow" panose="020B0606020202030204" pitchFamily="34" charset="0"/>
              </a:defRPr>
            </a:lvl6pPr>
            <a:lvl7pPr marL="2971800" indent="-228600" eaLnBrk="0" fontAlgn="base" hangingPunct="0">
              <a:spcBef>
                <a:spcPct val="0"/>
              </a:spcBef>
              <a:spcAft>
                <a:spcPct val="0"/>
              </a:spcAft>
              <a:defRPr>
                <a:solidFill>
                  <a:schemeClr val="tx1"/>
                </a:solidFill>
                <a:latin typeface="Arial Narrow" panose="020B0606020202030204" pitchFamily="34" charset="0"/>
              </a:defRPr>
            </a:lvl7pPr>
            <a:lvl8pPr marL="3429000" indent="-228600" eaLnBrk="0" fontAlgn="base" hangingPunct="0">
              <a:spcBef>
                <a:spcPct val="0"/>
              </a:spcBef>
              <a:spcAft>
                <a:spcPct val="0"/>
              </a:spcAft>
              <a:defRPr>
                <a:solidFill>
                  <a:schemeClr val="tx1"/>
                </a:solidFill>
                <a:latin typeface="Arial Narrow" panose="020B0606020202030204" pitchFamily="34" charset="0"/>
              </a:defRPr>
            </a:lvl8pPr>
            <a:lvl9pPr marL="3886200" indent="-228600" eaLnBrk="0" fontAlgn="base" hangingPunct="0">
              <a:spcBef>
                <a:spcPct val="0"/>
              </a:spcBef>
              <a:spcAft>
                <a:spcPct val="0"/>
              </a:spcAft>
              <a:defRPr>
                <a:solidFill>
                  <a:schemeClr val="tx1"/>
                </a:solidFill>
                <a:latin typeface="Arial Narrow" panose="020B0606020202030204" pitchFamily="34" charset="0"/>
              </a:defRPr>
            </a:lvl9pPr>
          </a:lstStyle>
          <a:p>
            <a:r>
              <a:rPr lang="it-IT" altLang="it-IT" sz="2000"/>
              <a:t>Subtract 1x</a:t>
            </a:r>
          </a:p>
        </p:txBody>
      </p:sp>
    </p:spTree>
    <p:extLst>
      <p:ext uri="{BB962C8B-B14F-4D97-AF65-F5344CB8AC3E}">
        <p14:creationId xmlns:p14="http://schemas.microsoft.com/office/powerpoint/2010/main" val="345491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500"/>
                                        <p:tgtEl>
                                          <p:spTgt spid="36"/>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500"/>
                                        <p:tgtEl>
                                          <p:spTgt spid="3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fade">
                                      <p:cBhvr>
                                        <p:cTn id="106" dur="500"/>
                                        <p:tgtEl>
                                          <p:spTgt spid="3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fade">
                                      <p:cBhvr>
                                        <p:cTn id="109" dur="500"/>
                                        <p:tgtEl>
                                          <p:spTgt spid="3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fade">
                                      <p:cBhvr>
                                        <p:cTn id="119" dur="500"/>
                                        <p:tgtEl>
                                          <p:spTgt spid="4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fade">
                                      <p:cBhvr>
                                        <p:cTn id="124" dur="500"/>
                                        <p:tgtEl>
                                          <p:spTgt spid="42"/>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fade">
                                      <p:cBhvr>
                                        <p:cTn id="129" dur="500"/>
                                        <p:tgtEl>
                                          <p:spTgt spid="40"/>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fade">
                                      <p:cBhvr>
                                        <p:cTn id="132" dur="500"/>
                                        <p:tgtEl>
                                          <p:spTgt spid="4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500"/>
                                        <p:tgtEl>
                                          <p:spTgt spid="43"/>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fade">
                                      <p:cBhvr>
                                        <p:cTn id="142" dur="500"/>
                                        <p:tgtEl>
                                          <p:spTgt spid="4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fade">
                                      <p:cBhvr>
                                        <p:cTn id="147" dur="500"/>
                                        <p:tgtEl>
                                          <p:spTgt spid="46"/>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4"/>
                                        </p:tgtEl>
                                        <p:attrNameLst>
                                          <p:attrName>style.visibility</p:attrName>
                                        </p:attrNameLst>
                                      </p:cBhvr>
                                      <p:to>
                                        <p:strVal val="visible"/>
                                      </p:to>
                                    </p:set>
                                    <p:animEffect transition="in" filter="fade">
                                      <p:cBhvr>
                                        <p:cTn id="152" dur="500"/>
                                        <p:tgtEl>
                                          <p:spTgt spid="44"/>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45"/>
                                        </p:tgtEl>
                                        <p:attrNameLst>
                                          <p:attrName>style.visibility</p:attrName>
                                        </p:attrNameLst>
                                      </p:cBhvr>
                                      <p:to>
                                        <p:strVal val="visible"/>
                                      </p:to>
                                    </p:set>
                                    <p:animEffect transition="in" filter="fade">
                                      <p:cBhvr>
                                        <p:cTn id="155" dur="500"/>
                                        <p:tgtEl>
                                          <p:spTgt spid="4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7"/>
                                        </p:tgtEl>
                                        <p:attrNameLst>
                                          <p:attrName>style.visibility</p:attrName>
                                        </p:attrNameLst>
                                      </p:cBhvr>
                                      <p:to>
                                        <p:strVal val="visible"/>
                                      </p:to>
                                    </p:set>
                                    <p:animEffect transition="in" filter="fade">
                                      <p:cBhvr>
                                        <p:cTn id="160" dur="500"/>
                                        <p:tgtEl>
                                          <p:spTgt spid="4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fade">
                                      <p:cBhvr>
                                        <p:cTn id="1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defRPr/>
            </a:pPr>
            <a:r>
              <a:rPr lang="it-IT" dirty="0"/>
              <a:t>How to compute RSA inverse</a:t>
            </a:r>
          </a:p>
        </p:txBody>
      </p:sp>
      <p:sp>
        <p:nvSpPr>
          <p:cNvPr id="3" name="Segnaposto contenuto 2"/>
          <p:cNvSpPr>
            <a:spLocks noGrp="1"/>
          </p:cNvSpPr>
          <p:nvPr>
            <p:ph idx="1"/>
          </p:nvPr>
        </p:nvSpPr>
        <p:spPr>
          <a:xfrm>
            <a:off x="685800" y="1125538"/>
            <a:ext cx="8242684" cy="5147778"/>
          </a:xfrm>
        </p:spPr>
        <p:txBody>
          <a:bodyPr>
            <a:normAutofit fontScale="92500" lnSpcReduction="10000"/>
          </a:bodyPr>
          <a:lstStyle/>
          <a:p>
            <a:pPr>
              <a:defRPr/>
            </a:pPr>
            <a:r>
              <a:rPr lang="it-IT" dirty="0"/>
              <a:t>Public </a:t>
            </a:r>
            <a:r>
              <a:rPr lang="it-IT" dirty="0" err="1"/>
              <a:t>key</a:t>
            </a:r>
            <a:r>
              <a:rPr lang="it-IT" dirty="0"/>
              <a:t>: e</a:t>
            </a:r>
          </a:p>
          <a:p>
            <a:pPr lvl="1">
              <a:defRPr/>
            </a:pPr>
            <a:r>
              <a:rPr lang="it-IT" dirty="0" err="1"/>
              <a:t>Example</a:t>
            </a:r>
            <a:r>
              <a:rPr lang="it-IT" dirty="0"/>
              <a:t>: e=13</a:t>
            </a:r>
          </a:p>
          <a:p>
            <a:pPr>
              <a:defRPr/>
            </a:pPr>
            <a:r>
              <a:rPr lang="it-IT" dirty="0"/>
              <a:t>RSA </a:t>
            </a:r>
            <a:r>
              <a:rPr lang="it-IT" dirty="0" err="1"/>
              <a:t>modulus</a:t>
            </a:r>
            <a:r>
              <a:rPr lang="it-IT" dirty="0"/>
              <a:t>: 77=11×7</a:t>
            </a:r>
          </a:p>
          <a:p>
            <a:pPr lvl="1">
              <a:defRPr/>
            </a:pPr>
            <a:r>
              <a:rPr lang="it-IT" dirty="0">
                <a:latin typeface="Symbol" panose="05050102010706020507" pitchFamily="18" charset="2"/>
                <a:sym typeface="Wingdings" panose="05000000000000000000" pitchFamily="2" charset="2"/>
              </a:rPr>
              <a:t>F(77)</a:t>
            </a:r>
            <a:r>
              <a:rPr lang="it-IT" dirty="0">
                <a:sym typeface="Wingdings" panose="05000000000000000000" pitchFamily="2" charset="2"/>
              </a:rPr>
              <a:t>=10</a:t>
            </a:r>
            <a:r>
              <a:rPr lang="it-IT" dirty="0"/>
              <a:t>×6=60</a:t>
            </a:r>
          </a:p>
          <a:p>
            <a:pPr lvl="1">
              <a:defRPr/>
            </a:pPr>
            <a:r>
              <a:rPr lang="it-IT" dirty="0"/>
              <a:t>GCD(e,</a:t>
            </a:r>
            <a:r>
              <a:rPr lang="it-IT" dirty="0">
                <a:latin typeface="Symbol" panose="05050102010706020507" pitchFamily="18" charset="2"/>
                <a:sym typeface="Wingdings" panose="05000000000000000000" pitchFamily="2" charset="2"/>
              </a:rPr>
              <a:t> F)=1 </a:t>
            </a:r>
            <a:r>
              <a:rPr lang="it-IT" dirty="0">
                <a:latin typeface="Arial" panose="020B0604020202020204" pitchFamily="34" charset="0"/>
                <a:cs typeface="Arial" panose="020B0604020202020204" pitchFamily="34" charset="0"/>
                <a:sym typeface="Wingdings" panose="05000000000000000000" pitchFamily="2" charset="2"/>
              </a:rPr>
              <a:t>(</a:t>
            </a:r>
            <a:r>
              <a:rPr lang="it-IT" dirty="0" err="1">
                <a:latin typeface="Arial" panose="020B0604020202020204" pitchFamily="34" charset="0"/>
                <a:cs typeface="Arial" panose="020B0604020202020204" pitchFamily="34" charset="0"/>
                <a:sym typeface="Wingdings" panose="05000000000000000000" pitchFamily="2" charset="2"/>
              </a:rPr>
              <a:t>coprime</a:t>
            </a:r>
            <a:r>
              <a:rPr lang="it-IT" dirty="0">
                <a:latin typeface="Arial" panose="020B0604020202020204" pitchFamily="34" charset="0"/>
                <a:cs typeface="Arial" panose="020B0604020202020204" pitchFamily="34" charset="0"/>
                <a:sym typeface="Wingdings" panose="05000000000000000000" pitchFamily="2" charset="2"/>
              </a:rPr>
              <a:t>, OK)</a:t>
            </a:r>
            <a:endParaRPr lang="it-IT" dirty="0">
              <a:latin typeface="Arial" panose="020B0604020202020204" pitchFamily="34" charset="0"/>
              <a:cs typeface="Arial" panose="020B0604020202020204" pitchFamily="34" charset="0"/>
            </a:endParaRPr>
          </a:p>
          <a:p>
            <a:pPr>
              <a:defRPr/>
            </a:pPr>
            <a:r>
              <a:rPr lang="it-IT" dirty="0" err="1"/>
              <a:t>Find</a:t>
            </a:r>
            <a:r>
              <a:rPr lang="it-IT" dirty="0"/>
              <a:t> </a:t>
            </a:r>
            <a:r>
              <a:rPr lang="it-IT" dirty="0" err="1"/>
              <a:t>a,b</a:t>
            </a:r>
            <a:r>
              <a:rPr lang="it-IT" dirty="0"/>
              <a:t> </a:t>
            </a:r>
            <a:r>
              <a:rPr lang="it-IT" dirty="0" err="1"/>
              <a:t>such</a:t>
            </a:r>
            <a:r>
              <a:rPr lang="it-IT" dirty="0"/>
              <a:t> </a:t>
            </a:r>
            <a:r>
              <a:rPr lang="it-IT" dirty="0" err="1"/>
              <a:t>that</a:t>
            </a:r>
            <a:r>
              <a:rPr lang="it-IT" dirty="0"/>
              <a:t> 	</a:t>
            </a:r>
            <a:r>
              <a:rPr lang="it-IT" dirty="0">
                <a:solidFill>
                  <a:srgbClr val="0070C0"/>
                </a:solidFill>
                <a:latin typeface="Symbol" panose="05050102010706020507" pitchFamily="18" charset="2"/>
                <a:sym typeface="Wingdings" panose="05000000000000000000" pitchFamily="2" charset="2"/>
              </a:rPr>
              <a:t>F</a:t>
            </a:r>
            <a:r>
              <a:rPr lang="it-IT" dirty="0">
                <a:solidFill>
                  <a:srgbClr val="FF0000"/>
                </a:solidFill>
              </a:rPr>
              <a:t> a </a:t>
            </a:r>
            <a:r>
              <a:rPr lang="it-IT" dirty="0"/>
              <a:t>+</a:t>
            </a:r>
            <a:r>
              <a:rPr lang="it-IT" dirty="0">
                <a:solidFill>
                  <a:srgbClr val="0070C0"/>
                </a:solidFill>
              </a:rPr>
              <a:t> e </a:t>
            </a:r>
            <a:r>
              <a:rPr lang="it-IT" dirty="0">
                <a:solidFill>
                  <a:srgbClr val="FF0000"/>
                </a:solidFill>
              </a:rPr>
              <a:t>b </a:t>
            </a:r>
            <a:r>
              <a:rPr lang="it-IT" dirty="0"/>
              <a:t>= 1</a:t>
            </a:r>
          </a:p>
          <a:p>
            <a:pPr lvl="1">
              <a:defRPr/>
            </a:pPr>
            <a:r>
              <a:rPr lang="it-IT" dirty="0" err="1"/>
              <a:t>ExtendedGCD</a:t>
            </a:r>
            <a:r>
              <a:rPr lang="it-IT" dirty="0"/>
              <a:t>[</a:t>
            </a:r>
            <a:r>
              <a:rPr lang="it-IT" b="1" dirty="0">
                <a:solidFill>
                  <a:srgbClr val="0070C0"/>
                </a:solidFill>
              </a:rPr>
              <a:t>60,13</a:t>
            </a:r>
            <a:r>
              <a:rPr lang="it-IT" dirty="0"/>
              <a:t>]={1,{</a:t>
            </a:r>
            <a:r>
              <a:rPr lang="it-IT" b="1" dirty="0">
                <a:solidFill>
                  <a:srgbClr val="FF0000"/>
                </a:solidFill>
              </a:rPr>
              <a:t>5,-23</a:t>
            </a:r>
            <a:r>
              <a:rPr lang="it-IT" dirty="0"/>
              <a:t>}}</a:t>
            </a:r>
          </a:p>
          <a:p>
            <a:pPr lvl="1">
              <a:defRPr/>
            </a:pPr>
            <a:r>
              <a:rPr lang="it-IT" b="1" dirty="0">
                <a:solidFill>
                  <a:srgbClr val="0070C0"/>
                </a:solidFill>
              </a:rPr>
              <a:t>60</a:t>
            </a:r>
            <a:r>
              <a:rPr lang="it-IT" dirty="0"/>
              <a:t> × </a:t>
            </a:r>
            <a:r>
              <a:rPr lang="it-IT" b="1" dirty="0">
                <a:solidFill>
                  <a:srgbClr val="FF0000"/>
                </a:solidFill>
              </a:rPr>
              <a:t>5</a:t>
            </a:r>
            <a:r>
              <a:rPr lang="it-IT" dirty="0"/>
              <a:t> + </a:t>
            </a:r>
            <a:r>
              <a:rPr lang="it-IT" b="1" dirty="0">
                <a:solidFill>
                  <a:srgbClr val="0070C0"/>
                </a:solidFill>
              </a:rPr>
              <a:t>13</a:t>
            </a:r>
            <a:r>
              <a:rPr lang="it-IT" dirty="0"/>
              <a:t> × </a:t>
            </a:r>
            <a:r>
              <a:rPr lang="it-IT" b="1" dirty="0">
                <a:solidFill>
                  <a:srgbClr val="FF0000"/>
                </a:solidFill>
              </a:rPr>
              <a:t>(-23)</a:t>
            </a:r>
            <a:r>
              <a:rPr lang="it-IT" dirty="0"/>
              <a:t> = 1 </a:t>
            </a:r>
            <a:r>
              <a:rPr lang="it-IT" dirty="0">
                <a:sym typeface="Wingdings" panose="05000000000000000000" pitchFamily="2" charset="2"/>
              </a:rPr>
              <a:t> </a:t>
            </a:r>
            <a:r>
              <a:rPr lang="it-IT" b="1" dirty="0">
                <a:solidFill>
                  <a:srgbClr val="0070C0"/>
                </a:solidFill>
              </a:rPr>
              <a:t>13</a:t>
            </a:r>
            <a:r>
              <a:rPr lang="it-IT" dirty="0"/>
              <a:t> × </a:t>
            </a:r>
            <a:r>
              <a:rPr lang="it-IT" b="1" dirty="0">
                <a:solidFill>
                  <a:srgbClr val="FF0000"/>
                </a:solidFill>
              </a:rPr>
              <a:t>(-23)</a:t>
            </a:r>
            <a:r>
              <a:rPr lang="it-IT" dirty="0"/>
              <a:t> = 1 - </a:t>
            </a:r>
            <a:r>
              <a:rPr lang="it-IT" b="1" dirty="0">
                <a:solidFill>
                  <a:srgbClr val="0070C0"/>
                </a:solidFill>
              </a:rPr>
              <a:t>60</a:t>
            </a:r>
            <a:r>
              <a:rPr lang="it-IT" dirty="0"/>
              <a:t> × </a:t>
            </a:r>
            <a:r>
              <a:rPr lang="it-IT" b="1" dirty="0">
                <a:solidFill>
                  <a:srgbClr val="FF0000"/>
                </a:solidFill>
              </a:rPr>
              <a:t>5</a:t>
            </a:r>
            <a:endParaRPr lang="it-IT" dirty="0">
              <a:solidFill>
                <a:srgbClr val="FF0000"/>
              </a:solidFill>
            </a:endParaRPr>
          </a:p>
          <a:p>
            <a:pPr lvl="1">
              <a:defRPr/>
            </a:pPr>
            <a:r>
              <a:rPr lang="it-IT" dirty="0" err="1"/>
              <a:t>Mod</a:t>
            </a:r>
            <a:r>
              <a:rPr lang="it-IT" dirty="0"/>
              <a:t>[</a:t>
            </a:r>
            <a:r>
              <a:rPr lang="it-IT" b="1" dirty="0">
                <a:solidFill>
                  <a:srgbClr val="0070C0"/>
                </a:solidFill>
              </a:rPr>
              <a:t>13</a:t>
            </a:r>
            <a:r>
              <a:rPr lang="it-IT" dirty="0"/>
              <a:t> × </a:t>
            </a:r>
            <a:r>
              <a:rPr lang="it-IT" b="1" dirty="0">
                <a:solidFill>
                  <a:srgbClr val="FF0000"/>
                </a:solidFill>
              </a:rPr>
              <a:t>(-23)</a:t>
            </a:r>
            <a:r>
              <a:rPr lang="it-IT" dirty="0"/>
              <a:t>, 60] = </a:t>
            </a:r>
            <a:r>
              <a:rPr lang="it-IT" dirty="0" err="1"/>
              <a:t>Mod</a:t>
            </a:r>
            <a:r>
              <a:rPr lang="it-IT" dirty="0"/>
              <a:t>[1 - </a:t>
            </a:r>
            <a:r>
              <a:rPr lang="it-IT" b="1" dirty="0">
                <a:solidFill>
                  <a:srgbClr val="0070C0"/>
                </a:solidFill>
              </a:rPr>
              <a:t>60</a:t>
            </a:r>
            <a:r>
              <a:rPr lang="it-IT" dirty="0"/>
              <a:t> × </a:t>
            </a:r>
            <a:r>
              <a:rPr lang="it-IT" b="1" dirty="0">
                <a:solidFill>
                  <a:srgbClr val="FF0000"/>
                </a:solidFill>
              </a:rPr>
              <a:t>5</a:t>
            </a:r>
            <a:r>
              <a:rPr lang="it-IT" dirty="0"/>
              <a:t>, 60] = 1</a:t>
            </a:r>
          </a:p>
          <a:p>
            <a:pPr>
              <a:defRPr/>
            </a:pPr>
            <a:r>
              <a:rPr lang="it-IT" dirty="0" err="1"/>
              <a:t>Hence</a:t>
            </a:r>
            <a:r>
              <a:rPr lang="it-IT" dirty="0"/>
              <a:t> 13</a:t>
            </a:r>
            <a:r>
              <a:rPr lang="it-IT" baseline="30000" dirty="0"/>
              <a:t>-1</a:t>
            </a:r>
            <a:r>
              <a:rPr lang="it-IT" dirty="0"/>
              <a:t> </a:t>
            </a:r>
            <a:r>
              <a:rPr lang="it-IT" dirty="0" err="1"/>
              <a:t>mod</a:t>
            </a:r>
            <a:r>
              <a:rPr lang="it-IT" dirty="0"/>
              <a:t> 60 = -23 = 37</a:t>
            </a:r>
          </a:p>
        </p:txBody>
      </p:sp>
    </p:spTree>
    <p:extLst>
      <p:ext uri="{BB962C8B-B14F-4D97-AF65-F5344CB8AC3E}">
        <p14:creationId xmlns:p14="http://schemas.microsoft.com/office/powerpoint/2010/main" val="259320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defRPr/>
            </a:pPr>
            <a:r>
              <a:rPr lang="it-IT" dirty="0"/>
              <a:t>RSA </a:t>
            </a:r>
            <a:r>
              <a:rPr lang="it-IT" dirty="0" err="1"/>
              <a:t>recap</a:t>
            </a:r>
            <a:r>
              <a:rPr lang="it-IT" dirty="0"/>
              <a:t>: </a:t>
            </a:r>
            <a:r>
              <a:rPr lang="it-IT" dirty="0" err="1"/>
              <a:t>toy</a:t>
            </a:r>
            <a:r>
              <a:rPr lang="it-IT" dirty="0"/>
              <a:t> </a:t>
            </a:r>
            <a:r>
              <a:rPr lang="it-IT" dirty="0" err="1"/>
              <a:t>example</a:t>
            </a:r>
            <a:endParaRPr lang="it-IT" dirty="0"/>
          </a:p>
        </p:txBody>
      </p:sp>
      <p:sp>
        <p:nvSpPr>
          <p:cNvPr id="3" name="Segnaposto testo 2"/>
          <p:cNvSpPr>
            <a:spLocks noGrp="1"/>
          </p:cNvSpPr>
          <p:nvPr>
            <p:ph type="body" sz="half" idx="1"/>
          </p:nvPr>
        </p:nvSpPr>
        <p:spPr>
          <a:xfrm>
            <a:off x="323528" y="944724"/>
            <a:ext cx="8496944" cy="5292588"/>
          </a:xfrm>
        </p:spPr>
        <p:txBody>
          <a:bodyPr>
            <a:normAutofit fontScale="77500" lnSpcReduction="20000"/>
          </a:bodyPr>
          <a:lstStyle/>
          <a:p>
            <a:pPr algn="just">
              <a:buFont typeface="Wingdings" charset="2"/>
              <a:buChar char="è"/>
              <a:defRPr/>
            </a:pPr>
            <a:r>
              <a:rPr lang="it-IT" dirty="0"/>
              <a:t>p = 11, q = 17 (</a:t>
            </a:r>
            <a:r>
              <a:rPr lang="it-IT" i="1" dirty="0"/>
              <a:t>secret</a:t>
            </a:r>
            <a:r>
              <a:rPr lang="it-IT" dirty="0"/>
              <a:t>)</a:t>
            </a:r>
          </a:p>
          <a:p>
            <a:pPr algn="just">
              <a:buFont typeface="Wingdings" charset="2"/>
              <a:buChar char="è"/>
              <a:defRPr/>
            </a:pPr>
            <a:r>
              <a:rPr lang="it-IT" dirty="0"/>
              <a:t>N = </a:t>
            </a:r>
            <a:r>
              <a:rPr lang="it-IT" dirty="0" err="1"/>
              <a:t>p</a:t>
            </a:r>
            <a:r>
              <a:rPr lang="it-IT" dirty="0" err="1">
                <a:latin typeface="Symbol" charset="0"/>
              </a:rPr>
              <a:t></a:t>
            </a:r>
            <a:r>
              <a:rPr lang="it-IT" dirty="0" err="1"/>
              <a:t>q</a:t>
            </a:r>
            <a:r>
              <a:rPr lang="it-IT" dirty="0"/>
              <a:t> = 11</a:t>
            </a:r>
            <a:r>
              <a:rPr lang="it-IT" dirty="0">
                <a:latin typeface="Symbol" charset="0"/>
              </a:rPr>
              <a:t></a:t>
            </a:r>
            <a:r>
              <a:rPr lang="it-IT" dirty="0"/>
              <a:t>17 = 187 (</a:t>
            </a:r>
            <a:r>
              <a:rPr lang="it-IT" i="1" dirty="0"/>
              <a:t>public</a:t>
            </a:r>
            <a:r>
              <a:rPr lang="it-IT" dirty="0"/>
              <a:t>)</a:t>
            </a:r>
          </a:p>
          <a:p>
            <a:pPr algn="just">
              <a:buFont typeface="Wingdings" charset="2"/>
              <a:buChar char="è"/>
              <a:defRPr/>
            </a:pPr>
            <a:r>
              <a:rPr lang="it-IT" dirty="0">
                <a:latin typeface="Symbol" charset="0"/>
              </a:rPr>
              <a:t></a:t>
            </a:r>
            <a:r>
              <a:rPr lang="it-IT" dirty="0"/>
              <a:t> = (p–1)</a:t>
            </a:r>
            <a:r>
              <a:rPr lang="it-IT" dirty="0">
                <a:latin typeface="Symbol" charset="0"/>
              </a:rPr>
              <a:t></a:t>
            </a:r>
            <a:r>
              <a:rPr lang="it-IT" dirty="0"/>
              <a:t>(q–1) = 10</a:t>
            </a:r>
            <a:r>
              <a:rPr lang="it-IT" dirty="0">
                <a:latin typeface="Symbol" charset="0"/>
              </a:rPr>
              <a:t></a:t>
            </a:r>
            <a:r>
              <a:rPr lang="it-IT" dirty="0"/>
              <a:t>16 = 160 (</a:t>
            </a:r>
            <a:r>
              <a:rPr lang="it-IT" i="1" dirty="0"/>
              <a:t>secret</a:t>
            </a:r>
            <a:r>
              <a:rPr lang="it-IT" dirty="0"/>
              <a:t>)</a:t>
            </a:r>
          </a:p>
          <a:p>
            <a:pPr algn="just">
              <a:buFont typeface="Wingdings" charset="2"/>
              <a:buChar char="è"/>
              <a:defRPr/>
            </a:pPr>
            <a:endParaRPr lang="it-IT" dirty="0"/>
          </a:p>
          <a:p>
            <a:pPr algn="just">
              <a:buFont typeface="Wingdings" charset="2"/>
              <a:buChar char="è"/>
              <a:defRPr/>
            </a:pPr>
            <a:r>
              <a:rPr lang="it-IT" dirty="0"/>
              <a:t>e = 7 (public, prime </a:t>
            </a:r>
            <a:r>
              <a:rPr lang="it-IT" dirty="0" err="1"/>
              <a:t>wrt</a:t>
            </a:r>
            <a:r>
              <a:rPr lang="it-IT" dirty="0"/>
              <a:t> 160)</a:t>
            </a:r>
          </a:p>
          <a:p>
            <a:pPr algn="just">
              <a:buFont typeface="Wingdings" charset="2"/>
              <a:buChar char="è"/>
              <a:defRPr/>
            </a:pPr>
            <a:r>
              <a:rPr lang="it-IT" dirty="0"/>
              <a:t>d = 7</a:t>
            </a:r>
            <a:r>
              <a:rPr lang="it-IT" baseline="30000" dirty="0"/>
              <a:t>-1</a:t>
            </a:r>
            <a:r>
              <a:rPr lang="it-IT" dirty="0"/>
              <a:t> </a:t>
            </a:r>
            <a:r>
              <a:rPr lang="it-IT" dirty="0" err="1"/>
              <a:t>mod</a:t>
            </a:r>
            <a:r>
              <a:rPr lang="it-IT" dirty="0"/>
              <a:t> 160 = 23 (secret)</a:t>
            </a:r>
          </a:p>
          <a:p>
            <a:pPr lvl="1" algn="just">
              <a:buFont typeface="Wingdings" charset="2"/>
              <a:buChar char="ð"/>
              <a:defRPr/>
            </a:pPr>
            <a:r>
              <a:rPr lang="it-IT" dirty="0"/>
              <a:t>Note: 23</a:t>
            </a:r>
            <a:r>
              <a:rPr lang="it-IT" dirty="0">
                <a:latin typeface="Symbol" charset="0"/>
              </a:rPr>
              <a:t></a:t>
            </a:r>
            <a:r>
              <a:rPr lang="it-IT" dirty="0"/>
              <a:t>7 </a:t>
            </a:r>
            <a:r>
              <a:rPr lang="it-IT" dirty="0">
                <a:latin typeface="Symbol" charset="0"/>
              </a:rPr>
              <a:t></a:t>
            </a:r>
            <a:r>
              <a:rPr lang="it-IT" dirty="0"/>
              <a:t> 161 = 160+1 = 1 (</a:t>
            </a:r>
            <a:r>
              <a:rPr lang="it-IT" dirty="0" err="1"/>
              <a:t>mod</a:t>
            </a:r>
            <a:r>
              <a:rPr lang="it-IT" dirty="0"/>
              <a:t> 160)</a:t>
            </a:r>
          </a:p>
          <a:p>
            <a:pPr lvl="6" algn="just">
              <a:buFont typeface="Wingdings" charset="2"/>
              <a:buChar char="ð"/>
              <a:defRPr/>
            </a:pPr>
            <a:endParaRPr lang="it-IT" dirty="0"/>
          </a:p>
          <a:p>
            <a:pPr algn="just">
              <a:buFont typeface="Wingdings" charset="2"/>
              <a:buChar char="è"/>
              <a:defRPr/>
            </a:pPr>
            <a:r>
              <a:rPr lang="it-IT" dirty="0"/>
              <a:t>Public </a:t>
            </a:r>
            <a:r>
              <a:rPr lang="it-IT" dirty="0" err="1"/>
              <a:t>Key</a:t>
            </a:r>
            <a:r>
              <a:rPr lang="it-IT" dirty="0"/>
              <a:t> </a:t>
            </a:r>
            <a:r>
              <a:rPr lang="it-IT" dirty="0" err="1"/>
              <a:t>Encryption</a:t>
            </a:r>
            <a:r>
              <a:rPr lang="it-IT" dirty="0"/>
              <a:t>: C=M</a:t>
            </a:r>
            <a:r>
              <a:rPr lang="it-IT" baseline="30000" dirty="0"/>
              <a:t>7 </a:t>
            </a:r>
            <a:r>
              <a:rPr lang="it-IT" dirty="0" err="1"/>
              <a:t>mod</a:t>
            </a:r>
            <a:r>
              <a:rPr lang="it-IT" dirty="0"/>
              <a:t> 187</a:t>
            </a:r>
            <a:endParaRPr lang="it-IT" baseline="30000" dirty="0"/>
          </a:p>
          <a:p>
            <a:pPr lvl="1" algn="just">
              <a:buFont typeface="Wingdings" charset="2"/>
              <a:buChar char="ð"/>
              <a:defRPr/>
            </a:pPr>
            <a:r>
              <a:rPr lang="it-IT" dirty="0" err="1"/>
              <a:t>Decrypt</a:t>
            </a:r>
            <a:r>
              <a:rPr lang="it-IT" dirty="0"/>
              <a:t>: (M</a:t>
            </a:r>
            <a:r>
              <a:rPr lang="it-IT" baseline="30000" dirty="0"/>
              <a:t>7</a:t>
            </a:r>
            <a:r>
              <a:rPr lang="it-IT" dirty="0"/>
              <a:t>)</a:t>
            </a:r>
            <a:r>
              <a:rPr lang="it-IT" baseline="30000" dirty="0"/>
              <a:t>23 </a:t>
            </a:r>
            <a:r>
              <a:rPr lang="it-IT" dirty="0" err="1"/>
              <a:t>mod</a:t>
            </a:r>
            <a:r>
              <a:rPr lang="it-IT" dirty="0"/>
              <a:t> 187= M</a:t>
            </a:r>
            <a:r>
              <a:rPr lang="it-IT" baseline="30000" dirty="0"/>
              <a:t>7x23</a:t>
            </a:r>
            <a:r>
              <a:rPr lang="it-IT" dirty="0"/>
              <a:t> </a:t>
            </a:r>
            <a:r>
              <a:rPr lang="it-IT" dirty="0" err="1"/>
              <a:t>mod</a:t>
            </a:r>
            <a:r>
              <a:rPr lang="it-IT" dirty="0"/>
              <a:t> 187= M </a:t>
            </a:r>
            <a:r>
              <a:rPr lang="it-IT" baseline="30000" dirty="0"/>
              <a:t> </a:t>
            </a:r>
          </a:p>
          <a:p>
            <a:pPr lvl="5" algn="just">
              <a:buFont typeface="Wingdings" charset="2"/>
              <a:buChar char="ð"/>
              <a:defRPr/>
            </a:pPr>
            <a:endParaRPr lang="it-IT" dirty="0"/>
          </a:p>
          <a:p>
            <a:pPr algn="just">
              <a:buFont typeface="Wingdings" charset="2"/>
              <a:buChar char="è"/>
              <a:defRPr/>
            </a:pPr>
            <a:r>
              <a:rPr lang="it-IT" dirty="0"/>
              <a:t>Digital </a:t>
            </a:r>
            <a:r>
              <a:rPr lang="it-IT" dirty="0" err="1"/>
              <a:t>Signature</a:t>
            </a:r>
            <a:r>
              <a:rPr lang="it-IT" dirty="0"/>
              <a:t>: </a:t>
            </a:r>
            <a:r>
              <a:rPr lang="it-IT" dirty="0" err="1"/>
              <a:t>send</a:t>
            </a:r>
            <a:r>
              <a:rPr lang="it-IT" dirty="0"/>
              <a:t> M, TAG=H(M)</a:t>
            </a:r>
            <a:r>
              <a:rPr lang="it-IT" baseline="30000" dirty="0"/>
              <a:t>23 </a:t>
            </a:r>
            <a:r>
              <a:rPr lang="it-IT" dirty="0" err="1"/>
              <a:t>mod</a:t>
            </a:r>
            <a:r>
              <a:rPr lang="it-IT" dirty="0"/>
              <a:t> 187</a:t>
            </a:r>
            <a:endParaRPr lang="it-IT" baseline="30000" dirty="0"/>
          </a:p>
          <a:p>
            <a:pPr lvl="1" algn="just">
              <a:buFont typeface="Wingdings" charset="2"/>
              <a:buChar char="ð"/>
              <a:defRPr/>
            </a:pPr>
            <a:r>
              <a:rPr lang="it-IT" dirty="0" err="1"/>
              <a:t>Verify</a:t>
            </a:r>
            <a:r>
              <a:rPr lang="it-IT" dirty="0"/>
              <a:t> </a:t>
            </a:r>
            <a:r>
              <a:rPr lang="it-IT" dirty="0" err="1"/>
              <a:t>sign</a:t>
            </a:r>
            <a:r>
              <a:rPr lang="it-IT" dirty="0"/>
              <a:t>: TAG</a:t>
            </a:r>
            <a:r>
              <a:rPr lang="it-IT" baseline="30000" dirty="0"/>
              <a:t>7 </a:t>
            </a:r>
            <a:r>
              <a:rPr lang="it-IT" dirty="0" err="1"/>
              <a:t>mod</a:t>
            </a:r>
            <a:r>
              <a:rPr lang="it-IT" dirty="0"/>
              <a:t> 187= (H(M)</a:t>
            </a:r>
            <a:r>
              <a:rPr lang="it-IT" baseline="30000" dirty="0"/>
              <a:t>23</a:t>
            </a:r>
            <a:r>
              <a:rPr lang="it-IT" dirty="0"/>
              <a:t>)</a:t>
            </a:r>
            <a:r>
              <a:rPr lang="it-IT" baseline="30000" dirty="0"/>
              <a:t>7 </a:t>
            </a:r>
            <a:r>
              <a:rPr lang="it-IT" dirty="0" err="1"/>
              <a:t>mod</a:t>
            </a:r>
            <a:r>
              <a:rPr lang="it-IT" dirty="0"/>
              <a:t> 187= H(M) </a:t>
            </a:r>
          </a:p>
          <a:p>
            <a:pPr lvl="2" algn="just">
              <a:buFont typeface="Wingdings" charset="2"/>
              <a:buChar char="ð"/>
              <a:defRPr/>
            </a:pPr>
            <a:r>
              <a:rPr lang="it-IT" dirty="0" err="1">
                <a:sym typeface="Wingdings" panose="05000000000000000000" pitchFamily="2" charset="2"/>
              </a:rPr>
              <a:t>check</a:t>
            </a:r>
            <a:r>
              <a:rPr lang="it-IT" dirty="0">
                <a:sym typeface="Wingdings" panose="05000000000000000000" pitchFamily="2" charset="2"/>
              </a:rPr>
              <a:t> </a:t>
            </a:r>
            <a:r>
              <a:rPr lang="it-IT" dirty="0" err="1">
                <a:sym typeface="Wingdings" panose="05000000000000000000" pitchFamily="2" charset="2"/>
              </a:rPr>
              <a:t>hash</a:t>
            </a:r>
            <a:r>
              <a:rPr lang="it-IT" dirty="0">
                <a:sym typeface="Wingdings" panose="05000000000000000000" pitchFamily="2" charset="2"/>
              </a:rPr>
              <a:t> </a:t>
            </a:r>
            <a:r>
              <a:rPr lang="it-IT" dirty="0" err="1">
                <a:sym typeface="Wingdings" panose="05000000000000000000" pitchFamily="2" charset="2"/>
              </a:rPr>
              <a:t>matches</a:t>
            </a:r>
            <a:r>
              <a:rPr lang="it-IT" dirty="0">
                <a:sym typeface="Wingdings" panose="05000000000000000000" pitchFamily="2" charset="2"/>
              </a:rPr>
              <a:t> with </a:t>
            </a:r>
            <a:r>
              <a:rPr lang="it-IT" dirty="0" err="1">
                <a:sym typeface="Wingdings" panose="05000000000000000000" pitchFamily="2" charset="2"/>
              </a:rPr>
              <a:t>message</a:t>
            </a:r>
            <a:r>
              <a:rPr lang="it-IT" dirty="0">
                <a:sym typeface="Wingdings" panose="05000000000000000000" pitchFamily="2" charset="2"/>
              </a:rPr>
              <a:t> M </a:t>
            </a:r>
            <a:r>
              <a:rPr lang="it-IT" dirty="0" err="1">
                <a:sym typeface="Wingdings" panose="05000000000000000000" pitchFamily="2" charset="2"/>
              </a:rPr>
              <a:t>provided</a:t>
            </a:r>
            <a:r>
              <a:rPr lang="it-IT" dirty="0">
                <a:sym typeface="Wingdings" panose="05000000000000000000" pitchFamily="2" charset="2"/>
              </a:rPr>
              <a:t> </a:t>
            </a:r>
          </a:p>
          <a:p>
            <a:pPr algn="just">
              <a:buFont typeface="Wingdings" charset="2"/>
              <a:buChar char="ð"/>
              <a:defRPr/>
            </a:pPr>
            <a:endParaRPr lang="it-IT" baseline="30000" dirty="0"/>
          </a:p>
        </p:txBody>
      </p:sp>
    </p:spTree>
    <p:extLst>
      <p:ext uri="{BB962C8B-B14F-4D97-AF65-F5344CB8AC3E}">
        <p14:creationId xmlns:p14="http://schemas.microsoft.com/office/powerpoint/2010/main" val="322485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Grp="1" noChangeArrowheads="1"/>
          </p:cNvSpPr>
          <p:nvPr>
            <p:ph type="ctrTitle"/>
          </p:nvPr>
        </p:nvSpPr>
        <p:spPr>
          <a:xfrm>
            <a:off x="685800" y="2498725"/>
            <a:ext cx="7772400" cy="1470025"/>
          </a:xfrm>
        </p:spPr>
        <p:txBody>
          <a:bodyPr/>
          <a:lstStyle/>
          <a:p>
            <a:pPr eaLnBrk="1" hangingPunct="1">
              <a:defRPr/>
            </a:pPr>
            <a:r>
              <a:rPr lang="it-IT" sz="3600" dirty="0"/>
              <a:t>Digital Certificates and</a:t>
            </a:r>
            <a:br>
              <a:rPr lang="it-IT" sz="3600" dirty="0"/>
            </a:br>
            <a:r>
              <a:rPr lang="it-IT" sz="3600" dirty="0"/>
              <a:t>Public Key </a:t>
            </a:r>
            <a:r>
              <a:rPr lang="it-IT" sz="3600" dirty="0" err="1"/>
              <a:t>Infrastructure</a:t>
            </a:r>
            <a:endParaRPr lang="it-IT" dirty="0"/>
          </a:p>
        </p:txBody>
      </p:sp>
    </p:spTree>
    <p:extLst>
      <p:ext uri="{BB962C8B-B14F-4D97-AF65-F5344CB8AC3E}">
        <p14:creationId xmlns:p14="http://schemas.microsoft.com/office/powerpoint/2010/main" val="98895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p:cNvSpPr/>
          <p:nvPr/>
        </p:nvSpPr>
        <p:spPr bwMode="auto">
          <a:xfrm>
            <a:off x="7488324" y="2204864"/>
            <a:ext cx="1224136" cy="720080"/>
          </a:xfrm>
          <a:prstGeom prst="rect">
            <a:avLst/>
          </a:prstGeom>
          <a:pattFill prst="lgCheck">
            <a:fgClr>
              <a:schemeClr val="accent3">
                <a:lumMod val="75000"/>
              </a:schemeClr>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2" name="Titolo 1"/>
          <p:cNvSpPr>
            <a:spLocks noGrp="1"/>
          </p:cNvSpPr>
          <p:nvPr>
            <p:ph type="title"/>
          </p:nvPr>
        </p:nvSpPr>
        <p:spPr/>
        <p:txBody>
          <a:bodyPr/>
          <a:lstStyle/>
          <a:p>
            <a:r>
              <a:rPr lang="it-IT" dirty="0" err="1"/>
              <a:t>digital</a:t>
            </a:r>
            <a:r>
              <a:rPr lang="it-IT" dirty="0"/>
              <a:t> </a:t>
            </a:r>
            <a:r>
              <a:rPr lang="it-IT" dirty="0" err="1"/>
              <a:t>signature</a:t>
            </a:r>
            <a:r>
              <a:rPr lang="it-IT" dirty="0"/>
              <a:t>: </a:t>
            </a:r>
            <a:r>
              <a:rPr lang="it-IT" dirty="0" err="1"/>
              <a:t>review</a:t>
            </a:r>
            <a:endParaRPr lang="it-IT" dirty="0"/>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23" y="833227"/>
            <a:ext cx="16383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p:cNvSpPr txBox="1"/>
          <p:nvPr/>
        </p:nvSpPr>
        <p:spPr>
          <a:xfrm>
            <a:off x="2375756" y="1304764"/>
            <a:ext cx="1548822" cy="830997"/>
          </a:xfrm>
          <a:prstGeom prst="rect">
            <a:avLst/>
          </a:prstGeom>
          <a:noFill/>
        </p:spPr>
        <p:txBody>
          <a:bodyPr wrap="none" rtlCol="0">
            <a:spAutoFit/>
          </a:bodyPr>
          <a:lstStyle/>
          <a:p>
            <a:pPr algn="ctr"/>
            <a:r>
              <a:rPr lang="it-IT" sz="2400" b="1" dirty="0"/>
              <a:t>Public </a:t>
            </a:r>
            <a:r>
              <a:rPr lang="it-IT" sz="2400" b="1" dirty="0" err="1"/>
              <a:t>Key</a:t>
            </a:r>
            <a:r>
              <a:rPr lang="it-IT" sz="2400" b="1" dirty="0"/>
              <a:t> </a:t>
            </a:r>
          </a:p>
          <a:p>
            <a:pPr algn="ctr"/>
            <a:r>
              <a:rPr lang="it-IT" sz="2400" b="1" dirty="0"/>
              <a:t>PK</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 y="2711772"/>
            <a:ext cx="2370559" cy="1185280"/>
          </a:xfrm>
          <a:prstGeom prst="rect">
            <a:avLst/>
          </a:prstGeom>
        </p:spPr>
      </p:pic>
      <p:sp>
        <p:nvSpPr>
          <p:cNvPr id="19" name="CasellaDiTesto 18"/>
          <p:cNvSpPr txBox="1"/>
          <p:nvPr/>
        </p:nvSpPr>
        <p:spPr>
          <a:xfrm>
            <a:off x="520246" y="2888913"/>
            <a:ext cx="1633781" cy="830997"/>
          </a:xfrm>
          <a:prstGeom prst="rect">
            <a:avLst/>
          </a:prstGeom>
          <a:noFill/>
        </p:spPr>
        <p:txBody>
          <a:bodyPr wrap="none" rtlCol="0">
            <a:spAutoFit/>
          </a:bodyPr>
          <a:lstStyle/>
          <a:p>
            <a:pPr algn="ctr"/>
            <a:r>
              <a:rPr lang="it-IT" sz="2400" b="1" dirty="0"/>
              <a:t>Private </a:t>
            </a:r>
            <a:r>
              <a:rPr lang="it-IT" sz="2400" b="1" dirty="0" err="1"/>
              <a:t>Key</a:t>
            </a:r>
            <a:r>
              <a:rPr lang="it-IT" sz="2400" b="1" dirty="0"/>
              <a:t> </a:t>
            </a:r>
            <a:br>
              <a:rPr lang="it-IT" sz="2400" b="1" dirty="0"/>
            </a:br>
            <a:r>
              <a:rPr lang="it-IT" sz="2400" b="1" dirty="0"/>
              <a:t>SK</a:t>
            </a:r>
          </a:p>
        </p:txBody>
      </p:sp>
      <p:sp>
        <p:nvSpPr>
          <p:cNvPr id="5" name="Rettangolo 4"/>
          <p:cNvSpPr/>
          <p:nvPr/>
        </p:nvSpPr>
        <p:spPr bwMode="auto">
          <a:xfrm>
            <a:off x="3395069" y="2240841"/>
            <a:ext cx="4093255"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kumimoji="0" lang="it-IT" sz="2400" b="0" i="0" u="none" strike="noStrike" cap="none" normalizeH="0" baseline="0" dirty="0">
                <a:ln>
                  <a:noFill/>
                </a:ln>
                <a:solidFill>
                  <a:schemeClr val="tx1"/>
                </a:solidFill>
                <a:effectLst/>
                <a:latin typeface="Arial Narrow" pitchFamily="34" charset="0"/>
              </a:rPr>
              <a:t>M = </a:t>
            </a:r>
            <a:r>
              <a:rPr lang="it-IT" sz="2400" dirty="0"/>
              <a:t>«780 EUR per te»</a:t>
            </a:r>
            <a:endParaRPr kumimoji="0" lang="it-IT" sz="2400" b="0" i="0" u="none" strike="noStrike" cap="none" normalizeH="0" baseline="0" dirty="0">
              <a:ln>
                <a:noFill/>
              </a:ln>
              <a:solidFill>
                <a:schemeClr val="tx1"/>
              </a:solidFill>
              <a:effectLst/>
              <a:latin typeface="Arial Narrow" pitchFamily="34" charset="0"/>
            </a:endParaRPr>
          </a:p>
        </p:txBody>
      </p:sp>
      <p:sp>
        <p:nvSpPr>
          <p:cNvPr id="6" name="Rettangolo 5"/>
          <p:cNvSpPr/>
          <p:nvPr/>
        </p:nvSpPr>
        <p:spPr bwMode="auto">
          <a:xfrm>
            <a:off x="7632340" y="2240841"/>
            <a:ext cx="936104"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dirty="0">
                <a:ln>
                  <a:noFill/>
                </a:ln>
                <a:solidFill>
                  <a:schemeClr val="tx1"/>
                </a:solidFill>
                <a:effectLst/>
                <a:latin typeface="Arial Narrow" pitchFamily="34" charset="0"/>
              </a:rPr>
              <a:t>H(M)</a:t>
            </a:r>
          </a:p>
        </p:txBody>
      </p:sp>
      <p:sp>
        <p:nvSpPr>
          <p:cNvPr id="10" name="CasellaDiTesto 9"/>
          <p:cNvSpPr txBox="1"/>
          <p:nvPr/>
        </p:nvSpPr>
        <p:spPr>
          <a:xfrm>
            <a:off x="7776356" y="2672916"/>
            <a:ext cx="699230" cy="307777"/>
          </a:xfrm>
          <a:prstGeom prst="rect">
            <a:avLst/>
          </a:prstGeom>
          <a:noFill/>
        </p:spPr>
        <p:txBody>
          <a:bodyPr wrap="none" rtlCol="0">
            <a:spAutoFit/>
          </a:bodyPr>
          <a:lstStyle/>
          <a:p>
            <a:r>
              <a:rPr lang="it-IT" sz="1400" b="1" dirty="0">
                <a:effectLst>
                  <a:outerShdw blurRad="38100" dist="38100" dir="2700000" algn="tl">
                    <a:srgbClr val="000000">
                      <a:alpha val="43137"/>
                    </a:srgbClr>
                  </a:outerShdw>
                </a:effectLst>
              </a:rPr>
              <a:t>Use SK</a:t>
            </a:r>
          </a:p>
        </p:txBody>
      </p:sp>
      <p:pic>
        <p:nvPicPr>
          <p:cNvPr id="24" name="Picture 4" descr="Risultati immagini per thin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87524" y="4365104"/>
            <a:ext cx="1992033" cy="1935119"/>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611560" y="4452171"/>
            <a:ext cx="679994" cy="646331"/>
          </a:xfrm>
          <a:prstGeom prst="rect">
            <a:avLst/>
          </a:prstGeom>
          <a:solidFill>
            <a:schemeClr val="bg1"/>
          </a:solidFill>
        </p:spPr>
        <p:txBody>
          <a:bodyPr wrap="none" rtlCol="0">
            <a:spAutoFit/>
          </a:bodyPr>
          <a:lstStyle/>
          <a:p>
            <a:pPr algn="ctr"/>
            <a:r>
              <a:rPr lang="it-IT" dirty="0" err="1"/>
              <a:t>Is</a:t>
            </a:r>
            <a:r>
              <a:rPr lang="it-IT" dirty="0"/>
              <a:t> </a:t>
            </a:r>
            <a:r>
              <a:rPr lang="it-IT" dirty="0" err="1"/>
              <a:t>it</a:t>
            </a:r>
            <a:r>
              <a:rPr lang="it-IT" dirty="0"/>
              <a:t> </a:t>
            </a:r>
            <a:br>
              <a:rPr lang="it-IT" dirty="0"/>
            </a:br>
            <a:r>
              <a:rPr lang="it-IT" dirty="0" err="1"/>
              <a:t>valid</a:t>
            </a:r>
            <a:r>
              <a:rPr lang="it-IT" dirty="0"/>
              <a:t>?</a:t>
            </a:r>
          </a:p>
        </p:txBody>
      </p:sp>
      <p:cxnSp>
        <p:nvCxnSpPr>
          <p:cNvPr id="27" name="Connettore 2 26"/>
          <p:cNvCxnSpPr/>
          <p:nvPr/>
        </p:nvCxnSpPr>
        <p:spPr bwMode="auto">
          <a:xfrm flipH="1">
            <a:off x="2447764" y="2043271"/>
            <a:ext cx="379017" cy="2408900"/>
          </a:xfrm>
          <a:prstGeom prst="straightConnector1">
            <a:avLst/>
          </a:prstGeom>
          <a:solidFill>
            <a:srgbClr val="FFFF99">
              <a:alpha val="50000"/>
            </a:srgbClr>
          </a:solidFill>
          <a:ln w="34925" cap="flat" cmpd="sng" algn="ctr">
            <a:solidFill>
              <a:srgbClr val="FF0000"/>
            </a:solidFill>
            <a:prstDash val="solid"/>
            <a:round/>
            <a:headEnd type="none" w="sm" len="sm"/>
            <a:tailEnd type="arrow"/>
          </a:ln>
          <a:effectLst/>
        </p:spPr>
      </p:cxnSp>
      <p:sp>
        <p:nvSpPr>
          <p:cNvPr id="29" name="CasellaDiTesto 28"/>
          <p:cNvSpPr txBox="1"/>
          <p:nvPr/>
        </p:nvSpPr>
        <p:spPr>
          <a:xfrm>
            <a:off x="2024322" y="4428401"/>
            <a:ext cx="927498" cy="584775"/>
          </a:xfrm>
          <a:prstGeom prst="rect">
            <a:avLst/>
          </a:prstGeom>
          <a:noFill/>
        </p:spPr>
        <p:txBody>
          <a:bodyPr wrap="none" rtlCol="0">
            <a:spAutoFit/>
          </a:bodyPr>
          <a:lstStyle/>
          <a:p>
            <a:pPr algn="ctr"/>
            <a:r>
              <a:rPr lang="it-IT" dirty="0" err="1">
                <a:solidFill>
                  <a:srgbClr val="FF0000"/>
                </a:solidFill>
              </a:rPr>
              <a:t>Get</a:t>
            </a:r>
            <a:r>
              <a:rPr lang="it-IT" dirty="0">
                <a:solidFill>
                  <a:srgbClr val="FF0000"/>
                </a:solidFill>
              </a:rPr>
              <a:t> PK</a:t>
            </a:r>
          </a:p>
          <a:p>
            <a:pPr algn="ctr"/>
            <a:r>
              <a:rPr lang="it-IT" sz="1400" dirty="0">
                <a:solidFill>
                  <a:srgbClr val="FF0000"/>
                </a:solidFill>
              </a:rPr>
              <a:t>(</a:t>
            </a:r>
            <a:r>
              <a:rPr lang="it-IT" sz="1400" dirty="0" err="1">
                <a:solidFill>
                  <a:srgbClr val="FF0000"/>
                </a:solidFill>
              </a:rPr>
              <a:t>it’s</a:t>
            </a:r>
            <a:r>
              <a:rPr lang="it-IT" sz="1400" dirty="0">
                <a:solidFill>
                  <a:srgbClr val="FF0000"/>
                </a:solidFill>
              </a:rPr>
              <a:t> public!)</a:t>
            </a:r>
          </a:p>
        </p:txBody>
      </p:sp>
      <p:sp>
        <p:nvSpPr>
          <p:cNvPr id="30" name="Rettangolo 29"/>
          <p:cNvSpPr/>
          <p:nvPr/>
        </p:nvSpPr>
        <p:spPr bwMode="auto">
          <a:xfrm>
            <a:off x="7416316" y="4401108"/>
            <a:ext cx="1224136" cy="720080"/>
          </a:xfrm>
          <a:prstGeom prst="rect">
            <a:avLst/>
          </a:prstGeom>
          <a:pattFill prst="lgCheck">
            <a:fgClr>
              <a:schemeClr val="accent3">
                <a:lumMod val="75000"/>
              </a:schemeClr>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1" name="Rettangolo 30"/>
          <p:cNvSpPr/>
          <p:nvPr/>
        </p:nvSpPr>
        <p:spPr bwMode="auto">
          <a:xfrm>
            <a:off x="3323061" y="4437085"/>
            <a:ext cx="4093255"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kumimoji="0" lang="it-IT" sz="2400" b="0" i="0" u="none" strike="noStrike" cap="none" normalizeH="0" baseline="0" dirty="0">
                <a:ln>
                  <a:noFill/>
                </a:ln>
                <a:solidFill>
                  <a:schemeClr val="tx1"/>
                </a:solidFill>
                <a:effectLst/>
                <a:latin typeface="Arial Narrow" pitchFamily="34" charset="0"/>
              </a:rPr>
              <a:t>M = </a:t>
            </a:r>
            <a:r>
              <a:rPr lang="it-IT" sz="2400" dirty="0"/>
              <a:t>«780 EUR per te»</a:t>
            </a:r>
            <a:endParaRPr kumimoji="0" lang="it-IT" sz="2400" b="0" i="0" u="none" strike="noStrike" cap="none" normalizeH="0" baseline="0" dirty="0">
              <a:ln>
                <a:noFill/>
              </a:ln>
              <a:solidFill>
                <a:schemeClr val="tx1"/>
              </a:solidFill>
              <a:effectLst/>
              <a:latin typeface="Arial Narrow" pitchFamily="34" charset="0"/>
            </a:endParaRPr>
          </a:p>
        </p:txBody>
      </p:sp>
      <p:sp>
        <p:nvSpPr>
          <p:cNvPr id="32" name="Rettangolo 31"/>
          <p:cNvSpPr/>
          <p:nvPr/>
        </p:nvSpPr>
        <p:spPr bwMode="auto">
          <a:xfrm>
            <a:off x="7560332" y="4437085"/>
            <a:ext cx="936104"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dirty="0">
                <a:ln>
                  <a:noFill/>
                </a:ln>
                <a:solidFill>
                  <a:schemeClr val="tx1"/>
                </a:solidFill>
                <a:effectLst/>
                <a:latin typeface="Arial Narrow" pitchFamily="34" charset="0"/>
              </a:rPr>
              <a:t>H(M)</a:t>
            </a:r>
          </a:p>
        </p:txBody>
      </p:sp>
      <p:sp>
        <p:nvSpPr>
          <p:cNvPr id="33" name="CasellaDiTesto 32"/>
          <p:cNvSpPr txBox="1"/>
          <p:nvPr/>
        </p:nvSpPr>
        <p:spPr>
          <a:xfrm>
            <a:off x="7704348" y="4869160"/>
            <a:ext cx="699230" cy="307777"/>
          </a:xfrm>
          <a:prstGeom prst="rect">
            <a:avLst/>
          </a:prstGeom>
          <a:noFill/>
        </p:spPr>
        <p:txBody>
          <a:bodyPr wrap="none" rtlCol="0">
            <a:spAutoFit/>
          </a:bodyPr>
          <a:lstStyle/>
          <a:p>
            <a:r>
              <a:rPr lang="it-IT" sz="1400" b="1" dirty="0">
                <a:effectLst>
                  <a:outerShdw blurRad="38100" dist="38100" dir="2700000" algn="tl">
                    <a:srgbClr val="000000">
                      <a:alpha val="43137"/>
                    </a:srgbClr>
                  </a:outerShdw>
                </a:effectLst>
              </a:rPr>
              <a:t>Use SK</a:t>
            </a:r>
          </a:p>
        </p:txBody>
      </p:sp>
    </p:spTree>
    <p:extLst>
      <p:ext uri="{BB962C8B-B14F-4D97-AF65-F5344CB8AC3E}">
        <p14:creationId xmlns:p14="http://schemas.microsoft.com/office/powerpoint/2010/main" val="408386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9" grpId="0"/>
      <p:bldP spid="5" grpId="0" animBg="1"/>
      <p:bldP spid="6" grpId="0" animBg="1"/>
      <p:bldP spid="10" grpId="0"/>
      <p:bldP spid="12" grpId="0" animBg="1"/>
      <p:bldP spid="29" grpId="0"/>
      <p:bldP spid="30" grpId="0" animBg="1"/>
      <p:bldP spid="31" grpId="0" animBg="1"/>
      <p:bldP spid="32" grpId="0" animBg="1"/>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79512" y="225425"/>
            <a:ext cx="8712968" cy="649288"/>
          </a:xfrm>
        </p:spPr>
        <p:txBody>
          <a:bodyPr/>
          <a:lstStyle/>
          <a:p>
            <a:r>
              <a:rPr lang="it-IT" dirty="0" err="1"/>
              <a:t>Practical</a:t>
            </a:r>
            <a:r>
              <a:rPr lang="it-IT" dirty="0"/>
              <a:t> </a:t>
            </a:r>
            <a:r>
              <a:rPr lang="it-IT" dirty="0" err="1"/>
              <a:t>usage</a:t>
            </a:r>
            <a:r>
              <a:rPr lang="it-IT" dirty="0"/>
              <a:t> model #1: </a:t>
            </a:r>
            <a:br>
              <a:rPr lang="it-IT" dirty="0"/>
            </a:br>
            <a:r>
              <a:rPr lang="it-IT" dirty="0"/>
              <a:t>HTTPS/TLS-style</a:t>
            </a:r>
          </a:p>
        </p:txBody>
      </p:sp>
      <p:sp>
        <p:nvSpPr>
          <p:cNvPr id="5" name="Line 4"/>
          <p:cNvSpPr>
            <a:spLocks noChangeShapeType="1"/>
          </p:cNvSpPr>
          <p:nvPr/>
        </p:nvSpPr>
        <p:spPr bwMode="auto">
          <a:xfrm>
            <a:off x="900113" y="5059462"/>
            <a:ext cx="7272337"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it-IT"/>
          </a:p>
        </p:txBody>
      </p:sp>
      <p:sp>
        <p:nvSpPr>
          <p:cNvPr id="6" name="Text Box 5"/>
          <p:cNvSpPr txBox="1">
            <a:spLocks noChangeArrowheads="1"/>
          </p:cNvSpPr>
          <p:nvPr/>
        </p:nvSpPr>
        <p:spPr bwMode="auto">
          <a:xfrm>
            <a:off x="7793038" y="5078512"/>
            <a:ext cx="538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it-IT" altLang="it-IT" sz="1800" b="0">
                <a:latin typeface="Arial Narrow" panose="020B0606020202030204" pitchFamily="34" charset="0"/>
              </a:rPr>
              <a:t>time</a:t>
            </a:r>
          </a:p>
        </p:txBody>
      </p:sp>
      <p:sp>
        <p:nvSpPr>
          <p:cNvPr id="7" name="AutoShape 6"/>
          <p:cNvSpPr>
            <a:spLocks noChangeArrowheads="1"/>
          </p:cNvSpPr>
          <p:nvPr/>
        </p:nvSpPr>
        <p:spPr bwMode="auto">
          <a:xfrm>
            <a:off x="900113" y="4338737"/>
            <a:ext cx="1871662" cy="720725"/>
          </a:xfrm>
          <a:prstGeom prst="upArrow">
            <a:avLst>
              <a:gd name="adj1" fmla="val 77102"/>
              <a:gd name="adj2" fmla="val 25111"/>
            </a:avLst>
          </a:prstGeom>
          <a:solidFill>
            <a:srgbClr val="FFFF99">
              <a:alpha val="50195"/>
            </a:srgbClr>
          </a:solidFill>
          <a:ln w="12700">
            <a:solidFill>
              <a:schemeClr val="tx1"/>
            </a:solidFill>
            <a:miter lim="800000"/>
            <a:headEnd type="none" w="sm" len="sm"/>
            <a:tailEnd type="none" w="sm" len="sm"/>
          </a:ln>
        </p:spPr>
        <p:txBody>
          <a:bodyPr vert="eaVert"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it-IT" altLang="it-IT" sz="1800" b="0">
              <a:latin typeface="Arial Narrow" panose="020B0606020202030204" pitchFamily="34" charset="0"/>
            </a:endParaRPr>
          </a:p>
        </p:txBody>
      </p:sp>
      <p:sp>
        <p:nvSpPr>
          <p:cNvPr id="8" name="Text Box 7"/>
          <p:cNvSpPr txBox="1">
            <a:spLocks noChangeArrowheads="1"/>
          </p:cNvSpPr>
          <p:nvPr/>
        </p:nvSpPr>
        <p:spPr bwMode="auto">
          <a:xfrm>
            <a:off x="1204913" y="3710087"/>
            <a:ext cx="1165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dirty="0" err="1">
                <a:latin typeface="Arial Narrow" panose="020B0606020202030204" pitchFamily="34" charset="0"/>
              </a:rPr>
              <a:t>Initial</a:t>
            </a:r>
            <a:r>
              <a:rPr lang="it-IT" altLang="it-IT" sz="1800" dirty="0">
                <a:latin typeface="Arial Narrow" panose="020B0606020202030204" pitchFamily="34" charset="0"/>
              </a:rPr>
              <a:t> </a:t>
            </a:r>
          </a:p>
          <a:p>
            <a:pPr algn="ctr" eaLnBrk="1" hangingPunct="1">
              <a:spcBef>
                <a:spcPct val="0"/>
              </a:spcBef>
              <a:buClrTx/>
              <a:buFontTx/>
              <a:buNone/>
            </a:pPr>
            <a:r>
              <a:rPr lang="it-IT" altLang="it-IT" sz="1800" dirty="0" err="1">
                <a:latin typeface="Arial Narrow" panose="020B0606020202030204" pitchFamily="34" charset="0"/>
              </a:rPr>
              <a:t>handshake</a:t>
            </a:r>
            <a:endParaRPr lang="it-IT" altLang="it-IT" sz="1800" dirty="0">
              <a:latin typeface="Arial Narrow" panose="020B0606020202030204" pitchFamily="34" charset="0"/>
            </a:endParaRPr>
          </a:p>
        </p:txBody>
      </p:sp>
      <p:sp>
        <p:nvSpPr>
          <p:cNvPr id="9" name="Text Box 8"/>
          <p:cNvSpPr txBox="1">
            <a:spLocks noChangeArrowheads="1"/>
          </p:cNvSpPr>
          <p:nvPr/>
        </p:nvSpPr>
        <p:spPr bwMode="auto">
          <a:xfrm>
            <a:off x="1200224" y="4613193"/>
            <a:ext cx="12650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600" dirty="0" err="1">
                <a:latin typeface="Arial Narrow" panose="020B0606020202030204" pitchFamily="34" charset="0"/>
              </a:rPr>
              <a:t>Includes</a:t>
            </a:r>
            <a:r>
              <a:rPr lang="it-IT" altLang="it-IT" sz="1600" dirty="0">
                <a:latin typeface="Arial Narrow" panose="020B0606020202030204" pitchFamily="34" charset="0"/>
              </a:rPr>
              <a:t> </a:t>
            </a:r>
            <a:r>
              <a:rPr lang="it-IT" altLang="it-IT" sz="1600" dirty="0" err="1">
                <a:latin typeface="Arial Narrow" panose="020B0606020202030204" pitchFamily="34" charset="0"/>
              </a:rPr>
              <a:t>auth</a:t>
            </a:r>
            <a:endParaRPr lang="it-IT" altLang="it-IT" sz="1600" dirty="0">
              <a:latin typeface="Arial Narrow" panose="020B0606020202030204" pitchFamily="34" charset="0"/>
            </a:endParaRPr>
          </a:p>
        </p:txBody>
      </p:sp>
      <p:sp>
        <p:nvSpPr>
          <p:cNvPr id="10" name="Rectangle 9"/>
          <p:cNvSpPr>
            <a:spLocks noChangeArrowheads="1"/>
          </p:cNvSpPr>
          <p:nvPr/>
        </p:nvSpPr>
        <p:spPr bwMode="auto">
          <a:xfrm>
            <a:off x="2555875" y="4699099"/>
            <a:ext cx="2860676" cy="3603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TCP conn</a:t>
            </a:r>
          </a:p>
        </p:txBody>
      </p:sp>
      <p:sp>
        <p:nvSpPr>
          <p:cNvPr id="14" name="AutoShape 13"/>
          <p:cNvSpPr>
            <a:spLocks noChangeArrowheads="1"/>
          </p:cNvSpPr>
          <p:nvPr/>
        </p:nvSpPr>
        <p:spPr bwMode="auto">
          <a:xfrm>
            <a:off x="6227763" y="4411762"/>
            <a:ext cx="485775" cy="647700"/>
          </a:xfrm>
          <a:prstGeom prst="upArrow">
            <a:avLst>
              <a:gd name="adj1" fmla="val 50000"/>
              <a:gd name="adj2" fmla="val 33333"/>
            </a:avLst>
          </a:prstGeom>
          <a:solidFill>
            <a:srgbClr val="FFFF99">
              <a:alpha val="50195"/>
            </a:srgbClr>
          </a:solidFill>
          <a:ln w="12700">
            <a:solidFill>
              <a:schemeClr val="tx1"/>
            </a:solidFill>
            <a:miter lim="800000"/>
            <a:headEnd type="none" w="sm" len="sm"/>
            <a:tailEnd type="none" w="sm" len="sm"/>
          </a:ln>
        </p:spPr>
        <p:txBody>
          <a:bodyPr vert="eaVert"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it-IT" altLang="it-IT" sz="1800" b="0">
              <a:latin typeface="Arial Narrow" panose="020B0606020202030204" pitchFamily="34" charset="0"/>
            </a:endParaRPr>
          </a:p>
        </p:txBody>
      </p:sp>
      <p:sp>
        <p:nvSpPr>
          <p:cNvPr id="15" name="Rectangle 14"/>
          <p:cNvSpPr>
            <a:spLocks noChangeArrowheads="1"/>
          </p:cNvSpPr>
          <p:nvPr/>
        </p:nvSpPr>
        <p:spPr bwMode="auto">
          <a:xfrm>
            <a:off x="6588125" y="4699099"/>
            <a:ext cx="936625" cy="360363"/>
          </a:xfrm>
          <a:prstGeom prst="rect">
            <a:avLst/>
          </a:prstGeom>
          <a:solidFill>
            <a:srgbClr val="FFFF99">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TCP conn</a:t>
            </a:r>
          </a:p>
        </p:txBody>
      </p:sp>
      <p:sp>
        <p:nvSpPr>
          <p:cNvPr id="16" name="Text Box 15"/>
          <p:cNvSpPr txBox="1">
            <a:spLocks noChangeArrowheads="1"/>
          </p:cNvSpPr>
          <p:nvPr/>
        </p:nvSpPr>
        <p:spPr bwMode="auto">
          <a:xfrm>
            <a:off x="5878513" y="3770412"/>
            <a:ext cx="12684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a:latin typeface="Arial Narrow" panose="020B0606020202030204" pitchFamily="34" charset="0"/>
              </a:rPr>
              <a:t>Abbreviated</a:t>
            </a:r>
          </a:p>
          <a:p>
            <a:pPr algn="ctr" eaLnBrk="1" hangingPunct="1">
              <a:spcBef>
                <a:spcPct val="0"/>
              </a:spcBef>
              <a:buClrTx/>
              <a:buFontTx/>
              <a:buNone/>
            </a:pPr>
            <a:r>
              <a:rPr lang="it-IT" altLang="it-IT" sz="1800">
                <a:latin typeface="Arial Narrow" panose="020B0606020202030204" pitchFamily="34" charset="0"/>
              </a:rPr>
              <a:t>handshake</a:t>
            </a:r>
          </a:p>
        </p:txBody>
      </p:sp>
      <p:sp>
        <p:nvSpPr>
          <p:cNvPr id="17" name="AutoShape 16"/>
          <p:cNvSpPr>
            <a:spLocks noChangeArrowheads="1"/>
          </p:cNvSpPr>
          <p:nvPr/>
        </p:nvSpPr>
        <p:spPr bwMode="auto">
          <a:xfrm>
            <a:off x="1116013" y="5373688"/>
            <a:ext cx="6985000" cy="719137"/>
          </a:xfrm>
          <a:prstGeom prst="leftRightArrow">
            <a:avLst>
              <a:gd name="adj1" fmla="val 60704"/>
              <a:gd name="adj2" fmla="val 60032"/>
            </a:avLst>
          </a:prstGeom>
          <a:solidFill>
            <a:srgbClr val="FFFF99">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1800" b="0">
                <a:latin typeface="Arial Narrow" panose="020B0606020202030204" pitchFamily="34" charset="0"/>
              </a:rPr>
              <a:t>TLS SESSION</a:t>
            </a:r>
          </a:p>
        </p:txBody>
      </p:sp>
      <p:sp>
        <p:nvSpPr>
          <p:cNvPr id="18" name="Segnaposto contenuto 2"/>
          <p:cNvSpPr>
            <a:spLocks noGrp="1"/>
          </p:cNvSpPr>
          <p:nvPr>
            <p:ph idx="1"/>
          </p:nvPr>
        </p:nvSpPr>
        <p:spPr>
          <a:xfrm>
            <a:off x="685800" y="1125538"/>
            <a:ext cx="8206680" cy="2346560"/>
          </a:xfrm>
        </p:spPr>
        <p:txBody>
          <a:bodyPr>
            <a:normAutofit fontScale="62500" lnSpcReduction="20000"/>
          </a:bodyPr>
          <a:lstStyle/>
          <a:p>
            <a:r>
              <a:rPr lang="it-IT" dirty="0"/>
              <a:t>First </a:t>
            </a:r>
            <a:r>
              <a:rPr lang="it-IT" dirty="0" err="1"/>
              <a:t>phase</a:t>
            </a:r>
            <a:r>
              <a:rPr lang="it-IT" dirty="0"/>
              <a:t>: </a:t>
            </a:r>
            <a:r>
              <a:rPr lang="it-IT" dirty="0" err="1"/>
              <a:t>handshake</a:t>
            </a:r>
            <a:endParaRPr lang="it-IT" dirty="0"/>
          </a:p>
          <a:p>
            <a:pPr lvl="1"/>
            <a:r>
              <a:rPr lang="it-IT" dirty="0" err="1"/>
              <a:t>Signalling</a:t>
            </a:r>
            <a:r>
              <a:rPr lang="it-IT" dirty="0"/>
              <a:t> </a:t>
            </a:r>
            <a:r>
              <a:rPr lang="it-IT" dirty="0" err="1"/>
              <a:t>phase</a:t>
            </a:r>
            <a:r>
              <a:rPr lang="it-IT" dirty="0"/>
              <a:t>, sets up </a:t>
            </a:r>
            <a:r>
              <a:rPr lang="it-IT" b="1" dirty="0" err="1">
                <a:solidFill>
                  <a:srgbClr val="FF0000"/>
                </a:solidFill>
              </a:rPr>
              <a:t>shared</a:t>
            </a:r>
            <a:r>
              <a:rPr lang="it-IT" b="1" dirty="0">
                <a:solidFill>
                  <a:srgbClr val="FF0000"/>
                </a:solidFill>
              </a:rPr>
              <a:t> secret </a:t>
            </a:r>
            <a:r>
              <a:rPr lang="it-IT" dirty="0" err="1"/>
              <a:t>using</a:t>
            </a:r>
            <a:r>
              <a:rPr lang="it-IT" dirty="0"/>
              <a:t> </a:t>
            </a:r>
            <a:r>
              <a:rPr lang="it-IT" dirty="0" err="1"/>
              <a:t>asymmetric</a:t>
            </a:r>
            <a:r>
              <a:rPr lang="it-IT" dirty="0"/>
              <a:t> </a:t>
            </a:r>
            <a:r>
              <a:rPr lang="it-IT" dirty="0" err="1"/>
              <a:t>cryptography</a:t>
            </a:r>
            <a:endParaRPr lang="it-IT" dirty="0"/>
          </a:p>
          <a:p>
            <a:r>
              <a:rPr lang="it-IT" dirty="0"/>
              <a:t>Second </a:t>
            </a:r>
            <a:r>
              <a:rPr lang="it-IT" dirty="0" err="1"/>
              <a:t>phase</a:t>
            </a:r>
            <a:r>
              <a:rPr lang="it-IT" dirty="0"/>
              <a:t>: data transfer</a:t>
            </a:r>
          </a:p>
          <a:p>
            <a:pPr lvl="1"/>
            <a:r>
              <a:rPr lang="it-IT" dirty="0" err="1"/>
              <a:t>Derives</a:t>
            </a:r>
            <a:r>
              <a:rPr lang="it-IT" dirty="0"/>
              <a:t> </a:t>
            </a:r>
            <a:r>
              <a:rPr lang="it-IT" b="1" dirty="0" err="1">
                <a:solidFill>
                  <a:srgbClr val="FF0000"/>
                </a:solidFill>
              </a:rPr>
              <a:t>symmetric</a:t>
            </a:r>
            <a:r>
              <a:rPr lang="it-IT" b="1" dirty="0">
                <a:solidFill>
                  <a:srgbClr val="FF0000"/>
                </a:solidFill>
              </a:rPr>
              <a:t> </a:t>
            </a:r>
            <a:r>
              <a:rPr lang="it-IT" b="1" dirty="0" err="1">
                <a:solidFill>
                  <a:srgbClr val="FF0000"/>
                </a:solidFill>
              </a:rPr>
              <a:t>encryption</a:t>
            </a:r>
            <a:r>
              <a:rPr lang="it-IT" b="1" dirty="0">
                <a:solidFill>
                  <a:srgbClr val="FF0000"/>
                </a:solidFill>
              </a:rPr>
              <a:t> and </a:t>
            </a:r>
            <a:r>
              <a:rPr lang="it-IT" b="1" dirty="0" err="1">
                <a:solidFill>
                  <a:srgbClr val="FF0000"/>
                </a:solidFill>
              </a:rPr>
              <a:t>message</a:t>
            </a:r>
            <a:r>
              <a:rPr lang="it-IT" b="1" dirty="0">
                <a:solidFill>
                  <a:srgbClr val="FF0000"/>
                </a:solidFill>
              </a:rPr>
              <a:t> authentication keys </a:t>
            </a:r>
            <a:r>
              <a:rPr lang="it-IT" dirty="0"/>
              <a:t>from </a:t>
            </a:r>
            <a:r>
              <a:rPr lang="it-IT" dirty="0" err="1"/>
              <a:t>shared</a:t>
            </a:r>
            <a:r>
              <a:rPr lang="it-IT" dirty="0"/>
              <a:t> secret </a:t>
            </a:r>
            <a:r>
              <a:rPr lang="it-IT" dirty="0" err="1"/>
              <a:t>derived</a:t>
            </a:r>
            <a:r>
              <a:rPr lang="it-IT" dirty="0"/>
              <a:t> in first </a:t>
            </a:r>
            <a:r>
              <a:rPr lang="it-IT" dirty="0" err="1"/>
              <a:t>phase</a:t>
            </a:r>
            <a:r>
              <a:rPr lang="it-IT" dirty="0"/>
              <a:t> </a:t>
            </a:r>
            <a:r>
              <a:rPr lang="it-IT" i="1" dirty="0">
                <a:solidFill>
                  <a:srgbClr val="0070C0"/>
                </a:solidFill>
              </a:rPr>
              <a:t>(use KDF, more </a:t>
            </a:r>
            <a:r>
              <a:rPr lang="it-IT" i="1" dirty="0" err="1">
                <a:solidFill>
                  <a:srgbClr val="0070C0"/>
                </a:solidFill>
              </a:rPr>
              <a:t>later</a:t>
            </a:r>
            <a:r>
              <a:rPr lang="it-IT" i="1" dirty="0">
                <a:solidFill>
                  <a:srgbClr val="0070C0"/>
                </a:solidFill>
              </a:rPr>
              <a:t>)</a:t>
            </a:r>
          </a:p>
          <a:p>
            <a:r>
              <a:rPr lang="it-IT" dirty="0" err="1"/>
              <a:t>Further</a:t>
            </a:r>
            <a:r>
              <a:rPr lang="it-IT" dirty="0"/>
              <a:t> </a:t>
            </a:r>
            <a:r>
              <a:rPr lang="it-IT" dirty="0" err="1"/>
              <a:t>phases</a:t>
            </a:r>
            <a:r>
              <a:rPr lang="it-IT" dirty="0"/>
              <a:t>: </a:t>
            </a:r>
            <a:r>
              <a:rPr lang="it-IT" dirty="0" err="1"/>
              <a:t>rekeying</a:t>
            </a:r>
            <a:r>
              <a:rPr lang="it-IT" dirty="0"/>
              <a:t> + data transfer</a:t>
            </a:r>
          </a:p>
          <a:p>
            <a:pPr lvl="1"/>
            <a:r>
              <a:rPr lang="it-IT" dirty="0"/>
              <a:t>«</a:t>
            </a:r>
            <a:r>
              <a:rPr lang="it-IT" b="1" dirty="0" err="1">
                <a:solidFill>
                  <a:srgbClr val="FF0000"/>
                </a:solidFill>
              </a:rPr>
              <a:t>refresh</a:t>
            </a:r>
            <a:r>
              <a:rPr lang="it-IT" dirty="0"/>
              <a:t>» </a:t>
            </a:r>
            <a:r>
              <a:rPr lang="it-IT" dirty="0" err="1"/>
              <a:t>symmetric</a:t>
            </a:r>
            <a:r>
              <a:rPr lang="it-IT" dirty="0"/>
              <a:t> </a:t>
            </a:r>
            <a:r>
              <a:rPr lang="it-IT" dirty="0" err="1"/>
              <a:t>encryption</a:t>
            </a:r>
            <a:r>
              <a:rPr lang="it-IT" dirty="0"/>
              <a:t> and </a:t>
            </a:r>
            <a:r>
              <a:rPr lang="it-IT" dirty="0" err="1"/>
              <a:t>message</a:t>
            </a:r>
            <a:r>
              <a:rPr lang="it-IT" dirty="0"/>
              <a:t> </a:t>
            </a:r>
            <a:r>
              <a:rPr lang="it-IT" dirty="0" err="1"/>
              <a:t>authentication</a:t>
            </a:r>
            <a:r>
              <a:rPr lang="it-IT" dirty="0"/>
              <a:t> </a:t>
            </a:r>
            <a:r>
              <a:rPr lang="it-IT" b="1" dirty="0" err="1">
                <a:solidFill>
                  <a:srgbClr val="FF0000"/>
                </a:solidFill>
              </a:rPr>
              <a:t>keys</a:t>
            </a:r>
            <a:r>
              <a:rPr lang="it-IT" dirty="0"/>
              <a:t> </a:t>
            </a:r>
            <a:br>
              <a:rPr lang="it-IT" dirty="0"/>
            </a:br>
            <a:r>
              <a:rPr lang="it-IT" dirty="0" err="1"/>
              <a:t>still</a:t>
            </a:r>
            <a:r>
              <a:rPr lang="it-IT" dirty="0"/>
              <a:t> </a:t>
            </a:r>
            <a:r>
              <a:rPr lang="it-IT" dirty="0" err="1"/>
              <a:t>using</a:t>
            </a:r>
            <a:r>
              <a:rPr lang="it-IT" dirty="0"/>
              <a:t> </a:t>
            </a:r>
            <a:r>
              <a:rPr lang="it-IT" dirty="0" err="1"/>
              <a:t>shared</a:t>
            </a:r>
            <a:r>
              <a:rPr lang="it-IT" dirty="0"/>
              <a:t> secret </a:t>
            </a:r>
            <a:r>
              <a:rPr lang="it-IT" dirty="0" err="1"/>
              <a:t>derived</a:t>
            </a:r>
            <a:r>
              <a:rPr lang="it-IT" dirty="0"/>
              <a:t> in first </a:t>
            </a:r>
            <a:r>
              <a:rPr lang="it-IT" dirty="0" err="1"/>
              <a:t>phase</a:t>
            </a:r>
            <a:r>
              <a:rPr lang="it-IT" dirty="0"/>
              <a:t> </a:t>
            </a:r>
            <a:r>
              <a:rPr lang="it-IT" i="1" dirty="0">
                <a:solidFill>
                  <a:srgbClr val="0070C0"/>
                </a:solidFill>
              </a:rPr>
              <a:t>(use KDF with </a:t>
            </a:r>
            <a:r>
              <a:rPr lang="it-IT" i="1" dirty="0" err="1">
                <a:solidFill>
                  <a:srgbClr val="0070C0"/>
                </a:solidFill>
              </a:rPr>
              <a:t>different</a:t>
            </a:r>
            <a:r>
              <a:rPr lang="it-IT" i="1" dirty="0">
                <a:solidFill>
                  <a:srgbClr val="0070C0"/>
                </a:solidFill>
              </a:rPr>
              <a:t> </a:t>
            </a:r>
            <a:r>
              <a:rPr lang="it-IT" i="1" dirty="0" err="1">
                <a:solidFill>
                  <a:srgbClr val="0070C0"/>
                </a:solidFill>
              </a:rPr>
              <a:t>nonces</a:t>
            </a:r>
            <a:r>
              <a:rPr lang="it-IT" i="1" dirty="0">
                <a:solidFill>
                  <a:srgbClr val="0070C0"/>
                </a:solidFill>
              </a:rPr>
              <a:t>)</a:t>
            </a:r>
          </a:p>
        </p:txBody>
      </p:sp>
    </p:spTree>
    <p:extLst>
      <p:ext uri="{BB962C8B-B14F-4D97-AF65-F5344CB8AC3E}">
        <p14:creationId xmlns:p14="http://schemas.microsoft.com/office/powerpoint/2010/main" val="182927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fade">
                                      <p:cBhvr>
                                        <p:cTn id="10" dur="500"/>
                                        <p:tgtEl>
                                          <p:spTgt spid="1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xEl>
                                              <p:pRg st="2" end="2"/>
                                            </p:txEl>
                                          </p:spTgt>
                                        </p:tgtEl>
                                        <p:attrNameLst>
                                          <p:attrName>style.visibility</p:attrName>
                                        </p:attrNameLst>
                                      </p:cBhvr>
                                      <p:to>
                                        <p:strVal val="visible"/>
                                      </p:to>
                                    </p:set>
                                    <p:animEffect transition="in" filter="fade">
                                      <p:cBhvr>
                                        <p:cTn id="24" dur="500"/>
                                        <p:tgtEl>
                                          <p:spTgt spid="18">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fade">
                                      <p:cBhvr>
                                        <p:cTn id="27" dur="500"/>
                                        <p:tgtEl>
                                          <p:spTgt spid="18">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xEl>
                                              <p:pRg st="4" end="4"/>
                                            </p:txEl>
                                          </p:spTgt>
                                        </p:tgtEl>
                                        <p:attrNameLst>
                                          <p:attrName>style.visibility</p:attrName>
                                        </p:attrNameLst>
                                      </p:cBhvr>
                                      <p:to>
                                        <p:strVal val="visible"/>
                                      </p:to>
                                    </p:set>
                                    <p:animEffect transition="in" filter="fade">
                                      <p:cBhvr>
                                        <p:cTn id="35" dur="500"/>
                                        <p:tgtEl>
                                          <p:spTgt spid="18">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5" end="5"/>
                                            </p:txEl>
                                          </p:spTgt>
                                        </p:tgtEl>
                                        <p:attrNameLst>
                                          <p:attrName>style.visibility</p:attrName>
                                        </p:attrNameLst>
                                      </p:cBhvr>
                                      <p:to>
                                        <p:strVal val="visible"/>
                                      </p:to>
                                    </p:set>
                                    <p:animEffect transition="in" filter="fade">
                                      <p:cBhvr>
                                        <p:cTn id="38" dur="500"/>
                                        <p:tgtEl>
                                          <p:spTgt spid="18">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4" grpId="0" animBg="1"/>
      <p:bldP spid="15" grpId="0" animBg="1"/>
      <p:bldP spid="16" grpId="0"/>
      <p:bldP spid="18"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p:cNvSpPr/>
          <p:nvPr/>
        </p:nvSpPr>
        <p:spPr bwMode="auto">
          <a:xfrm>
            <a:off x="7488324" y="2204864"/>
            <a:ext cx="1224136" cy="720080"/>
          </a:xfrm>
          <a:prstGeom prst="rect">
            <a:avLst/>
          </a:prstGeom>
          <a:pattFill prst="lgCheck">
            <a:fgClr>
              <a:schemeClr val="accent3">
                <a:lumMod val="75000"/>
              </a:schemeClr>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2" name="Titolo 1"/>
          <p:cNvSpPr>
            <a:spLocks noGrp="1"/>
          </p:cNvSpPr>
          <p:nvPr>
            <p:ph type="title"/>
          </p:nvPr>
        </p:nvSpPr>
        <p:spPr/>
        <p:txBody>
          <a:bodyPr/>
          <a:lstStyle/>
          <a:p>
            <a:r>
              <a:rPr lang="it-IT" dirty="0" err="1"/>
              <a:t>digital</a:t>
            </a:r>
            <a:r>
              <a:rPr lang="it-IT" dirty="0"/>
              <a:t> </a:t>
            </a:r>
            <a:r>
              <a:rPr lang="it-IT" dirty="0" err="1"/>
              <a:t>signature</a:t>
            </a:r>
            <a:r>
              <a:rPr lang="it-IT" dirty="0"/>
              <a:t>: </a:t>
            </a:r>
            <a:r>
              <a:rPr lang="it-IT" dirty="0" err="1"/>
              <a:t>review</a:t>
            </a:r>
            <a:endParaRPr lang="it-IT" dirty="0"/>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23" y="833227"/>
            <a:ext cx="16383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p:cNvSpPr txBox="1"/>
          <p:nvPr/>
        </p:nvSpPr>
        <p:spPr>
          <a:xfrm>
            <a:off x="2375756" y="1304764"/>
            <a:ext cx="1548822" cy="830997"/>
          </a:xfrm>
          <a:prstGeom prst="rect">
            <a:avLst/>
          </a:prstGeom>
          <a:noFill/>
        </p:spPr>
        <p:txBody>
          <a:bodyPr wrap="none" rtlCol="0">
            <a:spAutoFit/>
          </a:bodyPr>
          <a:lstStyle/>
          <a:p>
            <a:pPr algn="ctr"/>
            <a:r>
              <a:rPr lang="it-IT" sz="2400" b="1" dirty="0"/>
              <a:t>Public </a:t>
            </a:r>
            <a:r>
              <a:rPr lang="it-IT" sz="2400" b="1" dirty="0" err="1"/>
              <a:t>Key</a:t>
            </a:r>
            <a:r>
              <a:rPr lang="it-IT" sz="2400" b="1" dirty="0"/>
              <a:t> </a:t>
            </a:r>
          </a:p>
          <a:p>
            <a:pPr algn="ctr"/>
            <a:r>
              <a:rPr lang="it-IT" sz="2400" b="1" dirty="0"/>
              <a:t>PK</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 y="2711772"/>
            <a:ext cx="2370559" cy="1185280"/>
          </a:xfrm>
          <a:prstGeom prst="rect">
            <a:avLst/>
          </a:prstGeom>
        </p:spPr>
      </p:pic>
      <p:sp>
        <p:nvSpPr>
          <p:cNvPr id="19" name="CasellaDiTesto 18"/>
          <p:cNvSpPr txBox="1"/>
          <p:nvPr/>
        </p:nvSpPr>
        <p:spPr>
          <a:xfrm>
            <a:off x="520246" y="2888913"/>
            <a:ext cx="1633781" cy="830997"/>
          </a:xfrm>
          <a:prstGeom prst="rect">
            <a:avLst/>
          </a:prstGeom>
          <a:noFill/>
        </p:spPr>
        <p:txBody>
          <a:bodyPr wrap="none" rtlCol="0">
            <a:spAutoFit/>
          </a:bodyPr>
          <a:lstStyle/>
          <a:p>
            <a:pPr algn="ctr"/>
            <a:r>
              <a:rPr lang="it-IT" sz="2400" b="1" dirty="0"/>
              <a:t>Private </a:t>
            </a:r>
            <a:r>
              <a:rPr lang="it-IT" sz="2400" b="1" dirty="0" err="1"/>
              <a:t>Key</a:t>
            </a:r>
            <a:r>
              <a:rPr lang="it-IT" sz="2400" b="1" dirty="0"/>
              <a:t> </a:t>
            </a:r>
            <a:br>
              <a:rPr lang="it-IT" sz="2400" b="1" dirty="0"/>
            </a:br>
            <a:r>
              <a:rPr lang="it-IT" sz="2400" b="1" dirty="0"/>
              <a:t>SK</a:t>
            </a:r>
          </a:p>
        </p:txBody>
      </p:sp>
      <p:sp>
        <p:nvSpPr>
          <p:cNvPr id="5" name="Rettangolo 4"/>
          <p:cNvSpPr/>
          <p:nvPr/>
        </p:nvSpPr>
        <p:spPr bwMode="auto">
          <a:xfrm>
            <a:off x="3395069" y="2240841"/>
            <a:ext cx="4093255"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kumimoji="0" lang="it-IT" sz="2400" b="0" i="0" u="none" strike="noStrike" cap="none" normalizeH="0" baseline="0" dirty="0">
                <a:ln>
                  <a:noFill/>
                </a:ln>
                <a:solidFill>
                  <a:schemeClr val="tx1"/>
                </a:solidFill>
                <a:effectLst/>
                <a:latin typeface="Arial Narrow" pitchFamily="34" charset="0"/>
              </a:rPr>
              <a:t>M = </a:t>
            </a:r>
            <a:r>
              <a:rPr lang="it-IT" sz="2400" dirty="0"/>
              <a:t>«780 EUR per te»</a:t>
            </a:r>
            <a:endParaRPr kumimoji="0" lang="it-IT" sz="2400" b="0" i="0" u="none" strike="noStrike" cap="none" normalizeH="0" baseline="0" dirty="0">
              <a:ln>
                <a:noFill/>
              </a:ln>
              <a:solidFill>
                <a:schemeClr val="tx1"/>
              </a:solidFill>
              <a:effectLst/>
              <a:latin typeface="Arial Narrow" pitchFamily="34" charset="0"/>
            </a:endParaRPr>
          </a:p>
        </p:txBody>
      </p:sp>
      <p:sp>
        <p:nvSpPr>
          <p:cNvPr id="6" name="Rettangolo 5"/>
          <p:cNvSpPr/>
          <p:nvPr/>
        </p:nvSpPr>
        <p:spPr bwMode="auto">
          <a:xfrm>
            <a:off x="7632340" y="2240841"/>
            <a:ext cx="936104"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dirty="0">
                <a:ln>
                  <a:noFill/>
                </a:ln>
                <a:solidFill>
                  <a:schemeClr val="tx1"/>
                </a:solidFill>
                <a:effectLst/>
                <a:latin typeface="Arial Narrow" pitchFamily="34" charset="0"/>
              </a:rPr>
              <a:t>H(M)</a:t>
            </a:r>
          </a:p>
        </p:txBody>
      </p:sp>
      <p:sp>
        <p:nvSpPr>
          <p:cNvPr id="10" name="CasellaDiTesto 9"/>
          <p:cNvSpPr txBox="1"/>
          <p:nvPr/>
        </p:nvSpPr>
        <p:spPr>
          <a:xfrm>
            <a:off x="7776356" y="2672916"/>
            <a:ext cx="699230" cy="307777"/>
          </a:xfrm>
          <a:prstGeom prst="rect">
            <a:avLst/>
          </a:prstGeom>
          <a:noFill/>
        </p:spPr>
        <p:txBody>
          <a:bodyPr wrap="none" rtlCol="0">
            <a:spAutoFit/>
          </a:bodyPr>
          <a:lstStyle/>
          <a:p>
            <a:r>
              <a:rPr lang="it-IT" sz="1400" b="1" dirty="0">
                <a:effectLst>
                  <a:outerShdw blurRad="38100" dist="38100" dir="2700000" algn="tl">
                    <a:srgbClr val="000000">
                      <a:alpha val="43137"/>
                    </a:srgbClr>
                  </a:outerShdw>
                </a:effectLst>
              </a:rPr>
              <a:t>Use SK</a:t>
            </a:r>
          </a:p>
        </p:txBody>
      </p:sp>
      <p:pic>
        <p:nvPicPr>
          <p:cNvPr id="24" name="Picture 4" descr="Risultati immagini per thin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87524" y="4365104"/>
            <a:ext cx="1992033" cy="1935119"/>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611560" y="4452171"/>
            <a:ext cx="679994" cy="646331"/>
          </a:xfrm>
          <a:prstGeom prst="rect">
            <a:avLst/>
          </a:prstGeom>
          <a:solidFill>
            <a:schemeClr val="bg1"/>
          </a:solidFill>
        </p:spPr>
        <p:txBody>
          <a:bodyPr wrap="none" rtlCol="0">
            <a:spAutoFit/>
          </a:bodyPr>
          <a:lstStyle/>
          <a:p>
            <a:pPr algn="ctr"/>
            <a:r>
              <a:rPr lang="it-IT" dirty="0" err="1"/>
              <a:t>Is</a:t>
            </a:r>
            <a:r>
              <a:rPr lang="it-IT" dirty="0"/>
              <a:t> </a:t>
            </a:r>
            <a:r>
              <a:rPr lang="it-IT" dirty="0" err="1"/>
              <a:t>it</a:t>
            </a:r>
            <a:r>
              <a:rPr lang="it-IT" dirty="0"/>
              <a:t> </a:t>
            </a:r>
            <a:br>
              <a:rPr lang="it-IT" dirty="0"/>
            </a:br>
            <a:r>
              <a:rPr lang="it-IT" dirty="0" err="1"/>
              <a:t>valid</a:t>
            </a:r>
            <a:r>
              <a:rPr lang="it-IT" dirty="0"/>
              <a:t>?</a:t>
            </a:r>
          </a:p>
        </p:txBody>
      </p:sp>
      <p:cxnSp>
        <p:nvCxnSpPr>
          <p:cNvPr id="27" name="Connettore 2 26"/>
          <p:cNvCxnSpPr/>
          <p:nvPr/>
        </p:nvCxnSpPr>
        <p:spPr bwMode="auto">
          <a:xfrm flipH="1">
            <a:off x="2447764" y="2043271"/>
            <a:ext cx="379017" cy="2408900"/>
          </a:xfrm>
          <a:prstGeom prst="straightConnector1">
            <a:avLst/>
          </a:prstGeom>
          <a:solidFill>
            <a:srgbClr val="FFFF99">
              <a:alpha val="50000"/>
            </a:srgbClr>
          </a:solidFill>
          <a:ln w="34925" cap="flat" cmpd="sng" algn="ctr">
            <a:solidFill>
              <a:srgbClr val="FF0000"/>
            </a:solidFill>
            <a:prstDash val="solid"/>
            <a:round/>
            <a:headEnd type="none" w="sm" len="sm"/>
            <a:tailEnd type="arrow"/>
          </a:ln>
          <a:effectLst/>
        </p:spPr>
      </p:cxnSp>
      <p:sp>
        <p:nvSpPr>
          <p:cNvPr id="29" name="CasellaDiTesto 28"/>
          <p:cNvSpPr txBox="1"/>
          <p:nvPr/>
        </p:nvSpPr>
        <p:spPr>
          <a:xfrm>
            <a:off x="2024322" y="4428401"/>
            <a:ext cx="927498" cy="584775"/>
          </a:xfrm>
          <a:prstGeom prst="rect">
            <a:avLst/>
          </a:prstGeom>
          <a:noFill/>
        </p:spPr>
        <p:txBody>
          <a:bodyPr wrap="none" rtlCol="0">
            <a:spAutoFit/>
          </a:bodyPr>
          <a:lstStyle/>
          <a:p>
            <a:pPr algn="ctr"/>
            <a:r>
              <a:rPr lang="it-IT" dirty="0" err="1">
                <a:solidFill>
                  <a:srgbClr val="FF0000"/>
                </a:solidFill>
              </a:rPr>
              <a:t>Get</a:t>
            </a:r>
            <a:r>
              <a:rPr lang="it-IT" dirty="0">
                <a:solidFill>
                  <a:srgbClr val="FF0000"/>
                </a:solidFill>
              </a:rPr>
              <a:t> PK</a:t>
            </a:r>
          </a:p>
          <a:p>
            <a:pPr algn="ctr"/>
            <a:r>
              <a:rPr lang="it-IT" sz="1400" dirty="0">
                <a:solidFill>
                  <a:srgbClr val="FF0000"/>
                </a:solidFill>
              </a:rPr>
              <a:t>(</a:t>
            </a:r>
            <a:r>
              <a:rPr lang="it-IT" sz="1400" dirty="0" err="1">
                <a:solidFill>
                  <a:srgbClr val="FF0000"/>
                </a:solidFill>
              </a:rPr>
              <a:t>it’s</a:t>
            </a:r>
            <a:r>
              <a:rPr lang="it-IT" sz="1400" dirty="0">
                <a:solidFill>
                  <a:srgbClr val="FF0000"/>
                </a:solidFill>
              </a:rPr>
              <a:t> public!)</a:t>
            </a:r>
          </a:p>
        </p:txBody>
      </p:sp>
      <p:sp>
        <p:nvSpPr>
          <p:cNvPr id="30" name="Rettangolo 29"/>
          <p:cNvSpPr/>
          <p:nvPr/>
        </p:nvSpPr>
        <p:spPr bwMode="auto">
          <a:xfrm>
            <a:off x="7416316" y="4401108"/>
            <a:ext cx="1224136" cy="720080"/>
          </a:xfrm>
          <a:prstGeom prst="rect">
            <a:avLst/>
          </a:prstGeom>
          <a:pattFill prst="lgCheck">
            <a:fgClr>
              <a:schemeClr val="accent3">
                <a:lumMod val="75000"/>
              </a:schemeClr>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1" name="Rettangolo 30"/>
          <p:cNvSpPr/>
          <p:nvPr/>
        </p:nvSpPr>
        <p:spPr bwMode="auto">
          <a:xfrm>
            <a:off x="3323061" y="4437085"/>
            <a:ext cx="4093255"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kumimoji="0" lang="it-IT" sz="2400" b="0" i="0" u="none" strike="noStrike" cap="none" normalizeH="0" baseline="0" dirty="0">
                <a:ln>
                  <a:noFill/>
                </a:ln>
                <a:solidFill>
                  <a:schemeClr val="tx1"/>
                </a:solidFill>
                <a:effectLst/>
                <a:latin typeface="Arial Narrow" pitchFamily="34" charset="0"/>
              </a:rPr>
              <a:t>M = </a:t>
            </a:r>
            <a:r>
              <a:rPr lang="it-IT" sz="2400" dirty="0"/>
              <a:t>«780 EUR per te»</a:t>
            </a:r>
            <a:endParaRPr kumimoji="0" lang="it-IT" sz="2400" b="0" i="0" u="none" strike="noStrike" cap="none" normalizeH="0" baseline="0" dirty="0">
              <a:ln>
                <a:noFill/>
              </a:ln>
              <a:solidFill>
                <a:schemeClr val="tx1"/>
              </a:solidFill>
              <a:effectLst/>
              <a:latin typeface="Arial Narrow" pitchFamily="34" charset="0"/>
            </a:endParaRPr>
          </a:p>
        </p:txBody>
      </p:sp>
      <p:sp>
        <p:nvSpPr>
          <p:cNvPr id="32" name="Rettangolo 31"/>
          <p:cNvSpPr/>
          <p:nvPr/>
        </p:nvSpPr>
        <p:spPr bwMode="auto">
          <a:xfrm>
            <a:off x="7560332" y="4437085"/>
            <a:ext cx="936104"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dirty="0">
                <a:ln>
                  <a:noFill/>
                </a:ln>
                <a:solidFill>
                  <a:schemeClr val="tx1"/>
                </a:solidFill>
                <a:effectLst/>
                <a:latin typeface="Arial Narrow" pitchFamily="34" charset="0"/>
              </a:rPr>
              <a:t>H(M)</a:t>
            </a:r>
          </a:p>
        </p:txBody>
      </p:sp>
      <p:sp>
        <p:nvSpPr>
          <p:cNvPr id="33" name="CasellaDiTesto 32"/>
          <p:cNvSpPr txBox="1"/>
          <p:nvPr/>
        </p:nvSpPr>
        <p:spPr>
          <a:xfrm>
            <a:off x="7704348" y="4869160"/>
            <a:ext cx="699230" cy="307777"/>
          </a:xfrm>
          <a:prstGeom prst="rect">
            <a:avLst/>
          </a:prstGeom>
          <a:noFill/>
        </p:spPr>
        <p:txBody>
          <a:bodyPr wrap="none" rtlCol="0">
            <a:spAutoFit/>
          </a:bodyPr>
          <a:lstStyle/>
          <a:p>
            <a:r>
              <a:rPr lang="it-IT" sz="1400" b="1" dirty="0">
                <a:effectLst>
                  <a:outerShdw blurRad="38100" dist="38100" dir="2700000" algn="tl">
                    <a:srgbClr val="000000">
                      <a:alpha val="43137"/>
                    </a:srgbClr>
                  </a:outerShdw>
                </a:effectLst>
              </a:rPr>
              <a:t>Use SK</a:t>
            </a:r>
          </a:p>
        </p:txBody>
      </p:sp>
      <p:sp>
        <p:nvSpPr>
          <p:cNvPr id="35" name="Freccia circolare in su 34"/>
          <p:cNvSpPr/>
          <p:nvPr/>
        </p:nvSpPr>
        <p:spPr bwMode="auto">
          <a:xfrm>
            <a:off x="2637272" y="5121188"/>
            <a:ext cx="4779044" cy="720080"/>
          </a:xfrm>
          <a:prstGeom prst="curvedUpArrow">
            <a:avLst/>
          </a:prstGeom>
          <a:solidFill>
            <a:srgbClr val="FF0000">
              <a:alpha val="50000"/>
            </a:srgbClr>
          </a:solid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36" name="CasellaDiTesto 35"/>
          <p:cNvSpPr txBox="1"/>
          <p:nvPr/>
        </p:nvSpPr>
        <p:spPr>
          <a:xfrm>
            <a:off x="3741611" y="5256493"/>
            <a:ext cx="2084225" cy="369332"/>
          </a:xfrm>
          <a:prstGeom prst="rect">
            <a:avLst/>
          </a:prstGeom>
          <a:noFill/>
        </p:spPr>
        <p:txBody>
          <a:bodyPr wrap="none" rtlCol="0">
            <a:spAutoFit/>
          </a:bodyPr>
          <a:lstStyle/>
          <a:p>
            <a:pPr algn="ctr"/>
            <a:r>
              <a:rPr lang="it-IT" dirty="0">
                <a:solidFill>
                  <a:srgbClr val="FF0000"/>
                </a:solidFill>
              </a:rPr>
              <a:t>Use PK to «</a:t>
            </a:r>
            <a:r>
              <a:rPr lang="it-IT" dirty="0" err="1">
                <a:solidFill>
                  <a:srgbClr val="FF0000"/>
                </a:solidFill>
              </a:rPr>
              <a:t>invert</a:t>
            </a:r>
            <a:r>
              <a:rPr lang="it-IT" dirty="0">
                <a:solidFill>
                  <a:srgbClr val="FF0000"/>
                </a:solidFill>
              </a:rPr>
              <a:t>» </a:t>
            </a:r>
            <a:r>
              <a:rPr lang="it-IT" dirty="0" err="1">
                <a:solidFill>
                  <a:srgbClr val="FF0000"/>
                </a:solidFill>
              </a:rPr>
              <a:t>tag</a:t>
            </a:r>
            <a:endParaRPr lang="it-IT" sz="1400" dirty="0">
              <a:solidFill>
                <a:srgbClr val="FF0000"/>
              </a:solidFill>
            </a:endParaRPr>
          </a:p>
        </p:txBody>
      </p:sp>
      <p:sp>
        <p:nvSpPr>
          <p:cNvPr id="8" name="Freccia angolare bidirezionale 7"/>
          <p:cNvSpPr/>
          <p:nvPr/>
        </p:nvSpPr>
        <p:spPr bwMode="auto">
          <a:xfrm rot="2397331">
            <a:off x="7378115" y="4743551"/>
            <a:ext cx="824886" cy="850392"/>
          </a:xfrm>
          <a:prstGeom prst="leftUpArrow">
            <a:avLst>
              <a:gd name="adj1" fmla="val 15120"/>
              <a:gd name="adj2" fmla="val 25000"/>
              <a:gd name="adj3" fmla="val 25000"/>
            </a:avLst>
          </a:prstGeom>
          <a:solidFill>
            <a:srgbClr val="FF0000">
              <a:alpha val="50000"/>
            </a:srgbClr>
          </a:solid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9" name="CasellaDiTesto 8"/>
          <p:cNvSpPr txBox="1"/>
          <p:nvPr/>
        </p:nvSpPr>
        <p:spPr>
          <a:xfrm>
            <a:off x="6825408" y="5589240"/>
            <a:ext cx="2071209" cy="646331"/>
          </a:xfrm>
          <a:prstGeom prst="rect">
            <a:avLst/>
          </a:prstGeom>
          <a:noFill/>
        </p:spPr>
        <p:txBody>
          <a:bodyPr wrap="none" rtlCol="0">
            <a:spAutoFit/>
          </a:bodyPr>
          <a:lstStyle/>
          <a:p>
            <a:pPr algn="ctr"/>
            <a:r>
              <a:rPr lang="it-IT" b="1" dirty="0">
                <a:solidFill>
                  <a:srgbClr val="FF0000"/>
                </a:solidFill>
              </a:rPr>
              <a:t>Do </a:t>
            </a:r>
            <a:r>
              <a:rPr lang="it-IT" b="1" dirty="0" err="1">
                <a:solidFill>
                  <a:srgbClr val="FF0000"/>
                </a:solidFill>
              </a:rPr>
              <a:t>they</a:t>
            </a:r>
            <a:r>
              <a:rPr lang="it-IT" b="1" dirty="0">
                <a:solidFill>
                  <a:srgbClr val="FF0000"/>
                </a:solidFill>
              </a:rPr>
              <a:t> match? </a:t>
            </a:r>
          </a:p>
          <a:p>
            <a:pPr algn="ctr"/>
            <a:r>
              <a:rPr lang="it-IT" b="1" dirty="0" err="1">
                <a:solidFill>
                  <a:srgbClr val="FF0000"/>
                </a:solidFill>
              </a:rPr>
              <a:t>If</a:t>
            </a:r>
            <a:r>
              <a:rPr lang="it-IT" b="1" dirty="0">
                <a:solidFill>
                  <a:srgbClr val="FF0000"/>
                </a:solidFill>
              </a:rPr>
              <a:t> Y, </a:t>
            </a:r>
            <a:r>
              <a:rPr lang="it-IT" b="1" dirty="0" err="1">
                <a:solidFill>
                  <a:srgbClr val="FF0000"/>
                </a:solidFill>
              </a:rPr>
              <a:t>message</a:t>
            </a:r>
            <a:r>
              <a:rPr lang="it-IT" b="1" dirty="0">
                <a:solidFill>
                  <a:srgbClr val="FF0000"/>
                </a:solidFill>
              </a:rPr>
              <a:t> </a:t>
            </a:r>
            <a:r>
              <a:rPr lang="it-IT" b="1" dirty="0" err="1">
                <a:solidFill>
                  <a:srgbClr val="FF0000"/>
                </a:solidFill>
              </a:rPr>
              <a:t>is</a:t>
            </a:r>
            <a:r>
              <a:rPr lang="it-IT" b="1" dirty="0">
                <a:solidFill>
                  <a:srgbClr val="FF0000"/>
                </a:solidFill>
              </a:rPr>
              <a:t> </a:t>
            </a:r>
            <a:r>
              <a:rPr lang="it-IT" b="1" dirty="0" err="1">
                <a:solidFill>
                  <a:srgbClr val="FF0000"/>
                </a:solidFill>
              </a:rPr>
              <a:t>valid</a:t>
            </a:r>
            <a:endParaRPr lang="it-IT" b="1" dirty="0">
              <a:solidFill>
                <a:srgbClr val="FF0000"/>
              </a:solidFill>
            </a:endParaRPr>
          </a:p>
        </p:txBody>
      </p:sp>
    </p:spTree>
    <p:extLst>
      <p:ext uri="{BB962C8B-B14F-4D97-AF65-F5344CB8AC3E}">
        <p14:creationId xmlns:p14="http://schemas.microsoft.com/office/powerpoint/2010/main" val="173406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p:bldP spid="8"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magin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3251832"/>
            <a:ext cx="2016224" cy="1008112"/>
          </a:xfrm>
          <a:prstGeom prst="rect">
            <a:avLst/>
          </a:prstGeom>
        </p:spPr>
      </p:pic>
      <p:sp>
        <p:nvSpPr>
          <p:cNvPr id="25" name="CasellaDiTesto 24"/>
          <p:cNvSpPr txBox="1"/>
          <p:nvPr/>
        </p:nvSpPr>
        <p:spPr>
          <a:xfrm>
            <a:off x="7315877" y="3417021"/>
            <a:ext cx="1324575" cy="707886"/>
          </a:xfrm>
          <a:prstGeom prst="rect">
            <a:avLst/>
          </a:prstGeom>
          <a:noFill/>
        </p:spPr>
        <p:txBody>
          <a:bodyPr wrap="square" rtlCol="0">
            <a:spAutoFit/>
          </a:bodyPr>
          <a:lstStyle/>
          <a:p>
            <a:pPr algn="ctr"/>
            <a:r>
              <a:rPr lang="it-IT" sz="2000" b="1" dirty="0"/>
              <a:t>Private </a:t>
            </a:r>
            <a:r>
              <a:rPr lang="it-IT" sz="2000" b="1" dirty="0" err="1"/>
              <a:t>Key</a:t>
            </a:r>
            <a:r>
              <a:rPr lang="it-IT" sz="2000" b="1" dirty="0"/>
              <a:t> </a:t>
            </a:r>
            <a:br>
              <a:rPr lang="it-IT" sz="2000" b="1" dirty="0"/>
            </a:br>
            <a:r>
              <a:rPr lang="it-IT" sz="2000" b="1" dirty="0" err="1">
                <a:solidFill>
                  <a:srgbClr val="FF0000"/>
                </a:solidFill>
              </a:rPr>
              <a:t>gbSK</a:t>
            </a:r>
            <a:endParaRPr lang="it-IT" sz="2000" b="1" dirty="0">
              <a:solidFill>
                <a:srgbClr val="FF0000"/>
              </a:solidFill>
            </a:endParaRPr>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23" y="833227"/>
            <a:ext cx="16383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p:cNvSpPr txBox="1"/>
          <p:nvPr/>
        </p:nvSpPr>
        <p:spPr>
          <a:xfrm>
            <a:off x="2375756" y="1304764"/>
            <a:ext cx="1548822" cy="830997"/>
          </a:xfrm>
          <a:prstGeom prst="rect">
            <a:avLst/>
          </a:prstGeom>
          <a:noFill/>
        </p:spPr>
        <p:txBody>
          <a:bodyPr wrap="none" rtlCol="0">
            <a:spAutoFit/>
          </a:bodyPr>
          <a:lstStyle/>
          <a:p>
            <a:pPr algn="ctr"/>
            <a:r>
              <a:rPr lang="it-IT" sz="2400" b="1" dirty="0"/>
              <a:t>Public </a:t>
            </a:r>
            <a:r>
              <a:rPr lang="it-IT" sz="2400" b="1" dirty="0" err="1"/>
              <a:t>Key</a:t>
            </a:r>
            <a:r>
              <a:rPr lang="it-IT" sz="2400" b="1" dirty="0"/>
              <a:t> </a:t>
            </a:r>
          </a:p>
          <a:p>
            <a:pPr algn="ctr"/>
            <a:r>
              <a:rPr lang="it-IT" sz="2400" b="1" dirty="0" err="1"/>
              <a:t>flaviaPK</a:t>
            </a:r>
            <a:endParaRPr lang="it-IT" sz="2400" b="1"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 y="2711772"/>
            <a:ext cx="2370559" cy="1185280"/>
          </a:xfrm>
          <a:prstGeom prst="rect">
            <a:avLst/>
          </a:prstGeom>
        </p:spPr>
      </p:pic>
      <p:sp>
        <p:nvSpPr>
          <p:cNvPr id="19" name="CasellaDiTesto 18"/>
          <p:cNvSpPr txBox="1"/>
          <p:nvPr/>
        </p:nvSpPr>
        <p:spPr>
          <a:xfrm>
            <a:off x="520246" y="2888913"/>
            <a:ext cx="1633781" cy="830997"/>
          </a:xfrm>
          <a:prstGeom prst="rect">
            <a:avLst/>
          </a:prstGeom>
          <a:noFill/>
        </p:spPr>
        <p:txBody>
          <a:bodyPr wrap="none" rtlCol="0">
            <a:spAutoFit/>
          </a:bodyPr>
          <a:lstStyle/>
          <a:p>
            <a:pPr algn="ctr"/>
            <a:r>
              <a:rPr lang="it-IT" sz="2400" b="1" dirty="0"/>
              <a:t>Private </a:t>
            </a:r>
            <a:r>
              <a:rPr lang="it-IT" sz="2400" b="1" dirty="0" err="1"/>
              <a:t>Key</a:t>
            </a:r>
            <a:r>
              <a:rPr lang="it-IT" sz="2400" b="1" dirty="0"/>
              <a:t> </a:t>
            </a:r>
            <a:br>
              <a:rPr lang="it-IT" sz="2400" b="1" dirty="0"/>
            </a:br>
            <a:r>
              <a:rPr lang="it-IT" sz="2400" b="1" dirty="0" err="1"/>
              <a:t>flaviaSK</a:t>
            </a:r>
            <a:endParaRPr lang="it-IT" sz="2400" b="1" dirty="0"/>
          </a:p>
        </p:txBody>
      </p:sp>
      <p:pic>
        <p:nvPicPr>
          <p:cNvPr id="24" name="Picture 4" descr="Risultati immagini per thin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87524" y="4302193"/>
            <a:ext cx="1992033" cy="1935119"/>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611560" y="4389260"/>
            <a:ext cx="679994" cy="646331"/>
          </a:xfrm>
          <a:prstGeom prst="rect">
            <a:avLst/>
          </a:prstGeom>
          <a:solidFill>
            <a:schemeClr val="bg1"/>
          </a:solidFill>
        </p:spPr>
        <p:txBody>
          <a:bodyPr wrap="none" rtlCol="0">
            <a:spAutoFit/>
          </a:bodyPr>
          <a:lstStyle/>
          <a:p>
            <a:pPr algn="ctr"/>
            <a:r>
              <a:rPr lang="it-IT" dirty="0" err="1"/>
              <a:t>Is</a:t>
            </a:r>
            <a:r>
              <a:rPr lang="it-IT" dirty="0"/>
              <a:t> </a:t>
            </a:r>
            <a:r>
              <a:rPr lang="it-IT" dirty="0" err="1"/>
              <a:t>it</a:t>
            </a:r>
            <a:r>
              <a:rPr lang="it-IT" dirty="0"/>
              <a:t> </a:t>
            </a:r>
            <a:br>
              <a:rPr lang="it-IT" dirty="0"/>
            </a:br>
            <a:r>
              <a:rPr lang="it-IT" dirty="0" err="1"/>
              <a:t>valid</a:t>
            </a:r>
            <a:r>
              <a:rPr lang="it-IT" dirty="0"/>
              <a:t>?</a:t>
            </a:r>
          </a:p>
        </p:txBody>
      </p:sp>
      <p:cxnSp>
        <p:nvCxnSpPr>
          <p:cNvPr id="27" name="Connettore 2 26"/>
          <p:cNvCxnSpPr/>
          <p:nvPr/>
        </p:nvCxnSpPr>
        <p:spPr bwMode="auto">
          <a:xfrm flipH="1">
            <a:off x="2447765" y="3417021"/>
            <a:ext cx="189507" cy="1035150"/>
          </a:xfrm>
          <a:prstGeom prst="straightConnector1">
            <a:avLst/>
          </a:prstGeom>
          <a:solidFill>
            <a:srgbClr val="FFFF99">
              <a:alpha val="50000"/>
            </a:srgbClr>
          </a:solidFill>
          <a:ln w="34925" cap="flat" cmpd="sng" algn="ctr">
            <a:solidFill>
              <a:srgbClr val="FF0000"/>
            </a:solidFill>
            <a:prstDash val="solid"/>
            <a:round/>
            <a:headEnd type="none" w="sm" len="sm"/>
            <a:tailEnd type="arrow"/>
          </a:ln>
          <a:effectLst/>
        </p:spPr>
      </p:cxnSp>
      <p:sp>
        <p:nvSpPr>
          <p:cNvPr id="29" name="CasellaDiTesto 28"/>
          <p:cNvSpPr txBox="1"/>
          <p:nvPr/>
        </p:nvSpPr>
        <p:spPr>
          <a:xfrm>
            <a:off x="1810642" y="4365490"/>
            <a:ext cx="1354859" cy="584775"/>
          </a:xfrm>
          <a:prstGeom prst="rect">
            <a:avLst/>
          </a:prstGeom>
          <a:noFill/>
        </p:spPr>
        <p:txBody>
          <a:bodyPr wrap="none" rtlCol="0">
            <a:spAutoFit/>
          </a:bodyPr>
          <a:lstStyle/>
          <a:p>
            <a:pPr algn="ctr"/>
            <a:r>
              <a:rPr lang="it-IT" dirty="0" err="1">
                <a:solidFill>
                  <a:srgbClr val="FF0000"/>
                </a:solidFill>
              </a:rPr>
              <a:t>Get</a:t>
            </a:r>
            <a:r>
              <a:rPr lang="it-IT" dirty="0">
                <a:solidFill>
                  <a:srgbClr val="FF0000"/>
                </a:solidFill>
              </a:rPr>
              <a:t> Flavia PK</a:t>
            </a:r>
          </a:p>
          <a:p>
            <a:pPr algn="ctr"/>
            <a:r>
              <a:rPr lang="it-IT" sz="1400" dirty="0">
                <a:solidFill>
                  <a:srgbClr val="FF0000"/>
                </a:solidFill>
              </a:rPr>
              <a:t>(</a:t>
            </a:r>
            <a:r>
              <a:rPr lang="it-IT" sz="1400" dirty="0" err="1">
                <a:solidFill>
                  <a:srgbClr val="FF0000"/>
                </a:solidFill>
              </a:rPr>
              <a:t>it’s</a:t>
            </a:r>
            <a:r>
              <a:rPr lang="it-IT" sz="1400" dirty="0">
                <a:solidFill>
                  <a:srgbClr val="FF0000"/>
                </a:solidFill>
              </a:rPr>
              <a:t> public!)</a:t>
            </a:r>
          </a:p>
        </p:txBody>
      </p:sp>
      <p:sp>
        <p:nvSpPr>
          <p:cNvPr id="30" name="Rettangolo 29"/>
          <p:cNvSpPr/>
          <p:nvPr/>
        </p:nvSpPr>
        <p:spPr bwMode="auto">
          <a:xfrm>
            <a:off x="7416316" y="4401108"/>
            <a:ext cx="1224136" cy="720080"/>
          </a:xfrm>
          <a:prstGeom prst="rect">
            <a:avLst/>
          </a:prstGeom>
          <a:pattFill prst="lgCheck">
            <a:fgClr>
              <a:schemeClr val="accent3">
                <a:lumMod val="75000"/>
              </a:schemeClr>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1" name="Rettangolo 30"/>
          <p:cNvSpPr/>
          <p:nvPr/>
        </p:nvSpPr>
        <p:spPr bwMode="auto">
          <a:xfrm>
            <a:off x="3323061" y="4437085"/>
            <a:ext cx="4093255"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lang="it-IT" sz="2400" dirty="0"/>
              <a:t>M’ = «780</a:t>
            </a:r>
            <a:r>
              <a:rPr lang="it-IT" sz="2800" b="1" dirty="0">
                <a:solidFill>
                  <a:srgbClr val="FF0000"/>
                </a:solidFill>
              </a:rPr>
              <a:t>0</a:t>
            </a:r>
            <a:r>
              <a:rPr lang="it-IT" sz="2400" dirty="0"/>
              <a:t> EUR per te»</a:t>
            </a:r>
          </a:p>
        </p:txBody>
      </p:sp>
      <p:sp>
        <p:nvSpPr>
          <p:cNvPr id="32" name="Rettangolo 31"/>
          <p:cNvSpPr/>
          <p:nvPr/>
        </p:nvSpPr>
        <p:spPr bwMode="auto">
          <a:xfrm>
            <a:off x="7560332" y="4437085"/>
            <a:ext cx="936104"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dirty="0">
                <a:ln>
                  <a:noFill/>
                </a:ln>
                <a:solidFill>
                  <a:schemeClr val="tx1"/>
                </a:solidFill>
                <a:effectLst/>
                <a:latin typeface="Arial Narrow" pitchFamily="34" charset="0"/>
              </a:rPr>
              <a:t>H(M’)</a:t>
            </a:r>
          </a:p>
        </p:txBody>
      </p:sp>
      <p:sp>
        <p:nvSpPr>
          <p:cNvPr id="33" name="CasellaDiTesto 32"/>
          <p:cNvSpPr txBox="1"/>
          <p:nvPr/>
        </p:nvSpPr>
        <p:spPr>
          <a:xfrm>
            <a:off x="7704348" y="4869160"/>
            <a:ext cx="567784" cy="307777"/>
          </a:xfrm>
          <a:prstGeom prst="rect">
            <a:avLst/>
          </a:prstGeom>
          <a:noFill/>
        </p:spPr>
        <p:txBody>
          <a:bodyPr wrap="none" rtlCol="0">
            <a:spAutoFit/>
          </a:bodyPr>
          <a:lstStyle/>
          <a:p>
            <a:r>
              <a:rPr lang="it-IT" sz="1400" b="1" dirty="0" err="1">
                <a:solidFill>
                  <a:srgbClr val="FF0000"/>
                </a:solidFill>
                <a:effectLst>
                  <a:outerShdw blurRad="38100" dist="38100" dir="2700000" algn="tl">
                    <a:srgbClr val="000000">
                      <a:alpha val="43137"/>
                    </a:srgbClr>
                  </a:outerShdw>
                </a:effectLst>
              </a:rPr>
              <a:t>gbSK</a:t>
            </a:r>
            <a:endParaRPr lang="it-IT" sz="1400" b="1" dirty="0">
              <a:solidFill>
                <a:srgbClr val="FF0000"/>
              </a:solidFill>
              <a:effectLst>
                <a:outerShdw blurRad="38100" dist="38100" dir="2700000" algn="tl">
                  <a:srgbClr val="000000">
                    <a:alpha val="43137"/>
                  </a:srgbClr>
                </a:outerShdw>
              </a:effectLst>
            </a:endParaRPr>
          </a:p>
        </p:txBody>
      </p:sp>
      <p:pic>
        <p:nvPicPr>
          <p:cNvPr id="20" name="Immagin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225871" y="548680"/>
            <a:ext cx="1800200" cy="2705219"/>
          </a:xfrm>
          <a:prstGeom prst="rect">
            <a:avLst/>
          </a:prstGeom>
        </p:spPr>
      </p:pic>
      <p:sp>
        <p:nvSpPr>
          <p:cNvPr id="22" name="CasellaDiTesto 21"/>
          <p:cNvSpPr txBox="1"/>
          <p:nvPr/>
        </p:nvSpPr>
        <p:spPr>
          <a:xfrm>
            <a:off x="5472100" y="2417983"/>
            <a:ext cx="1548822" cy="830997"/>
          </a:xfrm>
          <a:prstGeom prst="rect">
            <a:avLst/>
          </a:prstGeom>
          <a:noFill/>
        </p:spPr>
        <p:txBody>
          <a:bodyPr wrap="none" rtlCol="0">
            <a:spAutoFit/>
          </a:bodyPr>
          <a:lstStyle/>
          <a:p>
            <a:pPr algn="ctr"/>
            <a:r>
              <a:rPr lang="it-IT" sz="2400" b="1" dirty="0"/>
              <a:t>Public </a:t>
            </a:r>
            <a:r>
              <a:rPr lang="it-IT" sz="2400" b="1" dirty="0" err="1"/>
              <a:t>Key</a:t>
            </a:r>
            <a:r>
              <a:rPr lang="it-IT" sz="2400" b="1" dirty="0"/>
              <a:t> </a:t>
            </a:r>
          </a:p>
          <a:p>
            <a:pPr algn="ctr"/>
            <a:r>
              <a:rPr lang="it-IT" sz="2400" b="1" dirty="0" err="1">
                <a:solidFill>
                  <a:srgbClr val="FF0000"/>
                </a:solidFill>
              </a:rPr>
              <a:t>gbPK</a:t>
            </a:r>
            <a:endParaRPr lang="it-IT" sz="2400" b="1" dirty="0">
              <a:solidFill>
                <a:srgbClr val="FF0000"/>
              </a:solidFill>
            </a:endParaRPr>
          </a:p>
        </p:txBody>
      </p:sp>
      <p:cxnSp>
        <p:nvCxnSpPr>
          <p:cNvPr id="26" name="Connettore 2 25"/>
          <p:cNvCxnSpPr/>
          <p:nvPr/>
        </p:nvCxnSpPr>
        <p:spPr bwMode="auto">
          <a:xfrm flipH="1">
            <a:off x="2637272" y="2833481"/>
            <a:ext cx="2732417" cy="583540"/>
          </a:xfrm>
          <a:prstGeom prst="straightConnector1">
            <a:avLst/>
          </a:prstGeom>
          <a:solidFill>
            <a:srgbClr val="FFFF99">
              <a:alpha val="50000"/>
            </a:srgbClr>
          </a:solidFill>
          <a:ln w="127000" cap="flat" cmpd="sng" algn="ctr">
            <a:solidFill>
              <a:srgbClr val="FF0000"/>
            </a:solidFill>
            <a:prstDash val="solid"/>
            <a:round/>
            <a:headEnd type="none" w="sm" len="sm"/>
            <a:tailEnd type="arrow"/>
          </a:ln>
          <a:effectLst/>
        </p:spPr>
      </p:cxnSp>
      <p:sp>
        <p:nvSpPr>
          <p:cNvPr id="2" name="Titolo 1"/>
          <p:cNvSpPr>
            <a:spLocks noGrp="1"/>
          </p:cNvSpPr>
          <p:nvPr>
            <p:ph type="title"/>
          </p:nvPr>
        </p:nvSpPr>
        <p:spPr/>
        <p:txBody>
          <a:bodyPr/>
          <a:lstStyle/>
          <a:p>
            <a:r>
              <a:rPr lang="it-IT" dirty="0" err="1"/>
              <a:t>digital</a:t>
            </a:r>
            <a:r>
              <a:rPr lang="it-IT" dirty="0"/>
              <a:t> </a:t>
            </a:r>
            <a:r>
              <a:rPr lang="it-IT" dirty="0" err="1"/>
              <a:t>signature</a:t>
            </a:r>
            <a:r>
              <a:rPr lang="it-IT" dirty="0"/>
              <a:t>: </a:t>
            </a:r>
            <a:r>
              <a:rPr lang="it-IT" dirty="0" err="1"/>
              <a:t>problem</a:t>
            </a:r>
            <a:endParaRPr lang="it-IT" dirty="0"/>
          </a:p>
        </p:txBody>
      </p:sp>
      <p:sp>
        <p:nvSpPr>
          <p:cNvPr id="35" name="CasellaDiTesto 34"/>
          <p:cNvSpPr txBox="1"/>
          <p:nvPr/>
        </p:nvSpPr>
        <p:spPr>
          <a:xfrm>
            <a:off x="3085491" y="5121188"/>
            <a:ext cx="5944256" cy="830997"/>
          </a:xfrm>
          <a:prstGeom prst="rect">
            <a:avLst/>
          </a:prstGeom>
          <a:noFill/>
        </p:spPr>
        <p:txBody>
          <a:bodyPr wrap="none" rtlCol="0">
            <a:spAutoFit/>
          </a:bodyPr>
          <a:lstStyle/>
          <a:p>
            <a:pPr algn="ctr"/>
            <a:r>
              <a:rPr lang="it-IT" sz="2400" b="1" dirty="0">
                <a:solidFill>
                  <a:srgbClr val="FF0000"/>
                </a:solidFill>
              </a:rPr>
              <a:t>OK, The PK </a:t>
            </a:r>
            <a:r>
              <a:rPr lang="it-IT" sz="2400" b="1" dirty="0" err="1">
                <a:solidFill>
                  <a:srgbClr val="FF0000"/>
                </a:solidFill>
              </a:rPr>
              <a:t>that</a:t>
            </a:r>
            <a:r>
              <a:rPr lang="it-IT" sz="2400" b="1" dirty="0">
                <a:solidFill>
                  <a:srgbClr val="FF0000"/>
                </a:solidFill>
              </a:rPr>
              <a:t> Flavia (??!!) </a:t>
            </a:r>
            <a:r>
              <a:rPr lang="it-IT" sz="2400" b="1" dirty="0" err="1">
                <a:solidFill>
                  <a:srgbClr val="FF0000"/>
                </a:solidFill>
              </a:rPr>
              <a:t>gave</a:t>
            </a:r>
            <a:r>
              <a:rPr lang="it-IT" sz="2400" b="1" dirty="0">
                <a:solidFill>
                  <a:srgbClr val="FF0000"/>
                </a:solidFill>
              </a:rPr>
              <a:t> me </a:t>
            </a:r>
            <a:br>
              <a:rPr lang="it-IT" sz="2400" b="1" dirty="0">
                <a:solidFill>
                  <a:srgbClr val="FF0000"/>
                </a:solidFill>
              </a:rPr>
            </a:br>
            <a:r>
              <a:rPr lang="it-IT" sz="2400" b="1" dirty="0" err="1">
                <a:solidFill>
                  <a:srgbClr val="FF0000"/>
                </a:solidFill>
              </a:rPr>
              <a:t>matches</a:t>
            </a:r>
            <a:r>
              <a:rPr lang="it-IT" sz="2400" b="1" dirty="0">
                <a:solidFill>
                  <a:srgbClr val="FF0000"/>
                </a:solidFill>
              </a:rPr>
              <a:t> </a:t>
            </a:r>
            <a:r>
              <a:rPr lang="it-IT" sz="2400" b="1" dirty="0" err="1">
                <a:solidFill>
                  <a:srgbClr val="FF0000"/>
                </a:solidFill>
              </a:rPr>
              <a:t>this</a:t>
            </a:r>
            <a:r>
              <a:rPr lang="it-IT" sz="2400" b="1" dirty="0">
                <a:solidFill>
                  <a:srgbClr val="FF0000"/>
                </a:solidFill>
              </a:rPr>
              <a:t> </a:t>
            </a:r>
            <a:r>
              <a:rPr lang="it-IT" sz="2400" b="1" dirty="0" err="1">
                <a:solidFill>
                  <a:srgbClr val="FF0000"/>
                </a:solidFill>
              </a:rPr>
              <a:t>signature</a:t>
            </a:r>
            <a:r>
              <a:rPr lang="it-IT" sz="2400" b="1" dirty="0">
                <a:solidFill>
                  <a:srgbClr val="FF0000"/>
                </a:solidFill>
              </a:rPr>
              <a:t>, the </a:t>
            </a:r>
            <a:r>
              <a:rPr lang="it-IT" sz="2400" b="1" dirty="0" err="1">
                <a:solidFill>
                  <a:srgbClr val="FF0000"/>
                </a:solidFill>
              </a:rPr>
              <a:t>message</a:t>
            </a:r>
            <a:r>
              <a:rPr lang="it-IT" sz="2400" b="1" dirty="0">
                <a:solidFill>
                  <a:srgbClr val="FF0000"/>
                </a:solidFill>
              </a:rPr>
              <a:t> </a:t>
            </a:r>
            <a:r>
              <a:rPr lang="it-IT" sz="2400" b="1" dirty="0" err="1">
                <a:solidFill>
                  <a:srgbClr val="FF0000"/>
                </a:solidFill>
              </a:rPr>
              <a:t>is</a:t>
            </a:r>
            <a:r>
              <a:rPr lang="it-IT" sz="2400" b="1" dirty="0">
                <a:solidFill>
                  <a:srgbClr val="FF0000"/>
                </a:solidFill>
              </a:rPr>
              <a:t> </a:t>
            </a:r>
            <a:r>
              <a:rPr lang="it-IT" sz="2400" b="1" dirty="0" err="1">
                <a:solidFill>
                  <a:srgbClr val="FF0000"/>
                </a:solidFill>
              </a:rPr>
              <a:t>valid</a:t>
            </a:r>
            <a:r>
              <a:rPr lang="it-IT" sz="2400" b="1" dirty="0">
                <a:solidFill>
                  <a:srgbClr val="FF0000"/>
                </a:solidFill>
              </a:rPr>
              <a:t> (!!)</a:t>
            </a:r>
          </a:p>
        </p:txBody>
      </p:sp>
      <p:sp>
        <p:nvSpPr>
          <p:cNvPr id="37" name="CasellaDiTesto 36"/>
          <p:cNvSpPr txBox="1"/>
          <p:nvPr/>
        </p:nvSpPr>
        <p:spPr>
          <a:xfrm>
            <a:off x="6082268" y="1153402"/>
            <a:ext cx="1311576" cy="923330"/>
          </a:xfrm>
          <a:prstGeom prst="rect">
            <a:avLst/>
          </a:prstGeom>
          <a:noFill/>
        </p:spPr>
        <p:txBody>
          <a:bodyPr wrap="none" rtlCol="0">
            <a:spAutoFit/>
          </a:bodyPr>
          <a:lstStyle/>
          <a:p>
            <a:pPr algn="ctr"/>
            <a:r>
              <a:rPr lang="it-IT" b="1" dirty="0" err="1"/>
              <a:t>Mmmmh</a:t>
            </a:r>
            <a:r>
              <a:rPr lang="it-IT" b="1" dirty="0"/>
              <a:t>, </a:t>
            </a:r>
            <a:br>
              <a:rPr lang="it-IT" b="1" dirty="0"/>
            </a:br>
            <a:r>
              <a:rPr lang="it-IT" b="1" dirty="0" err="1"/>
              <a:t>Let</a:t>
            </a:r>
            <a:r>
              <a:rPr lang="it-IT" b="1" dirty="0"/>
              <a:t> me </a:t>
            </a:r>
            <a:r>
              <a:rPr lang="it-IT" b="1" dirty="0" err="1"/>
              <a:t>try</a:t>
            </a:r>
            <a:r>
              <a:rPr lang="it-IT" b="1" dirty="0"/>
              <a:t> </a:t>
            </a:r>
            <a:br>
              <a:rPr lang="it-IT" b="1" dirty="0"/>
            </a:br>
            <a:r>
              <a:rPr lang="it-IT" b="1" dirty="0"/>
              <a:t>to break </a:t>
            </a:r>
            <a:r>
              <a:rPr lang="it-IT" b="1" dirty="0" err="1"/>
              <a:t>this</a:t>
            </a:r>
            <a:endParaRPr lang="it-IT" b="1" dirty="0"/>
          </a:p>
        </p:txBody>
      </p:sp>
      <p:sp>
        <p:nvSpPr>
          <p:cNvPr id="38" name="CasellaDiTesto 37"/>
          <p:cNvSpPr txBox="1"/>
          <p:nvPr/>
        </p:nvSpPr>
        <p:spPr>
          <a:xfrm>
            <a:off x="2935744" y="3192792"/>
            <a:ext cx="2670924" cy="830997"/>
          </a:xfrm>
          <a:prstGeom prst="rect">
            <a:avLst/>
          </a:prstGeom>
          <a:noFill/>
        </p:spPr>
        <p:txBody>
          <a:bodyPr wrap="none" rtlCol="0">
            <a:spAutoFit/>
          </a:bodyPr>
          <a:lstStyle/>
          <a:p>
            <a:pPr algn="ctr"/>
            <a:r>
              <a:rPr lang="it-IT" sz="2400" b="1" dirty="0" err="1">
                <a:solidFill>
                  <a:srgbClr val="FF0000"/>
                </a:solidFill>
              </a:rPr>
              <a:t>I’m</a:t>
            </a:r>
            <a:r>
              <a:rPr lang="it-IT" sz="2400" b="1" dirty="0">
                <a:solidFill>
                  <a:srgbClr val="FF0000"/>
                </a:solidFill>
              </a:rPr>
              <a:t> Flavia, </a:t>
            </a:r>
          </a:p>
          <a:p>
            <a:pPr algn="ctr"/>
            <a:r>
              <a:rPr lang="it-IT" sz="2400" b="1" dirty="0" err="1">
                <a:solidFill>
                  <a:srgbClr val="FF0000"/>
                </a:solidFill>
              </a:rPr>
              <a:t>here</a:t>
            </a:r>
            <a:r>
              <a:rPr lang="it-IT" sz="2400" b="1" dirty="0">
                <a:solidFill>
                  <a:srgbClr val="FF0000"/>
                </a:solidFill>
              </a:rPr>
              <a:t> </a:t>
            </a:r>
            <a:r>
              <a:rPr lang="it-IT" sz="2400" b="1" dirty="0" err="1">
                <a:solidFill>
                  <a:srgbClr val="FF0000"/>
                </a:solidFill>
              </a:rPr>
              <a:t>is</a:t>
            </a:r>
            <a:r>
              <a:rPr lang="it-IT" sz="2400" b="1" dirty="0">
                <a:solidFill>
                  <a:srgbClr val="FF0000"/>
                </a:solidFill>
              </a:rPr>
              <a:t> </a:t>
            </a:r>
            <a:r>
              <a:rPr lang="it-IT" sz="2400" b="1" dirty="0" err="1">
                <a:solidFill>
                  <a:srgbClr val="FF0000"/>
                </a:solidFill>
              </a:rPr>
              <a:t>my</a:t>
            </a:r>
            <a:r>
              <a:rPr lang="it-IT" sz="2400" b="1" dirty="0">
                <a:solidFill>
                  <a:srgbClr val="FF0000"/>
                </a:solidFill>
              </a:rPr>
              <a:t> PK: </a:t>
            </a:r>
            <a:r>
              <a:rPr lang="it-IT" sz="2400" b="1" dirty="0" err="1">
                <a:solidFill>
                  <a:srgbClr val="FF0000"/>
                </a:solidFill>
              </a:rPr>
              <a:t>gbPK</a:t>
            </a:r>
            <a:endParaRPr lang="it-IT" sz="2400" b="1" dirty="0">
              <a:solidFill>
                <a:srgbClr val="FF0000"/>
              </a:solidFill>
            </a:endParaRPr>
          </a:p>
        </p:txBody>
      </p:sp>
    </p:spTree>
    <p:extLst>
      <p:ext uri="{BB962C8B-B14F-4D97-AF65-F5344CB8AC3E}">
        <p14:creationId xmlns:p14="http://schemas.microsoft.com/office/powerpoint/2010/main" val="325872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p:bldP spid="19" grpId="0"/>
      <p:bldP spid="12" grpId="0" animBg="1"/>
      <p:bldP spid="29" grpId="0"/>
      <p:bldP spid="30" grpId="0" animBg="1"/>
      <p:bldP spid="31" grpId="0" animBg="1"/>
      <p:bldP spid="32" grpId="0" animBg="1"/>
      <p:bldP spid="33" grpId="0"/>
      <p:bldP spid="22" grpId="0"/>
      <p:bldP spid="35" grpId="0"/>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Risultati immagini per ba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7444" y="1932735"/>
            <a:ext cx="2195525" cy="175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68263"/>
            <a:ext cx="7772400" cy="1144587"/>
          </a:xfrm>
        </p:spPr>
        <p:txBody>
          <a:bodyPr>
            <a:normAutofit/>
          </a:bodyPr>
          <a:lstStyle/>
          <a:p>
            <a:pPr>
              <a:defRPr/>
            </a:pPr>
            <a:r>
              <a:rPr lang="en-US" dirty="0"/>
              <a:t>RSA Key Transport, review</a:t>
            </a:r>
          </a:p>
        </p:txBody>
      </p:sp>
      <p:sp>
        <p:nvSpPr>
          <p:cNvPr id="10247" name="Rettangolo 30"/>
          <p:cNvSpPr>
            <a:spLocks noChangeArrowheads="1"/>
          </p:cNvSpPr>
          <p:nvPr/>
        </p:nvSpPr>
        <p:spPr bwMode="auto">
          <a:xfrm>
            <a:off x="9107" y="4250583"/>
            <a:ext cx="1109369" cy="646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en-US" altLang="it-IT" sz="1800" b="0" dirty="0">
                <a:latin typeface="Arial Narrow" panose="020B0606020202030204" pitchFamily="34" charset="0"/>
              </a:rPr>
              <a:t>choose </a:t>
            </a:r>
          </a:p>
          <a:p>
            <a:pPr algn="ctr" eaLnBrk="1" hangingPunct="1">
              <a:spcBef>
                <a:spcPct val="0"/>
              </a:spcBef>
              <a:buClrTx/>
              <a:buFontTx/>
              <a:buNone/>
            </a:pPr>
            <a:r>
              <a:rPr lang="en-US" altLang="it-IT" sz="1800" b="0" dirty="0">
                <a:latin typeface="Arial Narrow" panose="020B0606020202030204" pitchFamily="34" charset="0"/>
              </a:rPr>
              <a:t>random K</a:t>
            </a:r>
            <a:endParaRPr lang="en-US" altLang="it-IT" sz="2000" b="0" baseline="30000" dirty="0">
              <a:latin typeface="Arial Narrow" panose="020B0606020202030204" pitchFamily="34" charset="0"/>
            </a:endParaRPr>
          </a:p>
        </p:txBody>
      </p:sp>
      <p:cxnSp>
        <p:nvCxnSpPr>
          <p:cNvPr id="35" name="Straight Arrow Connector 12"/>
          <p:cNvCxnSpPr/>
          <p:nvPr/>
        </p:nvCxnSpPr>
        <p:spPr>
          <a:xfrm>
            <a:off x="2159253" y="2866955"/>
            <a:ext cx="5040560" cy="29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Connettore 1 39"/>
          <p:cNvCxnSpPr/>
          <p:nvPr/>
        </p:nvCxnSpPr>
        <p:spPr>
          <a:xfrm>
            <a:off x="1047750" y="3859213"/>
            <a:ext cx="0" cy="2341562"/>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Connettore 1 48"/>
          <p:cNvCxnSpPr/>
          <p:nvPr/>
        </p:nvCxnSpPr>
        <p:spPr>
          <a:xfrm flipH="1">
            <a:off x="8010525" y="3689412"/>
            <a:ext cx="17859" cy="2511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Arrow Connector 12"/>
          <p:cNvCxnSpPr/>
          <p:nvPr/>
        </p:nvCxnSpPr>
        <p:spPr>
          <a:xfrm flipV="1">
            <a:off x="1020255" y="3810754"/>
            <a:ext cx="6891338" cy="428625"/>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0252" name="Rectangle 10"/>
          <p:cNvSpPr>
            <a:spLocks noChangeArrowheads="1"/>
          </p:cNvSpPr>
          <p:nvPr/>
        </p:nvSpPr>
        <p:spPr bwMode="auto">
          <a:xfrm rot="21372657">
            <a:off x="3146538" y="3552120"/>
            <a:ext cx="337784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0"/>
              </a:spcBef>
              <a:buClrTx/>
              <a:buFontTx/>
              <a:buNone/>
            </a:pPr>
            <a:r>
              <a:rPr lang="en-US" altLang="it-IT" sz="2000" b="0" dirty="0">
                <a:solidFill>
                  <a:srgbClr val="000000"/>
                </a:solidFill>
                <a:latin typeface="Arial Narrow" panose="020B0606020202030204" pitchFamily="34" charset="0"/>
              </a:rPr>
              <a:t>Here you are: </a:t>
            </a:r>
            <a:r>
              <a:rPr lang="en-US" altLang="it-IT" sz="2400" b="0" i="1" dirty="0" err="1">
                <a:solidFill>
                  <a:srgbClr val="000000"/>
                </a:solidFill>
                <a:latin typeface="Arial Narrow" panose="020B0606020202030204" pitchFamily="34" charset="0"/>
              </a:rPr>
              <a:t>BankA</a:t>
            </a:r>
            <a:r>
              <a:rPr lang="en-US" altLang="it-IT" sz="2400" b="0" i="1" dirty="0">
                <a:solidFill>
                  <a:srgbClr val="000000"/>
                </a:solidFill>
                <a:latin typeface="Arial Narrow" panose="020B0606020202030204" pitchFamily="34" charset="0"/>
                <a:sym typeface="Wingdings" panose="05000000000000000000" pitchFamily="2" charset="2"/>
              </a:rPr>
              <a:t> </a:t>
            </a:r>
            <a:r>
              <a:rPr lang="en-US" altLang="it-IT" sz="2400" b="0" i="1" dirty="0" err="1">
                <a:solidFill>
                  <a:srgbClr val="000000"/>
                </a:solidFill>
                <a:latin typeface="Arial Narrow" panose="020B0606020202030204" pitchFamily="34" charset="0"/>
              </a:rPr>
              <a:t>pk</a:t>
            </a:r>
            <a:r>
              <a:rPr lang="en-US" altLang="it-IT" sz="2400" b="0" i="1" baseline="-25000" dirty="0" err="1">
                <a:solidFill>
                  <a:srgbClr val="000000"/>
                </a:solidFill>
                <a:latin typeface="Arial Narrow" panose="020B0606020202030204" pitchFamily="34" charset="0"/>
              </a:rPr>
              <a:t>bankA</a:t>
            </a:r>
            <a:endParaRPr lang="en-US" altLang="it-IT" sz="2400" b="0" i="1" dirty="0">
              <a:solidFill>
                <a:srgbClr val="000000"/>
              </a:solidFill>
              <a:latin typeface="Arial Narrow" panose="020B0606020202030204" pitchFamily="34" charset="0"/>
            </a:endParaRPr>
          </a:p>
        </p:txBody>
      </p:sp>
      <p:sp>
        <p:nvSpPr>
          <p:cNvPr id="30" name="Text Box 1029"/>
          <p:cNvSpPr txBox="1">
            <a:spLocks noChangeArrowheads="1"/>
          </p:cNvSpPr>
          <p:nvPr/>
        </p:nvSpPr>
        <p:spPr bwMode="auto">
          <a:xfrm>
            <a:off x="681742" y="964407"/>
            <a:ext cx="8245475"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5" tIns="44448" rIns="90485" bIns="44448"/>
          <a:lstStyle/>
          <a:p>
            <a:pPr algn="ctr" eaLnBrk="0" hangingPunct="0">
              <a:defRPr/>
            </a:pPr>
            <a:r>
              <a:rPr lang="en-US" sz="2200" dirty="0">
                <a:latin typeface="+mj-lt"/>
              </a:rPr>
              <a:t>Flavia wants to access her bank account </a:t>
            </a:r>
            <a:br>
              <a:rPr lang="en-US" sz="2200" dirty="0">
                <a:latin typeface="+mj-lt"/>
              </a:rPr>
            </a:br>
            <a:r>
              <a:rPr lang="en-US" sz="2200" dirty="0">
                <a:latin typeface="+mj-lt"/>
              </a:rPr>
              <a:t>using a secure communication</a:t>
            </a:r>
          </a:p>
        </p:txBody>
      </p:sp>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973987"/>
            <a:ext cx="1443075" cy="177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p:nvPr/>
        </p:nvSpPr>
        <p:spPr>
          <a:xfrm rot="207013">
            <a:off x="2216410" y="2511426"/>
            <a:ext cx="4706417" cy="400110"/>
          </a:xfrm>
          <a:prstGeom prst="rect">
            <a:avLst/>
          </a:prstGeom>
          <a:noFill/>
        </p:spPr>
        <p:txBody>
          <a:bodyPr wrap="none" rtlCol="0">
            <a:spAutoFit/>
          </a:bodyPr>
          <a:lstStyle/>
          <a:p>
            <a:r>
              <a:rPr lang="it-IT" sz="2000" dirty="0"/>
              <a:t>Hello </a:t>
            </a:r>
            <a:r>
              <a:rPr lang="it-IT" sz="2000" dirty="0" err="1"/>
              <a:t>dear</a:t>
            </a:r>
            <a:r>
              <a:rPr lang="it-IT" sz="2000" dirty="0"/>
              <a:t>, </a:t>
            </a:r>
            <a:r>
              <a:rPr lang="it-IT" sz="2000" dirty="0" err="1"/>
              <a:t>would</a:t>
            </a:r>
            <a:r>
              <a:rPr lang="it-IT" sz="2000" dirty="0"/>
              <a:t> </a:t>
            </a:r>
            <a:r>
              <a:rPr lang="it-IT" sz="2000" dirty="0" err="1"/>
              <a:t>you</a:t>
            </a:r>
            <a:r>
              <a:rPr lang="it-IT" sz="2000" dirty="0"/>
              <a:t> </a:t>
            </a:r>
            <a:r>
              <a:rPr lang="it-IT" sz="2000" dirty="0" err="1"/>
              <a:t>mind</a:t>
            </a:r>
            <a:r>
              <a:rPr lang="it-IT" sz="2000" dirty="0"/>
              <a:t> </a:t>
            </a:r>
            <a:r>
              <a:rPr lang="it-IT" sz="2000" dirty="0" err="1"/>
              <a:t>sending</a:t>
            </a:r>
            <a:r>
              <a:rPr lang="it-IT" sz="2000" dirty="0"/>
              <a:t> me </a:t>
            </a:r>
            <a:r>
              <a:rPr lang="it-IT" sz="2000" dirty="0" err="1"/>
              <a:t>you</a:t>
            </a:r>
            <a:r>
              <a:rPr lang="it-IT" sz="2000" dirty="0"/>
              <a:t> PK?</a:t>
            </a:r>
          </a:p>
        </p:txBody>
      </p:sp>
      <p:sp>
        <p:nvSpPr>
          <p:cNvPr id="7" name="CasellaDiTesto 6"/>
          <p:cNvSpPr txBox="1"/>
          <p:nvPr/>
        </p:nvSpPr>
        <p:spPr>
          <a:xfrm>
            <a:off x="8028384" y="2185503"/>
            <a:ext cx="311304" cy="369332"/>
          </a:xfrm>
          <a:prstGeom prst="rect">
            <a:avLst/>
          </a:prstGeom>
          <a:noFill/>
        </p:spPr>
        <p:txBody>
          <a:bodyPr wrap="none" rtlCol="0">
            <a:spAutoFit/>
          </a:bodyPr>
          <a:lstStyle/>
          <a:p>
            <a:r>
              <a:rPr lang="it-IT" dirty="0"/>
              <a:t>A</a:t>
            </a:r>
          </a:p>
        </p:txBody>
      </p:sp>
      <p:cxnSp>
        <p:nvCxnSpPr>
          <p:cNvPr id="23" name="Straight Arrow Connector 12"/>
          <p:cNvCxnSpPr/>
          <p:nvPr/>
        </p:nvCxnSpPr>
        <p:spPr>
          <a:xfrm>
            <a:off x="1129136" y="5046591"/>
            <a:ext cx="6881389" cy="4227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CasellaDiTesto 23"/>
          <p:cNvSpPr txBox="1"/>
          <p:nvPr/>
        </p:nvSpPr>
        <p:spPr>
          <a:xfrm rot="207013">
            <a:off x="1444179" y="4736574"/>
            <a:ext cx="6376325" cy="461665"/>
          </a:xfrm>
          <a:prstGeom prst="rect">
            <a:avLst/>
          </a:prstGeom>
          <a:noFill/>
        </p:spPr>
        <p:txBody>
          <a:bodyPr wrap="square" rtlCol="0">
            <a:spAutoFit/>
          </a:bodyPr>
          <a:lstStyle/>
          <a:p>
            <a:r>
              <a:rPr lang="it-IT" sz="2000" dirty="0"/>
              <a:t>Here </a:t>
            </a:r>
            <a:r>
              <a:rPr lang="it-IT" sz="2000" dirty="0" err="1"/>
              <a:t>is</a:t>
            </a:r>
            <a:r>
              <a:rPr lang="it-IT" sz="2000" dirty="0"/>
              <a:t> the secret </a:t>
            </a:r>
            <a:r>
              <a:rPr lang="it-IT" sz="2000" dirty="0" err="1"/>
              <a:t>key</a:t>
            </a:r>
            <a:r>
              <a:rPr lang="it-IT" sz="2000" dirty="0"/>
              <a:t> </a:t>
            </a:r>
            <a:r>
              <a:rPr lang="it-IT" sz="2000" dirty="0" err="1"/>
              <a:t>we’ll</a:t>
            </a:r>
            <a:r>
              <a:rPr lang="it-IT" sz="2000" dirty="0"/>
              <a:t> use in </a:t>
            </a:r>
            <a:r>
              <a:rPr lang="it-IT" sz="2000" dirty="0" err="1"/>
              <a:t>our</a:t>
            </a:r>
            <a:r>
              <a:rPr lang="it-IT" sz="2000" dirty="0"/>
              <a:t> session: </a:t>
            </a:r>
            <a:r>
              <a:rPr lang="it-IT" sz="2400" dirty="0"/>
              <a:t>ENC(K, </a:t>
            </a:r>
            <a:r>
              <a:rPr lang="en-US" altLang="it-IT" sz="2400" i="1" dirty="0" err="1">
                <a:solidFill>
                  <a:srgbClr val="000000"/>
                </a:solidFill>
              </a:rPr>
              <a:t>pk</a:t>
            </a:r>
            <a:r>
              <a:rPr lang="en-US" altLang="it-IT" sz="2400" i="1" baseline="-25000" dirty="0" err="1">
                <a:solidFill>
                  <a:srgbClr val="000000"/>
                </a:solidFill>
              </a:rPr>
              <a:t>BankA</a:t>
            </a:r>
            <a:r>
              <a:rPr lang="it-IT" sz="2400" dirty="0"/>
              <a:t>)</a:t>
            </a:r>
          </a:p>
        </p:txBody>
      </p:sp>
      <p:sp>
        <p:nvSpPr>
          <p:cNvPr id="10" name="Freccia bidirezionale orizzontale 9"/>
          <p:cNvSpPr/>
          <p:nvPr/>
        </p:nvSpPr>
        <p:spPr bwMode="auto">
          <a:xfrm>
            <a:off x="1331640" y="5553236"/>
            <a:ext cx="6579953" cy="720080"/>
          </a:xfrm>
          <a:prstGeom prst="leftRightArrow">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ln>
                  <a:noFill/>
                </a:ln>
                <a:solidFill>
                  <a:srgbClr val="FF0000"/>
                </a:solidFill>
                <a:effectLst/>
                <a:latin typeface="Arial Narrow" pitchFamily="34" charset="0"/>
              </a:rPr>
              <a:t>Data </a:t>
            </a:r>
            <a:r>
              <a:rPr kumimoji="0" lang="it-IT" sz="1800" b="1" i="0" u="none" strike="noStrike" cap="none" normalizeH="0" baseline="0" dirty="0" err="1">
                <a:ln>
                  <a:noFill/>
                </a:ln>
                <a:solidFill>
                  <a:srgbClr val="FF0000"/>
                </a:solidFill>
                <a:effectLst/>
                <a:latin typeface="Arial Narrow" pitchFamily="34" charset="0"/>
              </a:rPr>
              <a:t>exchange</a:t>
            </a:r>
            <a:r>
              <a:rPr kumimoji="0" lang="it-IT" sz="1800" b="1" i="0" u="none" strike="noStrike" cap="none" normalizeH="0" baseline="0" dirty="0">
                <a:ln>
                  <a:noFill/>
                </a:ln>
                <a:solidFill>
                  <a:srgbClr val="FF0000"/>
                </a:solidFill>
                <a:effectLst/>
                <a:latin typeface="Arial Narrow" pitchFamily="34" charset="0"/>
              </a:rPr>
              <a:t>: </a:t>
            </a:r>
            <a:r>
              <a:rPr kumimoji="0" lang="it-IT" sz="1800" b="1" i="0" u="none" strike="noStrike" cap="none" normalizeH="0" baseline="0" dirty="0" err="1">
                <a:ln>
                  <a:noFill/>
                </a:ln>
                <a:solidFill>
                  <a:srgbClr val="FF0000"/>
                </a:solidFill>
                <a:effectLst/>
                <a:latin typeface="Arial Narrow" pitchFamily="34" charset="0"/>
              </a:rPr>
              <a:t>encrypted</a:t>
            </a:r>
            <a:r>
              <a:rPr kumimoji="0" lang="it-IT" sz="1800" b="1" i="0" u="none" strike="noStrike" cap="none" normalizeH="0" baseline="0" dirty="0">
                <a:ln>
                  <a:noFill/>
                </a:ln>
                <a:solidFill>
                  <a:srgbClr val="FF0000"/>
                </a:solidFill>
                <a:effectLst/>
                <a:latin typeface="Arial Narrow" pitchFamily="34" charset="0"/>
              </a:rPr>
              <a:t> with </a:t>
            </a:r>
            <a:r>
              <a:rPr kumimoji="0" lang="it-IT" sz="1800" b="1" i="0" u="none" strike="noStrike" cap="none" normalizeH="0" baseline="0" dirty="0" err="1">
                <a:ln>
                  <a:noFill/>
                </a:ln>
                <a:solidFill>
                  <a:srgbClr val="FF0000"/>
                </a:solidFill>
                <a:effectLst/>
                <a:latin typeface="Arial Narrow" pitchFamily="34" charset="0"/>
              </a:rPr>
              <a:t>symmetric</a:t>
            </a:r>
            <a:r>
              <a:rPr kumimoji="0" lang="it-IT" sz="1800" b="1" i="0" u="none" strike="noStrike" cap="none" normalizeH="0" baseline="0" dirty="0">
                <a:ln>
                  <a:noFill/>
                </a:ln>
                <a:solidFill>
                  <a:srgbClr val="FF0000"/>
                </a:solidFill>
                <a:effectLst/>
                <a:latin typeface="Arial Narrow" pitchFamily="34" charset="0"/>
              </a:rPr>
              <a:t> </a:t>
            </a:r>
            <a:r>
              <a:rPr kumimoji="0" lang="it-IT" sz="1800" b="1" i="0" u="none" strike="noStrike" cap="none" normalizeH="0" baseline="0" dirty="0" err="1">
                <a:ln>
                  <a:noFill/>
                </a:ln>
                <a:solidFill>
                  <a:srgbClr val="FF0000"/>
                </a:solidFill>
                <a:effectLst/>
                <a:latin typeface="Arial Narrow" pitchFamily="34" charset="0"/>
              </a:rPr>
              <a:t>key</a:t>
            </a:r>
            <a:r>
              <a:rPr kumimoji="0" lang="it-IT" sz="1800" b="1" i="0" u="none" strike="noStrike" cap="none" normalizeH="0" baseline="0" dirty="0">
                <a:ln>
                  <a:noFill/>
                </a:ln>
                <a:solidFill>
                  <a:srgbClr val="FF0000"/>
                </a:solidFill>
                <a:effectLst/>
                <a:latin typeface="Arial Narrow" pitchFamily="34" charset="0"/>
              </a:rPr>
              <a:t> K</a:t>
            </a:r>
          </a:p>
        </p:txBody>
      </p:sp>
    </p:spTree>
    <p:extLst>
      <p:ext uri="{BB962C8B-B14F-4D97-AF65-F5344CB8AC3E}">
        <p14:creationId xmlns:p14="http://schemas.microsoft.com/office/powerpoint/2010/main" val="15255373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52"/>
                                        </p:tgtEl>
                                        <p:attrNameLst>
                                          <p:attrName>style.visibility</p:attrName>
                                        </p:attrNameLst>
                                      </p:cBhvr>
                                      <p:to>
                                        <p:strVal val="visible"/>
                                      </p:to>
                                    </p:set>
                                    <p:animEffect transition="in" filter="fade">
                                      <p:cBhvr>
                                        <p:cTn id="15" dur="500"/>
                                        <p:tgtEl>
                                          <p:spTgt spid="10252"/>
                                        </p:tgtEl>
                                      </p:cBhvr>
                                    </p:animEffect>
                                  </p:childTnLst>
                                </p:cTn>
                              </p:par>
                              <p:par>
                                <p:cTn id="16" presetID="10" presetClass="entr" presetSubtype="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247"/>
                                        </p:tgtEl>
                                        <p:attrNameLst>
                                          <p:attrName>style.visibility</p:attrName>
                                        </p:attrNameLst>
                                      </p:cBhvr>
                                      <p:to>
                                        <p:strVal val="visible"/>
                                      </p:to>
                                    </p:set>
                                    <p:animEffect transition="in" filter="fade">
                                      <p:cBhvr>
                                        <p:cTn id="23" dur="500"/>
                                        <p:tgtEl>
                                          <p:spTgt spid="1024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P spid="10252" grpId="0"/>
      <p:bldP spid="5" grpId="0"/>
      <p:bldP spid="24"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magin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283968" y="2561789"/>
            <a:ext cx="1008352" cy="1960915"/>
          </a:xfrm>
          <a:prstGeom prst="rect">
            <a:avLst/>
          </a:prstGeom>
        </p:spPr>
      </p:pic>
      <p:pic>
        <p:nvPicPr>
          <p:cNvPr id="17" name="Picture 2" descr="Risultati immagini per ban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0751" y="908733"/>
            <a:ext cx="2195525" cy="175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15516" y="68263"/>
            <a:ext cx="8856984" cy="1144587"/>
          </a:xfrm>
        </p:spPr>
        <p:txBody>
          <a:bodyPr>
            <a:normAutofit/>
          </a:bodyPr>
          <a:lstStyle/>
          <a:p>
            <a:pPr>
              <a:defRPr/>
            </a:pPr>
            <a:r>
              <a:rPr lang="en-US" dirty="0"/>
              <a:t>RSA Key Transport, MITM attack</a:t>
            </a:r>
          </a:p>
        </p:txBody>
      </p:sp>
      <p:sp>
        <p:nvSpPr>
          <p:cNvPr id="10247" name="Rettangolo 30"/>
          <p:cNvSpPr>
            <a:spLocks noChangeArrowheads="1"/>
          </p:cNvSpPr>
          <p:nvPr/>
        </p:nvSpPr>
        <p:spPr bwMode="auto">
          <a:xfrm>
            <a:off x="41265" y="3682883"/>
            <a:ext cx="1109369" cy="646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en-US" altLang="it-IT" sz="1800" b="0" dirty="0">
                <a:latin typeface="Arial Narrow" panose="020B0606020202030204" pitchFamily="34" charset="0"/>
              </a:rPr>
              <a:t>choose </a:t>
            </a:r>
          </a:p>
          <a:p>
            <a:pPr algn="ctr" eaLnBrk="1" hangingPunct="1">
              <a:spcBef>
                <a:spcPct val="0"/>
              </a:spcBef>
              <a:buClrTx/>
              <a:buFontTx/>
              <a:buNone/>
            </a:pPr>
            <a:r>
              <a:rPr lang="en-US" altLang="it-IT" sz="1800" b="0" dirty="0">
                <a:latin typeface="Arial Narrow" panose="020B0606020202030204" pitchFamily="34" charset="0"/>
              </a:rPr>
              <a:t>random K</a:t>
            </a:r>
            <a:endParaRPr lang="en-US" altLang="it-IT" sz="2000" b="0" baseline="30000" dirty="0">
              <a:latin typeface="Arial Narrow" panose="020B0606020202030204" pitchFamily="34" charset="0"/>
            </a:endParaRPr>
          </a:p>
        </p:txBody>
      </p:sp>
      <p:cxnSp>
        <p:nvCxnSpPr>
          <p:cNvPr id="35" name="Straight Arrow Connector 12"/>
          <p:cNvCxnSpPr/>
          <p:nvPr/>
        </p:nvCxnSpPr>
        <p:spPr>
          <a:xfrm>
            <a:off x="2159253" y="2056576"/>
            <a:ext cx="5040560" cy="29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Connettore 1 39"/>
          <p:cNvCxnSpPr/>
          <p:nvPr/>
        </p:nvCxnSpPr>
        <p:spPr>
          <a:xfrm>
            <a:off x="1043608" y="3000377"/>
            <a:ext cx="4142" cy="3200398"/>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Connettore 1 48"/>
          <p:cNvCxnSpPr/>
          <p:nvPr/>
        </p:nvCxnSpPr>
        <p:spPr>
          <a:xfrm flipH="1">
            <a:off x="8478578" y="2672916"/>
            <a:ext cx="17858" cy="343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Arrow Connector 12"/>
          <p:cNvCxnSpPr/>
          <p:nvPr/>
        </p:nvCxnSpPr>
        <p:spPr>
          <a:xfrm flipV="1">
            <a:off x="5328084" y="3000377"/>
            <a:ext cx="2844316" cy="19685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0252" name="Rectangle 10"/>
          <p:cNvSpPr>
            <a:spLocks noChangeArrowheads="1"/>
          </p:cNvSpPr>
          <p:nvPr/>
        </p:nvSpPr>
        <p:spPr bwMode="auto">
          <a:xfrm rot="21372657">
            <a:off x="5304121" y="2607216"/>
            <a:ext cx="2940226"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0"/>
              </a:spcBef>
              <a:buClrTx/>
              <a:buFontTx/>
              <a:buNone/>
            </a:pPr>
            <a:r>
              <a:rPr lang="en-US" altLang="it-IT" sz="2400" b="0" i="1" dirty="0">
                <a:solidFill>
                  <a:srgbClr val="000000"/>
                </a:solidFill>
                <a:latin typeface="Arial Narrow" panose="020B0606020202030204" pitchFamily="34" charset="0"/>
              </a:rPr>
              <a:t>I’m </a:t>
            </a:r>
            <a:r>
              <a:rPr lang="en-US" altLang="it-IT" sz="2400" b="0" i="1" dirty="0" err="1">
                <a:solidFill>
                  <a:srgbClr val="000000"/>
                </a:solidFill>
                <a:latin typeface="Arial Narrow" panose="020B0606020202030204" pitchFamily="34" charset="0"/>
              </a:rPr>
              <a:t>BankA</a:t>
            </a:r>
            <a:r>
              <a:rPr lang="en-US" altLang="it-IT" sz="2400" b="0" i="1" dirty="0">
                <a:solidFill>
                  <a:srgbClr val="000000"/>
                </a:solidFill>
                <a:latin typeface="Arial Narrow" panose="020B0606020202030204" pitchFamily="34" charset="0"/>
              </a:rPr>
              <a:t>,</a:t>
            </a:r>
            <a:r>
              <a:rPr lang="en-US" altLang="it-IT" sz="2400" b="0" i="1" dirty="0">
                <a:solidFill>
                  <a:srgbClr val="000000"/>
                </a:solidFill>
                <a:latin typeface="Arial Narrow" panose="020B0606020202030204" pitchFamily="34" charset="0"/>
                <a:sym typeface="Wingdings" panose="05000000000000000000" pitchFamily="2" charset="2"/>
              </a:rPr>
              <a:t> this is </a:t>
            </a:r>
            <a:r>
              <a:rPr lang="en-US" altLang="it-IT" sz="2400" b="0" i="1" dirty="0" err="1">
                <a:solidFill>
                  <a:srgbClr val="000000"/>
                </a:solidFill>
                <a:latin typeface="Arial Narrow" panose="020B0606020202030204" pitchFamily="34" charset="0"/>
              </a:rPr>
              <a:t>pk</a:t>
            </a:r>
            <a:r>
              <a:rPr lang="en-US" altLang="it-IT" sz="2400" b="0" i="1" baseline="-25000" dirty="0" err="1">
                <a:solidFill>
                  <a:srgbClr val="000000"/>
                </a:solidFill>
                <a:latin typeface="Arial Narrow" panose="020B0606020202030204" pitchFamily="34" charset="0"/>
              </a:rPr>
              <a:t>bankA</a:t>
            </a:r>
            <a:endParaRPr lang="en-US" altLang="it-IT" sz="2400" b="0" i="1" dirty="0">
              <a:solidFill>
                <a:srgbClr val="000000"/>
              </a:solidFill>
              <a:latin typeface="Arial Narrow" panose="020B0606020202030204" pitchFamily="34" charset="0"/>
            </a:endParaRPr>
          </a:p>
        </p:txBody>
      </p:sp>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163608"/>
            <a:ext cx="1443075" cy="177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p:nvPr/>
        </p:nvSpPr>
        <p:spPr>
          <a:xfrm rot="207013">
            <a:off x="2216410" y="1701047"/>
            <a:ext cx="4706417" cy="400110"/>
          </a:xfrm>
          <a:prstGeom prst="rect">
            <a:avLst/>
          </a:prstGeom>
          <a:noFill/>
        </p:spPr>
        <p:txBody>
          <a:bodyPr wrap="none" rtlCol="0">
            <a:spAutoFit/>
          </a:bodyPr>
          <a:lstStyle/>
          <a:p>
            <a:r>
              <a:rPr lang="it-IT" sz="2000" dirty="0"/>
              <a:t>Hello </a:t>
            </a:r>
            <a:r>
              <a:rPr lang="it-IT" sz="2000" dirty="0" err="1"/>
              <a:t>dear</a:t>
            </a:r>
            <a:r>
              <a:rPr lang="it-IT" sz="2000" dirty="0"/>
              <a:t>, </a:t>
            </a:r>
            <a:r>
              <a:rPr lang="it-IT" sz="2000" dirty="0" err="1"/>
              <a:t>would</a:t>
            </a:r>
            <a:r>
              <a:rPr lang="it-IT" sz="2000" dirty="0"/>
              <a:t> </a:t>
            </a:r>
            <a:r>
              <a:rPr lang="it-IT" sz="2000" dirty="0" err="1"/>
              <a:t>you</a:t>
            </a:r>
            <a:r>
              <a:rPr lang="it-IT" sz="2000" dirty="0"/>
              <a:t> </a:t>
            </a:r>
            <a:r>
              <a:rPr lang="it-IT" sz="2000" dirty="0" err="1"/>
              <a:t>mind</a:t>
            </a:r>
            <a:r>
              <a:rPr lang="it-IT" sz="2000" dirty="0"/>
              <a:t> </a:t>
            </a:r>
            <a:r>
              <a:rPr lang="it-IT" sz="2000" dirty="0" err="1"/>
              <a:t>sending</a:t>
            </a:r>
            <a:r>
              <a:rPr lang="it-IT" sz="2000" dirty="0"/>
              <a:t> me </a:t>
            </a:r>
            <a:r>
              <a:rPr lang="it-IT" sz="2000" dirty="0" err="1"/>
              <a:t>you</a:t>
            </a:r>
            <a:r>
              <a:rPr lang="it-IT" sz="2000" dirty="0"/>
              <a:t> PK?</a:t>
            </a:r>
          </a:p>
        </p:txBody>
      </p:sp>
      <p:sp>
        <p:nvSpPr>
          <p:cNvPr id="7" name="CasellaDiTesto 6"/>
          <p:cNvSpPr txBox="1"/>
          <p:nvPr/>
        </p:nvSpPr>
        <p:spPr>
          <a:xfrm>
            <a:off x="8028384" y="1375124"/>
            <a:ext cx="311304" cy="369332"/>
          </a:xfrm>
          <a:prstGeom prst="rect">
            <a:avLst/>
          </a:prstGeom>
          <a:noFill/>
        </p:spPr>
        <p:txBody>
          <a:bodyPr wrap="none" rtlCol="0">
            <a:spAutoFit/>
          </a:bodyPr>
          <a:lstStyle/>
          <a:p>
            <a:r>
              <a:rPr lang="it-IT" dirty="0"/>
              <a:t>A</a:t>
            </a:r>
          </a:p>
        </p:txBody>
      </p:sp>
      <p:cxnSp>
        <p:nvCxnSpPr>
          <p:cNvPr id="23" name="Straight Arrow Connector 12"/>
          <p:cNvCxnSpPr/>
          <p:nvPr/>
        </p:nvCxnSpPr>
        <p:spPr>
          <a:xfrm>
            <a:off x="1156800" y="4273683"/>
            <a:ext cx="3091404" cy="300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CasellaDiTesto 23"/>
          <p:cNvSpPr txBox="1"/>
          <p:nvPr/>
        </p:nvSpPr>
        <p:spPr>
          <a:xfrm rot="207013">
            <a:off x="1260411" y="3961172"/>
            <a:ext cx="3361333" cy="461665"/>
          </a:xfrm>
          <a:prstGeom prst="rect">
            <a:avLst/>
          </a:prstGeom>
          <a:noFill/>
        </p:spPr>
        <p:txBody>
          <a:bodyPr wrap="square" rtlCol="0">
            <a:spAutoFit/>
          </a:bodyPr>
          <a:lstStyle/>
          <a:p>
            <a:r>
              <a:rPr lang="it-IT" sz="2000" dirty="0"/>
              <a:t>Here </a:t>
            </a:r>
            <a:r>
              <a:rPr lang="it-IT" sz="2000" dirty="0" err="1"/>
              <a:t>is</a:t>
            </a:r>
            <a:r>
              <a:rPr lang="it-IT" sz="2000" dirty="0"/>
              <a:t> </a:t>
            </a:r>
            <a:r>
              <a:rPr lang="it-IT" sz="2000" dirty="0" err="1"/>
              <a:t>key</a:t>
            </a:r>
            <a:r>
              <a:rPr lang="it-IT" sz="2000" dirty="0"/>
              <a:t>: </a:t>
            </a:r>
            <a:r>
              <a:rPr lang="it-IT" sz="2400" dirty="0"/>
              <a:t>ENC(K, </a:t>
            </a:r>
            <a:r>
              <a:rPr lang="en-US" altLang="it-IT" sz="2400" b="1" i="1" dirty="0" err="1">
                <a:solidFill>
                  <a:srgbClr val="FF0000"/>
                </a:solidFill>
              </a:rPr>
              <a:t>pk</a:t>
            </a:r>
            <a:r>
              <a:rPr lang="en-US" altLang="it-IT" sz="2400" b="1" i="1" baseline="-25000" dirty="0" err="1">
                <a:solidFill>
                  <a:srgbClr val="FF0000"/>
                </a:solidFill>
              </a:rPr>
              <a:t>badguy</a:t>
            </a:r>
            <a:r>
              <a:rPr lang="it-IT" sz="2400" dirty="0"/>
              <a:t>)</a:t>
            </a:r>
          </a:p>
        </p:txBody>
      </p:sp>
      <p:sp>
        <p:nvSpPr>
          <p:cNvPr id="10" name="Freccia bidirezionale orizzontale 9"/>
          <p:cNvSpPr/>
          <p:nvPr/>
        </p:nvSpPr>
        <p:spPr bwMode="auto">
          <a:xfrm>
            <a:off x="1353928" y="5518411"/>
            <a:ext cx="6962488" cy="720080"/>
          </a:xfrm>
          <a:prstGeom prst="leftRightArrow">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ln>
                  <a:noFill/>
                </a:ln>
                <a:solidFill>
                  <a:srgbClr val="FF0000"/>
                </a:solidFill>
                <a:effectLst/>
                <a:latin typeface="Arial Narrow" pitchFamily="34" charset="0"/>
              </a:rPr>
              <a:t>Data </a:t>
            </a:r>
            <a:r>
              <a:rPr kumimoji="0" lang="it-IT" sz="1800" b="1" i="0" u="none" strike="noStrike" cap="none" normalizeH="0" baseline="0" dirty="0" err="1">
                <a:ln>
                  <a:noFill/>
                </a:ln>
                <a:solidFill>
                  <a:srgbClr val="FF0000"/>
                </a:solidFill>
                <a:effectLst/>
                <a:latin typeface="Arial Narrow" pitchFamily="34" charset="0"/>
              </a:rPr>
              <a:t>exchange</a:t>
            </a:r>
            <a:r>
              <a:rPr kumimoji="0" lang="it-IT" sz="1800" b="1" i="0" u="none" strike="noStrike" cap="none" normalizeH="0" baseline="0" dirty="0">
                <a:ln>
                  <a:noFill/>
                </a:ln>
                <a:solidFill>
                  <a:srgbClr val="FF0000"/>
                </a:solidFill>
                <a:effectLst/>
                <a:latin typeface="Arial Narrow" pitchFamily="34" charset="0"/>
              </a:rPr>
              <a:t>: </a:t>
            </a:r>
            <a:r>
              <a:rPr kumimoji="0" lang="it-IT" sz="1800" b="1" i="0" u="none" strike="noStrike" cap="none" normalizeH="0" baseline="0" dirty="0" err="1">
                <a:ln>
                  <a:noFill/>
                </a:ln>
                <a:solidFill>
                  <a:srgbClr val="FF0000"/>
                </a:solidFill>
                <a:effectLst/>
                <a:latin typeface="Arial Narrow" pitchFamily="34" charset="0"/>
              </a:rPr>
              <a:t>encrypted</a:t>
            </a:r>
            <a:r>
              <a:rPr kumimoji="0" lang="it-IT" sz="1800" b="1" i="0" u="none" strike="noStrike" cap="none" normalizeH="0" baseline="0" dirty="0">
                <a:ln>
                  <a:noFill/>
                </a:ln>
                <a:solidFill>
                  <a:srgbClr val="FF0000"/>
                </a:solidFill>
                <a:effectLst/>
                <a:latin typeface="Arial Narrow" pitchFamily="34" charset="0"/>
              </a:rPr>
              <a:t> with </a:t>
            </a:r>
            <a:r>
              <a:rPr kumimoji="0" lang="it-IT" sz="1800" b="1" i="0" u="none" strike="noStrike" cap="none" normalizeH="0" baseline="0" dirty="0" err="1">
                <a:ln>
                  <a:noFill/>
                </a:ln>
                <a:solidFill>
                  <a:srgbClr val="FF0000"/>
                </a:solidFill>
                <a:effectLst/>
                <a:latin typeface="Arial Narrow" pitchFamily="34" charset="0"/>
              </a:rPr>
              <a:t>symmetric</a:t>
            </a:r>
            <a:r>
              <a:rPr kumimoji="0" lang="it-IT" sz="1800" b="1" i="0" u="none" strike="noStrike" cap="none" normalizeH="0" baseline="0" dirty="0">
                <a:ln>
                  <a:noFill/>
                </a:ln>
                <a:solidFill>
                  <a:srgbClr val="FF0000"/>
                </a:solidFill>
                <a:effectLst/>
                <a:latin typeface="Arial Narrow" pitchFamily="34" charset="0"/>
              </a:rPr>
              <a:t> </a:t>
            </a:r>
            <a:r>
              <a:rPr kumimoji="0" lang="it-IT" sz="1800" b="1" i="0" u="none" strike="noStrike" cap="none" normalizeH="0" baseline="0" dirty="0" err="1">
                <a:ln>
                  <a:noFill/>
                </a:ln>
                <a:solidFill>
                  <a:srgbClr val="FF0000"/>
                </a:solidFill>
                <a:effectLst/>
                <a:latin typeface="Arial Narrow" pitchFamily="34" charset="0"/>
              </a:rPr>
              <a:t>key</a:t>
            </a:r>
            <a:r>
              <a:rPr kumimoji="0" lang="it-IT" sz="1800" b="1" i="0" u="none" strike="noStrike" cap="none" normalizeH="0" baseline="0" dirty="0">
                <a:ln>
                  <a:noFill/>
                </a:ln>
                <a:solidFill>
                  <a:srgbClr val="FF0000"/>
                </a:solidFill>
                <a:effectLst/>
                <a:latin typeface="Arial Narrow" pitchFamily="34" charset="0"/>
              </a:rPr>
              <a:t> K</a:t>
            </a:r>
          </a:p>
        </p:txBody>
      </p:sp>
      <p:cxnSp>
        <p:nvCxnSpPr>
          <p:cNvPr id="20" name="Straight Arrow Connector 12"/>
          <p:cNvCxnSpPr/>
          <p:nvPr/>
        </p:nvCxnSpPr>
        <p:spPr>
          <a:xfrm flipV="1">
            <a:off x="1118476" y="3318558"/>
            <a:ext cx="3165492" cy="281036"/>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6" name="Rectangle 10"/>
          <p:cNvSpPr>
            <a:spLocks noChangeArrowheads="1"/>
          </p:cNvSpPr>
          <p:nvPr/>
        </p:nvSpPr>
        <p:spPr bwMode="auto">
          <a:xfrm rot="21296669">
            <a:off x="1380912" y="2904335"/>
            <a:ext cx="3087703"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0"/>
              </a:spcBef>
              <a:buClrTx/>
              <a:buFontTx/>
              <a:buNone/>
            </a:pPr>
            <a:r>
              <a:rPr lang="en-US" altLang="it-IT" sz="2400" b="0" i="1" dirty="0">
                <a:solidFill>
                  <a:srgbClr val="000000"/>
                </a:solidFill>
                <a:latin typeface="Arial Narrow" panose="020B0606020202030204" pitchFamily="34" charset="0"/>
              </a:rPr>
              <a:t>I’m </a:t>
            </a:r>
            <a:r>
              <a:rPr lang="en-US" altLang="it-IT" sz="2400" b="0" i="1" dirty="0" err="1">
                <a:solidFill>
                  <a:srgbClr val="000000"/>
                </a:solidFill>
                <a:latin typeface="Arial Narrow" panose="020B0606020202030204" pitchFamily="34" charset="0"/>
              </a:rPr>
              <a:t>BankA</a:t>
            </a:r>
            <a:r>
              <a:rPr lang="en-US" altLang="it-IT" sz="2400" b="0" i="1" dirty="0">
                <a:solidFill>
                  <a:srgbClr val="000000"/>
                </a:solidFill>
                <a:latin typeface="Arial Narrow" panose="020B0606020202030204" pitchFamily="34" charset="0"/>
              </a:rPr>
              <a:t>,</a:t>
            </a:r>
            <a:r>
              <a:rPr lang="en-US" altLang="it-IT" sz="2400" b="0" i="1" dirty="0">
                <a:solidFill>
                  <a:srgbClr val="000000"/>
                </a:solidFill>
                <a:latin typeface="Arial Narrow" panose="020B0606020202030204" pitchFamily="34" charset="0"/>
                <a:sym typeface="Wingdings" panose="05000000000000000000" pitchFamily="2" charset="2"/>
              </a:rPr>
              <a:t> this is </a:t>
            </a:r>
            <a:r>
              <a:rPr lang="en-US" altLang="it-IT" sz="2400" i="1" dirty="0" err="1">
                <a:solidFill>
                  <a:srgbClr val="FF0000"/>
                </a:solidFill>
                <a:latin typeface="Arial Narrow" panose="020B0606020202030204" pitchFamily="34" charset="0"/>
              </a:rPr>
              <a:t>pk</a:t>
            </a:r>
            <a:r>
              <a:rPr lang="en-US" altLang="it-IT" sz="2400" i="1" baseline="-25000" dirty="0" err="1">
                <a:solidFill>
                  <a:srgbClr val="FF0000"/>
                </a:solidFill>
                <a:latin typeface="Arial Narrow" panose="020B0606020202030204" pitchFamily="34" charset="0"/>
              </a:rPr>
              <a:t>badguy</a:t>
            </a:r>
            <a:endParaRPr lang="en-US" altLang="it-IT" sz="2400" i="1" dirty="0">
              <a:solidFill>
                <a:srgbClr val="FF0000"/>
              </a:solidFill>
              <a:latin typeface="Arial Narrow" panose="020B0606020202030204" pitchFamily="34" charset="0"/>
            </a:endParaRPr>
          </a:p>
        </p:txBody>
      </p:sp>
      <p:cxnSp>
        <p:nvCxnSpPr>
          <p:cNvPr id="31" name="Straight Arrow Connector 12"/>
          <p:cNvCxnSpPr/>
          <p:nvPr/>
        </p:nvCxnSpPr>
        <p:spPr>
          <a:xfrm>
            <a:off x="5248284" y="4598415"/>
            <a:ext cx="3091404" cy="300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CasellaDiTesto 31"/>
          <p:cNvSpPr txBox="1"/>
          <p:nvPr/>
        </p:nvSpPr>
        <p:spPr>
          <a:xfrm rot="207013">
            <a:off x="5351895" y="4285904"/>
            <a:ext cx="3361333" cy="461665"/>
          </a:xfrm>
          <a:prstGeom prst="rect">
            <a:avLst/>
          </a:prstGeom>
          <a:noFill/>
        </p:spPr>
        <p:txBody>
          <a:bodyPr wrap="square" rtlCol="0">
            <a:spAutoFit/>
          </a:bodyPr>
          <a:lstStyle/>
          <a:p>
            <a:r>
              <a:rPr lang="it-IT" sz="2000" dirty="0"/>
              <a:t>Here </a:t>
            </a:r>
            <a:r>
              <a:rPr lang="it-IT" sz="2000" dirty="0" err="1"/>
              <a:t>is</a:t>
            </a:r>
            <a:r>
              <a:rPr lang="it-IT" sz="2000" dirty="0"/>
              <a:t> </a:t>
            </a:r>
            <a:r>
              <a:rPr lang="it-IT" sz="2000" dirty="0" err="1"/>
              <a:t>key</a:t>
            </a:r>
            <a:r>
              <a:rPr lang="it-IT" sz="2000" dirty="0"/>
              <a:t>: </a:t>
            </a:r>
            <a:r>
              <a:rPr lang="it-IT" sz="2400" dirty="0"/>
              <a:t>ENC(K, </a:t>
            </a:r>
            <a:r>
              <a:rPr lang="en-US" altLang="it-IT" sz="2400" b="1" i="1" dirty="0" err="1">
                <a:solidFill>
                  <a:srgbClr val="FF0000"/>
                </a:solidFill>
              </a:rPr>
              <a:t>pk</a:t>
            </a:r>
            <a:r>
              <a:rPr lang="en-US" altLang="it-IT" sz="2400" b="1" i="1" baseline="-25000" dirty="0" err="1">
                <a:solidFill>
                  <a:srgbClr val="FF0000"/>
                </a:solidFill>
              </a:rPr>
              <a:t>bankA</a:t>
            </a:r>
            <a:r>
              <a:rPr lang="it-IT" sz="2400" dirty="0"/>
              <a:t>)</a:t>
            </a:r>
          </a:p>
        </p:txBody>
      </p:sp>
      <p:sp>
        <p:nvSpPr>
          <p:cNvPr id="19" name="Freccia in su 18"/>
          <p:cNvSpPr/>
          <p:nvPr/>
        </p:nvSpPr>
        <p:spPr bwMode="auto">
          <a:xfrm>
            <a:off x="3743908" y="4598415"/>
            <a:ext cx="2232248" cy="1026829"/>
          </a:xfrm>
          <a:prstGeom prst="upArrow">
            <a:avLst>
              <a:gd name="adj1" fmla="val 50000"/>
              <a:gd name="adj2" fmla="val 64096"/>
            </a:avLst>
          </a:prstGeom>
          <a:no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ln>
                  <a:noFill/>
                </a:ln>
                <a:solidFill>
                  <a:schemeClr val="tx1"/>
                </a:solidFill>
                <a:effectLst/>
                <a:latin typeface="Arial Narrow" pitchFamily="34" charset="0"/>
              </a:rPr>
              <a:t>I </a:t>
            </a:r>
            <a:r>
              <a:rPr kumimoji="0" lang="it-IT" sz="1800" b="1" i="0" u="none" strike="noStrike" cap="none" normalizeH="0" baseline="0" dirty="0" err="1">
                <a:ln>
                  <a:noFill/>
                </a:ln>
                <a:solidFill>
                  <a:schemeClr val="tx1"/>
                </a:solidFill>
                <a:effectLst/>
                <a:latin typeface="Arial Narrow" pitchFamily="34" charset="0"/>
              </a:rPr>
              <a:t>have</a:t>
            </a:r>
            <a:r>
              <a:rPr kumimoji="0" lang="it-IT" sz="1800" b="1" i="0" u="none" strike="noStrike" cap="none" normalizeH="0" baseline="0" dirty="0">
                <a:ln>
                  <a:noFill/>
                </a:ln>
                <a:solidFill>
                  <a:schemeClr val="tx1"/>
                </a:solidFill>
                <a:effectLst/>
                <a:latin typeface="Arial Narrow" pitchFamily="34" charset="0"/>
              </a:rPr>
              <a:t> K!!</a:t>
            </a:r>
          </a:p>
        </p:txBody>
      </p:sp>
    </p:spTree>
    <p:extLst>
      <p:ext uri="{BB962C8B-B14F-4D97-AF65-F5344CB8AC3E}">
        <p14:creationId xmlns:p14="http://schemas.microsoft.com/office/powerpoint/2010/main" val="1628862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52"/>
                                        </p:tgtEl>
                                        <p:attrNameLst>
                                          <p:attrName>style.visibility</p:attrName>
                                        </p:attrNameLst>
                                      </p:cBhvr>
                                      <p:to>
                                        <p:strVal val="visible"/>
                                      </p:to>
                                    </p:set>
                                    <p:animEffect transition="in" filter="fade">
                                      <p:cBhvr>
                                        <p:cTn id="15" dur="500"/>
                                        <p:tgtEl>
                                          <p:spTgt spid="10252"/>
                                        </p:tgtEl>
                                      </p:cBhvr>
                                    </p:animEffect>
                                  </p:childTnLst>
                                </p:cTn>
                              </p:par>
                              <p:par>
                                <p:cTn id="16" presetID="10" presetClass="entr" presetSubtype="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247"/>
                                        </p:tgtEl>
                                        <p:attrNameLst>
                                          <p:attrName>style.visibility</p:attrName>
                                        </p:attrNameLst>
                                      </p:cBhvr>
                                      <p:to>
                                        <p:strVal val="visible"/>
                                      </p:to>
                                    </p:set>
                                    <p:animEffect transition="in" filter="fade">
                                      <p:cBhvr>
                                        <p:cTn id="36" dur="500"/>
                                        <p:tgtEl>
                                          <p:spTgt spid="1024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P spid="10252" grpId="0"/>
      <p:bldP spid="5" grpId="0"/>
      <p:bldP spid="24" grpId="0"/>
      <p:bldP spid="10" grpId="0" animBg="1"/>
      <p:bldP spid="26" grpId="0"/>
      <p:bldP spid="32" grpId="0"/>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Connettore 1 47"/>
          <p:cNvCxnSpPr/>
          <p:nvPr/>
        </p:nvCxnSpPr>
        <p:spPr>
          <a:xfrm>
            <a:off x="4497388" y="3033365"/>
            <a:ext cx="6350" cy="2325688"/>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85800" y="0"/>
            <a:ext cx="7772400" cy="908050"/>
          </a:xfrm>
        </p:spPr>
        <p:txBody>
          <a:bodyPr>
            <a:normAutofit/>
          </a:bodyPr>
          <a:lstStyle/>
          <a:p>
            <a:pPr>
              <a:defRPr/>
            </a:pPr>
            <a:r>
              <a:rPr lang="en-US" dirty="0"/>
              <a:t>What about DH? MITM, again!!</a:t>
            </a:r>
          </a:p>
        </p:txBody>
      </p:sp>
      <p:sp>
        <p:nvSpPr>
          <p:cNvPr id="14340" name="TextBox 4"/>
          <p:cNvSpPr txBox="1">
            <a:spLocks noChangeArrowheads="1"/>
          </p:cNvSpPr>
          <p:nvPr/>
        </p:nvSpPr>
        <p:spPr bwMode="auto">
          <a:xfrm>
            <a:off x="457200" y="761653"/>
            <a:ext cx="790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it-IT" sz="2400" u="sng">
                <a:latin typeface="Arial Narrow" panose="020B0606020202030204" pitchFamily="34" charset="0"/>
              </a:rPr>
              <a:t>Alice</a:t>
            </a:r>
          </a:p>
        </p:txBody>
      </p:sp>
      <p:sp>
        <p:nvSpPr>
          <p:cNvPr id="14341" name="TextBox 5"/>
          <p:cNvSpPr txBox="1">
            <a:spLocks noChangeArrowheads="1"/>
          </p:cNvSpPr>
          <p:nvPr/>
        </p:nvSpPr>
        <p:spPr bwMode="auto">
          <a:xfrm>
            <a:off x="7620000" y="761653"/>
            <a:ext cx="67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it-IT" sz="2400" u="sng">
                <a:latin typeface="Arial Narrow" panose="020B0606020202030204" pitchFamily="34" charset="0"/>
              </a:rPr>
              <a:t>Bob</a:t>
            </a:r>
          </a:p>
        </p:txBody>
      </p:sp>
      <p:sp>
        <p:nvSpPr>
          <p:cNvPr id="14342" name="TextBox 6"/>
          <p:cNvSpPr txBox="1">
            <a:spLocks noChangeArrowheads="1"/>
          </p:cNvSpPr>
          <p:nvPr/>
        </p:nvSpPr>
        <p:spPr bwMode="auto">
          <a:xfrm>
            <a:off x="3867150" y="768003"/>
            <a:ext cx="717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it-IT" sz="2400" u="sng">
                <a:latin typeface="Arial Narrow" panose="020B0606020202030204" pitchFamily="34" charset="0"/>
              </a:rPr>
              <a:t>Eve!</a:t>
            </a:r>
          </a:p>
        </p:txBody>
      </p:sp>
      <p:pic>
        <p:nvPicPr>
          <p:cNvPr id="14343" name="Picture 2" descr="bob-marley-10.jpe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32663" y="1387128"/>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3" descr="alice-cooper mydistortions.jpe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938" y="1425228"/>
            <a:ext cx="1392237" cy="139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Rettangolo 30"/>
          <p:cNvSpPr>
            <a:spLocks noChangeArrowheads="1"/>
          </p:cNvSpPr>
          <p:nvPr/>
        </p:nvSpPr>
        <p:spPr bwMode="auto">
          <a:xfrm>
            <a:off x="7181850" y="2711103"/>
            <a:ext cx="1870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en-US" altLang="it-IT" sz="1800" b="0" dirty="0">
                <a:latin typeface="Arial Narrow" panose="020B0606020202030204" pitchFamily="34" charset="0"/>
              </a:rPr>
              <a:t>choose random </a:t>
            </a:r>
          </a:p>
          <a:p>
            <a:pPr algn="ctr" eaLnBrk="1" hangingPunct="1">
              <a:spcBef>
                <a:spcPct val="0"/>
              </a:spcBef>
              <a:buClrTx/>
              <a:buFontTx/>
              <a:buNone/>
            </a:pPr>
            <a:r>
              <a:rPr lang="en-US" altLang="it-IT" sz="1800" b="0" dirty="0">
                <a:latin typeface="Arial Narrow" panose="020B0606020202030204" pitchFamily="34" charset="0"/>
              </a:rPr>
              <a:t>y ∈ {0,1}</a:t>
            </a:r>
            <a:r>
              <a:rPr lang="en-US" altLang="it-IT" sz="1800" b="0" baseline="30000" dirty="0">
                <a:latin typeface="Arial Narrow" panose="020B0606020202030204" pitchFamily="34" charset="0"/>
              </a:rPr>
              <a:t>s</a:t>
            </a:r>
            <a:endParaRPr lang="en-US" altLang="it-IT" sz="2000" b="0" baseline="30000" dirty="0">
              <a:latin typeface="Arial Narrow" panose="020B0606020202030204" pitchFamily="34" charset="0"/>
            </a:endParaRPr>
          </a:p>
        </p:txBody>
      </p:sp>
      <p:cxnSp>
        <p:nvCxnSpPr>
          <p:cNvPr id="35" name="Straight Arrow Connector 12"/>
          <p:cNvCxnSpPr/>
          <p:nvPr/>
        </p:nvCxnSpPr>
        <p:spPr>
          <a:xfrm>
            <a:off x="1157288" y="3777680"/>
            <a:ext cx="32797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Connettore 1 39"/>
          <p:cNvCxnSpPr/>
          <p:nvPr/>
        </p:nvCxnSpPr>
        <p:spPr>
          <a:xfrm>
            <a:off x="1047750" y="3455417"/>
            <a:ext cx="0" cy="1774825"/>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Connettore 1 48"/>
          <p:cNvCxnSpPr/>
          <p:nvPr/>
        </p:nvCxnSpPr>
        <p:spPr>
          <a:xfrm>
            <a:off x="8010525" y="3356992"/>
            <a:ext cx="0" cy="18732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Arrow Connector 12"/>
          <p:cNvCxnSpPr/>
          <p:nvPr/>
        </p:nvCxnSpPr>
        <p:spPr>
          <a:xfrm>
            <a:off x="4659313" y="3917380"/>
            <a:ext cx="327977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12"/>
          <p:cNvCxnSpPr/>
          <p:nvPr/>
        </p:nvCxnSpPr>
        <p:spPr>
          <a:xfrm>
            <a:off x="4659313" y="4581736"/>
            <a:ext cx="3279775" cy="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Arrow Connector 12"/>
          <p:cNvCxnSpPr/>
          <p:nvPr/>
        </p:nvCxnSpPr>
        <p:spPr>
          <a:xfrm>
            <a:off x="1157288" y="4438861"/>
            <a:ext cx="3279775" cy="0"/>
          </a:xfrm>
          <a:prstGeom prst="straightConnector1">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sp>
        <p:nvSpPr>
          <p:cNvPr id="14353" name="Rettangolo 22"/>
          <p:cNvSpPr>
            <a:spLocks noChangeArrowheads="1"/>
          </p:cNvSpPr>
          <p:nvPr/>
        </p:nvSpPr>
        <p:spPr bwMode="auto">
          <a:xfrm>
            <a:off x="149225" y="2806353"/>
            <a:ext cx="1870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9" tIns="45719" rIns="91439" bIns="45719">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en-US" altLang="it-IT" sz="1800" b="0" dirty="0">
                <a:latin typeface="Arial Narrow" panose="020B0606020202030204" pitchFamily="34" charset="0"/>
              </a:rPr>
              <a:t>choose random </a:t>
            </a:r>
          </a:p>
          <a:p>
            <a:pPr algn="ctr" eaLnBrk="1" hangingPunct="1">
              <a:spcBef>
                <a:spcPct val="0"/>
              </a:spcBef>
              <a:buClrTx/>
              <a:buFontTx/>
              <a:buNone/>
            </a:pPr>
            <a:r>
              <a:rPr lang="en-US" altLang="it-IT" sz="1800" b="0" dirty="0">
                <a:latin typeface="Arial Narrow" panose="020B0606020202030204" pitchFamily="34" charset="0"/>
              </a:rPr>
              <a:t>x ∈ {0,1}</a:t>
            </a:r>
            <a:r>
              <a:rPr lang="en-US" altLang="it-IT" sz="1800" b="0" baseline="30000" dirty="0">
                <a:latin typeface="Arial Narrow" panose="020B0606020202030204" pitchFamily="34" charset="0"/>
              </a:rPr>
              <a:t>s</a:t>
            </a:r>
            <a:endParaRPr lang="en-US" altLang="it-IT" sz="2000" b="0" baseline="30000" dirty="0">
              <a:latin typeface="Arial Narrow" panose="020B0606020202030204" pitchFamily="34" charset="0"/>
            </a:endParaRPr>
          </a:p>
        </p:txBody>
      </p:sp>
      <p:sp>
        <p:nvSpPr>
          <p:cNvPr id="25" name="Text Box 15"/>
          <p:cNvSpPr txBox="1">
            <a:spLocks noChangeArrowheads="1"/>
          </p:cNvSpPr>
          <p:nvPr/>
        </p:nvSpPr>
        <p:spPr bwMode="auto">
          <a:xfrm>
            <a:off x="2053865" y="3374522"/>
            <a:ext cx="1683470" cy="49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eaLnBrk="0" hangingPunct="0">
              <a:defRPr/>
            </a:pPr>
            <a:r>
              <a:rPr lang="it-IT" sz="2400" dirty="0">
                <a:latin typeface="New York" charset="0"/>
              </a:rPr>
              <a:t>(</a:t>
            </a:r>
            <a:r>
              <a:rPr lang="it-IT" sz="2600" i="1" dirty="0" err="1">
                <a:latin typeface="Arial" panose="020B0604020202020204" pitchFamily="34" charset="0"/>
                <a:cs typeface="Arial" panose="020B0604020202020204" pitchFamily="34" charset="0"/>
              </a:rPr>
              <a:t>g</a:t>
            </a:r>
            <a:r>
              <a:rPr lang="it-IT" sz="2400" i="1" baseline="30000" dirty="0" err="1">
                <a:latin typeface="New York" charset="0"/>
              </a:rPr>
              <a:t>x</a:t>
            </a:r>
            <a:r>
              <a:rPr lang="it-IT" sz="2400" dirty="0">
                <a:latin typeface="New York" charset="0"/>
              </a:rPr>
              <a:t>) </a:t>
            </a:r>
            <a:r>
              <a:rPr lang="it-IT" sz="2400" dirty="0" err="1">
                <a:latin typeface="New York" charset="0"/>
              </a:rPr>
              <a:t>mod</a:t>
            </a:r>
            <a:r>
              <a:rPr lang="it-IT" sz="2400" dirty="0">
                <a:latin typeface="New York" charset="0"/>
              </a:rPr>
              <a:t> </a:t>
            </a:r>
            <a:r>
              <a:rPr lang="it-IT" sz="2400" i="1" dirty="0">
                <a:latin typeface="New York" charset="0"/>
              </a:rPr>
              <a:t>p</a:t>
            </a:r>
            <a:r>
              <a:rPr lang="it-IT" dirty="0">
                <a:latin typeface="New York" charset="0"/>
              </a:rPr>
              <a:t> </a:t>
            </a:r>
          </a:p>
        </p:txBody>
      </p:sp>
      <p:sp>
        <p:nvSpPr>
          <p:cNvPr id="26" name="Text Box 15"/>
          <p:cNvSpPr txBox="1">
            <a:spLocks noChangeArrowheads="1"/>
          </p:cNvSpPr>
          <p:nvPr/>
        </p:nvSpPr>
        <p:spPr bwMode="auto">
          <a:xfrm>
            <a:off x="2043616" y="3981599"/>
            <a:ext cx="1669043" cy="46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a:defRPr/>
            </a:pPr>
            <a:r>
              <a:rPr lang="it-IT" sz="2400" dirty="0">
                <a:solidFill>
                  <a:srgbClr val="FF0000"/>
                </a:solidFill>
                <a:latin typeface="New York" charset="0"/>
              </a:rPr>
              <a:t>(</a:t>
            </a:r>
            <a:r>
              <a:rPr lang="it-IT" sz="2400" i="1" dirty="0" err="1">
                <a:latin typeface="Arial" panose="020B0604020202020204" pitchFamily="34" charset="0"/>
                <a:cs typeface="Arial" panose="020B0604020202020204" pitchFamily="34" charset="0"/>
              </a:rPr>
              <a:t>g</a:t>
            </a:r>
            <a:r>
              <a:rPr lang="it-IT" sz="2400" i="1" baseline="30000" dirty="0" err="1">
                <a:solidFill>
                  <a:srgbClr val="FF0000"/>
                </a:solidFill>
                <a:latin typeface="New York" charset="0"/>
              </a:rPr>
              <a:t>z</a:t>
            </a:r>
            <a:r>
              <a:rPr lang="it-IT" sz="2400" dirty="0">
                <a:solidFill>
                  <a:srgbClr val="FF0000"/>
                </a:solidFill>
                <a:latin typeface="New York" charset="0"/>
              </a:rPr>
              <a:t>) </a:t>
            </a:r>
            <a:r>
              <a:rPr lang="it-IT" sz="2400" dirty="0" err="1">
                <a:solidFill>
                  <a:srgbClr val="FF0000"/>
                </a:solidFill>
                <a:latin typeface="New York" charset="0"/>
              </a:rPr>
              <a:t>mod</a:t>
            </a:r>
            <a:r>
              <a:rPr lang="it-IT" sz="2400" dirty="0">
                <a:solidFill>
                  <a:srgbClr val="FF0000"/>
                </a:solidFill>
                <a:latin typeface="New York" charset="0"/>
              </a:rPr>
              <a:t> </a:t>
            </a:r>
            <a:r>
              <a:rPr lang="it-IT" sz="2400" i="1" dirty="0">
                <a:solidFill>
                  <a:srgbClr val="FF0000"/>
                </a:solidFill>
                <a:latin typeface="New York" charset="0"/>
              </a:rPr>
              <a:t>p</a:t>
            </a:r>
            <a:r>
              <a:rPr lang="it-IT" dirty="0">
                <a:solidFill>
                  <a:srgbClr val="FF0000"/>
                </a:solidFill>
                <a:latin typeface="New York" charset="0"/>
              </a:rPr>
              <a:t> </a:t>
            </a:r>
          </a:p>
        </p:txBody>
      </p:sp>
      <p:sp>
        <p:nvSpPr>
          <p:cNvPr id="27" name="Text Box 15"/>
          <p:cNvSpPr txBox="1">
            <a:spLocks noChangeArrowheads="1"/>
          </p:cNvSpPr>
          <p:nvPr/>
        </p:nvSpPr>
        <p:spPr bwMode="auto">
          <a:xfrm>
            <a:off x="5282116" y="3446837"/>
            <a:ext cx="1669043" cy="46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a:defRPr/>
            </a:pPr>
            <a:r>
              <a:rPr lang="it-IT" sz="2400" dirty="0">
                <a:solidFill>
                  <a:srgbClr val="FF0000"/>
                </a:solidFill>
                <a:latin typeface="New York" charset="0"/>
              </a:rPr>
              <a:t>(</a:t>
            </a:r>
            <a:r>
              <a:rPr lang="it-IT" sz="2400" i="1" dirty="0" err="1">
                <a:latin typeface="Arial" panose="020B0604020202020204" pitchFamily="34" charset="0"/>
                <a:cs typeface="Arial" panose="020B0604020202020204" pitchFamily="34" charset="0"/>
              </a:rPr>
              <a:t>g</a:t>
            </a:r>
            <a:r>
              <a:rPr lang="it-IT" sz="2400" i="1" baseline="30000" dirty="0" err="1">
                <a:solidFill>
                  <a:srgbClr val="FF0000"/>
                </a:solidFill>
                <a:latin typeface="New York" charset="0"/>
              </a:rPr>
              <a:t>z</a:t>
            </a:r>
            <a:r>
              <a:rPr lang="it-IT" sz="2400" dirty="0">
                <a:solidFill>
                  <a:srgbClr val="FF0000"/>
                </a:solidFill>
                <a:latin typeface="New York" charset="0"/>
              </a:rPr>
              <a:t>) </a:t>
            </a:r>
            <a:r>
              <a:rPr lang="it-IT" sz="2400" dirty="0" err="1">
                <a:solidFill>
                  <a:srgbClr val="FF0000"/>
                </a:solidFill>
                <a:latin typeface="New York" charset="0"/>
              </a:rPr>
              <a:t>mod</a:t>
            </a:r>
            <a:r>
              <a:rPr lang="it-IT" sz="2400" dirty="0">
                <a:solidFill>
                  <a:srgbClr val="FF0000"/>
                </a:solidFill>
                <a:latin typeface="New York" charset="0"/>
              </a:rPr>
              <a:t> </a:t>
            </a:r>
            <a:r>
              <a:rPr lang="it-IT" sz="2400" i="1" dirty="0">
                <a:solidFill>
                  <a:srgbClr val="FF0000"/>
                </a:solidFill>
                <a:latin typeface="New York" charset="0"/>
              </a:rPr>
              <a:t>p</a:t>
            </a:r>
            <a:r>
              <a:rPr lang="it-IT" dirty="0">
                <a:solidFill>
                  <a:srgbClr val="FF0000"/>
                </a:solidFill>
                <a:latin typeface="New York" charset="0"/>
              </a:rPr>
              <a:t> </a:t>
            </a:r>
          </a:p>
        </p:txBody>
      </p:sp>
      <p:sp>
        <p:nvSpPr>
          <p:cNvPr id="28" name="Text Box 15"/>
          <p:cNvSpPr txBox="1">
            <a:spLocks noChangeArrowheads="1"/>
          </p:cNvSpPr>
          <p:nvPr/>
        </p:nvSpPr>
        <p:spPr bwMode="auto">
          <a:xfrm>
            <a:off x="5465763" y="4089611"/>
            <a:ext cx="170815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a:defRPr/>
            </a:pPr>
            <a:r>
              <a:rPr lang="it-IT" sz="2400" dirty="0">
                <a:latin typeface="New York" charset="0"/>
              </a:rPr>
              <a:t>(</a:t>
            </a:r>
            <a:r>
              <a:rPr lang="it-IT" sz="2600" i="1" dirty="0" err="1">
                <a:latin typeface="Arial" panose="020B0604020202020204" pitchFamily="34" charset="0"/>
                <a:cs typeface="Arial" panose="020B0604020202020204" pitchFamily="34" charset="0"/>
              </a:rPr>
              <a:t>g</a:t>
            </a:r>
            <a:r>
              <a:rPr lang="it-IT" sz="2400" i="1" baseline="30000" dirty="0" err="1">
                <a:latin typeface="New York" charset="0"/>
              </a:rPr>
              <a:t>y</a:t>
            </a:r>
            <a:r>
              <a:rPr lang="it-IT" sz="2400" dirty="0">
                <a:latin typeface="New York" charset="0"/>
              </a:rPr>
              <a:t>) </a:t>
            </a:r>
            <a:r>
              <a:rPr lang="it-IT" sz="2400" dirty="0" err="1">
                <a:latin typeface="New York" charset="0"/>
              </a:rPr>
              <a:t>mod</a:t>
            </a:r>
            <a:r>
              <a:rPr lang="it-IT" sz="2400" dirty="0">
                <a:latin typeface="New York" charset="0"/>
              </a:rPr>
              <a:t> </a:t>
            </a:r>
            <a:r>
              <a:rPr lang="it-IT" sz="2400" i="1" dirty="0">
                <a:latin typeface="New York" charset="0"/>
              </a:rPr>
              <a:t>p</a:t>
            </a:r>
            <a:r>
              <a:rPr lang="it-IT" dirty="0">
                <a:latin typeface="New York" charset="0"/>
              </a:rPr>
              <a:t> </a:t>
            </a:r>
          </a:p>
        </p:txBody>
      </p:sp>
      <p:sp>
        <p:nvSpPr>
          <p:cNvPr id="29" name="Text Box 15"/>
          <p:cNvSpPr txBox="1">
            <a:spLocks noChangeArrowheads="1"/>
          </p:cNvSpPr>
          <p:nvPr/>
        </p:nvSpPr>
        <p:spPr bwMode="auto">
          <a:xfrm>
            <a:off x="1636713" y="4789897"/>
            <a:ext cx="24511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a:defRPr/>
            </a:pPr>
            <a:r>
              <a:rPr lang="it-IT" sz="2400" dirty="0">
                <a:latin typeface="New York" charset="0"/>
              </a:rPr>
              <a:t>K</a:t>
            </a:r>
            <a:r>
              <a:rPr lang="it-IT" sz="2400" baseline="-25000" dirty="0">
                <a:latin typeface="New York" charset="0"/>
              </a:rPr>
              <a:t>1 </a:t>
            </a:r>
            <a:r>
              <a:rPr lang="it-IT" sz="2400" dirty="0">
                <a:latin typeface="New York" charset="0"/>
              </a:rPr>
              <a:t>= (</a:t>
            </a:r>
            <a:r>
              <a:rPr lang="it-IT" sz="2600" i="1" dirty="0" err="1">
                <a:latin typeface="Arial" panose="020B0604020202020204" pitchFamily="34" charset="0"/>
                <a:cs typeface="Arial" panose="020B0604020202020204" pitchFamily="34" charset="0"/>
              </a:rPr>
              <a:t>g</a:t>
            </a:r>
            <a:r>
              <a:rPr lang="it-IT" sz="2400" i="1" baseline="30000" dirty="0" err="1">
                <a:latin typeface="New York" charset="0"/>
              </a:rPr>
              <a:t>xz</a:t>
            </a:r>
            <a:r>
              <a:rPr lang="it-IT" sz="2400" dirty="0">
                <a:latin typeface="New York" charset="0"/>
              </a:rPr>
              <a:t>) </a:t>
            </a:r>
            <a:r>
              <a:rPr lang="it-IT" sz="2400" dirty="0" err="1">
                <a:latin typeface="New York" charset="0"/>
              </a:rPr>
              <a:t>mod</a:t>
            </a:r>
            <a:r>
              <a:rPr lang="it-IT" sz="2400" dirty="0">
                <a:latin typeface="New York" charset="0"/>
              </a:rPr>
              <a:t> </a:t>
            </a:r>
            <a:r>
              <a:rPr lang="it-IT" sz="2400" i="1" dirty="0">
                <a:latin typeface="New York" charset="0"/>
              </a:rPr>
              <a:t>p</a:t>
            </a:r>
            <a:r>
              <a:rPr lang="it-IT" dirty="0">
                <a:latin typeface="New York" charset="0"/>
              </a:rPr>
              <a:t> </a:t>
            </a:r>
          </a:p>
        </p:txBody>
      </p:sp>
      <p:sp>
        <p:nvSpPr>
          <p:cNvPr id="30" name="Text Box 15"/>
          <p:cNvSpPr txBox="1">
            <a:spLocks noChangeArrowheads="1"/>
          </p:cNvSpPr>
          <p:nvPr/>
        </p:nvSpPr>
        <p:spPr bwMode="auto">
          <a:xfrm>
            <a:off x="5078413" y="4774022"/>
            <a:ext cx="2452687"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a:defRPr/>
            </a:pPr>
            <a:r>
              <a:rPr lang="it-IT" sz="2400" dirty="0">
                <a:latin typeface="New York" charset="0"/>
              </a:rPr>
              <a:t>K</a:t>
            </a:r>
            <a:r>
              <a:rPr lang="it-IT" sz="2400" baseline="-25000" dirty="0">
                <a:latin typeface="New York" charset="0"/>
              </a:rPr>
              <a:t>2 </a:t>
            </a:r>
            <a:r>
              <a:rPr lang="it-IT" sz="2400" dirty="0">
                <a:latin typeface="New York" charset="0"/>
              </a:rPr>
              <a:t>= (</a:t>
            </a:r>
            <a:r>
              <a:rPr lang="it-IT" sz="2600" i="1" dirty="0" err="1">
                <a:latin typeface="Arial" panose="020B0604020202020204" pitchFamily="34" charset="0"/>
                <a:cs typeface="Arial" panose="020B0604020202020204" pitchFamily="34" charset="0"/>
              </a:rPr>
              <a:t>g</a:t>
            </a:r>
            <a:r>
              <a:rPr lang="it-IT" sz="2400" i="1" baseline="30000" dirty="0" err="1">
                <a:latin typeface="New York" charset="0"/>
              </a:rPr>
              <a:t>yz</a:t>
            </a:r>
            <a:r>
              <a:rPr lang="it-IT" sz="2400" dirty="0">
                <a:latin typeface="New York" charset="0"/>
              </a:rPr>
              <a:t>) </a:t>
            </a:r>
            <a:r>
              <a:rPr lang="it-IT" sz="2400" dirty="0" err="1">
                <a:latin typeface="New York" charset="0"/>
              </a:rPr>
              <a:t>mod</a:t>
            </a:r>
            <a:r>
              <a:rPr lang="it-IT" sz="2400" dirty="0">
                <a:latin typeface="New York" charset="0"/>
              </a:rPr>
              <a:t> </a:t>
            </a:r>
            <a:r>
              <a:rPr lang="it-IT" sz="2400" i="1" dirty="0">
                <a:latin typeface="New York" charset="0"/>
              </a:rPr>
              <a:t>p</a:t>
            </a:r>
            <a:r>
              <a:rPr lang="it-IT" dirty="0">
                <a:latin typeface="New York" charset="0"/>
              </a:rPr>
              <a:t> </a:t>
            </a:r>
          </a:p>
        </p:txBody>
      </p:sp>
      <p:pic>
        <p:nvPicPr>
          <p:cNvPr id="31" name="Immagin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737335" y="1234571"/>
            <a:ext cx="1166434" cy="1752838"/>
          </a:xfrm>
          <a:prstGeom prst="rect">
            <a:avLst/>
          </a:prstGeom>
        </p:spPr>
      </p:pic>
      <p:sp>
        <p:nvSpPr>
          <p:cNvPr id="32" name="Freccia bidirezionale orizzontale 31"/>
          <p:cNvSpPr/>
          <p:nvPr/>
        </p:nvSpPr>
        <p:spPr bwMode="auto">
          <a:xfrm>
            <a:off x="1047750" y="5409220"/>
            <a:ext cx="3279775" cy="934925"/>
          </a:xfrm>
          <a:prstGeom prst="leftRightArrow">
            <a:avLst>
              <a:gd name="adj1" fmla="val 66204"/>
              <a:gd name="adj2" fmla="val 50000"/>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ln>
                  <a:noFill/>
                </a:ln>
                <a:solidFill>
                  <a:srgbClr val="FF0000"/>
                </a:solidFill>
                <a:effectLst/>
                <a:latin typeface="Arial Narrow" pitchFamily="34" charset="0"/>
              </a:rPr>
              <a:t>Data </a:t>
            </a:r>
            <a:r>
              <a:rPr kumimoji="0" lang="it-IT" sz="1800" b="1" i="0" u="none" strike="noStrike" cap="none" normalizeH="0" baseline="0" dirty="0" err="1">
                <a:ln>
                  <a:noFill/>
                </a:ln>
                <a:solidFill>
                  <a:srgbClr val="FF0000"/>
                </a:solidFill>
                <a:effectLst/>
                <a:latin typeface="Arial Narrow" pitchFamily="34" charset="0"/>
              </a:rPr>
              <a:t>exchange</a:t>
            </a:r>
            <a:r>
              <a:rPr kumimoji="0" lang="it-IT" sz="1800" b="1" i="0" u="none" strike="noStrike" cap="none" normalizeH="0" baseline="0" dirty="0">
                <a:ln>
                  <a:noFill/>
                </a:ln>
                <a:solidFill>
                  <a:srgbClr val="FF0000"/>
                </a:solidFill>
                <a:effectLst/>
                <a:latin typeface="Arial Narrow" pitchFamily="34" charset="0"/>
              </a:rPr>
              <a:t>: </a:t>
            </a:r>
            <a:br>
              <a:rPr kumimoji="0" lang="it-IT" sz="1800" b="1" i="0" u="none" strike="noStrike" cap="none" normalizeH="0" baseline="0" dirty="0">
                <a:ln>
                  <a:noFill/>
                </a:ln>
                <a:solidFill>
                  <a:srgbClr val="FF0000"/>
                </a:solidFill>
                <a:effectLst/>
                <a:latin typeface="Arial Narrow" pitchFamily="34" charset="0"/>
              </a:rPr>
            </a:br>
            <a:r>
              <a:rPr kumimoji="0" lang="it-IT" sz="1800" b="1" i="0" u="none" strike="noStrike" cap="none" normalizeH="0" baseline="0" dirty="0" err="1">
                <a:ln>
                  <a:noFill/>
                </a:ln>
                <a:solidFill>
                  <a:srgbClr val="FF0000"/>
                </a:solidFill>
                <a:effectLst/>
                <a:latin typeface="Arial Narrow" pitchFamily="34" charset="0"/>
              </a:rPr>
              <a:t>encrypted</a:t>
            </a:r>
            <a:r>
              <a:rPr kumimoji="0" lang="it-IT" sz="1800" b="1" i="0" u="none" strike="noStrike" cap="none" normalizeH="0" baseline="0" dirty="0">
                <a:ln>
                  <a:noFill/>
                </a:ln>
                <a:solidFill>
                  <a:srgbClr val="FF0000"/>
                </a:solidFill>
                <a:effectLst/>
                <a:latin typeface="Arial Narrow" pitchFamily="34" charset="0"/>
              </a:rPr>
              <a:t> with K1</a:t>
            </a:r>
          </a:p>
        </p:txBody>
      </p:sp>
      <p:sp>
        <p:nvSpPr>
          <p:cNvPr id="33" name="Freccia bidirezionale orizzontale 32"/>
          <p:cNvSpPr/>
          <p:nvPr/>
        </p:nvSpPr>
        <p:spPr bwMode="auto">
          <a:xfrm>
            <a:off x="4730750" y="5409220"/>
            <a:ext cx="3279775" cy="934925"/>
          </a:xfrm>
          <a:prstGeom prst="leftRightArrow">
            <a:avLst>
              <a:gd name="adj1" fmla="val 66204"/>
              <a:gd name="adj2" fmla="val 50000"/>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ln>
                  <a:noFill/>
                </a:ln>
                <a:solidFill>
                  <a:srgbClr val="FF0000"/>
                </a:solidFill>
                <a:effectLst/>
                <a:latin typeface="Arial Narrow" pitchFamily="34" charset="0"/>
              </a:rPr>
              <a:t>Data </a:t>
            </a:r>
            <a:r>
              <a:rPr kumimoji="0" lang="it-IT" sz="1800" b="1" i="0" u="none" strike="noStrike" cap="none" normalizeH="0" baseline="0" dirty="0" err="1">
                <a:ln>
                  <a:noFill/>
                </a:ln>
                <a:solidFill>
                  <a:srgbClr val="FF0000"/>
                </a:solidFill>
                <a:effectLst/>
                <a:latin typeface="Arial Narrow" pitchFamily="34" charset="0"/>
              </a:rPr>
              <a:t>exchange</a:t>
            </a:r>
            <a:r>
              <a:rPr kumimoji="0" lang="it-IT" sz="1800" b="1" i="0" u="none" strike="noStrike" cap="none" normalizeH="0" baseline="0" dirty="0">
                <a:ln>
                  <a:noFill/>
                </a:ln>
                <a:solidFill>
                  <a:srgbClr val="FF0000"/>
                </a:solidFill>
                <a:effectLst/>
                <a:latin typeface="Arial Narrow" pitchFamily="34" charset="0"/>
              </a:rPr>
              <a:t>: </a:t>
            </a:r>
            <a:br>
              <a:rPr kumimoji="0" lang="it-IT" sz="1800" b="1" i="0" u="none" strike="noStrike" cap="none" normalizeH="0" baseline="0" dirty="0">
                <a:ln>
                  <a:noFill/>
                </a:ln>
                <a:solidFill>
                  <a:srgbClr val="FF0000"/>
                </a:solidFill>
                <a:effectLst/>
                <a:latin typeface="Arial Narrow" pitchFamily="34" charset="0"/>
              </a:rPr>
            </a:br>
            <a:r>
              <a:rPr kumimoji="0" lang="it-IT" sz="1800" b="1" i="0" u="none" strike="noStrike" cap="none" normalizeH="0" baseline="0" dirty="0" err="1">
                <a:ln>
                  <a:noFill/>
                </a:ln>
                <a:solidFill>
                  <a:srgbClr val="FF0000"/>
                </a:solidFill>
                <a:effectLst/>
                <a:latin typeface="Arial Narrow" pitchFamily="34" charset="0"/>
              </a:rPr>
              <a:t>encrypted</a:t>
            </a:r>
            <a:r>
              <a:rPr kumimoji="0" lang="it-IT" sz="1800" b="1" i="0" u="none" strike="noStrike" cap="none" normalizeH="0" baseline="0" dirty="0">
                <a:ln>
                  <a:noFill/>
                </a:ln>
                <a:solidFill>
                  <a:srgbClr val="FF0000"/>
                </a:solidFill>
                <a:effectLst/>
                <a:latin typeface="Arial Narrow" pitchFamily="34" charset="0"/>
              </a:rPr>
              <a:t> with K2</a:t>
            </a:r>
          </a:p>
        </p:txBody>
      </p:sp>
      <p:sp>
        <p:nvSpPr>
          <p:cNvPr id="3" name="Freccia circolare in giù 2"/>
          <p:cNvSpPr/>
          <p:nvPr/>
        </p:nvSpPr>
        <p:spPr bwMode="auto">
          <a:xfrm>
            <a:off x="4175956" y="4869160"/>
            <a:ext cx="792088" cy="612068"/>
          </a:xfrm>
          <a:prstGeom prst="curvedDownArrow">
            <a:avLst/>
          </a:prstGeom>
          <a:solidFill>
            <a:srgbClr val="FF3300">
              <a:alpha val="50000"/>
            </a:srgbClr>
          </a:solid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26612495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53"/>
                                        </p:tgtEl>
                                        <p:attrNameLst>
                                          <p:attrName>style.visibility</p:attrName>
                                        </p:attrNameLst>
                                      </p:cBhvr>
                                      <p:to>
                                        <p:strVal val="visible"/>
                                      </p:to>
                                    </p:set>
                                    <p:animEffect transition="in" filter="fade">
                                      <p:cBhvr>
                                        <p:cTn id="7" dur="500"/>
                                        <p:tgtEl>
                                          <p:spTgt spid="143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6"/>
                                        </p:tgtEl>
                                        <p:attrNameLst>
                                          <p:attrName>style.visibility</p:attrName>
                                        </p:attrNameLst>
                                      </p:cBhvr>
                                      <p:to>
                                        <p:strVal val="visible"/>
                                      </p:to>
                                    </p:set>
                                    <p:animEffect transition="in" filter="fade">
                                      <p:cBhvr>
                                        <p:cTn id="12" dur="500"/>
                                        <p:tgtEl>
                                          <p:spTgt spid="143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342"/>
                                        </p:tgtEl>
                                        <p:attrNameLst>
                                          <p:attrName>style.visibility</p:attrName>
                                        </p:attrNameLst>
                                      </p:cBhvr>
                                      <p:to>
                                        <p:strVal val="visible"/>
                                      </p:to>
                                    </p:set>
                                    <p:animEffect transition="in" filter="fade">
                                      <p:cBhvr>
                                        <p:cTn id="36" dur="500"/>
                                        <p:tgtEl>
                                          <p:spTgt spid="1434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14346" grpId="0"/>
      <p:bldP spid="14353" grpId="0"/>
      <p:bldP spid="25" grpId="0"/>
      <p:bldP spid="26" grpId="0"/>
      <p:bldP spid="27" grpId="0"/>
      <p:bldP spid="28" grpId="0"/>
      <p:bldP spid="29" grpId="0"/>
      <p:bldP spid="30" grpId="0"/>
      <p:bldP spid="32" grpId="0" animBg="1"/>
      <p:bldP spid="33"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347663"/>
            <a:ext cx="9144000" cy="1362075"/>
          </a:xfrm>
        </p:spPr>
        <p:txBody>
          <a:bodyPr/>
          <a:lstStyle/>
          <a:p>
            <a:pPr marL="0" indent="0" algn="ctr">
              <a:buFont typeface="Wingdings" panose="05000000000000000000" pitchFamily="2" charset="2"/>
              <a:buNone/>
            </a:pPr>
            <a:r>
              <a:rPr lang="en-US" altLang="it-IT" sz="2800" dirty="0"/>
              <a:t>Three different scenarios, SAME problem!! </a:t>
            </a:r>
            <a:br>
              <a:rPr lang="en-US" altLang="it-IT" sz="2800" dirty="0"/>
            </a:br>
            <a:r>
              <a:rPr lang="en-US" altLang="it-IT" sz="2800" dirty="0"/>
              <a:t>We need a way to ‘cryptographically bind’ a public key to an identity! </a:t>
            </a:r>
          </a:p>
        </p:txBody>
      </p:sp>
      <p:cxnSp>
        <p:nvCxnSpPr>
          <p:cNvPr id="12" name="Straight Arrow Connector 12"/>
          <p:cNvCxnSpPr/>
          <p:nvPr/>
        </p:nvCxnSpPr>
        <p:spPr>
          <a:xfrm flipV="1">
            <a:off x="2195736" y="3320988"/>
            <a:ext cx="4968552"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 Box 15"/>
          <p:cNvSpPr txBox="1">
            <a:spLocks noChangeArrowheads="1"/>
          </p:cNvSpPr>
          <p:nvPr/>
        </p:nvSpPr>
        <p:spPr bwMode="auto">
          <a:xfrm>
            <a:off x="2086441" y="2780928"/>
            <a:ext cx="4960008" cy="46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eaLnBrk="0" hangingPunct="0">
              <a:defRPr/>
            </a:pPr>
            <a:r>
              <a:rPr lang="it-IT" sz="2400" dirty="0" err="1">
                <a:latin typeface="New York" charset="0"/>
              </a:rPr>
              <a:t>I’m</a:t>
            </a:r>
            <a:r>
              <a:rPr lang="it-IT" sz="2400" dirty="0">
                <a:latin typeface="New York" charset="0"/>
              </a:rPr>
              <a:t> Flavia, </a:t>
            </a:r>
            <a:r>
              <a:rPr lang="it-IT" sz="2400" dirty="0" err="1">
                <a:latin typeface="New York" charset="0"/>
              </a:rPr>
              <a:t>my</a:t>
            </a:r>
            <a:r>
              <a:rPr lang="it-IT" sz="2400" dirty="0">
                <a:latin typeface="New York" charset="0"/>
              </a:rPr>
              <a:t> public </a:t>
            </a:r>
            <a:r>
              <a:rPr lang="it-IT" sz="2400" dirty="0" err="1">
                <a:latin typeface="New York" charset="0"/>
              </a:rPr>
              <a:t>key</a:t>
            </a:r>
            <a:r>
              <a:rPr lang="it-IT" sz="2400" dirty="0">
                <a:latin typeface="New York" charset="0"/>
              </a:rPr>
              <a:t> </a:t>
            </a:r>
            <a:r>
              <a:rPr lang="it-IT" sz="2400" dirty="0" err="1">
                <a:latin typeface="New York" charset="0"/>
              </a:rPr>
              <a:t>is</a:t>
            </a:r>
            <a:r>
              <a:rPr lang="it-IT" sz="2400" dirty="0">
                <a:latin typeface="New York" charset="0"/>
              </a:rPr>
              <a:t> 876543</a:t>
            </a:r>
            <a:endParaRPr lang="it-IT" dirty="0">
              <a:latin typeface="New York" charset="0"/>
            </a:endParaRPr>
          </a:p>
        </p:txBody>
      </p:sp>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25" y="2312876"/>
            <a:ext cx="1443075" cy="177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11" descr="Check-Mark-tif"/>
          <p:cNvPicPr>
            <a:picLocks noChangeAspect="1" noChangeArrowheads="1"/>
          </p:cNvPicPr>
          <p:nvPr/>
        </p:nvPicPr>
        <p:blipFill>
          <a:blip r:embed="rId4" cstate="print"/>
          <a:srcRect/>
          <a:stretch>
            <a:fillRect/>
          </a:stretch>
        </p:blipFill>
        <p:spPr bwMode="auto">
          <a:xfrm>
            <a:off x="7488324" y="2702736"/>
            <a:ext cx="1316013" cy="1236504"/>
          </a:xfrm>
          <a:prstGeom prst="rect">
            <a:avLst/>
          </a:prstGeom>
          <a:noFill/>
          <a:ln w="9525">
            <a:noFill/>
            <a:miter lim="800000"/>
            <a:headEnd/>
            <a:tailEnd/>
          </a:ln>
        </p:spPr>
      </p:pic>
      <p:cxnSp>
        <p:nvCxnSpPr>
          <p:cNvPr id="21" name="Straight Arrow Connector 12"/>
          <p:cNvCxnSpPr/>
          <p:nvPr/>
        </p:nvCxnSpPr>
        <p:spPr>
          <a:xfrm flipV="1">
            <a:off x="2195736" y="5321891"/>
            <a:ext cx="4968552" cy="36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 Box 15"/>
          <p:cNvSpPr txBox="1">
            <a:spLocks noChangeArrowheads="1"/>
          </p:cNvSpPr>
          <p:nvPr/>
        </p:nvSpPr>
        <p:spPr bwMode="auto">
          <a:xfrm>
            <a:off x="2086441" y="4781831"/>
            <a:ext cx="4960008" cy="461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lIns="91438" tIns="45718" rIns="91438" bIns="45718" anchor="ctr">
            <a:spAutoFit/>
          </a:bodyPr>
          <a:lstStyle/>
          <a:p>
            <a:pPr algn="ctr" eaLnBrk="0" hangingPunct="0">
              <a:defRPr/>
            </a:pPr>
            <a:r>
              <a:rPr lang="it-IT" sz="2400" dirty="0" err="1">
                <a:latin typeface="New York" charset="0"/>
              </a:rPr>
              <a:t>I’m</a:t>
            </a:r>
            <a:r>
              <a:rPr lang="it-IT" sz="2400" dirty="0">
                <a:latin typeface="New York" charset="0"/>
              </a:rPr>
              <a:t> Flavia, </a:t>
            </a:r>
            <a:r>
              <a:rPr lang="it-IT" sz="2400" dirty="0" err="1">
                <a:latin typeface="New York" charset="0"/>
              </a:rPr>
              <a:t>my</a:t>
            </a:r>
            <a:r>
              <a:rPr lang="it-IT" sz="2400" dirty="0">
                <a:latin typeface="New York" charset="0"/>
              </a:rPr>
              <a:t> public </a:t>
            </a:r>
            <a:r>
              <a:rPr lang="it-IT" sz="2400" dirty="0" err="1">
                <a:latin typeface="New York" charset="0"/>
              </a:rPr>
              <a:t>key</a:t>
            </a:r>
            <a:r>
              <a:rPr lang="it-IT" sz="2400" dirty="0">
                <a:latin typeface="New York" charset="0"/>
              </a:rPr>
              <a:t> </a:t>
            </a:r>
            <a:r>
              <a:rPr lang="it-IT" sz="2400" dirty="0" err="1">
                <a:latin typeface="New York" charset="0"/>
              </a:rPr>
              <a:t>is</a:t>
            </a:r>
            <a:r>
              <a:rPr lang="it-IT" sz="2400" dirty="0">
                <a:latin typeface="New York" charset="0"/>
              </a:rPr>
              <a:t> 876543</a:t>
            </a:r>
            <a:endParaRPr lang="it-IT" dirty="0">
              <a:latin typeface="New York" charset="0"/>
            </a:endParaRPr>
          </a:p>
        </p:txBody>
      </p:sp>
      <p:pic>
        <p:nvPicPr>
          <p:cNvPr id="25" name="Immagin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99070" y="4090151"/>
            <a:ext cx="1166434" cy="1752838"/>
          </a:xfrm>
          <a:prstGeom prst="rect">
            <a:avLst/>
          </a:prstGeom>
        </p:spPr>
      </p:pic>
      <p:sp>
        <p:nvSpPr>
          <p:cNvPr id="7" name="CasellaDiTesto 6"/>
          <p:cNvSpPr txBox="1"/>
          <p:nvPr/>
        </p:nvSpPr>
        <p:spPr>
          <a:xfrm>
            <a:off x="7242780" y="4458662"/>
            <a:ext cx="1871923" cy="1877437"/>
          </a:xfrm>
          <a:prstGeom prst="rect">
            <a:avLst/>
          </a:prstGeom>
          <a:noFill/>
        </p:spPr>
        <p:txBody>
          <a:bodyPr wrap="none" rtlCol="0">
            <a:spAutoFit/>
          </a:bodyPr>
          <a:lstStyle/>
          <a:p>
            <a:pPr algn="ctr"/>
            <a:r>
              <a:rPr lang="it-IT" sz="4400" b="1" dirty="0"/>
              <a:t>NO</a:t>
            </a:r>
            <a:r>
              <a:rPr lang="it-IT" sz="2400" b="1" dirty="0"/>
              <a:t> </a:t>
            </a:r>
          </a:p>
          <a:p>
            <a:pPr algn="ctr"/>
            <a:r>
              <a:rPr lang="it-IT" sz="2400" b="1" dirty="0"/>
              <a:t>YOU’RE NOT, </a:t>
            </a:r>
          </a:p>
          <a:p>
            <a:pPr algn="ctr"/>
            <a:r>
              <a:rPr lang="it-IT" sz="2400" b="1" dirty="0"/>
              <a:t>I CAN </a:t>
            </a:r>
          </a:p>
          <a:p>
            <a:pPr algn="ctr"/>
            <a:r>
              <a:rPr lang="it-IT" sz="2400" b="1" dirty="0"/>
              <a:t>SPOT YOU</a:t>
            </a:r>
          </a:p>
        </p:txBody>
      </p:sp>
    </p:spTree>
    <p:extLst>
      <p:ext uri="{BB962C8B-B14F-4D97-AF65-F5344CB8AC3E}">
        <p14:creationId xmlns:p14="http://schemas.microsoft.com/office/powerpoint/2010/main" val="150937142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Grp="1" noChangeArrowheads="1"/>
          </p:cNvSpPr>
          <p:nvPr>
            <p:ph type="ctrTitle"/>
          </p:nvPr>
        </p:nvSpPr>
        <p:spPr>
          <a:xfrm>
            <a:off x="685800" y="2498725"/>
            <a:ext cx="7772400" cy="1470025"/>
          </a:xfrm>
        </p:spPr>
        <p:txBody>
          <a:bodyPr/>
          <a:lstStyle/>
          <a:p>
            <a:pPr eaLnBrk="1" hangingPunct="1">
              <a:defRPr/>
            </a:pPr>
            <a:r>
              <a:rPr lang="it-IT" dirty="0"/>
              <a:t>The </a:t>
            </a:r>
            <a:r>
              <a:rPr lang="it-IT" dirty="0" err="1"/>
              <a:t>solution</a:t>
            </a:r>
            <a:r>
              <a:rPr lang="it-IT" dirty="0"/>
              <a:t>:</a:t>
            </a:r>
            <a:br>
              <a:rPr lang="it-IT" dirty="0"/>
            </a:br>
            <a:r>
              <a:rPr lang="it-IT" dirty="0"/>
              <a:t>Digital </a:t>
            </a:r>
            <a:r>
              <a:rPr lang="it-IT" dirty="0" err="1"/>
              <a:t>Certificates</a:t>
            </a:r>
            <a:endParaRPr lang="it-IT" dirty="0"/>
          </a:p>
        </p:txBody>
      </p:sp>
    </p:spTree>
    <p:extLst>
      <p:ext uri="{BB962C8B-B14F-4D97-AF65-F5344CB8AC3E}">
        <p14:creationId xmlns:p14="http://schemas.microsoft.com/office/powerpoint/2010/main" val="1412946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fontScale="92500" lnSpcReduction="10000"/>
          </a:bodyPr>
          <a:lstStyle/>
          <a:p>
            <a:r>
              <a:rPr lang="en-US" dirty="0"/>
              <a:t>To Bind a public key to a subject</a:t>
            </a:r>
          </a:p>
          <a:p>
            <a:pPr lvl="1"/>
            <a:r>
              <a:rPr lang="en-US" dirty="0"/>
              <a:t>A person, a company, a legal entity, …</a:t>
            </a:r>
          </a:p>
          <a:p>
            <a:pPr lvl="1"/>
            <a:endParaRPr lang="en-US" dirty="0"/>
          </a:p>
          <a:p>
            <a:pPr lvl="1"/>
            <a:endParaRPr lang="en-US" dirty="0"/>
          </a:p>
          <a:p>
            <a:pPr lvl="1"/>
            <a:endParaRPr lang="en-US" dirty="0"/>
          </a:p>
          <a:p>
            <a:pPr lvl="1"/>
            <a:endParaRPr lang="en-US" dirty="0"/>
          </a:p>
          <a:p>
            <a:r>
              <a:rPr lang="en-US" dirty="0"/>
              <a:t>Cryptographic binding</a:t>
            </a:r>
          </a:p>
          <a:p>
            <a:pPr lvl="1"/>
            <a:r>
              <a:rPr lang="en-US" dirty="0"/>
              <a:t>Digital signature by a TRUSTED THIRD PARTY: a “certification Authority” that guarantees integrity of the binding</a:t>
            </a:r>
            <a:endParaRPr lang="it-IT" dirty="0"/>
          </a:p>
        </p:txBody>
      </p:sp>
      <p:sp>
        <p:nvSpPr>
          <p:cNvPr id="2" name="Titolo 1"/>
          <p:cNvSpPr>
            <a:spLocks noGrp="1"/>
          </p:cNvSpPr>
          <p:nvPr>
            <p:ph type="title"/>
          </p:nvPr>
        </p:nvSpPr>
        <p:spPr>
          <a:xfrm>
            <a:off x="179512" y="225425"/>
            <a:ext cx="8202488" cy="649288"/>
          </a:xfrm>
        </p:spPr>
        <p:txBody>
          <a:bodyPr/>
          <a:lstStyle/>
          <a:p>
            <a:r>
              <a:rPr lang="it-IT" dirty="0" err="1"/>
              <a:t>Main</a:t>
            </a:r>
            <a:r>
              <a:rPr lang="it-IT" dirty="0"/>
              <a:t> </a:t>
            </a:r>
            <a:r>
              <a:rPr lang="it-IT" dirty="0" err="1"/>
              <a:t>Role</a:t>
            </a:r>
            <a:r>
              <a:rPr lang="it-IT" dirty="0"/>
              <a:t> of a </a:t>
            </a:r>
            <a:r>
              <a:rPr lang="it-IT" dirty="0" err="1"/>
              <a:t>digital</a:t>
            </a:r>
            <a:r>
              <a:rPr lang="it-IT" dirty="0"/>
              <a:t> certificate </a:t>
            </a:r>
          </a:p>
        </p:txBody>
      </p:sp>
      <p:sp>
        <p:nvSpPr>
          <p:cNvPr id="5" name="CasellaDiTesto 4"/>
          <p:cNvSpPr txBox="1"/>
          <p:nvPr/>
        </p:nvSpPr>
        <p:spPr>
          <a:xfrm>
            <a:off x="1439652" y="2456892"/>
            <a:ext cx="2577950" cy="584775"/>
          </a:xfrm>
          <a:prstGeom prst="rect">
            <a:avLst/>
          </a:prstGeom>
          <a:noFill/>
        </p:spPr>
        <p:txBody>
          <a:bodyPr wrap="none" rtlCol="0">
            <a:spAutoFit/>
          </a:bodyPr>
          <a:lstStyle/>
          <a:p>
            <a:r>
              <a:rPr lang="it-IT" sz="3200" b="1" dirty="0" err="1"/>
              <a:t>Subject</a:t>
            </a:r>
            <a:r>
              <a:rPr lang="it-IT" sz="3200" b="1" dirty="0"/>
              <a:t> NAME </a:t>
            </a:r>
          </a:p>
        </p:txBody>
      </p:sp>
      <p:sp>
        <p:nvSpPr>
          <p:cNvPr id="6" name="CasellaDiTesto 5"/>
          <p:cNvSpPr txBox="1"/>
          <p:nvPr/>
        </p:nvSpPr>
        <p:spPr>
          <a:xfrm>
            <a:off x="4463988" y="2456892"/>
            <a:ext cx="3305713" cy="584775"/>
          </a:xfrm>
          <a:prstGeom prst="rect">
            <a:avLst/>
          </a:prstGeom>
          <a:noFill/>
        </p:spPr>
        <p:txBody>
          <a:bodyPr wrap="none" rtlCol="0">
            <a:spAutoFit/>
          </a:bodyPr>
          <a:lstStyle/>
          <a:p>
            <a:r>
              <a:rPr lang="it-IT" sz="3200" b="1" dirty="0" err="1"/>
              <a:t>Subject</a:t>
            </a:r>
            <a:r>
              <a:rPr lang="it-IT" sz="3200" b="1" dirty="0"/>
              <a:t> Public </a:t>
            </a:r>
            <a:r>
              <a:rPr lang="it-IT" sz="3200" b="1" dirty="0" err="1"/>
              <a:t>Key</a:t>
            </a:r>
            <a:r>
              <a:rPr lang="it-IT" sz="3200" b="1" dirty="0"/>
              <a:t> </a:t>
            </a:r>
          </a:p>
        </p:txBody>
      </p:sp>
      <p:sp>
        <p:nvSpPr>
          <p:cNvPr id="7" name="Rettangolo 6"/>
          <p:cNvSpPr/>
          <p:nvPr/>
        </p:nvSpPr>
        <p:spPr bwMode="auto">
          <a:xfrm>
            <a:off x="1349642" y="2492206"/>
            <a:ext cx="6498722" cy="1512859"/>
          </a:xfrm>
          <a:prstGeom prst="rect">
            <a:avLst/>
          </a:prstGeom>
          <a:noFill/>
          <a:ln w="762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pic>
        <p:nvPicPr>
          <p:cNvPr id="8" name="Immagine 7"/>
          <p:cNvPicPr>
            <a:picLocks noChangeAspect="1"/>
          </p:cNvPicPr>
          <p:nvPr/>
        </p:nvPicPr>
        <p:blipFill>
          <a:blip r:embed="rId3"/>
          <a:stretch>
            <a:fillRect/>
          </a:stretch>
        </p:blipFill>
        <p:spPr>
          <a:xfrm>
            <a:off x="2163937" y="3061870"/>
            <a:ext cx="4600101" cy="875977"/>
          </a:xfrm>
          <a:prstGeom prst="rect">
            <a:avLst/>
          </a:prstGeom>
        </p:spPr>
      </p:pic>
      <p:graphicFrame>
        <p:nvGraphicFramePr>
          <p:cNvPr id="9" name="Object 8"/>
          <p:cNvGraphicFramePr>
            <a:graphicFrameLocks/>
          </p:cNvGraphicFramePr>
          <p:nvPr/>
        </p:nvGraphicFramePr>
        <p:xfrm>
          <a:off x="7380312" y="4289741"/>
          <a:ext cx="1550987" cy="1855788"/>
        </p:xfrm>
        <a:graphic>
          <a:graphicData uri="http://schemas.openxmlformats.org/presentationml/2006/ole">
            <mc:AlternateContent xmlns:mc="http://schemas.openxmlformats.org/markup-compatibility/2006">
              <mc:Choice xmlns:v="urn:schemas-microsoft-com:vml" Requires="v">
                <p:oleObj spid="_x0000_s50185" name="Microsoft ClipArt Gallery" r:id="rId4" imgW="2898000" imgH="4004280" progId="">
                  <p:embed/>
                </p:oleObj>
              </mc:Choice>
              <mc:Fallback>
                <p:oleObj name="Microsoft ClipArt Gallery" r:id="rId4" imgW="2898000" imgH="4004280" progId="">
                  <p:embed/>
                  <p:pic>
                    <p:nvPicPr>
                      <p:cNvPr id="9"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4289741"/>
                        <a:ext cx="1550987"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8182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FD1E9A-C2CE-4707-9204-EB1BCC1635D1}"/>
              </a:ext>
            </a:extLst>
          </p:cNvPr>
          <p:cNvSpPr>
            <a:spLocks noGrp="1"/>
          </p:cNvSpPr>
          <p:nvPr>
            <p:ph type="title"/>
          </p:nvPr>
        </p:nvSpPr>
        <p:spPr/>
        <p:txBody>
          <a:bodyPr/>
          <a:lstStyle/>
          <a:p>
            <a:r>
              <a:rPr lang="it-IT" dirty="0" err="1"/>
              <a:t>Why</a:t>
            </a:r>
            <a:r>
              <a:rPr lang="it-IT" dirty="0"/>
              <a:t> </a:t>
            </a:r>
            <a:r>
              <a:rPr lang="it-IT" dirty="0" err="1"/>
              <a:t>we</a:t>
            </a:r>
            <a:r>
              <a:rPr lang="it-IT" dirty="0"/>
              <a:t> </a:t>
            </a:r>
            <a:r>
              <a:rPr lang="it-IT" dirty="0" err="1"/>
              <a:t>need</a:t>
            </a:r>
            <a:r>
              <a:rPr lang="it-IT" dirty="0"/>
              <a:t> certificates?</a:t>
            </a:r>
          </a:p>
        </p:txBody>
      </p:sp>
      <p:sp>
        <p:nvSpPr>
          <p:cNvPr id="4" name="Segnaposto contenuto 2">
            <a:extLst>
              <a:ext uri="{FF2B5EF4-FFF2-40B4-BE49-F238E27FC236}">
                <a16:creationId xmlns:a16="http://schemas.microsoft.com/office/drawing/2014/main" id="{4479FCD1-1147-4D6D-9910-A9742FED2E48}"/>
              </a:ext>
            </a:extLst>
          </p:cNvPr>
          <p:cNvSpPr>
            <a:spLocks noGrp="1"/>
          </p:cNvSpPr>
          <p:nvPr>
            <p:ph idx="1"/>
          </p:nvPr>
        </p:nvSpPr>
        <p:spPr>
          <a:xfrm>
            <a:off x="685800" y="1125538"/>
            <a:ext cx="7696200" cy="4970462"/>
          </a:xfrm>
        </p:spPr>
        <p:txBody>
          <a:bodyPr/>
          <a:lstStyle/>
          <a:p>
            <a:r>
              <a:rPr lang="it-IT" dirty="0"/>
              <a:t>User X </a:t>
            </a:r>
            <a:r>
              <a:rPr lang="it-IT" dirty="0" err="1"/>
              <a:t>knows</a:t>
            </a:r>
            <a:r>
              <a:rPr lang="it-IT" dirty="0"/>
              <a:t> ALL public keys of </a:t>
            </a:r>
            <a:r>
              <a:rPr lang="it-IT" dirty="0" err="1"/>
              <a:t>all</a:t>
            </a:r>
            <a:r>
              <a:rPr lang="it-IT" dirty="0"/>
              <a:t> </a:t>
            </a:r>
            <a:r>
              <a:rPr lang="it-IT" dirty="0" err="1"/>
              <a:t>remaining</a:t>
            </a:r>
            <a:r>
              <a:rPr lang="it-IT" dirty="0"/>
              <a:t> users</a:t>
            </a:r>
          </a:p>
          <a:p>
            <a:pPr lvl="1"/>
            <a:r>
              <a:rPr lang="it-IT" dirty="0"/>
              <a:t>No </a:t>
            </a:r>
            <a:r>
              <a:rPr lang="it-IT" dirty="0" err="1"/>
              <a:t>need</a:t>
            </a:r>
            <a:r>
              <a:rPr lang="it-IT" dirty="0"/>
              <a:t> for certificates (</a:t>
            </a:r>
            <a:r>
              <a:rPr lang="it-IT" dirty="0" err="1"/>
              <a:t>direct</a:t>
            </a:r>
            <a:r>
              <a:rPr lang="it-IT" dirty="0"/>
              <a:t> trust model)</a:t>
            </a:r>
          </a:p>
          <a:p>
            <a:pPr lvl="1"/>
            <a:r>
              <a:rPr lang="it-IT" dirty="0"/>
              <a:t>BUT: </a:t>
            </a:r>
            <a:r>
              <a:rPr lang="it-IT" dirty="0" err="1"/>
              <a:t>unviable</a:t>
            </a:r>
            <a:r>
              <a:rPr lang="it-IT" dirty="0"/>
              <a:t>, </a:t>
            </a:r>
            <a:r>
              <a:rPr lang="it-IT" dirty="0" err="1"/>
              <a:t>does</a:t>
            </a:r>
            <a:r>
              <a:rPr lang="it-IT" dirty="0"/>
              <a:t> </a:t>
            </a:r>
            <a:r>
              <a:rPr lang="it-IT" dirty="0" err="1"/>
              <a:t>not</a:t>
            </a:r>
            <a:r>
              <a:rPr lang="it-IT" dirty="0"/>
              <a:t> scale</a:t>
            </a:r>
          </a:p>
          <a:p>
            <a:pPr lvl="1"/>
            <a:endParaRPr lang="it-IT" dirty="0"/>
          </a:p>
          <a:p>
            <a:r>
              <a:rPr lang="it-IT" dirty="0"/>
              <a:t>User X trusts TTP, </a:t>
            </a:r>
            <a:r>
              <a:rPr lang="it-IT" dirty="0" err="1"/>
              <a:t>who</a:t>
            </a:r>
            <a:r>
              <a:rPr lang="it-IT" dirty="0"/>
              <a:t> </a:t>
            </a:r>
            <a:r>
              <a:rPr lang="it-IT" dirty="0" err="1"/>
              <a:t>guarantees</a:t>
            </a:r>
            <a:r>
              <a:rPr lang="it-IT" dirty="0"/>
              <a:t> for </a:t>
            </a:r>
            <a:r>
              <a:rPr lang="it-IT" dirty="0" err="1"/>
              <a:t>other</a:t>
            </a:r>
            <a:r>
              <a:rPr lang="it-IT" dirty="0"/>
              <a:t> users</a:t>
            </a:r>
          </a:p>
          <a:p>
            <a:pPr lvl="1"/>
            <a:r>
              <a:rPr lang="it-IT" dirty="0"/>
              <a:t>Public Key </a:t>
            </a:r>
            <a:r>
              <a:rPr lang="it-IT" dirty="0" err="1"/>
              <a:t>Infrastructure</a:t>
            </a:r>
            <a:endParaRPr lang="it-IT" dirty="0"/>
          </a:p>
        </p:txBody>
      </p:sp>
    </p:spTree>
    <p:extLst>
      <p:ext uri="{BB962C8B-B14F-4D97-AF65-F5344CB8AC3E}">
        <p14:creationId xmlns:p14="http://schemas.microsoft.com/office/powerpoint/2010/main" val="121899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225425"/>
            <a:ext cx="7605724" cy="373222"/>
          </a:xfrm>
        </p:spPr>
        <p:txBody>
          <a:bodyPr/>
          <a:lstStyle/>
          <a:p>
            <a:r>
              <a:rPr lang="it-IT" dirty="0"/>
              <a:t>A) </a:t>
            </a:r>
            <a:r>
              <a:rPr lang="it-IT" dirty="0" err="1"/>
              <a:t>Issuing</a:t>
            </a:r>
            <a:r>
              <a:rPr lang="it-IT" dirty="0"/>
              <a:t> a Certificate (offline)</a:t>
            </a:r>
          </a:p>
        </p:txBody>
      </p:sp>
      <p:pic>
        <p:nvPicPr>
          <p:cNvPr id="4" name="Picture 2" descr="Risultati immagini per ba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916" y="3212976"/>
            <a:ext cx="2195525" cy="175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e 5"/>
          <p:cNvSpPr/>
          <p:nvPr/>
        </p:nvSpPr>
        <p:spPr bwMode="auto">
          <a:xfrm>
            <a:off x="4283968" y="4905164"/>
            <a:ext cx="504056" cy="576064"/>
          </a:xfrm>
          <a:prstGeom prst="ellipse">
            <a:avLst/>
          </a:prstGeom>
          <a:solidFill>
            <a:schemeClr val="accent3">
              <a:lumMod val="85000"/>
              <a:alpha val="50000"/>
            </a:schemeClr>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tx1"/>
                </a:solidFill>
                <a:effectLst/>
                <a:latin typeface="Arial Narrow" pitchFamily="34" charset="0"/>
              </a:rPr>
              <a:t>1</a:t>
            </a:r>
          </a:p>
        </p:txBody>
      </p:sp>
      <p:sp>
        <p:nvSpPr>
          <p:cNvPr id="7" name="CasellaDiTesto 6"/>
          <p:cNvSpPr txBox="1"/>
          <p:nvPr/>
        </p:nvSpPr>
        <p:spPr>
          <a:xfrm>
            <a:off x="4986990" y="4971924"/>
            <a:ext cx="2672526" cy="348813"/>
          </a:xfrm>
          <a:prstGeom prst="rect">
            <a:avLst/>
          </a:prstGeom>
          <a:noFill/>
        </p:spPr>
        <p:txBody>
          <a:bodyPr wrap="none" rtlCol="0">
            <a:spAutoFit/>
          </a:bodyPr>
          <a:lstStyle/>
          <a:p>
            <a:pPr algn="ctr">
              <a:lnSpc>
                <a:spcPts val="2000"/>
              </a:lnSpc>
            </a:pPr>
            <a:r>
              <a:rPr lang="it-IT" sz="2000" b="1" dirty="0"/>
              <a:t>Generate PK and SK </a:t>
            </a:r>
            <a:r>
              <a:rPr lang="it-IT" sz="2000" b="1" dirty="0" err="1"/>
              <a:t>pair</a:t>
            </a:r>
            <a:endParaRPr lang="it-IT" sz="2000" b="1" dirty="0"/>
          </a:p>
        </p:txBody>
      </p:sp>
      <p:sp>
        <p:nvSpPr>
          <p:cNvPr id="8" name="Ovale 7"/>
          <p:cNvSpPr/>
          <p:nvPr/>
        </p:nvSpPr>
        <p:spPr bwMode="auto">
          <a:xfrm>
            <a:off x="4283968" y="5697252"/>
            <a:ext cx="504056" cy="576064"/>
          </a:xfrm>
          <a:prstGeom prst="ellipse">
            <a:avLst/>
          </a:prstGeom>
          <a:solidFill>
            <a:schemeClr val="accent3">
              <a:lumMod val="85000"/>
              <a:alpha val="50000"/>
            </a:schemeClr>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tx1"/>
                </a:solidFill>
                <a:effectLst/>
                <a:latin typeface="Arial Narrow" pitchFamily="34" charset="0"/>
              </a:rPr>
              <a:t>2</a:t>
            </a:r>
          </a:p>
        </p:txBody>
      </p:sp>
      <p:sp>
        <p:nvSpPr>
          <p:cNvPr id="9" name="CasellaDiTesto 8"/>
          <p:cNvSpPr txBox="1"/>
          <p:nvPr/>
        </p:nvSpPr>
        <p:spPr>
          <a:xfrm>
            <a:off x="4860032" y="5668022"/>
            <a:ext cx="2706189" cy="605294"/>
          </a:xfrm>
          <a:prstGeom prst="rect">
            <a:avLst/>
          </a:prstGeom>
          <a:noFill/>
        </p:spPr>
        <p:txBody>
          <a:bodyPr wrap="none" rtlCol="0">
            <a:spAutoFit/>
          </a:bodyPr>
          <a:lstStyle/>
          <a:p>
            <a:pPr algn="ctr">
              <a:lnSpc>
                <a:spcPts val="2000"/>
              </a:lnSpc>
            </a:pPr>
            <a:r>
              <a:rPr lang="it-IT" sz="2000" b="1" dirty="0" err="1"/>
              <a:t>Store</a:t>
            </a:r>
            <a:r>
              <a:rPr lang="it-IT" sz="2000" b="1" dirty="0"/>
              <a:t> SK </a:t>
            </a:r>
            <a:r>
              <a:rPr lang="it-IT" sz="2000" b="1" dirty="0" err="1"/>
              <a:t>locally</a:t>
            </a:r>
            <a:r>
              <a:rPr lang="it-IT" sz="2000" b="1" dirty="0"/>
              <a:t> </a:t>
            </a:r>
            <a:br>
              <a:rPr lang="it-IT" sz="2000" b="1" dirty="0"/>
            </a:br>
            <a:r>
              <a:rPr lang="it-IT" sz="2000" b="1" dirty="0"/>
              <a:t>(</a:t>
            </a:r>
            <a:r>
              <a:rPr lang="it-IT" sz="2000" b="1" dirty="0" err="1"/>
              <a:t>never</a:t>
            </a:r>
            <a:r>
              <a:rPr lang="it-IT" sz="2000" b="1" dirty="0"/>
              <a:t> </a:t>
            </a:r>
            <a:r>
              <a:rPr lang="it-IT" sz="2000" b="1" dirty="0" err="1"/>
              <a:t>diclosed</a:t>
            </a:r>
            <a:r>
              <a:rPr lang="it-IT" sz="2000" b="1" dirty="0"/>
              <a:t> or </a:t>
            </a:r>
            <a:r>
              <a:rPr lang="it-IT" sz="2000" b="1" dirty="0" err="1"/>
              <a:t>TXed</a:t>
            </a:r>
            <a:r>
              <a:rPr lang="it-IT" sz="2000" b="1" dirty="0"/>
              <a:t>!)</a:t>
            </a:r>
          </a:p>
        </p:txBody>
      </p:sp>
      <p:sp>
        <p:nvSpPr>
          <p:cNvPr id="10" name="CasellaDiTesto 9"/>
          <p:cNvSpPr txBox="1"/>
          <p:nvPr/>
        </p:nvSpPr>
        <p:spPr>
          <a:xfrm>
            <a:off x="5652120" y="4401109"/>
            <a:ext cx="720080" cy="523220"/>
          </a:xfrm>
          <a:prstGeom prst="rect">
            <a:avLst/>
          </a:prstGeom>
          <a:noFill/>
        </p:spPr>
        <p:txBody>
          <a:bodyPr wrap="square" rtlCol="0">
            <a:spAutoFit/>
          </a:bodyPr>
          <a:lstStyle/>
          <a:p>
            <a:r>
              <a:rPr lang="it-IT" sz="2800" b="1" dirty="0"/>
              <a:t>SK</a:t>
            </a:r>
            <a:endParaRPr lang="it-IT" b="1" dirty="0"/>
          </a:p>
        </p:txBody>
      </p:sp>
      <p:sp>
        <p:nvSpPr>
          <p:cNvPr id="11" name="Ovale 10"/>
          <p:cNvSpPr/>
          <p:nvPr/>
        </p:nvSpPr>
        <p:spPr bwMode="auto">
          <a:xfrm>
            <a:off x="5400092" y="2923809"/>
            <a:ext cx="504056" cy="576064"/>
          </a:xfrm>
          <a:prstGeom prst="ellipse">
            <a:avLst/>
          </a:prstGeom>
          <a:solidFill>
            <a:schemeClr val="accent3">
              <a:lumMod val="85000"/>
              <a:alpha val="50000"/>
            </a:schemeClr>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tx1"/>
                </a:solidFill>
                <a:effectLst/>
                <a:latin typeface="Arial Narrow" pitchFamily="34" charset="0"/>
              </a:rPr>
              <a:t>3</a:t>
            </a:r>
          </a:p>
        </p:txBody>
      </p:sp>
      <p:sp>
        <p:nvSpPr>
          <p:cNvPr id="12" name="CasellaDiTesto 11"/>
          <p:cNvSpPr txBox="1"/>
          <p:nvPr/>
        </p:nvSpPr>
        <p:spPr>
          <a:xfrm>
            <a:off x="5814799" y="2816932"/>
            <a:ext cx="2393605" cy="861774"/>
          </a:xfrm>
          <a:prstGeom prst="rect">
            <a:avLst/>
          </a:prstGeom>
          <a:noFill/>
        </p:spPr>
        <p:txBody>
          <a:bodyPr wrap="none" rtlCol="0">
            <a:spAutoFit/>
          </a:bodyPr>
          <a:lstStyle/>
          <a:p>
            <a:pPr algn="ctr">
              <a:lnSpc>
                <a:spcPts val="2000"/>
              </a:lnSpc>
            </a:pPr>
            <a:r>
              <a:rPr lang="it-IT" sz="2000" b="1" dirty="0"/>
              <a:t>Here </a:t>
            </a:r>
            <a:r>
              <a:rPr lang="it-IT" sz="2000" b="1" dirty="0" err="1"/>
              <a:t>is</a:t>
            </a:r>
            <a:r>
              <a:rPr lang="it-IT" sz="2000" b="1" dirty="0"/>
              <a:t> </a:t>
            </a:r>
            <a:r>
              <a:rPr lang="it-IT" sz="2000" b="1" dirty="0" err="1"/>
              <a:t>my</a:t>
            </a:r>
            <a:r>
              <a:rPr lang="it-IT" sz="2000" b="1" dirty="0"/>
              <a:t> </a:t>
            </a:r>
            <a:r>
              <a:rPr lang="it-IT" sz="2000" b="1" dirty="0" err="1"/>
              <a:t>BankName</a:t>
            </a:r>
            <a:br>
              <a:rPr lang="it-IT" sz="2000" b="1" dirty="0"/>
            </a:br>
            <a:r>
              <a:rPr lang="it-IT" sz="2000" b="1" dirty="0"/>
              <a:t>and </a:t>
            </a:r>
            <a:r>
              <a:rPr lang="it-IT" sz="2000" b="1" dirty="0" err="1"/>
              <a:t>here</a:t>
            </a:r>
            <a:r>
              <a:rPr lang="it-IT" sz="2000" b="1" dirty="0"/>
              <a:t> </a:t>
            </a:r>
            <a:r>
              <a:rPr lang="it-IT" sz="2000" b="1" dirty="0" err="1"/>
              <a:t>my</a:t>
            </a:r>
            <a:r>
              <a:rPr lang="it-IT" sz="2000" b="1" dirty="0"/>
              <a:t> PK</a:t>
            </a:r>
          </a:p>
          <a:p>
            <a:pPr algn="ctr">
              <a:lnSpc>
                <a:spcPts val="2000"/>
              </a:lnSpc>
            </a:pPr>
            <a:r>
              <a:rPr lang="it-IT" sz="2000" b="1" dirty="0"/>
              <a:t>(via </a:t>
            </a:r>
            <a:r>
              <a:rPr lang="it-IT" sz="2000" b="1" dirty="0" err="1"/>
              <a:t>secure</a:t>
            </a:r>
            <a:r>
              <a:rPr lang="it-IT" sz="2000" b="1" dirty="0"/>
              <a:t> </a:t>
            </a:r>
            <a:r>
              <a:rPr lang="it-IT" sz="2000" b="1" dirty="0" err="1"/>
              <a:t>channel</a:t>
            </a:r>
            <a:r>
              <a:rPr lang="it-IT" sz="2000" b="1" dirty="0"/>
              <a:t>) </a:t>
            </a:r>
          </a:p>
        </p:txBody>
      </p:sp>
      <p:cxnSp>
        <p:nvCxnSpPr>
          <p:cNvPr id="15" name="Connettore 2 14"/>
          <p:cNvCxnSpPr/>
          <p:nvPr/>
        </p:nvCxnSpPr>
        <p:spPr bwMode="auto">
          <a:xfrm flipH="1" flipV="1">
            <a:off x="4283968" y="2384884"/>
            <a:ext cx="490825" cy="905471"/>
          </a:xfrm>
          <a:prstGeom prst="straightConnector1">
            <a:avLst/>
          </a:prstGeom>
          <a:solidFill>
            <a:srgbClr val="FFFF99">
              <a:alpha val="50000"/>
            </a:srgbClr>
          </a:solidFill>
          <a:ln w="57150" cap="flat" cmpd="sng" algn="ctr">
            <a:solidFill>
              <a:schemeClr val="tx1"/>
            </a:solidFill>
            <a:prstDash val="solid"/>
            <a:round/>
            <a:headEnd type="none" w="sm" len="sm"/>
            <a:tailEnd type="triangle"/>
          </a:ln>
          <a:effectLst/>
        </p:spPr>
      </p:cxnSp>
      <p:sp>
        <p:nvSpPr>
          <p:cNvPr id="16" name="Ovale 15"/>
          <p:cNvSpPr/>
          <p:nvPr/>
        </p:nvSpPr>
        <p:spPr bwMode="auto">
          <a:xfrm>
            <a:off x="5642427" y="1474213"/>
            <a:ext cx="504056" cy="576064"/>
          </a:xfrm>
          <a:prstGeom prst="ellipse">
            <a:avLst/>
          </a:prstGeom>
          <a:solidFill>
            <a:schemeClr val="accent3">
              <a:lumMod val="85000"/>
              <a:alpha val="50000"/>
            </a:schemeClr>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it-IT" sz="2400" b="1" dirty="0"/>
              <a:t>4</a:t>
            </a:r>
            <a:endParaRPr kumimoji="0" lang="it-IT" sz="2400" b="1" i="0" u="none" strike="noStrike" cap="none" normalizeH="0" baseline="0" dirty="0">
              <a:ln>
                <a:noFill/>
              </a:ln>
              <a:solidFill>
                <a:schemeClr val="tx1"/>
              </a:solidFill>
              <a:effectLst/>
              <a:latin typeface="Arial Narrow" pitchFamily="34" charset="0"/>
            </a:endParaRPr>
          </a:p>
        </p:txBody>
      </p:sp>
      <p:sp>
        <p:nvSpPr>
          <p:cNvPr id="17" name="CasellaDiTesto 16"/>
          <p:cNvSpPr txBox="1"/>
          <p:nvPr/>
        </p:nvSpPr>
        <p:spPr>
          <a:xfrm>
            <a:off x="5354816" y="2136564"/>
            <a:ext cx="3717684" cy="348813"/>
          </a:xfrm>
          <a:prstGeom prst="rect">
            <a:avLst/>
          </a:prstGeom>
          <a:noFill/>
        </p:spPr>
        <p:txBody>
          <a:bodyPr wrap="none" rtlCol="0">
            <a:spAutoFit/>
          </a:bodyPr>
          <a:lstStyle/>
          <a:p>
            <a:pPr algn="ctr">
              <a:lnSpc>
                <a:spcPts val="2000"/>
              </a:lnSpc>
            </a:pPr>
            <a:r>
              <a:rPr lang="it-IT" sz="2000" b="1" dirty="0"/>
              <a:t>CERT = (</a:t>
            </a:r>
            <a:r>
              <a:rPr lang="it-IT" sz="2000" b="1" dirty="0" err="1"/>
              <a:t>BankName</a:t>
            </a:r>
            <a:r>
              <a:rPr lang="it-IT" sz="2000" b="1" dirty="0"/>
              <a:t>, </a:t>
            </a:r>
            <a:r>
              <a:rPr lang="it-IT" sz="2000" b="1" dirty="0" err="1"/>
              <a:t>BankPK</a:t>
            </a:r>
            <a:r>
              <a:rPr lang="it-IT" sz="2000" b="1" dirty="0"/>
              <a:t>)</a:t>
            </a:r>
            <a:r>
              <a:rPr lang="it-IT" sz="2000" b="1" baseline="-25000" dirty="0" err="1"/>
              <a:t>CA_sign</a:t>
            </a:r>
            <a:endParaRPr lang="it-IT" sz="2000" b="1" baseline="-25000" dirty="0"/>
          </a:p>
        </p:txBody>
      </p:sp>
      <p:cxnSp>
        <p:nvCxnSpPr>
          <p:cNvPr id="18" name="Connettore 2 17"/>
          <p:cNvCxnSpPr/>
          <p:nvPr/>
        </p:nvCxnSpPr>
        <p:spPr bwMode="auto">
          <a:xfrm>
            <a:off x="4724120" y="2408854"/>
            <a:ext cx="486412" cy="974134"/>
          </a:xfrm>
          <a:prstGeom prst="straightConnector1">
            <a:avLst/>
          </a:prstGeom>
          <a:solidFill>
            <a:srgbClr val="FFFF99">
              <a:alpha val="50000"/>
            </a:srgbClr>
          </a:solidFill>
          <a:ln w="57150" cap="flat" cmpd="sng" algn="ctr">
            <a:solidFill>
              <a:schemeClr val="tx1"/>
            </a:solidFill>
            <a:prstDash val="solid"/>
            <a:round/>
            <a:headEnd type="none" w="sm" len="sm"/>
            <a:tailEnd type="triangle"/>
          </a:ln>
          <a:effectLst/>
        </p:spPr>
      </p:cxnSp>
      <p:sp>
        <p:nvSpPr>
          <p:cNvPr id="21" name="CasellaDiTesto 20"/>
          <p:cNvSpPr txBox="1"/>
          <p:nvPr/>
        </p:nvSpPr>
        <p:spPr>
          <a:xfrm>
            <a:off x="5508104" y="3849429"/>
            <a:ext cx="3717684" cy="348813"/>
          </a:xfrm>
          <a:prstGeom prst="rect">
            <a:avLst/>
          </a:prstGeom>
          <a:noFill/>
        </p:spPr>
        <p:txBody>
          <a:bodyPr wrap="none" rtlCol="0">
            <a:spAutoFit/>
          </a:bodyPr>
          <a:lstStyle/>
          <a:p>
            <a:pPr algn="ctr">
              <a:lnSpc>
                <a:spcPts val="2000"/>
              </a:lnSpc>
            </a:pPr>
            <a:r>
              <a:rPr lang="it-IT" sz="2000" b="1" dirty="0"/>
              <a:t>CERT = (</a:t>
            </a:r>
            <a:r>
              <a:rPr lang="it-IT" sz="2000" b="1" dirty="0" err="1"/>
              <a:t>BankName</a:t>
            </a:r>
            <a:r>
              <a:rPr lang="it-IT" sz="2000" b="1" dirty="0"/>
              <a:t>, </a:t>
            </a:r>
            <a:r>
              <a:rPr lang="it-IT" sz="2000" b="1" dirty="0" err="1"/>
              <a:t>BankPK</a:t>
            </a:r>
            <a:r>
              <a:rPr lang="it-IT" sz="2000" b="1" dirty="0"/>
              <a:t>)</a:t>
            </a:r>
            <a:r>
              <a:rPr lang="it-IT" sz="2000" b="1" baseline="-25000" dirty="0" err="1"/>
              <a:t>CA_sign</a:t>
            </a:r>
            <a:endParaRPr lang="it-IT" sz="2000" b="1" baseline="-25000" dirty="0"/>
          </a:p>
        </p:txBody>
      </p:sp>
      <p:graphicFrame>
        <p:nvGraphicFramePr>
          <p:cNvPr id="22" name="Oggetto 21"/>
          <p:cNvGraphicFramePr>
            <a:graphicFrameLocks/>
          </p:cNvGraphicFramePr>
          <p:nvPr/>
        </p:nvGraphicFramePr>
        <p:xfrm>
          <a:off x="3801940" y="770075"/>
          <a:ext cx="1394616" cy="1583506"/>
        </p:xfrm>
        <a:graphic>
          <a:graphicData uri="http://schemas.openxmlformats.org/presentationml/2006/ole">
            <mc:AlternateContent xmlns:mc="http://schemas.openxmlformats.org/markup-compatibility/2006">
              <mc:Choice xmlns:v="urn:schemas-microsoft-com:vml" Requires="v">
                <p:oleObj spid="_x0000_s51209" name="Microsoft ClipArt Gallery" r:id="rId4" imgW="2898000" imgH="4004280" progId="">
                  <p:embed/>
                </p:oleObj>
              </mc:Choice>
              <mc:Fallback>
                <p:oleObj name="Microsoft ClipArt Gallery" r:id="rId4" imgW="2898000" imgH="4004280" progId="">
                  <p:embed/>
                  <p:pic>
                    <p:nvPicPr>
                      <p:cNvPr id="22" name="Oggetto 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1940" y="770075"/>
                        <a:ext cx="1394616" cy="1583506"/>
                      </a:xfrm>
                      <a:prstGeom prst="rect">
                        <a:avLst/>
                      </a:prstGeom>
                      <a:noFill/>
                      <a:ln>
                        <a:noFill/>
                      </a:ln>
                    </p:spPr>
                  </p:pic>
                </p:oleObj>
              </mc:Fallback>
            </mc:AlternateContent>
          </a:graphicData>
        </a:graphic>
      </p:graphicFrame>
      <p:sp>
        <p:nvSpPr>
          <p:cNvPr id="23" name="CasellaDiTesto 22"/>
          <p:cNvSpPr txBox="1"/>
          <p:nvPr/>
        </p:nvSpPr>
        <p:spPr>
          <a:xfrm>
            <a:off x="4856213" y="701524"/>
            <a:ext cx="1850828" cy="707886"/>
          </a:xfrm>
          <a:prstGeom prst="rect">
            <a:avLst/>
          </a:prstGeom>
          <a:noFill/>
        </p:spPr>
        <p:txBody>
          <a:bodyPr wrap="none" rtlCol="0">
            <a:spAutoFit/>
          </a:bodyPr>
          <a:lstStyle/>
          <a:p>
            <a:pPr algn="ctr"/>
            <a:r>
              <a:rPr lang="it-IT" sz="2000" b="1" dirty="0">
                <a:solidFill>
                  <a:srgbClr val="FF0000"/>
                </a:solidFill>
              </a:rPr>
              <a:t>CERTIFICATION </a:t>
            </a:r>
          </a:p>
          <a:p>
            <a:pPr algn="ctr"/>
            <a:r>
              <a:rPr lang="it-IT" sz="2000" b="1" dirty="0">
                <a:solidFill>
                  <a:srgbClr val="FF0000"/>
                </a:solidFill>
              </a:rPr>
              <a:t>AUTHORITY</a:t>
            </a:r>
          </a:p>
        </p:txBody>
      </p:sp>
    </p:spTree>
    <p:extLst>
      <p:ext uri="{BB962C8B-B14F-4D97-AF65-F5344CB8AC3E}">
        <p14:creationId xmlns:p14="http://schemas.microsoft.com/office/powerpoint/2010/main" val="229978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animBg="1"/>
      <p:bldP spid="12" grpId="0"/>
      <p:bldP spid="16" grpId="0" animBg="1"/>
      <p:bldP spid="17"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Practical</a:t>
            </a:r>
            <a:r>
              <a:rPr lang="it-IT" dirty="0"/>
              <a:t> </a:t>
            </a:r>
            <a:r>
              <a:rPr lang="it-IT" dirty="0" err="1"/>
              <a:t>usage</a:t>
            </a:r>
            <a:r>
              <a:rPr lang="it-IT" dirty="0"/>
              <a:t> model #2: </a:t>
            </a:r>
            <a:br>
              <a:rPr lang="it-IT" dirty="0"/>
            </a:br>
            <a:r>
              <a:rPr lang="it-IT" dirty="0" err="1"/>
              <a:t>Hybrid</a:t>
            </a:r>
            <a:r>
              <a:rPr lang="it-IT" dirty="0"/>
              <a:t> </a:t>
            </a:r>
            <a:r>
              <a:rPr lang="it-IT" dirty="0" err="1"/>
              <a:t>Encryption</a:t>
            </a:r>
            <a:endParaRPr lang="it-IT" dirty="0"/>
          </a:p>
        </p:txBody>
      </p:sp>
      <p:sp>
        <p:nvSpPr>
          <p:cNvPr id="3" name="Segnaposto contenuto 2"/>
          <p:cNvSpPr>
            <a:spLocks noGrp="1"/>
          </p:cNvSpPr>
          <p:nvPr>
            <p:ph idx="1"/>
          </p:nvPr>
        </p:nvSpPr>
        <p:spPr>
          <a:xfrm>
            <a:off x="35496" y="1270594"/>
            <a:ext cx="9073008" cy="2086397"/>
          </a:xfrm>
        </p:spPr>
        <p:txBody>
          <a:bodyPr>
            <a:normAutofit fontScale="77500" lnSpcReduction="20000"/>
          </a:bodyPr>
          <a:lstStyle/>
          <a:p>
            <a:r>
              <a:rPr lang="it-IT" dirty="0">
                <a:latin typeface="Arial" panose="020B0604020202020204" pitchFamily="34" charset="0"/>
                <a:cs typeface="Arial" panose="020B0604020202020204" pitchFamily="34" charset="0"/>
              </a:rPr>
              <a:t>Generate (random) </a:t>
            </a:r>
            <a:r>
              <a:rPr lang="it-IT" dirty="0" err="1">
                <a:latin typeface="Arial" panose="020B0604020202020204" pitchFamily="34" charset="0"/>
                <a:cs typeface="Arial" panose="020B0604020202020204" pitchFamily="34" charset="0"/>
              </a:rPr>
              <a:t>symmetric</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key</a:t>
            </a:r>
            <a:r>
              <a:rPr lang="it-IT" dirty="0">
                <a:latin typeface="Arial" panose="020B0604020202020204" pitchFamily="34" charset="0"/>
                <a:cs typeface="Arial" panose="020B0604020202020204" pitchFamily="34" charset="0"/>
              </a:rPr>
              <a:t> K</a:t>
            </a:r>
          </a:p>
          <a:p>
            <a:pPr lvl="5"/>
            <a:endParaRPr lang="it-IT" dirty="0">
              <a:latin typeface="Arial" panose="020B0604020202020204" pitchFamily="34" charset="0"/>
              <a:cs typeface="Arial" panose="020B0604020202020204" pitchFamily="34" charset="0"/>
            </a:endParaRPr>
          </a:p>
          <a:p>
            <a:r>
              <a:rPr lang="it-IT" dirty="0">
                <a:latin typeface="Arial" panose="020B0604020202020204" pitchFamily="34" charset="0"/>
                <a:cs typeface="Arial" panose="020B0604020202020204" pitchFamily="34" charset="0"/>
              </a:rPr>
              <a:t>Use </a:t>
            </a:r>
            <a:r>
              <a:rPr lang="it-IT" dirty="0" err="1">
                <a:latin typeface="Arial" panose="020B0604020202020204" pitchFamily="34" charset="0"/>
                <a:cs typeface="Arial" panose="020B0604020202020204" pitchFamily="34" charset="0"/>
              </a:rPr>
              <a:t>key</a:t>
            </a:r>
            <a:r>
              <a:rPr lang="it-IT" dirty="0">
                <a:latin typeface="Arial" panose="020B0604020202020204" pitchFamily="34" charset="0"/>
                <a:cs typeface="Arial" panose="020B0604020202020204" pitchFamily="34" charset="0"/>
              </a:rPr>
              <a:t> K and </a:t>
            </a:r>
            <a:r>
              <a:rPr lang="it-IT" dirty="0" err="1">
                <a:latin typeface="Arial" panose="020B0604020202020204" pitchFamily="34" charset="0"/>
                <a:cs typeface="Arial" panose="020B0604020202020204" pitchFamily="34" charset="0"/>
              </a:rPr>
              <a:t>symmetric</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cipher</a:t>
            </a:r>
            <a:r>
              <a:rPr lang="it-IT" dirty="0">
                <a:latin typeface="Arial" panose="020B0604020202020204" pitchFamily="34" charset="0"/>
                <a:cs typeface="Arial" panose="020B0604020202020204" pitchFamily="34" charset="0"/>
              </a:rPr>
              <a:t> to </a:t>
            </a:r>
            <a:r>
              <a:rPr lang="it-IT" dirty="0" err="1">
                <a:latin typeface="Arial" panose="020B0604020202020204" pitchFamily="34" charset="0"/>
                <a:cs typeface="Arial" panose="020B0604020202020204" pitchFamily="34" charset="0"/>
              </a:rPr>
              <a:t>encrypt</a:t>
            </a:r>
            <a:r>
              <a:rPr lang="it-IT" dirty="0">
                <a:latin typeface="Arial" panose="020B0604020202020204" pitchFamily="34" charset="0"/>
                <a:cs typeface="Arial" panose="020B0604020202020204" pitchFamily="34" charset="0"/>
              </a:rPr>
              <a:t> (long) data</a:t>
            </a:r>
          </a:p>
          <a:p>
            <a:pPr lvl="6"/>
            <a:endParaRPr lang="it-IT" dirty="0">
              <a:latin typeface="Arial" panose="020B0604020202020204" pitchFamily="34" charset="0"/>
              <a:cs typeface="Arial" panose="020B0604020202020204" pitchFamily="34" charset="0"/>
            </a:endParaRPr>
          </a:p>
          <a:p>
            <a:r>
              <a:rPr lang="it-IT" dirty="0" err="1">
                <a:latin typeface="Arial" panose="020B0604020202020204" pitchFamily="34" charset="0"/>
                <a:cs typeface="Arial" panose="020B0604020202020204" pitchFamily="34" charset="0"/>
              </a:rPr>
              <a:t>Encrypt</a:t>
            </a:r>
            <a:r>
              <a:rPr lang="it-IT" dirty="0">
                <a:latin typeface="Arial" panose="020B0604020202020204" pitchFamily="34" charset="0"/>
                <a:cs typeface="Arial" panose="020B0604020202020204" pitchFamily="34" charset="0"/>
              </a:rPr>
              <a:t> K with ASYMMETRIC </a:t>
            </a:r>
            <a:r>
              <a:rPr lang="it-IT" dirty="0" err="1">
                <a:latin typeface="Arial" panose="020B0604020202020204" pitchFamily="34" charset="0"/>
                <a:cs typeface="Arial" panose="020B0604020202020204" pitchFamily="34" charset="0"/>
              </a:rPr>
              <a:t>cipher</a:t>
            </a:r>
            <a:r>
              <a:rPr lang="it-IT" dirty="0">
                <a:latin typeface="Arial" panose="020B0604020202020204" pitchFamily="34" charset="0"/>
                <a:cs typeface="Arial" panose="020B0604020202020204" pitchFamily="34" charset="0"/>
              </a:rPr>
              <a:t>, and </a:t>
            </a:r>
            <a:r>
              <a:rPr lang="it-IT" dirty="0" err="1">
                <a:latin typeface="Arial" panose="020B0604020202020204" pitchFamily="34" charset="0"/>
                <a:cs typeface="Arial" panose="020B0604020202020204" pitchFamily="34" charset="0"/>
              </a:rPr>
              <a:t>send</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it</a:t>
            </a:r>
            <a:r>
              <a:rPr lang="it-IT" dirty="0">
                <a:latin typeface="Arial" panose="020B0604020202020204" pitchFamily="34" charset="0"/>
                <a:cs typeface="Arial" panose="020B0604020202020204" pitchFamily="34" charset="0"/>
              </a:rPr>
              <a:t> with </a:t>
            </a:r>
            <a:r>
              <a:rPr lang="it-IT" dirty="0" err="1">
                <a:latin typeface="Arial" panose="020B0604020202020204" pitchFamily="34" charset="0"/>
                <a:cs typeface="Arial" panose="020B0604020202020204" pitchFamily="34" charset="0"/>
              </a:rPr>
              <a:t>message</a:t>
            </a:r>
            <a:endParaRPr lang="it-IT" dirty="0">
              <a:latin typeface="Arial" panose="020B0604020202020204" pitchFamily="34" charset="0"/>
              <a:cs typeface="Arial" panose="020B0604020202020204" pitchFamily="34" charset="0"/>
            </a:endParaRPr>
          </a:p>
        </p:txBody>
      </p:sp>
      <p:sp>
        <p:nvSpPr>
          <p:cNvPr id="4" name="Rectangle 10" descr="Horizontal brick"/>
          <p:cNvSpPr>
            <a:spLocks noChangeArrowheads="1"/>
          </p:cNvSpPr>
          <p:nvPr/>
        </p:nvSpPr>
        <p:spPr bwMode="auto">
          <a:xfrm>
            <a:off x="5550036" y="5229163"/>
            <a:ext cx="1368425" cy="576263"/>
          </a:xfrm>
          <a:prstGeom prst="rect">
            <a:avLst/>
          </a:prstGeom>
          <a:pattFill prst="horzBrick">
            <a:fgClr>
              <a:schemeClr val="accent1"/>
            </a:fgClr>
            <a:bgClr>
              <a:schemeClr val="bg1"/>
            </a:bgClr>
          </a:pattFill>
          <a:ln w="9525">
            <a:solidFill>
              <a:schemeClr val="tx1"/>
            </a:solidFill>
            <a:miter lim="800000"/>
            <a:headEnd/>
            <a:tailEnd/>
          </a:ln>
        </p:spPr>
        <p:txBody>
          <a:bodyPr wrap="none" anchor="ctr"/>
          <a:lstStyle/>
          <a:p>
            <a:endParaRPr lang="it-IT" b="1"/>
          </a:p>
        </p:txBody>
      </p:sp>
      <p:sp>
        <p:nvSpPr>
          <p:cNvPr id="5" name="Rettangolo 3"/>
          <p:cNvSpPr>
            <a:spLocks noChangeArrowheads="1"/>
          </p:cNvSpPr>
          <p:nvPr/>
        </p:nvSpPr>
        <p:spPr bwMode="auto">
          <a:xfrm>
            <a:off x="941524" y="3320988"/>
            <a:ext cx="4500562" cy="396875"/>
          </a:xfrm>
          <a:prstGeom prst="rect">
            <a:avLst/>
          </a:prstGeom>
          <a:solidFill>
            <a:srgbClr val="FFFF99">
              <a:alpha val="50195"/>
            </a:srgbClr>
          </a:solidFill>
          <a:ln w="12700" algn="ctr">
            <a:solidFill>
              <a:schemeClr val="tx1"/>
            </a:solidFill>
            <a:round/>
            <a:headEnd type="none" w="sm" len="sm"/>
            <a:tailEnd type="none" w="sm" len="sm"/>
          </a:ln>
        </p:spPr>
        <p:txBody>
          <a:bodyPr/>
          <a:lstStyle/>
          <a:p>
            <a:pPr algn="ctr"/>
            <a:r>
              <a:rPr lang="it-IT"/>
              <a:t>Long message m</a:t>
            </a:r>
          </a:p>
        </p:txBody>
      </p:sp>
      <p:sp>
        <p:nvSpPr>
          <p:cNvPr id="6" name="Freccia in giù 4"/>
          <p:cNvSpPr>
            <a:spLocks noChangeArrowheads="1"/>
          </p:cNvSpPr>
          <p:nvPr/>
        </p:nvSpPr>
        <p:spPr bwMode="auto">
          <a:xfrm>
            <a:off x="1373324" y="3897821"/>
            <a:ext cx="3552019" cy="1331342"/>
          </a:xfrm>
          <a:prstGeom prst="downArrow">
            <a:avLst>
              <a:gd name="adj1" fmla="val 50000"/>
              <a:gd name="adj2" fmla="val 49934"/>
            </a:avLst>
          </a:prstGeom>
          <a:solidFill>
            <a:srgbClr val="FFFF99">
              <a:alpha val="50195"/>
            </a:srgbClr>
          </a:solidFill>
          <a:ln w="12700" algn="ctr">
            <a:solidFill>
              <a:schemeClr val="tx1"/>
            </a:solidFill>
            <a:round/>
            <a:headEnd type="none" w="sm" len="sm"/>
            <a:tailEnd type="none" w="sm" len="sm"/>
          </a:ln>
        </p:spPr>
        <p:txBody>
          <a:bodyPr/>
          <a:lstStyle/>
          <a:p>
            <a:endParaRPr lang="it-IT"/>
          </a:p>
        </p:txBody>
      </p:sp>
      <p:sp>
        <p:nvSpPr>
          <p:cNvPr id="7" name="CasellaDiTesto 5"/>
          <p:cNvSpPr txBox="1">
            <a:spLocks noChangeArrowheads="1"/>
          </p:cNvSpPr>
          <p:nvPr/>
        </p:nvSpPr>
        <p:spPr bwMode="auto">
          <a:xfrm>
            <a:off x="2273436" y="3909951"/>
            <a:ext cx="1671483" cy="923330"/>
          </a:xfrm>
          <a:prstGeom prst="rect">
            <a:avLst/>
          </a:prstGeom>
          <a:noFill/>
          <a:ln w="9525">
            <a:noFill/>
            <a:miter lim="800000"/>
            <a:headEnd/>
            <a:tailEnd/>
          </a:ln>
        </p:spPr>
        <p:txBody>
          <a:bodyPr wrap="none">
            <a:spAutoFit/>
          </a:bodyPr>
          <a:lstStyle/>
          <a:p>
            <a:pPr algn="ctr"/>
            <a:r>
              <a:rPr lang="it-IT" dirty="0" err="1"/>
              <a:t>ordinary</a:t>
            </a:r>
            <a:r>
              <a:rPr lang="it-IT" dirty="0"/>
              <a:t> </a:t>
            </a:r>
            <a:br>
              <a:rPr lang="it-IT" dirty="0"/>
            </a:br>
            <a:r>
              <a:rPr lang="it-IT" b="1" dirty="0" err="1"/>
              <a:t>simmetric</a:t>
            </a:r>
            <a:r>
              <a:rPr lang="it-IT" b="1" dirty="0"/>
              <a:t> </a:t>
            </a:r>
          </a:p>
          <a:p>
            <a:pPr algn="ctr"/>
            <a:r>
              <a:rPr lang="it-IT" dirty="0" err="1"/>
              <a:t>cipher</a:t>
            </a:r>
            <a:r>
              <a:rPr lang="it-IT" dirty="0"/>
              <a:t> (e.g., AES)</a:t>
            </a:r>
          </a:p>
        </p:txBody>
      </p:sp>
      <p:sp>
        <p:nvSpPr>
          <p:cNvPr id="8" name="Rettangolo 6"/>
          <p:cNvSpPr>
            <a:spLocks noChangeArrowheads="1"/>
          </p:cNvSpPr>
          <p:nvPr/>
        </p:nvSpPr>
        <p:spPr bwMode="auto">
          <a:xfrm>
            <a:off x="5573043" y="4185146"/>
            <a:ext cx="865188" cy="360363"/>
          </a:xfrm>
          <a:prstGeom prst="rect">
            <a:avLst/>
          </a:prstGeom>
          <a:solidFill>
            <a:srgbClr val="FFFF99">
              <a:alpha val="50195"/>
            </a:srgbClr>
          </a:solidFill>
          <a:ln w="12700" algn="ctr">
            <a:solidFill>
              <a:schemeClr val="tx1"/>
            </a:solidFill>
            <a:round/>
            <a:headEnd type="none" w="sm" len="sm"/>
            <a:tailEnd type="none" w="sm" len="sm"/>
          </a:ln>
        </p:spPr>
        <p:txBody>
          <a:bodyPr/>
          <a:lstStyle/>
          <a:p>
            <a:pPr algn="ctr"/>
            <a:r>
              <a:rPr lang="it-IT"/>
              <a:t>Key K</a:t>
            </a:r>
          </a:p>
        </p:txBody>
      </p:sp>
      <p:sp>
        <p:nvSpPr>
          <p:cNvPr id="9" name="Freccia in giù 7"/>
          <p:cNvSpPr>
            <a:spLocks noChangeArrowheads="1"/>
          </p:cNvSpPr>
          <p:nvPr/>
        </p:nvSpPr>
        <p:spPr bwMode="auto">
          <a:xfrm>
            <a:off x="5765936" y="4652901"/>
            <a:ext cx="504825" cy="576262"/>
          </a:xfrm>
          <a:prstGeom prst="downArrow">
            <a:avLst>
              <a:gd name="adj1" fmla="val 50000"/>
              <a:gd name="adj2" fmla="val 49941"/>
            </a:avLst>
          </a:prstGeom>
          <a:solidFill>
            <a:srgbClr val="FFFF99">
              <a:alpha val="50195"/>
            </a:srgbClr>
          </a:solidFill>
          <a:ln w="12700" algn="ctr">
            <a:solidFill>
              <a:schemeClr val="tx1"/>
            </a:solidFill>
            <a:round/>
            <a:headEnd type="none" w="sm" len="sm"/>
            <a:tailEnd type="none" w="sm" len="sm"/>
          </a:ln>
        </p:spPr>
        <p:txBody>
          <a:bodyPr/>
          <a:lstStyle/>
          <a:p>
            <a:endParaRPr lang="it-IT"/>
          </a:p>
        </p:txBody>
      </p:sp>
      <p:sp>
        <p:nvSpPr>
          <p:cNvPr id="10" name="CasellaDiTesto 8"/>
          <p:cNvSpPr txBox="1">
            <a:spLocks noChangeArrowheads="1"/>
          </p:cNvSpPr>
          <p:nvPr/>
        </p:nvSpPr>
        <p:spPr bwMode="auto">
          <a:xfrm>
            <a:off x="6438231" y="4563492"/>
            <a:ext cx="1292341" cy="646331"/>
          </a:xfrm>
          <a:prstGeom prst="rect">
            <a:avLst/>
          </a:prstGeom>
          <a:noFill/>
          <a:ln w="9525">
            <a:noFill/>
            <a:miter lim="800000"/>
            <a:headEnd/>
            <a:tailEnd/>
          </a:ln>
        </p:spPr>
        <p:txBody>
          <a:bodyPr wrap="none">
            <a:spAutoFit/>
          </a:bodyPr>
          <a:lstStyle/>
          <a:p>
            <a:pPr algn="ctr"/>
            <a:r>
              <a:rPr lang="it-IT" b="1" dirty="0" err="1"/>
              <a:t>asymmetric</a:t>
            </a:r>
            <a:r>
              <a:rPr lang="it-IT" dirty="0"/>
              <a:t> </a:t>
            </a:r>
          </a:p>
          <a:p>
            <a:pPr algn="ctr"/>
            <a:r>
              <a:rPr lang="it-IT" dirty="0" err="1"/>
              <a:t>cipher</a:t>
            </a:r>
            <a:endParaRPr lang="it-IT" dirty="0"/>
          </a:p>
        </p:txBody>
      </p:sp>
      <p:sp>
        <p:nvSpPr>
          <p:cNvPr id="11" name="Rectangle 10" descr="Horizontal brick"/>
          <p:cNvSpPr>
            <a:spLocks noChangeArrowheads="1"/>
          </p:cNvSpPr>
          <p:nvPr/>
        </p:nvSpPr>
        <p:spPr bwMode="auto">
          <a:xfrm>
            <a:off x="906599" y="5229163"/>
            <a:ext cx="4572000" cy="576263"/>
          </a:xfrm>
          <a:prstGeom prst="rect">
            <a:avLst/>
          </a:prstGeom>
          <a:pattFill prst="horzBrick">
            <a:fgClr>
              <a:schemeClr val="accent1"/>
            </a:fgClr>
            <a:bgClr>
              <a:schemeClr val="bg1"/>
            </a:bgClr>
          </a:pattFill>
          <a:ln w="9525">
            <a:solidFill>
              <a:schemeClr val="tx1"/>
            </a:solidFill>
            <a:miter lim="800000"/>
            <a:headEnd/>
            <a:tailEnd/>
          </a:ln>
        </p:spPr>
        <p:txBody>
          <a:bodyPr wrap="none" anchor="ctr"/>
          <a:lstStyle/>
          <a:p>
            <a:endParaRPr lang="it-IT" b="1"/>
          </a:p>
        </p:txBody>
      </p:sp>
      <p:sp>
        <p:nvSpPr>
          <p:cNvPr id="12" name="Rettangolo 10"/>
          <p:cNvSpPr>
            <a:spLocks noChangeArrowheads="1"/>
          </p:cNvSpPr>
          <p:nvPr/>
        </p:nvSpPr>
        <p:spPr bwMode="auto">
          <a:xfrm>
            <a:off x="941524" y="5300601"/>
            <a:ext cx="4500562" cy="396875"/>
          </a:xfrm>
          <a:prstGeom prst="rect">
            <a:avLst/>
          </a:prstGeom>
          <a:solidFill>
            <a:srgbClr val="FFFF99">
              <a:alpha val="50195"/>
            </a:srgbClr>
          </a:solidFill>
          <a:ln w="12700" algn="ctr">
            <a:solidFill>
              <a:schemeClr val="tx1"/>
            </a:solidFill>
            <a:round/>
            <a:headEnd type="none" w="sm" len="sm"/>
            <a:tailEnd type="none" w="sm" len="sm"/>
          </a:ln>
        </p:spPr>
        <p:txBody>
          <a:bodyPr/>
          <a:lstStyle/>
          <a:p>
            <a:pPr algn="ctr"/>
            <a:r>
              <a:rPr lang="it-IT"/>
              <a:t>Long message m</a:t>
            </a:r>
          </a:p>
        </p:txBody>
      </p:sp>
      <p:sp>
        <p:nvSpPr>
          <p:cNvPr id="13" name="Rettangolo 12"/>
          <p:cNvSpPr>
            <a:spLocks noChangeArrowheads="1"/>
          </p:cNvSpPr>
          <p:nvPr/>
        </p:nvSpPr>
        <p:spPr bwMode="auto">
          <a:xfrm>
            <a:off x="5586549" y="5300601"/>
            <a:ext cx="863600" cy="360362"/>
          </a:xfrm>
          <a:prstGeom prst="rect">
            <a:avLst/>
          </a:prstGeom>
          <a:solidFill>
            <a:srgbClr val="FFFF99">
              <a:alpha val="50195"/>
            </a:srgbClr>
          </a:solidFill>
          <a:ln w="12700" algn="ctr">
            <a:solidFill>
              <a:schemeClr val="tx1"/>
            </a:solidFill>
            <a:round/>
            <a:headEnd type="none" w="sm" len="sm"/>
            <a:tailEnd type="none" w="sm" len="sm"/>
          </a:ln>
        </p:spPr>
        <p:txBody>
          <a:bodyPr/>
          <a:lstStyle/>
          <a:p>
            <a:pPr algn="ctr"/>
            <a:r>
              <a:rPr lang="it-IT"/>
              <a:t>Key K</a:t>
            </a:r>
          </a:p>
        </p:txBody>
      </p:sp>
      <p:sp>
        <p:nvSpPr>
          <p:cNvPr id="14" name="Freccia a destra 13"/>
          <p:cNvSpPr/>
          <p:nvPr/>
        </p:nvSpPr>
        <p:spPr bwMode="auto">
          <a:xfrm>
            <a:off x="7524328" y="5209823"/>
            <a:ext cx="972108" cy="792757"/>
          </a:xfrm>
          <a:prstGeom prst="rightArrow">
            <a:avLst/>
          </a:prstGeom>
          <a:solidFill>
            <a:srgbClr val="92D050">
              <a:alpha val="5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ln>
                  <a:noFill/>
                </a:ln>
                <a:solidFill>
                  <a:schemeClr val="tx1"/>
                </a:solidFill>
                <a:effectLst/>
                <a:latin typeface="Arial Narrow" pitchFamily="34" charset="0"/>
              </a:rPr>
              <a:t>SEND</a:t>
            </a:r>
          </a:p>
        </p:txBody>
      </p:sp>
      <p:sp>
        <p:nvSpPr>
          <p:cNvPr id="15" name="CasellaDiTesto 14"/>
          <p:cNvSpPr txBox="1"/>
          <p:nvPr/>
        </p:nvSpPr>
        <p:spPr>
          <a:xfrm>
            <a:off x="323528" y="6012356"/>
            <a:ext cx="8358378" cy="400110"/>
          </a:xfrm>
          <a:prstGeom prst="rect">
            <a:avLst/>
          </a:prstGeom>
          <a:noFill/>
        </p:spPr>
        <p:txBody>
          <a:bodyPr wrap="none" rtlCol="0">
            <a:spAutoFit/>
          </a:bodyPr>
          <a:lstStyle/>
          <a:p>
            <a:r>
              <a:rPr lang="it-IT" sz="2000" b="1" i="1" dirty="0">
                <a:solidFill>
                  <a:srgbClr val="FF0000"/>
                </a:solidFill>
              </a:rPr>
              <a:t>(ECIES: </a:t>
            </a:r>
            <a:r>
              <a:rPr lang="it-IT" sz="2000" b="1" i="1" dirty="0" err="1">
                <a:solidFill>
                  <a:srgbClr val="FF0000"/>
                </a:solidFill>
              </a:rPr>
              <a:t>recently</a:t>
            </a:r>
            <a:r>
              <a:rPr lang="it-IT" sz="2000" b="1" i="1" dirty="0">
                <a:solidFill>
                  <a:srgbClr val="FF0000"/>
                </a:solidFill>
              </a:rPr>
              <a:t> </a:t>
            </a:r>
            <a:r>
              <a:rPr lang="it-IT" sz="2000" b="1" i="1" dirty="0" err="1">
                <a:solidFill>
                  <a:srgbClr val="FF0000"/>
                </a:solidFill>
              </a:rPr>
              <a:t>introduced</a:t>
            </a:r>
            <a:r>
              <a:rPr lang="it-IT" sz="2000" b="1" i="1" dirty="0">
                <a:solidFill>
                  <a:srgbClr val="FF0000"/>
                </a:solidFill>
              </a:rPr>
              <a:t> in 5G </a:t>
            </a:r>
            <a:r>
              <a:rPr lang="it-IT" sz="2000" b="1" i="1" dirty="0" err="1">
                <a:solidFill>
                  <a:srgbClr val="FF0000"/>
                </a:solidFill>
              </a:rPr>
              <a:t>subscriber</a:t>
            </a:r>
            <a:r>
              <a:rPr lang="it-IT" sz="2000" b="1" i="1" dirty="0">
                <a:solidFill>
                  <a:srgbClr val="FF0000"/>
                </a:solidFill>
              </a:rPr>
              <a:t> Identity </a:t>
            </a:r>
            <a:r>
              <a:rPr lang="it-IT" sz="2000" b="1" i="1" dirty="0" err="1">
                <a:solidFill>
                  <a:srgbClr val="FF0000"/>
                </a:solidFill>
              </a:rPr>
              <a:t>Concealment</a:t>
            </a:r>
            <a:r>
              <a:rPr lang="it-IT" sz="2000" b="1" i="1" dirty="0">
                <a:solidFill>
                  <a:srgbClr val="FF0000"/>
                </a:solidFill>
              </a:rPr>
              <a:t> – </a:t>
            </a:r>
            <a:r>
              <a:rPr lang="it-IT" sz="2000" b="1" i="1" dirty="0" err="1">
                <a:solidFill>
                  <a:srgbClr val="FF0000"/>
                </a:solidFill>
              </a:rPr>
              <a:t>see</a:t>
            </a:r>
            <a:r>
              <a:rPr lang="it-IT" sz="2000" b="1" i="1" dirty="0">
                <a:solidFill>
                  <a:srgbClr val="FF0000"/>
                </a:solidFill>
              </a:rPr>
              <a:t> 5G SUCI)</a:t>
            </a:r>
          </a:p>
        </p:txBody>
      </p:sp>
    </p:spTree>
    <p:extLst>
      <p:ext uri="{BB962C8B-B14F-4D97-AF65-F5344CB8AC3E}">
        <p14:creationId xmlns:p14="http://schemas.microsoft.com/office/powerpoint/2010/main" val="62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p:bldP spid="8" grpId="0" animBg="1"/>
      <p:bldP spid="9" grpId="0" animBg="1"/>
      <p:bldP spid="10" grpId="0"/>
      <p:bldP spid="11" grpId="0" animBg="1"/>
      <p:bldP spid="12" grpId="0" animBg="1"/>
      <p:bldP spid="13" grpId="0" animBg="1"/>
      <p:bldP spid="14"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05" y="139989"/>
            <a:ext cx="8680759" cy="496025"/>
          </a:xfrm>
        </p:spPr>
        <p:txBody>
          <a:bodyPr/>
          <a:lstStyle/>
          <a:p>
            <a:r>
              <a:rPr lang="it-IT" dirty="0"/>
              <a:t>B) </a:t>
            </a:r>
            <a:r>
              <a:rPr lang="it-IT" dirty="0" err="1"/>
              <a:t>Verifying</a:t>
            </a:r>
            <a:r>
              <a:rPr lang="it-IT" dirty="0"/>
              <a:t> Certificate </a:t>
            </a:r>
            <a:r>
              <a:rPr lang="it-IT" dirty="0" err="1"/>
              <a:t>validity</a:t>
            </a:r>
            <a:endParaRPr lang="it-IT" dirty="0"/>
          </a:p>
        </p:txBody>
      </p:sp>
      <p:pic>
        <p:nvPicPr>
          <p:cNvPr id="4" name="Picture 2" descr="Risultati immagini per ba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916" y="3212976"/>
            <a:ext cx="2195525" cy="175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5" y="3211841"/>
            <a:ext cx="1111805" cy="136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sellaDiTesto 9"/>
          <p:cNvSpPr txBox="1"/>
          <p:nvPr/>
        </p:nvSpPr>
        <p:spPr>
          <a:xfrm>
            <a:off x="5652120" y="4401109"/>
            <a:ext cx="720080" cy="523220"/>
          </a:xfrm>
          <a:prstGeom prst="rect">
            <a:avLst/>
          </a:prstGeom>
          <a:noFill/>
        </p:spPr>
        <p:txBody>
          <a:bodyPr wrap="square" rtlCol="0">
            <a:spAutoFit/>
          </a:bodyPr>
          <a:lstStyle/>
          <a:p>
            <a:r>
              <a:rPr lang="it-IT" sz="2800" b="1" dirty="0"/>
              <a:t>SK</a:t>
            </a:r>
            <a:endParaRPr lang="it-IT" b="1" dirty="0"/>
          </a:p>
        </p:txBody>
      </p:sp>
      <p:sp>
        <p:nvSpPr>
          <p:cNvPr id="11" name="Ovale 10"/>
          <p:cNvSpPr/>
          <p:nvPr/>
        </p:nvSpPr>
        <p:spPr bwMode="auto">
          <a:xfrm>
            <a:off x="287524" y="4833156"/>
            <a:ext cx="504056" cy="576064"/>
          </a:xfrm>
          <a:prstGeom prst="ellipse">
            <a:avLst/>
          </a:prstGeom>
          <a:solidFill>
            <a:schemeClr val="accent3">
              <a:lumMod val="85000"/>
              <a:alpha val="50000"/>
            </a:schemeClr>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tx1"/>
                </a:solidFill>
                <a:effectLst/>
                <a:latin typeface="Arial Narrow" pitchFamily="34" charset="0"/>
              </a:rPr>
              <a:t>2</a:t>
            </a:r>
          </a:p>
        </p:txBody>
      </p:sp>
      <p:cxnSp>
        <p:nvCxnSpPr>
          <p:cNvPr id="15" name="Connettore 2 14"/>
          <p:cNvCxnSpPr/>
          <p:nvPr/>
        </p:nvCxnSpPr>
        <p:spPr bwMode="auto">
          <a:xfrm flipH="1" flipV="1">
            <a:off x="1179510" y="4077072"/>
            <a:ext cx="2766473" cy="5372"/>
          </a:xfrm>
          <a:prstGeom prst="straightConnector1">
            <a:avLst/>
          </a:prstGeom>
          <a:solidFill>
            <a:srgbClr val="FFFF99">
              <a:alpha val="50000"/>
            </a:srgbClr>
          </a:solidFill>
          <a:ln w="57150" cap="flat" cmpd="sng" algn="ctr">
            <a:solidFill>
              <a:schemeClr val="tx1"/>
            </a:solidFill>
            <a:prstDash val="solid"/>
            <a:round/>
            <a:headEnd type="none" w="sm" len="sm"/>
            <a:tailEnd type="triangle"/>
          </a:ln>
          <a:effectLst/>
        </p:spPr>
      </p:cxnSp>
      <p:sp>
        <p:nvSpPr>
          <p:cNvPr id="16" name="Ovale 15"/>
          <p:cNvSpPr/>
          <p:nvPr/>
        </p:nvSpPr>
        <p:spPr bwMode="auto">
          <a:xfrm>
            <a:off x="2438400" y="2755619"/>
            <a:ext cx="504056" cy="576064"/>
          </a:xfrm>
          <a:prstGeom prst="ellipse">
            <a:avLst/>
          </a:prstGeom>
          <a:solidFill>
            <a:schemeClr val="accent3">
              <a:lumMod val="85000"/>
              <a:alpha val="50000"/>
            </a:schemeClr>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it-IT" sz="2400" b="1" dirty="0"/>
              <a:t>1</a:t>
            </a:r>
            <a:endParaRPr kumimoji="0" lang="it-IT" sz="2400" b="1" i="0" u="none" strike="noStrike" cap="none" normalizeH="0" baseline="0" dirty="0">
              <a:ln>
                <a:noFill/>
              </a:ln>
              <a:solidFill>
                <a:schemeClr val="tx1"/>
              </a:solidFill>
              <a:effectLst/>
              <a:latin typeface="Arial Narrow" pitchFamily="34" charset="0"/>
            </a:endParaRPr>
          </a:p>
        </p:txBody>
      </p:sp>
      <p:sp>
        <p:nvSpPr>
          <p:cNvPr id="21" name="CasellaDiTesto 20"/>
          <p:cNvSpPr txBox="1"/>
          <p:nvPr/>
        </p:nvSpPr>
        <p:spPr>
          <a:xfrm>
            <a:off x="1295636" y="3378381"/>
            <a:ext cx="2904962" cy="605294"/>
          </a:xfrm>
          <a:prstGeom prst="rect">
            <a:avLst/>
          </a:prstGeom>
          <a:noFill/>
        </p:spPr>
        <p:txBody>
          <a:bodyPr wrap="none" rtlCol="0">
            <a:spAutoFit/>
          </a:bodyPr>
          <a:lstStyle/>
          <a:p>
            <a:pPr>
              <a:lnSpc>
                <a:spcPts val="2000"/>
              </a:lnSpc>
            </a:pPr>
            <a:r>
              <a:rPr lang="it-IT" sz="2000" b="1" dirty="0"/>
              <a:t>Here I </a:t>
            </a:r>
            <a:r>
              <a:rPr lang="it-IT" sz="2000" b="1" dirty="0" err="1"/>
              <a:t>am</a:t>
            </a:r>
            <a:r>
              <a:rPr lang="it-IT" sz="2000" b="1" dirty="0"/>
              <a:t>: </a:t>
            </a:r>
            <a:r>
              <a:rPr lang="it-IT" sz="2000" b="1" dirty="0" err="1"/>
              <a:t>name</a:t>
            </a:r>
            <a:r>
              <a:rPr lang="it-IT" sz="2000" b="1" dirty="0"/>
              <a:t> and PK</a:t>
            </a:r>
          </a:p>
          <a:p>
            <a:pPr algn="ctr">
              <a:lnSpc>
                <a:spcPts val="2000"/>
              </a:lnSpc>
            </a:pPr>
            <a:r>
              <a:rPr lang="it-IT" sz="2000" b="1" dirty="0"/>
              <a:t>(</a:t>
            </a:r>
            <a:r>
              <a:rPr lang="it-IT" sz="2000" b="1" dirty="0" err="1"/>
              <a:t>BankName</a:t>
            </a:r>
            <a:r>
              <a:rPr lang="it-IT" sz="2000" b="1" dirty="0"/>
              <a:t>, </a:t>
            </a:r>
            <a:r>
              <a:rPr lang="it-IT" sz="2000" b="1" dirty="0" err="1"/>
              <a:t>BankPK</a:t>
            </a:r>
            <a:r>
              <a:rPr lang="it-IT" sz="2000" b="1" dirty="0"/>
              <a:t>)</a:t>
            </a:r>
            <a:r>
              <a:rPr lang="it-IT" sz="2000" b="1" baseline="-25000" dirty="0" err="1"/>
              <a:t>CA_sign</a:t>
            </a:r>
            <a:endParaRPr lang="it-IT" sz="2000" b="1" baseline="-25000" dirty="0"/>
          </a:p>
        </p:txBody>
      </p:sp>
      <p:sp>
        <p:nvSpPr>
          <p:cNvPr id="20" name="CasellaDiTesto 19"/>
          <p:cNvSpPr txBox="1"/>
          <p:nvPr/>
        </p:nvSpPr>
        <p:spPr>
          <a:xfrm>
            <a:off x="910954" y="4839930"/>
            <a:ext cx="3853940" cy="605294"/>
          </a:xfrm>
          <a:prstGeom prst="rect">
            <a:avLst/>
          </a:prstGeom>
          <a:noFill/>
        </p:spPr>
        <p:txBody>
          <a:bodyPr wrap="none" rtlCol="0">
            <a:spAutoFit/>
          </a:bodyPr>
          <a:lstStyle/>
          <a:p>
            <a:pPr>
              <a:lnSpc>
                <a:spcPts val="2000"/>
              </a:lnSpc>
            </a:pPr>
            <a:r>
              <a:rPr lang="it-IT" sz="2000" b="1" dirty="0"/>
              <a:t>Do I trust the CA </a:t>
            </a:r>
            <a:r>
              <a:rPr lang="it-IT" sz="2000" b="1" dirty="0" err="1"/>
              <a:t>you</a:t>
            </a:r>
            <a:r>
              <a:rPr lang="it-IT" sz="2000" b="1" dirty="0"/>
              <a:t> </a:t>
            </a:r>
            <a:r>
              <a:rPr lang="it-IT" sz="2000" b="1" dirty="0" err="1"/>
              <a:t>have</a:t>
            </a:r>
            <a:r>
              <a:rPr lang="it-IT" sz="2000" b="1" dirty="0"/>
              <a:t> </a:t>
            </a:r>
            <a:r>
              <a:rPr lang="it-IT" sz="2000" b="1" dirty="0" err="1"/>
              <a:t>chosen</a:t>
            </a:r>
            <a:r>
              <a:rPr lang="it-IT" sz="2000" b="1" dirty="0"/>
              <a:t>? </a:t>
            </a:r>
          </a:p>
          <a:p>
            <a:pPr>
              <a:lnSpc>
                <a:spcPts val="2000"/>
              </a:lnSpc>
            </a:pPr>
            <a:r>
              <a:rPr lang="it-IT" sz="2000" b="1" dirty="0"/>
              <a:t>(</a:t>
            </a:r>
            <a:r>
              <a:rPr lang="it-IT" sz="2000" b="1" dirty="0" err="1"/>
              <a:t>Is</a:t>
            </a:r>
            <a:r>
              <a:rPr lang="it-IT" sz="2000" b="1" dirty="0"/>
              <a:t> in </a:t>
            </a:r>
            <a:r>
              <a:rPr lang="it-IT" sz="2000" b="1" dirty="0" err="1"/>
              <a:t>my</a:t>
            </a:r>
            <a:r>
              <a:rPr lang="it-IT" sz="2000" b="1" dirty="0"/>
              <a:t> list of </a:t>
            </a:r>
            <a:r>
              <a:rPr lang="it-IT" sz="2000" b="1" dirty="0" err="1"/>
              <a:t>trusted</a:t>
            </a:r>
            <a:r>
              <a:rPr lang="it-IT" sz="2000" b="1" dirty="0"/>
              <a:t> </a:t>
            </a:r>
            <a:r>
              <a:rPr lang="it-IT" sz="2000" b="1" dirty="0" err="1"/>
              <a:t>ones</a:t>
            </a:r>
            <a:r>
              <a:rPr lang="it-IT" sz="2000" b="1" dirty="0"/>
              <a:t>?) </a:t>
            </a:r>
            <a:r>
              <a:rPr lang="it-IT" sz="2000" b="1" dirty="0">
                <a:sym typeface="Wingdings" panose="05000000000000000000" pitchFamily="2" charset="2"/>
              </a:rPr>
              <a:t> OK</a:t>
            </a:r>
            <a:endParaRPr lang="it-IT" sz="2000" b="1" baseline="-25000" dirty="0"/>
          </a:p>
        </p:txBody>
      </p:sp>
      <p:graphicFrame>
        <p:nvGraphicFramePr>
          <p:cNvPr id="22" name="Oggetto 21"/>
          <p:cNvGraphicFramePr>
            <a:graphicFrameLocks/>
          </p:cNvGraphicFramePr>
          <p:nvPr/>
        </p:nvGraphicFramePr>
        <p:xfrm>
          <a:off x="3801940" y="770075"/>
          <a:ext cx="1394616" cy="1583506"/>
        </p:xfrm>
        <a:graphic>
          <a:graphicData uri="http://schemas.openxmlformats.org/presentationml/2006/ole">
            <mc:AlternateContent xmlns:mc="http://schemas.openxmlformats.org/markup-compatibility/2006">
              <mc:Choice xmlns:v="urn:schemas-microsoft-com:vml" Requires="v">
                <p:oleObj spid="_x0000_s52233" name="Microsoft ClipArt Gallery" r:id="rId5" imgW="2898000" imgH="4004280" progId="">
                  <p:embed/>
                </p:oleObj>
              </mc:Choice>
              <mc:Fallback>
                <p:oleObj name="Microsoft ClipArt Gallery" r:id="rId5" imgW="2898000" imgH="4004280" progId="">
                  <p:embed/>
                  <p:pic>
                    <p:nvPicPr>
                      <p:cNvPr id="22" name="Oggetto 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1940" y="770075"/>
                        <a:ext cx="1394616" cy="1583506"/>
                      </a:xfrm>
                      <a:prstGeom prst="rect">
                        <a:avLst/>
                      </a:prstGeom>
                      <a:noFill/>
                      <a:ln>
                        <a:noFill/>
                      </a:ln>
                    </p:spPr>
                  </p:pic>
                </p:oleObj>
              </mc:Fallback>
            </mc:AlternateContent>
          </a:graphicData>
        </a:graphic>
      </p:graphicFrame>
      <p:sp>
        <p:nvSpPr>
          <p:cNvPr id="23" name="CasellaDiTesto 22"/>
          <p:cNvSpPr txBox="1"/>
          <p:nvPr/>
        </p:nvSpPr>
        <p:spPr>
          <a:xfrm>
            <a:off x="4856213" y="701524"/>
            <a:ext cx="1850828" cy="707886"/>
          </a:xfrm>
          <a:prstGeom prst="rect">
            <a:avLst/>
          </a:prstGeom>
          <a:noFill/>
        </p:spPr>
        <p:txBody>
          <a:bodyPr wrap="none" rtlCol="0">
            <a:spAutoFit/>
          </a:bodyPr>
          <a:lstStyle/>
          <a:p>
            <a:pPr algn="ctr"/>
            <a:r>
              <a:rPr lang="it-IT" sz="2000" b="1" dirty="0">
                <a:solidFill>
                  <a:srgbClr val="FF0000"/>
                </a:solidFill>
              </a:rPr>
              <a:t>CERTIFICATION </a:t>
            </a:r>
          </a:p>
          <a:p>
            <a:pPr algn="ctr"/>
            <a:r>
              <a:rPr lang="it-IT" sz="2000" b="1" dirty="0">
                <a:solidFill>
                  <a:srgbClr val="FF0000"/>
                </a:solidFill>
              </a:rPr>
              <a:t>AUTHORITY</a:t>
            </a:r>
          </a:p>
        </p:txBody>
      </p:sp>
      <p:sp>
        <p:nvSpPr>
          <p:cNvPr id="24" name="Ovale 23"/>
          <p:cNvSpPr/>
          <p:nvPr/>
        </p:nvSpPr>
        <p:spPr bwMode="auto">
          <a:xfrm>
            <a:off x="287524" y="5525463"/>
            <a:ext cx="504056" cy="576064"/>
          </a:xfrm>
          <a:prstGeom prst="ellipse">
            <a:avLst/>
          </a:prstGeom>
          <a:solidFill>
            <a:schemeClr val="accent3">
              <a:lumMod val="85000"/>
              <a:alpha val="50000"/>
            </a:schemeClr>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tx1"/>
                </a:solidFill>
                <a:effectLst/>
                <a:latin typeface="Arial Narrow" pitchFamily="34" charset="0"/>
              </a:rPr>
              <a:t>3</a:t>
            </a:r>
          </a:p>
        </p:txBody>
      </p:sp>
      <p:sp>
        <p:nvSpPr>
          <p:cNvPr id="25" name="CasellaDiTesto 24"/>
          <p:cNvSpPr txBox="1"/>
          <p:nvPr/>
        </p:nvSpPr>
        <p:spPr>
          <a:xfrm>
            <a:off x="910954" y="5699804"/>
            <a:ext cx="3673185" cy="348813"/>
          </a:xfrm>
          <a:prstGeom prst="rect">
            <a:avLst/>
          </a:prstGeom>
          <a:noFill/>
        </p:spPr>
        <p:txBody>
          <a:bodyPr wrap="none" rtlCol="0">
            <a:spAutoFit/>
          </a:bodyPr>
          <a:lstStyle/>
          <a:p>
            <a:pPr>
              <a:lnSpc>
                <a:spcPts val="2000"/>
              </a:lnSpc>
            </a:pPr>
            <a:r>
              <a:rPr lang="it-IT" sz="2000" b="1" dirty="0" err="1"/>
              <a:t>Is</a:t>
            </a:r>
            <a:r>
              <a:rPr lang="it-IT" sz="2000" b="1" dirty="0"/>
              <a:t> the CA </a:t>
            </a:r>
            <a:r>
              <a:rPr lang="it-IT" sz="2000" b="1" dirty="0" err="1"/>
              <a:t>signature</a:t>
            </a:r>
            <a:r>
              <a:rPr lang="it-IT" sz="2000" b="1" dirty="0"/>
              <a:t> </a:t>
            </a:r>
            <a:r>
              <a:rPr lang="it-IT" sz="2000" b="1" dirty="0" err="1"/>
              <a:t>correct</a:t>
            </a:r>
            <a:r>
              <a:rPr lang="it-IT" sz="2000" b="1" dirty="0"/>
              <a:t>? </a:t>
            </a:r>
            <a:r>
              <a:rPr lang="it-IT" sz="2000" b="1" dirty="0">
                <a:sym typeface="Wingdings" panose="05000000000000000000" pitchFamily="2" charset="2"/>
              </a:rPr>
              <a:t> OK</a:t>
            </a:r>
            <a:endParaRPr lang="it-IT" sz="2000" b="1" baseline="-25000" dirty="0"/>
          </a:p>
        </p:txBody>
      </p:sp>
      <p:sp>
        <p:nvSpPr>
          <p:cNvPr id="26" name="CasellaDiTesto 25"/>
          <p:cNvSpPr txBox="1"/>
          <p:nvPr/>
        </p:nvSpPr>
        <p:spPr>
          <a:xfrm>
            <a:off x="4752020" y="5373216"/>
            <a:ext cx="3949799" cy="605294"/>
          </a:xfrm>
          <a:prstGeom prst="rect">
            <a:avLst/>
          </a:prstGeom>
          <a:noFill/>
        </p:spPr>
        <p:txBody>
          <a:bodyPr wrap="none" rtlCol="0">
            <a:spAutoFit/>
          </a:bodyPr>
          <a:lstStyle/>
          <a:p>
            <a:pPr>
              <a:lnSpc>
                <a:spcPts val="2000"/>
              </a:lnSpc>
            </a:pPr>
            <a:r>
              <a:rPr lang="it-IT" sz="2000" b="1" dirty="0">
                <a:solidFill>
                  <a:srgbClr val="FF0000"/>
                </a:solidFill>
              </a:rPr>
              <a:t>DOES THIS MEAN THAT </a:t>
            </a:r>
            <a:br>
              <a:rPr lang="it-IT" sz="2000" b="1" dirty="0">
                <a:solidFill>
                  <a:srgbClr val="FF0000"/>
                </a:solidFill>
              </a:rPr>
            </a:br>
            <a:r>
              <a:rPr lang="it-IT" sz="2000" b="1" dirty="0">
                <a:solidFill>
                  <a:srgbClr val="FF0000"/>
                </a:solidFill>
              </a:rPr>
              <a:t>I’M REALLY TALKING TO THE BANK?</a:t>
            </a:r>
            <a:endParaRPr lang="it-IT" sz="2000" b="1" baseline="-25000" dirty="0">
              <a:solidFill>
                <a:srgbClr val="FF0000"/>
              </a:solidFill>
            </a:endParaRPr>
          </a:p>
        </p:txBody>
      </p:sp>
      <p:sp>
        <p:nvSpPr>
          <p:cNvPr id="27" name="CasellaDiTesto 26"/>
          <p:cNvSpPr txBox="1"/>
          <p:nvPr/>
        </p:nvSpPr>
        <p:spPr>
          <a:xfrm>
            <a:off x="5508104" y="3849429"/>
            <a:ext cx="3717684" cy="348813"/>
          </a:xfrm>
          <a:prstGeom prst="rect">
            <a:avLst/>
          </a:prstGeom>
          <a:noFill/>
        </p:spPr>
        <p:txBody>
          <a:bodyPr wrap="none" rtlCol="0">
            <a:spAutoFit/>
          </a:bodyPr>
          <a:lstStyle/>
          <a:p>
            <a:pPr algn="ctr">
              <a:lnSpc>
                <a:spcPts val="2000"/>
              </a:lnSpc>
            </a:pPr>
            <a:r>
              <a:rPr lang="it-IT" sz="2000" b="1" dirty="0"/>
              <a:t>CERT = (</a:t>
            </a:r>
            <a:r>
              <a:rPr lang="it-IT" sz="2000" b="1" dirty="0" err="1"/>
              <a:t>BankName</a:t>
            </a:r>
            <a:r>
              <a:rPr lang="it-IT" sz="2000" b="1" dirty="0"/>
              <a:t>, </a:t>
            </a:r>
            <a:r>
              <a:rPr lang="it-IT" sz="2000" b="1" dirty="0" err="1"/>
              <a:t>BankPK</a:t>
            </a:r>
            <a:r>
              <a:rPr lang="it-IT" sz="2000" b="1" dirty="0"/>
              <a:t>)</a:t>
            </a:r>
            <a:r>
              <a:rPr lang="it-IT" sz="2000" b="1" baseline="-25000" dirty="0" err="1"/>
              <a:t>CA_sign</a:t>
            </a:r>
            <a:endParaRPr lang="it-IT" sz="2000" b="1" baseline="-25000" dirty="0"/>
          </a:p>
        </p:txBody>
      </p:sp>
    </p:spTree>
    <p:extLst>
      <p:ext uri="{BB962C8B-B14F-4D97-AF65-F5344CB8AC3E}">
        <p14:creationId xmlns:p14="http://schemas.microsoft.com/office/powerpoint/2010/main" val="267248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1" grpId="0"/>
      <p:bldP spid="20" grpId="0"/>
      <p:bldP spid="24" grpId="0" animBg="1"/>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descr="Risultati immagini per ba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916" y="3212976"/>
            <a:ext cx="2195525" cy="175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67705" y="139989"/>
            <a:ext cx="8680759" cy="496025"/>
          </a:xfrm>
        </p:spPr>
        <p:txBody>
          <a:bodyPr/>
          <a:lstStyle/>
          <a:p>
            <a:r>
              <a:rPr lang="it-IT" dirty="0"/>
              <a:t>B) </a:t>
            </a:r>
            <a:r>
              <a:rPr lang="it-IT" dirty="0" err="1"/>
              <a:t>Verifying</a:t>
            </a:r>
            <a:r>
              <a:rPr lang="it-IT" dirty="0"/>
              <a:t> Certificate </a:t>
            </a:r>
            <a:r>
              <a:rPr lang="it-IT" dirty="0" err="1"/>
              <a:t>validity</a:t>
            </a:r>
            <a:endParaRPr lang="it-IT"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5" y="3211841"/>
            <a:ext cx="1111805" cy="136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sellaDiTesto 9"/>
          <p:cNvSpPr txBox="1"/>
          <p:nvPr/>
        </p:nvSpPr>
        <p:spPr>
          <a:xfrm>
            <a:off x="5652120" y="4401109"/>
            <a:ext cx="720080" cy="523220"/>
          </a:xfrm>
          <a:prstGeom prst="rect">
            <a:avLst/>
          </a:prstGeom>
          <a:noFill/>
        </p:spPr>
        <p:txBody>
          <a:bodyPr wrap="square" rtlCol="0">
            <a:spAutoFit/>
          </a:bodyPr>
          <a:lstStyle/>
          <a:p>
            <a:r>
              <a:rPr lang="it-IT" sz="2800" b="1" dirty="0"/>
              <a:t>SK</a:t>
            </a:r>
            <a:endParaRPr lang="it-IT" b="1" dirty="0"/>
          </a:p>
        </p:txBody>
      </p:sp>
      <p:graphicFrame>
        <p:nvGraphicFramePr>
          <p:cNvPr id="22" name="Oggetto 21"/>
          <p:cNvGraphicFramePr>
            <a:graphicFrameLocks/>
          </p:cNvGraphicFramePr>
          <p:nvPr/>
        </p:nvGraphicFramePr>
        <p:xfrm>
          <a:off x="3801940" y="770075"/>
          <a:ext cx="1394616" cy="1583506"/>
        </p:xfrm>
        <a:graphic>
          <a:graphicData uri="http://schemas.openxmlformats.org/presentationml/2006/ole">
            <mc:AlternateContent xmlns:mc="http://schemas.openxmlformats.org/markup-compatibility/2006">
              <mc:Choice xmlns:v="urn:schemas-microsoft-com:vml" Requires="v">
                <p:oleObj spid="_x0000_s53257" name="Microsoft ClipArt Gallery" r:id="rId5" imgW="2898000" imgH="4004280" progId="">
                  <p:embed/>
                </p:oleObj>
              </mc:Choice>
              <mc:Fallback>
                <p:oleObj name="Microsoft ClipArt Gallery" r:id="rId5" imgW="2898000" imgH="4004280" progId="">
                  <p:embed/>
                  <p:pic>
                    <p:nvPicPr>
                      <p:cNvPr id="22" name="Oggetto 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1940" y="770075"/>
                        <a:ext cx="1394616" cy="1583506"/>
                      </a:xfrm>
                      <a:prstGeom prst="rect">
                        <a:avLst/>
                      </a:prstGeom>
                      <a:noFill/>
                      <a:ln>
                        <a:noFill/>
                      </a:ln>
                    </p:spPr>
                  </p:pic>
                </p:oleObj>
              </mc:Fallback>
            </mc:AlternateContent>
          </a:graphicData>
        </a:graphic>
      </p:graphicFrame>
      <p:sp>
        <p:nvSpPr>
          <p:cNvPr id="23" name="CasellaDiTesto 22"/>
          <p:cNvSpPr txBox="1"/>
          <p:nvPr/>
        </p:nvSpPr>
        <p:spPr>
          <a:xfrm>
            <a:off x="4856213" y="701524"/>
            <a:ext cx="1850828" cy="707886"/>
          </a:xfrm>
          <a:prstGeom prst="rect">
            <a:avLst/>
          </a:prstGeom>
          <a:noFill/>
        </p:spPr>
        <p:txBody>
          <a:bodyPr wrap="none" rtlCol="0">
            <a:spAutoFit/>
          </a:bodyPr>
          <a:lstStyle/>
          <a:p>
            <a:pPr algn="ctr"/>
            <a:r>
              <a:rPr lang="it-IT" sz="2000" b="1" dirty="0">
                <a:solidFill>
                  <a:srgbClr val="FF0000"/>
                </a:solidFill>
              </a:rPr>
              <a:t>CERTIFICATION </a:t>
            </a:r>
          </a:p>
          <a:p>
            <a:pPr algn="ctr"/>
            <a:r>
              <a:rPr lang="it-IT" sz="2000" b="1" dirty="0">
                <a:solidFill>
                  <a:srgbClr val="FF0000"/>
                </a:solidFill>
              </a:rPr>
              <a:t>AUTHORITY</a:t>
            </a:r>
          </a:p>
        </p:txBody>
      </p:sp>
      <p:sp>
        <p:nvSpPr>
          <p:cNvPr id="24" name="Ovale 23"/>
          <p:cNvSpPr/>
          <p:nvPr/>
        </p:nvSpPr>
        <p:spPr bwMode="auto">
          <a:xfrm>
            <a:off x="287524" y="5525463"/>
            <a:ext cx="504056" cy="576064"/>
          </a:xfrm>
          <a:prstGeom prst="ellipse">
            <a:avLst/>
          </a:prstGeom>
          <a:solidFill>
            <a:schemeClr val="accent3">
              <a:lumMod val="85000"/>
              <a:alpha val="50000"/>
            </a:schemeClr>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tx1"/>
                </a:solidFill>
                <a:effectLst/>
                <a:latin typeface="Arial Narrow" pitchFamily="34" charset="0"/>
              </a:rPr>
              <a:t>3</a:t>
            </a:r>
          </a:p>
        </p:txBody>
      </p:sp>
      <p:sp>
        <p:nvSpPr>
          <p:cNvPr id="25" name="CasellaDiTesto 24"/>
          <p:cNvSpPr txBox="1"/>
          <p:nvPr/>
        </p:nvSpPr>
        <p:spPr>
          <a:xfrm>
            <a:off x="910954" y="5699804"/>
            <a:ext cx="3673185" cy="348813"/>
          </a:xfrm>
          <a:prstGeom prst="rect">
            <a:avLst/>
          </a:prstGeom>
          <a:noFill/>
        </p:spPr>
        <p:txBody>
          <a:bodyPr wrap="none" rtlCol="0">
            <a:spAutoFit/>
          </a:bodyPr>
          <a:lstStyle/>
          <a:p>
            <a:pPr>
              <a:lnSpc>
                <a:spcPts val="2000"/>
              </a:lnSpc>
            </a:pPr>
            <a:r>
              <a:rPr lang="it-IT" sz="2000" b="1" dirty="0" err="1"/>
              <a:t>Is</a:t>
            </a:r>
            <a:r>
              <a:rPr lang="it-IT" sz="2000" b="1" dirty="0"/>
              <a:t> the CA </a:t>
            </a:r>
            <a:r>
              <a:rPr lang="it-IT" sz="2000" b="1" dirty="0" err="1"/>
              <a:t>signature</a:t>
            </a:r>
            <a:r>
              <a:rPr lang="it-IT" sz="2000" b="1" dirty="0"/>
              <a:t> </a:t>
            </a:r>
            <a:r>
              <a:rPr lang="it-IT" sz="2000" b="1" dirty="0" err="1"/>
              <a:t>correct</a:t>
            </a:r>
            <a:r>
              <a:rPr lang="it-IT" sz="2000" b="1" dirty="0"/>
              <a:t>? </a:t>
            </a:r>
            <a:r>
              <a:rPr lang="it-IT" sz="2000" b="1" dirty="0">
                <a:sym typeface="Wingdings" panose="05000000000000000000" pitchFamily="2" charset="2"/>
              </a:rPr>
              <a:t> OK</a:t>
            </a:r>
            <a:endParaRPr lang="it-IT" sz="2000" b="1" baseline="-25000" dirty="0"/>
          </a:p>
        </p:txBody>
      </p:sp>
      <p:sp>
        <p:nvSpPr>
          <p:cNvPr id="17" name="CasellaDiTesto 16"/>
          <p:cNvSpPr txBox="1"/>
          <p:nvPr/>
        </p:nvSpPr>
        <p:spPr>
          <a:xfrm>
            <a:off x="4752020" y="5373216"/>
            <a:ext cx="3949799" cy="605294"/>
          </a:xfrm>
          <a:prstGeom prst="rect">
            <a:avLst/>
          </a:prstGeom>
          <a:noFill/>
        </p:spPr>
        <p:txBody>
          <a:bodyPr wrap="none" rtlCol="0">
            <a:spAutoFit/>
          </a:bodyPr>
          <a:lstStyle/>
          <a:p>
            <a:pPr>
              <a:lnSpc>
                <a:spcPts val="2000"/>
              </a:lnSpc>
            </a:pPr>
            <a:r>
              <a:rPr lang="it-IT" sz="2000" b="1" dirty="0">
                <a:solidFill>
                  <a:srgbClr val="FF0000"/>
                </a:solidFill>
              </a:rPr>
              <a:t>DOES THIS MEAN THAT </a:t>
            </a:r>
            <a:br>
              <a:rPr lang="it-IT" sz="2000" b="1" dirty="0">
                <a:solidFill>
                  <a:srgbClr val="FF0000"/>
                </a:solidFill>
              </a:rPr>
            </a:br>
            <a:r>
              <a:rPr lang="it-IT" sz="2000" b="1" dirty="0">
                <a:solidFill>
                  <a:srgbClr val="FF0000"/>
                </a:solidFill>
              </a:rPr>
              <a:t>I’M REALLY TALKING TO THE BANK?</a:t>
            </a:r>
            <a:endParaRPr lang="it-IT" sz="2000" b="1" baseline="-25000" dirty="0">
              <a:solidFill>
                <a:srgbClr val="FF0000"/>
              </a:solidFill>
            </a:endParaRPr>
          </a:p>
        </p:txBody>
      </p:sp>
      <p:sp>
        <p:nvSpPr>
          <p:cNvPr id="18" name="CasellaDiTesto 17"/>
          <p:cNvSpPr txBox="1"/>
          <p:nvPr/>
        </p:nvSpPr>
        <p:spPr>
          <a:xfrm>
            <a:off x="3712509" y="6113981"/>
            <a:ext cx="5406224" cy="348813"/>
          </a:xfrm>
          <a:prstGeom prst="rect">
            <a:avLst/>
          </a:prstGeom>
          <a:noFill/>
        </p:spPr>
        <p:txBody>
          <a:bodyPr wrap="none" rtlCol="0">
            <a:spAutoFit/>
          </a:bodyPr>
          <a:lstStyle/>
          <a:p>
            <a:pPr>
              <a:lnSpc>
                <a:spcPts val="2000"/>
              </a:lnSpc>
            </a:pPr>
            <a:r>
              <a:rPr lang="it-IT" sz="3200" b="1" dirty="0">
                <a:solidFill>
                  <a:srgbClr val="FF0000"/>
                </a:solidFill>
              </a:rPr>
              <a:t>NOT YET – </a:t>
            </a:r>
            <a:r>
              <a:rPr lang="it-IT" sz="2800" b="1" dirty="0" err="1">
                <a:solidFill>
                  <a:srgbClr val="FF0000"/>
                </a:solidFill>
              </a:rPr>
              <a:t>what</a:t>
            </a:r>
            <a:r>
              <a:rPr lang="it-IT" sz="2800" b="1" dirty="0">
                <a:solidFill>
                  <a:srgbClr val="FF0000"/>
                </a:solidFill>
              </a:rPr>
              <a:t> </a:t>
            </a:r>
            <a:r>
              <a:rPr lang="it-IT" sz="2800" b="1" dirty="0" err="1">
                <a:solidFill>
                  <a:srgbClr val="FF0000"/>
                </a:solidFill>
              </a:rPr>
              <a:t>about</a:t>
            </a:r>
            <a:r>
              <a:rPr lang="it-IT" sz="2800" b="1" dirty="0">
                <a:solidFill>
                  <a:srgbClr val="FF0000"/>
                </a:solidFill>
              </a:rPr>
              <a:t> </a:t>
            </a:r>
            <a:r>
              <a:rPr lang="it-IT" sz="2800" b="1" dirty="0" err="1">
                <a:solidFill>
                  <a:srgbClr val="FF0000"/>
                </a:solidFill>
              </a:rPr>
              <a:t>cert</a:t>
            </a:r>
            <a:r>
              <a:rPr lang="it-IT" sz="2800" b="1" dirty="0">
                <a:solidFill>
                  <a:srgbClr val="FF0000"/>
                </a:solidFill>
              </a:rPr>
              <a:t> replay?!</a:t>
            </a:r>
            <a:endParaRPr lang="it-IT" sz="2800" b="1" baseline="-25000" dirty="0">
              <a:solidFill>
                <a:srgbClr val="FF0000"/>
              </a:solidFill>
            </a:endParaRPr>
          </a:p>
        </p:txBody>
      </p:sp>
      <p:pic>
        <p:nvPicPr>
          <p:cNvPr id="19" name="Immagin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316724" y="2375364"/>
            <a:ext cx="1800200" cy="2705219"/>
          </a:xfrm>
          <a:prstGeom prst="rect">
            <a:avLst/>
          </a:prstGeom>
        </p:spPr>
      </p:pic>
      <p:cxnSp>
        <p:nvCxnSpPr>
          <p:cNvPr id="27" name="Connettore 2 26"/>
          <p:cNvCxnSpPr/>
          <p:nvPr/>
        </p:nvCxnSpPr>
        <p:spPr bwMode="auto">
          <a:xfrm flipH="1" flipV="1">
            <a:off x="1179510" y="4077072"/>
            <a:ext cx="2766473" cy="5372"/>
          </a:xfrm>
          <a:prstGeom prst="straightConnector1">
            <a:avLst/>
          </a:prstGeom>
          <a:solidFill>
            <a:srgbClr val="FFFF99">
              <a:alpha val="50000"/>
            </a:srgbClr>
          </a:solidFill>
          <a:ln w="57150" cap="flat" cmpd="sng" algn="ctr">
            <a:solidFill>
              <a:schemeClr val="tx1"/>
            </a:solidFill>
            <a:prstDash val="solid"/>
            <a:round/>
            <a:headEnd type="none" w="sm" len="sm"/>
            <a:tailEnd type="triangle"/>
          </a:ln>
          <a:effectLst/>
        </p:spPr>
      </p:cxnSp>
      <p:sp>
        <p:nvSpPr>
          <p:cNvPr id="28" name="CasellaDiTesto 27"/>
          <p:cNvSpPr txBox="1"/>
          <p:nvPr/>
        </p:nvSpPr>
        <p:spPr>
          <a:xfrm>
            <a:off x="1295636" y="3378381"/>
            <a:ext cx="2904962" cy="605294"/>
          </a:xfrm>
          <a:prstGeom prst="rect">
            <a:avLst/>
          </a:prstGeom>
          <a:noFill/>
        </p:spPr>
        <p:txBody>
          <a:bodyPr wrap="none" rtlCol="0">
            <a:spAutoFit/>
          </a:bodyPr>
          <a:lstStyle/>
          <a:p>
            <a:pPr>
              <a:lnSpc>
                <a:spcPts val="2000"/>
              </a:lnSpc>
            </a:pPr>
            <a:r>
              <a:rPr lang="it-IT" sz="2000" b="1" dirty="0"/>
              <a:t>Here I </a:t>
            </a:r>
            <a:r>
              <a:rPr lang="it-IT" sz="2000" b="1" dirty="0" err="1"/>
              <a:t>am</a:t>
            </a:r>
            <a:r>
              <a:rPr lang="it-IT" sz="2000" b="1" dirty="0"/>
              <a:t>: </a:t>
            </a:r>
            <a:r>
              <a:rPr lang="it-IT" sz="2000" b="1" dirty="0" err="1"/>
              <a:t>name</a:t>
            </a:r>
            <a:r>
              <a:rPr lang="it-IT" sz="2000" b="1" dirty="0"/>
              <a:t> and PK</a:t>
            </a:r>
          </a:p>
          <a:p>
            <a:pPr algn="ctr">
              <a:lnSpc>
                <a:spcPts val="2000"/>
              </a:lnSpc>
            </a:pPr>
            <a:r>
              <a:rPr lang="it-IT" sz="2000" b="1" dirty="0"/>
              <a:t>(</a:t>
            </a:r>
            <a:r>
              <a:rPr lang="it-IT" sz="2000" b="1" dirty="0" err="1"/>
              <a:t>BankName</a:t>
            </a:r>
            <a:r>
              <a:rPr lang="it-IT" sz="2000" b="1" dirty="0"/>
              <a:t>, </a:t>
            </a:r>
            <a:r>
              <a:rPr lang="it-IT" sz="2000" b="1" dirty="0" err="1"/>
              <a:t>BankPK</a:t>
            </a:r>
            <a:r>
              <a:rPr lang="it-IT" sz="2000" b="1" dirty="0"/>
              <a:t>)</a:t>
            </a:r>
            <a:r>
              <a:rPr lang="it-IT" sz="2000" b="1" baseline="-25000" dirty="0" err="1"/>
              <a:t>CA_sign</a:t>
            </a:r>
            <a:endParaRPr lang="it-IT" sz="2000" b="1" baseline="-25000" dirty="0"/>
          </a:p>
        </p:txBody>
      </p:sp>
      <p:sp>
        <p:nvSpPr>
          <p:cNvPr id="30" name="CasellaDiTesto 29"/>
          <p:cNvSpPr txBox="1"/>
          <p:nvPr/>
        </p:nvSpPr>
        <p:spPr>
          <a:xfrm>
            <a:off x="5508104" y="3849429"/>
            <a:ext cx="3717684" cy="348813"/>
          </a:xfrm>
          <a:prstGeom prst="rect">
            <a:avLst/>
          </a:prstGeom>
          <a:noFill/>
        </p:spPr>
        <p:txBody>
          <a:bodyPr wrap="none" rtlCol="0">
            <a:spAutoFit/>
          </a:bodyPr>
          <a:lstStyle/>
          <a:p>
            <a:pPr algn="ctr">
              <a:lnSpc>
                <a:spcPts val="2000"/>
              </a:lnSpc>
            </a:pPr>
            <a:r>
              <a:rPr lang="it-IT" sz="2000" b="1" dirty="0"/>
              <a:t>CERT = (</a:t>
            </a:r>
            <a:r>
              <a:rPr lang="it-IT" sz="2000" b="1" dirty="0" err="1"/>
              <a:t>BankName</a:t>
            </a:r>
            <a:r>
              <a:rPr lang="it-IT" sz="2000" b="1" dirty="0"/>
              <a:t>, </a:t>
            </a:r>
            <a:r>
              <a:rPr lang="it-IT" sz="2000" b="1" dirty="0" err="1"/>
              <a:t>BankPK</a:t>
            </a:r>
            <a:r>
              <a:rPr lang="it-IT" sz="2000" b="1" dirty="0"/>
              <a:t>)</a:t>
            </a:r>
            <a:r>
              <a:rPr lang="it-IT" sz="2000" b="1" baseline="-25000" dirty="0" err="1"/>
              <a:t>CA_sign</a:t>
            </a:r>
            <a:endParaRPr lang="it-IT" sz="2000" b="1" baseline="-25000" dirty="0"/>
          </a:p>
        </p:txBody>
      </p:sp>
    </p:spTree>
    <p:extLst>
      <p:ext uri="{BB962C8B-B14F-4D97-AF65-F5344CB8AC3E}">
        <p14:creationId xmlns:p14="http://schemas.microsoft.com/office/powerpoint/2010/main" val="227018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xit" presetSubtype="0" fill="hold" grpId="0" nodeType="withEffect">
                                  <p:stCondLst>
                                    <p:cond delay="0"/>
                                  </p:stCondLst>
                                  <p:childTnLst>
                                    <p:animEffect transition="out" filter="fade">
                                      <p:cBhvr>
                                        <p:cTn id="15" dur="500"/>
                                        <p:tgtEl>
                                          <p:spTgt spid="30"/>
                                        </p:tgtEl>
                                      </p:cBhvr>
                                    </p:animEffect>
                                    <p:set>
                                      <p:cBhvr>
                                        <p:cTn id="1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 descr="Risultati immagini per ban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5916" y="3212976"/>
            <a:ext cx="2195525" cy="175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67705" y="139989"/>
            <a:ext cx="8680759" cy="496025"/>
          </a:xfrm>
        </p:spPr>
        <p:txBody>
          <a:bodyPr/>
          <a:lstStyle/>
          <a:p>
            <a:r>
              <a:rPr lang="it-IT" dirty="0"/>
              <a:t>B) </a:t>
            </a:r>
            <a:r>
              <a:rPr lang="it-IT" dirty="0" err="1"/>
              <a:t>Verifying</a:t>
            </a:r>
            <a:r>
              <a:rPr lang="it-IT" dirty="0"/>
              <a:t> Certificate </a:t>
            </a:r>
            <a:r>
              <a:rPr lang="it-IT" dirty="0" err="1"/>
              <a:t>validity</a:t>
            </a:r>
            <a:endParaRPr lang="it-IT"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05" y="3211841"/>
            <a:ext cx="1111805" cy="136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sellaDiTesto 9"/>
          <p:cNvSpPr txBox="1"/>
          <p:nvPr/>
        </p:nvSpPr>
        <p:spPr>
          <a:xfrm>
            <a:off x="5652120" y="4401109"/>
            <a:ext cx="720080" cy="523220"/>
          </a:xfrm>
          <a:prstGeom prst="rect">
            <a:avLst/>
          </a:prstGeom>
          <a:noFill/>
        </p:spPr>
        <p:txBody>
          <a:bodyPr wrap="square" rtlCol="0">
            <a:spAutoFit/>
          </a:bodyPr>
          <a:lstStyle/>
          <a:p>
            <a:r>
              <a:rPr lang="it-IT" sz="2800" b="1" dirty="0"/>
              <a:t>SK</a:t>
            </a:r>
            <a:endParaRPr lang="it-IT" b="1" dirty="0"/>
          </a:p>
        </p:txBody>
      </p:sp>
      <p:graphicFrame>
        <p:nvGraphicFramePr>
          <p:cNvPr id="22" name="Oggetto 21"/>
          <p:cNvGraphicFramePr>
            <a:graphicFrameLocks/>
          </p:cNvGraphicFramePr>
          <p:nvPr/>
        </p:nvGraphicFramePr>
        <p:xfrm>
          <a:off x="3801940" y="770075"/>
          <a:ext cx="1394616" cy="1583506"/>
        </p:xfrm>
        <a:graphic>
          <a:graphicData uri="http://schemas.openxmlformats.org/presentationml/2006/ole">
            <mc:AlternateContent xmlns:mc="http://schemas.openxmlformats.org/markup-compatibility/2006">
              <mc:Choice xmlns:v="urn:schemas-microsoft-com:vml" Requires="v">
                <p:oleObj spid="_x0000_s54281" name="Microsoft ClipArt Gallery" r:id="rId5" imgW="2898000" imgH="4004280" progId="">
                  <p:embed/>
                </p:oleObj>
              </mc:Choice>
              <mc:Fallback>
                <p:oleObj name="Microsoft ClipArt Gallery" r:id="rId5" imgW="2898000" imgH="4004280" progId="">
                  <p:embed/>
                  <p:pic>
                    <p:nvPicPr>
                      <p:cNvPr id="22" name="Oggetto 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1940" y="770075"/>
                        <a:ext cx="1394616" cy="1583506"/>
                      </a:xfrm>
                      <a:prstGeom prst="rect">
                        <a:avLst/>
                      </a:prstGeom>
                      <a:noFill/>
                      <a:ln>
                        <a:noFill/>
                      </a:ln>
                    </p:spPr>
                  </p:pic>
                </p:oleObj>
              </mc:Fallback>
            </mc:AlternateContent>
          </a:graphicData>
        </a:graphic>
      </p:graphicFrame>
      <p:sp>
        <p:nvSpPr>
          <p:cNvPr id="23" name="CasellaDiTesto 22"/>
          <p:cNvSpPr txBox="1"/>
          <p:nvPr/>
        </p:nvSpPr>
        <p:spPr>
          <a:xfrm>
            <a:off x="4856213" y="701524"/>
            <a:ext cx="1850828" cy="707886"/>
          </a:xfrm>
          <a:prstGeom prst="rect">
            <a:avLst/>
          </a:prstGeom>
          <a:noFill/>
        </p:spPr>
        <p:txBody>
          <a:bodyPr wrap="none" rtlCol="0">
            <a:spAutoFit/>
          </a:bodyPr>
          <a:lstStyle/>
          <a:p>
            <a:pPr algn="ctr"/>
            <a:r>
              <a:rPr lang="it-IT" sz="2000" b="1" dirty="0">
                <a:solidFill>
                  <a:srgbClr val="FF0000"/>
                </a:solidFill>
              </a:rPr>
              <a:t>CERTIFICATION </a:t>
            </a:r>
          </a:p>
          <a:p>
            <a:pPr algn="ctr"/>
            <a:r>
              <a:rPr lang="it-IT" sz="2000" b="1" dirty="0">
                <a:solidFill>
                  <a:srgbClr val="FF0000"/>
                </a:solidFill>
              </a:rPr>
              <a:t>AUTHORITY</a:t>
            </a:r>
          </a:p>
        </p:txBody>
      </p:sp>
      <p:sp>
        <p:nvSpPr>
          <p:cNvPr id="24" name="Ovale 23"/>
          <p:cNvSpPr/>
          <p:nvPr/>
        </p:nvSpPr>
        <p:spPr bwMode="auto">
          <a:xfrm>
            <a:off x="287524" y="5525463"/>
            <a:ext cx="504056" cy="576064"/>
          </a:xfrm>
          <a:prstGeom prst="ellipse">
            <a:avLst/>
          </a:prstGeom>
          <a:solidFill>
            <a:schemeClr val="accent3">
              <a:lumMod val="85000"/>
              <a:alpha val="50000"/>
            </a:schemeClr>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1" i="0" u="none" strike="noStrike" cap="none" normalizeH="0" baseline="0" dirty="0">
                <a:ln>
                  <a:noFill/>
                </a:ln>
                <a:solidFill>
                  <a:schemeClr val="tx1"/>
                </a:solidFill>
                <a:effectLst/>
                <a:latin typeface="Arial Narrow" pitchFamily="34" charset="0"/>
              </a:rPr>
              <a:t>4</a:t>
            </a:r>
          </a:p>
        </p:txBody>
      </p:sp>
      <p:sp>
        <p:nvSpPr>
          <p:cNvPr id="25" name="CasellaDiTesto 24"/>
          <p:cNvSpPr txBox="1"/>
          <p:nvPr/>
        </p:nvSpPr>
        <p:spPr>
          <a:xfrm>
            <a:off x="910954" y="5517232"/>
            <a:ext cx="3922869" cy="861774"/>
          </a:xfrm>
          <a:prstGeom prst="rect">
            <a:avLst/>
          </a:prstGeom>
          <a:noFill/>
        </p:spPr>
        <p:txBody>
          <a:bodyPr wrap="none" rtlCol="0">
            <a:spAutoFit/>
          </a:bodyPr>
          <a:lstStyle/>
          <a:p>
            <a:pPr>
              <a:lnSpc>
                <a:spcPts val="2000"/>
              </a:lnSpc>
            </a:pPr>
            <a:r>
              <a:rPr lang="it-IT" sz="2000" b="1" dirty="0" err="1"/>
              <a:t>Let’s</a:t>
            </a:r>
            <a:r>
              <a:rPr lang="it-IT" sz="2000" b="1" dirty="0"/>
              <a:t> «</a:t>
            </a:r>
            <a:r>
              <a:rPr lang="it-IT" sz="2000" b="1" dirty="0" err="1"/>
              <a:t>ask</a:t>
            </a:r>
            <a:r>
              <a:rPr lang="it-IT" sz="2000" b="1" dirty="0"/>
              <a:t>» the </a:t>
            </a:r>
            <a:r>
              <a:rPr lang="it-IT" sz="2000" b="1" dirty="0" err="1"/>
              <a:t>bank</a:t>
            </a:r>
            <a:r>
              <a:rPr lang="it-IT" sz="2000" b="1" dirty="0"/>
              <a:t> to </a:t>
            </a:r>
            <a:br>
              <a:rPr lang="it-IT" sz="2000" b="1" dirty="0"/>
            </a:br>
            <a:r>
              <a:rPr lang="it-IT" sz="2000" b="1" dirty="0"/>
              <a:t>PROVE </a:t>
            </a:r>
            <a:r>
              <a:rPr lang="it-IT" sz="2000" b="1" dirty="0" err="1"/>
              <a:t>possession</a:t>
            </a:r>
            <a:r>
              <a:rPr lang="it-IT" sz="2000" b="1" dirty="0"/>
              <a:t> of the </a:t>
            </a:r>
            <a:br>
              <a:rPr lang="it-IT" sz="2000" b="1" dirty="0"/>
            </a:br>
            <a:r>
              <a:rPr lang="it-IT" sz="2000" b="1" dirty="0"/>
              <a:t>private </a:t>
            </a:r>
            <a:r>
              <a:rPr lang="it-IT" sz="2000" b="1" dirty="0" err="1"/>
              <a:t>key</a:t>
            </a:r>
            <a:r>
              <a:rPr lang="it-IT" sz="2000" b="1" dirty="0"/>
              <a:t> SK </a:t>
            </a:r>
            <a:r>
              <a:rPr lang="it-IT" sz="2000" b="1" dirty="0" err="1"/>
              <a:t>associated</a:t>
            </a:r>
            <a:r>
              <a:rPr lang="it-IT" sz="2000" b="1" dirty="0"/>
              <a:t> to the </a:t>
            </a:r>
            <a:r>
              <a:rPr lang="it-IT" sz="2000" b="1" dirty="0" err="1"/>
              <a:t>cert</a:t>
            </a:r>
            <a:r>
              <a:rPr lang="it-IT" sz="2000" b="1" dirty="0"/>
              <a:t>!</a:t>
            </a:r>
          </a:p>
        </p:txBody>
      </p:sp>
      <p:sp>
        <p:nvSpPr>
          <p:cNvPr id="3" name="CasellaDiTesto 2"/>
          <p:cNvSpPr txBox="1"/>
          <p:nvPr/>
        </p:nvSpPr>
        <p:spPr>
          <a:xfrm>
            <a:off x="4103948" y="4871743"/>
            <a:ext cx="4980851" cy="1200329"/>
          </a:xfrm>
          <a:prstGeom prst="rect">
            <a:avLst/>
          </a:prstGeom>
          <a:noFill/>
        </p:spPr>
        <p:txBody>
          <a:bodyPr wrap="none" rtlCol="0">
            <a:spAutoFit/>
          </a:bodyPr>
          <a:lstStyle/>
          <a:p>
            <a:r>
              <a:rPr lang="it-IT" sz="2400" b="1" dirty="0">
                <a:solidFill>
                  <a:srgbClr val="FF0000"/>
                </a:solidFill>
              </a:rPr>
              <a:t>TWO WAYS TO DO THIS:</a:t>
            </a:r>
          </a:p>
          <a:p>
            <a:pPr marL="342900" indent="-342900">
              <a:buAutoNum type="arabicParenR"/>
            </a:pPr>
            <a:r>
              <a:rPr lang="it-IT" sz="2400" b="1" dirty="0" err="1">
                <a:solidFill>
                  <a:srgbClr val="FF0000"/>
                </a:solidFill>
              </a:rPr>
              <a:t>Ask</a:t>
            </a:r>
            <a:r>
              <a:rPr lang="it-IT" sz="2400" b="1" dirty="0">
                <a:solidFill>
                  <a:srgbClr val="FF0000"/>
                </a:solidFill>
              </a:rPr>
              <a:t> </a:t>
            </a:r>
            <a:r>
              <a:rPr lang="it-IT" sz="2400" b="1" dirty="0" err="1">
                <a:solidFill>
                  <a:srgbClr val="FF0000"/>
                </a:solidFill>
              </a:rPr>
              <a:t>Bank</a:t>
            </a:r>
            <a:r>
              <a:rPr lang="it-IT" sz="2400" b="1" dirty="0">
                <a:solidFill>
                  <a:srgbClr val="FF0000"/>
                </a:solidFill>
              </a:rPr>
              <a:t> to </a:t>
            </a:r>
            <a:r>
              <a:rPr lang="it-IT" sz="2400" b="1" dirty="0" err="1">
                <a:solidFill>
                  <a:srgbClr val="FF0000"/>
                </a:solidFill>
              </a:rPr>
              <a:t>sign</a:t>
            </a:r>
            <a:r>
              <a:rPr lang="it-IT" sz="2400" b="1" dirty="0">
                <a:solidFill>
                  <a:srgbClr val="FF0000"/>
                </a:solidFill>
              </a:rPr>
              <a:t> </a:t>
            </a:r>
            <a:r>
              <a:rPr lang="it-IT" sz="2400" b="1" dirty="0" err="1">
                <a:solidFill>
                  <a:srgbClr val="FF0000"/>
                </a:solidFill>
              </a:rPr>
              <a:t>something</a:t>
            </a:r>
            <a:r>
              <a:rPr lang="it-IT" sz="2400" b="1" dirty="0">
                <a:solidFill>
                  <a:srgbClr val="FF0000"/>
                </a:solidFill>
              </a:rPr>
              <a:t> </a:t>
            </a:r>
            <a:r>
              <a:rPr lang="it-IT" sz="2400" b="1" dirty="0" err="1">
                <a:solidFill>
                  <a:srgbClr val="FF0000"/>
                </a:solidFill>
              </a:rPr>
              <a:t>fresh</a:t>
            </a:r>
            <a:endParaRPr lang="it-IT" sz="2400" b="1" dirty="0">
              <a:solidFill>
                <a:srgbClr val="FF0000"/>
              </a:solidFill>
            </a:endParaRPr>
          </a:p>
          <a:p>
            <a:pPr marL="342900" indent="-342900">
              <a:buAutoNum type="arabicParenR"/>
            </a:pPr>
            <a:r>
              <a:rPr lang="it-IT" sz="2400" b="1" dirty="0" err="1">
                <a:solidFill>
                  <a:srgbClr val="FF0000"/>
                </a:solidFill>
              </a:rPr>
              <a:t>Ask</a:t>
            </a:r>
            <a:r>
              <a:rPr lang="it-IT" sz="2400" b="1" dirty="0">
                <a:solidFill>
                  <a:srgbClr val="FF0000"/>
                </a:solidFill>
              </a:rPr>
              <a:t> </a:t>
            </a:r>
            <a:r>
              <a:rPr lang="it-IT" sz="2400" b="1" dirty="0" err="1">
                <a:solidFill>
                  <a:srgbClr val="FF0000"/>
                </a:solidFill>
              </a:rPr>
              <a:t>bank</a:t>
            </a:r>
            <a:r>
              <a:rPr lang="it-IT" sz="2400" b="1" dirty="0">
                <a:solidFill>
                  <a:srgbClr val="FF0000"/>
                </a:solidFill>
              </a:rPr>
              <a:t> to </a:t>
            </a:r>
            <a:r>
              <a:rPr lang="it-IT" sz="2400" b="1" dirty="0" err="1">
                <a:solidFill>
                  <a:srgbClr val="FF0000"/>
                </a:solidFill>
              </a:rPr>
              <a:t>decrypt</a:t>
            </a:r>
            <a:r>
              <a:rPr lang="it-IT" sz="2400" b="1" dirty="0">
                <a:solidFill>
                  <a:srgbClr val="FF0000"/>
                </a:solidFill>
              </a:rPr>
              <a:t> </a:t>
            </a:r>
            <a:r>
              <a:rPr lang="it-IT" sz="2400" b="1" dirty="0" err="1">
                <a:solidFill>
                  <a:srgbClr val="FF0000"/>
                </a:solidFill>
              </a:rPr>
              <a:t>something</a:t>
            </a:r>
            <a:r>
              <a:rPr lang="it-IT" sz="2400" b="1" dirty="0">
                <a:solidFill>
                  <a:srgbClr val="FF0000"/>
                </a:solidFill>
              </a:rPr>
              <a:t> </a:t>
            </a:r>
            <a:r>
              <a:rPr lang="it-IT" sz="2400" b="1" dirty="0" err="1">
                <a:solidFill>
                  <a:srgbClr val="FF0000"/>
                </a:solidFill>
              </a:rPr>
              <a:t>fresh</a:t>
            </a:r>
            <a:endParaRPr lang="it-IT" sz="2400" b="1" dirty="0">
              <a:solidFill>
                <a:srgbClr val="FF0000"/>
              </a:solidFill>
            </a:endParaRPr>
          </a:p>
        </p:txBody>
      </p:sp>
    </p:spTree>
    <p:extLst>
      <p:ext uri="{BB962C8B-B14F-4D97-AF65-F5344CB8AC3E}">
        <p14:creationId xmlns:p14="http://schemas.microsoft.com/office/powerpoint/2010/main" val="338856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Risultati immagini per ban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558" y="718185"/>
            <a:ext cx="1902962" cy="152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p:txBody>
          <a:bodyPr/>
          <a:lstStyle/>
          <a:p>
            <a:pPr>
              <a:defRPr/>
            </a:pPr>
            <a:r>
              <a:rPr lang="it-IT" dirty="0" err="1"/>
              <a:t>Proof</a:t>
            </a:r>
            <a:r>
              <a:rPr lang="it-IT" dirty="0"/>
              <a:t> of </a:t>
            </a:r>
            <a:r>
              <a:rPr lang="it-IT" dirty="0" err="1"/>
              <a:t>knowledge</a:t>
            </a:r>
            <a:r>
              <a:rPr lang="it-IT" dirty="0"/>
              <a:t> of SK </a:t>
            </a:r>
            <a:br>
              <a:rPr lang="it-IT" dirty="0"/>
            </a:br>
            <a:r>
              <a:rPr lang="it-IT" dirty="0"/>
              <a:t>via </a:t>
            </a:r>
            <a:r>
              <a:rPr lang="it-IT" dirty="0" err="1"/>
              <a:t>digital</a:t>
            </a:r>
            <a:r>
              <a:rPr lang="it-IT" dirty="0"/>
              <a:t> </a:t>
            </a:r>
            <a:r>
              <a:rPr lang="it-IT" dirty="0" err="1"/>
              <a:t>signature</a:t>
            </a:r>
            <a:endParaRPr lang="it-IT" dirty="0"/>
          </a:p>
        </p:txBody>
      </p:sp>
      <p:sp>
        <p:nvSpPr>
          <p:cNvPr id="22533" name="Line 6"/>
          <p:cNvSpPr>
            <a:spLocks noChangeShapeType="1"/>
          </p:cNvSpPr>
          <p:nvPr/>
        </p:nvSpPr>
        <p:spPr bwMode="auto">
          <a:xfrm flipH="1">
            <a:off x="8321666" y="2312355"/>
            <a:ext cx="21234" cy="244922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34" name="Line 7"/>
          <p:cNvSpPr>
            <a:spLocks noChangeShapeType="1"/>
          </p:cNvSpPr>
          <p:nvPr/>
        </p:nvSpPr>
        <p:spPr bwMode="auto">
          <a:xfrm flipH="1">
            <a:off x="1372894" y="2312354"/>
            <a:ext cx="6925" cy="259280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35" name="AutoShape 12"/>
          <p:cNvSpPr>
            <a:spLocks noChangeArrowheads="1"/>
          </p:cNvSpPr>
          <p:nvPr/>
        </p:nvSpPr>
        <p:spPr bwMode="auto">
          <a:xfrm flipH="1">
            <a:off x="1480906" y="1954498"/>
            <a:ext cx="6157106" cy="862434"/>
          </a:xfrm>
          <a:prstGeom prst="rightArrow">
            <a:avLst>
              <a:gd name="adj1" fmla="val 58425"/>
              <a:gd name="adj2" fmla="val 115300"/>
            </a:avLst>
          </a:prstGeom>
          <a:solidFill>
            <a:srgbClr val="FFC000">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2400" dirty="0">
                <a:latin typeface="Arial Narrow" panose="020B0606020202030204" pitchFamily="34" charset="0"/>
              </a:rPr>
              <a:t>Certificate(</a:t>
            </a:r>
            <a:r>
              <a:rPr lang="it-IT" altLang="it-IT" sz="2400" dirty="0" err="1">
                <a:latin typeface="Arial Narrow" panose="020B0606020202030204" pitchFamily="34" charset="0"/>
              </a:rPr>
              <a:t>BankName</a:t>
            </a:r>
            <a:r>
              <a:rPr lang="it-IT" altLang="it-IT" sz="2400" dirty="0">
                <a:latin typeface="Arial Narrow" panose="020B0606020202030204" pitchFamily="34" charset="0"/>
              </a:rPr>
              <a:t>, </a:t>
            </a:r>
            <a:r>
              <a:rPr lang="it-IT" altLang="it-IT" sz="2400" dirty="0" err="1">
                <a:latin typeface="Arial Narrow" panose="020B0606020202030204" pitchFamily="34" charset="0"/>
              </a:rPr>
              <a:t>BankPK</a:t>
            </a:r>
            <a:r>
              <a:rPr lang="it-IT" altLang="it-IT" sz="2400" dirty="0">
                <a:latin typeface="Arial Narrow" panose="020B0606020202030204" pitchFamily="34" charset="0"/>
              </a:rPr>
              <a:t>)</a:t>
            </a:r>
            <a:r>
              <a:rPr lang="it-IT" altLang="it-IT" sz="2400" baseline="-25000" dirty="0" err="1">
                <a:latin typeface="Arial Narrow" panose="020B0606020202030204" pitchFamily="34" charset="0"/>
              </a:rPr>
              <a:t>CA_sign</a:t>
            </a:r>
            <a:endParaRPr lang="it-IT" altLang="it-IT" sz="2400" baseline="-25000" dirty="0">
              <a:latin typeface="Arial Narrow" panose="020B0606020202030204" pitchFamily="34" charset="0"/>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54" y="873367"/>
            <a:ext cx="1111805" cy="136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2"/>
          <p:cNvSpPr>
            <a:spLocks noChangeArrowheads="1"/>
          </p:cNvSpPr>
          <p:nvPr/>
        </p:nvSpPr>
        <p:spPr bwMode="auto">
          <a:xfrm>
            <a:off x="1876950" y="3032956"/>
            <a:ext cx="6157106" cy="862434"/>
          </a:xfrm>
          <a:prstGeom prst="rightArrow">
            <a:avLst>
              <a:gd name="adj1" fmla="val 58425"/>
              <a:gd name="adj2" fmla="val 115300"/>
            </a:avLst>
          </a:prstGeom>
          <a:solidFill>
            <a:srgbClr val="FFC000">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2000" dirty="0">
                <a:latin typeface="Arial Narrow" panose="020B0606020202030204" pitchFamily="34" charset="0"/>
              </a:rPr>
              <a:t>Prove </a:t>
            </a:r>
            <a:r>
              <a:rPr lang="it-IT" altLang="it-IT" sz="2000" dirty="0" err="1">
                <a:latin typeface="Arial Narrow" panose="020B0606020202030204" pitchFamily="34" charset="0"/>
              </a:rPr>
              <a:t>knowledge</a:t>
            </a:r>
            <a:r>
              <a:rPr lang="it-IT" altLang="it-IT" sz="2000" dirty="0">
                <a:latin typeface="Arial Narrow" panose="020B0606020202030204" pitchFamily="34" charset="0"/>
              </a:rPr>
              <a:t> of SK by </a:t>
            </a:r>
            <a:r>
              <a:rPr lang="it-IT" altLang="it-IT" sz="2000" dirty="0" err="1">
                <a:latin typeface="Arial Narrow" panose="020B0606020202030204" pitchFamily="34" charset="0"/>
              </a:rPr>
              <a:t>signing</a:t>
            </a:r>
            <a:r>
              <a:rPr lang="it-IT" altLang="it-IT" sz="2000" dirty="0">
                <a:latin typeface="Arial Narrow" panose="020B0606020202030204" pitchFamily="34" charset="0"/>
              </a:rPr>
              <a:t> a </a:t>
            </a:r>
            <a:r>
              <a:rPr lang="it-IT" altLang="it-IT" sz="2000" dirty="0" err="1">
                <a:latin typeface="Arial Narrow" panose="020B0606020202030204" pitchFamily="34" charset="0"/>
              </a:rPr>
              <a:t>fresh</a:t>
            </a:r>
            <a:r>
              <a:rPr lang="it-IT" altLang="it-IT" sz="2000" dirty="0">
                <a:latin typeface="Arial Narrow" panose="020B0606020202030204" pitchFamily="34" charset="0"/>
              </a:rPr>
              <a:t> NONCE</a:t>
            </a:r>
            <a:endParaRPr lang="it-IT" altLang="it-IT" sz="2000" baseline="-25000" dirty="0">
              <a:latin typeface="Arial Narrow" panose="020B0606020202030204" pitchFamily="34" charset="0"/>
            </a:endParaRPr>
          </a:p>
        </p:txBody>
      </p:sp>
      <p:sp>
        <p:nvSpPr>
          <p:cNvPr id="14" name="AutoShape 12"/>
          <p:cNvSpPr>
            <a:spLocks noChangeArrowheads="1"/>
          </p:cNvSpPr>
          <p:nvPr/>
        </p:nvSpPr>
        <p:spPr bwMode="auto">
          <a:xfrm flipH="1">
            <a:off x="1669623" y="4042729"/>
            <a:ext cx="6157106" cy="862434"/>
          </a:xfrm>
          <a:prstGeom prst="rightArrow">
            <a:avLst>
              <a:gd name="adj1" fmla="val 58425"/>
              <a:gd name="adj2" fmla="val 115300"/>
            </a:avLst>
          </a:prstGeom>
          <a:solidFill>
            <a:srgbClr val="FFC000">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2400" dirty="0">
                <a:latin typeface="Arial Narrow" panose="020B0606020202030204" pitchFamily="34" charset="0"/>
              </a:rPr>
              <a:t>(NONCE)</a:t>
            </a:r>
            <a:r>
              <a:rPr lang="it-IT" altLang="it-IT" sz="2400" baseline="-25000" dirty="0" err="1">
                <a:latin typeface="Arial Narrow" panose="020B0606020202030204" pitchFamily="34" charset="0"/>
              </a:rPr>
              <a:t>Bank_sign</a:t>
            </a:r>
            <a:endParaRPr lang="it-IT" altLang="it-IT" sz="2400" baseline="-25000" dirty="0">
              <a:latin typeface="Arial Narrow" panose="020B0606020202030204" pitchFamily="34" charset="0"/>
            </a:endParaRPr>
          </a:p>
        </p:txBody>
      </p:sp>
      <p:sp>
        <p:nvSpPr>
          <p:cNvPr id="15" name="CasellaDiTesto 14"/>
          <p:cNvSpPr txBox="1"/>
          <p:nvPr/>
        </p:nvSpPr>
        <p:spPr>
          <a:xfrm>
            <a:off x="400786" y="5121187"/>
            <a:ext cx="3470822" cy="865622"/>
          </a:xfrm>
          <a:prstGeom prst="rect">
            <a:avLst/>
          </a:prstGeom>
          <a:noFill/>
        </p:spPr>
        <p:txBody>
          <a:bodyPr wrap="none" rtlCol="0">
            <a:spAutoFit/>
          </a:bodyPr>
          <a:lstStyle/>
          <a:p>
            <a:pPr algn="ctr">
              <a:lnSpc>
                <a:spcPts val="2000"/>
              </a:lnSpc>
            </a:pPr>
            <a:r>
              <a:rPr lang="it-IT" sz="2400" b="1" dirty="0" err="1"/>
              <a:t>If</a:t>
            </a:r>
            <a:r>
              <a:rPr lang="it-IT" sz="2400" b="1" dirty="0"/>
              <a:t> </a:t>
            </a:r>
            <a:r>
              <a:rPr lang="it-IT" sz="2400" b="1" dirty="0" err="1"/>
              <a:t>bank</a:t>
            </a:r>
            <a:r>
              <a:rPr lang="it-IT" sz="2400" b="1" dirty="0"/>
              <a:t> </a:t>
            </a:r>
            <a:r>
              <a:rPr lang="it-IT" sz="2400" b="1" dirty="0" err="1"/>
              <a:t>signature</a:t>
            </a:r>
            <a:r>
              <a:rPr lang="it-IT" sz="2400" b="1" dirty="0"/>
              <a:t> «</a:t>
            </a:r>
            <a:r>
              <a:rPr lang="it-IT" sz="2400" b="1" dirty="0" err="1"/>
              <a:t>opens</a:t>
            </a:r>
            <a:r>
              <a:rPr lang="it-IT" sz="2400" b="1" dirty="0"/>
              <a:t>» </a:t>
            </a:r>
            <a:br>
              <a:rPr lang="it-IT" sz="2400" b="1" dirty="0"/>
            </a:br>
            <a:r>
              <a:rPr lang="it-IT" sz="2400" b="1" dirty="0"/>
              <a:t>with certificate PK, </a:t>
            </a:r>
            <a:br>
              <a:rPr lang="it-IT" sz="2400" b="1" dirty="0"/>
            </a:br>
            <a:r>
              <a:rPr lang="it-IT" sz="2400" b="1" dirty="0" err="1"/>
              <a:t>then</a:t>
            </a:r>
            <a:r>
              <a:rPr lang="it-IT" sz="2400" b="1" dirty="0"/>
              <a:t> </a:t>
            </a:r>
            <a:r>
              <a:rPr lang="it-IT" sz="2400" b="1" dirty="0" err="1"/>
              <a:t>Bank</a:t>
            </a:r>
            <a:r>
              <a:rPr lang="it-IT" sz="2400" b="1" dirty="0"/>
              <a:t> </a:t>
            </a:r>
            <a:r>
              <a:rPr lang="it-IT" sz="2400" b="1" dirty="0" err="1"/>
              <a:t>is</a:t>
            </a:r>
            <a:r>
              <a:rPr lang="it-IT" sz="2400" b="1" dirty="0"/>
              <a:t> </a:t>
            </a:r>
            <a:r>
              <a:rPr lang="it-IT" sz="2400" b="1" dirty="0" err="1"/>
              <a:t>authenticated</a:t>
            </a:r>
            <a:r>
              <a:rPr lang="it-IT" sz="2000" b="1" dirty="0"/>
              <a:t>!</a:t>
            </a:r>
          </a:p>
        </p:txBody>
      </p:sp>
      <p:sp>
        <p:nvSpPr>
          <p:cNvPr id="4" name="CasellaDiTesto 3"/>
          <p:cNvSpPr txBox="1"/>
          <p:nvPr/>
        </p:nvSpPr>
        <p:spPr>
          <a:xfrm>
            <a:off x="72491" y="2096852"/>
            <a:ext cx="1293944" cy="1323439"/>
          </a:xfrm>
          <a:prstGeom prst="rect">
            <a:avLst/>
          </a:prstGeom>
          <a:noFill/>
        </p:spPr>
        <p:txBody>
          <a:bodyPr wrap="none" rtlCol="0">
            <a:spAutoFit/>
          </a:bodyPr>
          <a:lstStyle/>
          <a:p>
            <a:pPr algn="ctr"/>
            <a:r>
              <a:rPr lang="it-IT" altLang="it-IT" sz="2000" b="1" dirty="0">
                <a:solidFill>
                  <a:srgbClr val="FF0000"/>
                </a:solidFill>
              </a:rPr>
              <a:t>Generate </a:t>
            </a:r>
            <a:br>
              <a:rPr lang="it-IT" altLang="it-IT" sz="2000" b="1" dirty="0">
                <a:solidFill>
                  <a:srgbClr val="FF0000"/>
                </a:solidFill>
              </a:rPr>
            </a:br>
            <a:r>
              <a:rPr lang="it-IT" altLang="it-IT" sz="2000" b="1" dirty="0" err="1">
                <a:solidFill>
                  <a:srgbClr val="FF0000"/>
                </a:solidFill>
              </a:rPr>
              <a:t>fresh</a:t>
            </a:r>
            <a:endParaRPr lang="it-IT" altLang="it-IT" sz="2000" b="1" dirty="0">
              <a:solidFill>
                <a:srgbClr val="FF0000"/>
              </a:solidFill>
            </a:endParaRPr>
          </a:p>
          <a:p>
            <a:pPr algn="ctr"/>
            <a:r>
              <a:rPr lang="it-IT" altLang="it-IT" sz="2000" b="1" dirty="0">
                <a:solidFill>
                  <a:srgbClr val="FF0000"/>
                </a:solidFill>
              </a:rPr>
              <a:t>NONCE</a:t>
            </a:r>
          </a:p>
          <a:p>
            <a:pPr algn="ctr"/>
            <a:r>
              <a:rPr lang="it-IT" altLang="it-IT" sz="2000" b="1" dirty="0">
                <a:solidFill>
                  <a:srgbClr val="FF0000"/>
                </a:solidFill>
              </a:rPr>
              <a:t>(</a:t>
            </a:r>
            <a:r>
              <a:rPr lang="it-IT" altLang="it-IT" sz="2000" b="1" dirty="0" err="1">
                <a:solidFill>
                  <a:srgbClr val="FF0000"/>
                </a:solidFill>
              </a:rPr>
              <a:t>challenge</a:t>
            </a:r>
            <a:r>
              <a:rPr lang="it-IT" altLang="it-IT" sz="2000" b="1" dirty="0">
                <a:solidFill>
                  <a:srgbClr val="FF0000"/>
                </a:solidFill>
              </a:rPr>
              <a:t>)</a:t>
            </a:r>
            <a:endParaRPr lang="it-IT" altLang="it-IT" b="1" baseline="-25000" dirty="0">
              <a:solidFill>
                <a:srgbClr val="FF0000"/>
              </a:solidFill>
            </a:endParaRPr>
          </a:p>
        </p:txBody>
      </p:sp>
    </p:spTree>
    <p:extLst>
      <p:ext uri="{BB962C8B-B14F-4D97-AF65-F5344CB8AC3E}">
        <p14:creationId xmlns:p14="http://schemas.microsoft.com/office/powerpoint/2010/main" val="232414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fade">
                                      <p:cBhvr>
                                        <p:cTn id="7" dur="500"/>
                                        <p:tgtEl>
                                          <p:spTgt spid="225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13" grpId="0" animBg="1"/>
      <p:bldP spid="14" grpId="0" animBg="1"/>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Risultati immagini per ban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558" y="718185"/>
            <a:ext cx="1902962" cy="152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p:txBody>
          <a:bodyPr/>
          <a:lstStyle/>
          <a:p>
            <a:pPr>
              <a:defRPr/>
            </a:pPr>
            <a:r>
              <a:rPr lang="it-IT" dirty="0" err="1"/>
              <a:t>Proof</a:t>
            </a:r>
            <a:r>
              <a:rPr lang="it-IT" dirty="0"/>
              <a:t> of </a:t>
            </a:r>
            <a:r>
              <a:rPr lang="it-IT" dirty="0" err="1"/>
              <a:t>knowledge</a:t>
            </a:r>
            <a:r>
              <a:rPr lang="it-IT" dirty="0"/>
              <a:t> of SK </a:t>
            </a:r>
            <a:br>
              <a:rPr lang="it-IT" dirty="0"/>
            </a:br>
            <a:r>
              <a:rPr lang="it-IT" dirty="0"/>
              <a:t>via </a:t>
            </a:r>
            <a:r>
              <a:rPr lang="it-IT" dirty="0" err="1"/>
              <a:t>PubKey</a:t>
            </a:r>
            <a:r>
              <a:rPr lang="it-IT" dirty="0"/>
              <a:t> </a:t>
            </a:r>
            <a:r>
              <a:rPr lang="it-IT" dirty="0" err="1"/>
              <a:t>encryption</a:t>
            </a:r>
            <a:endParaRPr lang="it-IT" dirty="0"/>
          </a:p>
        </p:txBody>
      </p:sp>
      <p:sp>
        <p:nvSpPr>
          <p:cNvPr id="22533" name="Line 6"/>
          <p:cNvSpPr>
            <a:spLocks noChangeShapeType="1"/>
          </p:cNvSpPr>
          <p:nvPr/>
        </p:nvSpPr>
        <p:spPr bwMode="auto">
          <a:xfrm flipH="1">
            <a:off x="8321666" y="2312355"/>
            <a:ext cx="21234" cy="244922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34" name="Line 7"/>
          <p:cNvSpPr>
            <a:spLocks noChangeShapeType="1"/>
          </p:cNvSpPr>
          <p:nvPr/>
        </p:nvSpPr>
        <p:spPr bwMode="auto">
          <a:xfrm flipH="1">
            <a:off x="1372894" y="2312354"/>
            <a:ext cx="6925" cy="259280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35" name="AutoShape 12"/>
          <p:cNvSpPr>
            <a:spLocks noChangeArrowheads="1"/>
          </p:cNvSpPr>
          <p:nvPr/>
        </p:nvSpPr>
        <p:spPr bwMode="auto">
          <a:xfrm flipH="1">
            <a:off x="1480906" y="1954498"/>
            <a:ext cx="6157106" cy="862434"/>
          </a:xfrm>
          <a:prstGeom prst="rightArrow">
            <a:avLst>
              <a:gd name="adj1" fmla="val 58425"/>
              <a:gd name="adj2" fmla="val 115300"/>
            </a:avLst>
          </a:prstGeom>
          <a:solidFill>
            <a:srgbClr val="FFC000">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2400" dirty="0">
                <a:latin typeface="Arial Narrow" panose="020B0606020202030204" pitchFamily="34" charset="0"/>
              </a:rPr>
              <a:t>Certificate(</a:t>
            </a:r>
            <a:r>
              <a:rPr lang="it-IT" altLang="it-IT" sz="2400" dirty="0" err="1">
                <a:latin typeface="Arial Narrow" panose="020B0606020202030204" pitchFamily="34" charset="0"/>
              </a:rPr>
              <a:t>BankName</a:t>
            </a:r>
            <a:r>
              <a:rPr lang="it-IT" altLang="it-IT" sz="2400" dirty="0">
                <a:latin typeface="Arial Narrow" panose="020B0606020202030204" pitchFamily="34" charset="0"/>
              </a:rPr>
              <a:t>, </a:t>
            </a:r>
            <a:r>
              <a:rPr lang="it-IT" altLang="it-IT" sz="2400" dirty="0" err="1">
                <a:latin typeface="Arial Narrow" panose="020B0606020202030204" pitchFamily="34" charset="0"/>
              </a:rPr>
              <a:t>BankPK</a:t>
            </a:r>
            <a:r>
              <a:rPr lang="it-IT" altLang="it-IT" sz="2400" dirty="0">
                <a:latin typeface="Arial Narrow" panose="020B0606020202030204" pitchFamily="34" charset="0"/>
              </a:rPr>
              <a:t>)</a:t>
            </a:r>
            <a:r>
              <a:rPr lang="it-IT" altLang="it-IT" sz="2400" baseline="-25000" dirty="0" err="1">
                <a:latin typeface="Arial Narrow" panose="020B0606020202030204" pitchFamily="34" charset="0"/>
              </a:rPr>
              <a:t>CA_sign</a:t>
            </a:r>
            <a:endParaRPr lang="it-IT" altLang="it-IT" sz="2400" baseline="-25000" dirty="0">
              <a:latin typeface="Arial Narrow" panose="020B0606020202030204" pitchFamily="34" charset="0"/>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54" y="873367"/>
            <a:ext cx="1111805" cy="136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2"/>
          <p:cNvSpPr>
            <a:spLocks noChangeArrowheads="1"/>
          </p:cNvSpPr>
          <p:nvPr/>
        </p:nvSpPr>
        <p:spPr bwMode="auto">
          <a:xfrm>
            <a:off x="1480906" y="3032956"/>
            <a:ext cx="6553150" cy="862434"/>
          </a:xfrm>
          <a:prstGeom prst="rightArrow">
            <a:avLst>
              <a:gd name="adj1" fmla="val 58425"/>
              <a:gd name="adj2" fmla="val 115300"/>
            </a:avLst>
          </a:prstGeom>
          <a:solidFill>
            <a:srgbClr val="FFC000">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None/>
            </a:pPr>
            <a:r>
              <a:rPr lang="it-IT" altLang="it-IT" sz="2000" dirty="0">
                <a:latin typeface="Arial Narrow" panose="020B0606020202030204" pitchFamily="34" charset="0"/>
              </a:rPr>
              <a:t>Prove </a:t>
            </a:r>
            <a:r>
              <a:rPr lang="it-IT" altLang="it-IT" sz="2000" dirty="0" err="1">
                <a:latin typeface="Arial Narrow" panose="020B0606020202030204" pitchFamily="34" charset="0"/>
              </a:rPr>
              <a:t>you</a:t>
            </a:r>
            <a:r>
              <a:rPr lang="it-IT" altLang="it-IT" sz="2000" dirty="0">
                <a:latin typeface="Arial Narrow" panose="020B0606020202030204" pitchFamily="34" charset="0"/>
              </a:rPr>
              <a:t> </a:t>
            </a:r>
            <a:r>
              <a:rPr lang="it-IT" altLang="it-IT" sz="2000" dirty="0" err="1">
                <a:latin typeface="Arial Narrow" panose="020B0606020202030204" pitchFamily="34" charset="0"/>
              </a:rPr>
              <a:t>know</a:t>
            </a:r>
            <a:r>
              <a:rPr lang="it-IT" altLang="it-IT" sz="2000" dirty="0">
                <a:latin typeface="Arial Narrow" panose="020B0606020202030204" pitchFamily="34" charset="0"/>
              </a:rPr>
              <a:t> SK by </a:t>
            </a:r>
            <a:r>
              <a:rPr lang="it-IT" altLang="it-IT" sz="2000" dirty="0" err="1">
                <a:latin typeface="Arial Narrow" panose="020B0606020202030204" pitchFamily="34" charset="0"/>
              </a:rPr>
              <a:t>decrypting</a:t>
            </a:r>
            <a:r>
              <a:rPr lang="it-IT" altLang="it-IT" sz="2000" dirty="0">
                <a:latin typeface="Arial Narrow" panose="020B0606020202030204" pitchFamily="34" charset="0"/>
              </a:rPr>
              <a:t> </a:t>
            </a:r>
            <a:r>
              <a:rPr lang="it-IT" altLang="it-IT" sz="2000" dirty="0" err="1">
                <a:latin typeface="Arial Narrow" panose="020B0606020202030204" pitchFamily="34" charset="0"/>
              </a:rPr>
              <a:t>this</a:t>
            </a:r>
            <a:r>
              <a:rPr lang="it-IT" altLang="it-IT" sz="2000" dirty="0">
                <a:latin typeface="Arial Narrow" panose="020B0606020202030204" pitchFamily="34" charset="0"/>
              </a:rPr>
              <a:t>: ENC (NONCE)</a:t>
            </a:r>
            <a:r>
              <a:rPr lang="it-IT" altLang="it-IT" sz="2000" baseline="-25000" dirty="0" err="1">
                <a:latin typeface="Arial Narrow" panose="020B0606020202030204" pitchFamily="34" charset="0"/>
              </a:rPr>
              <a:t>Bank_PK</a:t>
            </a:r>
            <a:endParaRPr lang="it-IT" altLang="it-IT" sz="2000" baseline="-25000" dirty="0">
              <a:latin typeface="Arial Narrow" panose="020B0606020202030204" pitchFamily="34" charset="0"/>
            </a:endParaRPr>
          </a:p>
        </p:txBody>
      </p:sp>
      <p:sp>
        <p:nvSpPr>
          <p:cNvPr id="14" name="AutoShape 12"/>
          <p:cNvSpPr>
            <a:spLocks noChangeArrowheads="1"/>
          </p:cNvSpPr>
          <p:nvPr/>
        </p:nvSpPr>
        <p:spPr bwMode="auto">
          <a:xfrm flipH="1">
            <a:off x="1669623" y="4042729"/>
            <a:ext cx="6157106" cy="862434"/>
          </a:xfrm>
          <a:prstGeom prst="rightArrow">
            <a:avLst>
              <a:gd name="adj1" fmla="val 58425"/>
              <a:gd name="adj2" fmla="val 115300"/>
            </a:avLst>
          </a:prstGeom>
          <a:solidFill>
            <a:srgbClr val="FFC000">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2400" dirty="0">
                <a:latin typeface="Arial Narrow" panose="020B0606020202030204" pitchFamily="34" charset="0"/>
              </a:rPr>
              <a:t>Here </a:t>
            </a:r>
            <a:r>
              <a:rPr lang="it-IT" altLang="it-IT" sz="2400" dirty="0" err="1">
                <a:latin typeface="Arial Narrow" panose="020B0606020202030204" pitchFamily="34" charset="0"/>
              </a:rPr>
              <a:t>you</a:t>
            </a:r>
            <a:r>
              <a:rPr lang="it-IT" altLang="it-IT" sz="2400" dirty="0">
                <a:latin typeface="Arial Narrow" panose="020B0606020202030204" pitchFamily="34" charset="0"/>
              </a:rPr>
              <a:t> are: NONCE</a:t>
            </a:r>
            <a:endParaRPr lang="it-IT" altLang="it-IT" sz="2400" baseline="-25000" dirty="0">
              <a:latin typeface="Arial Narrow" panose="020B0606020202030204" pitchFamily="34" charset="0"/>
            </a:endParaRPr>
          </a:p>
        </p:txBody>
      </p:sp>
      <p:sp>
        <p:nvSpPr>
          <p:cNvPr id="15" name="CasellaDiTesto 14"/>
          <p:cNvSpPr txBox="1"/>
          <p:nvPr/>
        </p:nvSpPr>
        <p:spPr>
          <a:xfrm>
            <a:off x="37038" y="5098300"/>
            <a:ext cx="4482316" cy="605294"/>
          </a:xfrm>
          <a:prstGeom prst="rect">
            <a:avLst/>
          </a:prstGeom>
          <a:noFill/>
        </p:spPr>
        <p:txBody>
          <a:bodyPr wrap="none" rtlCol="0">
            <a:spAutoFit/>
          </a:bodyPr>
          <a:lstStyle/>
          <a:p>
            <a:pPr algn="ctr">
              <a:lnSpc>
                <a:spcPts val="2000"/>
              </a:lnSpc>
            </a:pPr>
            <a:r>
              <a:rPr lang="it-IT" sz="2400" b="1" dirty="0" err="1"/>
              <a:t>If</a:t>
            </a:r>
            <a:r>
              <a:rPr lang="it-IT" sz="2400" b="1" dirty="0"/>
              <a:t> </a:t>
            </a:r>
            <a:r>
              <a:rPr lang="it-IT" sz="2400" b="1" dirty="0" err="1"/>
              <a:t>bank</a:t>
            </a:r>
            <a:r>
              <a:rPr lang="it-IT" sz="2400" b="1" dirty="0"/>
              <a:t> </a:t>
            </a:r>
            <a:r>
              <a:rPr lang="it-IT" sz="2400" b="1" dirty="0" err="1"/>
              <a:t>returns</a:t>
            </a:r>
            <a:r>
              <a:rPr lang="it-IT" sz="2400" b="1" dirty="0"/>
              <a:t> «</a:t>
            </a:r>
            <a:r>
              <a:rPr lang="it-IT" sz="2400" b="1" dirty="0" err="1"/>
              <a:t>decrypted</a:t>
            </a:r>
            <a:r>
              <a:rPr lang="it-IT" sz="2400" b="1" dirty="0"/>
              <a:t>» NONCE</a:t>
            </a:r>
            <a:br>
              <a:rPr lang="it-IT" sz="2400" b="1" dirty="0"/>
            </a:br>
            <a:r>
              <a:rPr lang="it-IT" sz="2400" b="1" dirty="0" err="1"/>
              <a:t>then</a:t>
            </a:r>
            <a:r>
              <a:rPr lang="it-IT" sz="2400" b="1" dirty="0"/>
              <a:t> </a:t>
            </a:r>
            <a:r>
              <a:rPr lang="it-IT" sz="2400" b="1" dirty="0" err="1"/>
              <a:t>Bank</a:t>
            </a:r>
            <a:r>
              <a:rPr lang="it-IT" sz="2400" b="1" dirty="0"/>
              <a:t> </a:t>
            </a:r>
            <a:r>
              <a:rPr lang="it-IT" sz="2400" b="1" dirty="0" err="1"/>
              <a:t>is</a:t>
            </a:r>
            <a:r>
              <a:rPr lang="it-IT" sz="2400" b="1" dirty="0"/>
              <a:t> </a:t>
            </a:r>
            <a:r>
              <a:rPr lang="it-IT" sz="2400" b="1" dirty="0" err="1"/>
              <a:t>authenticated</a:t>
            </a:r>
            <a:r>
              <a:rPr lang="it-IT" sz="2000" b="1" dirty="0"/>
              <a:t>!</a:t>
            </a:r>
          </a:p>
        </p:txBody>
      </p:sp>
      <p:sp>
        <p:nvSpPr>
          <p:cNvPr id="4" name="CasellaDiTesto 3"/>
          <p:cNvSpPr txBox="1"/>
          <p:nvPr/>
        </p:nvSpPr>
        <p:spPr>
          <a:xfrm>
            <a:off x="72491" y="2096852"/>
            <a:ext cx="1293944" cy="1323439"/>
          </a:xfrm>
          <a:prstGeom prst="rect">
            <a:avLst/>
          </a:prstGeom>
          <a:noFill/>
        </p:spPr>
        <p:txBody>
          <a:bodyPr wrap="none" rtlCol="0">
            <a:spAutoFit/>
          </a:bodyPr>
          <a:lstStyle/>
          <a:p>
            <a:pPr algn="ctr"/>
            <a:r>
              <a:rPr lang="it-IT" altLang="it-IT" sz="2000" b="1" dirty="0">
                <a:solidFill>
                  <a:srgbClr val="FF0000"/>
                </a:solidFill>
              </a:rPr>
              <a:t>Generate </a:t>
            </a:r>
            <a:br>
              <a:rPr lang="it-IT" altLang="it-IT" sz="2000" b="1" dirty="0">
                <a:solidFill>
                  <a:srgbClr val="FF0000"/>
                </a:solidFill>
              </a:rPr>
            </a:br>
            <a:r>
              <a:rPr lang="it-IT" altLang="it-IT" sz="2000" b="1" dirty="0" err="1">
                <a:solidFill>
                  <a:srgbClr val="FF0000"/>
                </a:solidFill>
              </a:rPr>
              <a:t>fresh</a:t>
            </a:r>
            <a:endParaRPr lang="it-IT" altLang="it-IT" sz="2000" b="1" dirty="0">
              <a:solidFill>
                <a:srgbClr val="FF0000"/>
              </a:solidFill>
            </a:endParaRPr>
          </a:p>
          <a:p>
            <a:pPr algn="ctr"/>
            <a:r>
              <a:rPr lang="it-IT" altLang="it-IT" sz="2000" b="1" dirty="0">
                <a:solidFill>
                  <a:srgbClr val="FF0000"/>
                </a:solidFill>
              </a:rPr>
              <a:t>NONCE</a:t>
            </a:r>
          </a:p>
          <a:p>
            <a:pPr algn="ctr"/>
            <a:r>
              <a:rPr lang="it-IT" altLang="it-IT" sz="2000" b="1" dirty="0">
                <a:solidFill>
                  <a:srgbClr val="FF0000"/>
                </a:solidFill>
              </a:rPr>
              <a:t>(</a:t>
            </a:r>
            <a:r>
              <a:rPr lang="it-IT" altLang="it-IT" sz="2000" b="1" dirty="0" err="1">
                <a:solidFill>
                  <a:srgbClr val="FF0000"/>
                </a:solidFill>
              </a:rPr>
              <a:t>challenge</a:t>
            </a:r>
            <a:r>
              <a:rPr lang="it-IT" altLang="it-IT" sz="2000" b="1" dirty="0">
                <a:solidFill>
                  <a:srgbClr val="FF0000"/>
                </a:solidFill>
              </a:rPr>
              <a:t>)</a:t>
            </a:r>
            <a:endParaRPr lang="it-IT" altLang="it-IT" b="1" baseline="-25000" dirty="0">
              <a:solidFill>
                <a:srgbClr val="FF0000"/>
              </a:solidFill>
            </a:endParaRPr>
          </a:p>
        </p:txBody>
      </p:sp>
    </p:spTree>
    <p:extLst>
      <p:ext uri="{BB962C8B-B14F-4D97-AF65-F5344CB8AC3E}">
        <p14:creationId xmlns:p14="http://schemas.microsoft.com/office/powerpoint/2010/main" val="11452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fade">
                                      <p:cBhvr>
                                        <p:cTn id="7" dur="500"/>
                                        <p:tgtEl>
                                          <p:spTgt spid="225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13" grpId="0" animBg="1"/>
      <p:bldP spid="14"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Risultati immagini per ban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558" y="718185"/>
            <a:ext cx="1902962" cy="152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p:txBody>
          <a:bodyPr/>
          <a:lstStyle/>
          <a:p>
            <a:pPr>
              <a:defRPr/>
            </a:pPr>
            <a:r>
              <a:rPr lang="it-IT" dirty="0" err="1"/>
              <a:t>Practical</a:t>
            </a:r>
            <a:r>
              <a:rPr lang="it-IT" dirty="0"/>
              <a:t> TLS </a:t>
            </a:r>
            <a:r>
              <a:rPr lang="it-IT" dirty="0" err="1"/>
              <a:t>approach</a:t>
            </a:r>
            <a:r>
              <a:rPr lang="it-IT" dirty="0"/>
              <a:t> </a:t>
            </a:r>
            <a:br>
              <a:rPr lang="it-IT" dirty="0"/>
            </a:br>
            <a:r>
              <a:rPr lang="it-IT" sz="2400" dirty="0"/>
              <a:t>(</a:t>
            </a:r>
            <a:r>
              <a:rPr lang="it-IT" sz="2400" dirty="0" err="1"/>
              <a:t>when</a:t>
            </a:r>
            <a:r>
              <a:rPr lang="it-IT" sz="2400" dirty="0"/>
              <a:t> RSA </a:t>
            </a:r>
            <a:r>
              <a:rPr lang="it-IT" sz="2400" dirty="0" err="1"/>
              <a:t>Key</a:t>
            </a:r>
            <a:r>
              <a:rPr lang="it-IT" sz="2400" dirty="0"/>
              <a:t> </a:t>
            </a:r>
            <a:r>
              <a:rPr lang="it-IT" sz="2400" dirty="0" err="1"/>
              <a:t>Transport</a:t>
            </a:r>
            <a:r>
              <a:rPr lang="it-IT" sz="2400" dirty="0"/>
              <a:t> </a:t>
            </a:r>
            <a:r>
              <a:rPr lang="it-IT" sz="2400" dirty="0" err="1"/>
              <a:t>used</a:t>
            </a:r>
            <a:r>
              <a:rPr lang="it-IT" sz="2400" dirty="0"/>
              <a:t>)</a:t>
            </a:r>
            <a:endParaRPr lang="it-IT" dirty="0"/>
          </a:p>
        </p:txBody>
      </p:sp>
      <p:sp>
        <p:nvSpPr>
          <p:cNvPr id="22533" name="Line 6"/>
          <p:cNvSpPr>
            <a:spLocks noChangeShapeType="1"/>
          </p:cNvSpPr>
          <p:nvPr/>
        </p:nvSpPr>
        <p:spPr bwMode="auto">
          <a:xfrm flipH="1">
            <a:off x="8321666" y="2312355"/>
            <a:ext cx="21234" cy="244922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34" name="Line 7"/>
          <p:cNvSpPr>
            <a:spLocks noChangeShapeType="1"/>
          </p:cNvSpPr>
          <p:nvPr/>
        </p:nvSpPr>
        <p:spPr bwMode="auto">
          <a:xfrm flipH="1">
            <a:off x="1372894" y="2312354"/>
            <a:ext cx="6925" cy="259280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it-IT"/>
          </a:p>
        </p:txBody>
      </p:sp>
      <p:sp>
        <p:nvSpPr>
          <p:cNvPr id="22535" name="AutoShape 12"/>
          <p:cNvSpPr>
            <a:spLocks noChangeArrowheads="1"/>
          </p:cNvSpPr>
          <p:nvPr/>
        </p:nvSpPr>
        <p:spPr bwMode="auto">
          <a:xfrm flipH="1">
            <a:off x="1480906" y="1954498"/>
            <a:ext cx="6157106" cy="862434"/>
          </a:xfrm>
          <a:prstGeom prst="rightArrow">
            <a:avLst>
              <a:gd name="adj1" fmla="val 58425"/>
              <a:gd name="adj2" fmla="val 115300"/>
            </a:avLst>
          </a:prstGeom>
          <a:solidFill>
            <a:srgbClr val="FFC000">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r>
              <a:rPr lang="it-IT" altLang="it-IT" sz="2400" dirty="0">
                <a:latin typeface="Arial Narrow" panose="020B0606020202030204" pitchFamily="34" charset="0"/>
              </a:rPr>
              <a:t>Certificate(</a:t>
            </a:r>
            <a:r>
              <a:rPr lang="it-IT" altLang="it-IT" sz="2400" dirty="0" err="1">
                <a:latin typeface="Arial Narrow" panose="020B0606020202030204" pitchFamily="34" charset="0"/>
              </a:rPr>
              <a:t>BankName</a:t>
            </a:r>
            <a:r>
              <a:rPr lang="it-IT" altLang="it-IT" sz="2400" dirty="0">
                <a:latin typeface="Arial Narrow" panose="020B0606020202030204" pitchFamily="34" charset="0"/>
              </a:rPr>
              <a:t>, </a:t>
            </a:r>
            <a:r>
              <a:rPr lang="it-IT" altLang="it-IT" sz="2400" dirty="0" err="1">
                <a:latin typeface="Arial Narrow" panose="020B0606020202030204" pitchFamily="34" charset="0"/>
              </a:rPr>
              <a:t>BankPK</a:t>
            </a:r>
            <a:r>
              <a:rPr lang="it-IT" altLang="it-IT" sz="2400" dirty="0">
                <a:latin typeface="Arial Narrow" panose="020B0606020202030204" pitchFamily="34" charset="0"/>
              </a:rPr>
              <a:t>)</a:t>
            </a:r>
            <a:r>
              <a:rPr lang="it-IT" altLang="it-IT" sz="2400" baseline="-25000" dirty="0" err="1">
                <a:latin typeface="Arial Narrow" panose="020B0606020202030204" pitchFamily="34" charset="0"/>
              </a:rPr>
              <a:t>CA_sign</a:t>
            </a:r>
            <a:endParaRPr lang="it-IT" altLang="it-IT" sz="2400" baseline="-25000" dirty="0">
              <a:latin typeface="Arial Narrow" panose="020B0606020202030204" pitchFamily="34" charset="0"/>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54" y="873367"/>
            <a:ext cx="1111805" cy="136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2"/>
          <p:cNvSpPr>
            <a:spLocks noChangeArrowheads="1"/>
          </p:cNvSpPr>
          <p:nvPr/>
        </p:nvSpPr>
        <p:spPr bwMode="auto">
          <a:xfrm>
            <a:off x="1480906" y="3032956"/>
            <a:ext cx="6553150" cy="862434"/>
          </a:xfrm>
          <a:prstGeom prst="rightArrow">
            <a:avLst>
              <a:gd name="adj1" fmla="val 58425"/>
              <a:gd name="adj2" fmla="val 115300"/>
            </a:avLst>
          </a:prstGeom>
          <a:solidFill>
            <a:srgbClr val="FFC000">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lgn="ctr" eaLnBrk="1" hangingPunct="1">
              <a:spcBef>
                <a:spcPct val="0"/>
              </a:spcBef>
              <a:buClrTx/>
              <a:buNone/>
            </a:pPr>
            <a:r>
              <a:rPr lang="it-IT" altLang="it-IT" sz="2000" dirty="0">
                <a:latin typeface="Arial Narrow" panose="020B0606020202030204" pitchFamily="34" charset="0"/>
              </a:rPr>
              <a:t>ENC (</a:t>
            </a:r>
            <a:r>
              <a:rPr lang="it-IT" altLang="it-IT" sz="2000" dirty="0" err="1">
                <a:latin typeface="Arial Narrow" panose="020B0606020202030204" pitchFamily="34" charset="0"/>
              </a:rPr>
              <a:t>key</a:t>
            </a:r>
            <a:r>
              <a:rPr lang="it-IT" altLang="it-IT" sz="2000" dirty="0">
                <a:latin typeface="Arial Narrow" panose="020B0606020202030204" pitchFamily="34" charset="0"/>
              </a:rPr>
              <a:t> K)</a:t>
            </a:r>
            <a:r>
              <a:rPr lang="it-IT" altLang="it-IT" sz="2000" baseline="-25000" dirty="0" err="1">
                <a:latin typeface="Arial Narrow" panose="020B0606020202030204" pitchFamily="34" charset="0"/>
              </a:rPr>
              <a:t>Bank_PK</a:t>
            </a:r>
            <a:endParaRPr lang="it-IT" altLang="it-IT" sz="2000" baseline="-25000" dirty="0">
              <a:latin typeface="Arial Narrow" panose="020B0606020202030204" pitchFamily="34" charset="0"/>
            </a:endParaRPr>
          </a:p>
        </p:txBody>
      </p:sp>
      <p:sp>
        <p:nvSpPr>
          <p:cNvPr id="15" name="CasellaDiTesto 14"/>
          <p:cNvSpPr txBox="1"/>
          <p:nvPr/>
        </p:nvSpPr>
        <p:spPr>
          <a:xfrm>
            <a:off x="1079612" y="5121187"/>
            <a:ext cx="4173387" cy="861774"/>
          </a:xfrm>
          <a:prstGeom prst="rect">
            <a:avLst/>
          </a:prstGeom>
          <a:noFill/>
        </p:spPr>
        <p:txBody>
          <a:bodyPr wrap="none" rtlCol="0">
            <a:spAutoFit/>
          </a:bodyPr>
          <a:lstStyle/>
          <a:p>
            <a:pPr algn="ctr">
              <a:lnSpc>
                <a:spcPts val="2000"/>
              </a:lnSpc>
            </a:pPr>
            <a:r>
              <a:rPr lang="it-IT" sz="2400" b="1" dirty="0" err="1"/>
              <a:t>Bank</a:t>
            </a:r>
            <a:r>
              <a:rPr lang="it-IT" sz="2400" b="1" dirty="0"/>
              <a:t> can </a:t>
            </a:r>
            <a:r>
              <a:rPr lang="it-IT" sz="2400" b="1" dirty="0" err="1"/>
              <a:t>communicate</a:t>
            </a:r>
            <a:r>
              <a:rPr lang="it-IT" sz="2400" b="1" dirty="0"/>
              <a:t> </a:t>
            </a:r>
            <a:r>
              <a:rPr lang="it-IT" sz="2400" b="1" dirty="0" err="1"/>
              <a:t>only</a:t>
            </a:r>
            <a:r>
              <a:rPr lang="it-IT" sz="2400" b="1" dirty="0"/>
              <a:t> </a:t>
            </a:r>
          </a:p>
          <a:p>
            <a:pPr algn="ctr">
              <a:lnSpc>
                <a:spcPts val="2000"/>
              </a:lnSpc>
            </a:pPr>
            <a:r>
              <a:rPr lang="it-IT" sz="2400" b="1" dirty="0" err="1"/>
              <a:t>if</a:t>
            </a:r>
            <a:r>
              <a:rPr lang="it-IT" sz="2400" b="1" dirty="0"/>
              <a:t> </a:t>
            </a:r>
            <a:r>
              <a:rPr lang="it-IT" sz="2400" b="1" dirty="0" err="1"/>
              <a:t>it</a:t>
            </a:r>
            <a:r>
              <a:rPr lang="it-IT" sz="2400" b="1" dirty="0"/>
              <a:t> </a:t>
            </a:r>
            <a:r>
              <a:rPr lang="it-IT" sz="2400" b="1" dirty="0" err="1"/>
              <a:t>is</a:t>
            </a:r>
            <a:r>
              <a:rPr lang="it-IT" sz="2400" b="1" dirty="0"/>
              <a:t> </a:t>
            </a:r>
            <a:r>
              <a:rPr lang="it-IT" sz="2400" b="1" dirty="0" err="1"/>
              <a:t>Authentic</a:t>
            </a:r>
            <a:r>
              <a:rPr lang="it-IT" sz="2400" b="1" dirty="0"/>
              <a:t>!! </a:t>
            </a:r>
            <a:r>
              <a:rPr lang="it-IT" sz="2400" b="1" dirty="0" err="1"/>
              <a:t>If</a:t>
            </a:r>
            <a:r>
              <a:rPr lang="it-IT" sz="2400" b="1" dirty="0"/>
              <a:t> </a:t>
            </a:r>
            <a:r>
              <a:rPr lang="it-IT" sz="2400" b="1" dirty="0" err="1"/>
              <a:t>Rogue</a:t>
            </a:r>
            <a:r>
              <a:rPr lang="it-IT" sz="2400" b="1" dirty="0"/>
              <a:t>/MITM, </a:t>
            </a:r>
            <a:br>
              <a:rPr lang="it-IT" sz="2400" b="1" dirty="0"/>
            </a:br>
            <a:r>
              <a:rPr lang="it-IT" sz="2400" b="1" dirty="0" err="1"/>
              <a:t>cannot</a:t>
            </a:r>
            <a:r>
              <a:rPr lang="it-IT" sz="2400" b="1" dirty="0"/>
              <a:t> </a:t>
            </a:r>
            <a:r>
              <a:rPr lang="it-IT" sz="2400" b="1" dirty="0" err="1"/>
              <a:t>decrypt</a:t>
            </a:r>
            <a:r>
              <a:rPr lang="it-IT" sz="2400" b="1" dirty="0"/>
              <a:t> </a:t>
            </a:r>
            <a:r>
              <a:rPr lang="it-IT" sz="2400" b="1" dirty="0" err="1"/>
              <a:t>key</a:t>
            </a:r>
            <a:r>
              <a:rPr lang="it-IT" sz="2400" b="1" dirty="0"/>
              <a:t> K </a:t>
            </a:r>
            <a:endParaRPr lang="it-IT" sz="2000" b="1" dirty="0"/>
          </a:p>
        </p:txBody>
      </p:sp>
      <p:sp>
        <p:nvSpPr>
          <p:cNvPr id="4" name="CasellaDiTesto 3"/>
          <p:cNvSpPr txBox="1"/>
          <p:nvPr/>
        </p:nvSpPr>
        <p:spPr>
          <a:xfrm>
            <a:off x="142222" y="2096852"/>
            <a:ext cx="1154482" cy="1015663"/>
          </a:xfrm>
          <a:prstGeom prst="rect">
            <a:avLst/>
          </a:prstGeom>
          <a:noFill/>
        </p:spPr>
        <p:txBody>
          <a:bodyPr wrap="none" rtlCol="0">
            <a:spAutoFit/>
          </a:bodyPr>
          <a:lstStyle/>
          <a:p>
            <a:pPr algn="ctr"/>
            <a:r>
              <a:rPr lang="it-IT" altLang="it-IT" sz="2000" b="1" dirty="0">
                <a:solidFill>
                  <a:srgbClr val="FF0000"/>
                </a:solidFill>
              </a:rPr>
              <a:t>Generate </a:t>
            </a:r>
            <a:br>
              <a:rPr lang="it-IT" altLang="it-IT" sz="2000" b="1" dirty="0">
                <a:solidFill>
                  <a:srgbClr val="FF0000"/>
                </a:solidFill>
              </a:rPr>
            </a:br>
            <a:r>
              <a:rPr lang="it-IT" altLang="it-IT" sz="2000" b="1" dirty="0" err="1">
                <a:solidFill>
                  <a:srgbClr val="FF0000"/>
                </a:solidFill>
              </a:rPr>
              <a:t>fresh</a:t>
            </a:r>
            <a:endParaRPr lang="it-IT" altLang="it-IT" sz="2000" b="1" dirty="0">
              <a:solidFill>
                <a:srgbClr val="FF0000"/>
              </a:solidFill>
            </a:endParaRPr>
          </a:p>
          <a:p>
            <a:pPr algn="ctr"/>
            <a:r>
              <a:rPr lang="it-IT" altLang="it-IT" sz="2000" b="1" dirty="0" err="1">
                <a:solidFill>
                  <a:srgbClr val="FF0000"/>
                </a:solidFill>
              </a:rPr>
              <a:t>Key</a:t>
            </a:r>
            <a:r>
              <a:rPr lang="it-IT" altLang="it-IT" sz="2000" b="1" dirty="0">
                <a:solidFill>
                  <a:srgbClr val="FF0000"/>
                </a:solidFill>
              </a:rPr>
              <a:t> K</a:t>
            </a:r>
            <a:endParaRPr lang="it-IT" altLang="it-IT" b="1" baseline="-25000" dirty="0">
              <a:solidFill>
                <a:srgbClr val="FF0000"/>
              </a:solidFill>
            </a:endParaRPr>
          </a:p>
        </p:txBody>
      </p:sp>
      <p:sp>
        <p:nvSpPr>
          <p:cNvPr id="12" name="Freccia bidirezionale orizzontale 11"/>
          <p:cNvSpPr/>
          <p:nvPr/>
        </p:nvSpPr>
        <p:spPr bwMode="auto">
          <a:xfrm>
            <a:off x="1476824" y="4085129"/>
            <a:ext cx="6731580" cy="720080"/>
          </a:xfrm>
          <a:prstGeom prst="leftRightArrow">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800" b="1" i="0" u="none" strike="noStrike" cap="none" normalizeH="0" baseline="0" dirty="0">
                <a:ln>
                  <a:noFill/>
                </a:ln>
                <a:solidFill>
                  <a:srgbClr val="FF0000"/>
                </a:solidFill>
                <a:effectLst/>
                <a:latin typeface="Arial Narrow" pitchFamily="34" charset="0"/>
              </a:rPr>
              <a:t>Data </a:t>
            </a:r>
            <a:r>
              <a:rPr kumimoji="0" lang="it-IT" sz="1800" b="1" i="0" u="none" strike="noStrike" cap="none" normalizeH="0" baseline="0" dirty="0" err="1">
                <a:ln>
                  <a:noFill/>
                </a:ln>
                <a:solidFill>
                  <a:srgbClr val="FF0000"/>
                </a:solidFill>
                <a:effectLst/>
                <a:latin typeface="Arial Narrow" pitchFamily="34" charset="0"/>
              </a:rPr>
              <a:t>exchange</a:t>
            </a:r>
            <a:r>
              <a:rPr kumimoji="0" lang="it-IT" sz="1800" b="1" i="0" u="none" strike="noStrike" cap="none" normalizeH="0" baseline="0" dirty="0">
                <a:ln>
                  <a:noFill/>
                </a:ln>
                <a:solidFill>
                  <a:srgbClr val="FF0000"/>
                </a:solidFill>
                <a:effectLst/>
                <a:latin typeface="Arial Narrow" pitchFamily="34" charset="0"/>
              </a:rPr>
              <a:t>: </a:t>
            </a:r>
            <a:r>
              <a:rPr kumimoji="0" lang="it-IT" sz="1800" b="1" i="0" u="none" strike="noStrike" cap="none" normalizeH="0" baseline="0" dirty="0" err="1">
                <a:ln>
                  <a:noFill/>
                </a:ln>
                <a:solidFill>
                  <a:srgbClr val="FF0000"/>
                </a:solidFill>
                <a:effectLst/>
                <a:latin typeface="Arial Narrow" pitchFamily="34" charset="0"/>
              </a:rPr>
              <a:t>encrypted</a:t>
            </a:r>
            <a:r>
              <a:rPr kumimoji="0" lang="it-IT" sz="1800" b="1" i="0" u="none" strike="noStrike" cap="none" normalizeH="0" baseline="0" dirty="0">
                <a:ln>
                  <a:noFill/>
                </a:ln>
                <a:solidFill>
                  <a:srgbClr val="FF0000"/>
                </a:solidFill>
                <a:effectLst/>
                <a:latin typeface="Arial Narrow" pitchFamily="34" charset="0"/>
              </a:rPr>
              <a:t> with </a:t>
            </a:r>
            <a:r>
              <a:rPr kumimoji="0" lang="it-IT" sz="1800" b="1" i="0" u="none" strike="noStrike" cap="none" normalizeH="0" baseline="0" dirty="0" err="1">
                <a:ln>
                  <a:noFill/>
                </a:ln>
                <a:solidFill>
                  <a:srgbClr val="FF0000"/>
                </a:solidFill>
                <a:effectLst/>
                <a:latin typeface="Arial Narrow" pitchFamily="34" charset="0"/>
              </a:rPr>
              <a:t>symmetric</a:t>
            </a:r>
            <a:r>
              <a:rPr kumimoji="0" lang="it-IT" sz="1800" b="1" i="0" u="none" strike="noStrike" cap="none" normalizeH="0" baseline="0" dirty="0">
                <a:ln>
                  <a:noFill/>
                </a:ln>
                <a:solidFill>
                  <a:srgbClr val="FF0000"/>
                </a:solidFill>
                <a:effectLst/>
                <a:latin typeface="Arial Narrow" pitchFamily="34" charset="0"/>
              </a:rPr>
              <a:t> </a:t>
            </a:r>
            <a:r>
              <a:rPr kumimoji="0" lang="it-IT" sz="1800" b="1" i="0" u="none" strike="noStrike" cap="none" normalizeH="0" baseline="0" dirty="0" err="1">
                <a:ln>
                  <a:noFill/>
                </a:ln>
                <a:solidFill>
                  <a:srgbClr val="FF0000"/>
                </a:solidFill>
                <a:effectLst/>
                <a:latin typeface="Arial Narrow" pitchFamily="34" charset="0"/>
              </a:rPr>
              <a:t>key</a:t>
            </a:r>
            <a:r>
              <a:rPr kumimoji="0" lang="it-IT" sz="1800" b="1" i="0" u="none" strike="noStrike" cap="none" normalizeH="0" baseline="0" dirty="0">
                <a:ln>
                  <a:noFill/>
                </a:ln>
                <a:solidFill>
                  <a:srgbClr val="FF0000"/>
                </a:solidFill>
                <a:effectLst/>
                <a:latin typeface="Arial Narrow" pitchFamily="34" charset="0"/>
              </a:rPr>
              <a:t> K</a:t>
            </a:r>
          </a:p>
        </p:txBody>
      </p:sp>
    </p:spTree>
    <p:extLst>
      <p:ext uri="{BB962C8B-B14F-4D97-AF65-F5344CB8AC3E}">
        <p14:creationId xmlns:p14="http://schemas.microsoft.com/office/powerpoint/2010/main" val="153738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fade">
                                      <p:cBhvr>
                                        <p:cTn id="7" dur="500"/>
                                        <p:tgtEl>
                                          <p:spTgt spid="225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13" grpId="0" animBg="1"/>
      <p:bldP spid="15" grpId="0"/>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3508" y="225425"/>
            <a:ext cx="8820980" cy="649288"/>
          </a:xfrm>
        </p:spPr>
        <p:txBody>
          <a:bodyPr/>
          <a:lstStyle/>
          <a:p>
            <a:r>
              <a:rPr lang="it-IT" dirty="0"/>
              <a:t>Certificate </a:t>
            </a:r>
            <a:r>
              <a:rPr lang="it-IT" dirty="0" err="1"/>
              <a:t>chains</a:t>
            </a:r>
            <a:endParaRPr lang="it-IT" dirty="0"/>
          </a:p>
        </p:txBody>
      </p: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30" y="4888204"/>
            <a:ext cx="877887"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6"/>
          <p:cNvSpPr>
            <a:spLocks noChangeArrowheads="1"/>
          </p:cNvSpPr>
          <p:nvPr/>
        </p:nvSpPr>
        <p:spPr bwMode="auto">
          <a:xfrm flipH="1">
            <a:off x="2159732" y="5217654"/>
            <a:ext cx="3766753" cy="514350"/>
          </a:xfrm>
          <a:prstGeom prst="rightArrow">
            <a:avLst>
              <a:gd name="adj1" fmla="val 68463"/>
              <a:gd name="adj2" fmla="val 50748"/>
            </a:avLst>
          </a:prstGeom>
          <a:solidFill>
            <a:srgbClr val="00FF00">
              <a:alpha val="50195"/>
            </a:srgbClr>
          </a:solidFill>
          <a:ln w="12700">
            <a:solidFill>
              <a:schemeClr val="tx1"/>
            </a:solidFill>
            <a:miter lim="800000"/>
            <a:headEnd type="none" w="sm" len="sm"/>
            <a:tailEnd type="none" w="sm" len="sm"/>
          </a:ln>
        </p:spPr>
        <p:txBody>
          <a:bodyPr wrap="none" anchor="ctr"/>
          <a:lstStyle>
            <a:lvl1pPr eaLnBrk="0" hangingPunct="0">
              <a:spcBef>
                <a:spcPct val="20000"/>
              </a:spcBef>
              <a:buClr>
                <a:schemeClr val="tx1"/>
              </a:buClr>
              <a:buFont typeface="Wingdings" pitchFamily="2" charset="2"/>
              <a:buChar char="è"/>
              <a:defRPr sz="3200" b="1">
                <a:solidFill>
                  <a:schemeClr val="tx1"/>
                </a:solidFill>
                <a:latin typeface="Bookman Old Style" pitchFamily="18" charset="0"/>
              </a:defRPr>
            </a:lvl1pPr>
            <a:lvl2pPr marL="742950" indent="-285750" eaLnBrk="0" hangingPunct="0">
              <a:spcBef>
                <a:spcPct val="20000"/>
              </a:spcBef>
              <a:buClr>
                <a:schemeClr val="tx1"/>
              </a:buClr>
              <a:buFont typeface="Wingdings" pitchFamily="2" charset="2"/>
              <a:buChar char="ð"/>
              <a:defRPr sz="3200">
                <a:solidFill>
                  <a:schemeClr val="tx1"/>
                </a:solidFill>
                <a:latin typeface="Arial Narrow" pitchFamily="34" charset="0"/>
              </a:defRPr>
            </a:lvl2pPr>
            <a:lvl3pPr marL="1143000" indent="-228600" eaLnBrk="0" hangingPunct="0">
              <a:spcBef>
                <a:spcPct val="20000"/>
              </a:spcBef>
              <a:buClr>
                <a:schemeClr val="tx1"/>
              </a:buClr>
              <a:buFont typeface="Wingdings" pitchFamily="2" charset="2"/>
              <a:buChar char="à"/>
              <a:defRPr sz="2800">
                <a:solidFill>
                  <a:schemeClr val="tx1"/>
                </a:solidFill>
                <a:latin typeface="Times New Roman" pitchFamily="18" charset="0"/>
              </a:defRPr>
            </a:lvl3pPr>
            <a:lvl4pPr marL="1600200" indent="-228600" eaLnBrk="0" hangingPunct="0">
              <a:spcBef>
                <a:spcPct val="20000"/>
              </a:spcBef>
              <a:buClr>
                <a:schemeClr val="tx1"/>
              </a:buClr>
              <a:buChar char="»"/>
              <a:defRPr sz="2400">
                <a:solidFill>
                  <a:schemeClr val="tx1"/>
                </a:solidFill>
                <a:latin typeface="Times New Roman" pitchFamily="18" charset="0"/>
              </a:defRPr>
            </a:lvl4pPr>
            <a:lvl5pPr marL="2057400" indent="-228600" eaLnBrk="0" hangingPunct="0">
              <a:spcBef>
                <a:spcPct val="20000"/>
              </a:spcBef>
              <a:buClr>
                <a:schemeClr val="tx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itchFamily="18" charset="0"/>
              </a:defRPr>
            </a:lvl9pPr>
          </a:lstStyle>
          <a:p>
            <a:pPr algn="ctr" eaLnBrk="1" hangingPunct="1">
              <a:spcBef>
                <a:spcPct val="0"/>
              </a:spcBef>
              <a:buClrTx/>
              <a:buFontTx/>
              <a:buNone/>
            </a:pPr>
            <a:r>
              <a:rPr lang="it-IT" altLang="it-IT" sz="1800" dirty="0">
                <a:latin typeface="Arial Narrow" pitchFamily="34" charset="0"/>
              </a:rPr>
              <a:t>CERTIFICATE(</a:t>
            </a:r>
            <a:r>
              <a:rPr lang="it-IT" altLang="it-IT" sz="1800" dirty="0" err="1">
                <a:latin typeface="Arial Narrow" pitchFamily="34" charset="0"/>
              </a:rPr>
              <a:t>BankName,PK</a:t>
            </a:r>
            <a:r>
              <a:rPr lang="it-IT" altLang="it-IT" sz="1800" dirty="0">
                <a:latin typeface="Arial Narrow" pitchFamily="34" charset="0"/>
              </a:rPr>
              <a:t>)</a:t>
            </a:r>
            <a:r>
              <a:rPr lang="it-IT" altLang="it-IT" sz="1800" baseline="-25000" dirty="0">
                <a:latin typeface="Arial Narrow" pitchFamily="34" charset="0"/>
              </a:rPr>
              <a:t>LUNATRUST</a:t>
            </a:r>
          </a:p>
        </p:txBody>
      </p:sp>
      <p:graphicFrame>
        <p:nvGraphicFramePr>
          <p:cNvPr id="23" name="Oggetto 22"/>
          <p:cNvGraphicFramePr>
            <a:graphicFrameLocks/>
          </p:cNvGraphicFramePr>
          <p:nvPr/>
        </p:nvGraphicFramePr>
        <p:xfrm>
          <a:off x="6471986" y="2070870"/>
          <a:ext cx="1512540" cy="1731876"/>
        </p:xfrm>
        <a:graphic>
          <a:graphicData uri="http://schemas.openxmlformats.org/presentationml/2006/ole">
            <mc:AlternateContent xmlns:mc="http://schemas.openxmlformats.org/markup-compatibility/2006">
              <mc:Choice xmlns:v="urn:schemas-microsoft-com:vml" Requires="v">
                <p:oleObj spid="_x0000_s55305" name="Microsoft ClipArt Gallery" r:id="rId4" imgW="2898000" imgH="4004280" progId="">
                  <p:embed/>
                </p:oleObj>
              </mc:Choice>
              <mc:Fallback>
                <p:oleObj name="Microsoft ClipArt Gallery" r:id="rId4" imgW="2898000" imgH="4004280" progId="">
                  <p:embed/>
                  <p:pic>
                    <p:nvPicPr>
                      <p:cNvPr id="23" name="Oggetto 2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1986" y="2070870"/>
                        <a:ext cx="1512540" cy="1731876"/>
                      </a:xfrm>
                      <a:prstGeom prst="rect">
                        <a:avLst/>
                      </a:prstGeom>
                      <a:noFill/>
                      <a:ln>
                        <a:noFill/>
                      </a:ln>
                    </p:spPr>
                  </p:pic>
                </p:oleObj>
              </mc:Fallback>
            </mc:AlternateContent>
          </a:graphicData>
        </a:graphic>
      </p:graphicFrame>
      <p:sp>
        <p:nvSpPr>
          <p:cNvPr id="24" name="CasellaDiTesto 23"/>
          <p:cNvSpPr txBox="1"/>
          <p:nvPr/>
        </p:nvSpPr>
        <p:spPr>
          <a:xfrm>
            <a:off x="7659428" y="2319583"/>
            <a:ext cx="1305742" cy="369332"/>
          </a:xfrm>
          <a:prstGeom prst="rect">
            <a:avLst/>
          </a:prstGeom>
          <a:noFill/>
        </p:spPr>
        <p:txBody>
          <a:bodyPr wrap="none" rtlCol="0">
            <a:spAutoFit/>
          </a:bodyPr>
          <a:lstStyle/>
          <a:p>
            <a:r>
              <a:rPr lang="it-IT" dirty="0"/>
              <a:t>LUNATRUST</a:t>
            </a:r>
          </a:p>
        </p:txBody>
      </p:sp>
      <p:pic>
        <p:nvPicPr>
          <p:cNvPr id="25" name="Picture 3" descr="Screen shot 2012-06-04 at 6.35.54 P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9932" y="1005732"/>
            <a:ext cx="11223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ight Arrow 5"/>
          <p:cNvSpPr/>
          <p:nvPr/>
        </p:nvSpPr>
        <p:spPr>
          <a:xfrm rot="5400000">
            <a:off x="6859629" y="3806349"/>
            <a:ext cx="724039" cy="833437"/>
          </a:xfrm>
          <a:prstGeom prst="rightArrow">
            <a:avLst/>
          </a:prstGeom>
        </p:spPr>
        <p:style>
          <a:lnRef idx="2">
            <a:schemeClr val="dk1"/>
          </a:lnRef>
          <a:fillRef idx="1">
            <a:schemeClr val="lt1"/>
          </a:fillRef>
          <a:effectRef idx="0">
            <a:schemeClr val="dk1"/>
          </a:effectRef>
          <a:fontRef idx="minor">
            <a:schemeClr val="dk1"/>
          </a:fontRef>
        </p:style>
        <p:txBody>
          <a:bodyPr lIns="91439" tIns="45719" rIns="91439" bIns="45719" anchor="ctr"/>
          <a:lstStyle/>
          <a:p>
            <a:pPr algn="ctr">
              <a:defRPr/>
            </a:pPr>
            <a:endParaRPr lang="en-US"/>
          </a:p>
        </p:txBody>
      </p:sp>
      <p:sp>
        <p:nvSpPr>
          <p:cNvPr id="27" name="CasellaDiTesto 26"/>
          <p:cNvSpPr txBox="1"/>
          <p:nvPr/>
        </p:nvSpPr>
        <p:spPr>
          <a:xfrm>
            <a:off x="2127234" y="1122413"/>
            <a:ext cx="1782860" cy="369332"/>
          </a:xfrm>
          <a:prstGeom prst="rect">
            <a:avLst/>
          </a:prstGeom>
          <a:noFill/>
        </p:spPr>
        <p:txBody>
          <a:bodyPr wrap="none" rtlCol="0">
            <a:spAutoFit/>
          </a:bodyPr>
          <a:lstStyle/>
          <a:p>
            <a:r>
              <a:rPr lang="it-IT" dirty="0"/>
              <a:t>UNIVERSETRUST</a:t>
            </a:r>
          </a:p>
        </p:txBody>
      </p:sp>
      <p:sp>
        <p:nvSpPr>
          <p:cNvPr id="28" name="Right Arrow 5"/>
          <p:cNvSpPr/>
          <p:nvPr/>
        </p:nvSpPr>
        <p:spPr>
          <a:xfrm>
            <a:off x="5296429" y="1782343"/>
            <a:ext cx="1222375" cy="833437"/>
          </a:xfrm>
          <a:prstGeom prst="rightArrow">
            <a:avLst/>
          </a:prstGeom>
        </p:spPr>
        <p:style>
          <a:lnRef idx="2">
            <a:schemeClr val="dk1"/>
          </a:lnRef>
          <a:fillRef idx="1">
            <a:schemeClr val="lt1"/>
          </a:fillRef>
          <a:effectRef idx="0">
            <a:schemeClr val="dk1"/>
          </a:effectRef>
          <a:fontRef idx="minor">
            <a:schemeClr val="dk1"/>
          </a:fontRef>
        </p:style>
        <p:txBody>
          <a:bodyPr lIns="91439" tIns="45719" rIns="91439" bIns="45719" anchor="ctr"/>
          <a:lstStyle/>
          <a:p>
            <a:pPr algn="ctr">
              <a:defRPr/>
            </a:pPr>
            <a:endParaRPr lang="en-US"/>
          </a:p>
        </p:txBody>
      </p:sp>
      <p:sp>
        <p:nvSpPr>
          <p:cNvPr id="14" name="CasellaDiTesto 13"/>
          <p:cNvSpPr txBox="1"/>
          <p:nvPr/>
        </p:nvSpPr>
        <p:spPr>
          <a:xfrm>
            <a:off x="251520" y="3056262"/>
            <a:ext cx="4045338" cy="348813"/>
          </a:xfrm>
          <a:prstGeom prst="rect">
            <a:avLst/>
          </a:prstGeom>
          <a:noFill/>
        </p:spPr>
        <p:txBody>
          <a:bodyPr wrap="none" rtlCol="0">
            <a:spAutoFit/>
          </a:bodyPr>
          <a:lstStyle/>
          <a:p>
            <a:pPr>
              <a:lnSpc>
                <a:spcPts val="2000"/>
              </a:lnSpc>
            </a:pPr>
            <a:r>
              <a:rPr lang="it-IT" sz="2000" b="1" dirty="0"/>
              <a:t>LUNATRUST? </a:t>
            </a:r>
            <a:r>
              <a:rPr lang="it-IT" sz="2000" b="1" dirty="0" err="1"/>
              <a:t>Not</a:t>
            </a:r>
            <a:r>
              <a:rPr lang="it-IT" sz="2000" b="1" dirty="0"/>
              <a:t> in </a:t>
            </a:r>
            <a:r>
              <a:rPr lang="it-IT" sz="2000" b="1" dirty="0" err="1"/>
              <a:t>my</a:t>
            </a:r>
            <a:r>
              <a:rPr lang="it-IT" sz="2000" b="1" dirty="0"/>
              <a:t> list of </a:t>
            </a:r>
            <a:r>
              <a:rPr lang="it-IT" sz="2000" b="1" dirty="0" err="1"/>
              <a:t>trusted</a:t>
            </a:r>
            <a:r>
              <a:rPr lang="it-IT" sz="2000" b="1" dirty="0"/>
              <a:t>.</a:t>
            </a:r>
          </a:p>
        </p:txBody>
      </p:sp>
      <p:pic>
        <p:nvPicPr>
          <p:cNvPr id="15" name="Picture 2" descr="Risultati immagini per ban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74500" y="4550410"/>
            <a:ext cx="2195525" cy="175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sellaDiTesto 15"/>
          <p:cNvSpPr txBox="1"/>
          <p:nvPr/>
        </p:nvSpPr>
        <p:spPr>
          <a:xfrm>
            <a:off x="308651" y="3544492"/>
            <a:ext cx="3253455" cy="348813"/>
          </a:xfrm>
          <a:prstGeom prst="rect">
            <a:avLst/>
          </a:prstGeom>
          <a:noFill/>
        </p:spPr>
        <p:txBody>
          <a:bodyPr wrap="none" rtlCol="0">
            <a:spAutoFit/>
          </a:bodyPr>
          <a:lstStyle/>
          <a:p>
            <a:pPr>
              <a:lnSpc>
                <a:spcPts val="2000"/>
              </a:lnSpc>
            </a:pPr>
            <a:r>
              <a:rPr lang="it-IT" sz="2000" b="1" dirty="0" err="1"/>
              <a:t>Who</a:t>
            </a:r>
            <a:r>
              <a:rPr lang="it-IT" sz="2000" b="1" dirty="0"/>
              <a:t> «</a:t>
            </a:r>
            <a:r>
              <a:rPr lang="it-IT" sz="2000" b="1" dirty="0" err="1"/>
              <a:t>certifies</a:t>
            </a:r>
            <a:r>
              <a:rPr lang="it-IT" sz="2000" b="1" dirty="0"/>
              <a:t>» LUNATRUST? </a:t>
            </a:r>
          </a:p>
        </p:txBody>
      </p:sp>
      <p:sp>
        <p:nvSpPr>
          <p:cNvPr id="17" name="CasellaDiTesto 16"/>
          <p:cNvSpPr txBox="1"/>
          <p:nvPr/>
        </p:nvSpPr>
        <p:spPr>
          <a:xfrm>
            <a:off x="303336" y="4133630"/>
            <a:ext cx="5301003" cy="348813"/>
          </a:xfrm>
          <a:prstGeom prst="rect">
            <a:avLst/>
          </a:prstGeom>
          <a:noFill/>
        </p:spPr>
        <p:txBody>
          <a:bodyPr wrap="none" rtlCol="0">
            <a:spAutoFit/>
          </a:bodyPr>
          <a:lstStyle/>
          <a:p>
            <a:pPr>
              <a:lnSpc>
                <a:spcPts val="2000"/>
              </a:lnSpc>
            </a:pPr>
            <a:r>
              <a:rPr lang="it-IT" sz="2000" b="1" dirty="0"/>
              <a:t>UNIVERSETRUST: OK, </a:t>
            </a:r>
            <a:r>
              <a:rPr lang="it-IT" sz="2000" b="1" dirty="0" err="1"/>
              <a:t>this</a:t>
            </a:r>
            <a:r>
              <a:rPr lang="it-IT" sz="2000" b="1" dirty="0"/>
              <a:t> </a:t>
            </a:r>
            <a:r>
              <a:rPr lang="it-IT" sz="2000" b="1" dirty="0" err="1"/>
              <a:t>is</a:t>
            </a:r>
            <a:r>
              <a:rPr lang="it-IT" sz="2000" b="1" dirty="0"/>
              <a:t> in </a:t>
            </a:r>
            <a:r>
              <a:rPr lang="it-IT" sz="2000" b="1" dirty="0" err="1"/>
              <a:t>my</a:t>
            </a:r>
            <a:r>
              <a:rPr lang="it-IT" sz="2000" b="1" dirty="0"/>
              <a:t> list, </a:t>
            </a:r>
            <a:r>
              <a:rPr lang="it-IT" sz="2000" b="1" dirty="0" err="1"/>
              <a:t>let’s</a:t>
            </a:r>
            <a:r>
              <a:rPr lang="it-IT" sz="2000" b="1" dirty="0"/>
              <a:t> go on!</a:t>
            </a:r>
          </a:p>
        </p:txBody>
      </p:sp>
    </p:spTree>
    <p:extLst>
      <p:ext uri="{BB962C8B-B14F-4D97-AF65-F5344CB8AC3E}">
        <p14:creationId xmlns:p14="http://schemas.microsoft.com/office/powerpoint/2010/main" val="382433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7" grpId="0"/>
      <p:bldP spid="28" grpId="0" animBg="1"/>
      <p:bldP spid="14" grpId="0"/>
      <p:bldP spid="16" grpId="0"/>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Grp="1" noChangeArrowheads="1"/>
          </p:cNvSpPr>
          <p:nvPr>
            <p:ph type="ctrTitle"/>
          </p:nvPr>
        </p:nvSpPr>
        <p:spPr>
          <a:xfrm>
            <a:off x="685800" y="2498725"/>
            <a:ext cx="7772400" cy="1470025"/>
          </a:xfrm>
        </p:spPr>
        <p:txBody>
          <a:bodyPr/>
          <a:lstStyle/>
          <a:p>
            <a:pPr eaLnBrk="1" hangingPunct="1">
              <a:defRPr/>
            </a:pPr>
            <a:r>
              <a:rPr lang="it-IT" dirty="0" err="1"/>
              <a:t>Very</a:t>
            </a:r>
            <a:r>
              <a:rPr lang="it-IT" dirty="0"/>
              <a:t> brief intro to PKI</a:t>
            </a:r>
            <a:br>
              <a:rPr lang="it-IT" dirty="0"/>
            </a:br>
            <a:r>
              <a:rPr lang="it-IT" dirty="0"/>
              <a:t>Public </a:t>
            </a:r>
            <a:r>
              <a:rPr lang="it-IT" dirty="0" err="1"/>
              <a:t>Key</a:t>
            </a:r>
            <a:r>
              <a:rPr lang="it-IT" dirty="0"/>
              <a:t> </a:t>
            </a:r>
            <a:r>
              <a:rPr lang="it-IT" dirty="0" err="1"/>
              <a:t>Infrastructure</a:t>
            </a:r>
            <a:endParaRPr lang="it-IT" dirty="0"/>
          </a:p>
        </p:txBody>
      </p:sp>
    </p:spTree>
    <p:extLst>
      <p:ext uri="{BB962C8B-B14F-4D97-AF65-F5344CB8AC3E}">
        <p14:creationId xmlns:p14="http://schemas.microsoft.com/office/powerpoint/2010/main" val="2750273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182563" y="136525"/>
            <a:ext cx="8778875" cy="1144588"/>
          </a:xfrm>
        </p:spPr>
        <p:txBody>
          <a:bodyPr/>
          <a:lstStyle/>
          <a:p>
            <a:pPr>
              <a:defRPr/>
            </a:pPr>
            <a:r>
              <a:rPr lang="it-IT" i="1" dirty="0"/>
              <a:t>Public Key </a:t>
            </a:r>
            <a:r>
              <a:rPr lang="it-IT" i="1" dirty="0" err="1"/>
              <a:t>Infrastructure</a:t>
            </a:r>
            <a:r>
              <a:rPr lang="it-IT" i="1" dirty="0"/>
              <a:t> </a:t>
            </a:r>
            <a:r>
              <a:rPr lang="it-IT" dirty="0"/>
              <a:t>(PKI)</a:t>
            </a:r>
          </a:p>
        </p:txBody>
      </p:sp>
      <p:sp>
        <p:nvSpPr>
          <p:cNvPr id="21507" name="Rectangle 3"/>
          <p:cNvSpPr>
            <a:spLocks noGrp="1" noChangeArrowheads="1"/>
          </p:cNvSpPr>
          <p:nvPr>
            <p:ph type="body" idx="1"/>
          </p:nvPr>
        </p:nvSpPr>
        <p:spPr>
          <a:xfrm>
            <a:off x="388938" y="1646238"/>
            <a:ext cx="8572500" cy="4937125"/>
          </a:xfrm>
        </p:spPr>
        <p:txBody>
          <a:bodyPr/>
          <a:lstStyle/>
          <a:p>
            <a:pPr>
              <a:lnSpc>
                <a:spcPct val="90000"/>
              </a:lnSpc>
            </a:pPr>
            <a:r>
              <a:rPr lang="it-IT" altLang="it-IT" sz="2400" dirty="0"/>
              <a:t>A PKI </a:t>
            </a:r>
            <a:r>
              <a:rPr lang="it-IT" altLang="it-IT" sz="2400" dirty="0" err="1"/>
              <a:t>specifies</a:t>
            </a:r>
            <a:r>
              <a:rPr lang="it-IT" altLang="it-IT" sz="2400" dirty="0"/>
              <a:t> </a:t>
            </a:r>
            <a:r>
              <a:rPr lang="it-IT" altLang="it-IT" sz="2400" dirty="0" err="1"/>
              <a:t>protocols</a:t>
            </a:r>
            <a:r>
              <a:rPr lang="it-IT" altLang="it-IT" sz="2400" dirty="0"/>
              <a:t>, </a:t>
            </a:r>
            <a:r>
              <a:rPr lang="it-IT" altLang="it-IT" sz="2400" dirty="0" err="1"/>
              <a:t>policies</a:t>
            </a:r>
            <a:r>
              <a:rPr lang="it-IT" altLang="it-IT" sz="2400" dirty="0"/>
              <a:t>, and </a:t>
            </a:r>
            <a:r>
              <a:rPr lang="it-IT" altLang="it-IT" sz="2400" dirty="0" err="1"/>
              <a:t>technical</a:t>
            </a:r>
            <a:r>
              <a:rPr lang="it-IT" altLang="it-IT" sz="2400" dirty="0"/>
              <a:t> </a:t>
            </a:r>
            <a:r>
              <a:rPr lang="it-IT" altLang="it-IT" sz="2400" dirty="0" err="1"/>
              <a:t>mechanisms</a:t>
            </a:r>
            <a:r>
              <a:rPr lang="it-IT" altLang="it-IT" sz="2400" dirty="0"/>
              <a:t> </a:t>
            </a:r>
            <a:r>
              <a:rPr lang="it-IT" altLang="it-IT" sz="2400" dirty="0" err="1"/>
              <a:t>needed</a:t>
            </a:r>
            <a:r>
              <a:rPr lang="it-IT" altLang="it-IT" sz="2400" dirty="0"/>
              <a:t> to </a:t>
            </a:r>
            <a:r>
              <a:rPr lang="it-IT" altLang="it-IT" sz="2400" dirty="0" err="1"/>
              <a:t>support</a:t>
            </a:r>
            <a:r>
              <a:rPr lang="it-IT" altLang="it-IT" sz="2400" dirty="0"/>
              <a:t> </a:t>
            </a:r>
            <a:r>
              <a:rPr lang="it-IT" altLang="it-IT" sz="2400" dirty="0" err="1"/>
              <a:t>exchange</a:t>
            </a:r>
            <a:r>
              <a:rPr lang="it-IT" altLang="it-IT" sz="2400" dirty="0"/>
              <a:t> of public </a:t>
            </a:r>
            <a:r>
              <a:rPr lang="it-IT" altLang="it-IT" sz="2400" dirty="0" err="1"/>
              <a:t>keys</a:t>
            </a:r>
            <a:endParaRPr lang="it-IT" altLang="it-IT" sz="2400" dirty="0"/>
          </a:p>
          <a:p>
            <a:pPr>
              <a:lnSpc>
                <a:spcPct val="90000"/>
              </a:lnSpc>
            </a:pPr>
            <a:r>
              <a:rPr lang="it-IT" altLang="it-IT" sz="2400" dirty="0"/>
              <a:t>A PKI </a:t>
            </a:r>
            <a:r>
              <a:rPr lang="it-IT" altLang="it-IT" sz="2400" dirty="0" err="1"/>
              <a:t>architecture</a:t>
            </a:r>
            <a:r>
              <a:rPr lang="it-IT" altLang="it-IT" sz="2400" dirty="0"/>
              <a:t> </a:t>
            </a:r>
            <a:r>
              <a:rPr lang="it-IT" altLang="it-IT" sz="2400" dirty="0" err="1"/>
              <a:t>requires</a:t>
            </a:r>
            <a:r>
              <a:rPr lang="it-IT" altLang="it-IT" sz="2400" dirty="0"/>
              <a:t>:</a:t>
            </a:r>
          </a:p>
          <a:p>
            <a:pPr lvl="1">
              <a:lnSpc>
                <a:spcPct val="90000"/>
              </a:lnSpc>
            </a:pPr>
            <a:r>
              <a:rPr lang="it-IT" altLang="it-IT" sz="2400" dirty="0"/>
              <a:t>Standard format for </a:t>
            </a:r>
            <a:r>
              <a:rPr lang="it-IT" altLang="it-IT" sz="2400" dirty="0" err="1"/>
              <a:t>certificates</a:t>
            </a:r>
            <a:endParaRPr lang="it-IT" altLang="it-IT" sz="2400" dirty="0"/>
          </a:p>
          <a:p>
            <a:pPr lvl="1">
              <a:lnSpc>
                <a:spcPct val="90000"/>
              </a:lnSpc>
            </a:pPr>
            <a:r>
              <a:rPr lang="it-IT" altLang="it-IT" sz="2400" dirty="0"/>
              <a:t>Relation </a:t>
            </a:r>
            <a:r>
              <a:rPr lang="it-IT" altLang="it-IT" sz="2400" dirty="0" err="1"/>
              <a:t>among</a:t>
            </a:r>
            <a:r>
              <a:rPr lang="it-IT" altLang="it-IT" sz="2400" dirty="0"/>
              <a:t> </a:t>
            </a:r>
            <a:r>
              <a:rPr lang="it-IT" altLang="it-IT" sz="2400" dirty="0" err="1"/>
              <a:t>CAs</a:t>
            </a:r>
            <a:r>
              <a:rPr lang="it-IT" altLang="it-IT" sz="2400" dirty="0"/>
              <a:t>, and with end </a:t>
            </a:r>
            <a:r>
              <a:rPr lang="it-IT" altLang="it-IT" sz="2400" dirty="0" err="1"/>
              <a:t>users</a:t>
            </a:r>
            <a:endParaRPr lang="it-IT" altLang="it-IT" sz="2400" dirty="0"/>
          </a:p>
          <a:p>
            <a:pPr lvl="1">
              <a:lnSpc>
                <a:spcPct val="90000"/>
              </a:lnSpc>
            </a:pPr>
            <a:r>
              <a:rPr lang="it-IT" altLang="it-IT" sz="2400" dirty="0" err="1"/>
              <a:t>Policies</a:t>
            </a:r>
            <a:r>
              <a:rPr lang="it-IT" altLang="it-IT" sz="2400" dirty="0"/>
              <a:t> for </a:t>
            </a:r>
            <a:r>
              <a:rPr lang="it-IT" altLang="it-IT" sz="2400" dirty="0" err="1"/>
              <a:t>issuing</a:t>
            </a:r>
            <a:r>
              <a:rPr lang="it-IT" altLang="it-IT" sz="2400" dirty="0"/>
              <a:t> and REVOKING (!!) </a:t>
            </a:r>
            <a:r>
              <a:rPr lang="it-IT" altLang="it-IT" sz="2400" dirty="0" err="1"/>
              <a:t>certificates</a:t>
            </a:r>
            <a:endParaRPr lang="it-IT" altLang="it-IT" sz="2400" dirty="0"/>
          </a:p>
          <a:p>
            <a:pPr lvl="1">
              <a:lnSpc>
                <a:spcPct val="90000"/>
              </a:lnSpc>
            </a:pPr>
            <a:r>
              <a:rPr lang="it-IT" altLang="it-IT" sz="2400" i="1" dirty="0"/>
              <a:t>Directory </a:t>
            </a:r>
            <a:r>
              <a:rPr lang="it-IT" altLang="it-IT" sz="2400" i="1" dirty="0" err="1"/>
              <a:t>services</a:t>
            </a:r>
            <a:endParaRPr lang="it-IT" altLang="it-IT" sz="2400" i="1" dirty="0"/>
          </a:p>
          <a:p>
            <a:pPr>
              <a:lnSpc>
                <a:spcPct val="90000"/>
              </a:lnSpc>
            </a:pPr>
            <a:r>
              <a:rPr lang="en-US" altLang="it-IT" dirty="0"/>
              <a:t>Typical certificate format: X.509</a:t>
            </a:r>
          </a:p>
          <a:p>
            <a:pPr lvl="1">
              <a:lnSpc>
                <a:spcPct val="90000"/>
              </a:lnSpc>
            </a:pPr>
            <a:endParaRPr lang="it-IT" altLang="it-IT" sz="2400" dirty="0"/>
          </a:p>
        </p:txBody>
      </p:sp>
    </p:spTree>
    <p:extLst>
      <p:ext uri="{BB962C8B-B14F-4D97-AF65-F5344CB8AC3E}">
        <p14:creationId xmlns:p14="http://schemas.microsoft.com/office/powerpoint/2010/main" val="3752085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fade">
                                      <p:cBhvr>
                                        <p:cTn id="15" dur="500"/>
                                        <p:tgtEl>
                                          <p:spTgt spid="215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507">
                                            <p:txEl>
                                              <p:pRg st="3" end="3"/>
                                            </p:txEl>
                                          </p:spTgt>
                                        </p:tgtEl>
                                        <p:attrNameLst>
                                          <p:attrName>style.visibility</p:attrName>
                                        </p:attrNameLst>
                                      </p:cBhvr>
                                      <p:to>
                                        <p:strVal val="visible"/>
                                      </p:to>
                                    </p:set>
                                    <p:animEffect transition="in" filter="fade">
                                      <p:cBhvr>
                                        <p:cTn id="18" dur="500"/>
                                        <p:tgtEl>
                                          <p:spTgt spid="215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animEffect transition="in" filter="fade">
                                      <p:cBhvr>
                                        <p:cTn id="21" dur="500"/>
                                        <p:tgtEl>
                                          <p:spTgt spid="2150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507">
                                            <p:txEl>
                                              <p:pRg st="6" end="6"/>
                                            </p:txEl>
                                          </p:spTgt>
                                        </p:tgtEl>
                                        <p:attrNameLst>
                                          <p:attrName>style.visibility</p:attrName>
                                        </p:attrNameLst>
                                      </p:cBhvr>
                                      <p:to>
                                        <p:strVal val="visible"/>
                                      </p:to>
                                    </p:set>
                                    <p:animEffect transition="in" filter="fade">
                                      <p:cBhvr>
                                        <p:cTn id="29"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274638" y="11113"/>
            <a:ext cx="8869362" cy="1144587"/>
          </a:xfrm>
        </p:spPr>
        <p:txBody>
          <a:bodyPr/>
          <a:lstStyle/>
          <a:p>
            <a:pPr>
              <a:defRPr/>
            </a:pPr>
            <a:r>
              <a:rPr lang="it-IT" dirty="0"/>
              <a:t>X.509 </a:t>
            </a:r>
            <a:r>
              <a:rPr lang="it-IT" dirty="0" err="1"/>
              <a:t>certificates</a:t>
            </a:r>
            <a:r>
              <a:rPr lang="it-IT" dirty="0"/>
              <a:t> (high </a:t>
            </a:r>
            <a:r>
              <a:rPr lang="it-IT" dirty="0" err="1"/>
              <a:t>level</a:t>
            </a:r>
            <a:r>
              <a:rPr lang="it-IT" dirty="0"/>
              <a:t>)</a:t>
            </a:r>
          </a:p>
        </p:txBody>
      </p:sp>
      <p:grpSp>
        <p:nvGrpSpPr>
          <p:cNvPr id="22531" name="Gruppo 8"/>
          <p:cNvGrpSpPr>
            <a:grpSpLocks/>
          </p:cNvGrpSpPr>
          <p:nvPr/>
        </p:nvGrpSpPr>
        <p:grpSpPr bwMode="auto">
          <a:xfrm>
            <a:off x="2836863" y="1196975"/>
            <a:ext cx="2743200" cy="4425950"/>
            <a:chOff x="1250598" y="1947333"/>
            <a:chExt cx="3048000" cy="4233334"/>
          </a:xfrm>
        </p:grpSpPr>
        <p:sp>
          <p:nvSpPr>
            <p:cNvPr id="386051" name="Rectangle 3"/>
            <p:cNvSpPr>
              <a:spLocks noChangeArrowheads="1"/>
            </p:cNvSpPr>
            <p:nvPr/>
          </p:nvSpPr>
          <p:spPr bwMode="auto">
            <a:xfrm>
              <a:off x="1250598" y="4487638"/>
              <a:ext cx="3048000" cy="845755"/>
            </a:xfrm>
            <a:prstGeom prst="rect">
              <a:avLst/>
            </a:prstGeom>
            <a:solidFill>
              <a:srgbClr val="E4FFB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599" tIns="50799" rIns="101599" bIns="50799" anchor="ctr"/>
            <a:lstStyle/>
            <a:p>
              <a:pPr algn="ctr" eaLnBrk="0" hangingPunct="0">
                <a:defRPr/>
              </a:pPr>
              <a:r>
                <a:rPr lang="it-IT" dirty="0">
                  <a:latin typeface="Trebuchet MS" charset="0"/>
                </a:rPr>
                <a:t>Public </a:t>
              </a:r>
              <a:r>
                <a:rPr lang="it-IT" dirty="0" err="1">
                  <a:latin typeface="Trebuchet MS" charset="0"/>
                </a:rPr>
                <a:t>key</a:t>
              </a:r>
              <a:r>
                <a:rPr lang="it-IT" dirty="0">
                  <a:latin typeface="Trebuchet MS" charset="0"/>
                </a:rPr>
                <a:t> of </a:t>
              </a:r>
              <a:r>
                <a:rPr lang="it-IT" dirty="0" err="1">
                  <a:latin typeface="Trebuchet MS" charset="0"/>
                </a:rPr>
                <a:t>user</a:t>
              </a:r>
              <a:endParaRPr lang="it-IT" dirty="0">
                <a:latin typeface="Trebuchet MS" charset="0"/>
              </a:endParaRPr>
            </a:p>
          </p:txBody>
        </p:sp>
        <p:sp>
          <p:nvSpPr>
            <p:cNvPr id="386052" name="Rectangle 4"/>
            <p:cNvSpPr>
              <a:spLocks noChangeArrowheads="1"/>
            </p:cNvSpPr>
            <p:nvPr/>
          </p:nvSpPr>
          <p:spPr bwMode="auto">
            <a:xfrm>
              <a:off x="1250598" y="3640363"/>
              <a:ext cx="3048000" cy="847274"/>
            </a:xfrm>
            <a:prstGeom prst="rect">
              <a:avLst/>
            </a:prstGeom>
            <a:solidFill>
              <a:srgbClr val="E4FFB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599" tIns="50799" rIns="101599" bIns="50799" anchor="ctr"/>
            <a:lstStyle/>
            <a:p>
              <a:pPr algn="ctr" eaLnBrk="0" hangingPunct="0">
                <a:defRPr/>
              </a:pPr>
              <a:r>
                <a:rPr lang="it-IT" dirty="0">
                  <a:latin typeface="Trebuchet MS" charset="0"/>
                </a:rPr>
                <a:t>User </a:t>
              </a:r>
              <a:r>
                <a:rPr lang="it-IT" dirty="0" err="1">
                  <a:latin typeface="Trebuchet MS" charset="0"/>
                </a:rPr>
                <a:t>identity</a:t>
              </a:r>
              <a:endParaRPr lang="it-IT" dirty="0">
                <a:latin typeface="Trebuchet MS" charset="0"/>
              </a:endParaRPr>
            </a:p>
          </p:txBody>
        </p:sp>
        <p:sp>
          <p:nvSpPr>
            <p:cNvPr id="386053" name="Rectangle 5"/>
            <p:cNvSpPr>
              <a:spLocks noChangeArrowheads="1"/>
            </p:cNvSpPr>
            <p:nvPr/>
          </p:nvSpPr>
          <p:spPr bwMode="auto">
            <a:xfrm>
              <a:off x="1250598" y="3049700"/>
              <a:ext cx="3048000" cy="590663"/>
            </a:xfrm>
            <a:prstGeom prst="rect">
              <a:avLst/>
            </a:prstGeom>
            <a:solidFill>
              <a:srgbClr val="E4FFB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599" tIns="50799" rIns="101599" bIns="50799" anchor="ctr"/>
            <a:lstStyle/>
            <a:p>
              <a:pPr algn="ctr" eaLnBrk="0" hangingPunct="0">
                <a:defRPr/>
              </a:pPr>
              <a:r>
                <a:rPr lang="it-IT" dirty="0">
                  <a:latin typeface="Trebuchet MS" charset="0"/>
                </a:rPr>
                <a:t>CA </a:t>
              </a:r>
              <a:r>
                <a:rPr lang="it-IT" dirty="0" err="1">
                  <a:latin typeface="Trebuchet MS" charset="0"/>
                </a:rPr>
                <a:t>identity</a:t>
              </a:r>
              <a:endParaRPr lang="it-IT" dirty="0">
                <a:latin typeface="Trebuchet MS" charset="0"/>
              </a:endParaRPr>
            </a:p>
          </p:txBody>
        </p:sp>
        <p:sp>
          <p:nvSpPr>
            <p:cNvPr id="386054" name="Rectangle 6"/>
            <p:cNvSpPr>
              <a:spLocks noChangeArrowheads="1"/>
            </p:cNvSpPr>
            <p:nvPr/>
          </p:nvSpPr>
          <p:spPr bwMode="auto">
            <a:xfrm>
              <a:off x="1250598" y="1947333"/>
              <a:ext cx="3048000" cy="1102367"/>
            </a:xfrm>
            <a:prstGeom prst="rect">
              <a:avLst/>
            </a:prstGeom>
            <a:solidFill>
              <a:srgbClr val="E4FFB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599" tIns="50799" rIns="101599" bIns="50799" anchor="ctr"/>
            <a:lstStyle/>
            <a:p>
              <a:pPr algn="ctr" eaLnBrk="0" hangingPunct="0">
                <a:defRPr/>
              </a:pPr>
              <a:r>
                <a:rPr lang="it-IT" dirty="0">
                  <a:latin typeface="Trebuchet MS" charset="0"/>
                </a:rPr>
                <a:t>Standard </a:t>
              </a:r>
              <a:r>
                <a:rPr lang="it-IT" dirty="0" err="1">
                  <a:latin typeface="Trebuchet MS" charset="0"/>
                </a:rPr>
                <a:t>version</a:t>
              </a:r>
              <a:r>
                <a:rPr lang="it-IT" dirty="0">
                  <a:latin typeface="Trebuchet MS" charset="0"/>
                </a:rPr>
                <a:t>, </a:t>
              </a:r>
            </a:p>
            <a:p>
              <a:pPr algn="ctr" eaLnBrk="0" hangingPunct="0">
                <a:defRPr/>
              </a:pPr>
              <a:r>
                <a:rPr lang="it-IT" dirty="0" err="1">
                  <a:latin typeface="Trebuchet MS" charset="0"/>
                </a:rPr>
                <a:t>Temporal</a:t>
              </a:r>
              <a:r>
                <a:rPr lang="it-IT" dirty="0">
                  <a:latin typeface="Trebuchet MS" charset="0"/>
                </a:rPr>
                <a:t> </a:t>
              </a:r>
              <a:r>
                <a:rPr lang="it-IT" dirty="0" err="1">
                  <a:latin typeface="Trebuchet MS" charset="0"/>
                </a:rPr>
                <a:t>validity</a:t>
              </a:r>
              <a:r>
                <a:rPr lang="it-IT" dirty="0">
                  <a:latin typeface="Trebuchet MS" charset="0"/>
                </a:rPr>
                <a:t>,</a:t>
              </a:r>
            </a:p>
            <a:p>
              <a:pPr algn="ctr" eaLnBrk="0" hangingPunct="0">
                <a:defRPr/>
              </a:pPr>
              <a:r>
                <a:rPr lang="it-IT" dirty="0" err="1">
                  <a:latin typeface="Trebuchet MS" charset="0"/>
                </a:rPr>
                <a:t>Unique</a:t>
              </a:r>
              <a:r>
                <a:rPr lang="it-IT" dirty="0">
                  <a:latin typeface="Trebuchet MS" charset="0"/>
                </a:rPr>
                <a:t> serial </a:t>
              </a:r>
              <a:r>
                <a:rPr lang="it-IT" dirty="0" err="1">
                  <a:latin typeface="Trebuchet MS" charset="0"/>
                </a:rPr>
                <a:t>number</a:t>
              </a:r>
              <a:r>
                <a:rPr lang="it-IT" dirty="0">
                  <a:latin typeface="Trebuchet MS" charset="0"/>
                </a:rPr>
                <a:t>,</a:t>
              </a:r>
            </a:p>
            <a:p>
              <a:pPr algn="ctr" eaLnBrk="0" hangingPunct="0">
                <a:defRPr/>
              </a:pPr>
              <a:r>
                <a:rPr lang="it-IT" dirty="0" err="1">
                  <a:latin typeface="Trebuchet MS" charset="0"/>
                </a:rPr>
                <a:t>Algorithms</a:t>
              </a:r>
              <a:r>
                <a:rPr lang="it-IT" dirty="0">
                  <a:latin typeface="Trebuchet MS" charset="0"/>
                </a:rPr>
                <a:t>, </a:t>
              </a:r>
              <a:r>
                <a:rPr lang="it-IT" dirty="0" err="1">
                  <a:latin typeface="Trebuchet MS" charset="0"/>
                </a:rPr>
                <a:t>etc</a:t>
              </a:r>
              <a:endParaRPr lang="it-IT" dirty="0">
                <a:latin typeface="Trebuchet MS" charset="0"/>
              </a:endParaRPr>
            </a:p>
          </p:txBody>
        </p:sp>
        <p:sp>
          <p:nvSpPr>
            <p:cNvPr id="386055" name="Rectangle 7"/>
            <p:cNvSpPr>
              <a:spLocks noChangeArrowheads="1"/>
            </p:cNvSpPr>
            <p:nvPr/>
          </p:nvSpPr>
          <p:spPr bwMode="auto">
            <a:xfrm>
              <a:off x="1250598" y="5333393"/>
              <a:ext cx="3048000" cy="847274"/>
            </a:xfrm>
            <a:prstGeom prst="rect">
              <a:avLst/>
            </a:prstGeom>
            <a:solidFill>
              <a:srgbClr val="E4FFB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01599" tIns="50799" rIns="101599" bIns="50799" anchor="ctr"/>
            <a:lstStyle/>
            <a:p>
              <a:pPr algn="ctr" eaLnBrk="0" hangingPunct="0">
                <a:defRPr/>
              </a:pPr>
              <a:r>
                <a:rPr lang="it-IT" dirty="0">
                  <a:latin typeface="Trebuchet MS" charset="0"/>
                </a:rPr>
                <a:t>Digital </a:t>
              </a:r>
              <a:r>
                <a:rPr lang="it-IT" dirty="0" err="1">
                  <a:latin typeface="Trebuchet MS" charset="0"/>
                </a:rPr>
                <a:t>signature</a:t>
              </a:r>
              <a:r>
                <a:rPr lang="it-IT" dirty="0">
                  <a:latin typeface="Trebuchet MS" charset="0"/>
                </a:rPr>
                <a:t> by the CA</a:t>
              </a:r>
            </a:p>
          </p:txBody>
        </p:sp>
      </p:grpSp>
    </p:spTree>
    <p:extLst>
      <p:ext uri="{BB962C8B-B14F-4D97-AF65-F5344CB8AC3E}">
        <p14:creationId xmlns:p14="http://schemas.microsoft.com/office/powerpoint/2010/main" val="254842915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8" name="Rectangle 38"/>
          <p:cNvSpPr>
            <a:spLocks noChangeArrowheads="1"/>
          </p:cNvSpPr>
          <p:nvPr/>
        </p:nvSpPr>
        <p:spPr bwMode="auto">
          <a:xfrm>
            <a:off x="457200" y="3143498"/>
            <a:ext cx="8305800" cy="368300"/>
          </a:xfrm>
          <a:prstGeom prst="rect">
            <a:avLst/>
          </a:prstGeom>
          <a:solidFill>
            <a:srgbClr val="EAEAEA"/>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lIns="90486" tIns="44449" rIns="90486" bIns="44449" anchor="ctr">
            <a:spAutoFit/>
          </a:bodyPr>
          <a:lstStyle/>
          <a:p>
            <a:pPr>
              <a:defRPr/>
            </a:pPr>
            <a:endParaRPr lang="en-US"/>
          </a:p>
        </p:txBody>
      </p:sp>
      <p:pic>
        <p:nvPicPr>
          <p:cNvPr id="122882" name="Picture 2"/>
          <p:cNvPicPr>
            <a:picLocks noChangeAspect="1" noChangeArrowheads="1"/>
          </p:cNvPicPr>
          <p:nvPr/>
        </p:nvPicPr>
        <p:blipFill>
          <a:blip r:embed="rId2"/>
          <a:srcRect/>
          <a:stretch>
            <a:fillRect/>
          </a:stretch>
        </p:blipFill>
        <p:spPr bwMode="auto">
          <a:xfrm>
            <a:off x="5322888" y="3329236"/>
            <a:ext cx="1306512"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2884" name="Rectangle 4"/>
          <p:cNvSpPr>
            <a:spLocks noChangeArrowheads="1"/>
          </p:cNvSpPr>
          <p:nvPr/>
        </p:nvSpPr>
        <p:spPr bwMode="auto">
          <a:xfrm>
            <a:off x="2555776" y="2400548"/>
            <a:ext cx="1124344" cy="45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sz="2400" b="1" dirty="0">
                <a:latin typeface="New York" charset="0"/>
              </a:rPr>
              <a:t>ANY A</a:t>
            </a:r>
          </a:p>
        </p:txBody>
      </p:sp>
      <p:sp>
        <p:nvSpPr>
          <p:cNvPr id="122885" name="Rectangle 5"/>
          <p:cNvSpPr>
            <a:spLocks noChangeArrowheads="1"/>
          </p:cNvSpPr>
          <p:nvPr/>
        </p:nvSpPr>
        <p:spPr bwMode="auto">
          <a:xfrm>
            <a:off x="5624513" y="2400548"/>
            <a:ext cx="4079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sz="2400" b="1">
                <a:latin typeface="New York" charset="0"/>
              </a:rPr>
              <a:t>B</a:t>
            </a:r>
          </a:p>
        </p:txBody>
      </p:sp>
      <p:sp>
        <p:nvSpPr>
          <p:cNvPr id="122886" name="Rectangle 6"/>
          <p:cNvSpPr>
            <a:spLocks noChangeArrowheads="1"/>
          </p:cNvSpPr>
          <p:nvPr/>
        </p:nvSpPr>
        <p:spPr bwMode="auto">
          <a:xfrm>
            <a:off x="1905000" y="3429248"/>
            <a:ext cx="439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dirty="0">
                <a:latin typeface="New York" charset="0"/>
              </a:rPr>
              <a:t>E</a:t>
            </a:r>
            <a:r>
              <a:rPr lang="it-IT" i="1" baseline="-25000" dirty="0">
                <a:latin typeface="New York" charset="0"/>
              </a:rPr>
              <a:t>B</a:t>
            </a:r>
          </a:p>
        </p:txBody>
      </p:sp>
      <p:sp>
        <p:nvSpPr>
          <p:cNvPr id="122887" name="Rectangle 7"/>
          <p:cNvSpPr>
            <a:spLocks noChangeArrowheads="1"/>
          </p:cNvSpPr>
          <p:nvPr/>
        </p:nvSpPr>
        <p:spPr bwMode="auto">
          <a:xfrm>
            <a:off x="4881563" y="3429248"/>
            <a:ext cx="4524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a:latin typeface="New York" charset="0"/>
              </a:rPr>
              <a:t>D</a:t>
            </a:r>
            <a:r>
              <a:rPr lang="it-IT" i="1" baseline="-25000">
                <a:latin typeface="New York" charset="0"/>
              </a:rPr>
              <a:t>B</a:t>
            </a:r>
          </a:p>
        </p:txBody>
      </p:sp>
      <p:sp>
        <p:nvSpPr>
          <p:cNvPr id="122889" name="Rectangle 9"/>
          <p:cNvSpPr>
            <a:spLocks noChangeArrowheads="1"/>
          </p:cNvSpPr>
          <p:nvPr/>
        </p:nvSpPr>
        <p:spPr bwMode="auto">
          <a:xfrm>
            <a:off x="431540" y="1997137"/>
            <a:ext cx="8473470" cy="36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b="1" dirty="0">
                <a:latin typeface="+mj-lt"/>
              </a:rPr>
              <a:t>Public </a:t>
            </a:r>
            <a:r>
              <a:rPr lang="it-IT" b="1" dirty="0" err="1">
                <a:latin typeface="+mj-lt"/>
              </a:rPr>
              <a:t>key</a:t>
            </a:r>
            <a:r>
              <a:rPr lang="it-IT" b="1" dirty="0">
                <a:latin typeface="+mj-lt"/>
              </a:rPr>
              <a:t> </a:t>
            </a:r>
            <a:r>
              <a:rPr lang="it-IT" b="1" dirty="0" err="1">
                <a:latin typeface="+mj-lt"/>
              </a:rPr>
              <a:t>encryption</a:t>
            </a:r>
            <a:r>
              <a:rPr lang="it-IT" b="1" dirty="0">
                <a:latin typeface="+mj-lt"/>
              </a:rPr>
              <a:t>: </a:t>
            </a:r>
            <a:r>
              <a:rPr lang="it-IT" b="1" dirty="0" err="1">
                <a:latin typeface="+mj-lt"/>
              </a:rPr>
              <a:t>anyone</a:t>
            </a:r>
            <a:r>
              <a:rPr lang="it-IT" b="1" dirty="0">
                <a:latin typeface="+mj-lt"/>
              </a:rPr>
              <a:t> can </a:t>
            </a:r>
            <a:r>
              <a:rPr lang="it-IT" b="1" dirty="0" err="1">
                <a:latin typeface="+mj-lt"/>
              </a:rPr>
              <a:t>encrypt</a:t>
            </a:r>
            <a:r>
              <a:rPr lang="it-IT" b="1" dirty="0">
                <a:latin typeface="+mj-lt"/>
              </a:rPr>
              <a:t> M, </a:t>
            </a:r>
            <a:r>
              <a:rPr lang="it-IT" b="1" dirty="0" err="1">
                <a:latin typeface="+mj-lt"/>
              </a:rPr>
              <a:t>but</a:t>
            </a:r>
            <a:r>
              <a:rPr lang="it-IT" b="1" dirty="0">
                <a:latin typeface="+mj-lt"/>
              </a:rPr>
              <a:t> </a:t>
            </a:r>
            <a:r>
              <a:rPr lang="it-IT" b="1" dirty="0" err="1">
                <a:latin typeface="+mj-lt"/>
              </a:rPr>
              <a:t>only</a:t>
            </a:r>
            <a:r>
              <a:rPr lang="it-IT" b="1" dirty="0">
                <a:latin typeface="+mj-lt"/>
              </a:rPr>
              <a:t> B can </a:t>
            </a:r>
            <a:r>
              <a:rPr lang="it-IT" b="1" dirty="0" err="1">
                <a:latin typeface="+mj-lt"/>
              </a:rPr>
              <a:t>decrypt</a:t>
            </a:r>
            <a:endParaRPr lang="it-IT" b="1" i="1" dirty="0">
              <a:latin typeface="+mj-lt"/>
            </a:endParaRPr>
          </a:p>
        </p:txBody>
      </p:sp>
      <p:sp>
        <p:nvSpPr>
          <p:cNvPr id="122890" name="Rectangle 10"/>
          <p:cNvSpPr>
            <a:spLocks noChangeArrowheads="1"/>
          </p:cNvSpPr>
          <p:nvPr/>
        </p:nvSpPr>
        <p:spPr bwMode="auto">
          <a:xfrm>
            <a:off x="4178300" y="2362448"/>
            <a:ext cx="785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dirty="0">
                <a:latin typeface="New York" charset="0"/>
              </a:rPr>
              <a:t>E</a:t>
            </a:r>
            <a:r>
              <a:rPr lang="it-IT" i="1" baseline="-25000" dirty="0">
                <a:latin typeface="New York" charset="0"/>
              </a:rPr>
              <a:t>B</a:t>
            </a:r>
            <a:r>
              <a:rPr lang="it-IT" dirty="0">
                <a:latin typeface="New York" charset="0"/>
              </a:rPr>
              <a:t>(</a:t>
            </a:r>
            <a:r>
              <a:rPr lang="it-IT" i="1" dirty="0">
                <a:latin typeface="New York" charset="0"/>
              </a:rPr>
              <a:t>M</a:t>
            </a:r>
            <a:r>
              <a:rPr lang="it-IT" dirty="0">
                <a:latin typeface="New York" charset="0"/>
              </a:rPr>
              <a:t>)</a:t>
            </a:r>
            <a:endParaRPr lang="it-IT" i="1" dirty="0">
              <a:latin typeface="New York" charset="0"/>
            </a:endParaRPr>
          </a:p>
        </p:txBody>
      </p:sp>
      <p:sp>
        <p:nvSpPr>
          <p:cNvPr id="122891" name="Rectangle 11"/>
          <p:cNvSpPr>
            <a:spLocks noChangeArrowheads="1"/>
          </p:cNvSpPr>
          <p:nvPr/>
        </p:nvSpPr>
        <p:spPr bwMode="auto">
          <a:xfrm>
            <a:off x="1371600" y="2565648"/>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a:latin typeface="New York" charset="0"/>
              </a:rPr>
              <a:t>M</a:t>
            </a:r>
          </a:p>
        </p:txBody>
      </p:sp>
      <p:sp>
        <p:nvSpPr>
          <p:cNvPr id="122892" name="Rectangle 12"/>
          <p:cNvSpPr>
            <a:spLocks noChangeArrowheads="1"/>
          </p:cNvSpPr>
          <p:nvPr/>
        </p:nvSpPr>
        <p:spPr bwMode="auto">
          <a:xfrm>
            <a:off x="6592888" y="2321173"/>
            <a:ext cx="1535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a:latin typeface="New York" charset="0"/>
              </a:rPr>
              <a:t>D</a:t>
            </a:r>
            <a:r>
              <a:rPr lang="it-IT" i="1" baseline="-25000">
                <a:latin typeface="New York" charset="0"/>
              </a:rPr>
              <a:t>B</a:t>
            </a:r>
            <a:r>
              <a:rPr lang="it-IT">
                <a:latin typeface="New York" charset="0"/>
              </a:rPr>
              <a:t>(</a:t>
            </a:r>
            <a:r>
              <a:rPr lang="it-IT" i="1">
                <a:latin typeface="New York" charset="0"/>
              </a:rPr>
              <a:t>E</a:t>
            </a:r>
            <a:r>
              <a:rPr lang="it-IT" i="1" baseline="-25000">
                <a:latin typeface="New York" charset="0"/>
              </a:rPr>
              <a:t>B</a:t>
            </a:r>
            <a:r>
              <a:rPr lang="it-IT">
                <a:latin typeface="New York" charset="0"/>
              </a:rPr>
              <a:t>(</a:t>
            </a:r>
            <a:r>
              <a:rPr lang="it-IT" i="1">
                <a:latin typeface="New York" charset="0"/>
              </a:rPr>
              <a:t>M</a:t>
            </a:r>
            <a:r>
              <a:rPr lang="it-IT">
                <a:latin typeface="New York" charset="0"/>
              </a:rPr>
              <a:t>))</a:t>
            </a:r>
            <a:r>
              <a:rPr lang="it-IT" i="1">
                <a:latin typeface="New York" charset="0"/>
              </a:rPr>
              <a:t>=M</a:t>
            </a:r>
          </a:p>
        </p:txBody>
      </p:sp>
      <p:sp>
        <p:nvSpPr>
          <p:cNvPr id="122894" name="AutoShape 14"/>
          <p:cNvSpPr>
            <a:spLocks noChangeArrowheads="1"/>
          </p:cNvSpPr>
          <p:nvPr/>
        </p:nvSpPr>
        <p:spPr bwMode="auto">
          <a:xfrm>
            <a:off x="2133600" y="2770436"/>
            <a:ext cx="1611313" cy="515937"/>
          </a:xfrm>
          <a:prstGeom prst="cube">
            <a:avLst>
              <a:gd name="adj" fmla="val 10606"/>
            </a:avLst>
          </a:prstGeom>
          <a:solidFill>
            <a:srgbClr val="1ACAC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lIns="91439" tIns="91439" rIns="91439" bIns="91439" anchor="ctr">
            <a:spAutoFit/>
          </a:bodyPr>
          <a:lstStyle/>
          <a:p>
            <a:pPr algn="ctr" eaLnBrk="0" hangingPunct="0">
              <a:defRPr/>
            </a:pPr>
            <a:r>
              <a:rPr lang="it-IT" b="1" dirty="0">
                <a:latin typeface="+mj-lt"/>
              </a:rPr>
              <a:t> </a:t>
            </a:r>
            <a:r>
              <a:rPr lang="it-IT" b="1" dirty="0" err="1">
                <a:latin typeface="+mj-lt"/>
              </a:rPr>
              <a:t>encrypt</a:t>
            </a:r>
            <a:r>
              <a:rPr lang="it-IT" b="1" dirty="0">
                <a:latin typeface="+mj-lt"/>
              </a:rPr>
              <a:t> </a:t>
            </a:r>
          </a:p>
        </p:txBody>
      </p:sp>
      <p:sp>
        <p:nvSpPr>
          <p:cNvPr id="122895" name="AutoShape 15"/>
          <p:cNvSpPr>
            <a:spLocks noChangeArrowheads="1"/>
          </p:cNvSpPr>
          <p:nvPr/>
        </p:nvSpPr>
        <p:spPr bwMode="auto">
          <a:xfrm>
            <a:off x="5018088" y="2770436"/>
            <a:ext cx="1611312" cy="515937"/>
          </a:xfrm>
          <a:prstGeom prst="cube">
            <a:avLst>
              <a:gd name="adj" fmla="val 10606"/>
            </a:avLst>
          </a:prstGeom>
          <a:solidFill>
            <a:srgbClr val="1ACAC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lIns="91439" tIns="91439" rIns="91439" bIns="91439" anchor="ctr">
            <a:spAutoFit/>
          </a:bodyPr>
          <a:lstStyle/>
          <a:p>
            <a:pPr algn="ctr" eaLnBrk="0" hangingPunct="0">
              <a:defRPr/>
            </a:pPr>
            <a:r>
              <a:rPr lang="it-IT" b="1" dirty="0" err="1">
                <a:latin typeface="+mj-lt"/>
              </a:rPr>
              <a:t>decrypt</a:t>
            </a:r>
            <a:endParaRPr lang="it-IT" b="1" dirty="0">
              <a:latin typeface="+mj-lt"/>
            </a:endParaRPr>
          </a:p>
        </p:txBody>
      </p:sp>
      <p:sp>
        <p:nvSpPr>
          <p:cNvPr id="122896" name="AutoShape 16"/>
          <p:cNvSpPr>
            <a:spLocks noChangeArrowheads="1"/>
          </p:cNvSpPr>
          <p:nvPr/>
        </p:nvSpPr>
        <p:spPr bwMode="auto">
          <a:xfrm>
            <a:off x="1295400" y="2659311"/>
            <a:ext cx="363538" cy="727075"/>
          </a:xfrm>
          <a:prstGeom prst="rightArrow">
            <a:avLst>
              <a:gd name="adj1" fmla="val 50000"/>
              <a:gd name="adj2" fmla="val 125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nchor="ctr">
            <a:spAutoFit/>
          </a:bodyPr>
          <a:lstStyle/>
          <a:p>
            <a:pPr>
              <a:defRPr/>
            </a:pPr>
            <a:endParaRPr lang="en-US"/>
          </a:p>
        </p:txBody>
      </p:sp>
      <p:sp>
        <p:nvSpPr>
          <p:cNvPr id="122897" name="AutoShape 17"/>
          <p:cNvSpPr>
            <a:spLocks noChangeArrowheads="1"/>
          </p:cNvSpPr>
          <p:nvPr/>
        </p:nvSpPr>
        <p:spPr bwMode="auto">
          <a:xfrm>
            <a:off x="3886200" y="2659311"/>
            <a:ext cx="1066800" cy="727075"/>
          </a:xfrm>
          <a:prstGeom prst="rightArrow">
            <a:avLst>
              <a:gd name="adj1" fmla="val 50000"/>
              <a:gd name="adj2" fmla="val 12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6" tIns="44449" rIns="90486" bIns="44449" anchor="ctr">
            <a:spAutoFit/>
          </a:bodyPr>
          <a:lstStyle/>
          <a:p>
            <a:pPr>
              <a:defRPr/>
            </a:pPr>
            <a:endParaRPr lang="en-US"/>
          </a:p>
        </p:txBody>
      </p:sp>
      <p:sp>
        <p:nvSpPr>
          <p:cNvPr id="122898" name="AutoShape 18"/>
          <p:cNvSpPr>
            <a:spLocks noChangeArrowheads="1"/>
          </p:cNvSpPr>
          <p:nvPr/>
        </p:nvSpPr>
        <p:spPr bwMode="auto">
          <a:xfrm>
            <a:off x="6765925" y="2659311"/>
            <a:ext cx="1082675" cy="727075"/>
          </a:xfrm>
          <a:prstGeom prst="rightArrow">
            <a:avLst>
              <a:gd name="adj1" fmla="val 50000"/>
              <a:gd name="adj2" fmla="val 12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6" tIns="44449" rIns="90486" bIns="44449" anchor="ctr">
            <a:spAutoFit/>
          </a:bodyPr>
          <a:lstStyle/>
          <a:p>
            <a:pPr>
              <a:defRPr/>
            </a:pPr>
            <a:endParaRPr lang="en-US"/>
          </a:p>
        </p:txBody>
      </p:sp>
      <p:sp>
        <p:nvSpPr>
          <p:cNvPr id="122899" name="Rectangle 19"/>
          <p:cNvSpPr>
            <a:spLocks noChangeArrowheads="1"/>
          </p:cNvSpPr>
          <p:nvPr/>
        </p:nvSpPr>
        <p:spPr bwMode="auto">
          <a:xfrm>
            <a:off x="457200" y="5636530"/>
            <a:ext cx="8305800" cy="368300"/>
          </a:xfrm>
          <a:prstGeom prst="rect">
            <a:avLst/>
          </a:prstGeom>
          <a:solidFill>
            <a:srgbClr val="EAEAEA"/>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lIns="90486" tIns="44449" rIns="90486" bIns="44449" anchor="ctr">
            <a:spAutoFit/>
          </a:bodyPr>
          <a:lstStyle/>
          <a:p>
            <a:pPr>
              <a:defRPr/>
            </a:pPr>
            <a:endParaRPr lang="en-US"/>
          </a:p>
        </p:txBody>
      </p:sp>
      <p:sp>
        <p:nvSpPr>
          <p:cNvPr id="122900" name="Rectangle 20"/>
          <p:cNvSpPr>
            <a:spLocks noChangeArrowheads="1"/>
          </p:cNvSpPr>
          <p:nvPr/>
        </p:nvSpPr>
        <p:spPr bwMode="auto">
          <a:xfrm>
            <a:off x="2693988" y="4893580"/>
            <a:ext cx="4016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sz="2400" b="1">
                <a:latin typeface="New York" charset="0"/>
              </a:rPr>
              <a:t>A</a:t>
            </a:r>
          </a:p>
        </p:txBody>
      </p:sp>
      <p:sp>
        <p:nvSpPr>
          <p:cNvPr id="122901" name="Rectangle 21"/>
          <p:cNvSpPr>
            <a:spLocks noChangeArrowheads="1"/>
          </p:cNvSpPr>
          <p:nvPr/>
        </p:nvSpPr>
        <p:spPr bwMode="auto">
          <a:xfrm>
            <a:off x="5292080" y="4893580"/>
            <a:ext cx="1135757" cy="459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sz="2400" b="1" dirty="0">
                <a:latin typeface="New York" charset="0"/>
              </a:rPr>
              <a:t>ANY B</a:t>
            </a:r>
          </a:p>
        </p:txBody>
      </p:sp>
      <p:sp>
        <p:nvSpPr>
          <p:cNvPr id="122902" name="Rectangle 22"/>
          <p:cNvSpPr>
            <a:spLocks noChangeArrowheads="1"/>
          </p:cNvSpPr>
          <p:nvPr/>
        </p:nvSpPr>
        <p:spPr bwMode="auto">
          <a:xfrm>
            <a:off x="1905000" y="5922280"/>
            <a:ext cx="452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a:latin typeface="New York" charset="0"/>
              </a:rPr>
              <a:t>D</a:t>
            </a:r>
            <a:r>
              <a:rPr lang="it-IT" i="1" baseline="-25000">
                <a:latin typeface="New York" charset="0"/>
              </a:rPr>
              <a:t>A</a:t>
            </a:r>
          </a:p>
        </p:txBody>
      </p:sp>
      <p:sp>
        <p:nvSpPr>
          <p:cNvPr id="122903" name="Rectangle 23"/>
          <p:cNvSpPr>
            <a:spLocks noChangeArrowheads="1"/>
          </p:cNvSpPr>
          <p:nvPr/>
        </p:nvSpPr>
        <p:spPr bwMode="auto">
          <a:xfrm>
            <a:off x="4881563" y="5922280"/>
            <a:ext cx="439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a:latin typeface="New York" charset="0"/>
              </a:rPr>
              <a:t>E</a:t>
            </a:r>
            <a:r>
              <a:rPr lang="it-IT" i="1" baseline="-25000">
                <a:latin typeface="New York" charset="0"/>
              </a:rPr>
              <a:t>A</a:t>
            </a:r>
          </a:p>
        </p:txBody>
      </p:sp>
      <p:sp>
        <p:nvSpPr>
          <p:cNvPr id="122904" name="Rectangle 24"/>
          <p:cNvSpPr>
            <a:spLocks noChangeArrowheads="1"/>
          </p:cNvSpPr>
          <p:nvPr/>
        </p:nvSpPr>
        <p:spPr bwMode="auto">
          <a:xfrm>
            <a:off x="107504" y="4257092"/>
            <a:ext cx="9202837" cy="64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b="1" dirty="0">
                <a:latin typeface="+mj-lt"/>
              </a:rPr>
              <a:t>Digital </a:t>
            </a:r>
            <a:r>
              <a:rPr lang="it-IT" b="1" dirty="0" err="1">
                <a:latin typeface="+mj-lt"/>
              </a:rPr>
              <a:t>signature</a:t>
            </a:r>
            <a:r>
              <a:rPr lang="it-IT" b="1" dirty="0">
                <a:latin typeface="+mj-lt"/>
              </a:rPr>
              <a:t>: DUAL </a:t>
            </a:r>
            <a:r>
              <a:rPr lang="it-IT" b="1" dirty="0" err="1">
                <a:latin typeface="+mj-lt"/>
              </a:rPr>
              <a:t>approach</a:t>
            </a:r>
            <a:r>
              <a:rPr lang="it-IT" b="1" dirty="0">
                <a:latin typeface="+mj-lt"/>
              </a:rPr>
              <a:t>! </a:t>
            </a:r>
            <a:r>
              <a:rPr lang="it-IT" b="1" dirty="0" err="1">
                <a:latin typeface="+mj-lt"/>
              </a:rPr>
              <a:t>Only</a:t>
            </a:r>
            <a:r>
              <a:rPr lang="it-IT" b="1" dirty="0">
                <a:latin typeface="+mj-lt"/>
              </a:rPr>
              <a:t> A </a:t>
            </a:r>
            <a:r>
              <a:rPr lang="it-IT" b="1" dirty="0" err="1">
                <a:latin typeface="+mj-lt"/>
              </a:rPr>
              <a:t>has</a:t>
            </a:r>
            <a:r>
              <a:rPr lang="it-IT" b="1" dirty="0">
                <a:latin typeface="+mj-lt"/>
              </a:rPr>
              <a:t> K</a:t>
            </a:r>
            <a:r>
              <a:rPr lang="it-IT" b="1" baseline="-25000" dirty="0">
                <a:latin typeface="+mj-lt"/>
              </a:rPr>
              <a:t>DEC</a:t>
            </a:r>
            <a:r>
              <a:rPr lang="it-IT" b="1" dirty="0">
                <a:latin typeface="+mj-lt"/>
              </a:rPr>
              <a:t> </a:t>
            </a:r>
            <a:r>
              <a:rPr lang="it-IT" b="1" dirty="0">
                <a:latin typeface="+mj-lt"/>
                <a:sym typeface="Wingdings" panose="05000000000000000000" pitchFamily="2" charset="2"/>
              </a:rPr>
              <a:t> </a:t>
            </a:r>
            <a:r>
              <a:rPr lang="it-IT" b="1" dirty="0">
                <a:latin typeface="+mj-lt"/>
              </a:rPr>
              <a:t>can </a:t>
            </a:r>
            <a:r>
              <a:rPr lang="it-IT" b="1" dirty="0" err="1">
                <a:latin typeface="+mj-lt"/>
              </a:rPr>
              <a:t>apply</a:t>
            </a:r>
            <a:r>
              <a:rPr lang="it-IT" b="1" dirty="0">
                <a:latin typeface="+mj-lt"/>
              </a:rPr>
              <a:t> DEC (</a:t>
            </a:r>
            <a:r>
              <a:rPr lang="it-IT" b="1" dirty="0" err="1">
                <a:latin typeface="+mj-lt"/>
              </a:rPr>
              <a:t>sign</a:t>
            </a:r>
            <a:r>
              <a:rPr lang="it-IT" b="1" dirty="0">
                <a:latin typeface="+mj-lt"/>
              </a:rPr>
              <a:t>) </a:t>
            </a:r>
          </a:p>
          <a:p>
            <a:pPr eaLnBrk="0" hangingPunct="0">
              <a:defRPr/>
            </a:pPr>
            <a:r>
              <a:rPr lang="it-IT" b="1" dirty="0" err="1">
                <a:latin typeface="+mj-lt"/>
              </a:rPr>
              <a:t>but</a:t>
            </a:r>
            <a:r>
              <a:rPr lang="it-IT" b="1" dirty="0">
                <a:latin typeface="+mj-lt"/>
              </a:rPr>
              <a:t> </a:t>
            </a:r>
            <a:r>
              <a:rPr lang="it-IT" b="1" dirty="0" err="1">
                <a:latin typeface="+mj-lt"/>
              </a:rPr>
              <a:t>anyone</a:t>
            </a:r>
            <a:r>
              <a:rPr lang="it-IT" b="1" dirty="0">
                <a:latin typeface="+mj-lt"/>
              </a:rPr>
              <a:t> else </a:t>
            </a:r>
            <a:r>
              <a:rPr lang="it-IT" b="1" dirty="0" err="1">
                <a:latin typeface="+mj-lt"/>
              </a:rPr>
              <a:t>has</a:t>
            </a:r>
            <a:r>
              <a:rPr lang="it-IT" b="1" dirty="0">
                <a:latin typeface="+mj-lt"/>
              </a:rPr>
              <a:t> K</a:t>
            </a:r>
            <a:r>
              <a:rPr lang="it-IT" b="1" baseline="-25000" dirty="0">
                <a:latin typeface="+mj-lt"/>
              </a:rPr>
              <a:t>ENC</a:t>
            </a:r>
            <a:r>
              <a:rPr lang="it-IT" b="1" dirty="0">
                <a:latin typeface="+mj-lt"/>
              </a:rPr>
              <a:t> </a:t>
            </a:r>
            <a:r>
              <a:rPr lang="it-IT" b="1" dirty="0">
                <a:latin typeface="+mj-lt"/>
                <a:sym typeface="Wingdings" panose="05000000000000000000" pitchFamily="2" charset="2"/>
              </a:rPr>
              <a:t> </a:t>
            </a:r>
            <a:r>
              <a:rPr lang="it-IT" b="1" dirty="0">
                <a:latin typeface="+mj-lt"/>
              </a:rPr>
              <a:t>can </a:t>
            </a:r>
            <a:r>
              <a:rPr lang="it-IT" b="1" dirty="0" err="1">
                <a:latin typeface="+mj-lt"/>
              </a:rPr>
              <a:t>apply</a:t>
            </a:r>
            <a:r>
              <a:rPr lang="it-IT" b="1" dirty="0">
                <a:latin typeface="+mj-lt"/>
              </a:rPr>
              <a:t> ENC (</a:t>
            </a:r>
            <a:r>
              <a:rPr lang="it-IT" b="1" dirty="0" err="1">
                <a:latin typeface="+mj-lt"/>
              </a:rPr>
              <a:t>verify</a:t>
            </a:r>
            <a:r>
              <a:rPr lang="it-IT" b="1" dirty="0">
                <a:latin typeface="+mj-lt"/>
              </a:rPr>
              <a:t>)! </a:t>
            </a:r>
            <a:endParaRPr lang="it-IT" b="1" i="1" dirty="0">
              <a:latin typeface="+mj-lt"/>
            </a:endParaRPr>
          </a:p>
        </p:txBody>
      </p:sp>
      <p:sp>
        <p:nvSpPr>
          <p:cNvPr id="122906" name="Rectangle 26"/>
          <p:cNvSpPr>
            <a:spLocks noChangeArrowheads="1"/>
          </p:cNvSpPr>
          <p:nvPr/>
        </p:nvSpPr>
        <p:spPr bwMode="auto">
          <a:xfrm>
            <a:off x="1371600" y="5058680"/>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a:latin typeface="New York" charset="0"/>
              </a:rPr>
              <a:t>M</a:t>
            </a:r>
          </a:p>
        </p:txBody>
      </p:sp>
      <p:sp>
        <p:nvSpPr>
          <p:cNvPr id="122907" name="Rectangle 27"/>
          <p:cNvSpPr>
            <a:spLocks noChangeArrowheads="1"/>
          </p:cNvSpPr>
          <p:nvPr/>
        </p:nvSpPr>
        <p:spPr bwMode="auto">
          <a:xfrm>
            <a:off x="6697663" y="4822143"/>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eaLnBrk="0" hangingPunct="0">
              <a:defRPr/>
            </a:pPr>
            <a:r>
              <a:rPr lang="it-IT" i="1" dirty="0">
                <a:latin typeface="New York" charset="0"/>
              </a:rPr>
              <a:t>E</a:t>
            </a:r>
            <a:r>
              <a:rPr lang="it-IT" i="1" baseline="-25000" dirty="0">
                <a:latin typeface="New York" charset="0"/>
              </a:rPr>
              <a:t>A</a:t>
            </a:r>
            <a:r>
              <a:rPr lang="it-IT" dirty="0">
                <a:latin typeface="New York" charset="0"/>
              </a:rPr>
              <a:t>(</a:t>
            </a:r>
            <a:r>
              <a:rPr lang="it-IT" i="1" dirty="0">
                <a:latin typeface="New York" charset="0"/>
              </a:rPr>
              <a:t>D</a:t>
            </a:r>
            <a:r>
              <a:rPr lang="it-IT" i="1" baseline="-25000" dirty="0">
                <a:latin typeface="New York" charset="0"/>
              </a:rPr>
              <a:t>A</a:t>
            </a:r>
            <a:r>
              <a:rPr lang="it-IT" dirty="0">
                <a:latin typeface="New York" charset="0"/>
              </a:rPr>
              <a:t>(</a:t>
            </a:r>
            <a:r>
              <a:rPr lang="it-IT" i="1" dirty="0">
                <a:latin typeface="New York" charset="0"/>
              </a:rPr>
              <a:t>M</a:t>
            </a:r>
            <a:r>
              <a:rPr lang="it-IT" dirty="0">
                <a:latin typeface="New York" charset="0"/>
              </a:rPr>
              <a:t>))</a:t>
            </a:r>
            <a:r>
              <a:rPr lang="it-IT" i="1" dirty="0" err="1">
                <a:latin typeface="New York" charset="0"/>
              </a:rPr>
              <a:t>=M</a:t>
            </a:r>
            <a:r>
              <a:rPr lang="it-IT" i="1" dirty="0">
                <a:latin typeface="New York" charset="0"/>
              </a:rPr>
              <a:t> </a:t>
            </a:r>
          </a:p>
        </p:txBody>
      </p:sp>
      <p:sp>
        <p:nvSpPr>
          <p:cNvPr id="122908" name="AutoShape 28"/>
          <p:cNvSpPr>
            <a:spLocks noChangeArrowheads="1"/>
          </p:cNvSpPr>
          <p:nvPr/>
        </p:nvSpPr>
        <p:spPr bwMode="auto">
          <a:xfrm>
            <a:off x="2133600" y="5263468"/>
            <a:ext cx="1611313" cy="515937"/>
          </a:xfrm>
          <a:prstGeom prst="cube">
            <a:avLst>
              <a:gd name="adj" fmla="val 10606"/>
            </a:avLst>
          </a:prstGeom>
          <a:solidFill>
            <a:srgbClr val="1ACAC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lIns="91439" tIns="91439" rIns="91439" bIns="91439" anchor="ctr">
            <a:spAutoFit/>
          </a:bodyPr>
          <a:lstStyle/>
          <a:p>
            <a:pPr algn="ctr" eaLnBrk="0" hangingPunct="0">
              <a:defRPr/>
            </a:pPr>
            <a:r>
              <a:rPr lang="it-IT" b="1" dirty="0">
                <a:latin typeface="+mj-lt"/>
              </a:rPr>
              <a:t> </a:t>
            </a:r>
            <a:r>
              <a:rPr lang="it-IT" b="1" dirty="0" err="1">
                <a:latin typeface="+mj-lt"/>
              </a:rPr>
              <a:t>sign</a:t>
            </a:r>
            <a:r>
              <a:rPr lang="it-IT" b="1" dirty="0">
                <a:latin typeface="+mj-lt"/>
              </a:rPr>
              <a:t> </a:t>
            </a:r>
          </a:p>
        </p:txBody>
      </p:sp>
      <p:sp>
        <p:nvSpPr>
          <p:cNvPr id="122909" name="AutoShape 29"/>
          <p:cNvSpPr>
            <a:spLocks noChangeArrowheads="1"/>
          </p:cNvSpPr>
          <p:nvPr/>
        </p:nvSpPr>
        <p:spPr bwMode="auto">
          <a:xfrm>
            <a:off x="5018088" y="5263468"/>
            <a:ext cx="1611312" cy="515937"/>
          </a:xfrm>
          <a:prstGeom prst="cube">
            <a:avLst>
              <a:gd name="adj" fmla="val 10606"/>
            </a:avLst>
          </a:prstGeom>
          <a:solidFill>
            <a:srgbClr val="1ACAC6"/>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lIns="91439" tIns="91439" rIns="91439" bIns="91439" anchor="ctr">
            <a:spAutoFit/>
          </a:bodyPr>
          <a:lstStyle/>
          <a:p>
            <a:pPr algn="ctr" eaLnBrk="0" hangingPunct="0">
              <a:defRPr/>
            </a:pPr>
            <a:r>
              <a:rPr lang="it-IT" b="1" dirty="0" err="1">
                <a:latin typeface="+mj-lt"/>
              </a:rPr>
              <a:t>verify</a:t>
            </a:r>
            <a:endParaRPr lang="it-IT" b="1" dirty="0">
              <a:latin typeface="+mj-lt"/>
            </a:endParaRPr>
          </a:p>
        </p:txBody>
      </p:sp>
      <p:sp>
        <p:nvSpPr>
          <p:cNvPr id="122910" name="AutoShape 30"/>
          <p:cNvSpPr>
            <a:spLocks noChangeArrowheads="1"/>
          </p:cNvSpPr>
          <p:nvPr/>
        </p:nvSpPr>
        <p:spPr bwMode="auto">
          <a:xfrm>
            <a:off x="1295400" y="5152343"/>
            <a:ext cx="363538" cy="727075"/>
          </a:xfrm>
          <a:prstGeom prst="rightArrow">
            <a:avLst>
              <a:gd name="adj1" fmla="val 50000"/>
              <a:gd name="adj2" fmla="val 125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6" tIns="44449" rIns="90486" bIns="44449" anchor="ctr">
            <a:spAutoFit/>
          </a:bodyPr>
          <a:lstStyle/>
          <a:p>
            <a:pPr>
              <a:defRPr/>
            </a:pPr>
            <a:endParaRPr lang="en-US"/>
          </a:p>
        </p:txBody>
      </p:sp>
      <p:sp>
        <p:nvSpPr>
          <p:cNvPr id="122911" name="AutoShape 31"/>
          <p:cNvSpPr>
            <a:spLocks noChangeArrowheads="1"/>
          </p:cNvSpPr>
          <p:nvPr/>
        </p:nvSpPr>
        <p:spPr bwMode="auto">
          <a:xfrm>
            <a:off x="3886200" y="5152343"/>
            <a:ext cx="1066800" cy="727075"/>
          </a:xfrm>
          <a:prstGeom prst="rightArrow">
            <a:avLst>
              <a:gd name="adj1" fmla="val 50000"/>
              <a:gd name="adj2" fmla="val 12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6" tIns="44449" rIns="90486" bIns="44449" anchor="ctr">
            <a:spAutoFit/>
          </a:bodyPr>
          <a:lstStyle/>
          <a:p>
            <a:pPr>
              <a:defRPr/>
            </a:pPr>
            <a:endParaRPr lang="en-US"/>
          </a:p>
        </p:txBody>
      </p:sp>
      <p:sp>
        <p:nvSpPr>
          <p:cNvPr id="122912" name="AutoShape 32"/>
          <p:cNvSpPr>
            <a:spLocks noChangeArrowheads="1"/>
          </p:cNvSpPr>
          <p:nvPr/>
        </p:nvSpPr>
        <p:spPr bwMode="auto">
          <a:xfrm>
            <a:off x="6781800" y="5152343"/>
            <a:ext cx="1082675" cy="727075"/>
          </a:xfrm>
          <a:prstGeom prst="rightArrow">
            <a:avLst>
              <a:gd name="adj1" fmla="val 50000"/>
              <a:gd name="adj2" fmla="val 12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6" tIns="44449" rIns="90486" bIns="44449" anchor="ctr">
            <a:spAutoFit/>
          </a:bodyPr>
          <a:lstStyle/>
          <a:p>
            <a:pPr>
              <a:defRPr/>
            </a:pPr>
            <a:endParaRPr lang="en-US"/>
          </a:p>
        </p:txBody>
      </p:sp>
      <p:pic>
        <p:nvPicPr>
          <p:cNvPr id="122913" name="Picture 33"/>
          <p:cNvPicPr>
            <a:picLocks noChangeAspect="1" noChangeArrowheads="1"/>
          </p:cNvPicPr>
          <p:nvPr/>
        </p:nvPicPr>
        <p:blipFill>
          <a:blip r:embed="rId3"/>
          <a:srcRect/>
          <a:stretch>
            <a:fillRect/>
          </a:stretch>
        </p:blipFill>
        <p:spPr bwMode="auto">
          <a:xfrm>
            <a:off x="5322888" y="5820680"/>
            <a:ext cx="1306512" cy="531813"/>
          </a:xfrm>
          <a:prstGeom prst="rect">
            <a:avLst/>
          </a:prstGeom>
          <a:noFill/>
          <a:ln>
            <a:noFill/>
          </a:ln>
          <a:effectLst/>
          <a:extLst>
            <a:ext uri="{909E8E84-426E-40DD-AFC4-6F175D3DCCD1}">
              <a14:hiddenFill xmlns:a14="http://schemas.microsoft.com/office/drawing/2010/main">
                <a:solidFill>
                  <a:srgbClr val="1ACAC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pic>
        <p:nvPicPr>
          <p:cNvPr id="122914" name="Picture 34"/>
          <p:cNvPicPr>
            <a:picLocks noChangeAspect="1" noChangeArrowheads="1"/>
          </p:cNvPicPr>
          <p:nvPr/>
        </p:nvPicPr>
        <p:blipFill>
          <a:blip r:embed="rId4"/>
          <a:srcRect/>
          <a:stretch>
            <a:fillRect/>
          </a:stretch>
        </p:blipFill>
        <p:spPr bwMode="auto">
          <a:xfrm>
            <a:off x="2427288" y="5820680"/>
            <a:ext cx="1306512" cy="531813"/>
          </a:xfrm>
          <a:prstGeom prst="rect">
            <a:avLst/>
          </a:prstGeom>
          <a:noFill/>
          <a:ln>
            <a:noFill/>
          </a:ln>
          <a:effectLst/>
          <a:extLst>
            <a:ext uri="{909E8E84-426E-40DD-AFC4-6F175D3DCCD1}">
              <a14:hiddenFill xmlns:a14="http://schemas.microsoft.com/office/drawing/2010/main">
                <a:solidFill>
                  <a:srgbClr val="1ACAC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pic>
      <p:pic>
        <p:nvPicPr>
          <p:cNvPr id="122915" name="Picture 35"/>
          <p:cNvPicPr>
            <a:picLocks noChangeAspect="1" noChangeArrowheads="1"/>
          </p:cNvPicPr>
          <p:nvPr/>
        </p:nvPicPr>
        <p:blipFill>
          <a:blip r:embed="rId2"/>
          <a:srcRect/>
          <a:stretch>
            <a:fillRect/>
          </a:stretch>
        </p:blipFill>
        <p:spPr bwMode="auto">
          <a:xfrm>
            <a:off x="5334000" y="3327648"/>
            <a:ext cx="130651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2916" name="Picture 36"/>
          <p:cNvPicPr>
            <a:picLocks noChangeAspect="1" noChangeArrowheads="1"/>
          </p:cNvPicPr>
          <p:nvPr/>
        </p:nvPicPr>
        <p:blipFill>
          <a:blip r:embed="rId5"/>
          <a:srcRect/>
          <a:stretch>
            <a:fillRect/>
          </a:stretch>
        </p:blipFill>
        <p:spPr bwMode="auto">
          <a:xfrm>
            <a:off x="2438400" y="3327648"/>
            <a:ext cx="130651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2917" name="Rectangle 37"/>
          <p:cNvSpPr>
            <a:spLocks noGrp="1" noChangeArrowheads="1"/>
          </p:cNvSpPr>
          <p:nvPr>
            <p:ph type="title"/>
          </p:nvPr>
        </p:nvSpPr>
        <p:spPr>
          <a:xfrm>
            <a:off x="215516" y="0"/>
            <a:ext cx="8689494" cy="1045877"/>
          </a:xfrm>
        </p:spPr>
        <p:txBody>
          <a:bodyPr/>
          <a:lstStyle/>
          <a:p>
            <a:pPr>
              <a:defRPr/>
            </a:pPr>
            <a:r>
              <a:rPr lang="it-IT" dirty="0" err="1"/>
              <a:t>PubKey</a:t>
            </a:r>
            <a:r>
              <a:rPr lang="it-IT" dirty="0"/>
              <a:t> </a:t>
            </a:r>
            <a:r>
              <a:rPr lang="it-IT" dirty="0" err="1"/>
              <a:t>crypto</a:t>
            </a:r>
            <a:r>
              <a:rPr lang="it-IT" dirty="0"/>
              <a:t>: </a:t>
            </a:r>
            <a:r>
              <a:rPr lang="it-IT" dirty="0" err="1"/>
              <a:t>two</a:t>
            </a:r>
            <a:r>
              <a:rPr lang="it-IT" dirty="0"/>
              <a:t> ways to use </a:t>
            </a:r>
            <a:r>
              <a:rPr lang="it-IT" dirty="0" err="1"/>
              <a:t>it</a:t>
            </a:r>
            <a:endParaRPr lang="it-IT" dirty="0"/>
          </a:p>
        </p:txBody>
      </p:sp>
      <p:sp>
        <p:nvSpPr>
          <p:cNvPr id="2" name="CasellaDiTesto 1"/>
          <p:cNvSpPr txBox="1"/>
          <p:nvPr/>
        </p:nvSpPr>
        <p:spPr>
          <a:xfrm>
            <a:off x="1148390" y="1088740"/>
            <a:ext cx="6732932" cy="830997"/>
          </a:xfrm>
          <a:prstGeom prst="rect">
            <a:avLst/>
          </a:prstGeom>
          <a:noFill/>
        </p:spPr>
        <p:txBody>
          <a:bodyPr wrap="none" rtlCol="0">
            <a:spAutoFit/>
          </a:bodyPr>
          <a:lstStyle/>
          <a:p>
            <a:pPr algn="ctr"/>
            <a:r>
              <a:rPr lang="it-IT" sz="2400" b="1" dirty="0"/>
              <a:t>ENC and DEC are inverse </a:t>
            </a:r>
            <a:r>
              <a:rPr lang="it-IT" sz="2400" b="1" dirty="0" err="1"/>
              <a:t>operations</a:t>
            </a:r>
            <a:r>
              <a:rPr lang="it-IT" sz="2400" b="1" dirty="0"/>
              <a:t>: </a:t>
            </a:r>
            <a:r>
              <a:rPr lang="it-IT" sz="2400" b="1" dirty="0">
                <a:sym typeface="Wingdings" panose="05000000000000000000" pitchFamily="2" charset="2"/>
              </a:rPr>
              <a:t>DEC(ENC(M))=M</a:t>
            </a:r>
          </a:p>
          <a:p>
            <a:pPr algn="ctr"/>
            <a:r>
              <a:rPr lang="it-IT" sz="2400" b="1" dirty="0">
                <a:solidFill>
                  <a:srgbClr val="FF0000"/>
                </a:solidFill>
                <a:sym typeface="Wingdings" panose="05000000000000000000" pitchFamily="2" charset="2"/>
              </a:rPr>
              <a:t>assume </a:t>
            </a:r>
            <a:r>
              <a:rPr lang="it-IT" sz="2400" b="1" dirty="0" err="1">
                <a:solidFill>
                  <a:srgbClr val="FF0000"/>
                </a:solidFill>
                <a:sym typeface="Wingdings" panose="05000000000000000000" pitchFamily="2" charset="2"/>
              </a:rPr>
              <a:t>commutativity</a:t>
            </a:r>
            <a:r>
              <a:rPr lang="it-IT" sz="2400" b="1" dirty="0">
                <a:solidFill>
                  <a:srgbClr val="FF0000"/>
                </a:solidFill>
                <a:sym typeface="Wingdings" panose="05000000000000000000" pitchFamily="2" charset="2"/>
              </a:rPr>
              <a:t>: </a:t>
            </a:r>
            <a:r>
              <a:rPr lang="it-IT" sz="2400" b="1" dirty="0" err="1">
                <a:solidFill>
                  <a:srgbClr val="FF0000"/>
                </a:solidFill>
                <a:sym typeface="Wingdings" panose="05000000000000000000" pitchFamily="2" charset="2"/>
              </a:rPr>
              <a:t>also</a:t>
            </a:r>
            <a:r>
              <a:rPr lang="it-IT" sz="2400" b="1" dirty="0">
                <a:solidFill>
                  <a:srgbClr val="FF0000"/>
                </a:solidFill>
                <a:sym typeface="Wingdings" panose="05000000000000000000" pitchFamily="2" charset="2"/>
              </a:rPr>
              <a:t> ENC(DEC(M))=M</a:t>
            </a:r>
          </a:p>
        </p:txBody>
      </p:sp>
    </p:spTree>
    <p:extLst>
      <p:ext uri="{BB962C8B-B14F-4D97-AF65-F5344CB8AC3E}">
        <p14:creationId xmlns:p14="http://schemas.microsoft.com/office/powerpoint/2010/main" val="9518676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8"/>
                                        </p:tgtEl>
                                        <p:attrNameLst>
                                          <p:attrName>style.visibility</p:attrName>
                                        </p:attrNameLst>
                                      </p:cBhvr>
                                      <p:to>
                                        <p:strVal val="visible"/>
                                      </p:to>
                                    </p:set>
                                    <p:animEffect transition="in" filter="fade">
                                      <p:cBhvr>
                                        <p:cTn id="7" dur="500"/>
                                        <p:tgtEl>
                                          <p:spTgt spid="122918"/>
                                        </p:tgtEl>
                                      </p:cBhvr>
                                    </p:animEffect>
                                  </p:childTnLst>
                                </p:cTn>
                              </p:par>
                              <p:par>
                                <p:cTn id="8" presetID="10" presetClass="entr" presetSubtype="0" fill="hold" nodeType="withEffect">
                                  <p:stCondLst>
                                    <p:cond delay="0"/>
                                  </p:stCondLst>
                                  <p:childTnLst>
                                    <p:set>
                                      <p:cBhvr>
                                        <p:cTn id="9" dur="1" fill="hold">
                                          <p:stCondLst>
                                            <p:cond delay="0"/>
                                          </p:stCondLst>
                                        </p:cTn>
                                        <p:tgtEl>
                                          <p:spTgt spid="122882"/>
                                        </p:tgtEl>
                                        <p:attrNameLst>
                                          <p:attrName>style.visibility</p:attrName>
                                        </p:attrNameLst>
                                      </p:cBhvr>
                                      <p:to>
                                        <p:strVal val="visible"/>
                                      </p:to>
                                    </p:set>
                                    <p:animEffect transition="in" filter="fade">
                                      <p:cBhvr>
                                        <p:cTn id="10" dur="500"/>
                                        <p:tgtEl>
                                          <p:spTgt spid="1228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884"/>
                                        </p:tgtEl>
                                        <p:attrNameLst>
                                          <p:attrName>style.visibility</p:attrName>
                                        </p:attrNameLst>
                                      </p:cBhvr>
                                      <p:to>
                                        <p:strVal val="visible"/>
                                      </p:to>
                                    </p:set>
                                    <p:animEffect transition="in" filter="fade">
                                      <p:cBhvr>
                                        <p:cTn id="13" dur="500"/>
                                        <p:tgtEl>
                                          <p:spTgt spid="12288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2885"/>
                                        </p:tgtEl>
                                        <p:attrNameLst>
                                          <p:attrName>style.visibility</p:attrName>
                                        </p:attrNameLst>
                                      </p:cBhvr>
                                      <p:to>
                                        <p:strVal val="visible"/>
                                      </p:to>
                                    </p:set>
                                    <p:animEffect transition="in" filter="fade">
                                      <p:cBhvr>
                                        <p:cTn id="16" dur="500"/>
                                        <p:tgtEl>
                                          <p:spTgt spid="12288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2886"/>
                                        </p:tgtEl>
                                        <p:attrNameLst>
                                          <p:attrName>style.visibility</p:attrName>
                                        </p:attrNameLst>
                                      </p:cBhvr>
                                      <p:to>
                                        <p:strVal val="visible"/>
                                      </p:to>
                                    </p:set>
                                    <p:animEffect transition="in" filter="fade">
                                      <p:cBhvr>
                                        <p:cTn id="19" dur="500"/>
                                        <p:tgtEl>
                                          <p:spTgt spid="12288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2887"/>
                                        </p:tgtEl>
                                        <p:attrNameLst>
                                          <p:attrName>style.visibility</p:attrName>
                                        </p:attrNameLst>
                                      </p:cBhvr>
                                      <p:to>
                                        <p:strVal val="visible"/>
                                      </p:to>
                                    </p:set>
                                    <p:animEffect transition="in" filter="fade">
                                      <p:cBhvr>
                                        <p:cTn id="22" dur="500"/>
                                        <p:tgtEl>
                                          <p:spTgt spid="12288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2889"/>
                                        </p:tgtEl>
                                        <p:attrNameLst>
                                          <p:attrName>style.visibility</p:attrName>
                                        </p:attrNameLst>
                                      </p:cBhvr>
                                      <p:to>
                                        <p:strVal val="visible"/>
                                      </p:to>
                                    </p:set>
                                    <p:animEffect transition="in" filter="fade">
                                      <p:cBhvr>
                                        <p:cTn id="25" dur="500"/>
                                        <p:tgtEl>
                                          <p:spTgt spid="12288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2890"/>
                                        </p:tgtEl>
                                        <p:attrNameLst>
                                          <p:attrName>style.visibility</p:attrName>
                                        </p:attrNameLst>
                                      </p:cBhvr>
                                      <p:to>
                                        <p:strVal val="visible"/>
                                      </p:to>
                                    </p:set>
                                    <p:animEffect transition="in" filter="fade">
                                      <p:cBhvr>
                                        <p:cTn id="28" dur="500"/>
                                        <p:tgtEl>
                                          <p:spTgt spid="1228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2891"/>
                                        </p:tgtEl>
                                        <p:attrNameLst>
                                          <p:attrName>style.visibility</p:attrName>
                                        </p:attrNameLst>
                                      </p:cBhvr>
                                      <p:to>
                                        <p:strVal val="visible"/>
                                      </p:to>
                                    </p:set>
                                    <p:animEffect transition="in" filter="fade">
                                      <p:cBhvr>
                                        <p:cTn id="31" dur="500"/>
                                        <p:tgtEl>
                                          <p:spTgt spid="12289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2892"/>
                                        </p:tgtEl>
                                        <p:attrNameLst>
                                          <p:attrName>style.visibility</p:attrName>
                                        </p:attrNameLst>
                                      </p:cBhvr>
                                      <p:to>
                                        <p:strVal val="visible"/>
                                      </p:to>
                                    </p:set>
                                    <p:animEffect transition="in" filter="fade">
                                      <p:cBhvr>
                                        <p:cTn id="34" dur="500"/>
                                        <p:tgtEl>
                                          <p:spTgt spid="12289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2894"/>
                                        </p:tgtEl>
                                        <p:attrNameLst>
                                          <p:attrName>style.visibility</p:attrName>
                                        </p:attrNameLst>
                                      </p:cBhvr>
                                      <p:to>
                                        <p:strVal val="visible"/>
                                      </p:to>
                                    </p:set>
                                    <p:animEffect transition="in" filter="fade">
                                      <p:cBhvr>
                                        <p:cTn id="37" dur="500"/>
                                        <p:tgtEl>
                                          <p:spTgt spid="12289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2895"/>
                                        </p:tgtEl>
                                        <p:attrNameLst>
                                          <p:attrName>style.visibility</p:attrName>
                                        </p:attrNameLst>
                                      </p:cBhvr>
                                      <p:to>
                                        <p:strVal val="visible"/>
                                      </p:to>
                                    </p:set>
                                    <p:animEffect transition="in" filter="fade">
                                      <p:cBhvr>
                                        <p:cTn id="40" dur="500"/>
                                        <p:tgtEl>
                                          <p:spTgt spid="12289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2896"/>
                                        </p:tgtEl>
                                        <p:attrNameLst>
                                          <p:attrName>style.visibility</p:attrName>
                                        </p:attrNameLst>
                                      </p:cBhvr>
                                      <p:to>
                                        <p:strVal val="visible"/>
                                      </p:to>
                                    </p:set>
                                    <p:animEffect transition="in" filter="fade">
                                      <p:cBhvr>
                                        <p:cTn id="43" dur="500"/>
                                        <p:tgtEl>
                                          <p:spTgt spid="12289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2897"/>
                                        </p:tgtEl>
                                        <p:attrNameLst>
                                          <p:attrName>style.visibility</p:attrName>
                                        </p:attrNameLst>
                                      </p:cBhvr>
                                      <p:to>
                                        <p:strVal val="visible"/>
                                      </p:to>
                                    </p:set>
                                    <p:animEffect transition="in" filter="fade">
                                      <p:cBhvr>
                                        <p:cTn id="46" dur="500"/>
                                        <p:tgtEl>
                                          <p:spTgt spid="12289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2898"/>
                                        </p:tgtEl>
                                        <p:attrNameLst>
                                          <p:attrName>style.visibility</p:attrName>
                                        </p:attrNameLst>
                                      </p:cBhvr>
                                      <p:to>
                                        <p:strVal val="visible"/>
                                      </p:to>
                                    </p:set>
                                    <p:animEffect transition="in" filter="fade">
                                      <p:cBhvr>
                                        <p:cTn id="49" dur="500"/>
                                        <p:tgtEl>
                                          <p:spTgt spid="122898"/>
                                        </p:tgtEl>
                                      </p:cBhvr>
                                    </p:animEffect>
                                  </p:childTnLst>
                                </p:cTn>
                              </p:par>
                              <p:par>
                                <p:cTn id="50" presetID="10" presetClass="entr" presetSubtype="0" fill="hold" nodeType="withEffect">
                                  <p:stCondLst>
                                    <p:cond delay="0"/>
                                  </p:stCondLst>
                                  <p:childTnLst>
                                    <p:set>
                                      <p:cBhvr>
                                        <p:cTn id="51" dur="1" fill="hold">
                                          <p:stCondLst>
                                            <p:cond delay="0"/>
                                          </p:stCondLst>
                                        </p:cTn>
                                        <p:tgtEl>
                                          <p:spTgt spid="122915"/>
                                        </p:tgtEl>
                                        <p:attrNameLst>
                                          <p:attrName>style.visibility</p:attrName>
                                        </p:attrNameLst>
                                      </p:cBhvr>
                                      <p:to>
                                        <p:strVal val="visible"/>
                                      </p:to>
                                    </p:set>
                                    <p:animEffect transition="in" filter="fade">
                                      <p:cBhvr>
                                        <p:cTn id="52" dur="500"/>
                                        <p:tgtEl>
                                          <p:spTgt spid="122915"/>
                                        </p:tgtEl>
                                      </p:cBhvr>
                                    </p:animEffect>
                                  </p:childTnLst>
                                </p:cTn>
                              </p:par>
                              <p:par>
                                <p:cTn id="53" presetID="10" presetClass="entr" presetSubtype="0" fill="hold" nodeType="withEffect">
                                  <p:stCondLst>
                                    <p:cond delay="0"/>
                                  </p:stCondLst>
                                  <p:childTnLst>
                                    <p:set>
                                      <p:cBhvr>
                                        <p:cTn id="54" dur="1" fill="hold">
                                          <p:stCondLst>
                                            <p:cond delay="0"/>
                                          </p:stCondLst>
                                        </p:cTn>
                                        <p:tgtEl>
                                          <p:spTgt spid="122916"/>
                                        </p:tgtEl>
                                        <p:attrNameLst>
                                          <p:attrName>style.visibility</p:attrName>
                                        </p:attrNameLst>
                                      </p:cBhvr>
                                      <p:to>
                                        <p:strVal val="visible"/>
                                      </p:to>
                                    </p:set>
                                    <p:animEffect transition="in" filter="fade">
                                      <p:cBhvr>
                                        <p:cTn id="55" dur="500"/>
                                        <p:tgtEl>
                                          <p:spTgt spid="1229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
                                            <p:txEl>
                                              <p:pRg st="1" end="1"/>
                                            </p:txEl>
                                          </p:spTgt>
                                        </p:tgtEl>
                                        <p:attrNameLst>
                                          <p:attrName>style.visibility</p:attrName>
                                        </p:attrNameLst>
                                      </p:cBhvr>
                                      <p:to>
                                        <p:strVal val="visible"/>
                                      </p:to>
                                    </p:set>
                                    <p:animEffect transition="in" filter="fade">
                                      <p:cBhvr>
                                        <p:cTn id="60" dur="500"/>
                                        <p:tgtEl>
                                          <p:spTgt spid="2">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22899"/>
                                        </p:tgtEl>
                                        <p:attrNameLst>
                                          <p:attrName>style.visibility</p:attrName>
                                        </p:attrNameLst>
                                      </p:cBhvr>
                                      <p:to>
                                        <p:strVal val="visible"/>
                                      </p:to>
                                    </p:set>
                                    <p:animEffect transition="in" filter="fade">
                                      <p:cBhvr>
                                        <p:cTn id="65" dur="500"/>
                                        <p:tgtEl>
                                          <p:spTgt spid="12289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2900"/>
                                        </p:tgtEl>
                                        <p:attrNameLst>
                                          <p:attrName>style.visibility</p:attrName>
                                        </p:attrNameLst>
                                      </p:cBhvr>
                                      <p:to>
                                        <p:strVal val="visible"/>
                                      </p:to>
                                    </p:set>
                                    <p:animEffect transition="in" filter="fade">
                                      <p:cBhvr>
                                        <p:cTn id="68" dur="500"/>
                                        <p:tgtEl>
                                          <p:spTgt spid="12290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2901"/>
                                        </p:tgtEl>
                                        <p:attrNameLst>
                                          <p:attrName>style.visibility</p:attrName>
                                        </p:attrNameLst>
                                      </p:cBhvr>
                                      <p:to>
                                        <p:strVal val="visible"/>
                                      </p:to>
                                    </p:set>
                                    <p:animEffect transition="in" filter="fade">
                                      <p:cBhvr>
                                        <p:cTn id="71" dur="500"/>
                                        <p:tgtEl>
                                          <p:spTgt spid="12290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2902"/>
                                        </p:tgtEl>
                                        <p:attrNameLst>
                                          <p:attrName>style.visibility</p:attrName>
                                        </p:attrNameLst>
                                      </p:cBhvr>
                                      <p:to>
                                        <p:strVal val="visible"/>
                                      </p:to>
                                    </p:set>
                                    <p:animEffect transition="in" filter="fade">
                                      <p:cBhvr>
                                        <p:cTn id="74" dur="500"/>
                                        <p:tgtEl>
                                          <p:spTgt spid="12290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2903"/>
                                        </p:tgtEl>
                                        <p:attrNameLst>
                                          <p:attrName>style.visibility</p:attrName>
                                        </p:attrNameLst>
                                      </p:cBhvr>
                                      <p:to>
                                        <p:strVal val="visible"/>
                                      </p:to>
                                    </p:set>
                                    <p:animEffect transition="in" filter="fade">
                                      <p:cBhvr>
                                        <p:cTn id="77" dur="500"/>
                                        <p:tgtEl>
                                          <p:spTgt spid="12290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2904"/>
                                        </p:tgtEl>
                                        <p:attrNameLst>
                                          <p:attrName>style.visibility</p:attrName>
                                        </p:attrNameLst>
                                      </p:cBhvr>
                                      <p:to>
                                        <p:strVal val="visible"/>
                                      </p:to>
                                    </p:set>
                                    <p:animEffect transition="in" filter="fade">
                                      <p:cBhvr>
                                        <p:cTn id="80" dur="500"/>
                                        <p:tgtEl>
                                          <p:spTgt spid="12290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22906"/>
                                        </p:tgtEl>
                                        <p:attrNameLst>
                                          <p:attrName>style.visibility</p:attrName>
                                        </p:attrNameLst>
                                      </p:cBhvr>
                                      <p:to>
                                        <p:strVal val="visible"/>
                                      </p:to>
                                    </p:set>
                                    <p:animEffect transition="in" filter="fade">
                                      <p:cBhvr>
                                        <p:cTn id="83" dur="500"/>
                                        <p:tgtEl>
                                          <p:spTgt spid="12290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22907"/>
                                        </p:tgtEl>
                                        <p:attrNameLst>
                                          <p:attrName>style.visibility</p:attrName>
                                        </p:attrNameLst>
                                      </p:cBhvr>
                                      <p:to>
                                        <p:strVal val="visible"/>
                                      </p:to>
                                    </p:set>
                                    <p:animEffect transition="in" filter="fade">
                                      <p:cBhvr>
                                        <p:cTn id="86" dur="500"/>
                                        <p:tgtEl>
                                          <p:spTgt spid="12290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22908"/>
                                        </p:tgtEl>
                                        <p:attrNameLst>
                                          <p:attrName>style.visibility</p:attrName>
                                        </p:attrNameLst>
                                      </p:cBhvr>
                                      <p:to>
                                        <p:strVal val="visible"/>
                                      </p:to>
                                    </p:set>
                                    <p:animEffect transition="in" filter="fade">
                                      <p:cBhvr>
                                        <p:cTn id="89" dur="500"/>
                                        <p:tgtEl>
                                          <p:spTgt spid="12290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22909"/>
                                        </p:tgtEl>
                                        <p:attrNameLst>
                                          <p:attrName>style.visibility</p:attrName>
                                        </p:attrNameLst>
                                      </p:cBhvr>
                                      <p:to>
                                        <p:strVal val="visible"/>
                                      </p:to>
                                    </p:set>
                                    <p:animEffect transition="in" filter="fade">
                                      <p:cBhvr>
                                        <p:cTn id="92" dur="500"/>
                                        <p:tgtEl>
                                          <p:spTgt spid="12290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2910"/>
                                        </p:tgtEl>
                                        <p:attrNameLst>
                                          <p:attrName>style.visibility</p:attrName>
                                        </p:attrNameLst>
                                      </p:cBhvr>
                                      <p:to>
                                        <p:strVal val="visible"/>
                                      </p:to>
                                    </p:set>
                                    <p:animEffect transition="in" filter="fade">
                                      <p:cBhvr>
                                        <p:cTn id="95" dur="500"/>
                                        <p:tgtEl>
                                          <p:spTgt spid="12291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2911"/>
                                        </p:tgtEl>
                                        <p:attrNameLst>
                                          <p:attrName>style.visibility</p:attrName>
                                        </p:attrNameLst>
                                      </p:cBhvr>
                                      <p:to>
                                        <p:strVal val="visible"/>
                                      </p:to>
                                    </p:set>
                                    <p:animEffect transition="in" filter="fade">
                                      <p:cBhvr>
                                        <p:cTn id="98" dur="500"/>
                                        <p:tgtEl>
                                          <p:spTgt spid="12291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22912"/>
                                        </p:tgtEl>
                                        <p:attrNameLst>
                                          <p:attrName>style.visibility</p:attrName>
                                        </p:attrNameLst>
                                      </p:cBhvr>
                                      <p:to>
                                        <p:strVal val="visible"/>
                                      </p:to>
                                    </p:set>
                                    <p:animEffect transition="in" filter="fade">
                                      <p:cBhvr>
                                        <p:cTn id="101" dur="500"/>
                                        <p:tgtEl>
                                          <p:spTgt spid="122912"/>
                                        </p:tgtEl>
                                      </p:cBhvr>
                                    </p:animEffect>
                                  </p:childTnLst>
                                </p:cTn>
                              </p:par>
                              <p:par>
                                <p:cTn id="102" presetID="10" presetClass="entr" presetSubtype="0" fill="hold" nodeType="withEffect">
                                  <p:stCondLst>
                                    <p:cond delay="0"/>
                                  </p:stCondLst>
                                  <p:childTnLst>
                                    <p:set>
                                      <p:cBhvr>
                                        <p:cTn id="103" dur="1" fill="hold">
                                          <p:stCondLst>
                                            <p:cond delay="0"/>
                                          </p:stCondLst>
                                        </p:cTn>
                                        <p:tgtEl>
                                          <p:spTgt spid="122913"/>
                                        </p:tgtEl>
                                        <p:attrNameLst>
                                          <p:attrName>style.visibility</p:attrName>
                                        </p:attrNameLst>
                                      </p:cBhvr>
                                      <p:to>
                                        <p:strVal val="visible"/>
                                      </p:to>
                                    </p:set>
                                    <p:animEffect transition="in" filter="fade">
                                      <p:cBhvr>
                                        <p:cTn id="104" dur="500"/>
                                        <p:tgtEl>
                                          <p:spTgt spid="122913"/>
                                        </p:tgtEl>
                                      </p:cBhvr>
                                    </p:animEffect>
                                  </p:childTnLst>
                                </p:cTn>
                              </p:par>
                              <p:par>
                                <p:cTn id="105" presetID="10" presetClass="entr" presetSubtype="0" fill="hold" nodeType="withEffect">
                                  <p:stCondLst>
                                    <p:cond delay="0"/>
                                  </p:stCondLst>
                                  <p:childTnLst>
                                    <p:set>
                                      <p:cBhvr>
                                        <p:cTn id="106" dur="1" fill="hold">
                                          <p:stCondLst>
                                            <p:cond delay="0"/>
                                          </p:stCondLst>
                                        </p:cTn>
                                        <p:tgtEl>
                                          <p:spTgt spid="122914"/>
                                        </p:tgtEl>
                                        <p:attrNameLst>
                                          <p:attrName>style.visibility</p:attrName>
                                        </p:attrNameLst>
                                      </p:cBhvr>
                                      <p:to>
                                        <p:strVal val="visible"/>
                                      </p:to>
                                    </p:set>
                                    <p:animEffect transition="in" filter="fade">
                                      <p:cBhvr>
                                        <p:cTn id="107" dur="500"/>
                                        <p:tgtEl>
                                          <p:spTgt spid="122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8" grpId="0" animBg="1"/>
      <p:bldP spid="122884" grpId="0"/>
      <p:bldP spid="122885" grpId="0"/>
      <p:bldP spid="122886" grpId="0"/>
      <p:bldP spid="122887" grpId="0"/>
      <p:bldP spid="122889" grpId="0"/>
      <p:bldP spid="122890" grpId="0"/>
      <p:bldP spid="122891" grpId="0"/>
      <p:bldP spid="122892" grpId="0"/>
      <p:bldP spid="122894" grpId="0" animBg="1"/>
      <p:bldP spid="122895" grpId="0" animBg="1"/>
      <p:bldP spid="122896" grpId="0" animBg="1"/>
      <p:bldP spid="122897" grpId="0" animBg="1"/>
      <p:bldP spid="122898" grpId="0" animBg="1"/>
      <p:bldP spid="122899" grpId="0" animBg="1"/>
      <p:bldP spid="122900" grpId="0"/>
      <p:bldP spid="122901" grpId="0"/>
      <p:bldP spid="122902" grpId="0"/>
      <p:bldP spid="122903" grpId="0"/>
      <p:bldP spid="122904" grpId="0"/>
      <p:bldP spid="122906" grpId="0"/>
      <p:bldP spid="122907" grpId="0"/>
      <p:bldP spid="122908" grpId="0" animBg="1"/>
      <p:bldP spid="122909" grpId="0" animBg="1"/>
      <p:bldP spid="122910" grpId="0" animBg="1"/>
      <p:bldP spid="122911" grpId="0" animBg="1"/>
      <p:bldP spid="1229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2225" y="0"/>
            <a:ext cx="9166225" cy="1144588"/>
          </a:xfrm>
        </p:spPr>
        <p:txBody>
          <a:bodyPr/>
          <a:lstStyle/>
          <a:p>
            <a:pPr>
              <a:defRPr/>
            </a:pPr>
            <a:r>
              <a:rPr lang="it-IT" dirty="0"/>
              <a:t>X.509 </a:t>
            </a:r>
            <a:r>
              <a:rPr lang="it-IT" dirty="0" err="1"/>
              <a:t>certificates</a:t>
            </a:r>
            <a:r>
              <a:rPr lang="it-IT" dirty="0"/>
              <a:t>: a </a:t>
            </a:r>
            <a:r>
              <a:rPr lang="it-IT" dirty="0" err="1"/>
              <a:t>real</a:t>
            </a:r>
            <a:r>
              <a:rPr lang="it-IT" dirty="0"/>
              <a:t> </a:t>
            </a:r>
            <a:r>
              <a:rPr lang="it-IT" dirty="0" err="1"/>
              <a:t>example</a:t>
            </a:r>
            <a:endParaRPr lang="it-IT" dirty="0"/>
          </a:p>
        </p:txBody>
      </p:sp>
      <p:pic>
        <p:nvPicPr>
          <p:cNvPr id="23555" name="Picture 2" descr="C:\DOCUME~1\ADMINI~1\LOCALS~1\Temp\VMwareDnD\a8d9dd6d\6-rounds-faceboo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538" y="1235075"/>
            <a:ext cx="21939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3" descr="C:\DOCUME~1\ADMINI~1\LOCALS~1\Temp\VMwareDnD\a1c78097\Screen shot 2011-09-19 at 12.31.07 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266825"/>
            <a:ext cx="4302125" cy="531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descr="C:\DOCUME~1\ADMINI~1\LOCALS~1\Temp\VMwareDnD\eeb31aed\Screen shot 2011-09-19 at 12.34.14 P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332038"/>
            <a:ext cx="4059238"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 descr="C:\DOCUME~1\ADMINI~1\LOCALS~1\Temp\VMwareDnD\62968d13\lock.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563" y="892175"/>
            <a:ext cx="1295400"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406509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2225" y="0"/>
            <a:ext cx="9166225" cy="1144588"/>
          </a:xfrm>
        </p:spPr>
        <p:txBody>
          <a:bodyPr/>
          <a:lstStyle/>
          <a:p>
            <a:pPr>
              <a:defRPr/>
            </a:pPr>
            <a:r>
              <a:rPr lang="it-IT" dirty="0"/>
              <a:t>X.509 </a:t>
            </a:r>
            <a:r>
              <a:rPr lang="it-IT" dirty="0" err="1"/>
              <a:t>certificates</a:t>
            </a:r>
            <a:r>
              <a:rPr lang="it-IT" dirty="0"/>
              <a:t>: a </a:t>
            </a:r>
            <a:r>
              <a:rPr lang="it-IT" dirty="0" err="1"/>
              <a:t>real</a:t>
            </a:r>
            <a:r>
              <a:rPr lang="it-IT" dirty="0"/>
              <a:t> </a:t>
            </a:r>
            <a:r>
              <a:rPr lang="it-IT" dirty="0" err="1"/>
              <a:t>example</a:t>
            </a:r>
            <a:endParaRPr lang="it-IT" dirty="0"/>
          </a:p>
        </p:txBody>
      </p:sp>
      <p:sp>
        <p:nvSpPr>
          <p:cNvPr id="24579" name="Rettangolo 9"/>
          <p:cNvSpPr>
            <a:spLocks noChangeArrowheads="1"/>
          </p:cNvSpPr>
          <p:nvPr/>
        </p:nvSpPr>
        <p:spPr bwMode="auto">
          <a:xfrm>
            <a:off x="525463" y="1088740"/>
            <a:ext cx="7910512" cy="525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spcBef>
                <a:spcPct val="20000"/>
              </a:spcBef>
              <a:buClr>
                <a:schemeClr val="tx1"/>
              </a:buClr>
              <a:buFont typeface="Wingdings" panose="05000000000000000000" pitchFamily="2" charset="2"/>
              <a:buChar char="è"/>
              <a:defRPr sz="3200" b="1">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Char char="ð"/>
              <a:defRPr sz="3200">
                <a:solidFill>
                  <a:schemeClr val="tx1"/>
                </a:solidFill>
                <a:latin typeface="Arial Narrow" panose="020B0606020202030204" pitchFamily="34" charset="0"/>
              </a:defRPr>
            </a:lvl2pPr>
            <a:lvl3pPr marL="1143000" indent="-228600" eaLnBrk="0" hangingPunct="0">
              <a:spcBef>
                <a:spcPct val="20000"/>
              </a:spcBef>
              <a:buClr>
                <a:schemeClr val="tx1"/>
              </a:buClr>
              <a:buFont typeface="Wingdings" panose="05000000000000000000" pitchFamily="2" charset="2"/>
              <a:buChar char="à"/>
              <a:defRPr sz="2800">
                <a:solidFill>
                  <a:schemeClr val="tx1"/>
                </a:solidFill>
                <a:latin typeface="Times New Roman" panose="02020603050405020304" pitchFamily="18" charset="0"/>
              </a:defRPr>
            </a:lvl3pPr>
            <a:lvl4pPr marL="1600200" indent="-228600" eaLnBrk="0" hangingPunct="0">
              <a:spcBef>
                <a:spcPct val="20000"/>
              </a:spcBef>
              <a:buClr>
                <a:schemeClr val="tx1"/>
              </a:buClr>
              <a:buChar char="»"/>
              <a:defRPr sz="24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Version</a:t>
            </a:r>
            <a:r>
              <a:rPr lang="en-US" altLang="it-IT" sz="1400" b="0" dirty="0">
                <a:latin typeface="Arial Narrow" panose="020B0606020202030204" pitchFamily="34" charset="0"/>
              </a:rPr>
              <a:t>: 3 (0x2)</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Serial Number:</a:t>
            </a:r>
          </a:p>
          <a:p>
            <a:pPr eaLnBrk="1" hangingPunct="1">
              <a:lnSpc>
                <a:spcPct val="80000"/>
              </a:lnSpc>
              <a:spcBef>
                <a:spcPct val="0"/>
              </a:spcBef>
              <a:buClrTx/>
              <a:buFontTx/>
              <a:buNone/>
            </a:pPr>
            <a:r>
              <a:rPr lang="en-US" altLang="it-IT" sz="1400" b="0" dirty="0">
                <a:latin typeface="Arial Narrow" panose="020B0606020202030204" pitchFamily="34" charset="0"/>
              </a:rPr>
              <a:t>            0c:6f:c8:59:57:fa:1f:5f:c9:67:2c:9f:e6:5c:db:e6</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Signature Algorithm</a:t>
            </a:r>
            <a:r>
              <a:rPr lang="en-US" altLang="it-IT" sz="1400" b="0" dirty="0">
                <a:latin typeface="Arial Narrow" panose="020B0606020202030204" pitchFamily="34" charset="0"/>
              </a:rPr>
              <a:t>: sha1WithRSAEncryption</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Issuer</a:t>
            </a:r>
            <a:r>
              <a:rPr lang="en-US" altLang="it-IT" sz="1400" b="0" dirty="0">
                <a:latin typeface="Arial Narrow" panose="020B0606020202030204" pitchFamily="34" charset="0"/>
              </a:rPr>
              <a:t>: C=US, O=</a:t>
            </a:r>
            <a:r>
              <a:rPr lang="en-US" altLang="it-IT" sz="1400" b="0" dirty="0" err="1">
                <a:latin typeface="Arial Narrow" panose="020B0606020202030204" pitchFamily="34" charset="0"/>
              </a:rPr>
              <a:t>DigiCert</a:t>
            </a:r>
            <a:r>
              <a:rPr lang="en-US" altLang="it-IT" sz="1400" b="0" dirty="0">
                <a:latin typeface="Arial Narrow" panose="020B0606020202030204" pitchFamily="34" charset="0"/>
              </a:rPr>
              <a:t> </a:t>
            </a:r>
            <a:r>
              <a:rPr lang="en-US" altLang="it-IT" sz="1400" b="0" dirty="0" err="1">
                <a:latin typeface="Arial Narrow" panose="020B0606020202030204" pitchFamily="34" charset="0"/>
              </a:rPr>
              <a:t>Inc</a:t>
            </a:r>
            <a:r>
              <a:rPr lang="en-US" altLang="it-IT" sz="1400" b="0" dirty="0">
                <a:latin typeface="Arial Narrow" panose="020B0606020202030204" pitchFamily="34" charset="0"/>
              </a:rPr>
              <a:t>, OU=www.digicert.com, CN=</a:t>
            </a:r>
            <a:r>
              <a:rPr lang="en-US" altLang="it-IT" sz="1400" b="0" dirty="0" err="1">
                <a:latin typeface="Arial Narrow" panose="020B0606020202030204" pitchFamily="34" charset="0"/>
              </a:rPr>
              <a:t>DigiCert</a:t>
            </a:r>
            <a:r>
              <a:rPr lang="en-US" altLang="it-IT" sz="1400" b="0" dirty="0">
                <a:latin typeface="Arial Narrow" panose="020B0606020202030204" pitchFamily="34" charset="0"/>
              </a:rPr>
              <a:t> High Assurance CA-3</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Validity</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Not Before: </a:t>
            </a:r>
            <a:r>
              <a:rPr lang="en-US" altLang="it-IT" sz="1400" b="0" dirty="0">
                <a:latin typeface="Arial Narrow" panose="020B0606020202030204" pitchFamily="34" charset="0"/>
              </a:rPr>
              <a:t>Nov 15 00:00:00 2010 GMT</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Not After :</a:t>
            </a:r>
            <a:r>
              <a:rPr lang="en-US" altLang="it-IT" sz="1400" b="0" dirty="0">
                <a:latin typeface="Arial Narrow" panose="020B0606020202030204" pitchFamily="34" charset="0"/>
              </a:rPr>
              <a:t> Dec  2 23:59:59 2013 GMT</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Subject</a:t>
            </a:r>
            <a:r>
              <a:rPr lang="en-US" altLang="it-IT" sz="1400" b="0" dirty="0">
                <a:latin typeface="Arial Narrow" panose="020B0606020202030204" pitchFamily="34" charset="0"/>
              </a:rPr>
              <a:t>: C=US, ST=California, L=Palo Alto, O=Facebook, Inc., CN=www.facebook.com</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Subject Public Key Info:</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Public Key Algorithm</a:t>
            </a:r>
            <a:r>
              <a:rPr lang="en-US" altLang="it-IT" sz="1400" b="0" dirty="0">
                <a:latin typeface="Arial Narrow" panose="020B0606020202030204" pitchFamily="34" charset="0"/>
              </a:rPr>
              <a:t>: </a:t>
            </a:r>
            <a:r>
              <a:rPr lang="en-US" altLang="it-IT" sz="1400" b="0" dirty="0" err="1">
                <a:latin typeface="Arial Narrow" panose="020B0606020202030204" pitchFamily="34" charset="0"/>
              </a:rPr>
              <a:t>rsaEncryption</a:t>
            </a:r>
            <a:endParaRPr lang="en-US" altLang="it-IT" sz="1400" b="0" dirty="0">
              <a:latin typeface="Arial Narrow" panose="020B0606020202030204" pitchFamily="34" charset="0"/>
            </a:endParaRP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RSA Public Key</a:t>
            </a:r>
            <a:r>
              <a:rPr lang="en-US" altLang="it-IT" sz="1400" b="0" dirty="0">
                <a:latin typeface="Arial Narrow" panose="020B0606020202030204" pitchFamily="34" charset="0"/>
              </a:rPr>
              <a:t>: (1024 bit)</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Modulus</a:t>
            </a:r>
            <a:r>
              <a:rPr lang="en-US" altLang="it-IT" sz="1400" b="0" dirty="0">
                <a:latin typeface="Arial Narrow" panose="020B0606020202030204" pitchFamily="34" charset="0"/>
              </a:rPr>
              <a:t> (1024 bit):</a:t>
            </a:r>
          </a:p>
          <a:p>
            <a:pPr eaLnBrk="1" hangingPunct="1">
              <a:lnSpc>
                <a:spcPct val="80000"/>
              </a:lnSpc>
              <a:spcBef>
                <a:spcPct val="0"/>
              </a:spcBef>
              <a:buClrTx/>
              <a:buFontTx/>
              <a:buNone/>
            </a:pPr>
            <a:r>
              <a:rPr lang="en-US" altLang="it-IT" sz="1400" b="0" dirty="0">
                <a:latin typeface="Arial Narrow" panose="020B0606020202030204" pitchFamily="34" charset="0"/>
              </a:rPr>
              <a:t>                    00:c1:df:7d:63:41:bd:c4:e4:fa:65:33:13:78:d5: </a:t>
            </a:r>
            <a:r>
              <a:rPr lang="en-US" altLang="it-IT" sz="1400" dirty="0">
                <a:solidFill>
                  <a:srgbClr val="FF0000"/>
                </a:solidFill>
                <a:latin typeface="Arial Narrow" panose="020B0606020202030204" pitchFamily="34" charset="0"/>
              </a:rPr>
              <a:t>(... deleted …) </a:t>
            </a:r>
            <a:r>
              <a:rPr lang="en-US" altLang="it-IT" sz="1400" b="0" dirty="0">
                <a:latin typeface="Arial Narrow" panose="020B0606020202030204" pitchFamily="34" charset="0"/>
              </a:rPr>
              <a:t>0b:38:d6:82:00:23:dd:63:75</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Exponent</a:t>
            </a:r>
            <a:r>
              <a:rPr lang="en-US" altLang="it-IT" sz="1400" b="0" dirty="0">
                <a:latin typeface="Arial Narrow" panose="020B0606020202030204" pitchFamily="34" charset="0"/>
              </a:rPr>
              <a:t>: 65537 (0x10001)</a:t>
            </a:r>
          </a:p>
          <a:p>
            <a:pPr eaLnBrk="1" hangingPunct="1">
              <a:lnSpc>
                <a:spcPct val="80000"/>
              </a:lnSpc>
              <a:spcBef>
                <a:spcPct val="0"/>
              </a:spcBef>
              <a:buClrTx/>
              <a:buFontTx/>
              <a:buNone/>
            </a:pPr>
            <a:endParaRPr lang="en-US" altLang="it-IT" sz="1400" b="0" dirty="0">
              <a:latin typeface="Arial Narrow" panose="020B0606020202030204" pitchFamily="34" charset="0"/>
            </a:endParaRPr>
          </a:p>
          <a:p>
            <a:pPr eaLnBrk="1" hangingPunct="1">
              <a:lnSpc>
                <a:spcPct val="80000"/>
              </a:lnSpc>
              <a:spcBef>
                <a:spcPct val="0"/>
              </a:spcBef>
              <a:buClrTx/>
              <a:buFontTx/>
              <a:buNone/>
            </a:pPr>
            <a:r>
              <a:rPr lang="en-US" altLang="it-IT" sz="1400" dirty="0">
                <a:solidFill>
                  <a:schemeClr val="tx2"/>
                </a:solidFill>
                <a:latin typeface="Arial Narrow" panose="020B0606020202030204" pitchFamily="34" charset="0"/>
              </a:rPr>
              <a:t>        X509v3 extensions</a:t>
            </a:r>
            <a:r>
              <a:rPr lang="en-US" altLang="it-IT" sz="1400" b="0" dirty="0">
                <a:latin typeface="Arial Narrow" panose="020B0606020202030204" pitchFamily="34" charset="0"/>
              </a:rPr>
              <a:t>: </a:t>
            </a:r>
            <a:r>
              <a:rPr lang="en-US" altLang="it-IT" sz="1400" dirty="0">
                <a:solidFill>
                  <a:srgbClr val="FF0000"/>
                </a:solidFill>
                <a:latin typeface="Arial Narrow" panose="020B0606020202030204" pitchFamily="34" charset="0"/>
              </a:rPr>
              <a:t>(deleted)</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X509v3 Subject Key Identifier: </a:t>
            </a:r>
          </a:p>
          <a:p>
            <a:pPr eaLnBrk="1" hangingPunct="1">
              <a:lnSpc>
                <a:spcPct val="80000"/>
              </a:lnSpc>
              <a:spcBef>
                <a:spcPct val="0"/>
              </a:spcBef>
              <a:buClrTx/>
              <a:buFontTx/>
              <a:buNone/>
            </a:pPr>
            <a:r>
              <a:rPr lang="en-US" altLang="it-IT" sz="1400" b="0" dirty="0">
                <a:latin typeface="Arial Narrow" panose="020B0606020202030204" pitchFamily="34" charset="0"/>
              </a:rPr>
              <a:t>                AA:57:4A:33:B6:EC:D5:6E:81:13:A6:36:5E:F4:7B:43:58:F3:8F:44</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X509v3 Subject Alternative Name:</a:t>
            </a:r>
            <a:r>
              <a:rPr lang="en-US" altLang="it-IT" sz="1400" b="0" dirty="0">
                <a:latin typeface="Arial Narrow" panose="020B0606020202030204" pitchFamily="34" charset="0"/>
              </a:rPr>
              <a:t> </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b="0" dirty="0" err="1">
                <a:latin typeface="Arial Narrow" panose="020B0606020202030204" pitchFamily="34" charset="0"/>
              </a:rPr>
              <a:t>DNS:www.facebook.com</a:t>
            </a:r>
            <a:r>
              <a:rPr lang="en-US" altLang="it-IT" sz="1400" b="0" dirty="0">
                <a:latin typeface="Arial Narrow" panose="020B0606020202030204" pitchFamily="34" charset="0"/>
              </a:rPr>
              <a:t>, </a:t>
            </a:r>
            <a:r>
              <a:rPr lang="en-US" altLang="it-IT" sz="1400" b="0" dirty="0" err="1">
                <a:latin typeface="Arial Narrow" panose="020B0606020202030204" pitchFamily="34" charset="0"/>
              </a:rPr>
              <a:t>DNS:facebook.com</a:t>
            </a:r>
            <a:endParaRPr lang="en-US" altLang="it-IT" sz="1400" b="0" dirty="0">
              <a:latin typeface="Arial Narrow" panose="020B0606020202030204" pitchFamily="34" charset="0"/>
            </a:endParaRP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X509v3 Key Usage: </a:t>
            </a:r>
            <a:r>
              <a:rPr lang="en-US" altLang="it-IT" sz="1400" b="0" dirty="0">
                <a:latin typeface="Arial Narrow" panose="020B0606020202030204" pitchFamily="34" charset="0"/>
              </a:rPr>
              <a:t>critical</a:t>
            </a:r>
          </a:p>
          <a:p>
            <a:pPr eaLnBrk="1" hangingPunct="1">
              <a:lnSpc>
                <a:spcPct val="80000"/>
              </a:lnSpc>
              <a:spcBef>
                <a:spcPct val="0"/>
              </a:spcBef>
              <a:buClrTx/>
              <a:buFontTx/>
              <a:buNone/>
            </a:pPr>
            <a:r>
              <a:rPr lang="en-US" altLang="it-IT" sz="1400" b="0" dirty="0">
                <a:latin typeface="Arial Narrow" panose="020B0606020202030204" pitchFamily="34" charset="0"/>
              </a:rPr>
              <a:t>                Digital Signature, Key </a:t>
            </a:r>
            <a:r>
              <a:rPr lang="en-US" altLang="it-IT" sz="1400" b="0" dirty="0" err="1">
                <a:latin typeface="Arial Narrow" panose="020B0606020202030204" pitchFamily="34" charset="0"/>
              </a:rPr>
              <a:t>Encipherment</a:t>
            </a:r>
            <a:endParaRPr lang="en-US" altLang="it-IT" sz="1400" b="0" dirty="0">
              <a:latin typeface="Arial Narrow" panose="020B0606020202030204" pitchFamily="34" charset="0"/>
            </a:endParaRP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X509v3 Basic Constraints: </a:t>
            </a:r>
            <a:r>
              <a:rPr lang="en-US" altLang="it-IT" sz="1400" b="0" dirty="0">
                <a:latin typeface="Arial Narrow" panose="020B0606020202030204" pitchFamily="34" charset="0"/>
              </a:rPr>
              <a:t>critical</a:t>
            </a:r>
          </a:p>
          <a:p>
            <a:pPr eaLnBrk="1" hangingPunct="1">
              <a:lnSpc>
                <a:spcPct val="80000"/>
              </a:lnSpc>
              <a:spcBef>
                <a:spcPct val="0"/>
              </a:spcBef>
              <a:buClrTx/>
              <a:buFontTx/>
              <a:buNone/>
            </a:pPr>
            <a:r>
              <a:rPr lang="en-US" altLang="it-IT" sz="1400" b="0" dirty="0">
                <a:latin typeface="Arial Narrow" panose="020B0606020202030204" pitchFamily="34" charset="0"/>
              </a:rPr>
              <a:t>                CA:FALSE</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X509v3 Extended Key Usage: </a:t>
            </a:r>
          </a:p>
          <a:p>
            <a:pPr eaLnBrk="1" hangingPunct="1">
              <a:lnSpc>
                <a:spcPct val="80000"/>
              </a:lnSpc>
              <a:spcBef>
                <a:spcPct val="0"/>
              </a:spcBef>
              <a:buClrTx/>
              <a:buFontTx/>
              <a:buNone/>
            </a:pPr>
            <a:r>
              <a:rPr lang="en-US" altLang="it-IT" sz="1400" b="0" dirty="0">
                <a:latin typeface="Arial Narrow" panose="020B0606020202030204" pitchFamily="34" charset="0"/>
              </a:rPr>
              <a:t>                TLS Web Server Authentication, TLS Web Client Authentication</a:t>
            </a:r>
          </a:p>
          <a:p>
            <a:pPr eaLnBrk="1" hangingPunct="1">
              <a:lnSpc>
                <a:spcPct val="80000"/>
              </a:lnSpc>
              <a:spcBef>
                <a:spcPct val="0"/>
              </a:spcBef>
              <a:buClrTx/>
              <a:buFontTx/>
              <a:buNone/>
            </a:pPr>
            <a:r>
              <a:rPr lang="en-US" altLang="it-IT" sz="1400" b="0" dirty="0">
                <a:latin typeface="Arial Narrow" panose="020B0606020202030204" pitchFamily="34" charset="0"/>
              </a:rPr>
              <a:t>        </a:t>
            </a:r>
          </a:p>
          <a:p>
            <a:pPr eaLnBrk="1" hangingPunct="1">
              <a:lnSpc>
                <a:spcPct val="80000"/>
              </a:lnSpc>
              <a:spcBef>
                <a:spcPct val="0"/>
              </a:spcBef>
              <a:buClrTx/>
              <a:buFontTx/>
              <a:buNone/>
            </a:pPr>
            <a:r>
              <a:rPr lang="en-US" altLang="it-IT" sz="1400" b="0" dirty="0">
                <a:latin typeface="Arial Narrow" panose="020B0606020202030204" pitchFamily="34" charset="0"/>
              </a:rPr>
              <a:t>        </a:t>
            </a:r>
            <a:r>
              <a:rPr lang="en-US" altLang="it-IT" sz="1400" dirty="0">
                <a:solidFill>
                  <a:schemeClr val="tx2"/>
                </a:solidFill>
                <a:latin typeface="Arial Narrow" panose="020B0606020202030204" pitchFamily="34" charset="0"/>
              </a:rPr>
              <a:t>Signature Algorithm</a:t>
            </a:r>
            <a:r>
              <a:rPr lang="en-US" altLang="it-IT" sz="1400" b="0" dirty="0">
                <a:latin typeface="Arial Narrow" panose="020B0606020202030204" pitchFamily="34" charset="0"/>
              </a:rPr>
              <a:t>: sha1WithRSAEncryption</a:t>
            </a:r>
          </a:p>
          <a:p>
            <a:pPr eaLnBrk="1" hangingPunct="1">
              <a:lnSpc>
                <a:spcPct val="80000"/>
              </a:lnSpc>
              <a:spcBef>
                <a:spcPct val="0"/>
              </a:spcBef>
              <a:buClrTx/>
              <a:buFontTx/>
              <a:buNone/>
            </a:pPr>
            <a:r>
              <a:rPr lang="en-US" altLang="it-IT" sz="1400" b="0" dirty="0">
                <a:latin typeface="Arial Narrow" panose="020B0606020202030204" pitchFamily="34" charset="0"/>
              </a:rPr>
              <a:t>        25:33:5e:90:3f:ad:02:fe:de:92:d2:9e:12:f7:ef:16:6a:8d: </a:t>
            </a:r>
            <a:r>
              <a:rPr lang="en-US" altLang="it-IT" sz="1400" dirty="0">
                <a:solidFill>
                  <a:srgbClr val="FF0000"/>
                </a:solidFill>
                <a:latin typeface="Arial Narrow" panose="020B0606020202030204" pitchFamily="34" charset="0"/>
              </a:rPr>
              <a:t>(... deleted …) </a:t>
            </a:r>
            <a:r>
              <a:rPr lang="en-US" altLang="it-IT" sz="1400" b="0" dirty="0">
                <a:latin typeface="Arial Narrow" panose="020B0606020202030204" pitchFamily="34" charset="0"/>
              </a:rPr>
              <a:t>8e:6f:a9:c3</a:t>
            </a:r>
          </a:p>
        </p:txBody>
      </p:sp>
    </p:spTree>
    <p:extLst>
      <p:ext uri="{BB962C8B-B14F-4D97-AF65-F5344CB8AC3E}">
        <p14:creationId xmlns:p14="http://schemas.microsoft.com/office/powerpoint/2010/main" val="4232609751"/>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defRPr/>
            </a:pPr>
            <a:r>
              <a:rPr lang="it-IT" dirty="0"/>
              <a:t>Public </a:t>
            </a:r>
            <a:r>
              <a:rPr lang="it-IT" dirty="0" err="1"/>
              <a:t>Key</a:t>
            </a:r>
            <a:r>
              <a:rPr lang="it-IT" dirty="0"/>
              <a:t> </a:t>
            </a:r>
            <a:r>
              <a:rPr lang="it-IT" dirty="0" err="1"/>
              <a:t>Cryptography</a:t>
            </a:r>
            <a:r>
              <a:rPr lang="it-IT" dirty="0"/>
              <a:t> </a:t>
            </a:r>
            <a:r>
              <a:rPr lang="it-IT" dirty="0" err="1"/>
              <a:t>Standards</a:t>
            </a:r>
            <a:endParaRPr lang="it-IT" dirty="0"/>
          </a:p>
        </p:txBody>
      </p:sp>
      <p:sp>
        <p:nvSpPr>
          <p:cNvPr id="3" name="Segnaposto contenuto 2"/>
          <p:cNvSpPr>
            <a:spLocks noGrp="1"/>
          </p:cNvSpPr>
          <p:nvPr>
            <p:ph idx="1"/>
          </p:nvPr>
        </p:nvSpPr>
        <p:spPr/>
        <p:txBody>
          <a:bodyPr>
            <a:normAutofit fontScale="70000" lnSpcReduction="20000"/>
          </a:bodyPr>
          <a:lstStyle/>
          <a:p>
            <a:pPr>
              <a:buFont typeface="Wingdings" charset="2"/>
              <a:buChar char="è"/>
              <a:defRPr/>
            </a:pPr>
            <a:r>
              <a:rPr lang="it-IT" dirty="0"/>
              <a:t>PKCS family</a:t>
            </a:r>
          </a:p>
          <a:p>
            <a:pPr lvl="1">
              <a:buFont typeface="Wingdings" charset="2"/>
              <a:buChar char="ð"/>
              <a:defRPr/>
            </a:pPr>
            <a:r>
              <a:rPr lang="it-IT" dirty="0"/>
              <a:t>PKCS #1 -- #15</a:t>
            </a:r>
          </a:p>
          <a:p>
            <a:pPr lvl="1">
              <a:buFont typeface="Wingdings" charset="2"/>
              <a:buChar char="ð"/>
              <a:defRPr/>
            </a:pPr>
            <a:r>
              <a:rPr lang="it-IT" dirty="0"/>
              <a:t>Some </a:t>
            </a:r>
            <a:r>
              <a:rPr lang="it-IT" dirty="0" err="1"/>
              <a:t>obsoleted</a:t>
            </a:r>
            <a:endParaRPr lang="it-IT" dirty="0"/>
          </a:p>
          <a:p>
            <a:pPr>
              <a:buFont typeface="Wingdings" charset="2"/>
              <a:buChar char="è"/>
              <a:defRPr/>
            </a:pPr>
            <a:r>
              <a:rPr lang="it-IT" dirty="0" err="1"/>
              <a:t>Standardize</a:t>
            </a:r>
            <a:r>
              <a:rPr lang="it-IT" dirty="0"/>
              <a:t> </a:t>
            </a:r>
            <a:r>
              <a:rPr lang="it-IT" dirty="0" err="1"/>
              <a:t>many</a:t>
            </a:r>
            <a:r>
              <a:rPr lang="it-IT" dirty="0"/>
              <a:t> PKI </a:t>
            </a:r>
            <a:r>
              <a:rPr lang="it-IT" dirty="0" err="1"/>
              <a:t>related</a:t>
            </a:r>
            <a:r>
              <a:rPr lang="it-IT" dirty="0"/>
              <a:t> </a:t>
            </a:r>
            <a:r>
              <a:rPr lang="it-IT" dirty="0" err="1"/>
              <a:t>aspects</a:t>
            </a:r>
            <a:r>
              <a:rPr lang="it-IT" dirty="0"/>
              <a:t> (and more)</a:t>
            </a:r>
          </a:p>
          <a:p>
            <a:pPr lvl="1">
              <a:buFont typeface="Wingdings" charset="2"/>
              <a:buChar char="ð"/>
              <a:defRPr/>
            </a:pPr>
            <a:r>
              <a:rPr lang="it-IT" dirty="0"/>
              <a:t>PKCS#1: RSA</a:t>
            </a:r>
          </a:p>
          <a:p>
            <a:pPr lvl="1">
              <a:buFont typeface="Wingdings" charset="2"/>
              <a:buChar char="ð"/>
              <a:defRPr/>
            </a:pPr>
            <a:r>
              <a:rPr lang="it-IT" dirty="0"/>
              <a:t>PKCS#3: DH</a:t>
            </a:r>
          </a:p>
          <a:p>
            <a:pPr lvl="1">
              <a:buFont typeface="Wingdings" charset="2"/>
              <a:buChar char="ð"/>
              <a:defRPr/>
            </a:pPr>
            <a:r>
              <a:rPr lang="it-IT" dirty="0"/>
              <a:t>PKCS#13: ECC</a:t>
            </a:r>
          </a:p>
          <a:p>
            <a:pPr lvl="1">
              <a:buFont typeface="Wingdings" charset="2"/>
              <a:buChar char="ð"/>
              <a:defRPr/>
            </a:pPr>
            <a:r>
              <a:rPr lang="it-IT" dirty="0"/>
              <a:t>PKCS#6: X.509 </a:t>
            </a:r>
            <a:r>
              <a:rPr lang="it-IT" dirty="0" err="1"/>
              <a:t>extensions</a:t>
            </a:r>
            <a:endParaRPr lang="it-IT" dirty="0"/>
          </a:p>
          <a:p>
            <a:pPr lvl="1">
              <a:buFont typeface="Wingdings" charset="2"/>
              <a:buChar char="ð"/>
              <a:defRPr/>
            </a:pPr>
            <a:r>
              <a:rPr lang="en-GB" altLang="it-IT" dirty="0"/>
              <a:t>PKCS 10: Certification Request Syntax Standard</a:t>
            </a:r>
          </a:p>
          <a:p>
            <a:pPr lvl="1">
              <a:buFont typeface="Wingdings" charset="2"/>
              <a:buChar char="ð"/>
              <a:defRPr/>
            </a:pPr>
            <a:r>
              <a:rPr lang="en-GB" altLang="it-IT" dirty="0"/>
              <a:t>PKCS 11, 15: Cryptographic Token Interface Standard - API for signing and verifying data by a device that holds the key</a:t>
            </a:r>
          </a:p>
          <a:p>
            <a:pPr lvl="1">
              <a:buFont typeface="Wingdings" charset="2"/>
              <a:buChar char="ð"/>
              <a:defRPr/>
            </a:pPr>
            <a:r>
              <a:rPr lang="en-GB" altLang="it-IT" dirty="0"/>
              <a:t>PKCS 12: Personal Information Exchange Syntax Standard - file format for storing certificate and private key - used to move private information between browsers </a:t>
            </a:r>
          </a:p>
          <a:p>
            <a:pPr lvl="1">
              <a:buFont typeface="Wingdings" charset="2"/>
              <a:buChar char="ð"/>
              <a:defRPr/>
            </a:pPr>
            <a:endParaRPr lang="en-GB" altLang="it-IT" dirty="0"/>
          </a:p>
          <a:p>
            <a:pPr lvl="1">
              <a:buFont typeface="Wingdings" charset="2"/>
              <a:buChar char="ð"/>
              <a:defRPr/>
            </a:pPr>
            <a:endParaRPr lang="it-IT" dirty="0"/>
          </a:p>
        </p:txBody>
      </p:sp>
    </p:spTree>
    <p:extLst>
      <p:ext uri="{BB962C8B-B14F-4D97-AF65-F5344CB8AC3E}">
        <p14:creationId xmlns:p14="http://schemas.microsoft.com/office/powerpoint/2010/main" val="285255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4588"/>
          </a:xfrm>
        </p:spPr>
        <p:txBody>
          <a:bodyPr>
            <a:normAutofit fontScale="90000"/>
          </a:bodyPr>
          <a:lstStyle/>
          <a:p>
            <a:pPr>
              <a:defRPr/>
            </a:pPr>
            <a:r>
              <a:rPr lang="en-US" dirty="0"/>
              <a:t>Example: Certificate Signing Request</a:t>
            </a:r>
          </a:p>
        </p:txBody>
      </p:sp>
      <p:sp>
        <p:nvSpPr>
          <p:cNvPr id="3" name="Content Placeholder 2"/>
          <p:cNvSpPr>
            <a:spLocks noGrp="1"/>
          </p:cNvSpPr>
          <p:nvPr>
            <p:ph idx="1"/>
          </p:nvPr>
        </p:nvSpPr>
        <p:spPr>
          <a:xfrm>
            <a:off x="663575" y="1577975"/>
            <a:ext cx="7794625" cy="5143500"/>
          </a:xfrm>
        </p:spPr>
        <p:txBody>
          <a:bodyPr>
            <a:normAutofit fontScale="70000" lnSpcReduction="20000"/>
          </a:bodyPr>
          <a:lstStyle/>
          <a:p>
            <a:pPr>
              <a:buFont typeface="Wingdings" charset="2"/>
              <a:buChar char="è"/>
              <a:defRPr/>
            </a:pPr>
            <a:r>
              <a:rPr lang="en-US" dirty="0"/>
              <a:t>A certificate signing request (also CSR or certification request) is a message sent from an applicant to a certificate authority in order to apply for a digital identity certificate</a:t>
            </a:r>
          </a:p>
          <a:p>
            <a:pPr>
              <a:buFont typeface="Wingdings" charset="2"/>
              <a:buChar char="è"/>
              <a:defRPr/>
            </a:pPr>
            <a:r>
              <a:rPr lang="en-US" dirty="0"/>
              <a:t>The most common format for CSRs is the PKCS#10 specification</a:t>
            </a:r>
          </a:p>
          <a:p>
            <a:pPr>
              <a:buFont typeface="Wingdings" charset="2"/>
              <a:buChar char="è"/>
              <a:defRPr/>
            </a:pPr>
            <a:r>
              <a:rPr lang="en-US" dirty="0"/>
              <a:t>Operations: </a:t>
            </a:r>
          </a:p>
          <a:p>
            <a:pPr lvl="1">
              <a:buFont typeface="Wingdings" charset="2"/>
              <a:buChar char="ð"/>
              <a:defRPr/>
            </a:pPr>
            <a:r>
              <a:rPr lang="en-US" dirty="0"/>
              <a:t>the applicant first generates a key pair, keeping the private key secret</a:t>
            </a:r>
          </a:p>
          <a:p>
            <a:pPr lvl="1">
              <a:buFont typeface="Wingdings" charset="2"/>
              <a:buChar char="ð"/>
              <a:defRPr/>
            </a:pPr>
            <a:r>
              <a:rPr lang="en-US" dirty="0"/>
              <a:t>the applicant generates a CSR contains information identifying herself (X.509 subject field), optional X.509 extensions (e.g. key usage: RSA authentication for web servers) and the public key chosen by the applicant</a:t>
            </a:r>
          </a:p>
          <a:p>
            <a:pPr lvl="1">
              <a:buFont typeface="Wingdings" charset="2"/>
              <a:buChar char="ð"/>
              <a:defRPr/>
            </a:pPr>
            <a:r>
              <a:rPr lang="en-US" dirty="0"/>
              <a:t>The CSR may be accompanied by other credentials or proofs of identity required by the certificate authority, and the certificate authority may contact the applicant for further information</a:t>
            </a:r>
          </a:p>
          <a:p>
            <a:pPr>
              <a:buFont typeface="Wingdings" charset="2"/>
              <a:buChar char="è"/>
              <a:defRPr/>
            </a:pPr>
            <a:endParaRPr lang="en-US" dirty="0"/>
          </a:p>
          <a:p>
            <a:pPr>
              <a:buFont typeface="Wingdings" charset="2"/>
              <a:buChar char="è"/>
              <a:defRPr/>
            </a:pPr>
            <a:endParaRPr lang="en-US" dirty="0"/>
          </a:p>
        </p:txBody>
      </p:sp>
    </p:spTree>
    <p:extLst>
      <p:ext uri="{BB962C8B-B14F-4D97-AF65-F5344CB8AC3E}">
        <p14:creationId xmlns:p14="http://schemas.microsoft.com/office/powerpoint/2010/main" val="1646900996"/>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4588"/>
          </a:xfrm>
        </p:spPr>
        <p:txBody>
          <a:bodyPr/>
          <a:lstStyle/>
          <a:p>
            <a:pPr>
              <a:defRPr/>
            </a:pPr>
            <a:r>
              <a:rPr lang="en-US" dirty="0"/>
              <a:t>X509v3 extensions</a:t>
            </a:r>
          </a:p>
        </p:txBody>
      </p:sp>
      <p:sp>
        <p:nvSpPr>
          <p:cNvPr id="3" name="Content Placeholder 2"/>
          <p:cNvSpPr>
            <a:spLocks noGrp="1"/>
          </p:cNvSpPr>
          <p:nvPr>
            <p:ph idx="1"/>
          </p:nvPr>
        </p:nvSpPr>
        <p:spPr/>
        <p:txBody>
          <a:bodyPr>
            <a:normAutofit/>
          </a:bodyPr>
          <a:lstStyle/>
          <a:p>
            <a:pPr>
              <a:buFont typeface="Wingdings" charset="2"/>
              <a:buChar char="è"/>
              <a:defRPr/>
            </a:pPr>
            <a:r>
              <a:rPr lang="en-US" dirty="0"/>
              <a:t>An X.509 v3 certificate contains an extension field that permits any number of additional fields to be added to the certificate</a:t>
            </a:r>
          </a:p>
          <a:p>
            <a:pPr marL="0" indent="0">
              <a:buFont typeface="Wingdings" charset="2"/>
              <a:buNone/>
              <a:defRPr/>
            </a:pPr>
            <a:endParaRPr lang="en-US" dirty="0"/>
          </a:p>
          <a:p>
            <a:pPr>
              <a:buFont typeface="Wingdings" charset="2"/>
              <a:buChar char="è"/>
              <a:defRPr/>
            </a:pPr>
            <a:r>
              <a:rPr lang="en-US" dirty="0"/>
              <a:t>Certificate extensions provide a way of adding information such as alternative subject names and usage restrictions to certificates</a:t>
            </a:r>
          </a:p>
        </p:txBody>
      </p:sp>
    </p:spTree>
    <p:extLst>
      <p:ext uri="{BB962C8B-B14F-4D97-AF65-F5344CB8AC3E}">
        <p14:creationId xmlns:p14="http://schemas.microsoft.com/office/powerpoint/2010/main" val="3566865160"/>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0488"/>
            <a:ext cx="7772400" cy="1144587"/>
          </a:xfrm>
        </p:spPr>
        <p:txBody>
          <a:bodyPr/>
          <a:lstStyle/>
          <a:p>
            <a:pPr>
              <a:defRPr/>
            </a:pPr>
            <a:r>
              <a:rPr lang="en-US" dirty="0"/>
              <a:t>Some standard extensions</a:t>
            </a:r>
          </a:p>
        </p:txBody>
      </p:sp>
      <p:sp>
        <p:nvSpPr>
          <p:cNvPr id="3" name="Content Placeholder 2"/>
          <p:cNvSpPr>
            <a:spLocks noGrp="1"/>
          </p:cNvSpPr>
          <p:nvPr>
            <p:ph idx="1"/>
          </p:nvPr>
        </p:nvSpPr>
        <p:spPr>
          <a:xfrm>
            <a:off x="457200" y="1303338"/>
            <a:ext cx="8229600" cy="5486400"/>
          </a:xfrm>
        </p:spPr>
        <p:txBody>
          <a:bodyPr>
            <a:normAutofit fontScale="47500" lnSpcReduction="20000"/>
          </a:bodyPr>
          <a:lstStyle/>
          <a:p>
            <a:pPr>
              <a:buFont typeface="Wingdings" charset="2"/>
              <a:buChar char="è"/>
              <a:defRPr/>
            </a:pPr>
            <a:r>
              <a:rPr lang="en-US" dirty="0"/>
              <a:t>Authority Key Identifier</a:t>
            </a:r>
          </a:p>
          <a:p>
            <a:pPr lvl="1">
              <a:buFont typeface="Wingdings" charset="2"/>
              <a:buChar char="ð"/>
              <a:defRPr/>
            </a:pPr>
            <a:r>
              <a:rPr lang="en-US" dirty="0"/>
              <a:t>The authority key identifier extension provides a means of identifying the public key corresponding to the private key used to sign a certificate</a:t>
            </a:r>
            <a:endParaRPr lang="en-US" b="1" dirty="0"/>
          </a:p>
          <a:p>
            <a:pPr>
              <a:buFont typeface="Wingdings" charset="2"/>
              <a:buChar char="è"/>
              <a:defRPr/>
            </a:pPr>
            <a:r>
              <a:rPr lang="en-US" dirty="0"/>
              <a:t>Subject Key Identifier</a:t>
            </a:r>
          </a:p>
          <a:p>
            <a:pPr lvl="1">
              <a:buFont typeface="Wingdings" charset="2"/>
              <a:buChar char="ð"/>
              <a:defRPr/>
            </a:pPr>
            <a:r>
              <a:rPr lang="en-US" dirty="0"/>
              <a:t>The subject key identifier extension provides a means of identifying certificates that contain a particular public key </a:t>
            </a:r>
          </a:p>
          <a:p>
            <a:pPr>
              <a:buFont typeface="Wingdings" charset="2"/>
              <a:buChar char="è"/>
              <a:defRPr/>
            </a:pPr>
            <a:r>
              <a:rPr lang="en-US" dirty="0"/>
              <a:t>Key Usage</a:t>
            </a:r>
          </a:p>
          <a:p>
            <a:pPr lvl="1">
              <a:buFont typeface="Wingdings" charset="2"/>
              <a:buChar char="ð"/>
              <a:defRPr/>
            </a:pPr>
            <a:r>
              <a:rPr lang="en-US" dirty="0"/>
              <a:t>The key usage extension defines the purpose (e.g., </a:t>
            </a:r>
            <a:r>
              <a:rPr lang="en-US" dirty="0" err="1"/>
              <a:t>encipherment</a:t>
            </a:r>
            <a:r>
              <a:rPr lang="en-US" dirty="0"/>
              <a:t>, signature, certificate signing) of the key contained in the certificate.</a:t>
            </a:r>
          </a:p>
          <a:p>
            <a:pPr lvl="1">
              <a:buFont typeface="Wingdings" charset="2"/>
              <a:buChar char="ð"/>
              <a:defRPr/>
            </a:pPr>
            <a:r>
              <a:rPr lang="en-US" dirty="0" err="1"/>
              <a:t>digitalSignature</a:t>
            </a:r>
            <a:r>
              <a:rPr lang="en-US" dirty="0"/>
              <a:t>, </a:t>
            </a:r>
            <a:r>
              <a:rPr lang="en-US" dirty="0" err="1"/>
              <a:t>nonRepudiation</a:t>
            </a:r>
            <a:r>
              <a:rPr lang="en-US" dirty="0"/>
              <a:t>, </a:t>
            </a:r>
            <a:r>
              <a:rPr lang="en-US" dirty="0" err="1"/>
              <a:t>contentCommitment</a:t>
            </a:r>
            <a:r>
              <a:rPr lang="en-US" dirty="0"/>
              <a:t>, </a:t>
            </a:r>
            <a:r>
              <a:rPr lang="en-US" dirty="0" err="1"/>
              <a:t>keyEncipherment</a:t>
            </a:r>
            <a:r>
              <a:rPr lang="en-US" dirty="0"/>
              <a:t> , </a:t>
            </a:r>
            <a:r>
              <a:rPr lang="en-US" dirty="0" err="1"/>
              <a:t>dataEncipherment</a:t>
            </a:r>
            <a:r>
              <a:rPr lang="en-US" dirty="0"/>
              <a:t>, </a:t>
            </a:r>
            <a:r>
              <a:rPr lang="en-US" dirty="0" err="1"/>
              <a:t>keyAgreement</a:t>
            </a:r>
            <a:r>
              <a:rPr lang="en-US" dirty="0"/>
              <a:t>, </a:t>
            </a:r>
            <a:r>
              <a:rPr lang="en-US" dirty="0" err="1"/>
              <a:t>keyCertSign</a:t>
            </a:r>
            <a:r>
              <a:rPr lang="en-US" dirty="0"/>
              <a:t>, </a:t>
            </a:r>
            <a:r>
              <a:rPr lang="en-US" dirty="0" err="1"/>
              <a:t>cRLSign</a:t>
            </a:r>
            <a:r>
              <a:rPr lang="en-US" dirty="0"/>
              <a:t>, </a:t>
            </a:r>
            <a:r>
              <a:rPr lang="en-US" dirty="0" err="1"/>
              <a:t>encipherOnly</a:t>
            </a:r>
            <a:r>
              <a:rPr lang="en-US" dirty="0"/>
              <a:t>, </a:t>
            </a:r>
            <a:r>
              <a:rPr lang="en-US" dirty="0" err="1"/>
              <a:t>decipherOnly</a:t>
            </a:r>
            <a:endParaRPr lang="en-US" dirty="0"/>
          </a:p>
          <a:p>
            <a:pPr>
              <a:buFont typeface="Wingdings" charset="2"/>
              <a:buChar char="è"/>
              <a:defRPr/>
            </a:pPr>
            <a:r>
              <a:rPr lang="en-US" dirty="0"/>
              <a:t>Subject Alternative Name</a:t>
            </a:r>
          </a:p>
          <a:p>
            <a:pPr lvl="1">
              <a:buFont typeface="Wingdings" charset="2"/>
              <a:buChar char="ð"/>
              <a:defRPr/>
            </a:pPr>
            <a:r>
              <a:rPr lang="en-US" dirty="0"/>
              <a:t>The subject alternative name extension allows identities to be bound to the subject of the certificate.  These identities may be included in addition to or in place of the identity in the subject field of the certificate</a:t>
            </a:r>
          </a:p>
          <a:p>
            <a:pPr>
              <a:buFont typeface="Wingdings" charset="2"/>
              <a:buChar char="è"/>
              <a:defRPr/>
            </a:pPr>
            <a:r>
              <a:rPr lang="en-US" dirty="0"/>
              <a:t>Extended Key Usage</a:t>
            </a:r>
          </a:p>
          <a:p>
            <a:pPr lvl="1">
              <a:buFont typeface="Wingdings" charset="2"/>
              <a:buChar char="ð"/>
              <a:defRPr/>
            </a:pPr>
            <a:r>
              <a:rPr lang="en-US" dirty="0"/>
              <a:t>This extension indicates one or more purposes for which the certified public key may be used, in addition to or in place of the basic purposes indicated in the key usage extension.</a:t>
            </a:r>
          </a:p>
          <a:p>
            <a:pPr lvl="1">
              <a:buFont typeface="Wingdings" charset="2"/>
              <a:buChar char="ð"/>
              <a:defRPr/>
            </a:pPr>
            <a:r>
              <a:rPr lang="en-US" dirty="0"/>
              <a:t>TLS WWW server authentication, TLS WWW client authentication,  Signing of downloadable executable code, Email protection, </a:t>
            </a:r>
            <a:r>
              <a:rPr lang="en-US" dirty="0" err="1"/>
              <a:t>Timestamping</a:t>
            </a:r>
            <a:endParaRPr lang="en-US" dirty="0"/>
          </a:p>
          <a:p>
            <a:pPr>
              <a:buFont typeface="Wingdings" charset="2"/>
              <a:buChar char="è"/>
              <a:defRPr/>
            </a:pPr>
            <a:endParaRPr lang="en-US" dirty="0"/>
          </a:p>
          <a:p>
            <a:pPr marL="0" indent="0">
              <a:buFont typeface="Wingdings" charset="2"/>
              <a:buNone/>
              <a:defRPr/>
            </a:pPr>
            <a:r>
              <a:rPr lang="en-US" dirty="0"/>
              <a:t>See </a:t>
            </a:r>
            <a:r>
              <a:rPr lang="en-US" dirty="0">
                <a:hlinkClick r:id="rId2"/>
              </a:rPr>
              <a:t>http://tools.ietf.org/html/rfc5280</a:t>
            </a:r>
            <a:r>
              <a:rPr lang="en-US" dirty="0"/>
              <a:t> for the complete list</a:t>
            </a:r>
          </a:p>
        </p:txBody>
      </p:sp>
    </p:spTree>
    <p:extLst>
      <p:ext uri="{BB962C8B-B14F-4D97-AF65-F5344CB8AC3E}">
        <p14:creationId xmlns:p14="http://schemas.microsoft.com/office/powerpoint/2010/main" val="276407183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731838" y="90488"/>
            <a:ext cx="7818437" cy="1144587"/>
          </a:xfrm>
        </p:spPr>
        <p:txBody>
          <a:bodyPr/>
          <a:lstStyle/>
          <a:p>
            <a:pPr>
              <a:defRPr/>
            </a:pPr>
            <a:r>
              <a:rPr lang="it-IT" dirty="0"/>
              <a:t>Certificate </a:t>
            </a:r>
            <a:r>
              <a:rPr lang="it-IT" dirty="0" err="1"/>
              <a:t>revocation</a:t>
            </a:r>
            <a:endParaRPr lang="it-IT" dirty="0"/>
          </a:p>
        </p:txBody>
      </p:sp>
      <p:sp>
        <p:nvSpPr>
          <p:cNvPr id="29699" name="Rectangle 3"/>
          <p:cNvSpPr>
            <a:spLocks noGrp="1" noChangeArrowheads="1"/>
          </p:cNvSpPr>
          <p:nvPr>
            <p:ph type="body" idx="1"/>
          </p:nvPr>
        </p:nvSpPr>
        <p:spPr>
          <a:xfrm>
            <a:off x="365125" y="1577975"/>
            <a:ext cx="8321675" cy="5073650"/>
          </a:xfrm>
        </p:spPr>
        <p:txBody>
          <a:bodyPr/>
          <a:lstStyle/>
          <a:p>
            <a:pPr>
              <a:lnSpc>
                <a:spcPct val="80000"/>
              </a:lnSpc>
            </a:pPr>
            <a:r>
              <a:rPr lang="it-IT" altLang="it-IT" sz="2000"/>
              <a:t>A PKI MUST include mechanisms for handling compromised certificates!</a:t>
            </a:r>
          </a:p>
          <a:p>
            <a:pPr lvl="1">
              <a:lnSpc>
                <a:spcPct val="80000"/>
              </a:lnSpc>
            </a:pPr>
            <a:r>
              <a:rPr lang="it-IT" altLang="it-IT" sz="2000"/>
              <a:t>Examples:</a:t>
            </a:r>
          </a:p>
          <a:p>
            <a:pPr lvl="2">
              <a:lnSpc>
                <a:spcPct val="80000"/>
              </a:lnSpc>
            </a:pPr>
            <a:r>
              <a:rPr lang="it-IT" altLang="it-IT" sz="1800"/>
              <a:t>Public keys whose private keys have been disclosed</a:t>
            </a:r>
          </a:p>
          <a:p>
            <a:pPr lvl="2">
              <a:lnSpc>
                <a:spcPct val="80000"/>
              </a:lnSpc>
            </a:pPr>
            <a:r>
              <a:rPr lang="it-IT" altLang="it-IT" sz="1800"/>
              <a:t>Public keys whose private keys have been lost</a:t>
            </a:r>
          </a:p>
          <a:p>
            <a:pPr lvl="2">
              <a:lnSpc>
                <a:spcPct val="80000"/>
              </a:lnSpc>
            </a:pPr>
            <a:r>
              <a:rPr lang="it-IT" altLang="it-IT" sz="1800"/>
              <a:t>Public keys not anymore used</a:t>
            </a:r>
          </a:p>
          <a:p>
            <a:pPr lvl="2">
              <a:lnSpc>
                <a:spcPct val="80000"/>
              </a:lnSpc>
            </a:pPr>
            <a:endParaRPr lang="it-IT" altLang="it-IT" sz="1800"/>
          </a:p>
          <a:p>
            <a:pPr>
              <a:lnSpc>
                <a:spcPct val="80000"/>
              </a:lnSpc>
            </a:pPr>
            <a:r>
              <a:rPr lang="it-IT" altLang="it-IT" sz="2000"/>
              <a:t>Two major (and coexisting) approaches</a:t>
            </a:r>
          </a:p>
          <a:p>
            <a:pPr lvl="1">
              <a:lnSpc>
                <a:spcPct val="80000"/>
              </a:lnSpc>
            </a:pPr>
            <a:r>
              <a:rPr lang="it-IT" altLang="it-IT" sz="2000"/>
              <a:t>Validity period for a certificate</a:t>
            </a:r>
          </a:p>
          <a:p>
            <a:pPr lvl="1">
              <a:lnSpc>
                <a:spcPct val="80000"/>
              </a:lnSpc>
            </a:pPr>
            <a:r>
              <a:rPr lang="it-IT" altLang="it-IT" sz="2000"/>
              <a:t>Explicit revocation</a:t>
            </a:r>
          </a:p>
          <a:p>
            <a:pPr lvl="1">
              <a:lnSpc>
                <a:spcPct val="80000"/>
              </a:lnSpc>
            </a:pPr>
            <a:endParaRPr lang="it-IT" altLang="it-IT" sz="2000"/>
          </a:p>
          <a:p>
            <a:pPr>
              <a:lnSpc>
                <a:spcPct val="80000"/>
              </a:lnSpc>
            </a:pPr>
            <a:r>
              <a:rPr lang="it-IT" altLang="it-IT" sz="2000"/>
              <a:t>Classical analogy: a credit card</a:t>
            </a:r>
          </a:p>
        </p:txBody>
      </p:sp>
    </p:spTree>
    <p:extLst>
      <p:ext uri="{BB962C8B-B14F-4D97-AF65-F5344CB8AC3E}">
        <p14:creationId xmlns:p14="http://schemas.microsoft.com/office/powerpoint/2010/main" val="606500610"/>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250825" y="-26988"/>
            <a:ext cx="8642350" cy="1144588"/>
          </a:xfrm>
        </p:spPr>
        <p:txBody>
          <a:bodyPr/>
          <a:lstStyle/>
          <a:p>
            <a:pPr>
              <a:defRPr/>
            </a:pPr>
            <a:r>
              <a:rPr lang="it-IT" dirty="0" err="1"/>
              <a:t>Revocation</a:t>
            </a:r>
            <a:r>
              <a:rPr lang="it-IT" dirty="0"/>
              <a:t> </a:t>
            </a:r>
            <a:r>
              <a:rPr lang="it-IT" dirty="0" err="1"/>
              <a:t>approach</a:t>
            </a:r>
            <a:r>
              <a:rPr lang="it-IT" dirty="0"/>
              <a:t>: </a:t>
            </a:r>
            <a:r>
              <a:rPr lang="it-IT" i="1" dirty="0"/>
              <a:t>Certificate </a:t>
            </a:r>
            <a:r>
              <a:rPr lang="it-IT" i="1" dirty="0" err="1"/>
              <a:t>Revocation</a:t>
            </a:r>
            <a:r>
              <a:rPr lang="it-IT" i="1" dirty="0"/>
              <a:t> List </a:t>
            </a:r>
            <a:r>
              <a:rPr lang="it-IT" dirty="0"/>
              <a:t>(CRL)</a:t>
            </a:r>
          </a:p>
        </p:txBody>
      </p:sp>
      <p:sp>
        <p:nvSpPr>
          <p:cNvPr id="30723" name="Rectangle 3"/>
          <p:cNvSpPr>
            <a:spLocks noGrp="1" noChangeArrowheads="1"/>
          </p:cNvSpPr>
          <p:nvPr>
            <p:ph type="body" idx="1"/>
          </p:nvPr>
        </p:nvSpPr>
        <p:spPr>
          <a:xfrm>
            <a:off x="250825" y="1196975"/>
            <a:ext cx="8642350" cy="4870450"/>
          </a:xfrm>
        </p:spPr>
        <p:txBody>
          <a:bodyPr/>
          <a:lstStyle/>
          <a:p>
            <a:pPr>
              <a:lnSpc>
                <a:spcPct val="80000"/>
              </a:lnSpc>
            </a:pPr>
            <a:r>
              <a:rPr lang="it-IT" altLang="it-IT" sz="2400"/>
              <a:t>EVERY CA must regularly publish a list of certificates the CA has revoked</a:t>
            </a:r>
          </a:p>
          <a:p>
            <a:pPr>
              <a:lnSpc>
                <a:spcPct val="80000"/>
              </a:lnSpc>
              <a:buFont typeface="Wingdings" panose="05000000000000000000" pitchFamily="2" charset="2"/>
              <a:buNone/>
            </a:pPr>
            <a:endParaRPr lang="it-IT" altLang="it-IT" sz="2400"/>
          </a:p>
          <a:p>
            <a:pPr>
              <a:lnSpc>
                <a:spcPct val="80000"/>
              </a:lnSpc>
            </a:pPr>
            <a:r>
              <a:rPr lang="it-IT" altLang="it-IT" sz="2400"/>
              <a:t>List format: must include</a:t>
            </a:r>
          </a:p>
          <a:p>
            <a:pPr lvl="1">
              <a:lnSpc>
                <a:spcPct val="80000"/>
              </a:lnSpc>
            </a:pPr>
            <a:r>
              <a:rPr lang="it-IT" altLang="it-IT" sz="2400"/>
              <a:t>Issuer, Last update date, Next update date</a:t>
            </a:r>
          </a:p>
          <a:p>
            <a:pPr lvl="1">
              <a:lnSpc>
                <a:spcPct val="80000"/>
              </a:lnSpc>
            </a:pPr>
            <a:r>
              <a:rPr lang="it-IT" altLang="it-IT" sz="2400"/>
              <a:t>List of serial numbers revoked, along with revocation date</a:t>
            </a:r>
          </a:p>
          <a:p>
            <a:pPr lvl="1">
              <a:lnSpc>
                <a:spcPct val="80000"/>
              </a:lnSpc>
            </a:pPr>
            <a:r>
              <a:rPr lang="it-IT" altLang="it-IT" sz="2400"/>
              <a:t>CA digital signature</a:t>
            </a:r>
          </a:p>
          <a:p>
            <a:pPr lvl="1">
              <a:lnSpc>
                <a:spcPct val="80000"/>
              </a:lnSpc>
            </a:pPr>
            <a:endParaRPr lang="it-IT" altLang="it-IT" sz="2400"/>
          </a:p>
          <a:p>
            <a:pPr>
              <a:lnSpc>
                <a:spcPct val="80000"/>
              </a:lnSpc>
            </a:pPr>
            <a:r>
              <a:rPr lang="it-IT" altLang="it-IT" sz="2400"/>
              <a:t>In principle, you SHOULD verify that the certificate of the site you are accessing has NOT been revoked</a:t>
            </a:r>
          </a:p>
          <a:p>
            <a:pPr lvl="1">
              <a:lnSpc>
                <a:spcPct val="80000"/>
              </a:lnSpc>
            </a:pPr>
            <a:r>
              <a:rPr lang="it-IT" altLang="it-IT" sz="2400"/>
              <a:t>Overhead: </a:t>
            </a:r>
          </a:p>
          <a:p>
            <a:pPr lvl="2">
              <a:lnSpc>
                <a:spcPct val="80000"/>
              </a:lnSpc>
            </a:pPr>
            <a:r>
              <a:rPr lang="it-IT" altLang="it-IT" sz="1800"/>
              <a:t>Online access, or offline periodic download of CRL</a:t>
            </a:r>
          </a:p>
          <a:p>
            <a:pPr lvl="1">
              <a:lnSpc>
                <a:spcPct val="80000"/>
              </a:lnSpc>
            </a:pPr>
            <a:r>
              <a:rPr lang="it-IT" altLang="it-IT" sz="2400"/>
              <a:t>In practice… frequently overlooked by non critical applications</a:t>
            </a:r>
          </a:p>
          <a:p>
            <a:pPr lvl="2">
              <a:lnSpc>
                <a:spcPct val="80000"/>
              </a:lnSpc>
            </a:pPr>
            <a:r>
              <a:rPr lang="it-IT" altLang="it-IT" sz="1800"/>
              <a:t>But remember, whenever you are involved in a security critical application! </a:t>
            </a:r>
            <a:endParaRPr lang="it-IT" altLang="it-IT" sz="2400"/>
          </a:p>
          <a:p>
            <a:pPr lvl="1">
              <a:lnSpc>
                <a:spcPct val="80000"/>
              </a:lnSpc>
            </a:pPr>
            <a:endParaRPr lang="it-IT" altLang="it-IT" sz="1600"/>
          </a:p>
        </p:txBody>
      </p:sp>
    </p:spTree>
    <p:extLst>
      <p:ext uri="{BB962C8B-B14F-4D97-AF65-F5344CB8AC3E}">
        <p14:creationId xmlns:p14="http://schemas.microsoft.com/office/powerpoint/2010/main" val="10952313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p:cNvSpPr/>
          <p:nvPr/>
        </p:nvSpPr>
        <p:spPr bwMode="auto">
          <a:xfrm>
            <a:off x="7488324" y="2204864"/>
            <a:ext cx="1224136" cy="720080"/>
          </a:xfrm>
          <a:prstGeom prst="rect">
            <a:avLst/>
          </a:prstGeom>
          <a:pattFill prst="lgCheck">
            <a:fgClr>
              <a:schemeClr val="accent3">
                <a:lumMod val="75000"/>
              </a:schemeClr>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2" name="Titolo 1"/>
          <p:cNvSpPr>
            <a:spLocks noGrp="1"/>
          </p:cNvSpPr>
          <p:nvPr>
            <p:ph type="title"/>
          </p:nvPr>
        </p:nvSpPr>
        <p:spPr/>
        <p:txBody>
          <a:bodyPr/>
          <a:lstStyle/>
          <a:p>
            <a:r>
              <a:rPr lang="it-IT" dirty="0" err="1"/>
              <a:t>digital</a:t>
            </a:r>
            <a:r>
              <a:rPr lang="it-IT" dirty="0"/>
              <a:t> </a:t>
            </a:r>
            <a:r>
              <a:rPr lang="it-IT" dirty="0" err="1"/>
              <a:t>signature</a:t>
            </a:r>
            <a:endParaRPr lang="it-IT" dirty="0"/>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23" y="833227"/>
            <a:ext cx="16383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p:cNvSpPr txBox="1"/>
          <p:nvPr/>
        </p:nvSpPr>
        <p:spPr>
          <a:xfrm>
            <a:off x="2375756" y="1304764"/>
            <a:ext cx="1548822" cy="830997"/>
          </a:xfrm>
          <a:prstGeom prst="rect">
            <a:avLst/>
          </a:prstGeom>
          <a:noFill/>
        </p:spPr>
        <p:txBody>
          <a:bodyPr wrap="none" rtlCol="0">
            <a:spAutoFit/>
          </a:bodyPr>
          <a:lstStyle/>
          <a:p>
            <a:pPr algn="ctr"/>
            <a:r>
              <a:rPr lang="it-IT" sz="2400" b="1" dirty="0"/>
              <a:t>Public </a:t>
            </a:r>
            <a:r>
              <a:rPr lang="it-IT" sz="2400" b="1" dirty="0" err="1"/>
              <a:t>Key</a:t>
            </a:r>
            <a:r>
              <a:rPr lang="it-IT" sz="2400" b="1" dirty="0"/>
              <a:t> </a:t>
            </a:r>
          </a:p>
          <a:p>
            <a:pPr algn="ctr"/>
            <a:r>
              <a:rPr lang="it-IT" sz="2400" b="1" dirty="0"/>
              <a:t>PK</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 y="2711772"/>
            <a:ext cx="2370559" cy="1185280"/>
          </a:xfrm>
          <a:prstGeom prst="rect">
            <a:avLst/>
          </a:prstGeom>
        </p:spPr>
      </p:pic>
      <p:sp>
        <p:nvSpPr>
          <p:cNvPr id="19" name="CasellaDiTesto 18"/>
          <p:cNvSpPr txBox="1"/>
          <p:nvPr/>
        </p:nvSpPr>
        <p:spPr>
          <a:xfrm>
            <a:off x="520246" y="2888913"/>
            <a:ext cx="1633781" cy="830997"/>
          </a:xfrm>
          <a:prstGeom prst="rect">
            <a:avLst/>
          </a:prstGeom>
          <a:noFill/>
        </p:spPr>
        <p:txBody>
          <a:bodyPr wrap="none" rtlCol="0">
            <a:spAutoFit/>
          </a:bodyPr>
          <a:lstStyle/>
          <a:p>
            <a:pPr algn="ctr"/>
            <a:r>
              <a:rPr lang="it-IT" sz="2400" b="1" dirty="0"/>
              <a:t>Private </a:t>
            </a:r>
            <a:r>
              <a:rPr lang="it-IT" sz="2400" b="1" dirty="0" err="1"/>
              <a:t>Key</a:t>
            </a:r>
            <a:r>
              <a:rPr lang="it-IT" sz="2400" b="1" dirty="0"/>
              <a:t> </a:t>
            </a:r>
            <a:br>
              <a:rPr lang="it-IT" sz="2400" b="1" dirty="0"/>
            </a:br>
            <a:r>
              <a:rPr lang="it-IT" sz="2400" b="1" dirty="0"/>
              <a:t>SK</a:t>
            </a:r>
          </a:p>
        </p:txBody>
      </p:sp>
      <p:sp>
        <p:nvSpPr>
          <p:cNvPr id="5" name="Rettangolo 4"/>
          <p:cNvSpPr/>
          <p:nvPr/>
        </p:nvSpPr>
        <p:spPr bwMode="auto">
          <a:xfrm>
            <a:off x="3395069" y="2240841"/>
            <a:ext cx="4093255"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kumimoji="0" lang="it-IT" sz="2400" b="0" i="0" u="none" strike="noStrike" cap="none" normalizeH="0" baseline="0" dirty="0">
                <a:ln>
                  <a:noFill/>
                </a:ln>
                <a:solidFill>
                  <a:schemeClr val="tx1"/>
                </a:solidFill>
                <a:effectLst/>
                <a:latin typeface="Arial Narrow" pitchFamily="34" charset="0"/>
              </a:rPr>
              <a:t>M = </a:t>
            </a:r>
            <a:r>
              <a:rPr lang="it-IT" sz="2400" dirty="0"/>
              <a:t>«780 EUR per te»</a:t>
            </a:r>
            <a:endParaRPr kumimoji="0" lang="it-IT" sz="2400" b="0" i="0" u="none" strike="noStrike" cap="none" normalizeH="0" baseline="0" dirty="0">
              <a:ln>
                <a:noFill/>
              </a:ln>
              <a:solidFill>
                <a:schemeClr val="tx1"/>
              </a:solidFill>
              <a:effectLst/>
              <a:latin typeface="Arial Narrow" pitchFamily="34" charset="0"/>
            </a:endParaRPr>
          </a:p>
        </p:txBody>
      </p:sp>
      <p:sp>
        <p:nvSpPr>
          <p:cNvPr id="6" name="Rettangolo 5"/>
          <p:cNvSpPr/>
          <p:nvPr/>
        </p:nvSpPr>
        <p:spPr bwMode="auto">
          <a:xfrm>
            <a:off x="7632340" y="2240841"/>
            <a:ext cx="936104"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dirty="0">
                <a:ln>
                  <a:noFill/>
                </a:ln>
                <a:solidFill>
                  <a:schemeClr val="tx1"/>
                </a:solidFill>
                <a:effectLst/>
                <a:latin typeface="Arial Narrow" pitchFamily="34" charset="0"/>
              </a:rPr>
              <a:t>H(M)</a:t>
            </a:r>
          </a:p>
        </p:txBody>
      </p:sp>
      <p:sp>
        <p:nvSpPr>
          <p:cNvPr id="10" name="CasellaDiTesto 9"/>
          <p:cNvSpPr txBox="1"/>
          <p:nvPr/>
        </p:nvSpPr>
        <p:spPr>
          <a:xfrm>
            <a:off x="7776356" y="2672916"/>
            <a:ext cx="699230" cy="307777"/>
          </a:xfrm>
          <a:prstGeom prst="rect">
            <a:avLst/>
          </a:prstGeom>
          <a:noFill/>
        </p:spPr>
        <p:txBody>
          <a:bodyPr wrap="none" rtlCol="0">
            <a:spAutoFit/>
          </a:bodyPr>
          <a:lstStyle/>
          <a:p>
            <a:r>
              <a:rPr lang="it-IT" sz="1400" b="1" dirty="0">
                <a:effectLst>
                  <a:outerShdw blurRad="38100" dist="38100" dir="2700000" algn="tl">
                    <a:srgbClr val="000000">
                      <a:alpha val="43137"/>
                    </a:srgbClr>
                  </a:outerShdw>
                </a:effectLst>
              </a:rPr>
              <a:t>Use SK</a:t>
            </a:r>
          </a:p>
        </p:txBody>
      </p:sp>
      <p:pic>
        <p:nvPicPr>
          <p:cNvPr id="24" name="Picture 4" descr="Risultati immagini per thin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87524" y="4365104"/>
            <a:ext cx="1992033" cy="1935119"/>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611560" y="4452171"/>
            <a:ext cx="679994" cy="646331"/>
          </a:xfrm>
          <a:prstGeom prst="rect">
            <a:avLst/>
          </a:prstGeom>
          <a:solidFill>
            <a:schemeClr val="bg1"/>
          </a:solidFill>
        </p:spPr>
        <p:txBody>
          <a:bodyPr wrap="none" rtlCol="0">
            <a:spAutoFit/>
          </a:bodyPr>
          <a:lstStyle/>
          <a:p>
            <a:pPr algn="ctr"/>
            <a:r>
              <a:rPr lang="it-IT" dirty="0" err="1"/>
              <a:t>Is</a:t>
            </a:r>
            <a:r>
              <a:rPr lang="it-IT" dirty="0"/>
              <a:t> </a:t>
            </a:r>
            <a:r>
              <a:rPr lang="it-IT" dirty="0" err="1"/>
              <a:t>it</a:t>
            </a:r>
            <a:r>
              <a:rPr lang="it-IT" dirty="0"/>
              <a:t> </a:t>
            </a:r>
            <a:br>
              <a:rPr lang="it-IT" dirty="0"/>
            </a:br>
            <a:r>
              <a:rPr lang="it-IT" dirty="0" err="1"/>
              <a:t>valid</a:t>
            </a:r>
            <a:r>
              <a:rPr lang="it-IT" dirty="0"/>
              <a:t>?</a:t>
            </a:r>
          </a:p>
        </p:txBody>
      </p:sp>
      <p:cxnSp>
        <p:nvCxnSpPr>
          <p:cNvPr id="27" name="Connettore 2 26"/>
          <p:cNvCxnSpPr/>
          <p:nvPr/>
        </p:nvCxnSpPr>
        <p:spPr bwMode="auto">
          <a:xfrm flipH="1">
            <a:off x="2447764" y="2043271"/>
            <a:ext cx="379017" cy="2408900"/>
          </a:xfrm>
          <a:prstGeom prst="straightConnector1">
            <a:avLst/>
          </a:prstGeom>
          <a:solidFill>
            <a:srgbClr val="FFFF99">
              <a:alpha val="50000"/>
            </a:srgbClr>
          </a:solidFill>
          <a:ln w="34925" cap="flat" cmpd="sng" algn="ctr">
            <a:solidFill>
              <a:srgbClr val="FF0000"/>
            </a:solidFill>
            <a:prstDash val="solid"/>
            <a:round/>
            <a:headEnd type="none" w="sm" len="sm"/>
            <a:tailEnd type="arrow"/>
          </a:ln>
          <a:effectLst/>
        </p:spPr>
      </p:cxnSp>
      <p:sp>
        <p:nvSpPr>
          <p:cNvPr id="29" name="CasellaDiTesto 28"/>
          <p:cNvSpPr txBox="1"/>
          <p:nvPr/>
        </p:nvSpPr>
        <p:spPr>
          <a:xfrm>
            <a:off x="2024322" y="4428401"/>
            <a:ext cx="927498" cy="584775"/>
          </a:xfrm>
          <a:prstGeom prst="rect">
            <a:avLst/>
          </a:prstGeom>
          <a:noFill/>
        </p:spPr>
        <p:txBody>
          <a:bodyPr wrap="none" rtlCol="0">
            <a:spAutoFit/>
          </a:bodyPr>
          <a:lstStyle/>
          <a:p>
            <a:pPr algn="ctr"/>
            <a:r>
              <a:rPr lang="it-IT" dirty="0" err="1">
                <a:solidFill>
                  <a:srgbClr val="FF0000"/>
                </a:solidFill>
              </a:rPr>
              <a:t>Get</a:t>
            </a:r>
            <a:r>
              <a:rPr lang="it-IT" dirty="0">
                <a:solidFill>
                  <a:srgbClr val="FF0000"/>
                </a:solidFill>
              </a:rPr>
              <a:t> PK</a:t>
            </a:r>
          </a:p>
          <a:p>
            <a:pPr algn="ctr"/>
            <a:r>
              <a:rPr lang="it-IT" sz="1400" dirty="0">
                <a:solidFill>
                  <a:srgbClr val="FF0000"/>
                </a:solidFill>
              </a:rPr>
              <a:t>(</a:t>
            </a:r>
            <a:r>
              <a:rPr lang="it-IT" sz="1400" dirty="0" err="1">
                <a:solidFill>
                  <a:srgbClr val="FF0000"/>
                </a:solidFill>
              </a:rPr>
              <a:t>it’s</a:t>
            </a:r>
            <a:r>
              <a:rPr lang="it-IT" sz="1400" dirty="0">
                <a:solidFill>
                  <a:srgbClr val="FF0000"/>
                </a:solidFill>
              </a:rPr>
              <a:t> public!)</a:t>
            </a:r>
          </a:p>
        </p:txBody>
      </p:sp>
      <p:sp>
        <p:nvSpPr>
          <p:cNvPr id="30" name="Rettangolo 29"/>
          <p:cNvSpPr/>
          <p:nvPr/>
        </p:nvSpPr>
        <p:spPr bwMode="auto">
          <a:xfrm>
            <a:off x="7416316" y="4401108"/>
            <a:ext cx="1224136" cy="720080"/>
          </a:xfrm>
          <a:prstGeom prst="rect">
            <a:avLst/>
          </a:prstGeom>
          <a:pattFill prst="lgCheck">
            <a:fgClr>
              <a:schemeClr val="accent3">
                <a:lumMod val="75000"/>
              </a:schemeClr>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1" name="Rettangolo 30"/>
          <p:cNvSpPr/>
          <p:nvPr/>
        </p:nvSpPr>
        <p:spPr bwMode="auto">
          <a:xfrm>
            <a:off x="3323061" y="4437085"/>
            <a:ext cx="4093255"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kumimoji="0" lang="it-IT" sz="2400" b="0" i="0" u="none" strike="noStrike" cap="none" normalizeH="0" baseline="0" dirty="0">
                <a:ln>
                  <a:noFill/>
                </a:ln>
                <a:solidFill>
                  <a:schemeClr val="tx1"/>
                </a:solidFill>
                <a:effectLst/>
                <a:latin typeface="Arial Narrow" pitchFamily="34" charset="0"/>
              </a:rPr>
              <a:t>M = </a:t>
            </a:r>
            <a:r>
              <a:rPr lang="it-IT" sz="2400" dirty="0"/>
              <a:t>«780 EUR per te»</a:t>
            </a:r>
            <a:endParaRPr kumimoji="0" lang="it-IT" sz="2400" b="0" i="0" u="none" strike="noStrike" cap="none" normalizeH="0" baseline="0" dirty="0">
              <a:ln>
                <a:noFill/>
              </a:ln>
              <a:solidFill>
                <a:schemeClr val="tx1"/>
              </a:solidFill>
              <a:effectLst/>
              <a:latin typeface="Arial Narrow" pitchFamily="34" charset="0"/>
            </a:endParaRPr>
          </a:p>
        </p:txBody>
      </p:sp>
      <p:sp>
        <p:nvSpPr>
          <p:cNvPr id="32" name="Rettangolo 31"/>
          <p:cNvSpPr/>
          <p:nvPr/>
        </p:nvSpPr>
        <p:spPr bwMode="auto">
          <a:xfrm>
            <a:off x="7560332" y="4437085"/>
            <a:ext cx="936104"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dirty="0">
                <a:ln>
                  <a:noFill/>
                </a:ln>
                <a:solidFill>
                  <a:schemeClr val="tx1"/>
                </a:solidFill>
                <a:effectLst/>
                <a:latin typeface="Arial Narrow" pitchFamily="34" charset="0"/>
              </a:rPr>
              <a:t>H(M)</a:t>
            </a:r>
          </a:p>
        </p:txBody>
      </p:sp>
      <p:sp>
        <p:nvSpPr>
          <p:cNvPr id="33" name="CasellaDiTesto 32"/>
          <p:cNvSpPr txBox="1"/>
          <p:nvPr/>
        </p:nvSpPr>
        <p:spPr>
          <a:xfrm>
            <a:off x="7704348" y="4869160"/>
            <a:ext cx="699230" cy="307777"/>
          </a:xfrm>
          <a:prstGeom prst="rect">
            <a:avLst/>
          </a:prstGeom>
          <a:noFill/>
        </p:spPr>
        <p:txBody>
          <a:bodyPr wrap="none" rtlCol="0">
            <a:spAutoFit/>
          </a:bodyPr>
          <a:lstStyle/>
          <a:p>
            <a:r>
              <a:rPr lang="it-IT" sz="1400" b="1" dirty="0">
                <a:effectLst>
                  <a:outerShdw blurRad="38100" dist="38100" dir="2700000" algn="tl">
                    <a:srgbClr val="000000">
                      <a:alpha val="43137"/>
                    </a:srgbClr>
                  </a:outerShdw>
                </a:effectLst>
              </a:rPr>
              <a:t>Use SK</a:t>
            </a:r>
          </a:p>
        </p:txBody>
      </p:sp>
    </p:spTree>
    <p:extLst>
      <p:ext uri="{BB962C8B-B14F-4D97-AF65-F5344CB8AC3E}">
        <p14:creationId xmlns:p14="http://schemas.microsoft.com/office/powerpoint/2010/main" val="53081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9" grpId="0"/>
      <p:bldP spid="5" grpId="0" animBg="1"/>
      <p:bldP spid="6" grpId="0" animBg="1"/>
      <p:bldP spid="10" grpId="0"/>
      <p:bldP spid="12" grpId="0" animBg="1"/>
      <p:bldP spid="29" grpId="0"/>
      <p:bldP spid="30" grpId="0" animBg="1"/>
      <p:bldP spid="31" grpId="0" animBg="1"/>
      <p:bldP spid="32" grpId="0"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p:cNvSpPr/>
          <p:nvPr/>
        </p:nvSpPr>
        <p:spPr bwMode="auto">
          <a:xfrm>
            <a:off x="7488324" y="2204864"/>
            <a:ext cx="1224136" cy="720080"/>
          </a:xfrm>
          <a:prstGeom prst="rect">
            <a:avLst/>
          </a:prstGeom>
          <a:pattFill prst="lgCheck">
            <a:fgClr>
              <a:schemeClr val="accent3">
                <a:lumMod val="75000"/>
              </a:schemeClr>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2" name="Titolo 1"/>
          <p:cNvSpPr>
            <a:spLocks noGrp="1"/>
          </p:cNvSpPr>
          <p:nvPr>
            <p:ph type="title"/>
          </p:nvPr>
        </p:nvSpPr>
        <p:spPr/>
        <p:txBody>
          <a:bodyPr/>
          <a:lstStyle/>
          <a:p>
            <a:r>
              <a:rPr lang="it-IT" dirty="0" err="1"/>
              <a:t>digital</a:t>
            </a:r>
            <a:r>
              <a:rPr lang="it-IT" dirty="0"/>
              <a:t> </a:t>
            </a:r>
            <a:r>
              <a:rPr lang="it-IT" dirty="0" err="1"/>
              <a:t>signature</a:t>
            </a:r>
            <a:endParaRPr lang="it-IT" dirty="0"/>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23" y="833227"/>
            <a:ext cx="16383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asellaDiTesto 2"/>
          <p:cNvSpPr txBox="1"/>
          <p:nvPr/>
        </p:nvSpPr>
        <p:spPr>
          <a:xfrm>
            <a:off x="2375756" y="1304764"/>
            <a:ext cx="1548822" cy="830997"/>
          </a:xfrm>
          <a:prstGeom prst="rect">
            <a:avLst/>
          </a:prstGeom>
          <a:noFill/>
        </p:spPr>
        <p:txBody>
          <a:bodyPr wrap="none" rtlCol="0">
            <a:spAutoFit/>
          </a:bodyPr>
          <a:lstStyle/>
          <a:p>
            <a:pPr algn="ctr"/>
            <a:r>
              <a:rPr lang="it-IT" sz="2400" b="1" dirty="0"/>
              <a:t>Public </a:t>
            </a:r>
            <a:r>
              <a:rPr lang="it-IT" sz="2400" b="1" dirty="0" err="1"/>
              <a:t>Key</a:t>
            </a:r>
            <a:r>
              <a:rPr lang="it-IT" sz="2400" b="1" dirty="0"/>
              <a:t> </a:t>
            </a:r>
          </a:p>
          <a:p>
            <a:pPr algn="ctr"/>
            <a:r>
              <a:rPr lang="it-IT" sz="2400" b="1" dirty="0"/>
              <a:t>PK</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 y="2711772"/>
            <a:ext cx="2370559" cy="1185280"/>
          </a:xfrm>
          <a:prstGeom prst="rect">
            <a:avLst/>
          </a:prstGeom>
        </p:spPr>
      </p:pic>
      <p:sp>
        <p:nvSpPr>
          <p:cNvPr id="19" name="CasellaDiTesto 18"/>
          <p:cNvSpPr txBox="1"/>
          <p:nvPr/>
        </p:nvSpPr>
        <p:spPr>
          <a:xfrm>
            <a:off x="520246" y="2888913"/>
            <a:ext cx="1633781" cy="830997"/>
          </a:xfrm>
          <a:prstGeom prst="rect">
            <a:avLst/>
          </a:prstGeom>
          <a:noFill/>
        </p:spPr>
        <p:txBody>
          <a:bodyPr wrap="none" rtlCol="0">
            <a:spAutoFit/>
          </a:bodyPr>
          <a:lstStyle/>
          <a:p>
            <a:pPr algn="ctr"/>
            <a:r>
              <a:rPr lang="it-IT" sz="2400" b="1" dirty="0"/>
              <a:t>Private </a:t>
            </a:r>
            <a:r>
              <a:rPr lang="it-IT" sz="2400" b="1" dirty="0" err="1"/>
              <a:t>Key</a:t>
            </a:r>
            <a:r>
              <a:rPr lang="it-IT" sz="2400" b="1" dirty="0"/>
              <a:t> </a:t>
            </a:r>
            <a:br>
              <a:rPr lang="it-IT" sz="2400" b="1" dirty="0"/>
            </a:br>
            <a:r>
              <a:rPr lang="it-IT" sz="2400" b="1" dirty="0"/>
              <a:t>SK</a:t>
            </a:r>
          </a:p>
        </p:txBody>
      </p:sp>
      <p:sp>
        <p:nvSpPr>
          <p:cNvPr id="5" name="Rettangolo 4"/>
          <p:cNvSpPr/>
          <p:nvPr/>
        </p:nvSpPr>
        <p:spPr bwMode="auto">
          <a:xfrm>
            <a:off x="3395069" y="2240841"/>
            <a:ext cx="4093255"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kumimoji="0" lang="it-IT" sz="2400" b="0" i="0" u="none" strike="noStrike" cap="none" normalizeH="0" baseline="0" dirty="0">
                <a:ln>
                  <a:noFill/>
                </a:ln>
                <a:solidFill>
                  <a:schemeClr val="tx1"/>
                </a:solidFill>
                <a:effectLst/>
                <a:latin typeface="Arial Narrow" pitchFamily="34" charset="0"/>
              </a:rPr>
              <a:t>M = </a:t>
            </a:r>
            <a:r>
              <a:rPr lang="it-IT" sz="2400" dirty="0"/>
              <a:t>«780 EUR per te»</a:t>
            </a:r>
            <a:endParaRPr kumimoji="0" lang="it-IT" sz="2400" b="0" i="0" u="none" strike="noStrike" cap="none" normalizeH="0" baseline="0" dirty="0">
              <a:ln>
                <a:noFill/>
              </a:ln>
              <a:solidFill>
                <a:schemeClr val="tx1"/>
              </a:solidFill>
              <a:effectLst/>
              <a:latin typeface="Arial Narrow" pitchFamily="34" charset="0"/>
            </a:endParaRPr>
          </a:p>
        </p:txBody>
      </p:sp>
      <p:sp>
        <p:nvSpPr>
          <p:cNvPr id="6" name="Rettangolo 5"/>
          <p:cNvSpPr/>
          <p:nvPr/>
        </p:nvSpPr>
        <p:spPr bwMode="auto">
          <a:xfrm>
            <a:off x="7632340" y="2240841"/>
            <a:ext cx="936104"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dirty="0">
                <a:ln>
                  <a:noFill/>
                </a:ln>
                <a:solidFill>
                  <a:schemeClr val="tx1"/>
                </a:solidFill>
                <a:effectLst/>
                <a:latin typeface="Arial Narrow" pitchFamily="34" charset="0"/>
              </a:rPr>
              <a:t>H(M)</a:t>
            </a:r>
          </a:p>
        </p:txBody>
      </p:sp>
      <p:sp>
        <p:nvSpPr>
          <p:cNvPr id="10" name="CasellaDiTesto 9"/>
          <p:cNvSpPr txBox="1"/>
          <p:nvPr/>
        </p:nvSpPr>
        <p:spPr>
          <a:xfrm>
            <a:off x="7776356" y="2672916"/>
            <a:ext cx="699230" cy="307777"/>
          </a:xfrm>
          <a:prstGeom prst="rect">
            <a:avLst/>
          </a:prstGeom>
          <a:noFill/>
        </p:spPr>
        <p:txBody>
          <a:bodyPr wrap="none" rtlCol="0">
            <a:spAutoFit/>
          </a:bodyPr>
          <a:lstStyle/>
          <a:p>
            <a:r>
              <a:rPr lang="it-IT" sz="1400" b="1" dirty="0">
                <a:effectLst>
                  <a:outerShdw blurRad="38100" dist="38100" dir="2700000" algn="tl">
                    <a:srgbClr val="000000">
                      <a:alpha val="43137"/>
                    </a:srgbClr>
                  </a:outerShdw>
                </a:effectLst>
              </a:rPr>
              <a:t>Use SK</a:t>
            </a:r>
          </a:p>
        </p:txBody>
      </p:sp>
      <p:pic>
        <p:nvPicPr>
          <p:cNvPr id="24" name="Picture 4" descr="Risultati immagini per thin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87524" y="4365104"/>
            <a:ext cx="1992033" cy="1935119"/>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611560" y="4452171"/>
            <a:ext cx="679994" cy="646331"/>
          </a:xfrm>
          <a:prstGeom prst="rect">
            <a:avLst/>
          </a:prstGeom>
          <a:solidFill>
            <a:schemeClr val="bg1"/>
          </a:solidFill>
        </p:spPr>
        <p:txBody>
          <a:bodyPr wrap="none" rtlCol="0">
            <a:spAutoFit/>
          </a:bodyPr>
          <a:lstStyle/>
          <a:p>
            <a:pPr algn="ctr"/>
            <a:r>
              <a:rPr lang="it-IT" dirty="0" err="1"/>
              <a:t>Is</a:t>
            </a:r>
            <a:r>
              <a:rPr lang="it-IT" dirty="0"/>
              <a:t> </a:t>
            </a:r>
            <a:r>
              <a:rPr lang="it-IT" dirty="0" err="1"/>
              <a:t>it</a:t>
            </a:r>
            <a:r>
              <a:rPr lang="it-IT" dirty="0"/>
              <a:t> </a:t>
            </a:r>
            <a:br>
              <a:rPr lang="it-IT" dirty="0"/>
            </a:br>
            <a:r>
              <a:rPr lang="it-IT" dirty="0" err="1"/>
              <a:t>valid</a:t>
            </a:r>
            <a:r>
              <a:rPr lang="it-IT" dirty="0"/>
              <a:t>?</a:t>
            </a:r>
          </a:p>
        </p:txBody>
      </p:sp>
      <p:cxnSp>
        <p:nvCxnSpPr>
          <p:cNvPr id="27" name="Connettore 2 26"/>
          <p:cNvCxnSpPr/>
          <p:nvPr/>
        </p:nvCxnSpPr>
        <p:spPr bwMode="auto">
          <a:xfrm flipH="1">
            <a:off x="2447764" y="2043271"/>
            <a:ext cx="379017" cy="2408900"/>
          </a:xfrm>
          <a:prstGeom prst="straightConnector1">
            <a:avLst/>
          </a:prstGeom>
          <a:solidFill>
            <a:srgbClr val="FFFF99">
              <a:alpha val="50000"/>
            </a:srgbClr>
          </a:solidFill>
          <a:ln w="34925" cap="flat" cmpd="sng" algn="ctr">
            <a:solidFill>
              <a:srgbClr val="FF0000"/>
            </a:solidFill>
            <a:prstDash val="solid"/>
            <a:round/>
            <a:headEnd type="none" w="sm" len="sm"/>
            <a:tailEnd type="arrow"/>
          </a:ln>
          <a:effectLst/>
        </p:spPr>
      </p:cxnSp>
      <p:sp>
        <p:nvSpPr>
          <p:cNvPr id="29" name="CasellaDiTesto 28"/>
          <p:cNvSpPr txBox="1"/>
          <p:nvPr/>
        </p:nvSpPr>
        <p:spPr>
          <a:xfrm>
            <a:off x="2024322" y="4428401"/>
            <a:ext cx="927498" cy="584775"/>
          </a:xfrm>
          <a:prstGeom prst="rect">
            <a:avLst/>
          </a:prstGeom>
          <a:noFill/>
        </p:spPr>
        <p:txBody>
          <a:bodyPr wrap="none" rtlCol="0">
            <a:spAutoFit/>
          </a:bodyPr>
          <a:lstStyle/>
          <a:p>
            <a:pPr algn="ctr"/>
            <a:r>
              <a:rPr lang="it-IT" dirty="0" err="1">
                <a:solidFill>
                  <a:srgbClr val="FF0000"/>
                </a:solidFill>
              </a:rPr>
              <a:t>Get</a:t>
            </a:r>
            <a:r>
              <a:rPr lang="it-IT" dirty="0">
                <a:solidFill>
                  <a:srgbClr val="FF0000"/>
                </a:solidFill>
              </a:rPr>
              <a:t> PK</a:t>
            </a:r>
          </a:p>
          <a:p>
            <a:pPr algn="ctr"/>
            <a:r>
              <a:rPr lang="it-IT" sz="1400" dirty="0">
                <a:solidFill>
                  <a:srgbClr val="FF0000"/>
                </a:solidFill>
              </a:rPr>
              <a:t>(</a:t>
            </a:r>
            <a:r>
              <a:rPr lang="it-IT" sz="1400" dirty="0" err="1">
                <a:solidFill>
                  <a:srgbClr val="FF0000"/>
                </a:solidFill>
              </a:rPr>
              <a:t>it’s</a:t>
            </a:r>
            <a:r>
              <a:rPr lang="it-IT" sz="1400" dirty="0">
                <a:solidFill>
                  <a:srgbClr val="FF0000"/>
                </a:solidFill>
              </a:rPr>
              <a:t> public!)</a:t>
            </a:r>
          </a:p>
        </p:txBody>
      </p:sp>
      <p:sp>
        <p:nvSpPr>
          <p:cNvPr id="30" name="Rettangolo 29"/>
          <p:cNvSpPr/>
          <p:nvPr/>
        </p:nvSpPr>
        <p:spPr bwMode="auto">
          <a:xfrm>
            <a:off x="7416316" y="4401108"/>
            <a:ext cx="1224136" cy="720080"/>
          </a:xfrm>
          <a:prstGeom prst="rect">
            <a:avLst/>
          </a:prstGeom>
          <a:pattFill prst="lgCheck">
            <a:fgClr>
              <a:schemeClr val="accent3">
                <a:lumMod val="75000"/>
              </a:schemeClr>
            </a:fgClr>
            <a:bgClr>
              <a:schemeClr val="bg1"/>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chemeClr val="tx1"/>
              </a:solidFill>
              <a:effectLst>
                <a:outerShdw blurRad="38100" dist="38100" dir="2700000" algn="tl">
                  <a:srgbClr val="000000">
                    <a:alpha val="43137"/>
                  </a:srgbClr>
                </a:outerShdw>
              </a:effectLst>
              <a:latin typeface="Arial Narrow" pitchFamily="34" charset="0"/>
            </a:endParaRPr>
          </a:p>
        </p:txBody>
      </p:sp>
      <p:sp>
        <p:nvSpPr>
          <p:cNvPr id="31" name="Rettangolo 30"/>
          <p:cNvSpPr/>
          <p:nvPr/>
        </p:nvSpPr>
        <p:spPr bwMode="auto">
          <a:xfrm>
            <a:off x="3323061" y="4437085"/>
            <a:ext cx="4093255"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kumimoji="0" lang="it-IT" sz="2400" b="0" i="0" u="none" strike="noStrike" cap="none" normalizeH="0" baseline="0" dirty="0">
                <a:ln>
                  <a:noFill/>
                </a:ln>
                <a:solidFill>
                  <a:schemeClr val="tx1"/>
                </a:solidFill>
                <a:effectLst/>
                <a:latin typeface="Arial Narrow" pitchFamily="34" charset="0"/>
              </a:rPr>
              <a:t>M = </a:t>
            </a:r>
            <a:r>
              <a:rPr lang="it-IT" sz="2400" dirty="0"/>
              <a:t>«780 EUR per te»</a:t>
            </a:r>
            <a:endParaRPr kumimoji="0" lang="it-IT" sz="2400" b="0" i="0" u="none" strike="noStrike" cap="none" normalizeH="0" baseline="0" dirty="0">
              <a:ln>
                <a:noFill/>
              </a:ln>
              <a:solidFill>
                <a:schemeClr val="tx1"/>
              </a:solidFill>
              <a:effectLst/>
              <a:latin typeface="Arial Narrow" pitchFamily="34" charset="0"/>
            </a:endParaRPr>
          </a:p>
        </p:txBody>
      </p:sp>
      <p:sp>
        <p:nvSpPr>
          <p:cNvPr id="32" name="Rettangolo 31"/>
          <p:cNvSpPr/>
          <p:nvPr/>
        </p:nvSpPr>
        <p:spPr bwMode="auto">
          <a:xfrm>
            <a:off x="7560332" y="4437085"/>
            <a:ext cx="936104" cy="504083"/>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dirty="0">
                <a:ln>
                  <a:noFill/>
                </a:ln>
                <a:solidFill>
                  <a:schemeClr val="tx1"/>
                </a:solidFill>
                <a:effectLst/>
                <a:latin typeface="Arial Narrow" pitchFamily="34" charset="0"/>
              </a:rPr>
              <a:t>H(M)</a:t>
            </a:r>
          </a:p>
        </p:txBody>
      </p:sp>
      <p:sp>
        <p:nvSpPr>
          <p:cNvPr id="33" name="CasellaDiTesto 32"/>
          <p:cNvSpPr txBox="1"/>
          <p:nvPr/>
        </p:nvSpPr>
        <p:spPr>
          <a:xfrm>
            <a:off x="7704348" y="4869160"/>
            <a:ext cx="699230" cy="307777"/>
          </a:xfrm>
          <a:prstGeom prst="rect">
            <a:avLst/>
          </a:prstGeom>
          <a:noFill/>
        </p:spPr>
        <p:txBody>
          <a:bodyPr wrap="none" rtlCol="0">
            <a:spAutoFit/>
          </a:bodyPr>
          <a:lstStyle/>
          <a:p>
            <a:r>
              <a:rPr lang="it-IT" sz="1400" b="1" dirty="0">
                <a:effectLst>
                  <a:outerShdw blurRad="38100" dist="38100" dir="2700000" algn="tl">
                    <a:srgbClr val="000000">
                      <a:alpha val="43137"/>
                    </a:srgbClr>
                  </a:outerShdw>
                </a:effectLst>
              </a:rPr>
              <a:t>Use SK</a:t>
            </a:r>
          </a:p>
        </p:txBody>
      </p:sp>
      <p:sp>
        <p:nvSpPr>
          <p:cNvPr id="35" name="Freccia circolare in su 34"/>
          <p:cNvSpPr/>
          <p:nvPr/>
        </p:nvSpPr>
        <p:spPr bwMode="auto">
          <a:xfrm>
            <a:off x="2637272" y="5121188"/>
            <a:ext cx="4779044" cy="720080"/>
          </a:xfrm>
          <a:prstGeom prst="curvedUpArrow">
            <a:avLst/>
          </a:prstGeom>
          <a:solidFill>
            <a:srgbClr val="FF0000">
              <a:alpha val="50000"/>
            </a:srgbClr>
          </a:solid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36" name="CasellaDiTesto 35"/>
          <p:cNvSpPr txBox="1"/>
          <p:nvPr/>
        </p:nvSpPr>
        <p:spPr>
          <a:xfrm>
            <a:off x="3741611" y="5256493"/>
            <a:ext cx="2084225" cy="369332"/>
          </a:xfrm>
          <a:prstGeom prst="rect">
            <a:avLst/>
          </a:prstGeom>
          <a:noFill/>
        </p:spPr>
        <p:txBody>
          <a:bodyPr wrap="none" rtlCol="0">
            <a:spAutoFit/>
          </a:bodyPr>
          <a:lstStyle/>
          <a:p>
            <a:pPr algn="ctr"/>
            <a:r>
              <a:rPr lang="it-IT" dirty="0">
                <a:solidFill>
                  <a:srgbClr val="FF0000"/>
                </a:solidFill>
              </a:rPr>
              <a:t>Use PK to «</a:t>
            </a:r>
            <a:r>
              <a:rPr lang="it-IT" dirty="0" err="1">
                <a:solidFill>
                  <a:srgbClr val="FF0000"/>
                </a:solidFill>
              </a:rPr>
              <a:t>invert</a:t>
            </a:r>
            <a:r>
              <a:rPr lang="it-IT" dirty="0">
                <a:solidFill>
                  <a:srgbClr val="FF0000"/>
                </a:solidFill>
              </a:rPr>
              <a:t>» </a:t>
            </a:r>
            <a:r>
              <a:rPr lang="it-IT" dirty="0" err="1">
                <a:solidFill>
                  <a:srgbClr val="FF0000"/>
                </a:solidFill>
              </a:rPr>
              <a:t>tag</a:t>
            </a:r>
            <a:endParaRPr lang="it-IT" sz="1400" dirty="0">
              <a:solidFill>
                <a:srgbClr val="FF0000"/>
              </a:solidFill>
            </a:endParaRPr>
          </a:p>
        </p:txBody>
      </p:sp>
      <p:sp>
        <p:nvSpPr>
          <p:cNvPr id="8" name="Freccia angolare bidirezionale 7"/>
          <p:cNvSpPr/>
          <p:nvPr/>
        </p:nvSpPr>
        <p:spPr bwMode="auto">
          <a:xfrm rot="2397331">
            <a:off x="7378115" y="4743551"/>
            <a:ext cx="824886" cy="850392"/>
          </a:xfrm>
          <a:prstGeom prst="leftUpArrow">
            <a:avLst>
              <a:gd name="adj1" fmla="val 15120"/>
              <a:gd name="adj2" fmla="val 25000"/>
              <a:gd name="adj3" fmla="val 25000"/>
            </a:avLst>
          </a:prstGeom>
          <a:solidFill>
            <a:srgbClr val="FF0000">
              <a:alpha val="50000"/>
            </a:srgbClr>
          </a:solid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chemeClr val="tx1"/>
              </a:solidFill>
              <a:effectLst/>
              <a:latin typeface="Arial Narrow" pitchFamily="34" charset="0"/>
            </a:endParaRPr>
          </a:p>
        </p:txBody>
      </p:sp>
      <p:sp>
        <p:nvSpPr>
          <p:cNvPr id="9" name="CasellaDiTesto 8"/>
          <p:cNvSpPr txBox="1"/>
          <p:nvPr/>
        </p:nvSpPr>
        <p:spPr>
          <a:xfrm>
            <a:off x="6825408" y="5589240"/>
            <a:ext cx="2071209" cy="646331"/>
          </a:xfrm>
          <a:prstGeom prst="rect">
            <a:avLst/>
          </a:prstGeom>
          <a:noFill/>
        </p:spPr>
        <p:txBody>
          <a:bodyPr wrap="none" rtlCol="0">
            <a:spAutoFit/>
          </a:bodyPr>
          <a:lstStyle/>
          <a:p>
            <a:pPr algn="ctr"/>
            <a:r>
              <a:rPr lang="it-IT" b="1" dirty="0">
                <a:solidFill>
                  <a:srgbClr val="FF0000"/>
                </a:solidFill>
              </a:rPr>
              <a:t>Do </a:t>
            </a:r>
            <a:r>
              <a:rPr lang="it-IT" b="1" dirty="0" err="1">
                <a:solidFill>
                  <a:srgbClr val="FF0000"/>
                </a:solidFill>
              </a:rPr>
              <a:t>they</a:t>
            </a:r>
            <a:r>
              <a:rPr lang="it-IT" b="1" dirty="0">
                <a:solidFill>
                  <a:srgbClr val="FF0000"/>
                </a:solidFill>
              </a:rPr>
              <a:t> match? </a:t>
            </a:r>
          </a:p>
          <a:p>
            <a:pPr algn="ctr"/>
            <a:r>
              <a:rPr lang="it-IT" b="1" dirty="0" err="1">
                <a:solidFill>
                  <a:srgbClr val="FF0000"/>
                </a:solidFill>
              </a:rPr>
              <a:t>If</a:t>
            </a:r>
            <a:r>
              <a:rPr lang="it-IT" b="1" dirty="0">
                <a:solidFill>
                  <a:srgbClr val="FF0000"/>
                </a:solidFill>
              </a:rPr>
              <a:t> Y, </a:t>
            </a:r>
            <a:r>
              <a:rPr lang="it-IT" b="1" dirty="0" err="1">
                <a:solidFill>
                  <a:srgbClr val="FF0000"/>
                </a:solidFill>
              </a:rPr>
              <a:t>message</a:t>
            </a:r>
            <a:r>
              <a:rPr lang="it-IT" b="1" dirty="0">
                <a:solidFill>
                  <a:srgbClr val="FF0000"/>
                </a:solidFill>
              </a:rPr>
              <a:t> </a:t>
            </a:r>
            <a:r>
              <a:rPr lang="it-IT" b="1" dirty="0" err="1">
                <a:solidFill>
                  <a:srgbClr val="FF0000"/>
                </a:solidFill>
              </a:rPr>
              <a:t>is</a:t>
            </a:r>
            <a:r>
              <a:rPr lang="it-IT" b="1" dirty="0">
                <a:solidFill>
                  <a:srgbClr val="FF0000"/>
                </a:solidFill>
              </a:rPr>
              <a:t> </a:t>
            </a:r>
            <a:r>
              <a:rPr lang="it-IT" b="1" dirty="0" err="1">
                <a:solidFill>
                  <a:srgbClr val="FF0000"/>
                </a:solidFill>
              </a:rPr>
              <a:t>valid</a:t>
            </a:r>
            <a:endParaRPr lang="it-IT" b="1" dirty="0">
              <a:solidFill>
                <a:srgbClr val="FF0000"/>
              </a:solidFill>
            </a:endParaRPr>
          </a:p>
        </p:txBody>
      </p:sp>
    </p:spTree>
    <p:extLst>
      <p:ext uri="{BB962C8B-B14F-4D97-AF65-F5344CB8AC3E}">
        <p14:creationId xmlns:p14="http://schemas.microsoft.com/office/powerpoint/2010/main" val="329766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25425"/>
            <a:ext cx="9144000" cy="649288"/>
          </a:xfrm>
        </p:spPr>
        <p:txBody>
          <a:bodyPr/>
          <a:lstStyle/>
          <a:p>
            <a:r>
              <a:rPr lang="it-IT" dirty="0"/>
              <a:t>Digital </a:t>
            </a:r>
            <a:r>
              <a:rPr lang="it-IT" dirty="0" err="1"/>
              <a:t>signature</a:t>
            </a:r>
            <a:r>
              <a:rPr lang="it-IT" dirty="0"/>
              <a:t>: </a:t>
            </a:r>
            <a:r>
              <a:rPr lang="it-IT" dirty="0" err="1"/>
              <a:t>message</a:t>
            </a:r>
            <a:r>
              <a:rPr lang="it-IT" dirty="0"/>
              <a:t> </a:t>
            </a:r>
            <a:r>
              <a:rPr lang="it-IT" dirty="0" err="1"/>
              <a:t>integrity</a:t>
            </a:r>
            <a:r>
              <a:rPr lang="it-IT" dirty="0"/>
              <a:t> </a:t>
            </a:r>
            <a:r>
              <a:rPr lang="it-IT" dirty="0">
                <a:solidFill>
                  <a:srgbClr val="FF0000"/>
                </a:solidFill>
              </a:rPr>
              <a:t>with</a:t>
            </a:r>
            <a:r>
              <a:rPr lang="it-IT" dirty="0"/>
              <a:t> source </a:t>
            </a:r>
            <a:r>
              <a:rPr lang="it-IT" dirty="0" err="1"/>
              <a:t>authentication</a:t>
            </a:r>
            <a:endParaRPr lang="it-IT" dirty="0"/>
          </a:p>
        </p:txBody>
      </p:sp>
      <p:sp>
        <p:nvSpPr>
          <p:cNvPr id="3" name="Segnaposto contenuto 2"/>
          <p:cNvSpPr>
            <a:spLocks noGrp="1"/>
          </p:cNvSpPr>
          <p:nvPr>
            <p:ph idx="1"/>
          </p:nvPr>
        </p:nvSpPr>
        <p:spPr>
          <a:xfrm>
            <a:off x="287524" y="1268760"/>
            <a:ext cx="8892988" cy="5076564"/>
          </a:xfrm>
        </p:spPr>
        <p:txBody>
          <a:bodyPr>
            <a:normAutofit fontScale="85000" lnSpcReduction="20000"/>
          </a:bodyPr>
          <a:lstStyle/>
          <a:p>
            <a:r>
              <a:rPr lang="it-IT" dirty="0"/>
              <a:t>Message </a:t>
            </a:r>
            <a:r>
              <a:rPr lang="it-IT" dirty="0" err="1"/>
              <a:t>integrity</a:t>
            </a:r>
            <a:r>
              <a:rPr lang="it-IT" dirty="0"/>
              <a:t> </a:t>
            </a:r>
            <a:r>
              <a:rPr lang="it-IT" dirty="0">
                <a:sym typeface="Wingdings" panose="05000000000000000000" pitchFamily="2" charset="2"/>
              </a:rPr>
              <a:t> </a:t>
            </a:r>
            <a:r>
              <a:rPr lang="it-IT" dirty="0"/>
              <a:t> </a:t>
            </a:r>
            <a:r>
              <a:rPr lang="it-IT" dirty="0" err="1"/>
              <a:t>auth</a:t>
            </a:r>
            <a:r>
              <a:rPr lang="it-IT" dirty="0"/>
              <a:t> </a:t>
            </a:r>
            <a:r>
              <a:rPr lang="it-IT" dirty="0" err="1"/>
              <a:t>tag</a:t>
            </a:r>
            <a:endParaRPr lang="it-IT" dirty="0"/>
          </a:p>
          <a:p>
            <a:endParaRPr lang="it-IT" dirty="0"/>
          </a:p>
          <a:p>
            <a:endParaRPr lang="it-IT" dirty="0"/>
          </a:p>
          <a:p>
            <a:pPr lvl="2"/>
            <a:endParaRPr lang="it-IT" dirty="0"/>
          </a:p>
          <a:p>
            <a:r>
              <a:rPr lang="it-IT" dirty="0" err="1"/>
              <a:t>Symmetric</a:t>
            </a:r>
            <a:r>
              <a:rPr lang="it-IT" dirty="0"/>
              <a:t> MAC (e.g. HMAC):</a:t>
            </a:r>
          </a:p>
          <a:p>
            <a:pPr lvl="1"/>
            <a:r>
              <a:rPr lang="it-IT" dirty="0"/>
              <a:t>K = </a:t>
            </a:r>
            <a:r>
              <a:rPr lang="it-IT" dirty="0" err="1"/>
              <a:t>symmetric</a:t>
            </a:r>
            <a:r>
              <a:rPr lang="it-IT" dirty="0"/>
              <a:t> </a:t>
            </a:r>
            <a:r>
              <a:rPr lang="it-IT" dirty="0" err="1"/>
              <a:t>key</a:t>
            </a:r>
            <a:r>
              <a:rPr lang="it-IT" dirty="0"/>
              <a:t>: </a:t>
            </a:r>
            <a:r>
              <a:rPr lang="it-IT" dirty="0" err="1"/>
              <a:t>shared</a:t>
            </a:r>
            <a:r>
              <a:rPr lang="it-IT" dirty="0"/>
              <a:t> by SRC and DST</a:t>
            </a:r>
          </a:p>
          <a:p>
            <a:pPr lvl="1"/>
            <a:r>
              <a:rPr lang="it-IT" dirty="0"/>
              <a:t>DST </a:t>
            </a:r>
            <a:r>
              <a:rPr lang="it-IT" b="1" dirty="0">
                <a:solidFill>
                  <a:srgbClr val="FF0000"/>
                </a:solidFill>
              </a:rPr>
              <a:t>must </a:t>
            </a:r>
            <a:r>
              <a:rPr lang="it-IT" b="1" dirty="0" err="1">
                <a:solidFill>
                  <a:srgbClr val="FF0000"/>
                </a:solidFill>
              </a:rPr>
              <a:t>know</a:t>
            </a:r>
            <a:r>
              <a:rPr lang="it-IT" b="1" dirty="0">
                <a:solidFill>
                  <a:srgbClr val="FF0000"/>
                </a:solidFill>
              </a:rPr>
              <a:t> SRC </a:t>
            </a:r>
            <a:r>
              <a:rPr lang="it-IT" b="1" dirty="0" err="1">
                <a:solidFill>
                  <a:srgbClr val="FF0000"/>
                </a:solidFill>
              </a:rPr>
              <a:t>key</a:t>
            </a:r>
            <a:r>
              <a:rPr lang="it-IT" b="1" dirty="0">
                <a:solidFill>
                  <a:srgbClr val="FF0000"/>
                </a:solidFill>
              </a:rPr>
              <a:t> = </a:t>
            </a:r>
            <a:r>
              <a:rPr lang="it-IT" b="1" dirty="0" err="1">
                <a:solidFill>
                  <a:srgbClr val="FF0000"/>
                </a:solidFill>
              </a:rPr>
              <a:t>same</a:t>
            </a:r>
            <a:r>
              <a:rPr lang="it-IT" b="1" dirty="0">
                <a:solidFill>
                  <a:srgbClr val="FF0000"/>
                </a:solidFill>
              </a:rPr>
              <a:t> </a:t>
            </a:r>
            <a:r>
              <a:rPr lang="it-IT" b="1" dirty="0" err="1">
                <a:solidFill>
                  <a:srgbClr val="FF0000"/>
                </a:solidFill>
              </a:rPr>
              <a:t>key</a:t>
            </a:r>
            <a:r>
              <a:rPr lang="it-IT" b="1" dirty="0">
                <a:solidFill>
                  <a:srgbClr val="FF0000"/>
                </a:solidFill>
              </a:rPr>
              <a:t> K </a:t>
            </a:r>
            <a:r>
              <a:rPr lang="it-IT" b="1" dirty="0"/>
              <a:t>to </a:t>
            </a:r>
            <a:r>
              <a:rPr lang="it-IT" b="1" dirty="0" err="1"/>
              <a:t>verify</a:t>
            </a:r>
            <a:endParaRPr lang="it-IT" b="1" dirty="0"/>
          </a:p>
          <a:p>
            <a:pPr lvl="6"/>
            <a:endParaRPr lang="it-IT" dirty="0"/>
          </a:p>
          <a:p>
            <a:r>
              <a:rPr lang="it-IT" dirty="0"/>
              <a:t>Digital </a:t>
            </a:r>
            <a:r>
              <a:rPr lang="it-IT" dirty="0" err="1"/>
              <a:t>Signature</a:t>
            </a:r>
            <a:endParaRPr lang="it-IT" dirty="0"/>
          </a:p>
          <a:p>
            <a:pPr lvl="1"/>
            <a:r>
              <a:rPr lang="it-IT" dirty="0"/>
              <a:t>K = SRC private </a:t>
            </a:r>
            <a:r>
              <a:rPr lang="it-IT" dirty="0" err="1"/>
              <a:t>key</a:t>
            </a:r>
            <a:endParaRPr lang="it-IT" dirty="0"/>
          </a:p>
          <a:p>
            <a:pPr lvl="1"/>
            <a:r>
              <a:rPr lang="it-IT" dirty="0"/>
              <a:t>DST </a:t>
            </a:r>
            <a:r>
              <a:rPr lang="it-IT" b="1" dirty="0">
                <a:solidFill>
                  <a:srgbClr val="FF0000"/>
                </a:solidFill>
              </a:rPr>
              <a:t>just </a:t>
            </a:r>
            <a:r>
              <a:rPr lang="it-IT" b="1" dirty="0" err="1">
                <a:solidFill>
                  <a:srgbClr val="FF0000"/>
                </a:solidFill>
              </a:rPr>
              <a:t>needs</a:t>
            </a:r>
            <a:r>
              <a:rPr lang="it-IT" b="1" dirty="0">
                <a:solidFill>
                  <a:srgbClr val="FF0000"/>
                </a:solidFill>
              </a:rPr>
              <a:t> to </a:t>
            </a:r>
            <a:r>
              <a:rPr lang="it-IT" b="1" dirty="0" err="1">
                <a:solidFill>
                  <a:srgbClr val="FF0000"/>
                </a:solidFill>
              </a:rPr>
              <a:t>know</a:t>
            </a:r>
            <a:r>
              <a:rPr lang="it-IT" b="1" dirty="0">
                <a:solidFill>
                  <a:srgbClr val="FF0000"/>
                </a:solidFill>
              </a:rPr>
              <a:t> SRC </a:t>
            </a:r>
            <a:r>
              <a:rPr lang="it-IT" b="1" dirty="0" err="1">
                <a:solidFill>
                  <a:srgbClr val="FF0000"/>
                </a:solidFill>
              </a:rPr>
              <a:t>PubKey</a:t>
            </a:r>
            <a:r>
              <a:rPr lang="it-IT" b="1" dirty="0">
                <a:solidFill>
                  <a:srgbClr val="FF0000"/>
                </a:solidFill>
              </a:rPr>
              <a:t> </a:t>
            </a:r>
            <a:r>
              <a:rPr lang="it-IT" dirty="0"/>
              <a:t>to </a:t>
            </a:r>
            <a:r>
              <a:rPr lang="it-IT" dirty="0" err="1"/>
              <a:t>verify</a:t>
            </a:r>
            <a:r>
              <a:rPr lang="it-IT" dirty="0"/>
              <a:t>!</a:t>
            </a:r>
          </a:p>
          <a:p>
            <a:pPr lvl="5"/>
            <a:endParaRPr lang="it-IT" dirty="0"/>
          </a:p>
          <a:p>
            <a:pPr lvl="1"/>
            <a:r>
              <a:rPr lang="it-IT" b="1" dirty="0" err="1">
                <a:solidFill>
                  <a:srgbClr val="00B0F0"/>
                </a:solidFill>
              </a:rPr>
              <a:t>Consequence</a:t>
            </a:r>
            <a:r>
              <a:rPr lang="it-IT" b="1" dirty="0">
                <a:solidFill>
                  <a:srgbClr val="00B0F0"/>
                </a:solidFill>
              </a:rPr>
              <a:t>: non-</a:t>
            </a:r>
            <a:r>
              <a:rPr lang="it-IT" b="1" dirty="0" err="1">
                <a:solidFill>
                  <a:srgbClr val="00B0F0"/>
                </a:solidFill>
              </a:rPr>
              <a:t>repudiation</a:t>
            </a:r>
            <a:r>
              <a:rPr lang="it-IT" b="1" dirty="0">
                <a:solidFill>
                  <a:srgbClr val="00B0F0"/>
                </a:solidFill>
              </a:rPr>
              <a:t> </a:t>
            </a:r>
            <a:r>
              <a:rPr lang="it-IT" b="1" dirty="0" err="1">
                <a:solidFill>
                  <a:srgbClr val="00B0F0"/>
                </a:solidFill>
              </a:rPr>
              <a:t>a.k.a</a:t>
            </a:r>
            <a:r>
              <a:rPr lang="it-IT" b="1" dirty="0">
                <a:solidFill>
                  <a:srgbClr val="00B0F0"/>
                </a:solidFill>
              </a:rPr>
              <a:t>. source </a:t>
            </a:r>
            <a:r>
              <a:rPr lang="it-IT" b="1" dirty="0" err="1">
                <a:solidFill>
                  <a:srgbClr val="00B0F0"/>
                </a:solidFill>
              </a:rPr>
              <a:t>authentication</a:t>
            </a:r>
            <a:endParaRPr lang="it-IT" b="1" dirty="0">
              <a:solidFill>
                <a:srgbClr val="00B0F0"/>
              </a:solidFill>
            </a:endParaRPr>
          </a:p>
        </p:txBody>
      </p:sp>
      <p:sp>
        <p:nvSpPr>
          <p:cNvPr id="4" name="Rectangle 9"/>
          <p:cNvSpPr>
            <a:spLocks noChangeArrowheads="1"/>
          </p:cNvSpPr>
          <p:nvPr/>
        </p:nvSpPr>
        <p:spPr bwMode="auto">
          <a:xfrm>
            <a:off x="1583668" y="2048539"/>
            <a:ext cx="4772873" cy="420663"/>
          </a:xfrm>
          <a:prstGeom prst="rect">
            <a:avLst/>
          </a:prstGeom>
          <a:solidFill>
            <a:srgbClr val="92D050">
              <a:alpha val="50000"/>
            </a:srgbClr>
          </a:solidFill>
          <a:ln w="12700">
            <a:solidFill>
              <a:schemeClr val="tx1"/>
            </a:solidFill>
            <a:miter lim="800000"/>
            <a:headEnd type="none" w="sm" len="sm"/>
            <a:tailEnd type="none" w="sm" len="sm"/>
          </a:ln>
          <a:effectLst/>
        </p:spPr>
        <p:txBody>
          <a:bodyPr wrap="none" anchor="ctr"/>
          <a:lstStyle/>
          <a:p>
            <a:pPr algn="ctr"/>
            <a:r>
              <a:rPr lang="it-IT" altLang="it-IT" sz="2400" b="1" dirty="0" err="1"/>
              <a:t>message</a:t>
            </a:r>
            <a:r>
              <a:rPr lang="it-IT" altLang="it-IT" sz="2400" b="1" dirty="0"/>
              <a:t> M</a:t>
            </a:r>
          </a:p>
        </p:txBody>
      </p:sp>
      <p:sp>
        <p:nvSpPr>
          <p:cNvPr id="5" name="Rectangle 13"/>
          <p:cNvSpPr>
            <a:spLocks noChangeArrowheads="1"/>
          </p:cNvSpPr>
          <p:nvPr/>
        </p:nvSpPr>
        <p:spPr bwMode="auto">
          <a:xfrm>
            <a:off x="6356540" y="2047875"/>
            <a:ext cx="1347808" cy="421990"/>
          </a:xfrm>
          <a:prstGeom prst="rect">
            <a:avLst/>
          </a:prstGeom>
          <a:solidFill>
            <a:srgbClr val="FFC000">
              <a:alpha val="50000"/>
            </a:srgbClr>
          </a:solidFill>
          <a:ln w="12700">
            <a:solidFill>
              <a:schemeClr val="tx1"/>
            </a:solidFill>
            <a:miter lim="800000"/>
            <a:headEnd type="none" w="sm" len="sm"/>
            <a:tailEnd type="none" w="sm" len="sm"/>
          </a:ln>
          <a:effectLst/>
        </p:spPr>
        <p:txBody>
          <a:bodyPr wrap="none" anchor="ctr"/>
          <a:lstStyle/>
          <a:p>
            <a:pPr algn="ctr"/>
            <a:r>
              <a:rPr lang="it-IT" altLang="it-IT" sz="2400" b="1" dirty="0"/>
              <a:t>TAG(K,M)</a:t>
            </a:r>
          </a:p>
        </p:txBody>
      </p:sp>
      <p:sp>
        <p:nvSpPr>
          <p:cNvPr id="7" name="Freccia a destra 6"/>
          <p:cNvSpPr/>
          <p:nvPr/>
        </p:nvSpPr>
        <p:spPr bwMode="auto">
          <a:xfrm>
            <a:off x="359532" y="1772816"/>
            <a:ext cx="1080120" cy="972108"/>
          </a:xfrm>
          <a:prstGeom prst="rightArrow">
            <a:avLst/>
          </a:prstGeom>
          <a:solidFill>
            <a:srgbClr val="53D810">
              <a:alpha val="5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800" b="0" i="0" u="none" strike="noStrike" cap="none" normalizeH="0" baseline="0" dirty="0">
                <a:ln>
                  <a:noFill/>
                </a:ln>
                <a:solidFill>
                  <a:schemeClr val="tx1"/>
                </a:solidFill>
                <a:effectLst/>
                <a:latin typeface="Arial Narrow" pitchFamily="34" charset="0"/>
              </a:rPr>
              <a:t>SRC</a:t>
            </a:r>
            <a:endParaRPr kumimoji="0" lang="it-IT" sz="1800" b="0" i="0" u="none" strike="noStrike" cap="none" normalizeH="0" baseline="0" dirty="0">
              <a:ln>
                <a:noFill/>
              </a:ln>
              <a:solidFill>
                <a:schemeClr val="tx1"/>
              </a:solidFill>
              <a:effectLst/>
              <a:latin typeface="Arial Narrow" pitchFamily="34" charset="0"/>
            </a:endParaRPr>
          </a:p>
        </p:txBody>
      </p:sp>
      <p:sp>
        <p:nvSpPr>
          <p:cNvPr id="8" name="Ovale 7"/>
          <p:cNvSpPr/>
          <p:nvPr/>
        </p:nvSpPr>
        <p:spPr bwMode="auto">
          <a:xfrm>
            <a:off x="7848364" y="1898830"/>
            <a:ext cx="1152128" cy="720080"/>
          </a:xfrm>
          <a:prstGeom prst="ellipse">
            <a:avLst/>
          </a:prstGeom>
          <a:solidFill>
            <a:srgbClr val="CC6600">
              <a:alpha val="5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it-IT" sz="2800" b="0" i="0" u="none" strike="noStrike" cap="none" normalizeH="0" baseline="0" dirty="0">
                <a:ln>
                  <a:noFill/>
                </a:ln>
                <a:solidFill>
                  <a:schemeClr val="tx1"/>
                </a:solidFill>
                <a:effectLst/>
                <a:latin typeface="Arial Narrow" pitchFamily="34" charset="0"/>
              </a:rPr>
              <a:t>DST</a:t>
            </a:r>
          </a:p>
        </p:txBody>
      </p:sp>
    </p:spTree>
    <p:extLst>
      <p:ext uri="{BB962C8B-B14F-4D97-AF65-F5344CB8AC3E}">
        <p14:creationId xmlns:p14="http://schemas.microsoft.com/office/powerpoint/2010/main" val="67606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Grp="1" noChangeArrowheads="1"/>
          </p:cNvSpPr>
          <p:nvPr>
            <p:ph type="ctrTitle"/>
          </p:nvPr>
        </p:nvSpPr>
        <p:spPr>
          <a:xfrm>
            <a:off x="683568" y="1664804"/>
            <a:ext cx="7772400" cy="2990850"/>
          </a:xfrm>
        </p:spPr>
        <p:txBody>
          <a:bodyPr/>
          <a:lstStyle/>
          <a:p>
            <a:pPr eaLnBrk="1" hangingPunct="1">
              <a:defRPr/>
            </a:pPr>
            <a:r>
              <a:rPr lang="it-IT" sz="3200" dirty="0" err="1"/>
              <a:t>Anymmetric</a:t>
            </a:r>
            <a:r>
              <a:rPr lang="it-IT" sz="3200" dirty="0"/>
              <a:t> </a:t>
            </a:r>
            <a:r>
              <a:rPr lang="it-IT" sz="3200" dirty="0" err="1"/>
              <a:t>Cryptography</a:t>
            </a:r>
            <a:r>
              <a:rPr lang="it-IT" sz="3200" dirty="0"/>
              <a:t>:</a:t>
            </a:r>
            <a:br>
              <a:rPr lang="it-IT" sz="3200" dirty="0"/>
            </a:br>
            <a:r>
              <a:rPr lang="it-IT" sz="3200" dirty="0"/>
              <a:t>Basic </a:t>
            </a:r>
            <a:r>
              <a:rPr lang="it-IT" sz="3200" dirty="0" err="1"/>
              <a:t>Algorithms</a:t>
            </a:r>
            <a:endParaRPr lang="it-IT" sz="2800" dirty="0">
              <a:solidFill>
                <a:srgbClr val="FF0000"/>
              </a:solidFill>
            </a:endParaRPr>
          </a:p>
        </p:txBody>
      </p:sp>
    </p:spTree>
    <p:extLst>
      <p:ext uri="{BB962C8B-B14F-4D97-AF65-F5344CB8AC3E}">
        <p14:creationId xmlns:p14="http://schemas.microsoft.com/office/powerpoint/2010/main" val="2756041319"/>
      </p:ext>
    </p:extLst>
  </p:cSld>
  <p:clrMapOvr>
    <a:masterClrMapping/>
  </p:clrMapOvr>
</p:sld>
</file>

<file path=ppt/theme/theme1.xml><?xml version="1.0" encoding="utf-8"?>
<a:theme xmlns:a="http://schemas.openxmlformats.org/drawingml/2006/main" name="214templ">
  <a:themeElements>
    <a:clrScheme name="">
      <a:dk1>
        <a:srgbClr val="000000"/>
      </a:dk1>
      <a:lt1>
        <a:srgbClr val="FFFFFF"/>
      </a:lt1>
      <a:dk2>
        <a:srgbClr val="000000"/>
      </a:dk2>
      <a:lt2>
        <a:srgbClr val="CECECE"/>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214templ">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alpha val="50000"/>
          </a:srgbClr>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rgbClr val="FFFF99">
            <a:alpha val="50000"/>
          </a:srgbClr>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14temp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14temp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14temp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14temp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14temp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14temp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14temp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2781951D3CFA64AA3493CD3E6442C76" ma:contentTypeVersion="4" ma:contentTypeDescription="Creare un nuovo documento." ma:contentTypeScope="" ma:versionID="a36c6b2f7fcd373cb8b64cdfd812e698">
  <xsd:schema xmlns:xsd="http://www.w3.org/2001/XMLSchema" xmlns:xs="http://www.w3.org/2001/XMLSchema" xmlns:p="http://schemas.microsoft.com/office/2006/metadata/properties" xmlns:ns2="aae43852-53e9-4813-a3db-c50f0e7934bf" targetNamespace="http://schemas.microsoft.com/office/2006/metadata/properties" ma:root="true" ma:fieldsID="b16886be2dba503720a39a8063f8acf3" ns2:_="">
    <xsd:import namespace="aae43852-53e9-4813-a3db-c50f0e7934b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e43852-53e9-4813-a3db-c50f0e7934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7E73DB-CE70-486D-8DF1-427508C47B14}"/>
</file>

<file path=customXml/itemProps2.xml><?xml version="1.0" encoding="utf-8"?>
<ds:datastoreItem xmlns:ds="http://schemas.openxmlformats.org/officeDocument/2006/customXml" ds:itemID="{58590C1E-49CE-4A61-9D87-95992A5D8120}"/>
</file>

<file path=customXml/itemProps3.xml><?xml version="1.0" encoding="utf-8"?>
<ds:datastoreItem xmlns:ds="http://schemas.openxmlformats.org/officeDocument/2006/customXml" ds:itemID="{534AA7B1-F184-45F4-8602-9D0D6CF9DC02}"/>
</file>

<file path=docProps/app.xml><?xml version="1.0" encoding="utf-8"?>
<Properties xmlns="http://schemas.openxmlformats.org/officeDocument/2006/extended-properties" xmlns:vt="http://schemas.openxmlformats.org/officeDocument/2006/docPropsVTypes">
  <Template>c:\214\214templ.ppt</Template>
  <TotalTime>0</TotalTime>
  <Pages>22</Pages>
  <Words>4327</Words>
  <Application>Microsoft Office PowerPoint</Application>
  <PresentationFormat>Presentazione su schermo (4:3)</PresentationFormat>
  <Paragraphs>658</Paragraphs>
  <Slides>57</Slides>
  <Notes>14</Notes>
  <HiddenSlides>0</HiddenSlides>
  <MMClips>0</MMClips>
  <ScaleCrop>false</ScaleCrop>
  <HeadingPairs>
    <vt:vector size="8" baseType="variant">
      <vt:variant>
        <vt:lpstr>Caratteri utilizzati</vt:lpstr>
      </vt:variant>
      <vt:variant>
        <vt:i4>10</vt:i4>
      </vt:variant>
      <vt:variant>
        <vt:lpstr>Tema</vt:lpstr>
      </vt:variant>
      <vt:variant>
        <vt:i4>1</vt:i4>
      </vt:variant>
      <vt:variant>
        <vt:lpstr>Server OLE incorporati</vt:lpstr>
      </vt:variant>
      <vt:variant>
        <vt:i4>2</vt:i4>
      </vt:variant>
      <vt:variant>
        <vt:lpstr>Titoli diapositive</vt:lpstr>
      </vt:variant>
      <vt:variant>
        <vt:i4>57</vt:i4>
      </vt:variant>
    </vt:vector>
  </HeadingPairs>
  <TitlesOfParts>
    <vt:vector size="70" baseType="lpstr">
      <vt:lpstr>Arial</vt:lpstr>
      <vt:lpstr>Arial Narrow</vt:lpstr>
      <vt:lpstr>Book Antiqua</vt:lpstr>
      <vt:lpstr>Bookman Old Style</vt:lpstr>
      <vt:lpstr>Cambria Math</vt:lpstr>
      <vt:lpstr>New York</vt:lpstr>
      <vt:lpstr>Symbol</vt:lpstr>
      <vt:lpstr>Times New Roman</vt:lpstr>
      <vt:lpstr>Trebuchet MS</vt:lpstr>
      <vt:lpstr>Wingdings</vt:lpstr>
      <vt:lpstr>214templ</vt:lpstr>
      <vt:lpstr>Equazione</vt:lpstr>
      <vt:lpstr>Microsoft ClipArt Gallery</vt:lpstr>
      <vt:lpstr>Introduction to  Asymmetric Cryptography</vt:lpstr>
      <vt:lpstr>Asymmetric cryptography</vt:lpstr>
      <vt:lpstr>Practical usage model #1:  HTTPS/TLS-style</vt:lpstr>
      <vt:lpstr>Practical usage model #2:  Hybrid Encryption</vt:lpstr>
      <vt:lpstr>PubKey crypto: two ways to use it</vt:lpstr>
      <vt:lpstr>digital signature</vt:lpstr>
      <vt:lpstr>digital signature</vt:lpstr>
      <vt:lpstr>Digital signature: message integrity with source authentication</vt:lpstr>
      <vt:lpstr>Anymmetric Cryptography: Basic Algorithms</vt:lpstr>
      <vt:lpstr>The Pioneers</vt:lpstr>
      <vt:lpstr>Basic ingredient:  HARD (asymmetric) PROBLEM</vt:lpstr>
      <vt:lpstr>Why modular exponentiation is easy</vt:lpstr>
      <vt:lpstr>Why modular exponentiation is easy</vt:lpstr>
      <vt:lpstr>And why DLOG is hard</vt:lpstr>
      <vt:lpstr>Diffie-Hellman Key Agreement </vt:lpstr>
      <vt:lpstr>Diffie-Hellman Key Agreement </vt:lpstr>
      <vt:lpstr>DH functional limitation</vt:lpstr>
      <vt:lpstr>The RSA algorithm</vt:lpstr>
      <vt:lpstr>The principle behind RSA</vt:lpstr>
      <vt:lpstr>Computing Euler’s Totient Function</vt:lpstr>
      <vt:lpstr>Consequence of «periodicity»</vt:lpstr>
      <vt:lpstr>RSA construction</vt:lpstr>
      <vt:lpstr>RSA construction</vt:lpstr>
      <vt:lpstr>Why RSA works? Trapdoor function!</vt:lpstr>
      <vt:lpstr>Reminder: Ext Euclidean algo</vt:lpstr>
      <vt:lpstr>How to compute RSA inverse</vt:lpstr>
      <vt:lpstr>RSA recap: toy example</vt:lpstr>
      <vt:lpstr>Digital Certificates and Public Key Infrastructure</vt:lpstr>
      <vt:lpstr>digital signature: review</vt:lpstr>
      <vt:lpstr>digital signature: review</vt:lpstr>
      <vt:lpstr>digital signature: problem</vt:lpstr>
      <vt:lpstr>RSA Key Transport, review</vt:lpstr>
      <vt:lpstr>RSA Key Transport, MITM attack</vt:lpstr>
      <vt:lpstr>What about DH? MITM, again!!</vt:lpstr>
      <vt:lpstr>Presentazione standard di PowerPoint</vt:lpstr>
      <vt:lpstr>The solution: Digital Certificates</vt:lpstr>
      <vt:lpstr>Main Role of a digital certificate </vt:lpstr>
      <vt:lpstr>Why we need certificates?</vt:lpstr>
      <vt:lpstr>A) Issuing a Certificate (offline)</vt:lpstr>
      <vt:lpstr>B) Verifying Certificate validity</vt:lpstr>
      <vt:lpstr>B) Verifying Certificate validity</vt:lpstr>
      <vt:lpstr>B) Verifying Certificate validity</vt:lpstr>
      <vt:lpstr>Proof of knowledge of SK  via digital signature</vt:lpstr>
      <vt:lpstr>Proof of knowledge of SK  via PubKey encryption</vt:lpstr>
      <vt:lpstr>Practical TLS approach  (when RSA Key Transport used)</vt:lpstr>
      <vt:lpstr>Certificate chains</vt:lpstr>
      <vt:lpstr>Very brief intro to PKI Public Key Infrastructure</vt:lpstr>
      <vt:lpstr>Public Key Infrastructure (PKI)</vt:lpstr>
      <vt:lpstr>X.509 certificates (high level)</vt:lpstr>
      <vt:lpstr>X.509 certificates: a real example</vt:lpstr>
      <vt:lpstr>X.509 certificates: a real example</vt:lpstr>
      <vt:lpstr>Public Key Cryptography Standards</vt:lpstr>
      <vt:lpstr>Example: Certificate Signing Request</vt:lpstr>
      <vt:lpstr>X509v3 extensions</vt:lpstr>
      <vt:lpstr>Some standard extensions</vt:lpstr>
      <vt:lpstr>Certificate revocation</vt:lpstr>
      <vt:lpstr>Revocation approach: Certificate Revocation List (CRL)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101</dc:title>
  <dc:subject>Lecture</dc:subject>
  <dc:creator>Giuseppe Bianchi</dc:creator>
  <cp:keywords/>
  <dc:description/>
  <cp:lastModifiedBy>GB</cp:lastModifiedBy>
  <cp:revision>539</cp:revision>
  <cp:lastPrinted>1998-04-09T13:49:28Z</cp:lastPrinted>
  <dcterms:created xsi:type="dcterms:W3CDTF">1996-09-11T22:41:56Z</dcterms:created>
  <dcterms:modified xsi:type="dcterms:W3CDTF">2021-11-09T15:28:34Z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0x010100F2781951D3CFA64AA3493CD3E6442C76</vt:lpwstr>
  </property>
</Properties>
</file>