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17" r:id="rId2"/>
    <p:sldId id="704" r:id="rId3"/>
    <p:sldId id="722" r:id="rId4"/>
    <p:sldId id="723" r:id="rId5"/>
    <p:sldId id="724" r:id="rId6"/>
    <p:sldId id="725" r:id="rId7"/>
    <p:sldId id="726" r:id="rId8"/>
    <p:sldId id="727" r:id="rId9"/>
    <p:sldId id="728" r:id="rId10"/>
    <p:sldId id="729" r:id="rId11"/>
    <p:sldId id="730" r:id="rId12"/>
    <p:sldId id="734" r:id="rId13"/>
    <p:sldId id="732" r:id="rId14"/>
    <p:sldId id="739" r:id="rId15"/>
    <p:sldId id="733" r:id="rId16"/>
    <p:sldId id="731" r:id="rId17"/>
    <p:sldId id="735" r:id="rId18"/>
    <p:sldId id="736" r:id="rId19"/>
    <p:sldId id="737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FFCCFF"/>
    <a:srgbClr val="3333CC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22" autoAdjust="0"/>
  </p:normalViewPr>
  <p:slideViewPr>
    <p:cSldViewPr>
      <p:cViewPr varScale="1">
        <p:scale>
          <a:sx n="60" d="100"/>
          <a:sy n="60" d="100"/>
        </p:scale>
        <p:origin x="578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7D24F2BB-BBB3-44BC-9B89-4055B506CF0B}" type="slidenum">
              <a:rPr lang="en-US" altLang="it-IT" sz="2500">
                <a:latin typeface="Book Antiqua" pitchFamily="18" charset="0"/>
              </a:rPr>
              <a:pPr/>
              <a:t>‹N›</a:t>
            </a:fld>
            <a:endParaRPr lang="en-US" altLang="it-IT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761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395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3874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6566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465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29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79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7548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3717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36413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26685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28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55985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5049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it-IT">
                <a:latin typeface="Arial" charset="0"/>
              </a:rPr>
              <a:t>Giuseppe Bianchi </a:t>
            </a: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37D7YZCpS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print.iacr.org/2003/052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/>
              <a:t>More </a:t>
            </a:r>
            <a:r>
              <a:rPr lang="it-IT" dirty="0" err="1"/>
              <a:t>insights</a:t>
            </a:r>
            <a:r>
              <a:rPr lang="it-IT" dirty="0"/>
              <a:t> on the security of RSA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transport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math</a:t>
            </a:r>
            <a:r>
              <a:rPr lang="it-IT" dirty="0"/>
              <a:t> file)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RSA </a:t>
            </a:r>
            <a:r>
              <a:rPr lang="it-IT" dirty="0" err="1"/>
              <a:t>parameters</a:t>
            </a:r>
            <a:endParaRPr lang="it-IT" dirty="0"/>
          </a:p>
          <a:p>
            <a:pPr lvl="1"/>
            <a:r>
              <a:rPr lang="it-IT" dirty="0"/>
              <a:t>p = 13, q=19, n=247 (8 bit)</a:t>
            </a:r>
          </a:p>
          <a:p>
            <a:pPr lvl="1"/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pick</a:t>
            </a:r>
            <a:r>
              <a:rPr lang="it-IT" dirty="0"/>
              <a:t> e=29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/>
              <a:t>d=e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216 = 149 </a:t>
            </a:r>
          </a:p>
          <a:p>
            <a:endParaRPr lang="it-IT" dirty="0"/>
          </a:p>
          <a:p>
            <a:r>
              <a:rPr lang="it-IT" dirty="0"/>
              <a:t>Assume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C=90</a:t>
            </a:r>
          </a:p>
          <a:p>
            <a:r>
              <a:rPr lang="it-IT" dirty="0" err="1"/>
              <a:t>Send</a:t>
            </a:r>
            <a:r>
              <a:rPr lang="it-IT" dirty="0"/>
              <a:t> to server:</a:t>
            </a:r>
            <a:br>
              <a:rPr lang="it-IT" dirty="0"/>
            </a:br>
            <a:r>
              <a:rPr lang="pt-BR" sz="2400" dirty="0"/>
              <a:t>Mod[c* PowerMod[2^Range[1, 8], e, n], n] =</a:t>
            </a:r>
            <a:br>
              <a:rPr lang="it-IT" sz="2400" dirty="0"/>
            </a:br>
            <a:r>
              <a:rPr lang="it-IT" sz="2400" dirty="0"/>
              <a:t>{20, 224, 187, 69, 180, 40, 201, 127}</a:t>
            </a:r>
          </a:p>
          <a:p>
            <a:r>
              <a:rPr lang="it-IT" dirty="0"/>
              <a:t>Server </a:t>
            </a:r>
            <a:r>
              <a:rPr lang="it-IT" dirty="0" err="1"/>
              <a:t>returns</a:t>
            </a:r>
            <a:r>
              <a:rPr lang="it-IT" dirty="0"/>
              <a:t>:  </a:t>
            </a:r>
            <a:r>
              <a:rPr lang="it-IT" sz="2800" dirty="0"/>
              <a:t>{0,1,1,1,0,1,1,1}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15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(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math</a:t>
            </a:r>
            <a:r>
              <a:rPr lang="it-IT" dirty="0"/>
              <a:t> file)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2M </a:t>
            </a:r>
            <a:r>
              <a:rPr lang="it-IT" dirty="0" err="1"/>
              <a:t>starts</a:t>
            </a:r>
            <a:r>
              <a:rPr lang="it-IT" dirty="0"/>
              <a:t> with 0 </a:t>
            </a:r>
            <a:r>
              <a:rPr lang="it-IT" dirty="0" err="1"/>
              <a:t>if</a:t>
            </a:r>
            <a:endParaRPr lang="it-IT" dirty="0"/>
          </a:p>
          <a:p>
            <a:pPr lvl="1"/>
            <a:r>
              <a:rPr lang="it-IT" dirty="0"/>
              <a:t>M in (0, 63) or (124,187)</a:t>
            </a:r>
          </a:p>
          <a:p>
            <a:r>
              <a:rPr lang="it-IT" dirty="0"/>
              <a:t>Of </a:t>
            </a:r>
            <a:r>
              <a:rPr lang="it-IT" dirty="0" err="1"/>
              <a:t>this</a:t>
            </a:r>
            <a:r>
              <a:rPr lang="it-IT" dirty="0"/>
              <a:t>, 4M </a:t>
            </a:r>
            <a:r>
              <a:rPr lang="it-IT" dirty="0" err="1"/>
              <a:t>starts</a:t>
            </a:r>
            <a:r>
              <a:rPr lang="it-IT" dirty="0"/>
              <a:t> with 1 </a:t>
            </a:r>
            <a:r>
              <a:rPr lang="it-IT" dirty="0" err="1"/>
              <a:t>if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M in (32, 61) or (156,185)</a:t>
            </a:r>
          </a:p>
          <a:p>
            <a:r>
              <a:rPr lang="it-IT" dirty="0"/>
              <a:t>Of </a:t>
            </a:r>
            <a:r>
              <a:rPr lang="it-IT" dirty="0" err="1"/>
              <a:t>this</a:t>
            </a:r>
            <a:r>
              <a:rPr lang="it-IT" dirty="0"/>
              <a:t>, 8M </a:t>
            </a:r>
            <a:r>
              <a:rPr lang="it-IT" dirty="0" err="1"/>
              <a:t>starts</a:t>
            </a:r>
            <a:r>
              <a:rPr lang="it-IT" dirty="0"/>
              <a:t> with 1 </a:t>
            </a:r>
            <a:r>
              <a:rPr lang="it-IT" dirty="0" err="1"/>
              <a:t>if</a:t>
            </a:r>
            <a:endParaRPr lang="it-IT" dirty="0"/>
          </a:p>
          <a:p>
            <a:pPr lvl="1"/>
            <a:r>
              <a:rPr lang="it-IT" dirty="0"/>
              <a:t>M in (47, 61) or (171,185)</a:t>
            </a:r>
          </a:p>
          <a:p>
            <a:pPr lvl="1"/>
            <a:endParaRPr lang="it-IT" dirty="0"/>
          </a:p>
          <a:p>
            <a:r>
              <a:rPr lang="it-IT" dirty="0"/>
              <a:t>And so on, 8° </a:t>
            </a:r>
            <a:r>
              <a:rPr lang="it-IT" dirty="0" err="1"/>
              <a:t>attempt</a:t>
            </a:r>
            <a:r>
              <a:rPr lang="it-IT" dirty="0"/>
              <a:t>, i.e. 256M, </a:t>
            </a:r>
            <a:r>
              <a:rPr lang="it-IT" dirty="0" err="1"/>
              <a:t>will</a:t>
            </a:r>
            <a:r>
              <a:rPr lang="it-IT" dirty="0"/>
              <a:t> break the last </a:t>
            </a:r>
            <a:r>
              <a:rPr lang="it-IT" dirty="0" err="1"/>
              <a:t>tie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search</a:t>
            </a:r>
            <a:r>
              <a:rPr lang="it-IT" dirty="0"/>
              <a:t>: linear with #bit!!</a:t>
            </a:r>
            <a:br>
              <a:rPr lang="it-IT" dirty="0"/>
            </a:b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17852" y="5733320"/>
            <a:ext cx="745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i="1" dirty="0" err="1">
                <a:solidFill>
                  <a:srgbClr val="FF0000"/>
                </a:solidFill>
              </a:rPr>
              <a:t>Aftermath</a:t>
            </a:r>
            <a:r>
              <a:rPr lang="it-IT" b="1" i="1" dirty="0">
                <a:solidFill>
                  <a:srgbClr val="FF0000"/>
                </a:solidFill>
              </a:rPr>
              <a:t>: </a:t>
            </a:r>
            <a:r>
              <a:rPr lang="it-IT" b="1" i="1" dirty="0" err="1">
                <a:solidFill>
                  <a:srgbClr val="FF0000"/>
                </a:solidFill>
              </a:rPr>
              <a:t>as</a:t>
            </a:r>
            <a:r>
              <a:rPr lang="it-IT" b="1" i="1" dirty="0">
                <a:solidFill>
                  <a:srgbClr val="FF0000"/>
                </a:solidFill>
              </a:rPr>
              <a:t> long </a:t>
            </a:r>
            <a:r>
              <a:rPr lang="it-IT" b="1" i="1" dirty="0" err="1">
                <a:solidFill>
                  <a:srgbClr val="FF0000"/>
                </a:solidFill>
              </a:rPr>
              <a:t>as</a:t>
            </a:r>
            <a:r>
              <a:rPr lang="it-IT" b="1" i="1" dirty="0">
                <a:solidFill>
                  <a:srgbClr val="FF0000"/>
                </a:solidFill>
              </a:rPr>
              <a:t> </a:t>
            </a:r>
            <a:r>
              <a:rPr lang="it-IT" b="1" i="1" dirty="0" err="1">
                <a:solidFill>
                  <a:srgbClr val="FF0000"/>
                </a:solidFill>
              </a:rPr>
              <a:t>one</a:t>
            </a:r>
            <a:r>
              <a:rPr lang="it-IT" b="1" i="1" dirty="0">
                <a:solidFill>
                  <a:srgbClr val="FF0000"/>
                </a:solidFill>
              </a:rPr>
              <a:t> bit </a:t>
            </a:r>
            <a:r>
              <a:rPr lang="it-IT" b="1" i="1" dirty="0" err="1">
                <a:solidFill>
                  <a:srgbClr val="FF0000"/>
                </a:solidFill>
              </a:rPr>
              <a:t>gets</a:t>
            </a:r>
            <a:r>
              <a:rPr lang="it-IT" b="1" i="1" dirty="0">
                <a:solidFill>
                  <a:srgbClr val="FF0000"/>
                </a:solidFill>
              </a:rPr>
              <a:t> </a:t>
            </a:r>
            <a:r>
              <a:rPr lang="it-IT" b="1" i="1" dirty="0" err="1">
                <a:solidFill>
                  <a:srgbClr val="FF0000"/>
                </a:solidFill>
              </a:rPr>
              <a:t>known</a:t>
            </a:r>
            <a:r>
              <a:rPr lang="it-IT" b="1" i="1" dirty="0">
                <a:solidFill>
                  <a:srgbClr val="FF0000"/>
                </a:solidFill>
              </a:rPr>
              <a:t>, </a:t>
            </a:r>
            <a:r>
              <a:rPr lang="it-IT" b="1" i="1" dirty="0" err="1">
                <a:solidFill>
                  <a:srgbClr val="FF0000"/>
                </a:solidFill>
              </a:rPr>
              <a:t>all</a:t>
            </a:r>
            <a:r>
              <a:rPr lang="it-IT" b="1" i="1" dirty="0">
                <a:solidFill>
                  <a:srgbClr val="FF0000"/>
                </a:solidFill>
              </a:rPr>
              <a:t> the </a:t>
            </a:r>
            <a:r>
              <a:rPr lang="it-IT" b="1" i="1" dirty="0" err="1">
                <a:solidFill>
                  <a:srgbClr val="FF0000"/>
                </a:solidFill>
              </a:rPr>
              <a:t>ciphertext</a:t>
            </a:r>
            <a:r>
              <a:rPr lang="it-IT" b="1" i="1" dirty="0">
                <a:solidFill>
                  <a:srgbClr val="FF0000"/>
                </a:solidFill>
              </a:rPr>
              <a:t> </a:t>
            </a:r>
            <a:r>
              <a:rPr lang="it-IT" b="1" i="1" dirty="0" err="1">
                <a:solidFill>
                  <a:srgbClr val="FF0000"/>
                </a:solidFill>
              </a:rPr>
              <a:t>gets</a:t>
            </a:r>
            <a:r>
              <a:rPr lang="it-IT" b="1" i="1" dirty="0">
                <a:solidFill>
                  <a:srgbClr val="FF0000"/>
                </a:solidFill>
              </a:rPr>
              <a:t> </a:t>
            </a:r>
            <a:r>
              <a:rPr lang="it-IT" b="1" i="1" dirty="0" err="1">
                <a:solidFill>
                  <a:srgbClr val="FF0000"/>
                </a:solidFill>
              </a:rPr>
              <a:t>known</a:t>
            </a:r>
            <a:r>
              <a:rPr lang="it-IT" b="1" i="1" dirty="0">
                <a:solidFill>
                  <a:srgbClr val="FF0000"/>
                </a:solidFill>
              </a:rPr>
              <a:t> </a:t>
            </a:r>
            <a:r>
              <a:rPr lang="it-IT" b="1" i="1" dirty="0" err="1">
                <a:solidFill>
                  <a:srgbClr val="FF0000"/>
                </a:solidFill>
              </a:rPr>
              <a:t>as</a:t>
            </a:r>
            <a:r>
              <a:rPr lang="it-IT" b="1" i="1" dirty="0">
                <a:solidFill>
                  <a:srgbClr val="FF0000"/>
                </a:solidFill>
              </a:rPr>
              <a:t> </a:t>
            </a:r>
            <a:r>
              <a:rPr lang="it-IT" b="1" i="1" dirty="0" err="1">
                <a:solidFill>
                  <a:srgbClr val="FF0000"/>
                </a:solidFill>
              </a:rPr>
              <a:t>well</a:t>
            </a:r>
            <a:r>
              <a:rPr lang="it-IT" b="1" i="1" dirty="0">
                <a:solidFill>
                  <a:srgbClr val="FF0000"/>
                </a:solidFill>
              </a:rPr>
              <a:t>!! </a:t>
            </a:r>
          </a:p>
          <a:p>
            <a:pPr algn="ctr"/>
            <a:r>
              <a:rPr lang="it-IT" b="1" i="1" dirty="0">
                <a:solidFill>
                  <a:srgbClr val="FF0000"/>
                </a:solidFill>
              </a:rPr>
              <a:t>(</a:t>
            </a:r>
            <a:r>
              <a:rPr lang="it-IT" b="1" i="1" dirty="0" err="1">
                <a:solidFill>
                  <a:srgbClr val="FF0000"/>
                </a:solidFill>
              </a:rPr>
              <a:t>repeat</a:t>
            </a:r>
            <a:r>
              <a:rPr lang="it-IT" b="1" i="1" dirty="0">
                <a:solidFill>
                  <a:srgbClr val="FF0000"/>
                </a:solidFill>
              </a:rPr>
              <a:t> the </a:t>
            </a:r>
            <a:r>
              <a:rPr lang="it-IT" b="1" i="1" dirty="0" err="1">
                <a:solidFill>
                  <a:srgbClr val="FF0000"/>
                </a:solidFill>
              </a:rPr>
              <a:t>example</a:t>
            </a:r>
            <a:r>
              <a:rPr lang="it-IT" b="1" i="1" dirty="0">
                <a:solidFill>
                  <a:srgbClr val="FF0000"/>
                </a:solidFill>
              </a:rPr>
              <a:t> with the </a:t>
            </a:r>
            <a:r>
              <a:rPr lang="it-IT" b="1" i="1" dirty="0" err="1">
                <a:solidFill>
                  <a:srgbClr val="FF0000"/>
                </a:solidFill>
              </a:rPr>
              <a:t>parity</a:t>
            </a:r>
            <a:r>
              <a:rPr lang="it-IT" b="1" i="1" dirty="0">
                <a:solidFill>
                  <a:srgbClr val="FF0000"/>
                </a:solidFill>
              </a:rPr>
              <a:t> bit, </a:t>
            </a:r>
            <a:r>
              <a:rPr lang="it-IT" b="1" i="1" dirty="0" err="1">
                <a:solidFill>
                  <a:srgbClr val="FF0000"/>
                </a:solidFill>
              </a:rPr>
              <a:t>even</a:t>
            </a:r>
            <a:r>
              <a:rPr lang="it-IT" b="1" i="1" dirty="0">
                <a:solidFill>
                  <a:srgbClr val="FF0000"/>
                </a:solidFill>
              </a:rPr>
              <a:t> </a:t>
            </a:r>
            <a:r>
              <a:rPr lang="it-IT" b="1" i="1" dirty="0" err="1">
                <a:solidFill>
                  <a:srgbClr val="FF0000"/>
                </a:solidFill>
              </a:rPr>
              <a:t>easier</a:t>
            </a:r>
            <a:r>
              <a:rPr lang="it-IT" b="1" i="1" dirty="0">
                <a:solidFill>
                  <a:srgbClr val="FF0000"/>
                </a:solidFill>
              </a:rPr>
              <a:t>!)</a:t>
            </a:r>
            <a:r>
              <a:rPr lang="it-IT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258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Corollary</a:t>
            </a:r>
            <a:r>
              <a:rPr lang="it-IT" dirty="0"/>
              <a:t>: </a:t>
            </a:r>
            <a:r>
              <a:rPr lang="it-IT" dirty="0" err="1"/>
              <a:t>attacking</a:t>
            </a:r>
            <a:r>
              <a:rPr lang="it-IT" dirty="0"/>
              <a:t> </a:t>
            </a:r>
            <a:r>
              <a:rPr lang="it-IT" dirty="0" err="1"/>
              <a:t>parity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8062780" cy="4970462"/>
          </a:xfrm>
        </p:spPr>
        <p:txBody>
          <a:bodyPr/>
          <a:lstStyle/>
          <a:p>
            <a:r>
              <a:rPr lang="it-IT" dirty="0"/>
              <a:t>A shop </a:t>
            </a:r>
            <a:r>
              <a:rPr lang="it-IT" dirty="0" err="1"/>
              <a:t>rejects</a:t>
            </a:r>
            <a:r>
              <a:rPr lang="it-IT" dirty="0"/>
              <a:t> RSA-PKCS#1 </a:t>
            </a:r>
            <a:r>
              <a:rPr lang="it-IT" dirty="0" err="1"/>
              <a:t>encrypted</a:t>
            </a:r>
            <a:r>
              <a:rPr lang="it-IT" dirty="0"/>
              <a:t> </a:t>
            </a:r>
            <a:r>
              <a:rPr lang="it-IT" dirty="0" err="1"/>
              <a:t>requests</a:t>
            </a:r>
            <a:r>
              <a:rPr lang="it-IT" dirty="0"/>
              <a:t> for an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items</a:t>
            </a:r>
          </a:p>
          <a:p>
            <a:endParaRPr lang="it-IT" dirty="0"/>
          </a:p>
          <a:p>
            <a:r>
              <a:rPr lang="it-IT" dirty="0" err="1"/>
              <a:t>Parity</a:t>
            </a:r>
            <a:r>
              <a:rPr lang="it-IT" dirty="0"/>
              <a:t> side </a:t>
            </a:r>
            <a:r>
              <a:rPr lang="it-IT" dirty="0" err="1"/>
              <a:t>channel</a:t>
            </a:r>
            <a:r>
              <a:rPr lang="it-IT" dirty="0"/>
              <a:t> = </a:t>
            </a:r>
            <a:r>
              <a:rPr lang="it-IT" dirty="0" err="1"/>
              <a:t>parity</a:t>
            </a:r>
            <a:r>
              <a:rPr lang="it-IT" dirty="0"/>
              <a:t> </a:t>
            </a:r>
            <a:r>
              <a:rPr lang="it-IT" dirty="0" err="1"/>
              <a:t>oracle</a:t>
            </a:r>
            <a:r>
              <a:rPr lang="it-IT" dirty="0"/>
              <a:t>!</a:t>
            </a:r>
          </a:p>
          <a:p>
            <a:endParaRPr lang="it-IT" dirty="0"/>
          </a:p>
          <a:p>
            <a:r>
              <a:rPr lang="it-IT" dirty="0" err="1"/>
              <a:t>Same</a:t>
            </a:r>
            <a:r>
              <a:rPr lang="it-IT" dirty="0"/>
              <a:t> situation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: </a:t>
            </a:r>
            <a:r>
              <a:rPr lang="it-IT" dirty="0" err="1"/>
              <a:t>as</a:t>
            </a:r>
            <a:r>
              <a:rPr lang="it-IT" dirty="0"/>
              <a:t> long </a:t>
            </a:r>
            <a:r>
              <a:rPr lang="it-IT" dirty="0" err="1"/>
              <a:t>as</a:t>
            </a:r>
            <a:r>
              <a:rPr lang="it-IT" dirty="0"/>
              <a:t> just 1 bit </a:t>
            </a:r>
            <a:r>
              <a:rPr lang="it-IT" dirty="0" err="1"/>
              <a:t>gets</a:t>
            </a:r>
            <a:r>
              <a:rPr lang="it-IT" dirty="0"/>
              <a:t> </a:t>
            </a:r>
            <a:r>
              <a:rPr lang="it-IT" dirty="0" err="1"/>
              <a:t>revealed</a:t>
            </a:r>
            <a:r>
              <a:rPr lang="it-IT" dirty="0"/>
              <a:t>, ALL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stake</a:t>
            </a:r>
            <a:r>
              <a:rPr lang="it-IT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29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Bleichenbacher’s</a:t>
            </a:r>
            <a:r>
              <a:rPr lang="it-IT" dirty="0"/>
              <a:t> Oracle </a:t>
            </a:r>
            <a:br>
              <a:rPr lang="it-IT" dirty="0"/>
            </a:br>
            <a:r>
              <a:rPr lang="it-IT" dirty="0"/>
              <a:t>	in the wild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5395" y="764630"/>
            <a:ext cx="8713210" cy="5328740"/>
          </a:xfrm>
        </p:spPr>
        <p:txBody>
          <a:bodyPr>
            <a:normAutofit fontScale="62500" lnSpcReduction="20000"/>
          </a:bodyPr>
          <a:lstStyle/>
          <a:p>
            <a:r>
              <a:rPr lang="it-IT" dirty="0" err="1"/>
              <a:t>Discovered</a:t>
            </a:r>
            <a:r>
              <a:rPr lang="it-IT" dirty="0"/>
              <a:t> in 1998</a:t>
            </a:r>
          </a:p>
          <a:p>
            <a:pPr lvl="1"/>
            <a:r>
              <a:rPr lang="it-IT" dirty="0" err="1"/>
              <a:t>Affected</a:t>
            </a:r>
            <a:r>
              <a:rPr lang="it-IT" dirty="0"/>
              <a:t> SSL up to v3.0</a:t>
            </a:r>
          </a:p>
          <a:p>
            <a:pPr lvl="1"/>
            <a:r>
              <a:rPr lang="it-IT" dirty="0" err="1"/>
              <a:t>Corrected</a:t>
            </a:r>
            <a:r>
              <a:rPr lang="it-IT" dirty="0"/>
              <a:t> by TLSv1.0+</a:t>
            </a:r>
          </a:p>
          <a:p>
            <a:pPr lvl="4"/>
            <a:endParaRPr lang="it-IT" dirty="0"/>
          </a:p>
          <a:p>
            <a:r>
              <a:rPr lang="it-IT" dirty="0" err="1"/>
              <a:t>But</a:t>
            </a:r>
            <a:r>
              <a:rPr lang="it-IT" dirty="0"/>
              <a:t>… </a:t>
            </a:r>
            <a:r>
              <a:rPr lang="it-IT" dirty="0" err="1"/>
              <a:t>guess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happened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!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side </a:t>
            </a:r>
            <a:r>
              <a:rPr lang="it-IT" dirty="0" err="1">
                <a:solidFill>
                  <a:srgbClr val="FF0000"/>
                </a:solidFill>
              </a:rPr>
              <a:t>channels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pandora’s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 box  </a:t>
            </a:r>
            <a:r>
              <a:rPr lang="it-IT" dirty="0" err="1">
                <a:solidFill>
                  <a:srgbClr val="FF0000"/>
                </a:solidFill>
                <a:sym typeface="Wingdings" panose="05000000000000000000" pitchFamily="2" charset="2"/>
              </a:rPr>
              <a:t>Bleichenbacker</a:t>
            </a:r>
            <a:r>
              <a:rPr lang="it-IT" dirty="0">
                <a:solidFill>
                  <a:srgbClr val="FF0000"/>
                </a:solidFill>
                <a:sym typeface="Wingdings" panose="05000000000000000000" pitchFamily="2" charset="2"/>
              </a:rPr>
              <a:t>’ saga!</a:t>
            </a:r>
            <a:r>
              <a:rPr lang="it-IT" dirty="0">
                <a:sym typeface="Wingdings" panose="05000000000000000000" pitchFamily="2" charset="2"/>
              </a:rPr>
              <a:t> </a:t>
            </a:r>
            <a:endParaRPr lang="it-IT" dirty="0"/>
          </a:p>
          <a:p>
            <a:pPr lvl="1"/>
            <a:r>
              <a:rPr lang="it-IT" dirty="0"/>
              <a:t>Klima et al. (CHES 2003)</a:t>
            </a:r>
          </a:p>
          <a:p>
            <a:pPr lvl="1"/>
            <a:r>
              <a:rPr lang="it-IT" dirty="0" err="1"/>
              <a:t>Blei­chen­ba­cher’s</a:t>
            </a:r>
            <a:r>
              <a:rPr lang="it-IT" dirty="0"/>
              <a:t> At­tack Strikes </a:t>
            </a:r>
            <a:r>
              <a:rPr lang="it-IT" dirty="0" err="1"/>
              <a:t>Again</a:t>
            </a:r>
            <a:r>
              <a:rPr lang="it-IT" dirty="0"/>
              <a:t>: Brea­king XML </a:t>
            </a:r>
            <a:r>
              <a:rPr lang="it-IT" dirty="0" err="1"/>
              <a:t>En­cryp­ti­on</a:t>
            </a:r>
            <a:r>
              <a:rPr lang="it-IT" dirty="0"/>
              <a:t> (ESORICS 2012)</a:t>
            </a:r>
          </a:p>
          <a:p>
            <a:pPr lvl="1"/>
            <a:r>
              <a:rPr lang="it-IT" dirty="0" err="1"/>
              <a:t>Degabriele</a:t>
            </a:r>
            <a:r>
              <a:rPr lang="it-IT" dirty="0"/>
              <a:t> et al. (CT-RSA 2012)</a:t>
            </a:r>
          </a:p>
          <a:p>
            <a:pPr lvl="1"/>
            <a:r>
              <a:rPr lang="it-IT" dirty="0" err="1"/>
              <a:t>Bardou</a:t>
            </a:r>
            <a:r>
              <a:rPr lang="it-IT" dirty="0"/>
              <a:t> et al. (CRYPTO 2012)</a:t>
            </a:r>
          </a:p>
          <a:p>
            <a:pPr lvl="1"/>
            <a:r>
              <a:rPr lang="it-IT" dirty="0"/>
              <a:t>Cross-</a:t>
            </a:r>
            <a:r>
              <a:rPr lang="it-IT" dirty="0" err="1"/>
              <a:t>Tenant</a:t>
            </a:r>
            <a:r>
              <a:rPr lang="it-IT" dirty="0"/>
              <a:t> Side-Channel Attacks in PaaS Clouds (CCS 2014)</a:t>
            </a:r>
          </a:p>
          <a:p>
            <a:pPr lvl="1"/>
            <a:r>
              <a:rPr lang="it-IT" dirty="0"/>
              <a:t>Side Channel Attacks to TLS </a:t>
            </a:r>
            <a:r>
              <a:rPr lang="it-IT" dirty="0" err="1"/>
              <a:t>implementations</a:t>
            </a:r>
            <a:r>
              <a:rPr lang="it-IT" dirty="0"/>
              <a:t> (USENIX 2014)</a:t>
            </a:r>
          </a:p>
          <a:p>
            <a:pPr lvl="1"/>
            <a:r>
              <a:rPr lang="it-IT" dirty="0"/>
              <a:t>Attack to QUIC (CCS 2015)</a:t>
            </a:r>
          </a:p>
          <a:p>
            <a:pPr lvl="1"/>
            <a:r>
              <a:rPr lang="it-IT" dirty="0"/>
              <a:t>DROWN (USENIX 2016)</a:t>
            </a:r>
          </a:p>
          <a:p>
            <a:pPr lvl="1"/>
            <a:r>
              <a:rPr lang="it-IT" dirty="0"/>
              <a:t>Return Of </a:t>
            </a:r>
            <a:r>
              <a:rPr lang="it-IT" dirty="0" err="1"/>
              <a:t>Bleichenbacher's</a:t>
            </a:r>
            <a:r>
              <a:rPr lang="it-IT" dirty="0"/>
              <a:t> Oracle </a:t>
            </a:r>
            <a:r>
              <a:rPr lang="it-IT" dirty="0" err="1"/>
              <a:t>Threat</a:t>
            </a:r>
            <a:r>
              <a:rPr lang="it-IT" dirty="0"/>
              <a:t> (USENIX 2018)</a:t>
            </a:r>
          </a:p>
          <a:p>
            <a:pPr lvl="1"/>
            <a:r>
              <a:rPr lang="it-IT" dirty="0"/>
              <a:t>The </a:t>
            </a:r>
            <a:r>
              <a:rPr lang="it-IT" dirty="0" err="1"/>
              <a:t>Dangers</a:t>
            </a:r>
            <a:r>
              <a:rPr lang="it-IT" dirty="0"/>
              <a:t> of Key </a:t>
            </a:r>
            <a:r>
              <a:rPr lang="it-IT" dirty="0" err="1"/>
              <a:t>Reuse</a:t>
            </a:r>
            <a:r>
              <a:rPr lang="it-IT" dirty="0"/>
              <a:t>: </a:t>
            </a:r>
            <a:r>
              <a:rPr lang="it-IT" dirty="0" err="1"/>
              <a:t>Practical</a:t>
            </a:r>
            <a:r>
              <a:rPr lang="it-IT" dirty="0"/>
              <a:t> Attacks on </a:t>
            </a:r>
            <a:r>
              <a:rPr lang="it-IT" dirty="0" err="1"/>
              <a:t>IPsec</a:t>
            </a:r>
            <a:r>
              <a:rPr lang="it-IT" dirty="0"/>
              <a:t> IKE (USENIX 2018)</a:t>
            </a:r>
          </a:p>
          <a:p>
            <a:pPr lvl="1"/>
            <a:r>
              <a:rPr lang="en-US" dirty="0"/>
              <a:t>The 9 Lives of </a:t>
            </a:r>
            <a:r>
              <a:rPr lang="en-US" dirty="0" err="1"/>
              <a:t>Bleichenbacher's</a:t>
            </a:r>
            <a:r>
              <a:rPr lang="en-US" dirty="0"/>
              <a:t> CAT - cache attacks (IEEE S&amp;P 2019)</a:t>
            </a:r>
          </a:p>
          <a:p>
            <a:pPr lvl="1"/>
            <a:endParaRPr lang="en-US" dirty="0"/>
          </a:p>
          <a:p>
            <a:pPr lvl="1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2CEA214-415E-4B8E-BA54-45EAA80B67DB}"/>
              </a:ext>
            </a:extLst>
          </p:cNvPr>
          <p:cNvSpPr/>
          <p:nvPr/>
        </p:nvSpPr>
        <p:spPr bwMode="auto">
          <a:xfrm>
            <a:off x="0" y="5949350"/>
            <a:ext cx="9144000" cy="8641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</a:rPr>
              <a:t>2019 CAT paper, coauthored by Adi Shamir: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t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arrow" pitchFamily="34" charset="0"/>
              </a:rPr>
              <a:t>he inventor of RSA now recommending to deprecate RSA in TLS!</a:t>
            </a:r>
            <a:endParaRPr kumimoji="0" lang="it-IT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3460" y="548600"/>
            <a:ext cx="7696200" cy="649288"/>
          </a:xfrm>
        </p:spPr>
        <p:txBody>
          <a:bodyPr/>
          <a:lstStyle/>
          <a:p>
            <a:r>
              <a:rPr lang="it-IT" dirty="0" err="1"/>
              <a:t>Recent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 of </a:t>
            </a:r>
            <a:r>
              <a:rPr lang="it-IT" dirty="0" err="1"/>
              <a:t>Bleichenbacher’s</a:t>
            </a:r>
            <a:r>
              <a:rPr lang="it-IT" dirty="0"/>
              <a:t> Oracle </a:t>
            </a:r>
            <a:br>
              <a:rPr lang="it-IT" dirty="0"/>
            </a:br>
            <a:r>
              <a:rPr lang="it-IT" dirty="0"/>
              <a:t>in the wild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844780"/>
            <a:ext cx="9180640" cy="4608640"/>
          </a:xfrm>
        </p:spPr>
        <p:txBody>
          <a:bodyPr>
            <a:normAutofit fontScale="77500" lnSpcReduction="20000"/>
          </a:bodyPr>
          <a:lstStyle/>
          <a:p>
            <a:pPr lvl="4"/>
            <a:endParaRPr lang="it-IT" dirty="0"/>
          </a:p>
          <a:p>
            <a:r>
              <a:rPr lang="it-IT" dirty="0"/>
              <a:t>2016: DROWN </a:t>
            </a:r>
            <a:r>
              <a:rPr lang="it-IT" dirty="0" err="1"/>
              <a:t>attack</a:t>
            </a:r>
            <a:r>
              <a:rPr lang="it-IT" dirty="0"/>
              <a:t> to TLS</a:t>
            </a:r>
          </a:p>
          <a:p>
            <a:pPr lvl="1"/>
            <a:r>
              <a:rPr lang="it-IT" dirty="0"/>
              <a:t>Use </a:t>
            </a:r>
            <a:r>
              <a:rPr lang="it-IT" dirty="0" err="1"/>
              <a:t>Bleichenbacher</a:t>
            </a:r>
            <a:r>
              <a:rPr lang="it-IT" dirty="0"/>
              <a:t> with SSLv2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SSLv2? Are </a:t>
            </a:r>
            <a:r>
              <a:rPr lang="it-IT" dirty="0" err="1">
                <a:solidFill>
                  <a:srgbClr val="FF0000"/>
                </a:solidFill>
              </a:rPr>
              <a:t>you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kidding</a:t>
            </a:r>
            <a:r>
              <a:rPr lang="it-IT" dirty="0">
                <a:solidFill>
                  <a:srgbClr val="FF0000"/>
                </a:solidFill>
              </a:rPr>
              <a:t>? </a:t>
            </a:r>
            <a:r>
              <a:rPr lang="it-IT" dirty="0" err="1">
                <a:solidFill>
                  <a:srgbClr val="FF0000"/>
                </a:solidFill>
              </a:rPr>
              <a:t>Affects</a:t>
            </a:r>
            <a:r>
              <a:rPr lang="it-IT" dirty="0">
                <a:solidFill>
                  <a:srgbClr val="FF0000"/>
                </a:solidFill>
              </a:rPr>
              <a:t> 1/3 of the </a:t>
            </a:r>
            <a:r>
              <a:rPr lang="it-IT" dirty="0" err="1">
                <a:solidFill>
                  <a:srgbClr val="FF0000"/>
                </a:solidFill>
              </a:rPr>
              <a:t>sites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including</a:t>
            </a:r>
            <a:r>
              <a:rPr lang="it-IT" dirty="0">
                <a:solidFill>
                  <a:srgbClr val="FF0000"/>
                </a:solidFill>
              </a:rPr>
              <a:t> major </a:t>
            </a:r>
            <a:r>
              <a:rPr lang="it-IT" dirty="0" err="1">
                <a:solidFill>
                  <a:srgbClr val="FF0000"/>
                </a:solidFill>
              </a:rPr>
              <a:t>ones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  <a:p>
            <a:pPr lvl="5"/>
            <a:endParaRPr lang="it-IT" dirty="0">
              <a:solidFill>
                <a:srgbClr val="FF0000"/>
              </a:solidFill>
            </a:endParaRPr>
          </a:p>
          <a:p>
            <a:r>
              <a:rPr lang="it-IT" dirty="0"/>
              <a:t>2018: ROBOT </a:t>
            </a:r>
            <a:r>
              <a:rPr lang="it-IT" dirty="0" err="1"/>
              <a:t>attack</a:t>
            </a:r>
            <a:endParaRPr lang="it-IT" dirty="0"/>
          </a:p>
          <a:p>
            <a:pPr lvl="1"/>
            <a:r>
              <a:rPr lang="it-IT" dirty="0" err="1"/>
              <a:t>Extensive</a:t>
            </a:r>
            <a:r>
              <a:rPr lang="it-IT" dirty="0"/>
              <a:t> large scale </a:t>
            </a:r>
            <a:r>
              <a:rPr lang="it-IT" dirty="0" err="1"/>
              <a:t>analysis</a:t>
            </a:r>
            <a:r>
              <a:rPr lang="it-IT" dirty="0"/>
              <a:t>: </a:t>
            </a:r>
            <a:r>
              <a:rPr lang="it-IT" dirty="0" err="1"/>
              <a:t>quite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!</a:t>
            </a:r>
          </a:p>
          <a:p>
            <a:pPr lvl="4"/>
            <a:endParaRPr lang="it-IT" dirty="0"/>
          </a:p>
          <a:p>
            <a:r>
              <a:rPr lang="it-IT" dirty="0"/>
              <a:t>IPSEC IKE </a:t>
            </a:r>
            <a:r>
              <a:rPr lang="it-IT" dirty="0" err="1"/>
              <a:t>issues</a:t>
            </a:r>
            <a:r>
              <a:rPr lang="it-IT" dirty="0"/>
              <a:t> (2018)</a:t>
            </a:r>
          </a:p>
          <a:p>
            <a:pPr lvl="1"/>
            <a:r>
              <a:rPr lang="it-IT" dirty="0"/>
              <a:t>combine </a:t>
            </a:r>
            <a:r>
              <a:rPr lang="it-IT" dirty="0" err="1"/>
              <a:t>Bleichenbacher</a:t>
            </a:r>
            <a:r>
              <a:rPr lang="it-IT" dirty="0"/>
              <a:t> with downgrade to IKEv1.0</a:t>
            </a:r>
          </a:p>
          <a:p>
            <a:pPr lvl="2"/>
            <a:r>
              <a:rPr lang="it-IT" dirty="0" err="1">
                <a:solidFill>
                  <a:srgbClr val="FF0000"/>
                </a:solidFill>
              </a:rPr>
              <a:t>Vulnerabilities</a:t>
            </a:r>
            <a:r>
              <a:rPr lang="it-IT" dirty="0">
                <a:solidFill>
                  <a:srgbClr val="FF0000"/>
                </a:solidFill>
              </a:rPr>
              <a:t> in Cisco (CVE-2018-0131), </a:t>
            </a:r>
            <a:r>
              <a:rPr lang="it-IT" dirty="0" err="1">
                <a:solidFill>
                  <a:srgbClr val="FF0000"/>
                </a:solidFill>
              </a:rPr>
              <a:t>Huawei</a:t>
            </a:r>
            <a:r>
              <a:rPr lang="it-IT" dirty="0">
                <a:solidFill>
                  <a:srgbClr val="FF0000"/>
                </a:solidFill>
              </a:rPr>
              <a:t> (CVE-2017-17305), </a:t>
            </a:r>
            <a:r>
              <a:rPr lang="it-IT" dirty="0" err="1">
                <a:solidFill>
                  <a:srgbClr val="FF0000"/>
                </a:solidFill>
              </a:rPr>
              <a:t>Clavister</a:t>
            </a:r>
            <a:r>
              <a:rPr lang="it-IT" dirty="0">
                <a:solidFill>
                  <a:srgbClr val="FF0000"/>
                </a:solidFill>
              </a:rPr>
              <a:t> (CVE-2018-8753), and </a:t>
            </a:r>
            <a:r>
              <a:rPr lang="it-IT" dirty="0" err="1">
                <a:solidFill>
                  <a:srgbClr val="FF0000"/>
                </a:solidFill>
              </a:rPr>
              <a:t>ZyXEL</a:t>
            </a:r>
            <a:r>
              <a:rPr lang="it-IT" dirty="0">
                <a:solidFill>
                  <a:srgbClr val="FF0000"/>
                </a:solidFill>
              </a:rPr>
              <a:t> (CVE-2018-9129)</a:t>
            </a:r>
          </a:p>
        </p:txBody>
      </p:sp>
    </p:spTree>
    <p:extLst>
      <p:ext uri="{BB962C8B-B14F-4D97-AF65-F5344CB8AC3E}">
        <p14:creationId xmlns:p14="http://schemas.microsoft.com/office/powerpoint/2010/main" val="425140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DROWN </a:t>
            </a:r>
            <a:r>
              <a:rPr lang="it-IT" dirty="0" err="1"/>
              <a:t>attack</a:t>
            </a:r>
            <a:r>
              <a:rPr lang="it-IT" dirty="0"/>
              <a:t> (2016)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0" y="1124680"/>
            <a:ext cx="8963518" cy="4392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5796170" y="6084088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Source: https://drownattack.com/</a:t>
            </a:r>
          </a:p>
        </p:txBody>
      </p:sp>
    </p:spTree>
    <p:extLst>
      <p:ext uri="{BB962C8B-B14F-4D97-AF65-F5344CB8AC3E}">
        <p14:creationId xmlns:p14="http://schemas.microsoft.com/office/powerpoint/2010/main" val="373658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395420" y="5661310"/>
            <a:ext cx="2808390" cy="11966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40" y="44530"/>
            <a:ext cx="7094215" cy="67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29494"/>
            <a:ext cx="2699740" cy="4571766"/>
          </a:xfrm>
        </p:spPr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critical</a:t>
            </a:r>
            <a:r>
              <a:rPr lang="it-IT" dirty="0"/>
              <a:t> can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?</a:t>
            </a:r>
            <a:br>
              <a:rPr lang="it-IT" dirty="0"/>
            </a:br>
            <a:br>
              <a:rPr lang="it-IT" dirty="0"/>
            </a:br>
            <a:r>
              <a:rPr lang="it-IT" sz="2000" dirty="0">
                <a:solidFill>
                  <a:srgbClr val="FF0000"/>
                </a:solidFill>
              </a:rPr>
              <a:t>TLS </a:t>
            </a:r>
            <a:r>
              <a:rPr lang="it-IT" sz="2000" dirty="0" err="1">
                <a:solidFill>
                  <a:srgbClr val="FF0000"/>
                </a:solidFill>
              </a:rPr>
              <a:t>implementations</a:t>
            </a:r>
            <a:r>
              <a:rPr lang="it-IT" sz="2000" dirty="0">
                <a:solidFill>
                  <a:srgbClr val="FF0000"/>
                </a:solidFill>
              </a:rPr>
              <a:t>: a jungle!!</a:t>
            </a:r>
            <a:br>
              <a:rPr lang="it-IT" sz="2000" dirty="0">
                <a:solidFill>
                  <a:srgbClr val="FF0000"/>
                </a:solidFill>
              </a:rPr>
            </a:br>
            <a:br>
              <a:rPr lang="it-IT" sz="2000" dirty="0">
                <a:solidFill>
                  <a:srgbClr val="FF0000"/>
                </a:solidFill>
              </a:rPr>
            </a:br>
            <a:r>
              <a:rPr lang="it-IT" sz="2000" dirty="0" err="1">
                <a:solidFill>
                  <a:srgbClr val="FF0000"/>
                </a:solidFill>
              </a:rPr>
              <a:t>lots</a:t>
            </a:r>
            <a:r>
              <a:rPr lang="it-IT" sz="2000" dirty="0">
                <a:solidFill>
                  <a:srgbClr val="FF0000"/>
                </a:solidFill>
              </a:rPr>
              <a:t> of </a:t>
            </a:r>
            <a:r>
              <a:rPr lang="it-IT" sz="2000" dirty="0" err="1">
                <a:solidFill>
                  <a:srgbClr val="FF0000"/>
                </a:solidFill>
              </a:rPr>
              <a:t>oracles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until</a:t>
            </a:r>
            <a:r>
              <a:rPr lang="it-IT" sz="2000" dirty="0">
                <a:solidFill>
                  <a:srgbClr val="FF0000"/>
                </a:solidFill>
              </a:rPr>
              <a:t> last </a:t>
            </a:r>
            <a:r>
              <a:rPr lang="it-IT" sz="2000" dirty="0" err="1">
                <a:solidFill>
                  <a:srgbClr val="FF0000"/>
                </a:solidFill>
              </a:rPr>
              <a:t>year</a:t>
            </a:r>
            <a:r>
              <a:rPr lang="it-IT" sz="2000" dirty="0">
                <a:solidFill>
                  <a:srgbClr val="FF0000"/>
                </a:solidFill>
              </a:rPr>
              <a:t>!!</a:t>
            </a:r>
            <a:br>
              <a:rPr lang="it-IT" sz="2000" dirty="0">
                <a:solidFill>
                  <a:srgbClr val="FF0000"/>
                </a:solidFill>
              </a:rPr>
            </a:br>
            <a:br>
              <a:rPr lang="it-IT" sz="2000" dirty="0"/>
            </a:br>
            <a:r>
              <a:rPr lang="it-IT" sz="2000" dirty="0"/>
              <a:t>Source:</a:t>
            </a:r>
            <a:br>
              <a:rPr lang="it-IT" sz="2000" dirty="0"/>
            </a:br>
            <a:r>
              <a:rPr lang="it-IT" sz="2000" dirty="0"/>
              <a:t>ROBOT 2018</a:t>
            </a:r>
            <a:br>
              <a:rPr lang="it-IT" sz="2000" dirty="0"/>
            </a:br>
            <a:r>
              <a:rPr lang="it-IT" sz="2000" dirty="0"/>
              <a:t>USENIX SEC</a:t>
            </a:r>
          </a:p>
        </p:txBody>
      </p:sp>
    </p:spTree>
    <p:extLst>
      <p:ext uri="{BB962C8B-B14F-4D97-AF65-F5344CB8AC3E}">
        <p14:creationId xmlns:p14="http://schemas.microsoft.com/office/powerpoint/2010/main" val="3282883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 bwMode="auto">
          <a:xfrm>
            <a:off x="395420" y="5661310"/>
            <a:ext cx="2808390" cy="11966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40" y="44530"/>
            <a:ext cx="7094215" cy="67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29494"/>
            <a:ext cx="2699740" cy="4571766"/>
          </a:xfrm>
        </p:spPr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critical</a:t>
            </a:r>
            <a:r>
              <a:rPr lang="it-IT" dirty="0"/>
              <a:t> can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?</a:t>
            </a:r>
            <a:br>
              <a:rPr lang="it-IT" dirty="0"/>
            </a:br>
            <a:br>
              <a:rPr lang="it-IT" dirty="0"/>
            </a:br>
            <a:r>
              <a:rPr lang="it-IT" sz="2000" dirty="0">
                <a:solidFill>
                  <a:srgbClr val="FF0000"/>
                </a:solidFill>
              </a:rPr>
              <a:t>TLS </a:t>
            </a:r>
            <a:r>
              <a:rPr lang="it-IT" sz="2000" dirty="0" err="1">
                <a:solidFill>
                  <a:srgbClr val="FF0000"/>
                </a:solidFill>
              </a:rPr>
              <a:t>implementations</a:t>
            </a:r>
            <a:r>
              <a:rPr lang="it-IT" sz="2000" dirty="0">
                <a:solidFill>
                  <a:srgbClr val="FF0000"/>
                </a:solidFill>
              </a:rPr>
              <a:t>: a jungle!!</a:t>
            </a:r>
            <a:br>
              <a:rPr lang="it-IT" sz="2000" dirty="0">
                <a:solidFill>
                  <a:srgbClr val="FF0000"/>
                </a:solidFill>
              </a:rPr>
            </a:br>
            <a:br>
              <a:rPr lang="it-IT" sz="2000" dirty="0">
                <a:solidFill>
                  <a:srgbClr val="FF0000"/>
                </a:solidFill>
              </a:rPr>
            </a:br>
            <a:r>
              <a:rPr lang="it-IT" sz="2000" dirty="0" err="1">
                <a:solidFill>
                  <a:srgbClr val="FF0000"/>
                </a:solidFill>
              </a:rPr>
              <a:t>lots</a:t>
            </a:r>
            <a:r>
              <a:rPr lang="it-IT" sz="2000" dirty="0">
                <a:solidFill>
                  <a:srgbClr val="FF0000"/>
                </a:solidFill>
              </a:rPr>
              <a:t> of </a:t>
            </a:r>
            <a:r>
              <a:rPr lang="it-IT" sz="2000" dirty="0" err="1">
                <a:solidFill>
                  <a:srgbClr val="FF0000"/>
                </a:solidFill>
              </a:rPr>
              <a:t>oracles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until</a:t>
            </a:r>
            <a:r>
              <a:rPr lang="it-IT" sz="2000" dirty="0">
                <a:solidFill>
                  <a:srgbClr val="FF0000"/>
                </a:solidFill>
              </a:rPr>
              <a:t> last </a:t>
            </a:r>
            <a:r>
              <a:rPr lang="it-IT" sz="2000" dirty="0" err="1">
                <a:solidFill>
                  <a:srgbClr val="FF0000"/>
                </a:solidFill>
              </a:rPr>
              <a:t>year</a:t>
            </a:r>
            <a:r>
              <a:rPr lang="it-IT" sz="2000" dirty="0">
                <a:solidFill>
                  <a:srgbClr val="FF0000"/>
                </a:solidFill>
              </a:rPr>
              <a:t>!!</a:t>
            </a:r>
            <a:br>
              <a:rPr lang="it-IT" sz="2000" dirty="0">
                <a:solidFill>
                  <a:srgbClr val="FF0000"/>
                </a:solidFill>
              </a:rPr>
            </a:br>
            <a:br>
              <a:rPr lang="it-IT" sz="2000" dirty="0"/>
            </a:br>
            <a:r>
              <a:rPr lang="it-IT" sz="2000" dirty="0"/>
              <a:t>Source:</a:t>
            </a:r>
            <a:br>
              <a:rPr lang="it-IT" sz="2000" dirty="0"/>
            </a:br>
            <a:r>
              <a:rPr lang="it-IT" sz="2000" dirty="0"/>
              <a:t>ROBOT 2018</a:t>
            </a:r>
            <a:br>
              <a:rPr lang="it-IT" sz="2000" dirty="0"/>
            </a:br>
            <a:r>
              <a:rPr lang="it-IT" sz="2000" dirty="0"/>
              <a:t>USENIX SEC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683460" y="2708900"/>
            <a:ext cx="7633060" cy="138499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chemeClr val="bg1"/>
                </a:solidFill>
                <a:hlinkClick r:id="rId3"/>
              </a:rPr>
              <a:t>See</a:t>
            </a:r>
            <a:r>
              <a:rPr lang="it-IT" sz="2800" dirty="0">
                <a:solidFill>
                  <a:schemeClr val="bg1"/>
                </a:solidFill>
                <a:hlinkClick r:id="rId3"/>
              </a:rPr>
              <a:t> </a:t>
            </a:r>
            <a:r>
              <a:rPr lang="it-IT" sz="2800" dirty="0" err="1">
                <a:solidFill>
                  <a:schemeClr val="bg1"/>
                </a:solidFill>
                <a:hlinkClick r:id="rId3"/>
              </a:rPr>
              <a:t>relevant</a:t>
            </a:r>
            <a:r>
              <a:rPr lang="it-IT" sz="2800" dirty="0">
                <a:solidFill>
                  <a:schemeClr val="bg1"/>
                </a:solidFill>
                <a:hlinkClick r:id="rId3"/>
              </a:rPr>
              <a:t> talk @ USENIX Security 2018</a:t>
            </a:r>
          </a:p>
          <a:p>
            <a:endParaRPr lang="it-IT" sz="2800" dirty="0">
              <a:solidFill>
                <a:schemeClr val="bg1"/>
              </a:solidFill>
              <a:hlinkClick r:id="rId3"/>
            </a:endParaRPr>
          </a:p>
          <a:p>
            <a:r>
              <a:rPr lang="it-IT" sz="2800" dirty="0">
                <a:solidFill>
                  <a:schemeClr val="bg1"/>
                </a:solidFill>
                <a:hlinkClick r:id="rId3"/>
              </a:rPr>
              <a:t>https://www.youtube.com/watch?v=037D7YZCpSM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90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Countermeasures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err="1"/>
              <a:t>Change</a:t>
            </a:r>
            <a:r>
              <a:rPr lang="it-IT" dirty="0"/>
              <a:t> RSA-PKCS#1-v1.5 </a:t>
            </a:r>
            <a:r>
              <a:rPr lang="it-IT" dirty="0" err="1"/>
              <a:t>into</a:t>
            </a:r>
            <a:r>
              <a:rPr lang="it-IT" dirty="0"/>
              <a:t> more </a:t>
            </a:r>
            <a:r>
              <a:rPr lang="it-IT" dirty="0" err="1"/>
              <a:t>secure</a:t>
            </a:r>
            <a:r>
              <a:rPr lang="it-IT" dirty="0"/>
              <a:t> </a:t>
            </a:r>
            <a:r>
              <a:rPr lang="it-IT" dirty="0" err="1"/>
              <a:t>padding</a:t>
            </a:r>
            <a:endParaRPr lang="it-IT" dirty="0"/>
          </a:p>
          <a:p>
            <a:pPr lvl="1"/>
            <a:r>
              <a:rPr lang="it-IT" dirty="0"/>
              <a:t>E.g., RSA-OAEP </a:t>
            </a:r>
          </a:p>
          <a:p>
            <a:pPr lvl="1"/>
            <a:r>
              <a:rPr lang="it-IT" dirty="0"/>
              <a:t>Way </a:t>
            </a:r>
            <a:r>
              <a:rPr lang="it-IT" dirty="0" err="1"/>
              <a:t>too</a:t>
            </a:r>
            <a:r>
              <a:rPr lang="it-IT" dirty="0"/>
              <a:t> major </a:t>
            </a:r>
            <a:r>
              <a:rPr lang="it-IT" dirty="0" err="1"/>
              <a:t>change</a:t>
            </a:r>
            <a:r>
              <a:rPr lang="it-IT" dirty="0"/>
              <a:t>!! </a:t>
            </a:r>
            <a:r>
              <a:rPr lang="it-IT" dirty="0" err="1"/>
              <a:t>Declined</a:t>
            </a:r>
            <a:r>
              <a:rPr lang="it-IT" dirty="0"/>
              <a:t>!</a:t>
            </a:r>
          </a:p>
          <a:p>
            <a:pPr lvl="4"/>
            <a:endParaRPr lang="it-IT" dirty="0"/>
          </a:p>
          <a:p>
            <a:r>
              <a:rPr lang="it-IT" dirty="0" err="1"/>
              <a:t>Careful</a:t>
            </a:r>
            <a:r>
              <a:rPr lang="it-IT" dirty="0"/>
              <a:t> </a:t>
            </a:r>
            <a:r>
              <a:rPr lang="it-IT" dirty="0" err="1"/>
              <a:t>implementation</a:t>
            </a:r>
            <a:endParaRPr lang="it-IT" dirty="0"/>
          </a:p>
          <a:p>
            <a:pPr lvl="1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malformed</a:t>
            </a:r>
            <a:r>
              <a:rPr lang="it-IT" dirty="0"/>
              <a:t>, </a:t>
            </a:r>
            <a:r>
              <a:rPr lang="it-IT" dirty="0" err="1"/>
              <a:t>follow</a:t>
            </a:r>
            <a:r>
              <a:rPr lang="it-IT" dirty="0"/>
              <a:t> up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properly</a:t>
            </a:r>
            <a:r>
              <a:rPr lang="it-IT" dirty="0"/>
              <a:t> </a:t>
            </a:r>
            <a:r>
              <a:rPr lang="it-IT" dirty="0" err="1"/>
              <a:t>formed</a:t>
            </a:r>
            <a:r>
              <a:rPr lang="it-IT" dirty="0"/>
              <a:t>…</a:t>
            </a:r>
          </a:p>
          <a:p>
            <a:pPr lvl="1"/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nearly</a:t>
            </a:r>
            <a:r>
              <a:rPr lang="it-IT" dirty="0"/>
              <a:t> easy!! </a:t>
            </a:r>
          </a:p>
          <a:p>
            <a:pPr lvl="2"/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more SUBTLE </a:t>
            </a:r>
            <a:r>
              <a:rPr lang="it-IT" dirty="0" err="1"/>
              <a:t>issues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>
                <a:hlinkClick r:id="rId2"/>
              </a:rPr>
              <a:t>https://eprint.iacr.org/2003/052.pdf</a:t>
            </a:r>
            <a:endParaRPr lang="it-IT" dirty="0"/>
          </a:p>
          <a:p>
            <a:pPr lvl="3"/>
            <a:r>
              <a:rPr lang="it-IT" dirty="0" err="1"/>
              <a:t>Also</a:t>
            </a:r>
            <a:r>
              <a:rPr lang="it-IT" dirty="0"/>
              <a:t> shows </a:t>
            </a:r>
            <a:r>
              <a:rPr lang="it-IT" dirty="0" err="1"/>
              <a:t>that</a:t>
            </a:r>
            <a:r>
              <a:rPr lang="it-IT" dirty="0"/>
              <a:t> random generation of 48 </a:t>
            </a:r>
            <a:r>
              <a:rPr lang="it-IT" dirty="0" err="1"/>
              <a:t>bytes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secure</a:t>
            </a:r>
            <a:endParaRPr lang="it-IT" dirty="0"/>
          </a:p>
          <a:p>
            <a:pPr lvl="1"/>
            <a:r>
              <a:rPr lang="it-IT" dirty="0"/>
              <a:t>In </a:t>
            </a:r>
            <a:r>
              <a:rPr lang="it-IT" dirty="0" err="1"/>
              <a:t>fact</a:t>
            </a:r>
            <a:r>
              <a:rPr lang="it-IT" dirty="0"/>
              <a:t>,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implementations</a:t>
            </a:r>
            <a:r>
              <a:rPr lang="it-IT" dirty="0"/>
              <a:t> </a:t>
            </a:r>
            <a:r>
              <a:rPr lang="it-IT" dirty="0" err="1"/>
              <a:t>messed</a:t>
            </a:r>
            <a:r>
              <a:rPr lang="it-IT" dirty="0"/>
              <a:t> up!</a:t>
            </a:r>
          </a:p>
          <a:p>
            <a:pPr lvl="4"/>
            <a:endParaRPr lang="it-IT" dirty="0"/>
          </a:p>
          <a:p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rid</a:t>
            </a:r>
            <a:r>
              <a:rPr lang="it-IT" dirty="0"/>
              <a:t> of RSA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transport</a:t>
            </a:r>
            <a:r>
              <a:rPr lang="it-IT" dirty="0"/>
              <a:t>…</a:t>
            </a:r>
          </a:p>
          <a:p>
            <a:pPr lvl="1"/>
            <a:r>
              <a:rPr lang="it-IT" dirty="0" err="1"/>
              <a:t>Well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TLSv1.3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!</a:t>
            </a:r>
          </a:p>
          <a:p>
            <a:pPr marL="457200" lvl="1" indent="0">
              <a:buNone/>
            </a:pP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015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Take-home </a:t>
            </a:r>
            <a:r>
              <a:rPr lang="it-IT" dirty="0" err="1"/>
              <a:t>messages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4067" y="1125538"/>
            <a:ext cx="8528533" cy="3095572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Implementation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tricky</a:t>
            </a:r>
            <a:r>
              <a:rPr lang="it-IT" dirty="0"/>
              <a:t>! And </a:t>
            </a:r>
            <a:r>
              <a:rPr lang="it-IT" dirty="0" err="1"/>
              <a:t>errors</a:t>
            </a:r>
            <a:r>
              <a:rPr lang="it-IT" dirty="0"/>
              <a:t> last for long</a:t>
            </a:r>
          </a:p>
          <a:p>
            <a:pPr lvl="1"/>
            <a:r>
              <a:rPr lang="it-IT" dirty="0"/>
              <a:t>Once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(</a:t>
            </a:r>
            <a:r>
              <a:rPr lang="it-IT" dirty="0" err="1"/>
              <a:t>e.s</a:t>
            </a:r>
            <a:r>
              <a:rPr lang="it-IT" dirty="0"/>
              <a:t>. </a:t>
            </a:r>
            <a:r>
              <a:rPr lang="it-IT" dirty="0" err="1"/>
              <a:t>original</a:t>
            </a:r>
            <a:r>
              <a:rPr lang="it-IT" dirty="0"/>
              <a:t> SSL) </a:t>
            </a:r>
            <a:r>
              <a:rPr lang="it-IT" dirty="0" err="1"/>
              <a:t>it’s</a:t>
            </a:r>
            <a:r>
              <a:rPr lang="it-IT" dirty="0"/>
              <a:t> hard to </a:t>
            </a:r>
            <a:r>
              <a:rPr lang="it-IT" dirty="0" err="1"/>
              <a:t>incrementally</a:t>
            </a:r>
            <a:r>
              <a:rPr lang="it-IT" dirty="0"/>
              <a:t> patch </a:t>
            </a:r>
            <a:r>
              <a:rPr lang="it-IT" dirty="0" err="1"/>
              <a:t>it</a:t>
            </a:r>
            <a:endParaRPr lang="it-IT" dirty="0"/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Somewhat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reminds</a:t>
            </a:r>
            <a:r>
              <a:rPr lang="it-IT" dirty="0">
                <a:solidFill>
                  <a:srgbClr val="FF0000"/>
                </a:solidFill>
              </a:rPr>
              <a:t> me the MAC-</a:t>
            </a:r>
            <a:r>
              <a:rPr lang="it-IT" dirty="0" err="1">
                <a:solidFill>
                  <a:srgbClr val="FF0000"/>
                </a:solidFill>
              </a:rPr>
              <a:t>then</a:t>
            </a:r>
            <a:r>
              <a:rPr lang="it-IT" dirty="0">
                <a:solidFill>
                  <a:srgbClr val="FF0000"/>
                </a:solidFill>
              </a:rPr>
              <a:t>-</a:t>
            </a:r>
            <a:r>
              <a:rPr lang="it-IT" dirty="0" err="1">
                <a:solidFill>
                  <a:srgbClr val="FF0000"/>
                </a:solidFill>
              </a:rPr>
              <a:t>encrypt</a:t>
            </a:r>
            <a:r>
              <a:rPr lang="it-IT" dirty="0">
                <a:solidFill>
                  <a:srgbClr val="FF0000"/>
                </a:solidFill>
              </a:rPr>
              <a:t> saga… (</a:t>
            </a:r>
            <a:r>
              <a:rPr lang="it-IT" dirty="0" err="1">
                <a:solidFill>
                  <a:srgbClr val="FF0000"/>
                </a:solidFill>
              </a:rPr>
              <a:t>also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ending</a:t>
            </a:r>
            <a:r>
              <a:rPr lang="it-IT" dirty="0">
                <a:solidFill>
                  <a:srgbClr val="FF0000"/>
                </a:solidFill>
              </a:rPr>
              <a:t> with </a:t>
            </a:r>
            <a:r>
              <a:rPr lang="it-IT" dirty="0" err="1">
                <a:solidFill>
                  <a:srgbClr val="FF0000"/>
                </a:solidFill>
              </a:rPr>
              <a:t>removal</a:t>
            </a:r>
            <a:r>
              <a:rPr lang="it-IT" dirty="0">
                <a:solidFill>
                  <a:srgbClr val="FF0000"/>
                </a:solidFill>
              </a:rPr>
              <a:t> from TLSv1.3)</a:t>
            </a:r>
          </a:p>
          <a:p>
            <a:r>
              <a:rPr lang="it-IT" dirty="0" err="1"/>
              <a:t>Even</a:t>
            </a:r>
            <a:r>
              <a:rPr lang="it-IT" dirty="0"/>
              <a:t> security </a:t>
            </a:r>
            <a:r>
              <a:rPr lang="it-IT" dirty="0" err="1"/>
              <a:t>folks</a:t>
            </a:r>
            <a:r>
              <a:rPr lang="it-IT" dirty="0"/>
              <a:t> </a:t>
            </a:r>
            <a:r>
              <a:rPr lang="it-IT" dirty="0" err="1"/>
              <a:t>might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grasp</a:t>
            </a:r>
            <a:r>
              <a:rPr lang="it-IT" dirty="0"/>
              <a:t> </a:t>
            </a:r>
            <a:r>
              <a:rPr lang="it-IT" dirty="0" err="1"/>
              <a:t>crypto</a:t>
            </a:r>
            <a:r>
              <a:rPr lang="it-IT" dirty="0"/>
              <a:t> </a:t>
            </a:r>
            <a:r>
              <a:rPr lang="it-IT" dirty="0" err="1"/>
              <a:t>attacks</a:t>
            </a:r>
            <a:endParaRPr lang="it-IT" dirty="0"/>
          </a:p>
          <a:p>
            <a:pPr lvl="1"/>
            <a:r>
              <a:rPr lang="it-IT" dirty="0"/>
              <a:t>Fun slide in </a:t>
            </a:r>
            <a:r>
              <a:rPr lang="it-IT" dirty="0" err="1"/>
              <a:t>ROBOT’s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r>
              <a:rPr lang="it-IT" dirty="0"/>
              <a:t> </a:t>
            </a:r>
          </a:p>
          <a:p>
            <a:pPr lvl="2"/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talking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</a:t>
            </a:r>
            <a:r>
              <a:rPr lang="it-IT" dirty="0" err="1"/>
              <a:t>disclosure</a:t>
            </a:r>
            <a:r>
              <a:rPr lang="it-IT" dirty="0"/>
              <a:t>: </a:t>
            </a:r>
          </a:p>
        </p:txBody>
      </p:sp>
      <p:sp>
        <p:nvSpPr>
          <p:cNvPr id="4" name="Fumetto 2 3"/>
          <p:cNvSpPr/>
          <p:nvPr/>
        </p:nvSpPr>
        <p:spPr bwMode="auto">
          <a:xfrm>
            <a:off x="1835620" y="4221110"/>
            <a:ext cx="3960550" cy="864120"/>
          </a:xfrm>
          <a:prstGeom prst="wedgeRoundRectCallout">
            <a:avLst>
              <a:gd name="adj1" fmla="val -67124"/>
              <a:gd name="adj2" fmla="val 126483"/>
              <a:gd name="adj3" fmla="val 16667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Hey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, 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your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server 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is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vulnerable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to the 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Bleichenbacher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attack</a:t>
            </a:r>
            <a:endParaRPr kumimoji="0" 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6" name="Picture 4" descr="Risultati immagini per terrified  smiley 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20" y="4405368"/>
            <a:ext cx="1903613" cy="13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metto 2 4"/>
          <p:cNvSpPr/>
          <p:nvPr/>
        </p:nvSpPr>
        <p:spPr bwMode="auto">
          <a:xfrm>
            <a:off x="3635870" y="5233409"/>
            <a:ext cx="3312460" cy="864120"/>
          </a:xfrm>
          <a:prstGeom prst="wedgeRoundRectCallout">
            <a:avLst>
              <a:gd name="adj1" fmla="val 72505"/>
              <a:gd name="adj2" fmla="val 88339"/>
              <a:gd name="adj3" fmla="val 16667"/>
            </a:avLst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No 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worries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.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We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use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military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grade </a:t>
            </a:r>
            <a:r>
              <a:rPr kumimoji="0" lang="it-IT" sz="2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encryption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endParaRPr kumimoji="0" 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6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RSA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transport</a:t>
            </a:r>
            <a:endParaRPr lang="it-IT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7238" y="165646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000875" y="1591378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SERVER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7000875" y="1591378"/>
            <a:ext cx="19050" cy="40699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1547813" y="1591378"/>
            <a:ext cx="0" cy="40699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21225047" flipH="1">
            <a:off x="1619250" y="1770871"/>
            <a:ext cx="5292725" cy="647700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itchFamily="34" charset="0"/>
              </a:rPr>
              <a:t>Server’s</a:t>
            </a:r>
            <a:r>
              <a:rPr lang="it-IT" altLang="it-IT" sz="1800" dirty="0">
                <a:latin typeface="Arial Narrow" pitchFamily="34" charset="0"/>
              </a:rPr>
              <a:t> RSA public </a:t>
            </a:r>
            <a:r>
              <a:rPr lang="it-IT" altLang="it-IT" sz="1800" dirty="0" err="1">
                <a:latin typeface="Arial Narrow" pitchFamily="34" charset="0"/>
              </a:rPr>
              <a:t>Key</a:t>
            </a:r>
            <a:endParaRPr lang="it-IT" altLang="it-IT" sz="1800" dirty="0">
              <a:latin typeface="Arial Narrow" pitchFamily="34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465360">
            <a:off x="1619250" y="2991067"/>
            <a:ext cx="5292725" cy="647700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RSA-</a:t>
            </a:r>
            <a:r>
              <a:rPr lang="it-IT" altLang="it-IT" sz="1800" dirty="0" err="1">
                <a:latin typeface="Arial Narrow" pitchFamily="34" charset="0"/>
              </a:rPr>
              <a:t>encryption</a:t>
            </a:r>
            <a:r>
              <a:rPr lang="it-IT" altLang="it-IT" sz="1800" dirty="0">
                <a:latin typeface="Arial Narrow" pitchFamily="34" charset="0"/>
              </a:rPr>
              <a:t>(</a:t>
            </a:r>
            <a:r>
              <a:rPr lang="it-IT" altLang="it-IT" sz="1800" dirty="0" err="1">
                <a:latin typeface="Arial Narrow" pitchFamily="34" charset="0"/>
              </a:rPr>
              <a:t>Pre</a:t>
            </a:r>
            <a:r>
              <a:rPr lang="it-IT" altLang="it-IT" sz="1800" dirty="0">
                <a:latin typeface="Arial Narrow" pitchFamily="34" charset="0"/>
              </a:rPr>
              <a:t>-Master secret)</a:t>
            </a:r>
            <a:r>
              <a:rPr lang="it-IT" altLang="it-IT" sz="1800" baseline="-25000" dirty="0" err="1">
                <a:latin typeface="Arial Narrow" pitchFamily="34" charset="0"/>
              </a:rPr>
              <a:t>PublicKey</a:t>
            </a:r>
            <a:endParaRPr lang="it-IT" altLang="it-IT" sz="1800" baseline="-250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268700"/>
            <a:ext cx="7696200" cy="518472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sz="2600" dirty="0"/>
              <a:t>[</a:t>
            </a:r>
            <a:r>
              <a:rPr lang="it-IT" sz="2600" dirty="0" err="1"/>
              <a:t>all</a:t>
            </a:r>
            <a:r>
              <a:rPr lang="it-IT" sz="2600" dirty="0"/>
              <a:t> </a:t>
            </a:r>
            <a:r>
              <a:rPr lang="it-IT" sz="2600" dirty="0" err="1"/>
              <a:t>following</a:t>
            </a:r>
            <a:r>
              <a:rPr lang="it-IT" sz="2600" dirty="0"/>
              <a:t> </a:t>
            </a:r>
            <a:r>
              <a:rPr lang="it-IT" sz="2600" dirty="0" err="1"/>
              <a:t>operations</a:t>
            </a:r>
            <a:r>
              <a:rPr lang="it-IT" sz="2600" dirty="0"/>
              <a:t> are </a:t>
            </a:r>
            <a:r>
              <a:rPr lang="it-IT" sz="2600" dirty="0" err="1"/>
              <a:t>assumed</a:t>
            </a:r>
            <a:r>
              <a:rPr lang="it-IT" sz="2600" dirty="0"/>
              <a:t> </a:t>
            </a:r>
            <a:r>
              <a:rPr lang="it-IT" sz="2600" dirty="0" err="1"/>
              <a:t>mod</a:t>
            </a:r>
            <a:r>
              <a:rPr lang="it-IT" sz="2600" dirty="0"/>
              <a:t> n]</a:t>
            </a:r>
          </a:p>
          <a:p>
            <a:pPr lvl="4">
              <a:defRPr/>
            </a:pPr>
            <a:endParaRPr lang="it-IT" sz="1400" dirty="0"/>
          </a:p>
          <a:p>
            <a:pPr>
              <a:defRPr/>
            </a:pP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a </a:t>
            </a:r>
            <a:r>
              <a:rPr lang="it-IT" dirty="0" err="1"/>
              <a:t>ciphertext</a:t>
            </a:r>
            <a:r>
              <a:rPr lang="it-IT" dirty="0"/>
              <a:t> 		</a:t>
            </a:r>
            <a:r>
              <a:rPr lang="it-IT" dirty="0">
                <a:sym typeface="Wingdings" panose="05000000000000000000" pitchFamily="2" charset="2"/>
              </a:rPr>
              <a:t>C=M</a:t>
            </a:r>
            <a:r>
              <a:rPr lang="it-IT" baseline="30000" dirty="0">
                <a:sym typeface="Wingdings" panose="05000000000000000000" pitchFamily="2" charset="2"/>
              </a:rPr>
              <a:t>e </a:t>
            </a:r>
            <a:endParaRPr lang="it-IT" dirty="0"/>
          </a:p>
          <a:p>
            <a:pPr>
              <a:defRPr/>
            </a:pPr>
            <a:r>
              <a:rPr lang="it-IT" dirty="0"/>
              <a:t>Goal: </a:t>
            </a:r>
            <a:r>
              <a:rPr lang="it-IT" dirty="0" err="1"/>
              <a:t>decrypt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, i.e. </a:t>
            </a:r>
            <a:r>
              <a:rPr lang="it-IT" dirty="0" err="1"/>
              <a:t>find</a:t>
            </a:r>
            <a:r>
              <a:rPr lang="it-IT" dirty="0"/>
              <a:t> 	M = </a:t>
            </a:r>
            <a:r>
              <a:rPr lang="it-IT" dirty="0" err="1">
                <a:sym typeface="Wingdings" panose="05000000000000000000" pitchFamily="2" charset="2"/>
              </a:rPr>
              <a:t>C</a:t>
            </a:r>
            <a:r>
              <a:rPr lang="it-IT" baseline="30000" dirty="0" err="1">
                <a:sym typeface="Wingdings" panose="05000000000000000000" pitchFamily="2" charset="2"/>
              </a:rPr>
              <a:t>d</a:t>
            </a:r>
            <a:r>
              <a:rPr lang="it-IT" dirty="0"/>
              <a:t> 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power</a:t>
            </a:r>
            <a:r>
              <a:rPr lang="it-IT" dirty="0"/>
              <a:t>: can </a:t>
            </a:r>
            <a:r>
              <a:rPr lang="it-IT" dirty="0" err="1"/>
              <a:t>access</a:t>
            </a:r>
            <a:r>
              <a:rPr lang="it-IT" dirty="0"/>
              <a:t> a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oracle</a:t>
            </a:r>
            <a:endParaRPr lang="it-IT" dirty="0"/>
          </a:p>
          <a:p>
            <a:pPr lvl="1"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obviously</a:t>
            </a:r>
            <a:r>
              <a:rPr lang="it-IT" dirty="0"/>
              <a:t> CANNOT </a:t>
            </a:r>
            <a:r>
              <a:rPr lang="it-IT" dirty="0" err="1"/>
              <a:t>submit</a:t>
            </a:r>
            <a:r>
              <a:rPr lang="it-IT" dirty="0"/>
              <a:t> </a:t>
            </a:r>
            <a:r>
              <a:rPr lang="it-IT" dirty="0" err="1"/>
              <a:t>original</a:t>
            </a:r>
            <a:r>
              <a:rPr lang="it-IT" dirty="0"/>
              <a:t> data, </a:t>
            </a:r>
            <a:r>
              <a:rPr lang="it-IT" dirty="0" err="1"/>
              <a:t>otherwise</a:t>
            </a:r>
            <a:r>
              <a:rPr lang="it-IT" dirty="0"/>
              <a:t> </a:t>
            </a:r>
            <a:r>
              <a:rPr lang="it-IT" dirty="0" err="1"/>
              <a:t>trivial</a:t>
            </a:r>
            <a:r>
              <a:rPr lang="it-IT" dirty="0"/>
              <a:t>!</a:t>
            </a:r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Attack: </a:t>
            </a:r>
          </a:p>
          <a:p>
            <a:pPr lvl="1">
              <a:defRPr/>
            </a:pPr>
            <a:r>
              <a:rPr lang="it-IT" dirty="0" err="1"/>
              <a:t>Choose</a:t>
            </a:r>
            <a:r>
              <a:rPr lang="it-IT" dirty="0"/>
              <a:t> random </a:t>
            </a:r>
            <a:r>
              <a:rPr lang="it-IT" dirty="0" err="1"/>
              <a:t>value</a:t>
            </a:r>
            <a:r>
              <a:rPr lang="it-IT" dirty="0"/>
              <a:t> 		r</a:t>
            </a:r>
          </a:p>
          <a:p>
            <a:pPr lvl="1">
              <a:defRPr/>
            </a:pPr>
            <a:r>
              <a:rPr lang="it-IT" dirty="0" err="1"/>
              <a:t>Construct</a:t>
            </a:r>
            <a:r>
              <a:rPr lang="it-IT" dirty="0"/>
              <a:t> NEW </a:t>
            </a:r>
            <a:r>
              <a:rPr lang="it-IT" dirty="0" err="1"/>
              <a:t>ciphertext</a:t>
            </a:r>
            <a:r>
              <a:rPr lang="it-IT" dirty="0"/>
              <a:t> 		X= (r</a:t>
            </a:r>
            <a:r>
              <a:rPr lang="it-IT" baseline="30000" dirty="0">
                <a:sym typeface="Wingdings" panose="05000000000000000000" pitchFamily="2" charset="2"/>
              </a:rPr>
              <a:t>e </a:t>
            </a:r>
            <a:r>
              <a:rPr lang="it-IT" dirty="0">
                <a:sym typeface="Wingdings" panose="05000000000000000000" pitchFamily="2" charset="2"/>
              </a:rPr>
              <a:t>C)</a:t>
            </a:r>
          </a:p>
          <a:p>
            <a:pPr lvl="1">
              <a:defRPr/>
            </a:pPr>
            <a:r>
              <a:rPr lang="it-IT" dirty="0" err="1">
                <a:sym typeface="Wingdings" panose="05000000000000000000" pitchFamily="2" charset="2"/>
              </a:rPr>
              <a:t>Ask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oracle</a:t>
            </a:r>
            <a:r>
              <a:rPr lang="it-IT" dirty="0">
                <a:sym typeface="Wingdings" panose="05000000000000000000" pitchFamily="2" charset="2"/>
              </a:rPr>
              <a:t> to </a:t>
            </a:r>
            <a:r>
              <a:rPr lang="it-IT" dirty="0" err="1">
                <a:sym typeface="Wingdings" panose="05000000000000000000" pitchFamily="2" charset="2"/>
              </a:rPr>
              <a:t>decrypt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seemingly</a:t>
            </a:r>
            <a:r>
              <a:rPr lang="it-IT" dirty="0">
                <a:sym typeface="Wingdings" panose="05000000000000000000" pitchFamily="2" charset="2"/>
              </a:rPr>
              <a:t> </a:t>
            </a:r>
            <a:br>
              <a:rPr lang="it-IT" dirty="0">
                <a:sym typeface="Wingdings" panose="05000000000000000000" pitchFamily="2" charset="2"/>
              </a:rPr>
            </a:br>
            <a:r>
              <a:rPr lang="it-IT" dirty="0" err="1">
                <a:sym typeface="Wingdings" panose="05000000000000000000" pitchFamily="2" charset="2"/>
              </a:rPr>
              <a:t>innocuous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message</a:t>
            </a:r>
            <a:r>
              <a:rPr lang="it-IT" dirty="0">
                <a:sym typeface="Wingdings" panose="05000000000000000000" pitchFamily="2" charset="2"/>
              </a:rPr>
              <a:t> X </a:t>
            </a:r>
          </a:p>
          <a:p>
            <a:pPr lvl="2">
              <a:defRPr/>
            </a:pPr>
            <a:r>
              <a:rPr lang="it-IT" dirty="0">
                <a:sym typeface="Wingdings" panose="05000000000000000000" pitchFamily="2" charset="2"/>
              </a:rPr>
              <a:t>(</a:t>
            </a:r>
            <a:r>
              <a:rPr lang="it-IT" dirty="0" err="1">
                <a:sym typeface="Wingdings" panose="05000000000000000000" pitchFamily="2" charset="2"/>
              </a:rPr>
              <a:t>chosen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ciphertext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attack</a:t>
            </a:r>
            <a:r>
              <a:rPr lang="it-IT" dirty="0">
                <a:sym typeface="Wingdings" panose="05000000000000000000" pitchFamily="2" charset="2"/>
              </a:rPr>
              <a:t>)</a:t>
            </a:r>
          </a:p>
          <a:p>
            <a:pPr lvl="1">
              <a:defRPr/>
            </a:pPr>
            <a:r>
              <a:rPr lang="it-IT" dirty="0">
                <a:sym typeface="Wingdings" panose="05000000000000000000" pitchFamily="2" charset="2"/>
              </a:rPr>
              <a:t>Oracle </a:t>
            </a:r>
            <a:r>
              <a:rPr lang="it-IT" dirty="0" err="1">
                <a:sym typeface="Wingdings" panose="05000000000000000000" pitchFamily="2" charset="2"/>
              </a:rPr>
              <a:t>will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return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decryption</a:t>
            </a:r>
            <a:r>
              <a:rPr lang="it-IT" dirty="0">
                <a:sym typeface="Wingdings" panose="05000000000000000000" pitchFamily="2" charset="2"/>
              </a:rPr>
              <a:t> of X	</a:t>
            </a:r>
            <a:r>
              <a:rPr lang="it-IT" dirty="0" err="1"/>
              <a:t>X</a:t>
            </a:r>
            <a:r>
              <a:rPr lang="it-IT" baseline="30000" dirty="0" err="1">
                <a:sym typeface="Wingdings" panose="05000000000000000000" pitchFamily="2" charset="2"/>
              </a:rPr>
              <a:t>d</a:t>
            </a:r>
            <a:r>
              <a:rPr lang="it-IT" baseline="30000" dirty="0">
                <a:sym typeface="Wingdings" panose="05000000000000000000" pitchFamily="2" charset="2"/>
              </a:rPr>
              <a:t> </a:t>
            </a:r>
            <a:r>
              <a:rPr lang="it-IT" dirty="0"/>
              <a:t>= (r</a:t>
            </a:r>
            <a:r>
              <a:rPr lang="it-IT" baseline="30000" dirty="0">
                <a:sym typeface="Wingdings" panose="05000000000000000000" pitchFamily="2" charset="2"/>
              </a:rPr>
              <a:t>e </a:t>
            </a:r>
            <a:r>
              <a:rPr lang="it-IT" dirty="0">
                <a:sym typeface="Wingdings" panose="05000000000000000000" pitchFamily="2" charset="2"/>
              </a:rPr>
              <a:t>C)</a:t>
            </a:r>
            <a:r>
              <a:rPr lang="it-IT" baseline="30000" dirty="0">
                <a:sym typeface="Wingdings" panose="05000000000000000000" pitchFamily="2" charset="2"/>
              </a:rPr>
              <a:t>d </a:t>
            </a:r>
            <a:r>
              <a:rPr lang="it-IT" dirty="0"/>
              <a:t>= </a:t>
            </a:r>
            <a:r>
              <a:rPr lang="it-IT" dirty="0" err="1"/>
              <a:t>r</a:t>
            </a:r>
            <a:r>
              <a:rPr lang="it-IT" baseline="30000" dirty="0" err="1">
                <a:sym typeface="Wingdings" panose="05000000000000000000" pitchFamily="2" charset="2"/>
              </a:rPr>
              <a:t>ed</a:t>
            </a:r>
            <a:r>
              <a:rPr lang="it-IT" baseline="30000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C</a:t>
            </a:r>
            <a:r>
              <a:rPr lang="it-IT" baseline="30000" dirty="0" err="1">
                <a:sym typeface="Wingdings" panose="05000000000000000000" pitchFamily="2" charset="2"/>
              </a:rPr>
              <a:t>d</a:t>
            </a:r>
            <a:r>
              <a:rPr lang="it-IT" baseline="30000" dirty="0">
                <a:sym typeface="Wingdings" panose="05000000000000000000" pitchFamily="2" charset="2"/>
              </a:rPr>
              <a:t> </a:t>
            </a:r>
            <a:r>
              <a:rPr lang="it-IT" dirty="0"/>
              <a:t>= r </a:t>
            </a:r>
            <a:r>
              <a:rPr lang="it-IT" dirty="0" err="1">
                <a:sym typeface="Wingdings" panose="05000000000000000000" pitchFamily="2" charset="2"/>
              </a:rPr>
              <a:t>C</a:t>
            </a:r>
            <a:r>
              <a:rPr lang="it-IT" baseline="30000" dirty="0" err="1">
                <a:sym typeface="Wingdings" panose="05000000000000000000" pitchFamily="2" charset="2"/>
              </a:rPr>
              <a:t>d</a:t>
            </a:r>
            <a:endParaRPr lang="it-IT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cancels</a:t>
            </a:r>
            <a:r>
              <a:rPr lang="it-IT" dirty="0"/>
              <a:t> r and </a:t>
            </a:r>
            <a:r>
              <a:rPr lang="it-IT" dirty="0" err="1"/>
              <a:t>finds</a:t>
            </a:r>
            <a:r>
              <a:rPr lang="it-IT" dirty="0"/>
              <a:t> M!	 </a:t>
            </a:r>
            <a:r>
              <a:rPr lang="it-IT" dirty="0" err="1"/>
              <a:t>X</a:t>
            </a:r>
            <a:r>
              <a:rPr lang="it-IT" baseline="30000" dirty="0" err="1">
                <a:sym typeface="Wingdings" panose="05000000000000000000" pitchFamily="2" charset="2"/>
              </a:rPr>
              <a:t>d</a:t>
            </a:r>
            <a:r>
              <a:rPr lang="it-IT" baseline="30000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r</a:t>
            </a:r>
            <a:r>
              <a:rPr lang="it-IT" baseline="30000" dirty="0">
                <a:sym typeface="Wingdings" panose="05000000000000000000" pitchFamily="2" charset="2"/>
              </a:rPr>
              <a:t>-1 </a:t>
            </a:r>
            <a:r>
              <a:rPr lang="it-IT" dirty="0"/>
              <a:t>= r </a:t>
            </a:r>
            <a:r>
              <a:rPr lang="it-IT" dirty="0" err="1">
                <a:sym typeface="Wingdings" panose="05000000000000000000" pitchFamily="2" charset="2"/>
              </a:rPr>
              <a:t>C</a:t>
            </a:r>
            <a:r>
              <a:rPr lang="it-IT" baseline="30000" dirty="0" err="1">
                <a:sym typeface="Wingdings" panose="05000000000000000000" pitchFamily="2" charset="2"/>
              </a:rPr>
              <a:t>d</a:t>
            </a:r>
            <a:r>
              <a:rPr lang="it-IT" baseline="30000" dirty="0">
                <a:sym typeface="Wingdings" panose="05000000000000000000" pitchFamily="2" charset="2"/>
              </a:rPr>
              <a:t> </a:t>
            </a:r>
            <a:r>
              <a:rPr lang="it-IT" dirty="0">
                <a:sym typeface="Wingdings" panose="05000000000000000000" pitchFamily="2" charset="2"/>
              </a:rPr>
              <a:t>r</a:t>
            </a:r>
            <a:r>
              <a:rPr lang="it-IT" baseline="30000" dirty="0">
                <a:sym typeface="Wingdings" panose="05000000000000000000" pitchFamily="2" charset="2"/>
              </a:rPr>
              <a:t>-1</a:t>
            </a:r>
            <a:r>
              <a:rPr lang="it-IT" dirty="0"/>
              <a:t> = </a:t>
            </a:r>
            <a:r>
              <a:rPr lang="it-IT" dirty="0" err="1">
                <a:sym typeface="Wingdings" panose="05000000000000000000" pitchFamily="2" charset="2"/>
              </a:rPr>
              <a:t>C</a:t>
            </a:r>
            <a:r>
              <a:rPr lang="it-IT" baseline="30000" dirty="0" err="1">
                <a:sym typeface="Wingdings" panose="05000000000000000000" pitchFamily="2" charset="2"/>
              </a:rPr>
              <a:t>d</a:t>
            </a:r>
            <a:r>
              <a:rPr lang="it-IT" baseline="30000" dirty="0">
                <a:sym typeface="Wingdings" panose="05000000000000000000" pitchFamily="2" charset="2"/>
              </a:rPr>
              <a:t> </a:t>
            </a:r>
            <a:r>
              <a:rPr lang="it-IT" dirty="0"/>
              <a:t>= M</a:t>
            </a:r>
          </a:p>
          <a:p>
            <a:pPr lvl="2">
              <a:defRPr/>
            </a:pPr>
            <a:r>
              <a:rPr lang="it-IT" dirty="0" err="1"/>
              <a:t>multiply</a:t>
            </a:r>
            <a:r>
              <a:rPr lang="it-IT" dirty="0"/>
              <a:t> by r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n</a:t>
            </a:r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Is</a:t>
            </a:r>
            <a:r>
              <a:rPr lang="it-IT" dirty="0"/>
              <a:t> RSA </a:t>
            </a:r>
            <a:r>
              <a:rPr lang="it-IT" dirty="0" err="1"/>
              <a:t>robust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268700"/>
            <a:ext cx="7696200" cy="518472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sz="3300" dirty="0"/>
              <a:t>Non-</a:t>
            </a:r>
            <a:r>
              <a:rPr lang="it-IT" sz="3300" dirty="0" err="1"/>
              <a:t>malleability</a:t>
            </a:r>
            <a:r>
              <a:rPr lang="it-IT" sz="3300" dirty="0"/>
              <a:t>: </a:t>
            </a:r>
            <a:br>
              <a:rPr lang="it-IT" sz="3300" dirty="0"/>
            </a:br>
            <a:br>
              <a:rPr lang="it-IT" sz="3300" dirty="0"/>
            </a:br>
            <a:r>
              <a:rPr lang="it-IT" sz="3300" dirty="0"/>
              <a:t>g</a:t>
            </a:r>
            <a:r>
              <a:rPr lang="en-US" sz="3300" dirty="0" err="1"/>
              <a:t>iven</a:t>
            </a:r>
            <a:r>
              <a:rPr lang="en-US" sz="3300" dirty="0"/>
              <a:t> an encryption c of some message m, the attacker should NOT be able to create a different </a:t>
            </a:r>
            <a:r>
              <a:rPr lang="en-US" sz="3300" dirty="0" err="1"/>
              <a:t>ciphertext</a:t>
            </a:r>
            <a:r>
              <a:rPr lang="en-US" sz="3300" dirty="0"/>
              <a:t> c’ that decrypts to a message m’ that is somehow related to m. </a:t>
            </a:r>
          </a:p>
          <a:p>
            <a:pPr>
              <a:defRPr/>
            </a:pPr>
            <a:endParaRPr lang="en-US" sz="3300" dirty="0"/>
          </a:p>
          <a:p>
            <a:pPr>
              <a:defRPr/>
            </a:pPr>
            <a:r>
              <a:rPr lang="en-US" sz="3300" dirty="0"/>
              <a:t>RSA padding: should at least mitigate such problem </a:t>
            </a:r>
          </a:p>
          <a:p>
            <a:pPr lvl="1">
              <a:defRPr/>
            </a:pPr>
            <a:r>
              <a:rPr lang="en-US" dirty="0"/>
              <a:t>But we will see later on whether this is the case…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it-IT" dirty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Problem</a:t>
            </a:r>
            <a:r>
              <a:rPr lang="it-IT" dirty="0"/>
              <a:t>: RSA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malleable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42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RSA </a:t>
            </a:r>
            <a:r>
              <a:rPr lang="it-IT" dirty="0" err="1"/>
              <a:t>padding</a:t>
            </a:r>
            <a:r>
              <a:rPr lang="it-IT" dirty="0"/>
              <a:t>: PKCS #1 v1.5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251949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PKCS #1 =  first standard for the family PKCS = Public-Key Cryptography Standards (PKCS)</a:t>
            </a:r>
          </a:p>
          <a:p>
            <a:endParaRPr lang="en-US" dirty="0"/>
          </a:p>
          <a:p>
            <a:r>
              <a:rPr lang="en-US" dirty="0"/>
              <a:t>Specifies RSA encryption and decryption operation, including basic RSA padding approach</a:t>
            </a:r>
          </a:p>
          <a:p>
            <a:pPr lvl="1"/>
            <a:r>
              <a:rPr lang="en-US" dirty="0"/>
              <a:t>Also available as IETF RFC (see original RFC 2313, see also latest one: 8017)</a:t>
            </a:r>
            <a:endParaRPr lang="it-IT" dirty="0"/>
          </a:p>
        </p:txBody>
      </p:sp>
      <p:sp>
        <p:nvSpPr>
          <p:cNvPr id="9" name="Rettangolo 74"/>
          <p:cNvSpPr>
            <a:spLocks noChangeArrowheads="1"/>
          </p:cNvSpPr>
          <p:nvPr/>
        </p:nvSpPr>
        <p:spPr bwMode="auto">
          <a:xfrm>
            <a:off x="251400" y="4508524"/>
            <a:ext cx="504795" cy="360363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/>
              <a:t>00</a:t>
            </a:r>
          </a:p>
        </p:txBody>
      </p:sp>
      <p:sp>
        <p:nvSpPr>
          <p:cNvPr id="20" name="Rettangolo 74"/>
          <p:cNvSpPr>
            <a:spLocks noChangeArrowheads="1"/>
          </p:cNvSpPr>
          <p:nvPr/>
        </p:nvSpPr>
        <p:spPr bwMode="auto">
          <a:xfrm>
            <a:off x="756195" y="4508524"/>
            <a:ext cx="504795" cy="360363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/>
              <a:t>02</a:t>
            </a:r>
          </a:p>
        </p:txBody>
      </p:sp>
      <p:sp>
        <p:nvSpPr>
          <p:cNvPr id="21" name="Rettangolo 74"/>
          <p:cNvSpPr>
            <a:spLocks noChangeArrowheads="1"/>
          </p:cNvSpPr>
          <p:nvPr/>
        </p:nvSpPr>
        <p:spPr bwMode="auto">
          <a:xfrm>
            <a:off x="1259540" y="4508524"/>
            <a:ext cx="504795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rnd</a:t>
            </a:r>
            <a:endParaRPr lang="it-IT" altLang="it-IT" b="1" dirty="0"/>
          </a:p>
        </p:txBody>
      </p:sp>
      <p:sp>
        <p:nvSpPr>
          <p:cNvPr id="22" name="Rettangolo 74"/>
          <p:cNvSpPr>
            <a:spLocks noChangeArrowheads="1"/>
          </p:cNvSpPr>
          <p:nvPr/>
        </p:nvSpPr>
        <p:spPr bwMode="auto">
          <a:xfrm>
            <a:off x="1763610" y="4508524"/>
            <a:ext cx="504795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rnd</a:t>
            </a:r>
            <a:endParaRPr lang="it-IT" altLang="it-IT" b="1" dirty="0"/>
          </a:p>
        </p:txBody>
      </p:sp>
      <p:sp>
        <p:nvSpPr>
          <p:cNvPr id="23" name="Rettangolo 74"/>
          <p:cNvSpPr>
            <a:spLocks noChangeArrowheads="1"/>
          </p:cNvSpPr>
          <p:nvPr/>
        </p:nvSpPr>
        <p:spPr bwMode="auto">
          <a:xfrm>
            <a:off x="2268405" y="4508524"/>
            <a:ext cx="504795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rnd</a:t>
            </a:r>
            <a:endParaRPr lang="it-IT" altLang="it-IT" b="1" dirty="0"/>
          </a:p>
        </p:txBody>
      </p:sp>
      <p:sp>
        <p:nvSpPr>
          <p:cNvPr id="24" name="Rettangolo 74"/>
          <p:cNvSpPr>
            <a:spLocks noChangeArrowheads="1"/>
          </p:cNvSpPr>
          <p:nvPr/>
        </p:nvSpPr>
        <p:spPr bwMode="auto">
          <a:xfrm>
            <a:off x="2772475" y="4508524"/>
            <a:ext cx="504795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rnd</a:t>
            </a:r>
            <a:endParaRPr lang="it-IT" altLang="it-IT" b="1" dirty="0"/>
          </a:p>
        </p:txBody>
      </p:sp>
      <p:sp>
        <p:nvSpPr>
          <p:cNvPr id="25" name="Rettangolo 74"/>
          <p:cNvSpPr>
            <a:spLocks noChangeArrowheads="1"/>
          </p:cNvSpPr>
          <p:nvPr/>
        </p:nvSpPr>
        <p:spPr bwMode="auto">
          <a:xfrm>
            <a:off x="3276545" y="4508524"/>
            <a:ext cx="504795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rnd</a:t>
            </a:r>
            <a:endParaRPr lang="it-IT" altLang="it-IT" b="1" dirty="0"/>
          </a:p>
        </p:txBody>
      </p:sp>
      <p:sp>
        <p:nvSpPr>
          <p:cNvPr id="26" name="Rettangolo 74"/>
          <p:cNvSpPr>
            <a:spLocks noChangeArrowheads="1"/>
          </p:cNvSpPr>
          <p:nvPr/>
        </p:nvSpPr>
        <p:spPr bwMode="auto">
          <a:xfrm>
            <a:off x="3781340" y="4508524"/>
            <a:ext cx="504795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rnd</a:t>
            </a:r>
            <a:endParaRPr lang="it-IT" altLang="it-IT" b="1" dirty="0"/>
          </a:p>
        </p:txBody>
      </p:sp>
      <p:sp>
        <p:nvSpPr>
          <p:cNvPr id="28" name="Rettangolo 74"/>
          <p:cNvSpPr>
            <a:spLocks noChangeArrowheads="1"/>
          </p:cNvSpPr>
          <p:nvPr/>
        </p:nvSpPr>
        <p:spPr bwMode="auto">
          <a:xfrm>
            <a:off x="4284685" y="4508524"/>
            <a:ext cx="504795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rnd</a:t>
            </a:r>
            <a:endParaRPr lang="it-IT" altLang="it-IT" b="1" dirty="0"/>
          </a:p>
        </p:txBody>
      </p:sp>
      <p:sp>
        <p:nvSpPr>
          <p:cNvPr id="29" name="Rettangolo 74"/>
          <p:cNvSpPr>
            <a:spLocks noChangeArrowheads="1"/>
          </p:cNvSpPr>
          <p:nvPr/>
        </p:nvSpPr>
        <p:spPr bwMode="auto">
          <a:xfrm>
            <a:off x="4788755" y="4508524"/>
            <a:ext cx="504795" cy="360363"/>
          </a:xfrm>
          <a:prstGeom prst="rect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rnd</a:t>
            </a:r>
            <a:endParaRPr lang="it-IT" altLang="it-IT" b="1" dirty="0"/>
          </a:p>
        </p:txBody>
      </p:sp>
      <p:sp>
        <p:nvSpPr>
          <p:cNvPr id="31" name="Rettangolo 74"/>
          <p:cNvSpPr>
            <a:spLocks noChangeArrowheads="1"/>
          </p:cNvSpPr>
          <p:nvPr/>
        </p:nvSpPr>
        <p:spPr bwMode="auto">
          <a:xfrm>
            <a:off x="5292825" y="4508524"/>
            <a:ext cx="504795" cy="360363"/>
          </a:xfrm>
          <a:prstGeom prst="rect">
            <a:avLst/>
          </a:prstGeom>
          <a:solidFill>
            <a:srgbClr val="92D05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/>
              <a:t>00</a:t>
            </a:r>
          </a:p>
        </p:txBody>
      </p:sp>
      <p:sp>
        <p:nvSpPr>
          <p:cNvPr id="32" name="Rettangolo 74"/>
          <p:cNvSpPr>
            <a:spLocks noChangeArrowheads="1"/>
          </p:cNvSpPr>
          <p:nvPr/>
        </p:nvSpPr>
        <p:spPr bwMode="auto">
          <a:xfrm>
            <a:off x="5796895" y="4508524"/>
            <a:ext cx="504795" cy="360363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dat</a:t>
            </a:r>
            <a:endParaRPr lang="it-IT" altLang="it-IT" b="1" dirty="0"/>
          </a:p>
        </p:txBody>
      </p:sp>
      <p:sp>
        <p:nvSpPr>
          <p:cNvPr id="33" name="Rettangolo 74"/>
          <p:cNvSpPr>
            <a:spLocks noChangeArrowheads="1"/>
          </p:cNvSpPr>
          <p:nvPr/>
        </p:nvSpPr>
        <p:spPr bwMode="auto">
          <a:xfrm>
            <a:off x="6300965" y="4508211"/>
            <a:ext cx="504795" cy="360363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dat</a:t>
            </a:r>
            <a:endParaRPr lang="it-IT" altLang="it-IT" b="1" dirty="0"/>
          </a:p>
        </p:txBody>
      </p:sp>
      <p:sp>
        <p:nvSpPr>
          <p:cNvPr id="34" name="Rettangolo 74"/>
          <p:cNvSpPr>
            <a:spLocks noChangeArrowheads="1"/>
          </p:cNvSpPr>
          <p:nvPr/>
        </p:nvSpPr>
        <p:spPr bwMode="auto">
          <a:xfrm>
            <a:off x="6804310" y="4508211"/>
            <a:ext cx="504795" cy="360363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dat</a:t>
            </a:r>
            <a:endParaRPr lang="it-IT" altLang="it-IT" b="1" dirty="0"/>
          </a:p>
        </p:txBody>
      </p:sp>
      <p:sp>
        <p:nvSpPr>
          <p:cNvPr id="35" name="Rettangolo 74"/>
          <p:cNvSpPr>
            <a:spLocks noChangeArrowheads="1"/>
          </p:cNvSpPr>
          <p:nvPr/>
        </p:nvSpPr>
        <p:spPr bwMode="auto">
          <a:xfrm>
            <a:off x="7308380" y="4507898"/>
            <a:ext cx="504795" cy="360363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dat</a:t>
            </a:r>
            <a:endParaRPr lang="it-IT" altLang="it-IT" b="1" dirty="0"/>
          </a:p>
        </p:txBody>
      </p:sp>
      <p:sp>
        <p:nvSpPr>
          <p:cNvPr id="36" name="Rettangolo 74"/>
          <p:cNvSpPr>
            <a:spLocks noChangeArrowheads="1"/>
          </p:cNvSpPr>
          <p:nvPr/>
        </p:nvSpPr>
        <p:spPr bwMode="auto">
          <a:xfrm>
            <a:off x="7812450" y="4508837"/>
            <a:ext cx="504795" cy="360363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dat</a:t>
            </a:r>
            <a:endParaRPr lang="it-IT" altLang="it-IT" b="1" dirty="0"/>
          </a:p>
        </p:txBody>
      </p:sp>
      <p:sp>
        <p:nvSpPr>
          <p:cNvPr id="37" name="Rettangolo 74"/>
          <p:cNvSpPr>
            <a:spLocks noChangeArrowheads="1"/>
          </p:cNvSpPr>
          <p:nvPr/>
        </p:nvSpPr>
        <p:spPr bwMode="auto">
          <a:xfrm>
            <a:off x="8316520" y="4508524"/>
            <a:ext cx="504795" cy="360363"/>
          </a:xfrm>
          <a:prstGeom prst="rect">
            <a:avLst/>
          </a:prstGeom>
          <a:solidFill>
            <a:srgbClr val="00B0F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 eaLnBrk="1" hangingPunct="1"/>
            <a:r>
              <a:rPr lang="it-IT" altLang="it-IT" b="1" dirty="0" err="1"/>
              <a:t>dat</a:t>
            </a:r>
            <a:endParaRPr lang="it-IT" altLang="it-IT" b="1" dirty="0"/>
          </a:p>
        </p:txBody>
      </p:sp>
      <p:sp>
        <p:nvSpPr>
          <p:cNvPr id="38" name="CasellaDiTesto 37"/>
          <p:cNvSpPr txBox="1"/>
          <p:nvPr/>
        </p:nvSpPr>
        <p:spPr>
          <a:xfrm>
            <a:off x="1115520" y="3861060"/>
            <a:ext cx="436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Padding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: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8 non-zero </a:t>
            </a:r>
            <a:r>
              <a:rPr lang="it-IT" dirty="0" err="1"/>
              <a:t>bytes</a:t>
            </a:r>
            <a:endParaRPr lang="it-IT" dirty="0"/>
          </a:p>
          <a:p>
            <a:pPr algn="ctr"/>
            <a:r>
              <a:rPr lang="it-IT" b="1" dirty="0">
                <a:solidFill>
                  <a:srgbClr val="FF0000"/>
                </a:solidFill>
              </a:rPr>
              <a:t>(random, to </a:t>
            </a:r>
            <a:r>
              <a:rPr lang="it-IT" b="1" dirty="0" err="1">
                <a:solidFill>
                  <a:srgbClr val="FF0000"/>
                </a:solidFill>
              </a:rPr>
              <a:t>avoid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otherwise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trivial</a:t>
            </a:r>
            <a:r>
              <a:rPr lang="it-IT" b="1" dirty="0">
                <a:solidFill>
                  <a:srgbClr val="FF0000"/>
                </a:solidFill>
              </a:rPr>
              <a:t> CPA </a:t>
            </a:r>
            <a:r>
              <a:rPr lang="it-IT" b="1" dirty="0" err="1">
                <a:solidFill>
                  <a:srgbClr val="FF0000"/>
                </a:solidFill>
              </a:rPr>
              <a:t>attack</a:t>
            </a:r>
            <a:r>
              <a:rPr lang="it-IT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5724160" y="4076464"/>
            <a:ext cx="327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Actual</a:t>
            </a:r>
            <a:r>
              <a:rPr lang="it-IT" dirty="0"/>
              <a:t> data: no more </a:t>
            </a:r>
            <a:r>
              <a:rPr lang="it-IT" dirty="0" err="1"/>
              <a:t>than</a:t>
            </a:r>
            <a:r>
              <a:rPr lang="it-IT" dirty="0"/>
              <a:t> k-11 </a:t>
            </a:r>
            <a:r>
              <a:rPr lang="it-IT" dirty="0" err="1"/>
              <a:t>bytes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766027" y="5085230"/>
            <a:ext cx="764792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>
                <a:solidFill>
                  <a:srgbClr val="FF0000"/>
                </a:solidFill>
              </a:rPr>
              <a:t>k = </a:t>
            </a:r>
            <a:r>
              <a:rPr lang="it-IT" sz="2000" dirty="0" err="1">
                <a:solidFill>
                  <a:srgbClr val="FF0000"/>
                </a:solidFill>
              </a:rPr>
              <a:t>size</a:t>
            </a:r>
            <a:r>
              <a:rPr lang="it-IT" sz="2000" dirty="0">
                <a:solidFill>
                  <a:srgbClr val="FF0000"/>
                </a:solidFill>
              </a:rPr>
              <a:t> of the RSA </a:t>
            </a:r>
            <a:r>
              <a:rPr lang="it-IT" sz="2000" dirty="0" err="1">
                <a:solidFill>
                  <a:srgbClr val="FF0000"/>
                </a:solidFill>
              </a:rPr>
              <a:t>modulus</a:t>
            </a:r>
            <a:r>
              <a:rPr lang="it-IT" sz="2000" dirty="0">
                <a:solidFill>
                  <a:srgbClr val="FF0000"/>
                </a:solidFill>
              </a:rPr>
              <a:t> in </a:t>
            </a:r>
            <a:r>
              <a:rPr lang="it-IT" sz="2000" dirty="0" err="1">
                <a:solidFill>
                  <a:srgbClr val="FF0000"/>
                </a:solidFill>
              </a:rPr>
              <a:t>bytes</a:t>
            </a:r>
            <a:r>
              <a:rPr lang="it-IT" sz="2000" dirty="0">
                <a:solidFill>
                  <a:srgbClr val="FF0000"/>
                </a:solidFill>
              </a:rPr>
              <a:t> – </a:t>
            </a:r>
            <a:r>
              <a:rPr lang="it-IT" sz="2000" dirty="0" err="1">
                <a:solidFill>
                  <a:srgbClr val="FF0000"/>
                </a:solidFill>
              </a:rPr>
              <a:t>formally</a:t>
            </a:r>
            <a:r>
              <a:rPr lang="it-IT" sz="2000" dirty="0">
                <a:solidFill>
                  <a:srgbClr val="FF0000"/>
                </a:solidFill>
              </a:rPr>
              <a:t>: k = </a:t>
            </a:r>
            <a:r>
              <a:rPr lang="it-IT" sz="2000" dirty="0" err="1">
                <a:solidFill>
                  <a:srgbClr val="FF0000"/>
                </a:solidFill>
              </a:rPr>
              <a:t>integer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value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which</a:t>
            </a:r>
            <a:r>
              <a:rPr lang="it-IT" sz="2000" dirty="0">
                <a:solidFill>
                  <a:srgbClr val="FF0000"/>
                </a:solidFill>
              </a:rPr>
              <a:t> </a:t>
            </a:r>
            <a:r>
              <a:rPr lang="it-IT" sz="2000" dirty="0" err="1">
                <a:solidFill>
                  <a:srgbClr val="FF0000"/>
                </a:solidFill>
              </a:rPr>
              <a:t>satisfies</a:t>
            </a:r>
            <a:endParaRPr lang="it-IT" sz="2000" dirty="0">
              <a:solidFill>
                <a:srgbClr val="FF0000"/>
              </a:solidFill>
            </a:endParaRPr>
          </a:p>
          <a:p>
            <a:pPr algn="ctr"/>
            <a:r>
              <a:rPr lang="pt-BR" sz="3200" b="1" dirty="0">
                <a:solidFill>
                  <a:srgbClr val="FF0000"/>
                </a:solidFill>
              </a:rPr>
              <a:t>2</a:t>
            </a:r>
            <a:r>
              <a:rPr lang="pt-BR" sz="3200" b="1" baseline="30000" dirty="0">
                <a:solidFill>
                  <a:srgbClr val="FF0000"/>
                </a:solidFill>
              </a:rPr>
              <a:t>8(k-1)</a:t>
            </a:r>
            <a:r>
              <a:rPr lang="pt-BR" sz="3200" b="1" dirty="0">
                <a:solidFill>
                  <a:srgbClr val="FF0000"/>
                </a:solidFill>
              </a:rPr>
              <a:t> ≤ n &lt; 2</a:t>
            </a:r>
            <a:r>
              <a:rPr lang="pt-BR" sz="3200" b="1" baseline="30000" dirty="0">
                <a:solidFill>
                  <a:srgbClr val="FF0000"/>
                </a:solidFill>
              </a:rPr>
              <a:t>8k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e.g. with RSA-1024, k = 128 (in most cases) </a:t>
            </a:r>
            <a:r>
              <a:rPr lang="pt-BR" dirty="0">
                <a:solidFill>
                  <a:srgbClr val="FF0000"/>
                </a:solidFill>
                <a:sym typeface="Wingdings" panose="05000000000000000000" pitchFamily="2" charset="2"/>
              </a:rPr>
              <a:t> you can encrypt up to 117 bytes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5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RSA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transport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/>
              <a:t>(</a:t>
            </a:r>
            <a:r>
              <a:rPr lang="it-IT" dirty="0" err="1"/>
              <a:t>until</a:t>
            </a:r>
            <a:r>
              <a:rPr lang="it-IT" dirty="0"/>
              <a:t> SSL v3.0 </a:t>
            </a:r>
            <a:r>
              <a:rPr lang="it-IT" dirty="0" err="1"/>
              <a:t>included</a:t>
            </a:r>
            <a:r>
              <a:rPr lang="it-IT" dirty="0"/>
              <a:t>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7138" y="1656465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itchFamily="34" charset="0"/>
              </a:rPr>
              <a:t>CLIENT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821987" y="1224666"/>
            <a:ext cx="955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Arial Narrow" pitchFamily="34" charset="0"/>
              </a:rPr>
              <a:t>SERVER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6280775" y="1591378"/>
            <a:ext cx="19050" cy="40699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827713" y="1591378"/>
            <a:ext cx="0" cy="40699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 rot="21225047" flipH="1">
            <a:off x="899150" y="1770871"/>
            <a:ext cx="5292725" cy="647700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 err="1">
                <a:latin typeface="Arial Narrow" pitchFamily="34" charset="0"/>
              </a:rPr>
              <a:t>Server’s</a:t>
            </a:r>
            <a:r>
              <a:rPr lang="it-IT" altLang="it-IT" sz="1800" dirty="0">
                <a:latin typeface="Arial Narrow" pitchFamily="34" charset="0"/>
              </a:rPr>
              <a:t> RSA public </a:t>
            </a:r>
            <a:r>
              <a:rPr lang="it-IT" altLang="it-IT" sz="1800" dirty="0" err="1">
                <a:latin typeface="Arial Narrow" pitchFamily="34" charset="0"/>
              </a:rPr>
              <a:t>Key</a:t>
            </a:r>
            <a:endParaRPr lang="it-IT" altLang="it-IT" sz="1800" dirty="0">
              <a:latin typeface="Arial Narrow" pitchFamily="34" charset="0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 rot="465360">
            <a:off x="899150" y="2991067"/>
            <a:ext cx="5292725" cy="647700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RSA-PKCS#1-v1.5(</a:t>
            </a:r>
            <a:r>
              <a:rPr lang="it-IT" altLang="it-IT" sz="1800" dirty="0" err="1">
                <a:latin typeface="Arial Narrow" pitchFamily="34" charset="0"/>
              </a:rPr>
              <a:t>Pre</a:t>
            </a:r>
            <a:r>
              <a:rPr lang="it-IT" altLang="it-IT" sz="1800" dirty="0">
                <a:latin typeface="Arial Narrow" pitchFamily="34" charset="0"/>
              </a:rPr>
              <a:t>-Master secret)</a:t>
            </a:r>
            <a:r>
              <a:rPr lang="it-IT" altLang="it-IT" sz="1800" baseline="-25000" dirty="0" err="1">
                <a:latin typeface="Arial Narrow" pitchFamily="34" charset="0"/>
              </a:rPr>
              <a:t>PublicKey</a:t>
            </a:r>
            <a:endParaRPr lang="it-IT" altLang="it-IT" sz="1800" baseline="-25000" dirty="0">
              <a:latin typeface="Arial Narrow" pitchFamily="34" charset="0"/>
            </a:endParaRP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6516270" y="3735282"/>
            <a:ext cx="1728240" cy="1277938"/>
          </a:xfrm>
          <a:prstGeom prst="flowChartDecision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 err="1">
                <a:latin typeface="Times New Roman" pitchFamily="18" charset="0"/>
              </a:rPr>
              <a:t>Decr.OK</a:t>
            </a:r>
            <a:r>
              <a:rPr lang="it-IT" altLang="it-IT" sz="1800" b="0" dirty="0">
                <a:latin typeface="Times New Roman" pitchFamily="18" charset="0"/>
              </a:rPr>
              <a:t>?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 dirty="0">
                <a:latin typeface="Times New Roman" pitchFamily="18" charset="0"/>
              </a:rPr>
              <a:t>(</a:t>
            </a:r>
            <a:r>
              <a:rPr lang="it-IT" altLang="it-IT" sz="1800" b="0" dirty="0" err="1">
                <a:latin typeface="Times New Roman" pitchFamily="18" charset="0"/>
              </a:rPr>
              <a:t>pad</a:t>
            </a:r>
            <a:r>
              <a:rPr lang="it-IT" altLang="it-IT" sz="1800" b="0" dirty="0">
                <a:latin typeface="Times New Roman" pitchFamily="18" charset="0"/>
              </a:rPr>
              <a:t> OK?)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21225047" flipH="1">
            <a:off x="1044349" y="4263265"/>
            <a:ext cx="5476452" cy="525461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FF000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No: </a:t>
            </a:r>
            <a:r>
              <a:rPr lang="it-IT" altLang="it-IT" sz="1800" dirty="0" err="1">
                <a:latin typeface="Arial Narrow" pitchFamily="34" charset="0"/>
              </a:rPr>
              <a:t>abort</a:t>
            </a:r>
            <a:r>
              <a:rPr lang="it-IT" altLang="it-IT" sz="1800" dirty="0">
                <a:latin typeface="Arial Narrow" pitchFamily="34" charset="0"/>
              </a:rPr>
              <a:t>!               </a:t>
            </a: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 rot="21225047" flipH="1">
            <a:off x="1819599" y="5021684"/>
            <a:ext cx="5476452" cy="525461"/>
          </a:xfrm>
          <a:prstGeom prst="rightArrow">
            <a:avLst>
              <a:gd name="adj1" fmla="val 68463"/>
              <a:gd name="adj2" fmla="val 63708"/>
            </a:avLst>
          </a:prstGeom>
          <a:solidFill>
            <a:srgbClr val="92D050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è"/>
              <a:defRPr sz="3200" b="1">
                <a:solidFill>
                  <a:schemeClr val="tx1"/>
                </a:solidFill>
                <a:latin typeface="Bookman Old Style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charset="2"/>
              <a:buChar char="à"/>
              <a:defRPr sz="28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itchFamily="34" charset="0"/>
              </a:rPr>
              <a:t>Yes: go on                   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23410" y="5877340"/>
            <a:ext cx="840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</a:rPr>
              <a:t>OOOOPPPPSSS!!! </a:t>
            </a:r>
            <a:r>
              <a:rPr lang="it-IT" sz="2400" b="1" dirty="0" err="1">
                <a:solidFill>
                  <a:srgbClr val="FF0000"/>
                </a:solidFill>
              </a:rPr>
              <a:t>Looks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like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we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have</a:t>
            </a:r>
            <a:r>
              <a:rPr lang="it-IT" sz="2400" b="1" dirty="0">
                <a:solidFill>
                  <a:srgbClr val="FF0000"/>
                </a:solidFill>
              </a:rPr>
              <a:t> a </a:t>
            </a:r>
            <a:r>
              <a:rPr lang="it-IT" sz="2400" b="1" dirty="0" err="1">
                <a:solidFill>
                  <a:srgbClr val="FF0000"/>
                </a:solidFill>
              </a:rPr>
              <a:t>possible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Padding</a:t>
            </a:r>
            <a:r>
              <a:rPr lang="it-IT" sz="2400" b="1" dirty="0">
                <a:solidFill>
                  <a:srgbClr val="FF0000"/>
                </a:solidFill>
              </a:rPr>
              <a:t> Oracle!!!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6444260" y="1480726"/>
            <a:ext cx="27767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From SSL 3.0 specs: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[…] When the server receives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 client key exchange message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it extracts the </a:t>
            </a:r>
            <a:r>
              <a:rPr lang="en-US" sz="1600" dirty="0" err="1">
                <a:solidFill>
                  <a:srgbClr val="FF0000"/>
                </a:solidFill>
              </a:rPr>
              <a:t>ciphertext</a:t>
            </a:r>
            <a:r>
              <a:rPr lang="en-US" sz="1600" dirty="0">
                <a:solidFill>
                  <a:srgbClr val="FF0000"/>
                </a:solidFill>
              </a:rPr>
              <a:t> c and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attempts to decrypt it. If PKCS1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decoding returns reject, the server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sends an abort message to the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client. Otherwise, it continues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normally</a:t>
            </a:r>
            <a:r>
              <a:rPr lang="en-US" sz="1600" dirty="0">
                <a:solidFill>
                  <a:srgbClr val="FF0000"/>
                </a:solidFill>
              </a:rPr>
              <a:t> with session setup.</a:t>
            </a:r>
            <a:endParaRPr lang="it-IT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5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 autoUpdateAnimBg="0"/>
      <p:bldP spid="12" grpId="0" animBg="1"/>
      <p:bldP spid="13" grpId="0" animBg="1"/>
      <p:bldP spid="4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Bleichenbacher’s</a:t>
            </a:r>
            <a:r>
              <a:rPr lang="it-IT" dirty="0"/>
              <a:t> Oracle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460" y="1053528"/>
            <a:ext cx="8065120" cy="503984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Daniel </a:t>
            </a:r>
            <a:r>
              <a:rPr lang="it-IT" dirty="0" err="1"/>
              <a:t>Bleichenbacher</a:t>
            </a:r>
            <a:r>
              <a:rPr lang="it-IT" dirty="0"/>
              <a:t>, 1998</a:t>
            </a:r>
          </a:p>
          <a:p>
            <a:pPr lvl="1"/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Chosen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Attack </a:t>
            </a:r>
          </a:p>
          <a:p>
            <a:pPr lvl="1"/>
            <a:r>
              <a:rPr lang="it-IT" dirty="0" err="1"/>
              <a:t>Against</a:t>
            </a:r>
            <a:r>
              <a:rPr lang="it-IT" dirty="0"/>
              <a:t> RSA PKCS #1 </a:t>
            </a:r>
          </a:p>
          <a:p>
            <a:pPr lvl="3"/>
            <a:endParaRPr lang="it-IT" dirty="0"/>
          </a:p>
          <a:p>
            <a:r>
              <a:rPr lang="it-IT" dirty="0"/>
              <a:t>Targets up to SSL v3.0</a:t>
            </a:r>
          </a:p>
          <a:p>
            <a:pPr lvl="1"/>
            <a:r>
              <a:rPr lang="it-IT" dirty="0" err="1"/>
              <a:t>Corrected</a:t>
            </a:r>
            <a:r>
              <a:rPr lang="it-IT" dirty="0"/>
              <a:t> in TLS1.0+</a:t>
            </a:r>
          </a:p>
          <a:p>
            <a:pPr lvl="1"/>
            <a:r>
              <a:rPr lang="it-IT" dirty="0" err="1"/>
              <a:t>Removed</a:t>
            </a:r>
            <a:r>
              <a:rPr lang="it-IT" dirty="0"/>
              <a:t> in TLS 1.3 (no more RSA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transport</a:t>
            </a:r>
            <a:r>
              <a:rPr lang="it-IT" dirty="0"/>
              <a:t>)</a:t>
            </a:r>
          </a:p>
          <a:p>
            <a:pPr lvl="3"/>
            <a:endParaRPr lang="it-IT" dirty="0"/>
          </a:p>
          <a:p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still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</a:t>
            </a:r>
          </a:p>
          <a:p>
            <a:pPr lvl="1"/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until</a:t>
            </a:r>
            <a:r>
              <a:rPr lang="it-IT" dirty="0"/>
              <a:t> 2017/18!!</a:t>
            </a:r>
          </a:p>
        </p:txBody>
      </p:sp>
    </p:spTree>
    <p:extLst>
      <p:ext uri="{BB962C8B-B14F-4D97-AF65-F5344CB8AC3E}">
        <p14:creationId xmlns:p14="http://schemas.microsoft.com/office/powerpoint/2010/main" val="24568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Bleichenbacher’s</a:t>
            </a:r>
            <a:r>
              <a:rPr lang="it-IT" dirty="0"/>
              <a:t> Oracle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Attacker’s</a:t>
            </a:r>
            <a:r>
              <a:rPr lang="it-IT" dirty="0"/>
              <a:t> goal: </a:t>
            </a:r>
            <a:r>
              <a:rPr lang="it-IT" dirty="0" err="1"/>
              <a:t>decrypt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C</a:t>
            </a:r>
          </a:p>
          <a:p>
            <a:pPr lvl="1"/>
            <a:r>
              <a:rPr lang="it-IT" dirty="0"/>
              <a:t>C=M</a:t>
            </a:r>
            <a:r>
              <a:rPr lang="it-IT" baseline="30000" dirty="0"/>
              <a:t>e </a:t>
            </a:r>
            <a:r>
              <a:rPr lang="it-IT" dirty="0" err="1"/>
              <a:t>mod</a:t>
            </a:r>
            <a:r>
              <a:rPr lang="it-IT" dirty="0"/>
              <a:t> n </a:t>
            </a:r>
          </a:p>
          <a:p>
            <a:pPr lvl="4"/>
            <a:endParaRPr lang="it-IT" dirty="0"/>
          </a:p>
          <a:p>
            <a:r>
              <a:rPr lang="it-IT" dirty="0" err="1"/>
              <a:t>Pick</a:t>
            </a:r>
            <a:r>
              <a:rPr lang="it-IT" dirty="0"/>
              <a:t> </a:t>
            </a:r>
            <a:r>
              <a:rPr lang="it-IT" dirty="0" err="1"/>
              <a:t>value</a:t>
            </a:r>
            <a:r>
              <a:rPr lang="it-IT" dirty="0"/>
              <a:t> r and </a:t>
            </a:r>
            <a:r>
              <a:rPr lang="it-IT" dirty="0" err="1"/>
              <a:t>construct</a:t>
            </a:r>
            <a:r>
              <a:rPr lang="it-IT" dirty="0"/>
              <a:t> new </a:t>
            </a:r>
            <a:r>
              <a:rPr lang="it-IT" dirty="0" err="1"/>
              <a:t>ciphertext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C’ = C r</a:t>
            </a:r>
            <a:r>
              <a:rPr lang="it-IT" baseline="30000" dirty="0"/>
              <a:t>e  </a:t>
            </a:r>
            <a:r>
              <a:rPr lang="it-IT" dirty="0" err="1"/>
              <a:t>mod</a:t>
            </a:r>
            <a:r>
              <a:rPr lang="it-IT" dirty="0"/>
              <a:t> n </a:t>
            </a:r>
            <a:br>
              <a:rPr lang="it-IT" dirty="0"/>
            </a:br>
            <a:r>
              <a:rPr lang="it-IT" dirty="0"/>
              <a:t>     = (M r)</a:t>
            </a:r>
            <a:r>
              <a:rPr lang="it-IT" baseline="30000" dirty="0"/>
              <a:t>e  </a:t>
            </a:r>
            <a:r>
              <a:rPr lang="it-IT" dirty="0" err="1"/>
              <a:t>mod</a:t>
            </a:r>
            <a:r>
              <a:rPr lang="it-IT" dirty="0"/>
              <a:t> n</a:t>
            </a:r>
            <a:endParaRPr lang="it-IT" baseline="30000" dirty="0"/>
          </a:p>
          <a:p>
            <a:pPr lvl="3"/>
            <a:endParaRPr lang="it-IT" dirty="0"/>
          </a:p>
          <a:p>
            <a:r>
              <a:rPr lang="it-IT" dirty="0" err="1"/>
              <a:t>Send</a:t>
            </a:r>
            <a:r>
              <a:rPr lang="it-IT" dirty="0"/>
              <a:t> to SSLv3.0 server</a:t>
            </a:r>
          </a:p>
          <a:p>
            <a:pPr lvl="1"/>
            <a:r>
              <a:rPr lang="it-IT" dirty="0"/>
              <a:t>Oracle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tell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(M r) </a:t>
            </a:r>
            <a:r>
              <a:rPr lang="it-IT" dirty="0" err="1"/>
              <a:t>starts</a:t>
            </a:r>
            <a:r>
              <a:rPr lang="it-IT" dirty="0"/>
              <a:t> with 0002 or </a:t>
            </a:r>
            <a:r>
              <a:rPr lang="it-IT" dirty="0" err="1"/>
              <a:t>not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leaks</a:t>
            </a:r>
            <a:r>
              <a:rPr lang="it-IT" dirty="0"/>
              <a:t> information </a:t>
            </a:r>
            <a:r>
              <a:rPr lang="it-IT" dirty="0" err="1"/>
              <a:t>about</a:t>
            </a:r>
            <a:r>
              <a:rPr lang="it-IT" dirty="0"/>
              <a:t> M!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Bleichenbacker’s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result</a:t>
            </a:r>
            <a:r>
              <a:rPr lang="it-IT" dirty="0">
                <a:solidFill>
                  <a:srgbClr val="FF0000"/>
                </a:solidFill>
              </a:rPr>
              <a:t>: with a </a:t>
            </a:r>
            <a:r>
              <a:rPr lang="it-IT" dirty="0" err="1">
                <a:solidFill>
                  <a:srgbClr val="FF0000"/>
                </a:solidFill>
              </a:rPr>
              <a:t>sufficient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number</a:t>
            </a:r>
            <a:r>
              <a:rPr lang="it-IT" dirty="0">
                <a:solidFill>
                  <a:srgbClr val="FF0000"/>
                </a:solidFill>
              </a:rPr>
              <a:t> of </a:t>
            </a:r>
            <a:r>
              <a:rPr lang="it-IT" dirty="0" err="1">
                <a:solidFill>
                  <a:srgbClr val="FF0000"/>
                </a:solidFill>
              </a:rPr>
              <a:t>attempts</a:t>
            </a:r>
            <a:r>
              <a:rPr lang="it-IT" dirty="0">
                <a:solidFill>
                  <a:srgbClr val="FF0000"/>
                </a:solidFill>
              </a:rPr>
              <a:t> (</a:t>
            </a:r>
            <a:r>
              <a:rPr lang="it-IT" dirty="0" err="1">
                <a:solidFill>
                  <a:srgbClr val="FF0000"/>
                </a:solidFill>
              </a:rPr>
              <a:t>order</a:t>
            </a:r>
            <a:r>
              <a:rPr lang="it-IT" dirty="0">
                <a:solidFill>
                  <a:srgbClr val="FF0000"/>
                </a:solidFill>
              </a:rPr>
              <a:t> of 2</a:t>
            </a:r>
            <a:r>
              <a:rPr lang="it-IT" baseline="30000" dirty="0">
                <a:solidFill>
                  <a:srgbClr val="FF0000"/>
                </a:solidFill>
              </a:rPr>
              <a:t>20</a:t>
            </a:r>
            <a:r>
              <a:rPr lang="it-IT" dirty="0">
                <a:solidFill>
                  <a:srgbClr val="FF0000"/>
                </a:solidFill>
              </a:rPr>
              <a:t> with RSA-1024)</a:t>
            </a:r>
            <a:r>
              <a:rPr lang="it-IT" b="1" dirty="0"/>
              <a:t> </a:t>
            </a:r>
            <a:r>
              <a:rPr lang="it-IT" dirty="0" err="1">
                <a:solidFill>
                  <a:srgbClr val="FF0000"/>
                </a:solidFill>
              </a:rPr>
              <a:t>you</a:t>
            </a:r>
            <a:r>
              <a:rPr lang="it-IT" dirty="0">
                <a:solidFill>
                  <a:srgbClr val="FF0000"/>
                </a:solidFill>
              </a:rPr>
              <a:t> can </a:t>
            </a:r>
            <a:r>
              <a:rPr lang="it-IT" dirty="0" err="1">
                <a:solidFill>
                  <a:srgbClr val="FF0000"/>
                </a:solidFill>
              </a:rPr>
              <a:t>completely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decrypt</a:t>
            </a:r>
            <a:r>
              <a:rPr lang="it-IT" dirty="0">
                <a:solidFill>
                  <a:srgbClr val="FF0000"/>
                </a:solidFill>
              </a:rPr>
              <a:t> M!</a:t>
            </a:r>
          </a:p>
          <a:p>
            <a:pPr lvl="1"/>
            <a:r>
              <a:rPr lang="it-IT" dirty="0" err="1">
                <a:solidFill>
                  <a:srgbClr val="FF0000"/>
                </a:solidFill>
              </a:rPr>
              <a:t>Adaptive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attack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>
                <a:solidFill>
                  <a:srgbClr val="FF0000"/>
                </a:solidFill>
              </a:rPr>
              <a:t>pick</a:t>
            </a:r>
            <a:r>
              <a:rPr lang="it-IT" dirty="0">
                <a:solidFill>
                  <a:srgbClr val="FF0000"/>
                </a:solidFill>
              </a:rPr>
              <a:t> r </a:t>
            </a:r>
            <a:r>
              <a:rPr lang="it-IT" dirty="0" err="1">
                <a:solidFill>
                  <a:srgbClr val="FF0000"/>
                </a:solidFill>
              </a:rPr>
              <a:t>based</a:t>
            </a:r>
            <a:r>
              <a:rPr lang="it-IT" dirty="0">
                <a:solidFill>
                  <a:srgbClr val="FF0000"/>
                </a:solidFill>
              </a:rPr>
              <a:t> on </a:t>
            </a:r>
            <a:r>
              <a:rPr lang="it-IT" dirty="0" err="1">
                <a:solidFill>
                  <a:srgbClr val="FF0000"/>
                </a:solidFill>
              </a:rPr>
              <a:t>previous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results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2843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Toy</a:t>
            </a:r>
            <a:r>
              <a:rPr lang="it-IT" dirty="0"/>
              <a:t> </a:t>
            </a:r>
            <a:r>
              <a:rPr lang="it-IT" dirty="0" err="1"/>
              <a:t>Bleichenbacher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Assume a </a:t>
            </a:r>
            <a:r>
              <a:rPr lang="it-IT" dirty="0" err="1"/>
              <a:t>simpler</a:t>
            </a:r>
            <a:r>
              <a:rPr lang="it-IT" dirty="0"/>
              <a:t> Oracle</a:t>
            </a:r>
          </a:p>
          <a:p>
            <a:pPr lvl="1"/>
            <a:r>
              <a:rPr lang="it-IT" dirty="0"/>
              <a:t>Msg = log</a:t>
            </a:r>
            <a:r>
              <a:rPr lang="it-IT" baseline="-25000" dirty="0"/>
              <a:t>2</a:t>
            </a:r>
            <a:r>
              <a:rPr lang="it-IT" dirty="0"/>
              <a:t> n bits</a:t>
            </a:r>
          </a:p>
          <a:p>
            <a:pPr lvl="1"/>
            <a:r>
              <a:rPr lang="it-IT" dirty="0"/>
              <a:t>Oracle </a:t>
            </a:r>
            <a:r>
              <a:rPr lang="it-IT" dirty="0" err="1"/>
              <a:t>tells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first bit </a:t>
            </a:r>
            <a:r>
              <a:rPr lang="it-IT" dirty="0" err="1"/>
              <a:t>is</a:t>
            </a:r>
            <a:r>
              <a:rPr lang="it-IT" dirty="0"/>
              <a:t> 0 or 1. </a:t>
            </a:r>
          </a:p>
          <a:p>
            <a:pPr lvl="2"/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answer</a:t>
            </a:r>
            <a:r>
              <a:rPr lang="it-IT" dirty="0"/>
              <a:t>, </a:t>
            </a:r>
            <a:r>
              <a:rPr lang="it-IT" dirty="0" err="1"/>
              <a:t>nothing</a:t>
            </a:r>
            <a:r>
              <a:rPr lang="it-IT" dirty="0"/>
              <a:t> else</a:t>
            </a:r>
          </a:p>
          <a:p>
            <a:pPr lvl="1"/>
            <a:r>
              <a:rPr lang="it-IT" i="1" dirty="0">
                <a:solidFill>
                  <a:srgbClr val="FF0000"/>
                </a:solidFill>
              </a:rPr>
              <a:t>Real </a:t>
            </a:r>
            <a:r>
              <a:rPr lang="it-IT" i="1" dirty="0" err="1">
                <a:solidFill>
                  <a:srgbClr val="FF0000"/>
                </a:solidFill>
              </a:rPr>
              <a:t>Bleichenbacher’s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attack</a:t>
            </a:r>
            <a:r>
              <a:rPr lang="it-IT" i="1" dirty="0">
                <a:solidFill>
                  <a:srgbClr val="FF0000"/>
                </a:solidFill>
              </a:rPr>
              <a:t>: </a:t>
            </a:r>
            <a:r>
              <a:rPr lang="it-IT" i="1" dirty="0" err="1">
                <a:solidFill>
                  <a:srgbClr val="FF0000"/>
                </a:solidFill>
              </a:rPr>
              <a:t>same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concept</a:t>
            </a:r>
            <a:r>
              <a:rPr lang="it-IT" i="1" dirty="0">
                <a:solidFill>
                  <a:srgbClr val="FF0000"/>
                </a:solidFill>
              </a:rPr>
              <a:t>, </a:t>
            </a:r>
            <a:r>
              <a:rPr lang="it-IT" i="1" dirty="0" err="1">
                <a:solidFill>
                  <a:srgbClr val="FF0000"/>
                </a:solidFill>
              </a:rPr>
              <a:t>but</a:t>
            </a:r>
            <a:r>
              <a:rPr lang="it-IT" i="1" dirty="0">
                <a:solidFill>
                  <a:srgbClr val="FF0000"/>
                </a:solidFill>
              </a:rPr>
              <a:t> PKCS#1 </a:t>
            </a:r>
            <a:r>
              <a:rPr lang="it-IT" i="1" dirty="0" err="1">
                <a:solidFill>
                  <a:srgbClr val="FF0000"/>
                </a:solidFill>
              </a:rPr>
              <a:t>padding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oracle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tells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if</a:t>
            </a:r>
            <a:r>
              <a:rPr lang="it-IT" i="1" dirty="0">
                <a:solidFill>
                  <a:srgbClr val="FF0000"/>
                </a:solidFill>
              </a:rPr>
              <a:t> first 2 </a:t>
            </a:r>
            <a:r>
              <a:rPr lang="it-IT" i="1" dirty="0" err="1">
                <a:solidFill>
                  <a:srgbClr val="FF0000"/>
                </a:solidFill>
              </a:rPr>
              <a:t>bytes</a:t>
            </a:r>
            <a:r>
              <a:rPr lang="it-IT" i="1" dirty="0">
                <a:solidFill>
                  <a:srgbClr val="FF0000"/>
                </a:solidFill>
              </a:rPr>
              <a:t> are 0002, </a:t>
            </a:r>
            <a:r>
              <a:rPr lang="it-IT" i="1" dirty="0" err="1">
                <a:solidFill>
                  <a:srgbClr val="FF0000"/>
                </a:solidFill>
              </a:rPr>
              <a:t>hence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much</a:t>
            </a:r>
            <a:r>
              <a:rPr lang="it-IT" i="1" dirty="0">
                <a:solidFill>
                  <a:srgbClr val="FF0000"/>
                </a:solidFill>
              </a:rPr>
              <a:t> more elaborate </a:t>
            </a:r>
            <a:r>
              <a:rPr lang="it-IT" i="1" dirty="0" err="1">
                <a:solidFill>
                  <a:srgbClr val="FF0000"/>
                </a:solidFill>
              </a:rPr>
              <a:t>math</a:t>
            </a:r>
            <a:r>
              <a:rPr lang="it-IT" i="1" dirty="0">
                <a:solidFill>
                  <a:srgbClr val="FF0000"/>
                </a:solidFill>
              </a:rPr>
              <a:t> – </a:t>
            </a:r>
            <a:r>
              <a:rPr lang="it-IT" i="1" dirty="0" err="1">
                <a:solidFill>
                  <a:srgbClr val="FF0000"/>
                </a:solidFill>
              </a:rPr>
              <a:t>see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original</a:t>
            </a:r>
            <a:r>
              <a:rPr lang="it-IT" i="1" dirty="0">
                <a:solidFill>
                  <a:srgbClr val="FF0000"/>
                </a:solidFill>
              </a:rPr>
              <a:t> </a:t>
            </a:r>
            <a:r>
              <a:rPr lang="it-IT" i="1" dirty="0" err="1">
                <a:solidFill>
                  <a:srgbClr val="FF0000"/>
                </a:solidFill>
              </a:rPr>
              <a:t>paper</a:t>
            </a:r>
            <a:endParaRPr lang="it-IT" i="1" dirty="0">
              <a:solidFill>
                <a:srgbClr val="FF0000"/>
              </a:solidFill>
            </a:endParaRPr>
          </a:p>
          <a:p>
            <a:pPr lvl="4"/>
            <a:endParaRPr lang="it-IT" dirty="0"/>
          </a:p>
          <a:p>
            <a:r>
              <a:rPr lang="it-IT" dirty="0"/>
              <a:t>With </a:t>
            </a:r>
            <a:r>
              <a:rPr lang="it-IT" dirty="0" err="1"/>
              <a:t>order</a:t>
            </a:r>
            <a:r>
              <a:rPr lang="it-IT" dirty="0"/>
              <a:t> of log</a:t>
            </a:r>
            <a:r>
              <a:rPr lang="it-IT" baseline="-25000" dirty="0"/>
              <a:t>2</a:t>
            </a:r>
            <a:r>
              <a:rPr lang="it-IT" dirty="0"/>
              <a:t> n </a:t>
            </a:r>
            <a:r>
              <a:rPr lang="it-IT" dirty="0" err="1"/>
              <a:t>attempts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decrypt</a:t>
            </a:r>
            <a:r>
              <a:rPr lang="it-IT" dirty="0"/>
              <a:t> the WHOLE </a:t>
            </a:r>
            <a:r>
              <a:rPr lang="it-IT" dirty="0" err="1"/>
              <a:t>message</a:t>
            </a:r>
            <a:r>
              <a:rPr lang="it-IT" dirty="0"/>
              <a:t>!!</a:t>
            </a:r>
          </a:p>
          <a:p>
            <a:pPr lvl="5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816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BCF0B7-F75F-4638-8565-385D7E79BFBD}"/>
</file>

<file path=customXml/itemProps2.xml><?xml version="1.0" encoding="utf-8"?>
<ds:datastoreItem xmlns:ds="http://schemas.openxmlformats.org/officeDocument/2006/customXml" ds:itemID="{6F52FF41-A60B-4B57-AEDF-92BB7251DC4C}"/>
</file>

<file path=customXml/itemProps3.xml><?xml version="1.0" encoding="utf-8"?>
<ds:datastoreItem xmlns:ds="http://schemas.openxmlformats.org/officeDocument/2006/customXml" ds:itemID="{F95A8144-2F1A-42D7-B9B1-A87503AFC7D5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1478</Words>
  <Application>Microsoft Office PowerPoint</Application>
  <PresentationFormat>Presentazione su schermo (4:3)</PresentationFormat>
  <Paragraphs>193</Paragraphs>
  <Slides>19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Book Antiqua</vt:lpstr>
      <vt:lpstr>Bookman Old Style</vt:lpstr>
      <vt:lpstr>Times New Roman</vt:lpstr>
      <vt:lpstr>Wingdings</vt:lpstr>
      <vt:lpstr>214templ</vt:lpstr>
      <vt:lpstr>More insights on the security of RSA key transport</vt:lpstr>
      <vt:lpstr>RSA key transport</vt:lpstr>
      <vt:lpstr>Is RSA robust against Chosen ciphertext attacks?</vt:lpstr>
      <vt:lpstr>Problem: RSA is malleable</vt:lpstr>
      <vt:lpstr>RSA padding: PKCS #1 v1.5</vt:lpstr>
      <vt:lpstr>RSA key transport  (until SSL v3.0 included)</vt:lpstr>
      <vt:lpstr>Bleichenbacher’s Oracle</vt:lpstr>
      <vt:lpstr>Bleichenbacher’s Oracle</vt:lpstr>
      <vt:lpstr>Toy Bleichenbacher example</vt:lpstr>
      <vt:lpstr>Example (see math file)</vt:lpstr>
      <vt:lpstr>Example (see math file)</vt:lpstr>
      <vt:lpstr>Corollary: attacking parity </vt:lpstr>
      <vt:lpstr>Bleichenbacher’s Oracle   in the wild</vt:lpstr>
      <vt:lpstr>Recent examples of Bleichenbacher’s Oracle  in the wild</vt:lpstr>
      <vt:lpstr>DROWN attack (2016)</vt:lpstr>
      <vt:lpstr>How critical can it get?  TLS implementations: a jungle!!  lots of oracles until last year!!  Source: ROBOT 2018 USENIX SEC</vt:lpstr>
      <vt:lpstr>How critical can it get?  TLS implementations: a jungle!!  lots of oracles until last year!!  Source: ROBOT 2018 USENIX SEC</vt:lpstr>
      <vt:lpstr>Countermeasures</vt:lpstr>
      <vt:lpstr>Take-home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594</cp:revision>
  <cp:lastPrinted>1998-04-09T13:49:28Z</cp:lastPrinted>
  <dcterms:created xsi:type="dcterms:W3CDTF">1996-09-11T22:41:56Z</dcterms:created>
  <dcterms:modified xsi:type="dcterms:W3CDTF">2020-11-26T00:36:41Z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