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79" r:id="rId2"/>
    <p:sldId id="717" r:id="rId3"/>
    <p:sldId id="718" r:id="rId4"/>
    <p:sldId id="719" r:id="rId5"/>
    <p:sldId id="720" r:id="rId6"/>
    <p:sldId id="721" r:id="rId7"/>
    <p:sldId id="25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  <p:sldId id="705" r:id="rId19"/>
    <p:sldId id="704" r:id="rId20"/>
    <p:sldId id="692" r:id="rId21"/>
    <p:sldId id="693" r:id="rId22"/>
    <p:sldId id="691" r:id="rId23"/>
    <p:sldId id="694" r:id="rId24"/>
    <p:sldId id="695" r:id="rId25"/>
    <p:sldId id="697" r:id="rId26"/>
    <p:sldId id="696" r:id="rId27"/>
    <p:sldId id="875" r:id="rId28"/>
    <p:sldId id="699" r:id="rId29"/>
    <p:sldId id="872" r:id="rId30"/>
    <p:sldId id="873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52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fld id="{D40DAEC2-672B-4C89-85EC-6E159C55C312}" type="slidenum">
              <a:rPr lang="en-US" altLang="it-IT" sz="2500" smtClean="0">
                <a:latin typeface="Book Antiqua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1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1127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7882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224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7986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854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10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7011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63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433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5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744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9509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431800" y="2573338"/>
            <a:ext cx="802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failure of PKI </a:t>
            </a:r>
          </a:p>
          <a:p>
            <a:pPr marL="571500" indent="-571500" algn="ctr" eaLnBrk="0" hangingPunct="0">
              <a:buFont typeface="Wingdings" pitchFamily="2" charset="2"/>
              <a:buChar char="à"/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Certificate Transparency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ctr" eaLnBrk="0" hangingPunct="0"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(with insights on hash based data</a:t>
            </a:r>
            <a:b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structures, specifically </a:t>
            </a:r>
            <a:r>
              <a:rPr lang="en-US" sz="3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Merkle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trees)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5425"/>
            <a:ext cx="8676964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«</a:t>
            </a:r>
            <a:r>
              <a:rPr lang="it-IT" dirty="0" err="1"/>
              <a:t>partial</a:t>
            </a:r>
            <a:r>
              <a:rPr lang="it-IT" dirty="0"/>
              <a:t>» </a:t>
            </a:r>
            <a:r>
              <a:rPr lang="it-IT" dirty="0" err="1"/>
              <a:t>verification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6220" y="4509120"/>
            <a:ext cx="7552184" cy="75608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Signature verification: </a:t>
            </a:r>
            <a:br>
              <a:rPr lang="en-US" dirty="0"/>
            </a:br>
            <a:r>
              <a:rPr lang="en-US" dirty="0"/>
              <a:t>need to retrieve the whole database??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971550" y="1384300"/>
            <a:ext cx="5499100" cy="4429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VERY LONG MESSAGE / DB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6470650" y="1384300"/>
            <a:ext cx="912813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SIGNATURE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971600" y="2338015"/>
            <a:ext cx="5499100" cy="4429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dirty="0"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470700" y="2338015"/>
            <a:ext cx="912813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SIGNATURE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971600" y="2338016"/>
            <a:ext cx="1154113" cy="4429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Part A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123728" y="2338016"/>
            <a:ext cx="1154113" cy="4429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Part B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463988" y="2338016"/>
            <a:ext cx="1154113" cy="4429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Part GB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35896" y="2204864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…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820574" y="2204864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…</a:t>
            </a:r>
          </a:p>
        </p:txBody>
      </p:sp>
      <p:cxnSp>
        <p:nvCxnSpPr>
          <p:cNvPr id="8" name="Connettore 1 7"/>
          <p:cNvCxnSpPr/>
          <p:nvPr/>
        </p:nvCxnSpPr>
        <p:spPr bwMode="auto">
          <a:xfrm flipH="1">
            <a:off x="3815916" y="2780928"/>
            <a:ext cx="648072" cy="504056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Connettore 1 9"/>
          <p:cNvCxnSpPr/>
          <p:nvPr/>
        </p:nvCxnSpPr>
        <p:spPr bwMode="auto">
          <a:xfrm flipV="1">
            <a:off x="3815916" y="3284984"/>
            <a:ext cx="0" cy="324036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Connettore 1 25"/>
          <p:cNvCxnSpPr/>
          <p:nvPr/>
        </p:nvCxnSpPr>
        <p:spPr bwMode="auto">
          <a:xfrm>
            <a:off x="5616116" y="2780928"/>
            <a:ext cx="648072" cy="504056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Connettore 1 26"/>
          <p:cNvCxnSpPr/>
          <p:nvPr/>
        </p:nvCxnSpPr>
        <p:spPr bwMode="auto">
          <a:xfrm flipH="1" flipV="1">
            <a:off x="6264188" y="3284984"/>
            <a:ext cx="0" cy="324036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CasellaDiTesto 11"/>
          <p:cNvSpPr txBox="1"/>
          <p:nvPr/>
        </p:nvSpPr>
        <p:spPr>
          <a:xfrm>
            <a:off x="3995936" y="328498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Only</a:t>
            </a:r>
            <a:r>
              <a:rPr lang="it-IT" dirty="0"/>
              <a:t> part to be </a:t>
            </a:r>
            <a:r>
              <a:rPr lang="it-IT" dirty="0" err="1"/>
              <a:t>verified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078" grpId="0" animBg="1"/>
      <p:bldP spid="17" grpId="0" animBg="1"/>
      <p:bldP spid="18" grpId="0" animBg="1"/>
      <p:bldP spid="6" grpId="0"/>
      <p:bldP spid="2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5425"/>
            <a:ext cx="8676964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Per-</a:t>
            </a:r>
            <a:r>
              <a:rPr lang="it-IT" dirty="0" err="1"/>
              <a:t>chunk</a:t>
            </a:r>
            <a:r>
              <a:rPr lang="it-IT" dirty="0"/>
              <a:t> </a:t>
            </a:r>
            <a:r>
              <a:rPr lang="it-IT" dirty="0" err="1"/>
              <a:t>signatures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388" y="1520788"/>
            <a:ext cx="8496944" cy="331236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/>
              <a:t>OK but…</a:t>
            </a:r>
          </a:p>
          <a:p>
            <a:pPr lvl="4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Computational overhead </a:t>
            </a:r>
          </a:p>
          <a:p>
            <a:pPr lvl="1" eaLnBrk="1" hangingPunct="1">
              <a:defRPr/>
            </a:pPr>
            <a:r>
              <a:rPr lang="en-US" dirty="0"/>
              <a:t>Signature = </a:t>
            </a:r>
            <a:r>
              <a:rPr lang="en-US" dirty="0" err="1"/>
              <a:t>anymmetric</a:t>
            </a:r>
            <a:r>
              <a:rPr lang="en-US" dirty="0"/>
              <a:t> crypto = o(1000+) x hash computation cost</a:t>
            </a:r>
          </a:p>
          <a:p>
            <a:pPr lvl="5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Storage overhead</a:t>
            </a:r>
          </a:p>
          <a:p>
            <a:pPr lvl="1" eaLnBrk="1" hangingPunct="1">
              <a:defRPr/>
            </a:pPr>
            <a:r>
              <a:rPr lang="en-US" dirty="0"/>
              <a:t>RSA2048 = 256 bytes</a:t>
            </a:r>
          </a:p>
          <a:p>
            <a:pPr lvl="1" eaLnBrk="1" hangingPunct="1">
              <a:defRPr/>
            </a:pPr>
            <a:r>
              <a:rPr lang="en-US" dirty="0"/>
              <a:t>Bitcoin’s ECDSA256 = 2 x 256 bit = 64 bytes</a:t>
            </a:r>
          </a:p>
          <a:p>
            <a:pPr lvl="2" eaLnBrk="1" hangingPunct="1">
              <a:defRPr/>
            </a:pPr>
            <a:r>
              <a:rPr lang="en-US" dirty="0"/>
              <a:t>still quite a lot f you need MANY of them (small chunks)</a:t>
            </a:r>
          </a:p>
          <a:p>
            <a:pPr lvl="5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No more integrity check for whole file (strip-type attacks)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971550" y="1018258"/>
            <a:ext cx="1154113" cy="43814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1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25664" y="1018258"/>
            <a:ext cx="456406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SIG1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33488" y="1016732"/>
            <a:ext cx="1154113" cy="43814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CHUNK 2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87602" y="1016732"/>
            <a:ext cx="456406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SIG2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129832" y="1022834"/>
            <a:ext cx="1154113" cy="43814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CHUNK N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283946" y="1022834"/>
            <a:ext cx="456406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SIG-N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1259632" y="4833156"/>
            <a:ext cx="1034456" cy="336240"/>
            <a:chOff x="6705896" y="4983274"/>
            <a:chExt cx="1610520" cy="438150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6705896" y="4983274"/>
              <a:ext cx="1154113" cy="4381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CHUNK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7860010" y="4983274"/>
              <a:ext cx="456406" cy="4381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SIG</a:t>
              </a:r>
            </a:p>
          </p:txBody>
        </p: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833156"/>
            <a:ext cx="777782" cy="9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uppo 24"/>
          <p:cNvGrpSpPr/>
          <p:nvPr/>
        </p:nvGrpSpPr>
        <p:grpSpPr>
          <a:xfrm>
            <a:off x="1412032" y="4985556"/>
            <a:ext cx="1034456" cy="336240"/>
            <a:chOff x="6705896" y="4983274"/>
            <a:chExt cx="1610520" cy="438150"/>
          </a:xfrm>
        </p:grpSpPr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6705896" y="4983274"/>
              <a:ext cx="1154113" cy="4381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CHUNK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7860010" y="4983274"/>
              <a:ext cx="456406" cy="4381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SIG</a:t>
              </a:r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1564432" y="5137956"/>
            <a:ext cx="1034456" cy="336240"/>
            <a:chOff x="6705896" y="4983274"/>
            <a:chExt cx="1610520" cy="438150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705896" y="4983274"/>
              <a:ext cx="1154113" cy="4381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CHUNK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7860010" y="4983274"/>
              <a:ext cx="456406" cy="4381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SIG</a:t>
              </a: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1716832" y="5290356"/>
            <a:ext cx="1339256" cy="641040"/>
            <a:chOff x="1716832" y="5290356"/>
            <a:chExt cx="1339256" cy="641040"/>
          </a:xfrm>
        </p:grpSpPr>
        <p:grpSp>
          <p:nvGrpSpPr>
            <p:cNvPr id="31" name="Gruppo 30"/>
            <p:cNvGrpSpPr/>
            <p:nvPr/>
          </p:nvGrpSpPr>
          <p:grpSpPr>
            <a:xfrm>
              <a:off x="1716832" y="5290356"/>
              <a:ext cx="1034456" cy="336240"/>
              <a:chOff x="6705896" y="4983274"/>
              <a:chExt cx="1610520" cy="438150"/>
            </a:xfrm>
          </p:grpSpPr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6705896" y="4983274"/>
                <a:ext cx="1154113" cy="4381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CHUNK</a:t>
                </a: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>
                <a:off x="7860010" y="4983274"/>
                <a:ext cx="456406" cy="4381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SIG</a:t>
                </a:r>
              </a:p>
            </p:txBody>
          </p:sp>
        </p:grpSp>
        <p:grpSp>
          <p:nvGrpSpPr>
            <p:cNvPr id="34" name="Gruppo 33"/>
            <p:cNvGrpSpPr/>
            <p:nvPr/>
          </p:nvGrpSpPr>
          <p:grpSpPr>
            <a:xfrm>
              <a:off x="1869232" y="5442756"/>
              <a:ext cx="1034456" cy="336240"/>
              <a:chOff x="6705896" y="4983274"/>
              <a:chExt cx="1610520" cy="438150"/>
            </a:xfrm>
          </p:grpSpPr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6705896" y="4983274"/>
                <a:ext cx="1154113" cy="4381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CHUNK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7860010" y="4983274"/>
                <a:ext cx="456406" cy="4381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SIG</a:t>
                </a:r>
              </a:p>
            </p:txBody>
          </p:sp>
        </p:grpSp>
        <p:grpSp>
          <p:nvGrpSpPr>
            <p:cNvPr id="37" name="Gruppo 36"/>
            <p:cNvGrpSpPr/>
            <p:nvPr/>
          </p:nvGrpSpPr>
          <p:grpSpPr>
            <a:xfrm>
              <a:off x="2021632" y="5595156"/>
              <a:ext cx="1034456" cy="336240"/>
              <a:chOff x="6705896" y="4983274"/>
              <a:chExt cx="1610520" cy="438150"/>
            </a:xfrm>
          </p:grpSpPr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6705896" y="4983274"/>
                <a:ext cx="1154113" cy="4381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CHUNK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7860010" y="4983274"/>
                <a:ext cx="456406" cy="4381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SIG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07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78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magin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5208935"/>
            <a:ext cx="828092" cy="12444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5425"/>
            <a:ext cx="8676964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Per-</a:t>
            </a:r>
            <a:r>
              <a:rPr lang="it-IT" dirty="0" err="1"/>
              <a:t>chunk</a:t>
            </a:r>
            <a:r>
              <a:rPr lang="it-IT" dirty="0"/>
              <a:t> </a:t>
            </a:r>
            <a:r>
              <a:rPr lang="it-IT" dirty="0" err="1"/>
              <a:t>signatures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388" y="1520788"/>
            <a:ext cx="8496944" cy="331236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/>
              <a:t>OK but…</a:t>
            </a:r>
          </a:p>
          <a:p>
            <a:pPr lvl="4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Computational overhead </a:t>
            </a:r>
          </a:p>
          <a:p>
            <a:pPr lvl="1" eaLnBrk="1" hangingPunct="1">
              <a:defRPr/>
            </a:pPr>
            <a:r>
              <a:rPr lang="en-US" dirty="0"/>
              <a:t>Signature = </a:t>
            </a:r>
            <a:r>
              <a:rPr lang="en-US" dirty="0" err="1"/>
              <a:t>anymmetric</a:t>
            </a:r>
            <a:r>
              <a:rPr lang="en-US" dirty="0"/>
              <a:t> crypto = o(1000+) x hash computation cost</a:t>
            </a:r>
          </a:p>
          <a:p>
            <a:pPr lvl="5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Storage overhead</a:t>
            </a:r>
          </a:p>
          <a:p>
            <a:pPr lvl="1" eaLnBrk="1" hangingPunct="1">
              <a:defRPr/>
            </a:pPr>
            <a:r>
              <a:rPr lang="en-US" dirty="0"/>
              <a:t>RSA2048 = 256 bytes</a:t>
            </a:r>
          </a:p>
          <a:p>
            <a:pPr lvl="1" eaLnBrk="1" hangingPunct="1">
              <a:defRPr/>
            </a:pPr>
            <a:r>
              <a:rPr lang="en-US" dirty="0"/>
              <a:t>Bitcoin’s ECDSA256 = 2 x 256 bit = 64 bytes</a:t>
            </a:r>
          </a:p>
          <a:p>
            <a:pPr lvl="2" eaLnBrk="1" hangingPunct="1">
              <a:defRPr/>
            </a:pPr>
            <a:r>
              <a:rPr lang="en-US" dirty="0"/>
              <a:t>still quite a lot f you need MANY of them (small chunks)</a:t>
            </a:r>
          </a:p>
          <a:p>
            <a:pPr lvl="5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No more integrity check for whole file (strip-type attacks)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971550" y="1018258"/>
            <a:ext cx="1154113" cy="43814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1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25664" y="1018258"/>
            <a:ext cx="456406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SIG1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33488" y="1016732"/>
            <a:ext cx="1154113" cy="43814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CHUNK 2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87602" y="1016732"/>
            <a:ext cx="456406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SIG2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129832" y="1022834"/>
            <a:ext cx="1154113" cy="43814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CHUNK N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283946" y="1022834"/>
            <a:ext cx="456406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>
                <a:latin typeface="Arial Narrow" pitchFamily="34" charset="0"/>
              </a:rPr>
              <a:t>SIG-N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1259632" y="4833156"/>
            <a:ext cx="1034456" cy="336240"/>
            <a:chOff x="6705896" y="4983274"/>
            <a:chExt cx="1610520" cy="438150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6705896" y="4983274"/>
              <a:ext cx="1154113" cy="4381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CHUNK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7860010" y="4983274"/>
              <a:ext cx="456406" cy="4381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SIG</a:t>
              </a:r>
            </a:p>
          </p:txBody>
        </p: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833156"/>
            <a:ext cx="777782" cy="9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uppo 24"/>
          <p:cNvGrpSpPr/>
          <p:nvPr/>
        </p:nvGrpSpPr>
        <p:grpSpPr>
          <a:xfrm>
            <a:off x="1412032" y="4985556"/>
            <a:ext cx="1034456" cy="336240"/>
            <a:chOff x="6705896" y="4983274"/>
            <a:chExt cx="1610520" cy="438150"/>
          </a:xfrm>
        </p:grpSpPr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6705896" y="4983274"/>
              <a:ext cx="1154113" cy="4381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CHUNK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7860010" y="4983274"/>
              <a:ext cx="456406" cy="4381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SIG</a:t>
              </a:r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1564432" y="5137956"/>
            <a:ext cx="1034456" cy="336240"/>
            <a:chOff x="6705896" y="4983274"/>
            <a:chExt cx="1610520" cy="438150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705896" y="4983274"/>
              <a:ext cx="1154113" cy="438149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CHUNK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7860010" y="4983274"/>
              <a:ext cx="456406" cy="4381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400" dirty="0">
                  <a:latin typeface="Arial Narrow" pitchFamily="34" charset="0"/>
                </a:rPr>
                <a:t>SIG</a:t>
              </a: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1716832" y="5290356"/>
            <a:ext cx="1339256" cy="641040"/>
            <a:chOff x="1716832" y="5290356"/>
            <a:chExt cx="1339256" cy="641040"/>
          </a:xfrm>
        </p:grpSpPr>
        <p:grpSp>
          <p:nvGrpSpPr>
            <p:cNvPr id="31" name="Gruppo 30"/>
            <p:cNvGrpSpPr/>
            <p:nvPr/>
          </p:nvGrpSpPr>
          <p:grpSpPr>
            <a:xfrm>
              <a:off x="1716832" y="5290356"/>
              <a:ext cx="1034456" cy="336240"/>
              <a:chOff x="6705896" y="4983274"/>
              <a:chExt cx="1610520" cy="438150"/>
            </a:xfrm>
          </p:grpSpPr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6705896" y="4983274"/>
                <a:ext cx="1154113" cy="4381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CHUNK</a:t>
                </a: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>
                <a:off x="7860010" y="4983274"/>
                <a:ext cx="456406" cy="4381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SIG</a:t>
                </a:r>
              </a:p>
            </p:txBody>
          </p:sp>
        </p:grpSp>
        <p:grpSp>
          <p:nvGrpSpPr>
            <p:cNvPr id="34" name="Gruppo 33"/>
            <p:cNvGrpSpPr/>
            <p:nvPr/>
          </p:nvGrpSpPr>
          <p:grpSpPr>
            <a:xfrm>
              <a:off x="1869232" y="5442756"/>
              <a:ext cx="1034456" cy="336240"/>
              <a:chOff x="6705896" y="4983274"/>
              <a:chExt cx="1610520" cy="438150"/>
            </a:xfrm>
          </p:grpSpPr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6705896" y="4983274"/>
                <a:ext cx="1154113" cy="4381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CHUNK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7860010" y="4983274"/>
                <a:ext cx="456406" cy="4381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SIG</a:t>
                </a:r>
              </a:p>
            </p:txBody>
          </p:sp>
        </p:grpSp>
        <p:grpSp>
          <p:nvGrpSpPr>
            <p:cNvPr id="37" name="Gruppo 36"/>
            <p:cNvGrpSpPr/>
            <p:nvPr/>
          </p:nvGrpSpPr>
          <p:grpSpPr>
            <a:xfrm>
              <a:off x="2021632" y="5595156"/>
              <a:ext cx="1034456" cy="336240"/>
              <a:chOff x="6705896" y="4983274"/>
              <a:chExt cx="1610520" cy="438150"/>
            </a:xfrm>
          </p:grpSpPr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6705896" y="4983274"/>
                <a:ext cx="1154113" cy="438149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CHUNK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7860010" y="4983274"/>
                <a:ext cx="456406" cy="43815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1400" dirty="0">
                    <a:latin typeface="Arial Narrow" pitchFamily="34" charset="0"/>
                  </a:rPr>
                  <a:t>SIG</a:t>
                </a:r>
              </a:p>
            </p:txBody>
          </p:sp>
        </p:grpSp>
      </p:grpSp>
      <p:sp>
        <p:nvSpPr>
          <p:cNvPr id="5" name="Freccia a destra 4"/>
          <p:cNvSpPr/>
          <p:nvPr/>
        </p:nvSpPr>
        <p:spPr bwMode="auto">
          <a:xfrm>
            <a:off x="3239852" y="4761148"/>
            <a:ext cx="3132348" cy="446348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3074" name="Picture 2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0086" y="4725144"/>
            <a:ext cx="1050386" cy="10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1142971" y="5479066"/>
            <a:ext cx="2302233" cy="83099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Can </a:t>
            </a:r>
            <a:r>
              <a:rPr lang="it-IT" sz="2400" b="1" dirty="0" err="1">
                <a:solidFill>
                  <a:srgbClr val="FF0000"/>
                </a:solidFill>
              </a:rPr>
              <a:t>we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find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 </a:t>
            </a:r>
            <a:r>
              <a:rPr lang="it-IT" sz="2400" b="1" dirty="0" err="1">
                <a:solidFill>
                  <a:srgbClr val="FF0000"/>
                </a:solidFill>
              </a:rPr>
              <a:t>better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solution</a:t>
            </a:r>
            <a:r>
              <a:rPr lang="it-IT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7183789" y="5604229"/>
            <a:ext cx="1348446" cy="707886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b="1" i="1" dirty="0" err="1">
                <a:solidFill>
                  <a:schemeClr val="tx2"/>
                </a:solidFill>
              </a:rPr>
              <a:t>Ops</a:t>
            </a:r>
            <a:r>
              <a:rPr lang="it-IT" sz="2000" b="1" i="1" dirty="0">
                <a:solidFill>
                  <a:schemeClr val="tx2"/>
                </a:solidFill>
              </a:rPr>
              <a:t>… </a:t>
            </a:r>
            <a:r>
              <a:rPr lang="it-IT" sz="2000" b="1" i="1" dirty="0" err="1">
                <a:solidFill>
                  <a:schemeClr val="tx2"/>
                </a:solidFill>
              </a:rPr>
              <a:t>did</a:t>
            </a:r>
            <a:r>
              <a:rPr lang="it-IT" sz="2000" b="1" i="1" dirty="0">
                <a:solidFill>
                  <a:schemeClr val="tx2"/>
                </a:solidFill>
              </a:rPr>
              <a:t> I </a:t>
            </a:r>
            <a:br>
              <a:rPr lang="it-IT" sz="2000" b="1" i="1" dirty="0">
                <a:solidFill>
                  <a:schemeClr val="tx2"/>
                </a:solidFill>
              </a:rPr>
            </a:br>
            <a:r>
              <a:rPr lang="it-IT" sz="2000" b="1" i="1" dirty="0" err="1">
                <a:solidFill>
                  <a:schemeClr val="tx2"/>
                </a:solidFill>
              </a:rPr>
              <a:t>receive</a:t>
            </a:r>
            <a:r>
              <a:rPr lang="it-IT" sz="2000" b="1" i="1" dirty="0">
                <a:solidFill>
                  <a:schemeClr val="tx2"/>
                </a:solidFill>
              </a:rPr>
              <a:t> </a:t>
            </a:r>
            <a:r>
              <a:rPr lang="it-IT" sz="2000" b="1" i="1" dirty="0" err="1">
                <a:solidFill>
                  <a:schemeClr val="tx2"/>
                </a:solidFill>
              </a:rPr>
              <a:t>all</a:t>
            </a:r>
            <a:r>
              <a:rPr lang="it-IT" sz="2000" b="1" i="1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553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55781 -0.003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-18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55677 -0.004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55591 -0.000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95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17621 4.44444E-6 C 0.25555 4.44444E-6 0.3533 0.02338 0.3533 0.04282 L 0.3533 0.08611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Merkle</a:t>
            </a:r>
            <a:r>
              <a:rPr lang="it-IT" dirty="0"/>
              <a:t>’s idea: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16387" name="Rettangolo 4"/>
          <p:cNvSpPr>
            <a:spLocks noChangeArrowheads="1"/>
          </p:cNvSpPr>
          <p:nvPr/>
        </p:nvSpPr>
        <p:spPr bwMode="auto">
          <a:xfrm>
            <a:off x="701675" y="5254625"/>
            <a:ext cx="839788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A</a:t>
            </a:r>
          </a:p>
        </p:txBody>
      </p:sp>
      <p:sp>
        <p:nvSpPr>
          <p:cNvPr id="16388" name="Rettangolo 5"/>
          <p:cNvSpPr>
            <a:spLocks noChangeArrowheads="1"/>
          </p:cNvSpPr>
          <p:nvPr/>
        </p:nvSpPr>
        <p:spPr bwMode="auto">
          <a:xfrm>
            <a:off x="1687513" y="5254625"/>
            <a:ext cx="83978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B</a:t>
            </a:r>
          </a:p>
        </p:txBody>
      </p:sp>
      <p:sp>
        <p:nvSpPr>
          <p:cNvPr id="16389" name="Rettangolo 6"/>
          <p:cNvSpPr>
            <a:spLocks noChangeArrowheads="1"/>
          </p:cNvSpPr>
          <p:nvPr/>
        </p:nvSpPr>
        <p:spPr bwMode="auto">
          <a:xfrm>
            <a:off x="2709863" y="5254625"/>
            <a:ext cx="83978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</a:t>
            </a:r>
          </a:p>
        </p:txBody>
      </p:sp>
      <p:sp>
        <p:nvSpPr>
          <p:cNvPr id="16390" name="Rettangolo 7"/>
          <p:cNvSpPr>
            <a:spLocks noChangeArrowheads="1"/>
          </p:cNvSpPr>
          <p:nvPr/>
        </p:nvSpPr>
        <p:spPr bwMode="auto">
          <a:xfrm>
            <a:off x="3732213" y="5254625"/>
            <a:ext cx="83978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D</a:t>
            </a:r>
          </a:p>
        </p:txBody>
      </p:sp>
      <p:sp>
        <p:nvSpPr>
          <p:cNvPr id="16391" name="Rettangolo 8"/>
          <p:cNvSpPr>
            <a:spLocks noChangeArrowheads="1"/>
          </p:cNvSpPr>
          <p:nvPr/>
        </p:nvSpPr>
        <p:spPr bwMode="auto">
          <a:xfrm>
            <a:off x="4791075" y="5254625"/>
            <a:ext cx="839788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</a:t>
            </a:r>
          </a:p>
        </p:txBody>
      </p:sp>
      <p:sp>
        <p:nvSpPr>
          <p:cNvPr id="16392" name="Rettangolo 9"/>
          <p:cNvSpPr>
            <a:spLocks noChangeArrowheads="1"/>
          </p:cNvSpPr>
          <p:nvPr/>
        </p:nvSpPr>
        <p:spPr bwMode="auto">
          <a:xfrm>
            <a:off x="5813425" y="5254625"/>
            <a:ext cx="839788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F</a:t>
            </a:r>
          </a:p>
        </p:txBody>
      </p:sp>
      <p:sp>
        <p:nvSpPr>
          <p:cNvPr id="16393" name="Rettangolo 10"/>
          <p:cNvSpPr>
            <a:spLocks noChangeArrowheads="1"/>
          </p:cNvSpPr>
          <p:nvPr/>
        </p:nvSpPr>
        <p:spPr bwMode="auto">
          <a:xfrm>
            <a:off x="6835775" y="5254625"/>
            <a:ext cx="839788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G</a:t>
            </a:r>
          </a:p>
        </p:txBody>
      </p:sp>
      <p:sp>
        <p:nvSpPr>
          <p:cNvPr id="16394" name="Rettangolo 11"/>
          <p:cNvSpPr>
            <a:spLocks noChangeArrowheads="1"/>
          </p:cNvSpPr>
          <p:nvPr/>
        </p:nvSpPr>
        <p:spPr bwMode="auto">
          <a:xfrm>
            <a:off x="7858125" y="5254625"/>
            <a:ext cx="839788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</a:t>
            </a:r>
          </a:p>
        </p:txBody>
      </p:sp>
      <p:sp>
        <p:nvSpPr>
          <p:cNvPr id="16395" name="Freccia in giù 14"/>
          <p:cNvSpPr>
            <a:spLocks noChangeArrowheads="1"/>
          </p:cNvSpPr>
          <p:nvPr/>
        </p:nvSpPr>
        <p:spPr bwMode="auto">
          <a:xfrm flipV="1">
            <a:off x="993775" y="4597400"/>
            <a:ext cx="255588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396" name="Freccia in giù 15"/>
          <p:cNvSpPr>
            <a:spLocks noChangeArrowheads="1"/>
          </p:cNvSpPr>
          <p:nvPr/>
        </p:nvSpPr>
        <p:spPr bwMode="auto">
          <a:xfrm flipV="1">
            <a:off x="1943100" y="4597400"/>
            <a:ext cx="255588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397" name="Freccia in giù 16"/>
          <p:cNvSpPr>
            <a:spLocks noChangeArrowheads="1"/>
          </p:cNvSpPr>
          <p:nvPr/>
        </p:nvSpPr>
        <p:spPr bwMode="auto">
          <a:xfrm flipV="1">
            <a:off x="3038475" y="4597400"/>
            <a:ext cx="255588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398" name="Freccia in giù 17"/>
          <p:cNvSpPr>
            <a:spLocks noChangeArrowheads="1"/>
          </p:cNvSpPr>
          <p:nvPr/>
        </p:nvSpPr>
        <p:spPr bwMode="auto">
          <a:xfrm flipV="1">
            <a:off x="3987800" y="4597400"/>
            <a:ext cx="255588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399" name="Freccia in giù 18"/>
          <p:cNvSpPr>
            <a:spLocks noChangeArrowheads="1"/>
          </p:cNvSpPr>
          <p:nvPr/>
        </p:nvSpPr>
        <p:spPr bwMode="auto">
          <a:xfrm flipV="1">
            <a:off x="5119688" y="4597400"/>
            <a:ext cx="255587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400" name="Freccia in giù 19"/>
          <p:cNvSpPr>
            <a:spLocks noChangeArrowheads="1"/>
          </p:cNvSpPr>
          <p:nvPr/>
        </p:nvSpPr>
        <p:spPr bwMode="auto">
          <a:xfrm flipV="1">
            <a:off x="6069013" y="4597400"/>
            <a:ext cx="255587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401" name="Freccia in giù 20"/>
          <p:cNvSpPr>
            <a:spLocks noChangeArrowheads="1"/>
          </p:cNvSpPr>
          <p:nvPr/>
        </p:nvSpPr>
        <p:spPr bwMode="auto">
          <a:xfrm flipV="1">
            <a:off x="7164388" y="4597400"/>
            <a:ext cx="255587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402" name="Freccia in giù 21"/>
          <p:cNvSpPr>
            <a:spLocks noChangeArrowheads="1"/>
          </p:cNvSpPr>
          <p:nvPr/>
        </p:nvSpPr>
        <p:spPr bwMode="auto">
          <a:xfrm flipV="1">
            <a:off x="8113713" y="4597400"/>
            <a:ext cx="255587" cy="620713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403" name="CasellaDiTesto 22"/>
          <p:cNvSpPr txBox="1">
            <a:spLocks noChangeArrowheads="1"/>
          </p:cNvSpPr>
          <p:nvPr/>
        </p:nvSpPr>
        <p:spPr bwMode="auto">
          <a:xfrm>
            <a:off x="884238" y="4232275"/>
            <a:ext cx="573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H(A)</a:t>
            </a:r>
          </a:p>
        </p:txBody>
      </p:sp>
      <p:sp>
        <p:nvSpPr>
          <p:cNvPr id="16404" name="CasellaDiTesto 23"/>
          <p:cNvSpPr txBox="1">
            <a:spLocks noChangeArrowheads="1"/>
          </p:cNvSpPr>
          <p:nvPr/>
        </p:nvSpPr>
        <p:spPr bwMode="auto">
          <a:xfrm>
            <a:off x="1808163" y="4232275"/>
            <a:ext cx="573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H(B)</a:t>
            </a:r>
          </a:p>
        </p:txBody>
      </p:sp>
      <p:sp>
        <p:nvSpPr>
          <p:cNvPr id="16405" name="CasellaDiTesto 24"/>
          <p:cNvSpPr txBox="1">
            <a:spLocks noChangeArrowheads="1"/>
          </p:cNvSpPr>
          <p:nvPr/>
        </p:nvSpPr>
        <p:spPr bwMode="auto">
          <a:xfrm>
            <a:off x="2892425" y="4232275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H(C)</a:t>
            </a:r>
          </a:p>
        </p:txBody>
      </p:sp>
      <p:sp>
        <p:nvSpPr>
          <p:cNvPr id="16406" name="CasellaDiTesto 25"/>
          <p:cNvSpPr txBox="1">
            <a:spLocks noChangeArrowheads="1"/>
          </p:cNvSpPr>
          <p:nvPr/>
        </p:nvSpPr>
        <p:spPr bwMode="auto">
          <a:xfrm>
            <a:off x="3816350" y="4232275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H(D)</a:t>
            </a:r>
          </a:p>
        </p:txBody>
      </p:sp>
      <p:sp>
        <p:nvSpPr>
          <p:cNvPr id="16407" name="CasellaDiTesto 26"/>
          <p:cNvSpPr txBox="1">
            <a:spLocks noChangeArrowheads="1"/>
          </p:cNvSpPr>
          <p:nvPr/>
        </p:nvSpPr>
        <p:spPr bwMode="auto">
          <a:xfrm>
            <a:off x="4964113" y="4232275"/>
            <a:ext cx="573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H(E)</a:t>
            </a:r>
          </a:p>
        </p:txBody>
      </p:sp>
      <p:sp>
        <p:nvSpPr>
          <p:cNvPr id="16408" name="CasellaDiTesto 27"/>
          <p:cNvSpPr txBox="1">
            <a:spLocks noChangeArrowheads="1"/>
          </p:cNvSpPr>
          <p:nvPr/>
        </p:nvSpPr>
        <p:spPr bwMode="auto">
          <a:xfrm>
            <a:off x="5888038" y="4232275"/>
            <a:ext cx="573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H(F)</a:t>
            </a:r>
          </a:p>
        </p:txBody>
      </p:sp>
      <p:sp>
        <p:nvSpPr>
          <p:cNvPr id="16409" name="CasellaDiTesto 28"/>
          <p:cNvSpPr txBox="1">
            <a:spLocks noChangeArrowheads="1"/>
          </p:cNvSpPr>
          <p:nvPr/>
        </p:nvSpPr>
        <p:spPr bwMode="auto">
          <a:xfrm>
            <a:off x="6972300" y="4232275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H(G)</a:t>
            </a:r>
          </a:p>
        </p:txBody>
      </p:sp>
      <p:sp>
        <p:nvSpPr>
          <p:cNvPr id="16410" name="CasellaDiTesto 29"/>
          <p:cNvSpPr txBox="1">
            <a:spLocks noChangeArrowheads="1"/>
          </p:cNvSpPr>
          <p:nvPr/>
        </p:nvSpPr>
        <p:spPr bwMode="auto">
          <a:xfrm>
            <a:off x="7896225" y="4232275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H(H)</a:t>
            </a:r>
          </a:p>
        </p:txBody>
      </p:sp>
      <p:sp>
        <p:nvSpPr>
          <p:cNvPr id="16411" name="CasellaDiTesto 30"/>
          <p:cNvSpPr txBox="1">
            <a:spLocks noChangeArrowheads="1"/>
          </p:cNvSpPr>
          <p:nvPr/>
        </p:nvSpPr>
        <p:spPr bwMode="auto">
          <a:xfrm>
            <a:off x="1030288" y="3465513"/>
            <a:ext cx="1255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H[H(A),H(B)]</a:t>
            </a:r>
          </a:p>
        </p:txBody>
      </p:sp>
      <p:sp>
        <p:nvSpPr>
          <p:cNvPr id="16412" name="CasellaDiTesto 31"/>
          <p:cNvSpPr txBox="1">
            <a:spLocks noChangeArrowheads="1"/>
          </p:cNvSpPr>
          <p:nvPr/>
        </p:nvSpPr>
        <p:spPr bwMode="auto">
          <a:xfrm>
            <a:off x="3001963" y="34655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H[H(C),H(D)]</a:t>
            </a:r>
          </a:p>
        </p:txBody>
      </p:sp>
      <p:sp>
        <p:nvSpPr>
          <p:cNvPr id="16413" name="CasellaDiTesto 32"/>
          <p:cNvSpPr txBox="1">
            <a:spLocks noChangeArrowheads="1"/>
          </p:cNvSpPr>
          <p:nvPr/>
        </p:nvSpPr>
        <p:spPr bwMode="auto">
          <a:xfrm>
            <a:off x="5010150" y="3465513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H[H(E),H(F)]</a:t>
            </a:r>
          </a:p>
        </p:txBody>
      </p:sp>
      <p:sp>
        <p:nvSpPr>
          <p:cNvPr id="16414" name="CasellaDiTesto 33"/>
          <p:cNvSpPr txBox="1">
            <a:spLocks noChangeArrowheads="1"/>
          </p:cNvSpPr>
          <p:nvPr/>
        </p:nvSpPr>
        <p:spPr bwMode="auto">
          <a:xfrm>
            <a:off x="7091363" y="346551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H[H(G),H(H)]</a:t>
            </a:r>
          </a:p>
        </p:txBody>
      </p:sp>
      <p:sp>
        <p:nvSpPr>
          <p:cNvPr id="16415" name="CasellaDiTesto 34"/>
          <p:cNvSpPr txBox="1">
            <a:spLocks noChangeArrowheads="1"/>
          </p:cNvSpPr>
          <p:nvPr/>
        </p:nvSpPr>
        <p:spPr bwMode="auto">
          <a:xfrm>
            <a:off x="1344613" y="2698750"/>
            <a:ext cx="271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H{H[H(A),H(B)],H[H(C),H(D)]} </a:t>
            </a:r>
          </a:p>
        </p:txBody>
      </p:sp>
      <p:sp>
        <p:nvSpPr>
          <p:cNvPr id="16416" name="CasellaDiTesto 35"/>
          <p:cNvSpPr txBox="1">
            <a:spLocks noChangeArrowheads="1"/>
          </p:cNvSpPr>
          <p:nvPr/>
        </p:nvSpPr>
        <p:spPr bwMode="auto">
          <a:xfrm>
            <a:off x="5218113" y="2698750"/>
            <a:ext cx="271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H{H[H(E),H(F)],H[H(G),H(H)]} </a:t>
            </a:r>
          </a:p>
        </p:txBody>
      </p:sp>
      <p:sp>
        <p:nvSpPr>
          <p:cNvPr id="16417" name="CasellaDiTesto 36"/>
          <p:cNvSpPr txBox="1">
            <a:spLocks noChangeArrowheads="1"/>
          </p:cNvSpPr>
          <p:nvPr/>
        </p:nvSpPr>
        <p:spPr bwMode="auto">
          <a:xfrm>
            <a:off x="1468438" y="1895475"/>
            <a:ext cx="647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ROOT = H( H{H[H(A),H(B)],H[H(C),H(D)]} , H{H[H(E),H(F)],H[H(G),H(H)]} ) </a:t>
            </a:r>
          </a:p>
        </p:txBody>
      </p:sp>
      <p:cxnSp>
        <p:nvCxnSpPr>
          <p:cNvPr id="16418" name="Connettore 2 38"/>
          <p:cNvCxnSpPr>
            <a:cxnSpLocks noChangeShapeType="1"/>
            <a:stCxn id="16403" idx="0"/>
            <a:endCxn id="16411" idx="2"/>
          </p:cNvCxnSpPr>
          <p:nvPr/>
        </p:nvCxnSpPr>
        <p:spPr bwMode="auto">
          <a:xfrm rot="5400000" flipH="1" flipV="1">
            <a:off x="1215231" y="3790157"/>
            <a:ext cx="396875" cy="4873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Connettore 2 39"/>
          <p:cNvCxnSpPr>
            <a:cxnSpLocks noChangeShapeType="1"/>
            <a:stCxn id="16411" idx="0"/>
            <a:endCxn id="16415" idx="2"/>
          </p:cNvCxnSpPr>
          <p:nvPr/>
        </p:nvCxnSpPr>
        <p:spPr bwMode="auto">
          <a:xfrm rot="5400000" flipH="1" flipV="1">
            <a:off x="1980406" y="2745582"/>
            <a:ext cx="396875" cy="10429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Connettore 2 42"/>
          <p:cNvCxnSpPr>
            <a:cxnSpLocks noChangeShapeType="1"/>
            <a:stCxn id="16415" idx="0"/>
            <a:endCxn id="16417" idx="2"/>
          </p:cNvCxnSpPr>
          <p:nvPr/>
        </p:nvCxnSpPr>
        <p:spPr bwMode="auto">
          <a:xfrm rot="5400000" flipH="1" flipV="1">
            <a:off x="3486150" y="1479551"/>
            <a:ext cx="433387" cy="20050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1" name="Connettore 2 45"/>
          <p:cNvCxnSpPr>
            <a:cxnSpLocks noChangeShapeType="1"/>
            <a:stCxn id="16416" idx="0"/>
            <a:endCxn id="16417" idx="2"/>
          </p:cNvCxnSpPr>
          <p:nvPr/>
        </p:nvCxnSpPr>
        <p:spPr bwMode="auto">
          <a:xfrm rot="16200000" flipV="1">
            <a:off x="5423694" y="1547019"/>
            <a:ext cx="433387" cy="18700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2" name="Connettore 2 48"/>
          <p:cNvCxnSpPr>
            <a:cxnSpLocks noChangeShapeType="1"/>
            <a:stCxn id="16413" idx="0"/>
            <a:endCxn id="16416" idx="2"/>
          </p:cNvCxnSpPr>
          <p:nvPr/>
        </p:nvCxnSpPr>
        <p:spPr bwMode="auto">
          <a:xfrm rot="5400000" flipH="1" flipV="1">
            <a:off x="5912644" y="2802732"/>
            <a:ext cx="396875" cy="9286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3" name="Connettore 2 49"/>
          <p:cNvCxnSpPr>
            <a:cxnSpLocks noChangeShapeType="1"/>
            <a:stCxn id="16406" idx="0"/>
            <a:endCxn id="16412" idx="2"/>
          </p:cNvCxnSpPr>
          <p:nvPr/>
        </p:nvCxnSpPr>
        <p:spPr bwMode="auto">
          <a:xfrm rot="16200000" flipV="1">
            <a:off x="3675062" y="3798888"/>
            <a:ext cx="396875" cy="469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Connettore 2 50"/>
          <p:cNvCxnSpPr>
            <a:cxnSpLocks noChangeShapeType="1"/>
            <a:stCxn id="16414" idx="0"/>
            <a:endCxn id="16416" idx="2"/>
          </p:cNvCxnSpPr>
          <p:nvPr/>
        </p:nvCxnSpPr>
        <p:spPr bwMode="auto">
          <a:xfrm rot="16200000" flipV="1">
            <a:off x="6954044" y="2690019"/>
            <a:ext cx="396875" cy="11541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Connettore 2 51"/>
          <p:cNvCxnSpPr>
            <a:cxnSpLocks noChangeShapeType="1"/>
            <a:stCxn id="16412" idx="0"/>
            <a:endCxn id="16415" idx="2"/>
          </p:cNvCxnSpPr>
          <p:nvPr/>
        </p:nvCxnSpPr>
        <p:spPr bwMode="auto">
          <a:xfrm rot="16200000" flipV="1">
            <a:off x="2971006" y="2797970"/>
            <a:ext cx="396875" cy="9382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Connettore 2 60"/>
          <p:cNvCxnSpPr>
            <a:cxnSpLocks noChangeShapeType="1"/>
            <a:stCxn id="16405" idx="0"/>
            <a:endCxn id="16412" idx="2"/>
          </p:cNvCxnSpPr>
          <p:nvPr/>
        </p:nvCxnSpPr>
        <p:spPr bwMode="auto">
          <a:xfrm rot="5400000" flipH="1" flipV="1">
            <a:off x="3212306" y="3806032"/>
            <a:ext cx="396875" cy="4556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Connettore 2 61"/>
          <p:cNvCxnSpPr>
            <a:cxnSpLocks noChangeShapeType="1"/>
            <a:stCxn id="16408" idx="0"/>
            <a:endCxn id="16413" idx="2"/>
          </p:cNvCxnSpPr>
          <p:nvPr/>
        </p:nvCxnSpPr>
        <p:spPr bwMode="auto">
          <a:xfrm rot="16200000" flipV="1">
            <a:off x="5712619" y="3769519"/>
            <a:ext cx="396875" cy="5286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Connettore 2 62"/>
          <p:cNvCxnSpPr>
            <a:cxnSpLocks noChangeShapeType="1"/>
            <a:stCxn id="16407" idx="0"/>
            <a:endCxn id="16413" idx="2"/>
          </p:cNvCxnSpPr>
          <p:nvPr/>
        </p:nvCxnSpPr>
        <p:spPr bwMode="auto">
          <a:xfrm rot="5400000" flipH="1" flipV="1">
            <a:off x="5249863" y="3835400"/>
            <a:ext cx="396875" cy="396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Connettore 2 69"/>
          <p:cNvCxnSpPr>
            <a:cxnSpLocks noChangeShapeType="1"/>
            <a:stCxn id="16404" idx="0"/>
            <a:endCxn id="16411" idx="2"/>
          </p:cNvCxnSpPr>
          <p:nvPr/>
        </p:nvCxnSpPr>
        <p:spPr bwMode="auto">
          <a:xfrm rot="16200000" flipV="1">
            <a:off x="1677987" y="3814763"/>
            <a:ext cx="396875" cy="4381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Connettore 2 72"/>
          <p:cNvCxnSpPr>
            <a:cxnSpLocks noChangeShapeType="1"/>
            <a:stCxn id="16409" idx="0"/>
          </p:cNvCxnSpPr>
          <p:nvPr/>
        </p:nvCxnSpPr>
        <p:spPr bwMode="auto">
          <a:xfrm rot="5400000" flipH="1" flipV="1">
            <a:off x="7300119" y="3799682"/>
            <a:ext cx="401637" cy="4635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Connettore 2 73"/>
          <p:cNvCxnSpPr>
            <a:cxnSpLocks noChangeShapeType="1"/>
            <a:stCxn id="16409" idx="0"/>
            <a:endCxn id="16414" idx="2"/>
          </p:cNvCxnSpPr>
          <p:nvPr/>
        </p:nvCxnSpPr>
        <p:spPr bwMode="auto">
          <a:xfrm rot="5400000" flipH="1" flipV="1">
            <a:off x="7300913" y="3803650"/>
            <a:ext cx="396875" cy="4603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Connettore 2 79"/>
          <p:cNvCxnSpPr>
            <a:cxnSpLocks noChangeShapeType="1"/>
            <a:stCxn id="16410" idx="0"/>
            <a:endCxn id="16414" idx="2"/>
          </p:cNvCxnSpPr>
          <p:nvPr/>
        </p:nvCxnSpPr>
        <p:spPr bwMode="auto">
          <a:xfrm rot="16200000" flipV="1">
            <a:off x="7760494" y="3804444"/>
            <a:ext cx="396875" cy="4587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3" name="Freccia in giù 82"/>
          <p:cNvSpPr>
            <a:spLocks noChangeArrowheads="1"/>
          </p:cNvSpPr>
          <p:nvPr/>
        </p:nvSpPr>
        <p:spPr bwMode="auto">
          <a:xfrm flipV="1">
            <a:off x="3330575" y="1639888"/>
            <a:ext cx="2665413" cy="2555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6434" name="CasellaDiTesto 83"/>
          <p:cNvSpPr txBox="1">
            <a:spLocks noChangeArrowheads="1"/>
          </p:cNvSpPr>
          <p:nvPr/>
        </p:nvSpPr>
        <p:spPr bwMode="auto">
          <a:xfrm>
            <a:off x="3951288" y="1196975"/>
            <a:ext cx="1458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Digitally signed</a:t>
            </a:r>
          </a:p>
        </p:txBody>
      </p:sp>
    </p:spTree>
    <p:extLst>
      <p:ext uri="{BB962C8B-B14F-4D97-AF65-F5344CB8AC3E}">
        <p14:creationId xmlns:p14="http://schemas.microsoft.com/office/powerpoint/2010/main" val="193166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Single </a:t>
            </a:r>
            <a:r>
              <a:rPr lang="it-IT" dirty="0" err="1"/>
              <a:t>chunk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use</a:t>
            </a:r>
            <a:r>
              <a:rPr lang="it-IT" dirty="0"/>
              <a:t> “</a:t>
            </a:r>
            <a:r>
              <a:rPr lang="it-IT" dirty="0" err="1"/>
              <a:t>siblings</a:t>
            </a:r>
            <a:r>
              <a:rPr lang="it-IT" dirty="0"/>
              <a:t>”</a:t>
            </a:r>
          </a:p>
        </p:txBody>
      </p:sp>
      <p:sp>
        <p:nvSpPr>
          <p:cNvPr id="17411" name="Rettangolo 4"/>
          <p:cNvSpPr>
            <a:spLocks noChangeArrowheads="1"/>
          </p:cNvSpPr>
          <p:nvPr/>
        </p:nvSpPr>
        <p:spPr bwMode="auto">
          <a:xfrm>
            <a:off x="701675" y="4706938"/>
            <a:ext cx="839788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A</a:t>
            </a:r>
          </a:p>
        </p:txBody>
      </p:sp>
      <p:sp>
        <p:nvSpPr>
          <p:cNvPr id="17412" name="Rettangolo 5"/>
          <p:cNvSpPr>
            <a:spLocks noChangeArrowheads="1"/>
          </p:cNvSpPr>
          <p:nvPr/>
        </p:nvSpPr>
        <p:spPr bwMode="auto">
          <a:xfrm>
            <a:off x="1687513" y="4706938"/>
            <a:ext cx="839787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B</a:t>
            </a:r>
          </a:p>
        </p:txBody>
      </p:sp>
      <p:sp>
        <p:nvSpPr>
          <p:cNvPr id="17413" name="Rettangolo 6"/>
          <p:cNvSpPr>
            <a:spLocks noChangeArrowheads="1"/>
          </p:cNvSpPr>
          <p:nvPr/>
        </p:nvSpPr>
        <p:spPr bwMode="auto">
          <a:xfrm>
            <a:off x="2709863" y="4706938"/>
            <a:ext cx="839787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</a:t>
            </a:r>
          </a:p>
        </p:txBody>
      </p:sp>
      <p:sp>
        <p:nvSpPr>
          <p:cNvPr id="17414" name="Rettangolo 7"/>
          <p:cNvSpPr>
            <a:spLocks noChangeArrowheads="1"/>
          </p:cNvSpPr>
          <p:nvPr/>
        </p:nvSpPr>
        <p:spPr bwMode="auto">
          <a:xfrm>
            <a:off x="3732213" y="4706938"/>
            <a:ext cx="839787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D</a:t>
            </a:r>
          </a:p>
        </p:txBody>
      </p:sp>
      <p:sp>
        <p:nvSpPr>
          <p:cNvPr id="17415" name="Rettangolo 8"/>
          <p:cNvSpPr>
            <a:spLocks noChangeArrowheads="1"/>
          </p:cNvSpPr>
          <p:nvPr/>
        </p:nvSpPr>
        <p:spPr bwMode="auto">
          <a:xfrm>
            <a:off x="4791075" y="4706938"/>
            <a:ext cx="839788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</a:t>
            </a:r>
          </a:p>
        </p:txBody>
      </p:sp>
      <p:sp>
        <p:nvSpPr>
          <p:cNvPr id="17416" name="Rettangolo 9"/>
          <p:cNvSpPr>
            <a:spLocks noChangeArrowheads="1"/>
          </p:cNvSpPr>
          <p:nvPr/>
        </p:nvSpPr>
        <p:spPr bwMode="auto">
          <a:xfrm>
            <a:off x="5813425" y="4706938"/>
            <a:ext cx="839788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F</a:t>
            </a:r>
          </a:p>
        </p:txBody>
      </p:sp>
      <p:sp>
        <p:nvSpPr>
          <p:cNvPr id="17417" name="Rettangolo 10"/>
          <p:cNvSpPr>
            <a:spLocks noChangeArrowheads="1"/>
          </p:cNvSpPr>
          <p:nvPr/>
        </p:nvSpPr>
        <p:spPr bwMode="auto">
          <a:xfrm>
            <a:off x="6835775" y="4706938"/>
            <a:ext cx="839788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G</a:t>
            </a:r>
          </a:p>
        </p:txBody>
      </p:sp>
      <p:sp>
        <p:nvSpPr>
          <p:cNvPr id="17418" name="Rettangolo 11"/>
          <p:cNvSpPr>
            <a:spLocks noChangeArrowheads="1"/>
          </p:cNvSpPr>
          <p:nvPr/>
        </p:nvSpPr>
        <p:spPr bwMode="auto">
          <a:xfrm>
            <a:off x="7858125" y="4706938"/>
            <a:ext cx="839788" cy="328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</a:t>
            </a:r>
          </a:p>
        </p:txBody>
      </p:sp>
      <p:sp>
        <p:nvSpPr>
          <p:cNvPr id="17419" name="Freccia in giù 14"/>
          <p:cNvSpPr>
            <a:spLocks noChangeArrowheads="1"/>
          </p:cNvSpPr>
          <p:nvPr/>
        </p:nvSpPr>
        <p:spPr bwMode="auto">
          <a:xfrm flipV="1">
            <a:off x="993775" y="4049713"/>
            <a:ext cx="255588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0" name="Freccia in giù 15"/>
          <p:cNvSpPr>
            <a:spLocks noChangeArrowheads="1"/>
          </p:cNvSpPr>
          <p:nvPr/>
        </p:nvSpPr>
        <p:spPr bwMode="auto">
          <a:xfrm flipV="1">
            <a:off x="1943100" y="4049713"/>
            <a:ext cx="255588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1" name="Freccia in giù 16"/>
          <p:cNvSpPr>
            <a:spLocks noChangeArrowheads="1"/>
          </p:cNvSpPr>
          <p:nvPr/>
        </p:nvSpPr>
        <p:spPr bwMode="auto">
          <a:xfrm flipV="1">
            <a:off x="3038475" y="4049713"/>
            <a:ext cx="255588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2" name="Freccia in giù 17"/>
          <p:cNvSpPr>
            <a:spLocks noChangeArrowheads="1"/>
          </p:cNvSpPr>
          <p:nvPr/>
        </p:nvSpPr>
        <p:spPr bwMode="auto">
          <a:xfrm flipV="1">
            <a:off x="3987800" y="4049713"/>
            <a:ext cx="255588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3" name="Freccia in giù 18"/>
          <p:cNvSpPr>
            <a:spLocks noChangeArrowheads="1"/>
          </p:cNvSpPr>
          <p:nvPr/>
        </p:nvSpPr>
        <p:spPr bwMode="auto">
          <a:xfrm flipV="1">
            <a:off x="5119688" y="4049713"/>
            <a:ext cx="255587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4" name="Freccia in giù 19"/>
          <p:cNvSpPr>
            <a:spLocks noChangeArrowheads="1"/>
          </p:cNvSpPr>
          <p:nvPr/>
        </p:nvSpPr>
        <p:spPr bwMode="auto">
          <a:xfrm flipV="1">
            <a:off x="6069013" y="4049713"/>
            <a:ext cx="255587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5" name="Freccia in giù 20"/>
          <p:cNvSpPr>
            <a:spLocks noChangeArrowheads="1"/>
          </p:cNvSpPr>
          <p:nvPr/>
        </p:nvSpPr>
        <p:spPr bwMode="auto">
          <a:xfrm flipV="1">
            <a:off x="7164388" y="4049713"/>
            <a:ext cx="255587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6" name="Freccia in giù 21"/>
          <p:cNvSpPr>
            <a:spLocks noChangeArrowheads="1"/>
          </p:cNvSpPr>
          <p:nvPr/>
        </p:nvSpPr>
        <p:spPr bwMode="auto">
          <a:xfrm flipV="1">
            <a:off x="8113713" y="4049713"/>
            <a:ext cx="255587" cy="620712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27" name="CasellaDiTesto 22"/>
          <p:cNvSpPr txBox="1">
            <a:spLocks noChangeArrowheads="1"/>
          </p:cNvSpPr>
          <p:nvPr/>
        </p:nvSpPr>
        <p:spPr bwMode="auto">
          <a:xfrm>
            <a:off x="884238" y="3684588"/>
            <a:ext cx="573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H(A)</a:t>
            </a:r>
          </a:p>
        </p:txBody>
      </p:sp>
      <p:sp>
        <p:nvSpPr>
          <p:cNvPr id="17428" name="CasellaDiTesto 23"/>
          <p:cNvSpPr txBox="1">
            <a:spLocks noChangeArrowheads="1"/>
          </p:cNvSpPr>
          <p:nvPr/>
        </p:nvSpPr>
        <p:spPr bwMode="auto">
          <a:xfrm>
            <a:off x="1808163" y="3684588"/>
            <a:ext cx="573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H(B)</a:t>
            </a:r>
          </a:p>
        </p:txBody>
      </p:sp>
      <p:sp>
        <p:nvSpPr>
          <p:cNvPr id="17429" name="CasellaDiTesto 24"/>
          <p:cNvSpPr txBox="1">
            <a:spLocks noChangeArrowheads="1"/>
          </p:cNvSpPr>
          <p:nvPr/>
        </p:nvSpPr>
        <p:spPr bwMode="auto">
          <a:xfrm>
            <a:off x="2746375" y="3684588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C1=H(C)</a:t>
            </a:r>
          </a:p>
        </p:txBody>
      </p:sp>
      <p:sp>
        <p:nvSpPr>
          <p:cNvPr id="17430" name="CasellaDiTesto 25"/>
          <p:cNvSpPr txBox="1">
            <a:spLocks noChangeArrowheads="1"/>
          </p:cNvSpPr>
          <p:nvPr/>
        </p:nvSpPr>
        <p:spPr bwMode="auto">
          <a:xfrm>
            <a:off x="3695700" y="3684588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S1 = H(D)</a:t>
            </a:r>
          </a:p>
        </p:txBody>
      </p:sp>
      <p:sp>
        <p:nvSpPr>
          <p:cNvPr id="17431" name="CasellaDiTesto 26"/>
          <p:cNvSpPr txBox="1">
            <a:spLocks noChangeArrowheads="1"/>
          </p:cNvSpPr>
          <p:nvPr/>
        </p:nvSpPr>
        <p:spPr bwMode="auto">
          <a:xfrm>
            <a:off x="4964113" y="3684588"/>
            <a:ext cx="573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H(E)</a:t>
            </a:r>
          </a:p>
        </p:txBody>
      </p:sp>
      <p:sp>
        <p:nvSpPr>
          <p:cNvPr id="17432" name="CasellaDiTesto 27"/>
          <p:cNvSpPr txBox="1">
            <a:spLocks noChangeArrowheads="1"/>
          </p:cNvSpPr>
          <p:nvPr/>
        </p:nvSpPr>
        <p:spPr bwMode="auto">
          <a:xfrm>
            <a:off x="5888038" y="3684588"/>
            <a:ext cx="573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H(F)</a:t>
            </a:r>
          </a:p>
        </p:txBody>
      </p:sp>
      <p:sp>
        <p:nvSpPr>
          <p:cNvPr id="17433" name="CasellaDiTesto 28"/>
          <p:cNvSpPr txBox="1">
            <a:spLocks noChangeArrowheads="1"/>
          </p:cNvSpPr>
          <p:nvPr/>
        </p:nvSpPr>
        <p:spPr bwMode="auto">
          <a:xfrm>
            <a:off x="6972300" y="3684588"/>
            <a:ext cx="593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H(G)</a:t>
            </a:r>
          </a:p>
        </p:txBody>
      </p:sp>
      <p:sp>
        <p:nvSpPr>
          <p:cNvPr id="17434" name="CasellaDiTesto 29"/>
          <p:cNvSpPr txBox="1">
            <a:spLocks noChangeArrowheads="1"/>
          </p:cNvSpPr>
          <p:nvPr/>
        </p:nvSpPr>
        <p:spPr bwMode="auto">
          <a:xfrm>
            <a:off x="7896225" y="3684588"/>
            <a:ext cx="58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H(H)</a:t>
            </a:r>
          </a:p>
        </p:txBody>
      </p:sp>
      <p:sp>
        <p:nvSpPr>
          <p:cNvPr id="17435" name="CasellaDiTesto 30"/>
          <p:cNvSpPr txBox="1">
            <a:spLocks noChangeArrowheads="1"/>
          </p:cNvSpPr>
          <p:nvPr/>
        </p:nvSpPr>
        <p:spPr bwMode="auto">
          <a:xfrm>
            <a:off x="920750" y="291306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S2 = H[H(A),H(B)]</a:t>
            </a:r>
          </a:p>
        </p:txBody>
      </p:sp>
      <p:sp>
        <p:nvSpPr>
          <p:cNvPr id="17436" name="CasellaDiTesto 31"/>
          <p:cNvSpPr txBox="1">
            <a:spLocks noChangeArrowheads="1"/>
          </p:cNvSpPr>
          <p:nvPr/>
        </p:nvSpPr>
        <p:spPr bwMode="auto">
          <a:xfrm>
            <a:off x="3001963" y="2917825"/>
            <a:ext cx="1306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C2=H[C1,S1]</a:t>
            </a:r>
          </a:p>
        </p:txBody>
      </p:sp>
      <p:sp>
        <p:nvSpPr>
          <p:cNvPr id="17437" name="CasellaDiTesto 32"/>
          <p:cNvSpPr txBox="1">
            <a:spLocks noChangeArrowheads="1"/>
          </p:cNvSpPr>
          <p:nvPr/>
        </p:nvSpPr>
        <p:spPr bwMode="auto">
          <a:xfrm>
            <a:off x="5010150" y="2917825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H[H(E),H(F)]</a:t>
            </a:r>
          </a:p>
        </p:txBody>
      </p:sp>
      <p:sp>
        <p:nvSpPr>
          <p:cNvPr id="17438" name="CasellaDiTesto 33"/>
          <p:cNvSpPr txBox="1">
            <a:spLocks noChangeArrowheads="1"/>
          </p:cNvSpPr>
          <p:nvPr/>
        </p:nvSpPr>
        <p:spPr bwMode="auto">
          <a:xfrm>
            <a:off x="7091363" y="2917825"/>
            <a:ext cx="1274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H[H(G),H(H)]</a:t>
            </a:r>
          </a:p>
        </p:txBody>
      </p:sp>
      <p:sp>
        <p:nvSpPr>
          <p:cNvPr id="17439" name="CasellaDiTesto 34"/>
          <p:cNvSpPr txBox="1">
            <a:spLocks noChangeArrowheads="1"/>
          </p:cNvSpPr>
          <p:nvPr/>
        </p:nvSpPr>
        <p:spPr bwMode="auto">
          <a:xfrm>
            <a:off x="1882775" y="2151063"/>
            <a:ext cx="1484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C3 = H{S2,C2} </a:t>
            </a:r>
          </a:p>
        </p:txBody>
      </p:sp>
      <p:sp>
        <p:nvSpPr>
          <p:cNvPr id="17440" name="CasellaDiTesto 35"/>
          <p:cNvSpPr txBox="1">
            <a:spLocks noChangeArrowheads="1"/>
          </p:cNvSpPr>
          <p:nvPr/>
        </p:nvSpPr>
        <p:spPr bwMode="auto">
          <a:xfrm>
            <a:off x="5218113" y="2151063"/>
            <a:ext cx="310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S3 =H{H[H(E),H(F)],H[H(G),H(H)]} </a:t>
            </a:r>
          </a:p>
        </p:txBody>
      </p:sp>
      <p:sp>
        <p:nvSpPr>
          <p:cNvPr id="17441" name="CasellaDiTesto 36"/>
          <p:cNvSpPr txBox="1">
            <a:spLocks noChangeArrowheads="1"/>
          </p:cNvSpPr>
          <p:nvPr/>
        </p:nvSpPr>
        <p:spPr bwMode="auto">
          <a:xfrm>
            <a:off x="4024313" y="1347788"/>
            <a:ext cx="176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ROOT = H[C3, S3]</a:t>
            </a:r>
          </a:p>
        </p:txBody>
      </p:sp>
      <p:cxnSp>
        <p:nvCxnSpPr>
          <p:cNvPr id="17442" name="Connettore 2 38"/>
          <p:cNvCxnSpPr>
            <a:cxnSpLocks noChangeShapeType="1"/>
            <a:stCxn id="17427" idx="0"/>
            <a:endCxn id="17435" idx="2"/>
          </p:cNvCxnSpPr>
          <p:nvPr/>
        </p:nvCxnSpPr>
        <p:spPr bwMode="auto">
          <a:xfrm rot="5400000" flipH="1" flipV="1">
            <a:off x="1270794" y="3182144"/>
            <a:ext cx="401638" cy="6032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3" name="Connettore 2 39"/>
          <p:cNvCxnSpPr>
            <a:cxnSpLocks noChangeShapeType="1"/>
            <a:stCxn id="17435" idx="0"/>
            <a:endCxn id="17439" idx="2"/>
          </p:cNvCxnSpPr>
          <p:nvPr/>
        </p:nvCxnSpPr>
        <p:spPr bwMode="auto">
          <a:xfrm rot="5400000" flipH="1" flipV="1">
            <a:off x="2002631" y="2291557"/>
            <a:ext cx="392113" cy="850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Connettore 2 42"/>
          <p:cNvCxnSpPr>
            <a:cxnSpLocks noChangeShapeType="1"/>
            <a:stCxn id="17439" idx="0"/>
            <a:endCxn id="17441" idx="2"/>
          </p:cNvCxnSpPr>
          <p:nvPr/>
        </p:nvCxnSpPr>
        <p:spPr bwMode="auto">
          <a:xfrm rot="5400000" flipH="1" flipV="1">
            <a:off x="3548857" y="792956"/>
            <a:ext cx="433388" cy="22828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5" name="Connettore 2 45"/>
          <p:cNvCxnSpPr>
            <a:cxnSpLocks noChangeShapeType="1"/>
            <a:stCxn id="17440" idx="0"/>
            <a:endCxn id="17441" idx="2"/>
          </p:cNvCxnSpPr>
          <p:nvPr/>
        </p:nvCxnSpPr>
        <p:spPr bwMode="auto">
          <a:xfrm rot="16200000" flipV="1">
            <a:off x="5622925" y="1001713"/>
            <a:ext cx="433388" cy="18653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Connettore 2 48"/>
          <p:cNvCxnSpPr>
            <a:cxnSpLocks noChangeShapeType="1"/>
            <a:stCxn id="17437" idx="0"/>
            <a:endCxn id="17440" idx="2"/>
          </p:cNvCxnSpPr>
          <p:nvPr/>
        </p:nvCxnSpPr>
        <p:spPr bwMode="auto">
          <a:xfrm rot="5400000" flipH="1" flipV="1">
            <a:off x="6011862" y="2157413"/>
            <a:ext cx="396875" cy="1123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Connettore 2 49"/>
          <p:cNvCxnSpPr>
            <a:cxnSpLocks noChangeShapeType="1"/>
            <a:stCxn id="17430" idx="0"/>
            <a:endCxn id="17436" idx="2"/>
          </p:cNvCxnSpPr>
          <p:nvPr/>
        </p:nvCxnSpPr>
        <p:spPr bwMode="auto">
          <a:xfrm rot="16200000" flipV="1">
            <a:off x="3735388" y="3208338"/>
            <a:ext cx="396875" cy="555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Connettore 2 50"/>
          <p:cNvCxnSpPr>
            <a:cxnSpLocks noChangeShapeType="1"/>
            <a:stCxn id="17438" idx="0"/>
            <a:endCxn id="17440" idx="2"/>
          </p:cNvCxnSpPr>
          <p:nvPr/>
        </p:nvCxnSpPr>
        <p:spPr bwMode="auto">
          <a:xfrm rot="16200000" flipV="1">
            <a:off x="7052469" y="2240756"/>
            <a:ext cx="396875" cy="9572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Connettore 2 51"/>
          <p:cNvCxnSpPr>
            <a:cxnSpLocks noChangeShapeType="1"/>
            <a:stCxn id="17436" idx="0"/>
            <a:endCxn id="17439" idx="2"/>
          </p:cNvCxnSpPr>
          <p:nvPr/>
        </p:nvCxnSpPr>
        <p:spPr bwMode="auto">
          <a:xfrm rot="16200000" flipV="1">
            <a:off x="2941638" y="2203450"/>
            <a:ext cx="396875" cy="1031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Connettore 2 60"/>
          <p:cNvCxnSpPr>
            <a:cxnSpLocks noChangeShapeType="1"/>
            <a:stCxn id="17429" idx="0"/>
            <a:endCxn id="17436" idx="2"/>
          </p:cNvCxnSpPr>
          <p:nvPr/>
        </p:nvCxnSpPr>
        <p:spPr bwMode="auto">
          <a:xfrm rot="5400000" flipH="1" flipV="1">
            <a:off x="3236119" y="3264694"/>
            <a:ext cx="396875" cy="4429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Connettore 2 61"/>
          <p:cNvCxnSpPr>
            <a:cxnSpLocks noChangeShapeType="1"/>
            <a:stCxn id="17432" idx="0"/>
            <a:endCxn id="17437" idx="2"/>
          </p:cNvCxnSpPr>
          <p:nvPr/>
        </p:nvCxnSpPr>
        <p:spPr bwMode="auto">
          <a:xfrm rot="16200000" flipV="1">
            <a:off x="5712619" y="3221832"/>
            <a:ext cx="396875" cy="5286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Connettore 2 62"/>
          <p:cNvCxnSpPr>
            <a:cxnSpLocks noChangeShapeType="1"/>
            <a:stCxn id="17431" idx="0"/>
            <a:endCxn id="17437" idx="2"/>
          </p:cNvCxnSpPr>
          <p:nvPr/>
        </p:nvCxnSpPr>
        <p:spPr bwMode="auto">
          <a:xfrm rot="5400000" flipH="1" flipV="1">
            <a:off x="5249863" y="3287713"/>
            <a:ext cx="396875" cy="396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Connettore 2 69"/>
          <p:cNvCxnSpPr>
            <a:cxnSpLocks noChangeShapeType="1"/>
            <a:stCxn id="17428" idx="0"/>
            <a:endCxn id="17435" idx="2"/>
          </p:cNvCxnSpPr>
          <p:nvPr/>
        </p:nvCxnSpPr>
        <p:spPr bwMode="auto">
          <a:xfrm rot="16200000" flipV="1">
            <a:off x="1733550" y="3322638"/>
            <a:ext cx="401638" cy="3222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Connettore 2 72"/>
          <p:cNvCxnSpPr>
            <a:cxnSpLocks noChangeShapeType="1"/>
            <a:stCxn id="17433" idx="0"/>
          </p:cNvCxnSpPr>
          <p:nvPr/>
        </p:nvCxnSpPr>
        <p:spPr bwMode="auto">
          <a:xfrm rot="5400000" flipH="1" flipV="1">
            <a:off x="7300119" y="3251994"/>
            <a:ext cx="401638" cy="4635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5" name="Connettore 2 73"/>
          <p:cNvCxnSpPr>
            <a:cxnSpLocks noChangeShapeType="1"/>
            <a:stCxn id="17433" idx="0"/>
            <a:endCxn id="17438" idx="2"/>
          </p:cNvCxnSpPr>
          <p:nvPr/>
        </p:nvCxnSpPr>
        <p:spPr bwMode="auto">
          <a:xfrm rot="5400000" flipH="1" flipV="1">
            <a:off x="7300913" y="3255963"/>
            <a:ext cx="396875" cy="4603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6" name="Connettore 2 79"/>
          <p:cNvCxnSpPr>
            <a:cxnSpLocks noChangeShapeType="1"/>
            <a:stCxn id="17434" idx="0"/>
            <a:endCxn id="17438" idx="2"/>
          </p:cNvCxnSpPr>
          <p:nvPr/>
        </p:nvCxnSpPr>
        <p:spPr bwMode="auto">
          <a:xfrm rot="16200000" flipV="1">
            <a:off x="7760494" y="3256757"/>
            <a:ext cx="396875" cy="4587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7" name="Ovale 51"/>
          <p:cNvSpPr>
            <a:spLocks noChangeArrowheads="1"/>
          </p:cNvSpPr>
          <p:nvPr/>
        </p:nvSpPr>
        <p:spPr bwMode="auto">
          <a:xfrm>
            <a:off x="2673350" y="4524375"/>
            <a:ext cx="949325" cy="730250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458" name="Ovale 52"/>
          <p:cNvSpPr>
            <a:spLocks noChangeArrowheads="1"/>
          </p:cNvSpPr>
          <p:nvPr/>
        </p:nvSpPr>
        <p:spPr bwMode="auto">
          <a:xfrm>
            <a:off x="3732213" y="3502025"/>
            <a:ext cx="949325" cy="730250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459" name="Ovale 53"/>
          <p:cNvSpPr>
            <a:spLocks noChangeArrowheads="1"/>
          </p:cNvSpPr>
          <p:nvPr/>
        </p:nvSpPr>
        <p:spPr bwMode="auto">
          <a:xfrm>
            <a:off x="847725" y="2735263"/>
            <a:ext cx="1789113" cy="730250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460" name="Ovale 54"/>
          <p:cNvSpPr>
            <a:spLocks noChangeArrowheads="1"/>
          </p:cNvSpPr>
          <p:nvPr/>
        </p:nvSpPr>
        <p:spPr bwMode="auto">
          <a:xfrm>
            <a:off x="5119688" y="1931988"/>
            <a:ext cx="3286125" cy="730250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7461" name="CasellaDiTesto 55"/>
          <p:cNvSpPr txBox="1">
            <a:spLocks noChangeArrowheads="1"/>
          </p:cNvSpPr>
          <p:nvPr/>
        </p:nvSpPr>
        <p:spPr bwMode="auto">
          <a:xfrm>
            <a:off x="3586163" y="5838825"/>
            <a:ext cx="2189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Log(N) siblings needed</a:t>
            </a:r>
          </a:p>
        </p:txBody>
      </p:sp>
    </p:spTree>
    <p:extLst>
      <p:ext uri="{BB962C8B-B14F-4D97-AF65-F5344CB8AC3E}">
        <p14:creationId xmlns:p14="http://schemas.microsoft.com/office/powerpoint/2010/main" val="331510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5425"/>
            <a:ext cx="8604956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Extending</a:t>
            </a:r>
            <a:r>
              <a:rPr lang="it-IT" dirty="0"/>
              <a:t> </a:t>
            </a:r>
            <a:r>
              <a:rPr lang="it-IT" dirty="0" err="1"/>
              <a:t>merkle’s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w. time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251521" y="2954634"/>
            <a:ext cx="2763447" cy="2301278"/>
            <a:chOff x="251520" y="2333525"/>
            <a:chExt cx="8514214" cy="3687763"/>
          </a:xfrm>
        </p:grpSpPr>
        <p:sp>
          <p:nvSpPr>
            <p:cNvPr id="16387" name="Rettangolo 4"/>
            <p:cNvSpPr>
              <a:spLocks noChangeArrowheads="1"/>
            </p:cNvSpPr>
            <p:nvPr/>
          </p:nvSpPr>
          <p:spPr bwMode="auto">
            <a:xfrm>
              <a:off x="2515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A</a:t>
              </a:r>
            </a:p>
          </p:txBody>
        </p:sp>
        <p:sp>
          <p:nvSpPr>
            <p:cNvPr id="16388" name="Rettangolo 5"/>
            <p:cNvSpPr>
              <a:spLocks noChangeArrowheads="1"/>
            </p:cNvSpPr>
            <p:nvPr/>
          </p:nvSpPr>
          <p:spPr bwMode="auto">
            <a:xfrm>
              <a:off x="123735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B</a:t>
              </a:r>
            </a:p>
          </p:txBody>
        </p:sp>
        <p:sp>
          <p:nvSpPr>
            <p:cNvPr id="16389" name="Rettangolo 6"/>
            <p:cNvSpPr>
              <a:spLocks noChangeArrowheads="1"/>
            </p:cNvSpPr>
            <p:nvPr/>
          </p:nvSpPr>
          <p:spPr bwMode="auto">
            <a:xfrm>
              <a:off x="225970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C</a:t>
              </a:r>
            </a:p>
          </p:txBody>
        </p:sp>
        <p:sp>
          <p:nvSpPr>
            <p:cNvPr id="16390" name="Rettangolo 7"/>
            <p:cNvSpPr>
              <a:spLocks noChangeArrowheads="1"/>
            </p:cNvSpPr>
            <p:nvPr/>
          </p:nvSpPr>
          <p:spPr bwMode="auto">
            <a:xfrm>
              <a:off x="328205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16391" name="Rettangolo 8"/>
            <p:cNvSpPr>
              <a:spLocks noChangeArrowheads="1"/>
            </p:cNvSpPr>
            <p:nvPr/>
          </p:nvSpPr>
          <p:spPr bwMode="auto">
            <a:xfrm>
              <a:off x="43409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E</a:t>
              </a:r>
            </a:p>
          </p:txBody>
        </p:sp>
        <p:sp>
          <p:nvSpPr>
            <p:cNvPr id="16392" name="Rettangolo 9"/>
            <p:cNvSpPr>
              <a:spLocks noChangeArrowheads="1"/>
            </p:cNvSpPr>
            <p:nvPr/>
          </p:nvSpPr>
          <p:spPr bwMode="auto">
            <a:xfrm>
              <a:off x="536327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F</a:t>
              </a:r>
            </a:p>
          </p:txBody>
        </p:sp>
        <p:sp>
          <p:nvSpPr>
            <p:cNvPr id="16393" name="Rettangolo 10"/>
            <p:cNvSpPr>
              <a:spLocks noChangeArrowheads="1"/>
            </p:cNvSpPr>
            <p:nvPr/>
          </p:nvSpPr>
          <p:spPr bwMode="auto">
            <a:xfrm>
              <a:off x="63856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G</a:t>
              </a:r>
            </a:p>
          </p:txBody>
        </p:sp>
        <p:sp>
          <p:nvSpPr>
            <p:cNvPr id="16394" name="Rettangolo 11"/>
            <p:cNvSpPr>
              <a:spLocks noChangeArrowheads="1"/>
            </p:cNvSpPr>
            <p:nvPr/>
          </p:nvSpPr>
          <p:spPr bwMode="auto">
            <a:xfrm>
              <a:off x="740797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16395" name="Freccia in giù 14"/>
            <p:cNvSpPr>
              <a:spLocks noChangeArrowheads="1"/>
            </p:cNvSpPr>
            <p:nvPr/>
          </p:nvSpPr>
          <p:spPr bwMode="auto">
            <a:xfrm flipV="1">
              <a:off x="543620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396" name="Freccia in giù 15"/>
            <p:cNvSpPr>
              <a:spLocks noChangeArrowheads="1"/>
            </p:cNvSpPr>
            <p:nvPr/>
          </p:nvSpPr>
          <p:spPr bwMode="auto">
            <a:xfrm flipV="1">
              <a:off x="1492945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397" name="Freccia in giù 16"/>
            <p:cNvSpPr>
              <a:spLocks noChangeArrowheads="1"/>
            </p:cNvSpPr>
            <p:nvPr/>
          </p:nvSpPr>
          <p:spPr bwMode="auto">
            <a:xfrm flipV="1">
              <a:off x="2588320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398" name="Freccia in giù 17"/>
            <p:cNvSpPr>
              <a:spLocks noChangeArrowheads="1"/>
            </p:cNvSpPr>
            <p:nvPr/>
          </p:nvSpPr>
          <p:spPr bwMode="auto">
            <a:xfrm flipV="1">
              <a:off x="3537645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399" name="Freccia in giù 18"/>
            <p:cNvSpPr>
              <a:spLocks noChangeArrowheads="1"/>
            </p:cNvSpPr>
            <p:nvPr/>
          </p:nvSpPr>
          <p:spPr bwMode="auto">
            <a:xfrm flipV="1">
              <a:off x="4669533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400" name="Freccia in giù 19"/>
            <p:cNvSpPr>
              <a:spLocks noChangeArrowheads="1"/>
            </p:cNvSpPr>
            <p:nvPr/>
          </p:nvSpPr>
          <p:spPr bwMode="auto">
            <a:xfrm flipV="1">
              <a:off x="5618858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401" name="Freccia in giù 20"/>
            <p:cNvSpPr>
              <a:spLocks noChangeArrowheads="1"/>
            </p:cNvSpPr>
            <p:nvPr/>
          </p:nvSpPr>
          <p:spPr bwMode="auto">
            <a:xfrm flipV="1">
              <a:off x="6714233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402" name="Freccia in giù 21"/>
            <p:cNvSpPr>
              <a:spLocks noChangeArrowheads="1"/>
            </p:cNvSpPr>
            <p:nvPr/>
          </p:nvSpPr>
          <p:spPr bwMode="auto">
            <a:xfrm flipV="1">
              <a:off x="7663558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403" name="CasellaDiTesto 22"/>
            <p:cNvSpPr txBox="1">
              <a:spLocks noChangeArrowheads="1"/>
            </p:cNvSpPr>
            <p:nvPr/>
          </p:nvSpPr>
          <p:spPr bwMode="auto">
            <a:xfrm>
              <a:off x="434082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H(A)</a:t>
              </a:r>
            </a:p>
          </p:txBody>
        </p:sp>
        <p:sp>
          <p:nvSpPr>
            <p:cNvPr id="16404" name="CasellaDiTesto 23"/>
            <p:cNvSpPr txBox="1">
              <a:spLocks noChangeArrowheads="1"/>
            </p:cNvSpPr>
            <p:nvPr/>
          </p:nvSpPr>
          <p:spPr bwMode="auto">
            <a:xfrm>
              <a:off x="1358007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H(B)</a:t>
              </a:r>
            </a:p>
          </p:txBody>
        </p:sp>
        <p:sp>
          <p:nvSpPr>
            <p:cNvPr id="16405" name="CasellaDiTesto 24"/>
            <p:cNvSpPr txBox="1">
              <a:spLocks noChangeArrowheads="1"/>
            </p:cNvSpPr>
            <p:nvPr/>
          </p:nvSpPr>
          <p:spPr bwMode="auto">
            <a:xfrm>
              <a:off x="2442271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H(C)</a:t>
              </a:r>
            </a:p>
          </p:txBody>
        </p:sp>
        <p:sp>
          <p:nvSpPr>
            <p:cNvPr id="16406" name="CasellaDiTesto 25"/>
            <p:cNvSpPr txBox="1">
              <a:spLocks noChangeArrowheads="1"/>
            </p:cNvSpPr>
            <p:nvPr/>
          </p:nvSpPr>
          <p:spPr bwMode="auto">
            <a:xfrm>
              <a:off x="3366196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H(D)</a:t>
              </a:r>
            </a:p>
          </p:txBody>
        </p:sp>
        <p:sp>
          <p:nvSpPr>
            <p:cNvPr id="16407" name="CasellaDiTesto 26"/>
            <p:cNvSpPr txBox="1">
              <a:spLocks noChangeArrowheads="1"/>
            </p:cNvSpPr>
            <p:nvPr/>
          </p:nvSpPr>
          <p:spPr bwMode="auto">
            <a:xfrm>
              <a:off x="4513959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H(E)</a:t>
              </a:r>
            </a:p>
          </p:txBody>
        </p:sp>
        <p:sp>
          <p:nvSpPr>
            <p:cNvPr id="16408" name="CasellaDiTesto 27"/>
            <p:cNvSpPr txBox="1">
              <a:spLocks noChangeArrowheads="1"/>
            </p:cNvSpPr>
            <p:nvPr/>
          </p:nvSpPr>
          <p:spPr bwMode="auto">
            <a:xfrm>
              <a:off x="5437884" y="4670324"/>
              <a:ext cx="128015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H(F)</a:t>
              </a:r>
            </a:p>
          </p:txBody>
        </p:sp>
        <p:sp>
          <p:nvSpPr>
            <p:cNvPr id="16409" name="CasellaDiTesto 28"/>
            <p:cNvSpPr txBox="1">
              <a:spLocks noChangeArrowheads="1"/>
            </p:cNvSpPr>
            <p:nvPr/>
          </p:nvSpPr>
          <p:spPr bwMode="auto">
            <a:xfrm>
              <a:off x="6522145" y="4670324"/>
              <a:ext cx="1339421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H(G)</a:t>
              </a:r>
            </a:p>
          </p:txBody>
        </p:sp>
        <p:sp>
          <p:nvSpPr>
            <p:cNvPr id="16410" name="CasellaDiTesto 29"/>
            <p:cNvSpPr txBox="1">
              <a:spLocks noChangeArrowheads="1"/>
            </p:cNvSpPr>
            <p:nvPr/>
          </p:nvSpPr>
          <p:spPr bwMode="auto">
            <a:xfrm>
              <a:off x="7446069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H(H)</a:t>
              </a:r>
            </a:p>
          </p:txBody>
        </p:sp>
        <p:sp>
          <p:nvSpPr>
            <p:cNvPr id="16411" name="CasellaDiTesto 30"/>
            <p:cNvSpPr txBox="1">
              <a:spLocks noChangeArrowheads="1"/>
            </p:cNvSpPr>
            <p:nvPr/>
          </p:nvSpPr>
          <p:spPr bwMode="auto">
            <a:xfrm>
              <a:off x="508643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6412" name="CasellaDiTesto 31"/>
            <p:cNvSpPr txBox="1">
              <a:spLocks noChangeArrowheads="1"/>
            </p:cNvSpPr>
            <p:nvPr/>
          </p:nvSpPr>
          <p:spPr bwMode="auto">
            <a:xfrm>
              <a:off x="2489841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6413" name="CasellaDiTesto 32"/>
            <p:cNvSpPr txBox="1">
              <a:spLocks noChangeArrowheads="1"/>
            </p:cNvSpPr>
            <p:nvPr/>
          </p:nvSpPr>
          <p:spPr bwMode="auto">
            <a:xfrm>
              <a:off x="4498030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6414" name="CasellaDiTesto 33"/>
            <p:cNvSpPr txBox="1">
              <a:spLocks noChangeArrowheads="1"/>
            </p:cNvSpPr>
            <p:nvPr/>
          </p:nvSpPr>
          <p:spPr bwMode="auto">
            <a:xfrm>
              <a:off x="6579241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6415" name="CasellaDiTesto 34"/>
            <p:cNvSpPr txBox="1">
              <a:spLocks noChangeArrowheads="1"/>
            </p:cNvSpPr>
            <p:nvPr/>
          </p:nvSpPr>
          <p:spPr bwMode="auto">
            <a:xfrm>
              <a:off x="1502245" y="3136799"/>
              <a:ext cx="1497464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 </a:t>
              </a:r>
            </a:p>
          </p:txBody>
        </p:sp>
        <p:sp>
          <p:nvSpPr>
            <p:cNvPr id="16416" name="CasellaDiTesto 35"/>
            <p:cNvSpPr txBox="1">
              <a:spLocks noChangeArrowheads="1"/>
            </p:cNvSpPr>
            <p:nvPr/>
          </p:nvSpPr>
          <p:spPr bwMode="auto">
            <a:xfrm>
              <a:off x="5425131" y="3136799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6417" name="CasellaDiTesto 36"/>
            <p:cNvSpPr txBox="1">
              <a:spLocks noChangeArrowheads="1"/>
            </p:cNvSpPr>
            <p:nvPr/>
          </p:nvSpPr>
          <p:spPr bwMode="auto">
            <a:xfrm>
              <a:off x="2790326" y="2333525"/>
              <a:ext cx="2929738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ROOT = H[*,*] </a:t>
              </a:r>
            </a:p>
          </p:txBody>
        </p:sp>
        <p:cxnSp>
          <p:nvCxnSpPr>
            <p:cNvPr id="16418" name="Connettore 2 38"/>
            <p:cNvCxnSpPr>
              <a:cxnSpLocks noChangeShapeType="1"/>
              <a:stCxn id="16403" idx="0"/>
              <a:endCxn id="16411" idx="2"/>
            </p:cNvCxnSpPr>
            <p:nvPr/>
          </p:nvCxnSpPr>
          <p:spPr bwMode="auto">
            <a:xfrm flipV="1">
              <a:off x="1084037" y="4322789"/>
              <a:ext cx="123949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9" name="Connettore 2 39"/>
            <p:cNvCxnSpPr>
              <a:cxnSpLocks noChangeShapeType="1"/>
              <a:stCxn id="16411" idx="0"/>
              <a:endCxn id="16415" idx="2"/>
            </p:cNvCxnSpPr>
            <p:nvPr/>
          </p:nvCxnSpPr>
          <p:spPr bwMode="auto">
            <a:xfrm flipV="1">
              <a:off x="1207986" y="3556025"/>
              <a:ext cx="1042990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Connettore 2 42"/>
            <p:cNvCxnSpPr>
              <a:cxnSpLocks noChangeShapeType="1"/>
              <a:stCxn id="16415" idx="0"/>
              <a:endCxn id="16417" idx="2"/>
            </p:cNvCxnSpPr>
            <p:nvPr/>
          </p:nvCxnSpPr>
          <p:spPr bwMode="auto">
            <a:xfrm flipV="1">
              <a:off x="2250977" y="2752751"/>
              <a:ext cx="2004220" cy="38404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Connettore 2 45"/>
            <p:cNvCxnSpPr>
              <a:cxnSpLocks noChangeShapeType="1"/>
              <a:stCxn id="16416" idx="0"/>
              <a:endCxn id="16417" idx="2"/>
            </p:cNvCxnSpPr>
            <p:nvPr/>
          </p:nvCxnSpPr>
          <p:spPr bwMode="auto">
            <a:xfrm flipH="1" flipV="1">
              <a:off x="4255197" y="2752751"/>
              <a:ext cx="1869278" cy="38404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Connettore 2 48"/>
            <p:cNvCxnSpPr>
              <a:cxnSpLocks noChangeShapeType="1"/>
              <a:stCxn id="16413" idx="0"/>
              <a:endCxn id="16416" idx="2"/>
            </p:cNvCxnSpPr>
            <p:nvPr/>
          </p:nvCxnSpPr>
          <p:spPr bwMode="auto">
            <a:xfrm flipV="1">
              <a:off x="5197373" y="3556025"/>
              <a:ext cx="927101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3" name="Connettore 2 49"/>
            <p:cNvCxnSpPr>
              <a:cxnSpLocks noChangeShapeType="1"/>
              <a:stCxn id="16406" idx="0"/>
              <a:endCxn id="16412" idx="2"/>
            </p:cNvCxnSpPr>
            <p:nvPr/>
          </p:nvCxnSpPr>
          <p:spPr bwMode="auto">
            <a:xfrm flipH="1" flipV="1">
              <a:off x="3189185" y="4322789"/>
              <a:ext cx="836843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4" name="Connettore 2 50"/>
            <p:cNvCxnSpPr>
              <a:cxnSpLocks noChangeShapeType="1"/>
              <a:stCxn id="16414" idx="0"/>
              <a:endCxn id="16416" idx="2"/>
            </p:cNvCxnSpPr>
            <p:nvPr/>
          </p:nvCxnSpPr>
          <p:spPr bwMode="auto">
            <a:xfrm flipH="1" flipV="1">
              <a:off x="6124475" y="3556025"/>
              <a:ext cx="1154110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5" name="Connettore 2 51"/>
            <p:cNvCxnSpPr>
              <a:cxnSpLocks noChangeShapeType="1"/>
              <a:stCxn id="16412" idx="0"/>
              <a:endCxn id="16415" idx="2"/>
            </p:cNvCxnSpPr>
            <p:nvPr/>
          </p:nvCxnSpPr>
          <p:spPr bwMode="auto">
            <a:xfrm flipH="1" flipV="1">
              <a:off x="2250977" y="3556025"/>
              <a:ext cx="938208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6" name="Connettore 2 60"/>
            <p:cNvCxnSpPr>
              <a:cxnSpLocks noChangeShapeType="1"/>
              <a:stCxn id="16405" idx="0"/>
              <a:endCxn id="16412" idx="2"/>
            </p:cNvCxnSpPr>
            <p:nvPr/>
          </p:nvCxnSpPr>
          <p:spPr bwMode="auto">
            <a:xfrm flipV="1">
              <a:off x="3102103" y="4322789"/>
              <a:ext cx="87082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7" name="Connettore 2 61"/>
            <p:cNvCxnSpPr>
              <a:cxnSpLocks noChangeShapeType="1"/>
              <a:stCxn id="16408" idx="0"/>
              <a:endCxn id="16413" idx="2"/>
            </p:cNvCxnSpPr>
            <p:nvPr/>
          </p:nvCxnSpPr>
          <p:spPr bwMode="auto">
            <a:xfrm flipH="1" flipV="1">
              <a:off x="5197373" y="4322789"/>
              <a:ext cx="880587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8" name="Connettore 2 62"/>
            <p:cNvCxnSpPr>
              <a:cxnSpLocks noChangeShapeType="1"/>
              <a:stCxn id="16407" idx="0"/>
              <a:endCxn id="16413" idx="2"/>
            </p:cNvCxnSpPr>
            <p:nvPr/>
          </p:nvCxnSpPr>
          <p:spPr bwMode="auto">
            <a:xfrm flipV="1">
              <a:off x="5163914" y="4322789"/>
              <a:ext cx="33460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9" name="Connettore 2 69"/>
            <p:cNvCxnSpPr>
              <a:cxnSpLocks noChangeShapeType="1"/>
              <a:stCxn id="16404" idx="0"/>
              <a:endCxn id="16411" idx="2"/>
            </p:cNvCxnSpPr>
            <p:nvPr/>
          </p:nvCxnSpPr>
          <p:spPr bwMode="auto">
            <a:xfrm flipH="1" flipV="1">
              <a:off x="1207986" y="4322789"/>
              <a:ext cx="799976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0" name="Connettore 2 72"/>
            <p:cNvCxnSpPr>
              <a:cxnSpLocks noChangeShapeType="1"/>
              <a:stCxn id="16409" idx="0"/>
            </p:cNvCxnSpPr>
            <p:nvPr/>
          </p:nvCxnSpPr>
          <p:spPr bwMode="auto">
            <a:xfrm flipV="1">
              <a:off x="7191855" y="4268690"/>
              <a:ext cx="90702" cy="40163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1" name="Connettore 2 73"/>
            <p:cNvCxnSpPr>
              <a:cxnSpLocks noChangeShapeType="1"/>
              <a:stCxn id="16409" idx="0"/>
              <a:endCxn id="16414" idx="2"/>
            </p:cNvCxnSpPr>
            <p:nvPr/>
          </p:nvCxnSpPr>
          <p:spPr bwMode="auto">
            <a:xfrm flipV="1">
              <a:off x="7191854" y="4322789"/>
              <a:ext cx="86730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2" name="Connettore 2 79"/>
            <p:cNvCxnSpPr>
              <a:cxnSpLocks noChangeShapeType="1"/>
              <a:stCxn id="16410" idx="0"/>
              <a:endCxn id="16414" idx="2"/>
            </p:cNvCxnSpPr>
            <p:nvPr/>
          </p:nvCxnSpPr>
          <p:spPr bwMode="auto">
            <a:xfrm flipH="1" flipV="1">
              <a:off x="7278585" y="4322789"/>
              <a:ext cx="827316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CasellaDiTesto 3"/>
          <p:cNvSpPr txBox="1"/>
          <p:nvPr/>
        </p:nvSpPr>
        <p:spPr>
          <a:xfrm>
            <a:off x="1259632" y="5291916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Time-slot 1</a:t>
            </a:r>
          </a:p>
        </p:txBody>
      </p:sp>
      <p:grpSp>
        <p:nvGrpSpPr>
          <p:cNvPr id="100" name="Gruppo 99"/>
          <p:cNvGrpSpPr/>
          <p:nvPr/>
        </p:nvGrpSpPr>
        <p:grpSpPr>
          <a:xfrm>
            <a:off x="3232541" y="2951656"/>
            <a:ext cx="2763447" cy="2301278"/>
            <a:chOff x="251520" y="2333525"/>
            <a:chExt cx="8514214" cy="3687763"/>
          </a:xfrm>
        </p:grpSpPr>
        <p:sp>
          <p:nvSpPr>
            <p:cNvPr id="101" name="Rettangolo 4"/>
            <p:cNvSpPr>
              <a:spLocks noChangeArrowheads="1"/>
            </p:cNvSpPr>
            <p:nvPr/>
          </p:nvSpPr>
          <p:spPr bwMode="auto">
            <a:xfrm>
              <a:off x="2515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A</a:t>
              </a:r>
            </a:p>
          </p:txBody>
        </p:sp>
        <p:sp>
          <p:nvSpPr>
            <p:cNvPr id="102" name="Rettangolo 5"/>
            <p:cNvSpPr>
              <a:spLocks noChangeArrowheads="1"/>
            </p:cNvSpPr>
            <p:nvPr/>
          </p:nvSpPr>
          <p:spPr bwMode="auto">
            <a:xfrm>
              <a:off x="123735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B</a:t>
              </a:r>
            </a:p>
          </p:txBody>
        </p:sp>
        <p:sp>
          <p:nvSpPr>
            <p:cNvPr id="103" name="Rettangolo 6"/>
            <p:cNvSpPr>
              <a:spLocks noChangeArrowheads="1"/>
            </p:cNvSpPr>
            <p:nvPr/>
          </p:nvSpPr>
          <p:spPr bwMode="auto">
            <a:xfrm>
              <a:off x="225970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C</a:t>
              </a:r>
            </a:p>
          </p:txBody>
        </p:sp>
        <p:sp>
          <p:nvSpPr>
            <p:cNvPr id="104" name="Rettangolo 7"/>
            <p:cNvSpPr>
              <a:spLocks noChangeArrowheads="1"/>
            </p:cNvSpPr>
            <p:nvPr/>
          </p:nvSpPr>
          <p:spPr bwMode="auto">
            <a:xfrm>
              <a:off x="328205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105" name="Rettangolo 8"/>
            <p:cNvSpPr>
              <a:spLocks noChangeArrowheads="1"/>
            </p:cNvSpPr>
            <p:nvPr/>
          </p:nvSpPr>
          <p:spPr bwMode="auto">
            <a:xfrm>
              <a:off x="43409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E</a:t>
              </a:r>
            </a:p>
          </p:txBody>
        </p:sp>
        <p:sp>
          <p:nvSpPr>
            <p:cNvPr id="106" name="Rettangolo 9"/>
            <p:cNvSpPr>
              <a:spLocks noChangeArrowheads="1"/>
            </p:cNvSpPr>
            <p:nvPr/>
          </p:nvSpPr>
          <p:spPr bwMode="auto">
            <a:xfrm>
              <a:off x="536327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F</a:t>
              </a:r>
            </a:p>
          </p:txBody>
        </p:sp>
        <p:sp>
          <p:nvSpPr>
            <p:cNvPr id="107" name="Rettangolo 10"/>
            <p:cNvSpPr>
              <a:spLocks noChangeArrowheads="1"/>
            </p:cNvSpPr>
            <p:nvPr/>
          </p:nvSpPr>
          <p:spPr bwMode="auto">
            <a:xfrm>
              <a:off x="63856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G</a:t>
              </a:r>
            </a:p>
          </p:txBody>
        </p:sp>
        <p:sp>
          <p:nvSpPr>
            <p:cNvPr id="108" name="Rettangolo 11"/>
            <p:cNvSpPr>
              <a:spLocks noChangeArrowheads="1"/>
            </p:cNvSpPr>
            <p:nvPr/>
          </p:nvSpPr>
          <p:spPr bwMode="auto">
            <a:xfrm>
              <a:off x="740797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109" name="Freccia in giù 14"/>
            <p:cNvSpPr>
              <a:spLocks noChangeArrowheads="1"/>
            </p:cNvSpPr>
            <p:nvPr/>
          </p:nvSpPr>
          <p:spPr bwMode="auto">
            <a:xfrm flipV="1">
              <a:off x="543620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0" name="Freccia in giù 15"/>
            <p:cNvSpPr>
              <a:spLocks noChangeArrowheads="1"/>
            </p:cNvSpPr>
            <p:nvPr/>
          </p:nvSpPr>
          <p:spPr bwMode="auto">
            <a:xfrm flipV="1">
              <a:off x="1492945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1" name="Freccia in giù 16"/>
            <p:cNvSpPr>
              <a:spLocks noChangeArrowheads="1"/>
            </p:cNvSpPr>
            <p:nvPr/>
          </p:nvSpPr>
          <p:spPr bwMode="auto">
            <a:xfrm flipV="1">
              <a:off x="2588320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2" name="Freccia in giù 17"/>
            <p:cNvSpPr>
              <a:spLocks noChangeArrowheads="1"/>
            </p:cNvSpPr>
            <p:nvPr/>
          </p:nvSpPr>
          <p:spPr bwMode="auto">
            <a:xfrm flipV="1">
              <a:off x="3537645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3" name="Freccia in giù 18"/>
            <p:cNvSpPr>
              <a:spLocks noChangeArrowheads="1"/>
            </p:cNvSpPr>
            <p:nvPr/>
          </p:nvSpPr>
          <p:spPr bwMode="auto">
            <a:xfrm flipV="1">
              <a:off x="4669533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4" name="Freccia in giù 19"/>
            <p:cNvSpPr>
              <a:spLocks noChangeArrowheads="1"/>
            </p:cNvSpPr>
            <p:nvPr/>
          </p:nvSpPr>
          <p:spPr bwMode="auto">
            <a:xfrm flipV="1">
              <a:off x="5618858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5" name="Freccia in giù 20"/>
            <p:cNvSpPr>
              <a:spLocks noChangeArrowheads="1"/>
            </p:cNvSpPr>
            <p:nvPr/>
          </p:nvSpPr>
          <p:spPr bwMode="auto">
            <a:xfrm flipV="1">
              <a:off x="6714233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6" name="Freccia in giù 21"/>
            <p:cNvSpPr>
              <a:spLocks noChangeArrowheads="1"/>
            </p:cNvSpPr>
            <p:nvPr/>
          </p:nvSpPr>
          <p:spPr bwMode="auto">
            <a:xfrm flipV="1">
              <a:off x="7663558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17" name="CasellaDiTesto 22"/>
            <p:cNvSpPr txBox="1">
              <a:spLocks noChangeArrowheads="1"/>
            </p:cNvSpPr>
            <p:nvPr/>
          </p:nvSpPr>
          <p:spPr bwMode="auto">
            <a:xfrm>
              <a:off x="434082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H(A)</a:t>
              </a:r>
            </a:p>
          </p:txBody>
        </p:sp>
        <p:sp>
          <p:nvSpPr>
            <p:cNvPr id="118" name="CasellaDiTesto 23"/>
            <p:cNvSpPr txBox="1">
              <a:spLocks noChangeArrowheads="1"/>
            </p:cNvSpPr>
            <p:nvPr/>
          </p:nvSpPr>
          <p:spPr bwMode="auto">
            <a:xfrm>
              <a:off x="1358007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H(B)</a:t>
              </a:r>
            </a:p>
          </p:txBody>
        </p:sp>
        <p:sp>
          <p:nvSpPr>
            <p:cNvPr id="119" name="CasellaDiTesto 24"/>
            <p:cNvSpPr txBox="1">
              <a:spLocks noChangeArrowheads="1"/>
            </p:cNvSpPr>
            <p:nvPr/>
          </p:nvSpPr>
          <p:spPr bwMode="auto">
            <a:xfrm>
              <a:off x="2442271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H(C)</a:t>
              </a:r>
            </a:p>
          </p:txBody>
        </p:sp>
        <p:sp>
          <p:nvSpPr>
            <p:cNvPr id="120" name="CasellaDiTesto 25"/>
            <p:cNvSpPr txBox="1">
              <a:spLocks noChangeArrowheads="1"/>
            </p:cNvSpPr>
            <p:nvPr/>
          </p:nvSpPr>
          <p:spPr bwMode="auto">
            <a:xfrm>
              <a:off x="3366196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H(D)</a:t>
              </a:r>
            </a:p>
          </p:txBody>
        </p:sp>
        <p:sp>
          <p:nvSpPr>
            <p:cNvPr id="121" name="CasellaDiTesto 26"/>
            <p:cNvSpPr txBox="1">
              <a:spLocks noChangeArrowheads="1"/>
            </p:cNvSpPr>
            <p:nvPr/>
          </p:nvSpPr>
          <p:spPr bwMode="auto">
            <a:xfrm>
              <a:off x="4513959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H(E)</a:t>
              </a:r>
            </a:p>
          </p:txBody>
        </p:sp>
        <p:sp>
          <p:nvSpPr>
            <p:cNvPr id="122" name="CasellaDiTesto 27"/>
            <p:cNvSpPr txBox="1">
              <a:spLocks noChangeArrowheads="1"/>
            </p:cNvSpPr>
            <p:nvPr/>
          </p:nvSpPr>
          <p:spPr bwMode="auto">
            <a:xfrm>
              <a:off x="5437884" y="4670324"/>
              <a:ext cx="128015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H(F)</a:t>
              </a:r>
            </a:p>
          </p:txBody>
        </p:sp>
        <p:sp>
          <p:nvSpPr>
            <p:cNvPr id="123" name="CasellaDiTesto 28"/>
            <p:cNvSpPr txBox="1">
              <a:spLocks noChangeArrowheads="1"/>
            </p:cNvSpPr>
            <p:nvPr/>
          </p:nvSpPr>
          <p:spPr bwMode="auto">
            <a:xfrm>
              <a:off x="6522145" y="4670324"/>
              <a:ext cx="1339421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H(G)</a:t>
              </a:r>
            </a:p>
          </p:txBody>
        </p:sp>
        <p:sp>
          <p:nvSpPr>
            <p:cNvPr id="124" name="CasellaDiTesto 29"/>
            <p:cNvSpPr txBox="1">
              <a:spLocks noChangeArrowheads="1"/>
            </p:cNvSpPr>
            <p:nvPr/>
          </p:nvSpPr>
          <p:spPr bwMode="auto">
            <a:xfrm>
              <a:off x="7446069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H(H)</a:t>
              </a:r>
            </a:p>
          </p:txBody>
        </p:sp>
        <p:sp>
          <p:nvSpPr>
            <p:cNvPr id="125" name="CasellaDiTesto 30"/>
            <p:cNvSpPr txBox="1">
              <a:spLocks noChangeArrowheads="1"/>
            </p:cNvSpPr>
            <p:nvPr/>
          </p:nvSpPr>
          <p:spPr bwMode="auto">
            <a:xfrm>
              <a:off x="508643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26" name="CasellaDiTesto 31"/>
            <p:cNvSpPr txBox="1">
              <a:spLocks noChangeArrowheads="1"/>
            </p:cNvSpPr>
            <p:nvPr/>
          </p:nvSpPr>
          <p:spPr bwMode="auto">
            <a:xfrm>
              <a:off x="2489841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27" name="CasellaDiTesto 32"/>
            <p:cNvSpPr txBox="1">
              <a:spLocks noChangeArrowheads="1"/>
            </p:cNvSpPr>
            <p:nvPr/>
          </p:nvSpPr>
          <p:spPr bwMode="auto">
            <a:xfrm>
              <a:off x="4498030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28" name="CasellaDiTesto 33"/>
            <p:cNvSpPr txBox="1">
              <a:spLocks noChangeArrowheads="1"/>
            </p:cNvSpPr>
            <p:nvPr/>
          </p:nvSpPr>
          <p:spPr bwMode="auto">
            <a:xfrm>
              <a:off x="6579241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29" name="CasellaDiTesto 34"/>
            <p:cNvSpPr txBox="1">
              <a:spLocks noChangeArrowheads="1"/>
            </p:cNvSpPr>
            <p:nvPr/>
          </p:nvSpPr>
          <p:spPr bwMode="auto">
            <a:xfrm>
              <a:off x="1502245" y="3136799"/>
              <a:ext cx="1497464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 </a:t>
              </a:r>
            </a:p>
          </p:txBody>
        </p:sp>
        <p:sp>
          <p:nvSpPr>
            <p:cNvPr id="130" name="CasellaDiTesto 35"/>
            <p:cNvSpPr txBox="1">
              <a:spLocks noChangeArrowheads="1"/>
            </p:cNvSpPr>
            <p:nvPr/>
          </p:nvSpPr>
          <p:spPr bwMode="auto">
            <a:xfrm>
              <a:off x="5425131" y="3136799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31" name="CasellaDiTesto 36"/>
            <p:cNvSpPr txBox="1">
              <a:spLocks noChangeArrowheads="1"/>
            </p:cNvSpPr>
            <p:nvPr/>
          </p:nvSpPr>
          <p:spPr bwMode="auto">
            <a:xfrm>
              <a:off x="2790326" y="2333525"/>
              <a:ext cx="2929738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ROOT = H[*,*] </a:t>
              </a:r>
            </a:p>
          </p:txBody>
        </p:sp>
        <p:cxnSp>
          <p:nvCxnSpPr>
            <p:cNvPr id="132" name="Connettore 2 38"/>
            <p:cNvCxnSpPr>
              <a:cxnSpLocks noChangeShapeType="1"/>
              <a:stCxn id="117" idx="0"/>
              <a:endCxn id="125" idx="2"/>
            </p:cNvCxnSpPr>
            <p:nvPr/>
          </p:nvCxnSpPr>
          <p:spPr bwMode="auto">
            <a:xfrm flipV="1">
              <a:off x="1084037" y="4322789"/>
              <a:ext cx="123949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Connettore 2 39"/>
            <p:cNvCxnSpPr>
              <a:cxnSpLocks noChangeShapeType="1"/>
              <a:stCxn id="125" idx="0"/>
              <a:endCxn id="129" idx="2"/>
            </p:cNvCxnSpPr>
            <p:nvPr/>
          </p:nvCxnSpPr>
          <p:spPr bwMode="auto">
            <a:xfrm flipV="1">
              <a:off x="1207986" y="3556025"/>
              <a:ext cx="1042990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Connettore 2 42"/>
            <p:cNvCxnSpPr>
              <a:cxnSpLocks noChangeShapeType="1"/>
              <a:stCxn id="129" idx="0"/>
              <a:endCxn id="131" idx="2"/>
            </p:cNvCxnSpPr>
            <p:nvPr/>
          </p:nvCxnSpPr>
          <p:spPr bwMode="auto">
            <a:xfrm flipV="1">
              <a:off x="2250977" y="2752751"/>
              <a:ext cx="2004220" cy="38404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Connettore 2 45"/>
            <p:cNvCxnSpPr>
              <a:cxnSpLocks noChangeShapeType="1"/>
              <a:stCxn id="130" idx="0"/>
              <a:endCxn id="131" idx="2"/>
            </p:cNvCxnSpPr>
            <p:nvPr/>
          </p:nvCxnSpPr>
          <p:spPr bwMode="auto">
            <a:xfrm flipH="1" flipV="1">
              <a:off x="4255197" y="2752751"/>
              <a:ext cx="1869278" cy="38404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Connettore 2 48"/>
            <p:cNvCxnSpPr>
              <a:cxnSpLocks noChangeShapeType="1"/>
              <a:stCxn id="127" idx="0"/>
              <a:endCxn id="130" idx="2"/>
            </p:cNvCxnSpPr>
            <p:nvPr/>
          </p:nvCxnSpPr>
          <p:spPr bwMode="auto">
            <a:xfrm flipV="1">
              <a:off x="5197373" y="3556025"/>
              <a:ext cx="927101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Connettore 2 49"/>
            <p:cNvCxnSpPr>
              <a:cxnSpLocks noChangeShapeType="1"/>
              <a:stCxn id="120" idx="0"/>
              <a:endCxn id="126" idx="2"/>
            </p:cNvCxnSpPr>
            <p:nvPr/>
          </p:nvCxnSpPr>
          <p:spPr bwMode="auto">
            <a:xfrm flipH="1" flipV="1">
              <a:off x="3189185" y="4322789"/>
              <a:ext cx="836843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Connettore 2 50"/>
            <p:cNvCxnSpPr>
              <a:cxnSpLocks noChangeShapeType="1"/>
              <a:stCxn id="128" idx="0"/>
              <a:endCxn id="130" idx="2"/>
            </p:cNvCxnSpPr>
            <p:nvPr/>
          </p:nvCxnSpPr>
          <p:spPr bwMode="auto">
            <a:xfrm flipH="1" flipV="1">
              <a:off x="6124475" y="3556025"/>
              <a:ext cx="1154110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Connettore 2 51"/>
            <p:cNvCxnSpPr>
              <a:cxnSpLocks noChangeShapeType="1"/>
              <a:stCxn id="126" idx="0"/>
              <a:endCxn id="129" idx="2"/>
            </p:cNvCxnSpPr>
            <p:nvPr/>
          </p:nvCxnSpPr>
          <p:spPr bwMode="auto">
            <a:xfrm flipH="1" flipV="1">
              <a:off x="2250977" y="3556025"/>
              <a:ext cx="938208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Connettore 2 60"/>
            <p:cNvCxnSpPr>
              <a:cxnSpLocks noChangeShapeType="1"/>
              <a:stCxn id="119" idx="0"/>
              <a:endCxn id="126" idx="2"/>
            </p:cNvCxnSpPr>
            <p:nvPr/>
          </p:nvCxnSpPr>
          <p:spPr bwMode="auto">
            <a:xfrm flipV="1">
              <a:off x="3102103" y="4322789"/>
              <a:ext cx="87082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Connettore 2 61"/>
            <p:cNvCxnSpPr>
              <a:cxnSpLocks noChangeShapeType="1"/>
              <a:stCxn id="122" idx="0"/>
              <a:endCxn id="127" idx="2"/>
            </p:cNvCxnSpPr>
            <p:nvPr/>
          </p:nvCxnSpPr>
          <p:spPr bwMode="auto">
            <a:xfrm flipH="1" flipV="1">
              <a:off x="5197373" y="4322789"/>
              <a:ext cx="880587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Connettore 2 62"/>
            <p:cNvCxnSpPr>
              <a:cxnSpLocks noChangeShapeType="1"/>
              <a:stCxn id="121" idx="0"/>
              <a:endCxn id="127" idx="2"/>
            </p:cNvCxnSpPr>
            <p:nvPr/>
          </p:nvCxnSpPr>
          <p:spPr bwMode="auto">
            <a:xfrm flipV="1">
              <a:off x="5163914" y="4322789"/>
              <a:ext cx="33460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Connettore 2 69"/>
            <p:cNvCxnSpPr>
              <a:cxnSpLocks noChangeShapeType="1"/>
              <a:stCxn id="118" idx="0"/>
              <a:endCxn id="125" idx="2"/>
            </p:cNvCxnSpPr>
            <p:nvPr/>
          </p:nvCxnSpPr>
          <p:spPr bwMode="auto">
            <a:xfrm flipH="1" flipV="1">
              <a:off x="1207986" y="4322789"/>
              <a:ext cx="799976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Connettore 2 72"/>
            <p:cNvCxnSpPr>
              <a:cxnSpLocks noChangeShapeType="1"/>
              <a:stCxn id="123" idx="0"/>
            </p:cNvCxnSpPr>
            <p:nvPr/>
          </p:nvCxnSpPr>
          <p:spPr bwMode="auto">
            <a:xfrm flipV="1">
              <a:off x="7191855" y="4268690"/>
              <a:ext cx="90702" cy="40163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Connettore 2 73"/>
            <p:cNvCxnSpPr>
              <a:cxnSpLocks noChangeShapeType="1"/>
              <a:stCxn id="123" idx="0"/>
              <a:endCxn id="128" idx="2"/>
            </p:cNvCxnSpPr>
            <p:nvPr/>
          </p:nvCxnSpPr>
          <p:spPr bwMode="auto">
            <a:xfrm flipV="1">
              <a:off x="7191854" y="4322789"/>
              <a:ext cx="86730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Connettore 2 79"/>
            <p:cNvCxnSpPr>
              <a:cxnSpLocks noChangeShapeType="1"/>
              <a:stCxn id="124" idx="0"/>
              <a:endCxn id="128" idx="2"/>
            </p:cNvCxnSpPr>
            <p:nvPr/>
          </p:nvCxnSpPr>
          <p:spPr bwMode="auto">
            <a:xfrm flipH="1" flipV="1">
              <a:off x="7278585" y="4322789"/>
              <a:ext cx="827316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7" name="CasellaDiTesto 146"/>
          <p:cNvSpPr txBox="1"/>
          <p:nvPr/>
        </p:nvSpPr>
        <p:spPr>
          <a:xfrm>
            <a:off x="3995936" y="5263586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Time-slot 2</a:t>
            </a:r>
          </a:p>
        </p:txBody>
      </p:sp>
      <p:sp>
        <p:nvSpPr>
          <p:cNvPr id="148" name="CasellaDiTesto 147"/>
          <p:cNvSpPr txBox="1"/>
          <p:nvPr/>
        </p:nvSpPr>
        <p:spPr>
          <a:xfrm>
            <a:off x="7020272" y="5255912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Time-slot 3</a:t>
            </a:r>
          </a:p>
        </p:txBody>
      </p:sp>
      <p:cxnSp>
        <p:nvCxnSpPr>
          <p:cNvPr id="149" name="Connettore 2 42"/>
          <p:cNvCxnSpPr>
            <a:cxnSpLocks noChangeShapeType="1"/>
          </p:cNvCxnSpPr>
          <p:nvPr/>
        </p:nvCxnSpPr>
        <p:spPr bwMode="auto">
          <a:xfrm flipV="1">
            <a:off x="1674063" y="2663624"/>
            <a:ext cx="1277757" cy="32537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Connettore 2 42"/>
          <p:cNvCxnSpPr>
            <a:cxnSpLocks noChangeShapeType="1"/>
          </p:cNvCxnSpPr>
          <p:nvPr/>
        </p:nvCxnSpPr>
        <p:spPr bwMode="auto">
          <a:xfrm flipH="1" flipV="1">
            <a:off x="3042215" y="2663624"/>
            <a:ext cx="1277757" cy="32537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CasellaDiTesto 36"/>
          <p:cNvSpPr txBox="1">
            <a:spLocks noChangeArrowheads="1"/>
          </p:cNvSpPr>
          <p:nvPr/>
        </p:nvSpPr>
        <p:spPr bwMode="auto">
          <a:xfrm>
            <a:off x="2472076" y="2339588"/>
            <a:ext cx="10150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100" b="0" dirty="0">
                <a:latin typeface="Arial Narrow" pitchFamily="34" charset="0"/>
              </a:rPr>
              <a:t>ROOT2 = H[*,*] </a:t>
            </a:r>
          </a:p>
        </p:txBody>
      </p:sp>
      <p:grpSp>
        <p:nvGrpSpPr>
          <p:cNvPr id="153" name="Gruppo 152"/>
          <p:cNvGrpSpPr/>
          <p:nvPr/>
        </p:nvGrpSpPr>
        <p:grpSpPr>
          <a:xfrm>
            <a:off x="6201041" y="2411596"/>
            <a:ext cx="2763447" cy="2301278"/>
            <a:chOff x="251520" y="2333525"/>
            <a:chExt cx="8514214" cy="3687763"/>
          </a:xfrm>
        </p:grpSpPr>
        <p:sp>
          <p:nvSpPr>
            <p:cNvPr id="154" name="Rettangolo 4"/>
            <p:cNvSpPr>
              <a:spLocks noChangeArrowheads="1"/>
            </p:cNvSpPr>
            <p:nvPr/>
          </p:nvSpPr>
          <p:spPr bwMode="auto">
            <a:xfrm>
              <a:off x="2515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A</a:t>
              </a:r>
            </a:p>
          </p:txBody>
        </p:sp>
        <p:sp>
          <p:nvSpPr>
            <p:cNvPr id="155" name="Rettangolo 5"/>
            <p:cNvSpPr>
              <a:spLocks noChangeArrowheads="1"/>
            </p:cNvSpPr>
            <p:nvPr/>
          </p:nvSpPr>
          <p:spPr bwMode="auto">
            <a:xfrm>
              <a:off x="123735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B</a:t>
              </a:r>
            </a:p>
          </p:txBody>
        </p:sp>
        <p:sp>
          <p:nvSpPr>
            <p:cNvPr id="156" name="Rettangolo 6"/>
            <p:cNvSpPr>
              <a:spLocks noChangeArrowheads="1"/>
            </p:cNvSpPr>
            <p:nvPr/>
          </p:nvSpPr>
          <p:spPr bwMode="auto">
            <a:xfrm>
              <a:off x="225970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C</a:t>
              </a:r>
            </a:p>
          </p:txBody>
        </p:sp>
        <p:sp>
          <p:nvSpPr>
            <p:cNvPr id="157" name="Rettangolo 7"/>
            <p:cNvSpPr>
              <a:spLocks noChangeArrowheads="1"/>
            </p:cNvSpPr>
            <p:nvPr/>
          </p:nvSpPr>
          <p:spPr bwMode="auto">
            <a:xfrm>
              <a:off x="3282058" y="5692675"/>
              <a:ext cx="839787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D</a:t>
              </a:r>
            </a:p>
          </p:txBody>
        </p:sp>
        <p:sp>
          <p:nvSpPr>
            <p:cNvPr id="158" name="Rettangolo 8"/>
            <p:cNvSpPr>
              <a:spLocks noChangeArrowheads="1"/>
            </p:cNvSpPr>
            <p:nvPr/>
          </p:nvSpPr>
          <p:spPr bwMode="auto">
            <a:xfrm>
              <a:off x="43409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E</a:t>
              </a:r>
            </a:p>
          </p:txBody>
        </p:sp>
        <p:sp>
          <p:nvSpPr>
            <p:cNvPr id="159" name="Rettangolo 9"/>
            <p:cNvSpPr>
              <a:spLocks noChangeArrowheads="1"/>
            </p:cNvSpPr>
            <p:nvPr/>
          </p:nvSpPr>
          <p:spPr bwMode="auto">
            <a:xfrm>
              <a:off x="536327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F</a:t>
              </a:r>
            </a:p>
          </p:txBody>
        </p:sp>
        <p:sp>
          <p:nvSpPr>
            <p:cNvPr id="160" name="Rettangolo 10"/>
            <p:cNvSpPr>
              <a:spLocks noChangeArrowheads="1"/>
            </p:cNvSpPr>
            <p:nvPr/>
          </p:nvSpPr>
          <p:spPr bwMode="auto">
            <a:xfrm>
              <a:off x="638562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G</a:t>
              </a:r>
            </a:p>
          </p:txBody>
        </p:sp>
        <p:sp>
          <p:nvSpPr>
            <p:cNvPr id="161" name="Rettangolo 11"/>
            <p:cNvSpPr>
              <a:spLocks noChangeArrowheads="1"/>
            </p:cNvSpPr>
            <p:nvPr/>
          </p:nvSpPr>
          <p:spPr bwMode="auto">
            <a:xfrm>
              <a:off x="7407970" y="5692675"/>
              <a:ext cx="839788" cy="328613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</a:t>
              </a:r>
            </a:p>
          </p:txBody>
        </p:sp>
        <p:sp>
          <p:nvSpPr>
            <p:cNvPr id="162" name="Freccia in giù 14"/>
            <p:cNvSpPr>
              <a:spLocks noChangeArrowheads="1"/>
            </p:cNvSpPr>
            <p:nvPr/>
          </p:nvSpPr>
          <p:spPr bwMode="auto">
            <a:xfrm flipV="1">
              <a:off x="543620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3" name="Freccia in giù 15"/>
            <p:cNvSpPr>
              <a:spLocks noChangeArrowheads="1"/>
            </p:cNvSpPr>
            <p:nvPr/>
          </p:nvSpPr>
          <p:spPr bwMode="auto">
            <a:xfrm flipV="1">
              <a:off x="1492945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4" name="Freccia in giù 16"/>
            <p:cNvSpPr>
              <a:spLocks noChangeArrowheads="1"/>
            </p:cNvSpPr>
            <p:nvPr/>
          </p:nvSpPr>
          <p:spPr bwMode="auto">
            <a:xfrm flipV="1">
              <a:off x="2588320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5" name="Freccia in giù 17"/>
            <p:cNvSpPr>
              <a:spLocks noChangeArrowheads="1"/>
            </p:cNvSpPr>
            <p:nvPr/>
          </p:nvSpPr>
          <p:spPr bwMode="auto">
            <a:xfrm flipV="1">
              <a:off x="3537645" y="5035450"/>
              <a:ext cx="255588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6" name="Freccia in giù 18"/>
            <p:cNvSpPr>
              <a:spLocks noChangeArrowheads="1"/>
            </p:cNvSpPr>
            <p:nvPr/>
          </p:nvSpPr>
          <p:spPr bwMode="auto">
            <a:xfrm flipV="1">
              <a:off x="4669533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7" name="Freccia in giù 19"/>
            <p:cNvSpPr>
              <a:spLocks noChangeArrowheads="1"/>
            </p:cNvSpPr>
            <p:nvPr/>
          </p:nvSpPr>
          <p:spPr bwMode="auto">
            <a:xfrm flipV="1">
              <a:off x="5618858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8" name="Freccia in giù 20"/>
            <p:cNvSpPr>
              <a:spLocks noChangeArrowheads="1"/>
            </p:cNvSpPr>
            <p:nvPr/>
          </p:nvSpPr>
          <p:spPr bwMode="auto">
            <a:xfrm flipV="1">
              <a:off x="6714233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69" name="Freccia in giù 21"/>
            <p:cNvSpPr>
              <a:spLocks noChangeArrowheads="1"/>
            </p:cNvSpPr>
            <p:nvPr/>
          </p:nvSpPr>
          <p:spPr bwMode="auto">
            <a:xfrm flipV="1">
              <a:off x="7663558" y="5035450"/>
              <a:ext cx="255587" cy="62071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100" b="0">
                <a:latin typeface="Arial Narrow" pitchFamily="34" charset="0"/>
              </a:endParaRPr>
            </a:p>
          </p:txBody>
        </p:sp>
        <p:sp>
          <p:nvSpPr>
            <p:cNvPr id="170" name="CasellaDiTesto 22"/>
            <p:cNvSpPr txBox="1">
              <a:spLocks noChangeArrowheads="1"/>
            </p:cNvSpPr>
            <p:nvPr/>
          </p:nvSpPr>
          <p:spPr bwMode="auto">
            <a:xfrm>
              <a:off x="434082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H(A)</a:t>
              </a:r>
            </a:p>
          </p:txBody>
        </p:sp>
        <p:sp>
          <p:nvSpPr>
            <p:cNvPr id="171" name="CasellaDiTesto 23"/>
            <p:cNvSpPr txBox="1">
              <a:spLocks noChangeArrowheads="1"/>
            </p:cNvSpPr>
            <p:nvPr/>
          </p:nvSpPr>
          <p:spPr bwMode="auto">
            <a:xfrm>
              <a:off x="1358007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H(B)</a:t>
              </a:r>
            </a:p>
          </p:txBody>
        </p:sp>
        <p:sp>
          <p:nvSpPr>
            <p:cNvPr id="172" name="CasellaDiTesto 24"/>
            <p:cNvSpPr txBox="1">
              <a:spLocks noChangeArrowheads="1"/>
            </p:cNvSpPr>
            <p:nvPr/>
          </p:nvSpPr>
          <p:spPr bwMode="auto">
            <a:xfrm>
              <a:off x="2442271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H(C)</a:t>
              </a:r>
            </a:p>
          </p:txBody>
        </p:sp>
        <p:sp>
          <p:nvSpPr>
            <p:cNvPr id="173" name="CasellaDiTesto 25"/>
            <p:cNvSpPr txBox="1">
              <a:spLocks noChangeArrowheads="1"/>
            </p:cNvSpPr>
            <p:nvPr/>
          </p:nvSpPr>
          <p:spPr bwMode="auto">
            <a:xfrm>
              <a:off x="3366196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H(D)</a:t>
              </a:r>
            </a:p>
          </p:txBody>
        </p:sp>
        <p:sp>
          <p:nvSpPr>
            <p:cNvPr id="174" name="CasellaDiTesto 26"/>
            <p:cNvSpPr txBox="1">
              <a:spLocks noChangeArrowheads="1"/>
            </p:cNvSpPr>
            <p:nvPr/>
          </p:nvSpPr>
          <p:spPr bwMode="auto">
            <a:xfrm>
              <a:off x="4513959" y="4670324"/>
              <a:ext cx="1299910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H(E)</a:t>
              </a:r>
            </a:p>
          </p:txBody>
        </p:sp>
        <p:sp>
          <p:nvSpPr>
            <p:cNvPr id="175" name="CasellaDiTesto 27"/>
            <p:cNvSpPr txBox="1">
              <a:spLocks noChangeArrowheads="1"/>
            </p:cNvSpPr>
            <p:nvPr/>
          </p:nvSpPr>
          <p:spPr bwMode="auto">
            <a:xfrm>
              <a:off x="5437884" y="4670324"/>
              <a:ext cx="128015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H(F)</a:t>
              </a:r>
            </a:p>
          </p:txBody>
        </p:sp>
        <p:sp>
          <p:nvSpPr>
            <p:cNvPr id="176" name="CasellaDiTesto 28"/>
            <p:cNvSpPr txBox="1">
              <a:spLocks noChangeArrowheads="1"/>
            </p:cNvSpPr>
            <p:nvPr/>
          </p:nvSpPr>
          <p:spPr bwMode="auto">
            <a:xfrm>
              <a:off x="6522145" y="4670324"/>
              <a:ext cx="1339421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H(G)</a:t>
              </a:r>
            </a:p>
          </p:txBody>
        </p:sp>
        <p:sp>
          <p:nvSpPr>
            <p:cNvPr id="177" name="CasellaDiTesto 29"/>
            <p:cNvSpPr txBox="1">
              <a:spLocks noChangeArrowheads="1"/>
            </p:cNvSpPr>
            <p:nvPr/>
          </p:nvSpPr>
          <p:spPr bwMode="auto">
            <a:xfrm>
              <a:off x="7446069" y="4670324"/>
              <a:ext cx="1319665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>
                  <a:latin typeface="Arial Narrow" pitchFamily="34" charset="0"/>
                </a:rPr>
                <a:t>H(H)</a:t>
              </a:r>
            </a:p>
          </p:txBody>
        </p:sp>
        <p:sp>
          <p:nvSpPr>
            <p:cNvPr id="178" name="CasellaDiTesto 30"/>
            <p:cNvSpPr txBox="1">
              <a:spLocks noChangeArrowheads="1"/>
            </p:cNvSpPr>
            <p:nvPr/>
          </p:nvSpPr>
          <p:spPr bwMode="auto">
            <a:xfrm>
              <a:off x="508643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79" name="CasellaDiTesto 31"/>
            <p:cNvSpPr txBox="1">
              <a:spLocks noChangeArrowheads="1"/>
            </p:cNvSpPr>
            <p:nvPr/>
          </p:nvSpPr>
          <p:spPr bwMode="auto">
            <a:xfrm>
              <a:off x="2489841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80" name="CasellaDiTesto 32"/>
            <p:cNvSpPr txBox="1">
              <a:spLocks noChangeArrowheads="1"/>
            </p:cNvSpPr>
            <p:nvPr/>
          </p:nvSpPr>
          <p:spPr bwMode="auto">
            <a:xfrm>
              <a:off x="4498030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81" name="CasellaDiTesto 33"/>
            <p:cNvSpPr txBox="1">
              <a:spLocks noChangeArrowheads="1"/>
            </p:cNvSpPr>
            <p:nvPr/>
          </p:nvSpPr>
          <p:spPr bwMode="auto">
            <a:xfrm>
              <a:off x="6579241" y="3903563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82" name="CasellaDiTesto 34"/>
            <p:cNvSpPr txBox="1">
              <a:spLocks noChangeArrowheads="1"/>
            </p:cNvSpPr>
            <p:nvPr/>
          </p:nvSpPr>
          <p:spPr bwMode="auto">
            <a:xfrm>
              <a:off x="1502245" y="3136799"/>
              <a:ext cx="1497464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 </a:t>
              </a:r>
            </a:p>
          </p:txBody>
        </p:sp>
        <p:sp>
          <p:nvSpPr>
            <p:cNvPr id="183" name="CasellaDiTesto 35"/>
            <p:cNvSpPr txBox="1">
              <a:spLocks noChangeArrowheads="1"/>
            </p:cNvSpPr>
            <p:nvPr/>
          </p:nvSpPr>
          <p:spPr bwMode="auto">
            <a:xfrm>
              <a:off x="5425131" y="3136799"/>
              <a:ext cx="1398687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H[*,*]</a:t>
              </a:r>
            </a:p>
          </p:txBody>
        </p:sp>
        <p:sp>
          <p:nvSpPr>
            <p:cNvPr id="184" name="CasellaDiTesto 36"/>
            <p:cNvSpPr txBox="1">
              <a:spLocks noChangeArrowheads="1"/>
            </p:cNvSpPr>
            <p:nvPr/>
          </p:nvSpPr>
          <p:spPr bwMode="auto">
            <a:xfrm>
              <a:off x="2790326" y="2333525"/>
              <a:ext cx="2929738" cy="41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ð"/>
                <a:defRPr sz="32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à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100" b="0" dirty="0">
                  <a:latin typeface="Arial Narrow" pitchFamily="34" charset="0"/>
                </a:rPr>
                <a:t>ROOT = H[*,*] </a:t>
              </a:r>
            </a:p>
          </p:txBody>
        </p:sp>
        <p:cxnSp>
          <p:nvCxnSpPr>
            <p:cNvPr id="185" name="Connettore 2 38"/>
            <p:cNvCxnSpPr>
              <a:cxnSpLocks noChangeShapeType="1"/>
              <a:stCxn id="170" idx="0"/>
              <a:endCxn id="178" idx="2"/>
            </p:cNvCxnSpPr>
            <p:nvPr/>
          </p:nvCxnSpPr>
          <p:spPr bwMode="auto">
            <a:xfrm flipV="1">
              <a:off x="1084037" y="4322789"/>
              <a:ext cx="123949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Connettore 2 39"/>
            <p:cNvCxnSpPr>
              <a:cxnSpLocks noChangeShapeType="1"/>
              <a:stCxn id="178" idx="0"/>
              <a:endCxn id="182" idx="2"/>
            </p:cNvCxnSpPr>
            <p:nvPr/>
          </p:nvCxnSpPr>
          <p:spPr bwMode="auto">
            <a:xfrm flipV="1">
              <a:off x="1207986" y="3556025"/>
              <a:ext cx="1042990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Connettore 2 42"/>
            <p:cNvCxnSpPr>
              <a:cxnSpLocks noChangeShapeType="1"/>
              <a:stCxn id="182" idx="0"/>
              <a:endCxn id="184" idx="2"/>
            </p:cNvCxnSpPr>
            <p:nvPr/>
          </p:nvCxnSpPr>
          <p:spPr bwMode="auto">
            <a:xfrm flipV="1">
              <a:off x="2250977" y="2752751"/>
              <a:ext cx="2004220" cy="38404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Connettore 2 45"/>
            <p:cNvCxnSpPr>
              <a:cxnSpLocks noChangeShapeType="1"/>
              <a:stCxn id="183" idx="0"/>
              <a:endCxn id="184" idx="2"/>
            </p:cNvCxnSpPr>
            <p:nvPr/>
          </p:nvCxnSpPr>
          <p:spPr bwMode="auto">
            <a:xfrm flipH="1" flipV="1">
              <a:off x="4255197" y="2752751"/>
              <a:ext cx="1869278" cy="38404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Connettore 2 48"/>
            <p:cNvCxnSpPr>
              <a:cxnSpLocks noChangeShapeType="1"/>
              <a:stCxn id="180" idx="0"/>
              <a:endCxn id="183" idx="2"/>
            </p:cNvCxnSpPr>
            <p:nvPr/>
          </p:nvCxnSpPr>
          <p:spPr bwMode="auto">
            <a:xfrm flipV="1">
              <a:off x="5197373" y="3556025"/>
              <a:ext cx="927101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Connettore 2 49"/>
            <p:cNvCxnSpPr>
              <a:cxnSpLocks noChangeShapeType="1"/>
              <a:stCxn id="173" idx="0"/>
              <a:endCxn id="179" idx="2"/>
            </p:cNvCxnSpPr>
            <p:nvPr/>
          </p:nvCxnSpPr>
          <p:spPr bwMode="auto">
            <a:xfrm flipH="1" flipV="1">
              <a:off x="3189185" y="4322789"/>
              <a:ext cx="836843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Connettore 2 50"/>
            <p:cNvCxnSpPr>
              <a:cxnSpLocks noChangeShapeType="1"/>
              <a:stCxn id="181" idx="0"/>
              <a:endCxn id="183" idx="2"/>
            </p:cNvCxnSpPr>
            <p:nvPr/>
          </p:nvCxnSpPr>
          <p:spPr bwMode="auto">
            <a:xfrm flipH="1" flipV="1">
              <a:off x="6124475" y="3556025"/>
              <a:ext cx="1154110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Connettore 2 51"/>
            <p:cNvCxnSpPr>
              <a:cxnSpLocks noChangeShapeType="1"/>
              <a:stCxn id="179" idx="0"/>
              <a:endCxn id="182" idx="2"/>
            </p:cNvCxnSpPr>
            <p:nvPr/>
          </p:nvCxnSpPr>
          <p:spPr bwMode="auto">
            <a:xfrm flipH="1" flipV="1">
              <a:off x="2250977" y="3556025"/>
              <a:ext cx="938208" cy="3475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Connettore 2 60"/>
            <p:cNvCxnSpPr>
              <a:cxnSpLocks noChangeShapeType="1"/>
              <a:stCxn id="172" idx="0"/>
              <a:endCxn id="179" idx="2"/>
            </p:cNvCxnSpPr>
            <p:nvPr/>
          </p:nvCxnSpPr>
          <p:spPr bwMode="auto">
            <a:xfrm flipV="1">
              <a:off x="3102103" y="4322789"/>
              <a:ext cx="87082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Connettore 2 61"/>
            <p:cNvCxnSpPr>
              <a:cxnSpLocks noChangeShapeType="1"/>
              <a:stCxn id="175" idx="0"/>
              <a:endCxn id="180" idx="2"/>
            </p:cNvCxnSpPr>
            <p:nvPr/>
          </p:nvCxnSpPr>
          <p:spPr bwMode="auto">
            <a:xfrm flipH="1" flipV="1">
              <a:off x="5197373" y="4322789"/>
              <a:ext cx="880587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Connettore 2 62"/>
            <p:cNvCxnSpPr>
              <a:cxnSpLocks noChangeShapeType="1"/>
              <a:stCxn id="174" idx="0"/>
              <a:endCxn id="180" idx="2"/>
            </p:cNvCxnSpPr>
            <p:nvPr/>
          </p:nvCxnSpPr>
          <p:spPr bwMode="auto">
            <a:xfrm flipV="1">
              <a:off x="5163914" y="4322789"/>
              <a:ext cx="33460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Connettore 2 69"/>
            <p:cNvCxnSpPr>
              <a:cxnSpLocks noChangeShapeType="1"/>
              <a:stCxn id="171" idx="0"/>
              <a:endCxn id="178" idx="2"/>
            </p:cNvCxnSpPr>
            <p:nvPr/>
          </p:nvCxnSpPr>
          <p:spPr bwMode="auto">
            <a:xfrm flipH="1" flipV="1">
              <a:off x="1207986" y="4322789"/>
              <a:ext cx="799976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Connettore 2 72"/>
            <p:cNvCxnSpPr>
              <a:cxnSpLocks noChangeShapeType="1"/>
              <a:stCxn id="176" idx="0"/>
            </p:cNvCxnSpPr>
            <p:nvPr/>
          </p:nvCxnSpPr>
          <p:spPr bwMode="auto">
            <a:xfrm flipV="1">
              <a:off x="7191855" y="4268690"/>
              <a:ext cx="90702" cy="40163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Connettore 2 73"/>
            <p:cNvCxnSpPr>
              <a:cxnSpLocks noChangeShapeType="1"/>
              <a:stCxn id="176" idx="0"/>
              <a:endCxn id="181" idx="2"/>
            </p:cNvCxnSpPr>
            <p:nvPr/>
          </p:nvCxnSpPr>
          <p:spPr bwMode="auto">
            <a:xfrm flipV="1">
              <a:off x="7191854" y="4322789"/>
              <a:ext cx="86730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Connettore 2 79"/>
            <p:cNvCxnSpPr>
              <a:cxnSpLocks noChangeShapeType="1"/>
              <a:stCxn id="177" idx="0"/>
              <a:endCxn id="181" idx="2"/>
            </p:cNvCxnSpPr>
            <p:nvPr/>
          </p:nvCxnSpPr>
          <p:spPr bwMode="auto">
            <a:xfrm flipH="1" flipV="1">
              <a:off x="7278585" y="4322789"/>
              <a:ext cx="827316" cy="34753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0" name="Connettore 2 42"/>
          <p:cNvCxnSpPr>
            <a:cxnSpLocks noChangeShapeType="1"/>
            <a:stCxn id="152" idx="0"/>
          </p:cNvCxnSpPr>
          <p:nvPr/>
        </p:nvCxnSpPr>
        <p:spPr bwMode="auto">
          <a:xfrm flipV="1">
            <a:off x="2979587" y="1943546"/>
            <a:ext cx="2451713" cy="39604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Connettore 2 42"/>
          <p:cNvCxnSpPr>
            <a:cxnSpLocks noChangeShapeType="1"/>
            <a:stCxn id="184" idx="0"/>
          </p:cNvCxnSpPr>
          <p:nvPr/>
        </p:nvCxnSpPr>
        <p:spPr bwMode="auto">
          <a:xfrm flipH="1" flipV="1">
            <a:off x="5472100" y="1943546"/>
            <a:ext cx="2028409" cy="4680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" name="CasellaDiTesto 36"/>
          <p:cNvSpPr txBox="1">
            <a:spLocks noChangeArrowheads="1"/>
          </p:cNvSpPr>
          <p:nvPr/>
        </p:nvSpPr>
        <p:spPr bwMode="auto">
          <a:xfrm>
            <a:off x="4945572" y="1619508"/>
            <a:ext cx="10150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100" b="0" dirty="0">
                <a:latin typeface="Arial Narrow" pitchFamily="34" charset="0"/>
              </a:rPr>
              <a:t>ROOT3 = H[*,*] </a:t>
            </a:r>
          </a:p>
        </p:txBody>
      </p:sp>
      <p:sp>
        <p:nvSpPr>
          <p:cNvPr id="208" name="Ovale 51"/>
          <p:cNvSpPr>
            <a:spLocks noChangeArrowheads="1"/>
          </p:cNvSpPr>
          <p:nvPr/>
        </p:nvSpPr>
        <p:spPr bwMode="auto">
          <a:xfrm>
            <a:off x="3776251" y="4970816"/>
            <a:ext cx="474662" cy="3651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-36512" y="5801198"/>
            <a:ext cx="151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VALIDATION:</a:t>
            </a:r>
          </a:p>
        </p:txBody>
      </p:sp>
      <p:sp>
        <p:nvSpPr>
          <p:cNvPr id="210" name="CasellaDiTesto 209"/>
          <p:cNvSpPr txBox="1"/>
          <p:nvPr/>
        </p:nvSpPr>
        <p:spPr>
          <a:xfrm>
            <a:off x="1331640" y="5801198"/>
            <a:ext cx="260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Siblings</a:t>
            </a:r>
            <a:r>
              <a:rPr lang="it-IT" sz="2000" b="1" dirty="0">
                <a:solidFill>
                  <a:srgbClr val="FF0000"/>
                </a:solidFill>
              </a:rPr>
              <a:t> for «</a:t>
            </a:r>
            <a:r>
              <a:rPr lang="it-IT" sz="2000" b="1" dirty="0" err="1">
                <a:solidFill>
                  <a:srgbClr val="FF0000"/>
                </a:solidFill>
              </a:rPr>
              <a:t>your</a:t>
            </a:r>
            <a:r>
              <a:rPr lang="it-IT" sz="2000" b="1" dirty="0">
                <a:solidFill>
                  <a:srgbClr val="FF0000"/>
                </a:solidFill>
              </a:rPr>
              <a:t>» </a:t>
            </a:r>
            <a:r>
              <a:rPr lang="it-IT" sz="2000" b="1" dirty="0" err="1">
                <a:solidFill>
                  <a:srgbClr val="FF0000"/>
                </a:solidFill>
              </a:rPr>
              <a:t>tree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211" name="Ovale 51"/>
          <p:cNvSpPr>
            <a:spLocks noChangeArrowheads="1"/>
          </p:cNvSpPr>
          <p:nvPr/>
        </p:nvSpPr>
        <p:spPr bwMode="auto">
          <a:xfrm>
            <a:off x="4247964" y="4409891"/>
            <a:ext cx="405475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2" name="Ovale 51"/>
          <p:cNvSpPr>
            <a:spLocks noChangeArrowheads="1"/>
          </p:cNvSpPr>
          <p:nvPr/>
        </p:nvSpPr>
        <p:spPr bwMode="auto">
          <a:xfrm>
            <a:off x="3347864" y="3923764"/>
            <a:ext cx="405475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3" name="Ovale 51"/>
          <p:cNvSpPr>
            <a:spLocks noChangeArrowheads="1"/>
          </p:cNvSpPr>
          <p:nvPr/>
        </p:nvSpPr>
        <p:spPr bwMode="auto">
          <a:xfrm>
            <a:off x="4968044" y="3455712"/>
            <a:ext cx="405475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4" name="CasellaDiTesto 213"/>
          <p:cNvSpPr txBox="1"/>
          <p:nvPr/>
        </p:nvSpPr>
        <p:spPr>
          <a:xfrm>
            <a:off x="3671900" y="5801198"/>
            <a:ext cx="288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 + </a:t>
            </a:r>
            <a:r>
              <a:rPr lang="it-IT" sz="2000" b="1" dirty="0" err="1">
                <a:solidFill>
                  <a:srgbClr val="FF0000"/>
                </a:solidFill>
              </a:rPr>
              <a:t>root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ot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previous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timeslot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215" name="CasellaDiTesto 214"/>
          <p:cNvSpPr txBox="1"/>
          <p:nvPr/>
        </p:nvSpPr>
        <p:spPr>
          <a:xfrm>
            <a:off x="6416308" y="5801198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 + </a:t>
            </a:r>
            <a:r>
              <a:rPr lang="it-IT" sz="2000" b="1" dirty="0" err="1">
                <a:solidFill>
                  <a:srgbClr val="FF0000"/>
                </a:solidFill>
              </a:rPr>
              <a:t>roots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ot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next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timeslots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216" name="Ovale 51"/>
          <p:cNvSpPr>
            <a:spLocks noChangeArrowheads="1"/>
          </p:cNvSpPr>
          <p:nvPr/>
        </p:nvSpPr>
        <p:spPr bwMode="auto">
          <a:xfrm>
            <a:off x="2429098" y="2317412"/>
            <a:ext cx="1058000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17" name="Ovale 51"/>
          <p:cNvSpPr>
            <a:spLocks noChangeArrowheads="1"/>
          </p:cNvSpPr>
          <p:nvPr/>
        </p:nvSpPr>
        <p:spPr bwMode="auto">
          <a:xfrm>
            <a:off x="6971509" y="2389420"/>
            <a:ext cx="1058000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218" name="Connettore 2 42"/>
          <p:cNvCxnSpPr>
            <a:cxnSpLocks noChangeShapeType="1"/>
          </p:cNvCxnSpPr>
          <p:nvPr/>
        </p:nvCxnSpPr>
        <p:spPr bwMode="auto">
          <a:xfrm flipH="1" flipV="1">
            <a:off x="6191792" y="1452699"/>
            <a:ext cx="658210" cy="27482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Connettore 2 42"/>
          <p:cNvCxnSpPr>
            <a:cxnSpLocks noChangeShapeType="1"/>
          </p:cNvCxnSpPr>
          <p:nvPr/>
        </p:nvCxnSpPr>
        <p:spPr bwMode="auto">
          <a:xfrm flipH="1" flipV="1">
            <a:off x="7026981" y="1069866"/>
            <a:ext cx="713371" cy="29761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Connettore 2 42"/>
          <p:cNvCxnSpPr>
            <a:cxnSpLocks noChangeShapeType="1"/>
            <a:stCxn id="207" idx="0"/>
          </p:cNvCxnSpPr>
          <p:nvPr/>
        </p:nvCxnSpPr>
        <p:spPr bwMode="auto">
          <a:xfrm flipV="1">
            <a:off x="5453083" y="1429906"/>
            <a:ext cx="673683" cy="1896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" name="Connettore 2 42"/>
          <p:cNvCxnSpPr>
            <a:cxnSpLocks noChangeShapeType="1"/>
          </p:cNvCxnSpPr>
          <p:nvPr/>
        </p:nvCxnSpPr>
        <p:spPr bwMode="auto">
          <a:xfrm flipV="1">
            <a:off x="6289533" y="1069866"/>
            <a:ext cx="673683" cy="1896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CasellaDiTesto 226"/>
          <p:cNvSpPr txBox="1"/>
          <p:nvPr/>
        </p:nvSpPr>
        <p:spPr>
          <a:xfrm>
            <a:off x="6885190" y="1723466"/>
            <a:ext cx="804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Root</a:t>
            </a:r>
            <a:r>
              <a:rPr lang="it-IT" sz="1400" dirty="0"/>
              <a:t> TS4</a:t>
            </a:r>
          </a:p>
        </p:txBody>
      </p:sp>
      <p:sp>
        <p:nvSpPr>
          <p:cNvPr id="228" name="CasellaDiTesto 227"/>
          <p:cNvSpPr txBox="1"/>
          <p:nvPr/>
        </p:nvSpPr>
        <p:spPr>
          <a:xfrm>
            <a:off x="7707374" y="1331476"/>
            <a:ext cx="804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Root</a:t>
            </a:r>
            <a:r>
              <a:rPr lang="it-IT" sz="1400" dirty="0"/>
              <a:t> TS5</a:t>
            </a:r>
          </a:p>
        </p:txBody>
      </p:sp>
      <p:sp>
        <p:nvSpPr>
          <p:cNvPr id="229" name="CasellaDiTesto 36"/>
          <p:cNvSpPr txBox="1">
            <a:spLocks noChangeArrowheads="1"/>
          </p:cNvSpPr>
          <p:nvPr/>
        </p:nvSpPr>
        <p:spPr bwMode="auto">
          <a:xfrm>
            <a:off x="5861997" y="1223464"/>
            <a:ext cx="5822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100" b="0" dirty="0">
                <a:latin typeface="Arial Narrow" pitchFamily="34" charset="0"/>
              </a:rPr>
              <a:t>ROOT4</a:t>
            </a:r>
          </a:p>
        </p:txBody>
      </p:sp>
      <p:sp>
        <p:nvSpPr>
          <p:cNvPr id="230" name="CasellaDiTesto 36"/>
          <p:cNvSpPr txBox="1">
            <a:spLocks noChangeArrowheads="1"/>
          </p:cNvSpPr>
          <p:nvPr/>
        </p:nvSpPr>
        <p:spPr bwMode="auto">
          <a:xfrm>
            <a:off x="6762097" y="791126"/>
            <a:ext cx="5822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100" b="0" dirty="0">
                <a:latin typeface="Arial Narrow" pitchFamily="34" charset="0"/>
              </a:rPr>
              <a:t>ROOT5</a:t>
            </a:r>
          </a:p>
        </p:txBody>
      </p:sp>
      <p:sp>
        <p:nvSpPr>
          <p:cNvPr id="231" name="Ovale 51"/>
          <p:cNvSpPr>
            <a:spLocks noChangeArrowheads="1"/>
          </p:cNvSpPr>
          <p:nvPr/>
        </p:nvSpPr>
        <p:spPr bwMode="auto">
          <a:xfrm>
            <a:off x="6754360" y="1700808"/>
            <a:ext cx="1058000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2" name="Ovale 51"/>
          <p:cNvSpPr>
            <a:spLocks noChangeArrowheads="1"/>
          </p:cNvSpPr>
          <p:nvPr/>
        </p:nvSpPr>
        <p:spPr bwMode="auto">
          <a:xfrm>
            <a:off x="7546448" y="1322839"/>
            <a:ext cx="1058000" cy="305961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52" grpId="0"/>
      <p:bldP spid="207" grpId="0"/>
      <p:bldP spid="208" grpId="0" animBg="1"/>
      <p:bldP spid="11" grpId="0"/>
      <p:bldP spid="210" grpId="0"/>
      <p:bldP spid="211" grpId="0" animBg="1"/>
      <p:bldP spid="212" grpId="0" animBg="1"/>
      <p:bldP spid="213" grpId="0" animBg="1"/>
      <p:bldP spid="214" grpId="0"/>
      <p:bldP spid="215" grpId="0"/>
      <p:bldP spid="216" grpId="0" animBg="1"/>
      <p:bldP spid="217" grpId="0" animBg="1"/>
      <p:bldP spid="227" grpId="0"/>
      <p:bldP spid="228" grpId="0"/>
      <p:bldP spid="229" grpId="0"/>
      <p:bldP spid="230" grpId="0"/>
      <p:bldP spid="231" grpId="0" animBg="1"/>
      <p:bldP spid="2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Merkle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and </a:t>
            </a:r>
            <a:r>
              <a:rPr lang="it-IT" dirty="0" err="1"/>
              <a:t>blockchains</a:t>
            </a:r>
            <a:endParaRPr lang="it-IT" dirty="0"/>
          </a:p>
        </p:txBody>
      </p:sp>
      <p:sp>
        <p:nvSpPr>
          <p:cNvPr id="4" name="Rettangolo 4"/>
          <p:cNvSpPr>
            <a:spLocks noChangeArrowheads="1"/>
          </p:cNvSpPr>
          <p:nvPr/>
        </p:nvSpPr>
        <p:spPr bwMode="auto">
          <a:xfrm>
            <a:off x="1439626" y="1663860"/>
            <a:ext cx="1296293" cy="1740124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Merkle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Tree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Root</a:t>
            </a:r>
            <a:r>
              <a:rPr lang="it-IT" altLang="it-IT" sz="1800" b="0" dirty="0">
                <a:latin typeface="Arial Narrow" pitchFamily="34" charset="0"/>
              </a:rPr>
              <a:t> 1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3747218" y="1668028"/>
            <a:ext cx="1292163" cy="173595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Merkle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Tree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Root</a:t>
            </a:r>
            <a:r>
              <a:rPr lang="it-IT" altLang="it-IT" sz="1800" b="0" dirty="0">
                <a:latin typeface="Arial Narrow" pitchFamily="34" charset="0"/>
              </a:rPr>
              <a:t> 2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6102250" y="1663860"/>
            <a:ext cx="1458082" cy="1740124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Merkle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Tree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root</a:t>
            </a:r>
            <a:r>
              <a:rPr lang="it-IT" altLang="it-IT" sz="1800" b="0" dirty="0">
                <a:latin typeface="Arial Narrow" pitchFamily="34" charset="0"/>
              </a:rPr>
              <a:t> 3</a:t>
            </a:r>
          </a:p>
        </p:txBody>
      </p:sp>
      <p:sp>
        <p:nvSpPr>
          <p:cNvPr id="7" name="Rettangolo 4"/>
          <p:cNvSpPr>
            <a:spLocks noChangeArrowheads="1"/>
          </p:cNvSpPr>
          <p:nvPr/>
        </p:nvSpPr>
        <p:spPr bwMode="auto">
          <a:xfrm>
            <a:off x="1439626" y="1305085"/>
            <a:ext cx="1296293" cy="35083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0000000</a:t>
            </a:r>
          </a:p>
        </p:txBody>
      </p:sp>
      <p:sp>
        <p:nvSpPr>
          <p:cNvPr id="8" name="Rettangolo 4"/>
          <p:cNvSpPr>
            <a:spLocks noChangeArrowheads="1"/>
          </p:cNvSpPr>
          <p:nvPr/>
        </p:nvSpPr>
        <p:spPr bwMode="auto">
          <a:xfrm>
            <a:off x="3747218" y="1309253"/>
            <a:ext cx="1292163" cy="35083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  ]</a:t>
            </a:r>
          </a:p>
        </p:txBody>
      </p:sp>
      <p:sp>
        <p:nvSpPr>
          <p:cNvPr id="9" name="Rettangolo 4"/>
          <p:cNvSpPr>
            <a:spLocks noChangeArrowheads="1"/>
          </p:cNvSpPr>
          <p:nvPr/>
        </p:nvSpPr>
        <p:spPr bwMode="auto">
          <a:xfrm>
            <a:off x="6102250" y="1305085"/>
            <a:ext cx="1458082" cy="35083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H[  ]</a:t>
            </a:r>
          </a:p>
        </p:txBody>
      </p:sp>
      <p:cxnSp>
        <p:nvCxnSpPr>
          <p:cNvPr id="12" name="Connettore 4 11"/>
          <p:cNvCxnSpPr>
            <a:cxnSpLocks noChangeShapeType="1"/>
            <a:stCxn id="4" idx="3"/>
            <a:endCxn id="8" idx="0"/>
          </p:cNvCxnSpPr>
          <p:nvPr/>
        </p:nvCxnSpPr>
        <p:spPr bwMode="auto">
          <a:xfrm flipV="1">
            <a:off x="2735919" y="1309253"/>
            <a:ext cx="1657381" cy="1224669"/>
          </a:xfrm>
          <a:prstGeom prst="bentConnector4">
            <a:avLst>
              <a:gd name="adj1" fmla="val 30509"/>
              <a:gd name="adj2" fmla="val 118666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ttore 4 12"/>
          <p:cNvCxnSpPr>
            <a:cxnSpLocks noChangeShapeType="1"/>
            <a:stCxn id="5" idx="3"/>
            <a:endCxn id="9" idx="0"/>
          </p:cNvCxnSpPr>
          <p:nvPr/>
        </p:nvCxnSpPr>
        <p:spPr bwMode="auto">
          <a:xfrm flipV="1">
            <a:off x="5039381" y="1305085"/>
            <a:ext cx="1791910" cy="1230921"/>
          </a:xfrm>
          <a:prstGeom prst="bentConnector4">
            <a:avLst>
              <a:gd name="adj1" fmla="val 29657"/>
              <a:gd name="adj2" fmla="val 118571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ttangolo 4"/>
          <p:cNvSpPr>
            <a:spLocks noChangeArrowheads="1"/>
          </p:cNvSpPr>
          <p:nvPr/>
        </p:nvSpPr>
        <p:spPr bwMode="auto">
          <a:xfrm>
            <a:off x="899592" y="5908699"/>
            <a:ext cx="839788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Trans A</a:t>
            </a:r>
          </a:p>
        </p:txBody>
      </p:sp>
      <p:sp>
        <p:nvSpPr>
          <p:cNvPr id="17" name="Rettangolo 5"/>
          <p:cNvSpPr>
            <a:spLocks noChangeArrowheads="1"/>
          </p:cNvSpPr>
          <p:nvPr/>
        </p:nvSpPr>
        <p:spPr bwMode="auto">
          <a:xfrm>
            <a:off x="2231740" y="5908699"/>
            <a:ext cx="83978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Trans B</a:t>
            </a:r>
          </a:p>
        </p:txBody>
      </p:sp>
      <p:sp>
        <p:nvSpPr>
          <p:cNvPr id="18" name="Rettangolo 6"/>
          <p:cNvSpPr>
            <a:spLocks noChangeArrowheads="1"/>
          </p:cNvSpPr>
          <p:nvPr/>
        </p:nvSpPr>
        <p:spPr bwMode="auto">
          <a:xfrm>
            <a:off x="3254090" y="5908699"/>
            <a:ext cx="976572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Trans C</a:t>
            </a:r>
          </a:p>
        </p:txBody>
      </p:sp>
      <p:sp>
        <p:nvSpPr>
          <p:cNvPr id="19" name="Rettangolo 7"/>
          <p:cNvSpPr>
            <a:spLocks noChangeArrowheads="1"/>
          </p:cNvSpPr>
          <p:nvPr/>
        </p:nvSpPr>
        <p:spPr bwMode="auto">
          <a:xfrm>
            <a:off x="4463988" y="5908699"/>
            <a:ext cx="943632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Trans D</a:t>
            </a:r>
          </a:p>
        </p:txBody>
      </p:sp>
      <p:cxnSp>
        <p:nvCxnSpPr>
          <p:cNvPr id="40" name="Connettore 4 39"/>
          <p:cNvCxnSpPr>
            <a:cxnSpLocks noChangeShapeType="1"/>
          </p:cNvCxnSpPr>
          <p:nvPr/>
        </p:nvCxnSpPr>
        <p:spPr bwMode="auto">
          <a:xfrm rot="5400000" flipH="1" flipV="1">
            <a:off x="2585553" y="2765389"/>
            <a:ext cx="1647592" cy="310519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ttangolo 4"/>
          <p:cNvSpPr>
            <a:spLocks noChangeArrowheads="1"/>
          </p:cNvSpPr>
          <p:nvPr/>
        </p:nvSpPr>
        <p:spPr bwMode="auto">
          <a:xfrm>
            <a:off x="2592326" y="3744444"/>
            <a:ext cx="115093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H[ ]  H[  ]</a:t>
            </a:r>
          </a:p>
        </p:txBody>
      </p:sp>
      <p:sp>
        <p:nvSpPr>
          <p:cNvPr id="44" name="Rettangolo 4"/>
          <p:cNvSpPr>
            <a:spLocks noChangeArrowheads="1"/>
          </p:cNvSpPr>
          <p:nvPr/>
        </p:nvSpPr>
        <p:spPr bwMode="auto">
          <a:xfrm>
            <a:off x="1593789" y="4756570"/>
            <a:ext cx="115093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H[ ]  H[  ]</a:t>
            </a:r>
          </a:p>
        </p:txBody>
      </p:sp>
      <p:sp>
        <p:nvSpPr>
          <p:cNvPr id="45" name="Rettangolo 4"/>
          <p:cNvSpPr>
            <a:spLocks noChangeArrowheads="1"/>
          </p:cNvSpPr>
          <p:nvPr/>
        </p:nvSpPr>
        <p:spPr bwMode="auto">
          <a:xfrm>
            <a:off x="3655194" y="4756571"/>
            <a:ext cx="1150937" cy="3286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H[ ]  H[  ]</a:t>
            </a:r>
          </a:p>
        </p:txBody>
      </p:sp>
      <p:cxnSp>
        <p:nvCxnSpPr>
          <p:cNvPr id="46" name="Connettore 4 45"/>
          <p:cNvCxnSpPr>
            <a:cxnSpLocks noChangeShapeType="1"/>
            <a:stCxn id="44" idx="0"/>
          </p:cNvCxnSpPr>
          <p:nvPr/>
        </p:nvCxnSpPr>
        <p:spPr bwMode="auto">
          <a:xfrm rot="5400000" flipH="1" flipV="1">
            <a:off x="2142829" y="3947579"/>
            <a:ext cx="835420" cy="782562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Connettore 4 48"/>
          <p:cNvCxnSpPr>
            <a:cxnSpLocks noChangeShapeType="1"/>
            <a:stCxn id="45" idx="0"/>
          </p:cNvCxnSpPr>
          <p:nvPr/>
        </p:nvCxnSpPr>
        <p:spPr bwMode="auto">
          <a:xfrm rot="16200000" flipV="1">
            <a:off x="3443562" y="3969470"/>
            <a:ext cx="835421" cy="738782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ttore 4 51"/>
          <p:cNvCxnSpPr>
            <a:cxnSpLocks noChangeShapeType="1"/>
          </p:cNvCxnSpPr>
          <p:nvPr/>
        </p:nvCxnSpPr>
        <p:spPr bwMode="auto">
          <a:xfrm rot="5400000" flipH="1" flipV="1">
            <a:off x="1345240" y="5237716"/>
            <a:ext cx="800896" cy="468051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onnettore 4 52"/>
          <p:cNvCxnSpPr>
            <a:cxnSpLocks noChangeShapeType="1"/>
          </p:cNvCxnSpPr>
          <p:nvPr/>
        </p:nvCxnSpPr>
        <p:spPr bwMode="auto">
          <a:xfrm rot="16200000" flipV="1">
            <a:off x="2194657" y="5341627"/>
            <a:ext cx="787005" cy="274118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Connettore 4 56"/>
          <p:cNvCxnSpPr>
            <a:cxnSpLocks noChangeShapeType="1"/>
          </p:cNvCxnSpPr>
          <p:nvPr/>
        </p:nvCxnSpPr>
        <p:spPr bwMode="auto">
          <a:xfrm rot="5400000" flipH="1" flipV="1">
            <a:off x="3422696" y="5298386"/>
            <a:ext cx="750439" cy="468053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Connettore 4 57"/>
          <p:cNvCxnSpPr>
            <a:cxnSpLocks noChangeShapeType="1"/>
            <a:stCxn id="19" idx="0"/>
          </p:cNvCxnSpPr>
          <p:nvPr/>
        </p:nvCxnSpPr>
        <p:spPr bwMode="auto">
          <a:xfrm rot="16200000" flipV="1">
            <a:off x="4365578" y="5338473"/>
            <a:ext cx="751507" cy="388946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ttangolo 4"/>
          <p:cNvSpPr>
            <a:spLocks noChangeArrowheads="1"/>
          </p:cNvSpPr>
          <p:nvPr/>
        </p:nvSpPr>
        <p:spPr bwMode="auto">
          <a:xfrm>
            <a:off x="1475630" y="2283283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42" name="Rettangolo 4"/>
          <p:cNvSpPr>
            <a:spLocks noChangeArrowheads="1"/>
          </p:cNvSpPr>
          <p:nvPr/>
        </p:nvSpPr>
        <p:spPr bwMode="auto">
          <a:xfrm>
            <a:off x="1475630" y="2643323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47" name="Rettangolo 4"/>
          <p:cNvSpPr>
            <a:spLocks noChangeArrowheads="1"/>
          </p:cNvSpPr>
          <p:nvPr/>
        </p:nvSpPr>
        <p:spPr bwMode="auto">
          <a:xfrm>
            <a:off x="1475630" y="2967359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48" name="Rettangolo 4"/>
          <p:cNvSpPr>
            <a:spLocks noChangeArrowheads="1"/>
          </p:cNvSpPr>
          <p:nvPr/>
        </p:nvSpPr>
        <p:spPr bwMode="auto">
          <a:xfrm>
            <a:off x="3779884" y="2319287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50" name="Rettangolo 4"/>
          <p:cNvSpPr>
            <a:spLocks noChangeArrowheads="1"/>
          </p:cNvSpPr>
          <p:nvPr/>
        </p:nvSpPr>
        <p:spPr bwMode="auto">
          <a:xfrm>
            <a:off x="3779884" y="2679327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51" name="Rettangolo 4"/>
          <p:cNvSpPr>
            <a:spLocks noChangeArrowheads="1"/>
          </p:cNvSpPr>
          <p:nvPr/>
        </p:nvSpPr>
        <p:spPr bwMode="auto">
          <a:xfrm>
            <a:off x="3779884" y="3003363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54" name="Rettangolo 4"/>
          <p:cNvSpPr>
            <a:spLocks noChangeArrowheads="1"/>
          </p:cNvSpPr>
          <p:nvPr/>
        </p:nvSpPr>
        <p:spPr bwMode="auto">
          <a:xfrm>
            <a:off x="6228158" y="2319287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55" name="Rettangolo 4"/>
          <p:cNvSpPr>
            <a:spLocks noChangeArrowheads="1"/>
          </p:cNvSpPr>
          <p:nvPr/>
        </p:nvSpPr>
        <p:spPr bwMode="auto">
          <a:xfrm>
            <a:off x="6228158" y="2679327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56" name="Rettangolo 4"/>
          <p:cNvSpPr>
            <a:spLocks noChangeArrowheads="1"/>
          </p:cNvSpPr>
          <p:nvPr/>
        </p:nvSpPr>
        <p:spPr bwMode="auto">
          <a:xfrm>
            <a:off x="6228158" y="3003363"/>
            <a:ext cx="1224138" cy="324036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transaction</a:t>
            </a:r>
            <a:endParaRPr lang="it-IT" altLang="it-IT" sz="1800" b="0" dirty="0">
              <a:latin typeface="Arial Narrow" pitchFamily="34" charset="0"/>
            </a:endParaRPr>
          </a:p>
        </p:txBody>
      </p:sp>
      <p:cxnSp>
        <p:nvCxnSpPr>
          <p:cNvPr id="59" name="Connettore 4 58"/>
          <p:cNvCxnSpPr>
            <a:cxnSpLocks noChangeShapeType="1"/>
          </p:cNvCxnSpPr>
          <p:nvPr/>
        </p:nvCxnSpPr>
        <p:spPr bwMode="auto">
          <a:xfrm flipV="1">
            <a:off x="3519369" y="2096852"/>
            <a:ext cx="521030" cy="1"/>
          </a:xfrm>
          <a:prstGeom prst="bentConnector3">
            <a:avLst>
              <a:gd name="adj1" fmla="val 50000"/>
            </a:avLst>
          </a:prstGeom>
          <a:noFill/>
          <a:ln w="50800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CasellaDiTesto 59"/>
          <p:cNvSpPr txBox="1">
            <a:spLocks noChangeArrowheads="1"/>
          </p:cNvSpPr>
          <p:nvPr/>
        </p:nvSpPr>
        <p:spPr bwMode="auto">
          <a:xfrm>
            <a:off x="5764213" y="3861048"/>
            <a:ext cx="34547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Transaction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can be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verified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b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without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downloading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content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b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of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block</a:t>
            </a:r>
            <a:endParaRPr lang="it-IT" altLang="it-IT" sz="2400" b="0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400" b="0" dirty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[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Merkle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tree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root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stored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b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in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block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it-IT" altLang="it-IT" sz="2400" b="0" dirty="0" err="1">
                <a:solidFill>
                  <a:srgbClr val="FF0000"/>
                </a:solidFill>
                <a:latin typeface="Arial Narrow" pitchFamily="34" charset="0"/>
              </a:rPr>
              <a:t>header</a:t>
            </a:r>
            <a:r>
              <a:rPr lang="it-IT" altLang="it-IT" sz="2400" b="0" dirty="0">
                <a:solidFill>
                  <a:srgbClr val="FF0000"/>
                </a:solidFill>
                <a:latin typeface="Arial Narrow" pitchFamily="34" charset="0"/>
              </a:rPr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36691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43" grpId="0" animBg="1"/>
      <p:bldP spid="44" grpId="0" animBg="1"/>
      <p:bldP spid="45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Merkle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: Applications</a:t>
            </a:r>
          </a:p>
        </p:txBody>
      </p:sp>
      <p:sp>
        <p:nvSpPr>
          <p:cNvPr id="1843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989888" cy="4970462"/>
          </a:xfrm>
        </p:spPr>
        <p:txBody>
          <a:bodyPr>
            <a:normAutofit fontScale="77500" lnSpcReduction="20000"/>
          </a:bodyPr>
          <a:lstStyle/>
          <a:p>
            <a:r>
              <a:rPr lang="it-IT" altLang="it-IT" dirty="0" err="1"/>
              <a:t>Efficient</a:t>
            </a:r>
            <a:r>
              <a:rPr lang="it-IT" altLang="it-IT" dirty="0"/>
              <a:t> </a:t>
            </a:r>
            <a:r>
              <a:rPr lang="it-IT" altLang="it-IT" dirty="0" err="1"/>
              <a:t>storage</a:t>
            </a:r>
            <a:r>
              <a:rPr lang="it-IT" altLang="it-IT" dirty="0"/>
              <a:t> in </a:t>
            </a:r>
            <a:r>
              <a:rPr lang="it-IT" altLang="it-IT" dirty="0" err="1"/>
              <a:t>blockchains</a:t>
            </a:r>
            <a:endParaRPr lang="it-IT" altLang="it-IT" dirty="0"/>
          </a:p>
          <a:p>
            <a:pPr lvl="1"/>
            <a:r>
              <a:rPr lang="it-IT" altLang="it-IT" dirty="0" err="1"/>
              <a:t>Bitcoin</a:t>
            </a:r>
            <a:r>
              <a:rPr lang="it-IT" altLang="it-IT" dirty="0"/>
              <a:t>, </a:t>
            </a:r>
            <a:r>
              <a:rPr lang="it-IT" altLang="it-IT" dirty="0" err="1"/>
              <a:t>Ethereum</a:t>
            </a:r>
            <a:r>
              <a:rPr lang="it-IT" altLang="it-IT" dirty="0"/>
              <a:t>, </a:t>
            </a:r>
            <a:r>
              <a:rPr lang="it-IT" altLang="it-IT" dirty="0" err="1"/>
              <a:t>etc</a:t>
            </a:r>
            <a:r>
              <a:rPr lang="it-IT" altLang="it-IT" dirty="0"/>
              <a:t> </a:t>
            </a:r>
          </a:p>
          <a:p>
            <a:pPr lvl="1"/>
            <a:r>
              <a:rPr lang="it-IT" altLang="it-IT" dirty="0" err="1"/>
              <a:t>Used</a:t>
            </a:r>
            <a:r>
              <a:rPr lang="it-IT" altLang="it-IT" dirty="0"/>
              <a:t> in </a:t>
            </a:r>
            <a:r>
              <a:rPr lang="it-IT" altLang="it-IT" dirty="0" err="1"/>
              <a:t>many</a:t>
            </a:r>
            <a:r>
              <a:rPr lang="it-IT" altLang="it-IT" dirty="0"/>
              <a:t> </a:t>
            </a:r>
            <a:r>
              <a:rPr lang="it-IT" altLang="it-IT" dirty="0" err="1"/>
              <a:t>parts</a:t>
            </a:r>
            <a:r>
              <a:rPr lang="it-IT" altLang="it-IT" dirty="0"/>
              <a:t> of </a:t>
            </a:r>
            <a:r>
              <a:rPr lang="it-IT" altLang="it-IT" dirty="0" err="1"/>
              <a:t>many</a:t>
            </a:r>
            <a:r>
              <a:rPr lang="it-IT" altLang="it-IT" dirty="0"/>
              <a:t> </a:t>
            </a:r>
            <a:r>
              <a:rPr lang="it-IT" altLang="it-IT" dirty="0" err="1"/>
              <a:t>blockchains</a:t>
            </a:r>
            <a:r>
              <a:rPr lang="it-IT" altLang="it-IT" dirty="0"/>
              <a:t>!</a:t>
            </a:r>
          </a:p>
          <a:p>
            <a:pPr lvl="5"/>
            <a:endParaRPr lang="it-IT" altLang="it-IT" dirty="0"/>
          </a:p>
          <a:p>
            <a:r>
              <a:rPr lang="it-IT" altLang="it-IT" dirty="0" err="1"/>
              <a:t>Google’s</a:t>
            </a:r>
            <a:r>
              <a:rPr lang="it-IT" altLang="it-IT" dirty="0"/>
              <a:t> Certificate </a:t>
            </a:r>
            <a:r>
              <a:rPr lang="it-IT" altLang="it-IT" dirty="0" err="1"/>
              <a:t>transparency</a:t>
            </a:r>
            <a:endParaRPr lang="it-IT" altLang="it-IT" dirty="0"/>
          </a:p>
          <a:p>
            <a:pPr lvl="4"/>
            <a:endParaRPr lang="it-IT" altLang="it-IT" dirty="0"/>
          </a:p>
          <a:p>
            <a:r>
              <a:rPr lang="it-IT" altLang="it-IT" dirty="0"/>
              <a:t>File </a:t>
            </a:r>
            <a:r>
              <a:rPr lang="it-IT" altLang="it-IT" dirty="0" err="1"/>
              <a:t>Chunk</a:t>
            </a:r>
            <a:r>
              <a:rPr lang="it-IT" altLang="it-IT" dirty="0"/>
              <a:t> </a:t>
            </a:r>
            <a:r>
              <a:rPr lang="it-IT" altLang="it-IT" dirty="0" err="1"/>
              <a:t>validation</a:t>
            </a:r>
            <a:endParaRPr lang="it-IT" altLang="it-IT" dirty="0"/>
          </a:p>
          <a:p>
            <a:pPr lvl="4"/>
            <a:endParaRPr lang="it-IT" altLang="it-IT" dirty="0"/>
          </a:p>
          <a:p>
            <a:r>
              <a:rPr lang="it-IT" altLang="it-IT" dirty="0"/>
              <a:t>And </a:t>
            </a:r>
            <a:r>
              <a:rPr lang="it-IT" altLang="it-IT" dirty="0" err="1"/>
              <a:t>many</a:t>
            </a:r>
            <a:r>
              <a:rPr lang="it-IT" altLang="it-IT" dirty="0"/>
              <a:t> more</a:t>
            </a:r>
          </a:p>
          <a:p>
            <a:pPr lvl="1"/>
            <a:r>
              <a:rPr lang="it-IT" altLang="it-IT" dirty="0" err="1"/>
              <a:t>One</a:t>
            </a:r>
            <a:r>
              <a:rPr lang="it-IT" altLang="it-IT" dirty="0"/>
              <a:t>-time </a:t>
            </a:r>
            <a:r>
              <a:rPr lang="it-IT" altLang="it-IT" dirty="0" err="1"/>
              <a:t>signatures</a:t>
            </a:r>
            <a:endParaRPr lang="it-IT" altLang="it-IT" dirty="0"/>
          </a:p>
          <a:p>
            <a:pPr lvl="1"/>
            <a:r>
              <a:rPr lang="it-IT" altLang="it-IT" dirty="0" err="1"/>
              <a:t>Node</a:t>
            </a:r>
            <a:r>
              <a:rPr lang="it-IT" altLang="it-IT" dirty="0"/>
              <a:t> </a:t>
            </a:r>
            <a:r>
              <a:rPr lang="it-IT" altLang="it-IT" dirty="0" err="1"/>
              <a:t>authentication</a:t>
            </a:r>
            <a:endParaRPr lang="it-IT" altLang="it-IT" dirty="0"/>
          </a:p>
          <a:p>
            <a:pPr lvl="1"/>
            <a:r>
              <a:rPr lang="it-IT" altLang="it-IT" dirty="0"/>
              <a:t>Memory &amp; </a:t>
            </a:r>
            <a:r>
              <a:rPr lang="it-IT" altLang="it-IT" dirty="0" err="1"/>
              <a:t>storage</a:t>
            </a:r>
            <a:r>
              <a:rPr lang="it-IT" altLang="it-IT" dirty="0"/>
              <a:t> </a:t>
            </a:r>
            <a:r>
              <a:rPr lang="it-IT" altLang="it-IT" dirty="0" err="1"/>
              <a:t>authentication</a:t>
            </a:r>
            <a:endParaRPr lang="it-IT" altLang="it-IT" dirty="0"/>
          </a:p>
          <a:p>
            <a:pPr lvl="1"/>
            <a:r>
              <a:rPr lang="it-IT" altLang="it-IT" dirty="0" err="1"/>
              <a:t>Signature</a:t>
            </a:r>
            <a:r>
              <a:rPr lang="it-IT" altLang="it-IT" dirty="0"/>
              <a:t> </a:t>
            </a:r>
            <a:r>
              <a:rPr lang="it-IT" altLang="it-IT" dirty="0" err="1"/>
              <a:t>spreading</a:t>
            </a:r>
            <a:endParaRPr lang="it-IT" altLang="it-IT" dirty="0"/>
          </a:p>
          <a:p>
            <a:pPr lvl="1"/>
            <a:r>
              <a:rPr lang="it-IT" altLang="it-IT" dirty="0"/>
              <a:t>…. </a:t>
            </a:r>
            <a:r>
              <a:rPr lang="it-IT" altLang="it-IT" dirty="0" err="1"/>
              <a:t>Etc</a:t>
            </a:r>
            <a:r>
              <a:rPr lang="it-IT" altLang="it-IT" dirty="0"/>
              <a:t> </a:t>
            </a:r>
            <a:r>
              <a:rPr lang="it-IT" altLang="it-IT" dirty="0" err="1"/>
              <a:t>etc</a:t>
            </a:r>
            <a:r>
              <a:rPr lang="it-IT" altLang="it-IT" dirty="0"/>
              <a:t> …</a:t>
            </a:r>
          </a:p>
          <a:p>
            <a:endParaRPr lang="it-IT" altLang="it-IT" dirty="0"/>
          </a:p>
          <a:p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11488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Merkle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Trees’ application:</a:t>
            </a:r>
          </a:p>
          <a:p>
            <a:pPr algn="ctr" eaLnBrk="0" hangingPunct="0">
              <a:defRPr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Certificate Transparency 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6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08" y="225425"/>
            <a:ext cx="8820980" cy="649288"/>
          </a:xfrm>
        </p:spPr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cope</a:t>
            </a:r>
            <a:r>
              <a:rPr lang="it-IT" dirty="0"/>
              <a:t> with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CAs</a:t>
            </a:r>
            <a:r>
              <a:rPr lang="it-IT" dirty="0"/>
              <a:t>?</a:t>
            </a:r>
            <a:br>
              <a:rPr lang="it-IT" dirty="0"/>
            </a:br>
            <a:r>
              <a:rPr lang="it-IT" sz="2400" dirty="0"/>
              <a:t>Idea: </a:t>
            </a:r>
            <a:r>
              <a:rPr lang="it-IT" sz="2400" dirty="0" err="1"/>
              <a:t>gigantic</a:t>
            </a:r>
            <a:r>
              <a:rPr lang="it-IT" sz="2400" dirty="0"/>
              <a:t> </a:t>
            </a:r>
            <a:r>
              <a:rPr lang="it-IT" sz="2400" dirty="0" err="1"/>
              <a:t>worldwide</a:t>
            </a:r>
            <a:r>
              <a:rPr lang="it-IT" sz="2400" dirty="0"/>
              <a:t> DB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anyone</a:t>
            </a:r>
            <a:r>
              <a:rPr lang="it-IT" sz="2400" dirty="0"/>
              <a:t> can </a:t>
            </a:r>
            <a:r>
              <a:rPr lang="it-IT" sz="2400" dirty="0" err="1"/>
              <a:t>check</a:t>
            </a:r>
            <a:r>
              <a:rPr lang="it-IT" sz="2400" dirty="0"/>
              <a:t>! 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44" y="4662356"/>
            <a:ext cx="1036516" cy="1502948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0916"/>
            <a:ext cx="8778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641451" y="4857291"/>
            <a:ext cx="3455988" cy="622300"/>
          </a:xfrm>
          <a:prstGeom prst="rightArrow">
            <a:avLst>
              <a:gd name="adj1" fmla="val 68463"/>
              <a:gd name="adj2" fmla="val 43297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https://www.google.it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 flipH="1">
            <a:off x="2641451" y="5470066"/>
            <a:ext cx="3348038" cy="514350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CERTIFICATE(I </a:t>
            </a:r>
            <a:r>
              <a:rPr lang="it-IT" altLang="it-IT" sz="1800" dirty="0" err="1">
                <a:latin typeface="Arial Narrow" pitchFamily="34" charset="0"/>
              </a:rPr>
              <a:t>am</a:t>
            </a:r>
            <a:r>
              <a:rPr lang="it-IT" altLang="it-IT" sz="1800" dirty="0">
                <a:latin typeface="Arial Narrow" pitchFamily="34" charset="0"/>
              </a:rPr>
              <a:t> </a:t>
            </a:r>
            <a:r>
              <a:rPr lang="it-IT" altLang="it-IT" sz="1800" dirty="0" err="1">
                <a:latin typeface="Arial Narrow" pitchFamily="34" charset="0"/>
              </a:rPr>
              <a:t>google</a:t>
            </a:r>
            <a:r>
              <a:rPr lang="it-IT" altLang="it-IT" sz="1800" dirty="0">
                <a:latin typeface="Arial Narrow" pitchFamily="34" charset="0"/>
              </a:rPr>
              <a:t>)</a:t>
            </a:r>
            <a:r>
              <a:rPr lang="it-IT" altLang="it-IT" sz="1800" baseline="-25000" dirty="0">
                <a:latin typeface="Arial Narrow" pitchFamily="34" charset="0"/>
              </a:rPr>
              <a:t>LUNATRUST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6192862" y="4544256"/>
            <a:ext cx="2052228" cy="169305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766758" y="2319583"/>
            <a:ext cx="13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LUNATRUST</a:t>
            </a:r>
          </a:p>
        </p:txBody>
      </p:sp>
      <p:pic>
        <p:nvPicPr>
          <p:cNvPr id="21" name="Picture 3" descr="Screen shot 2012-06-04 at 6.3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66" y="2034136"/>
            <a:ext cx="11223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5"/>
          <p:cNvSpPr/>
          <p:nvPr/>
        </p:nvSpPr>
        <p:spPr>
          <a:xfrm rot="5400000">
            <a:off x="6859629" y="3806349"/>
            <a:ext cx="724039" cy="83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CasellaDiTesto 22"/>
          <p:cNvSpPr txBox="1"/>
          <p:nvPr/>
        </p:nvSpPr>
        <p:spPr>
          <a:xfrm>
            <a:off x="3496639" y="166480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UNIVERSETRUST</a:t>
            </a:r>
          </a:p>
        </p:txBody>
      </p:sp>
      <p:sp>
        <p:nvSpPr>
          <p:cNvPr id="24" name="Right Arrow 5"/>
          <p:cNvSpPr/>
          <p:nvPr/>
        </p:nvSpPr>
        <p:spPr>
          <a:xfrm>
            <a:off x="5067830" y="2574926"/>
            <a:ext cx="1222375" cy="83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34" y="1849470"/>
            <a:ext cx="1162050" cy="1746250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8" y="2600908"/>
            <a:ext cx="1270000" cy="1270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 bwMode="auto">
          <a:xfrm rot="16200000">
            <a:off x="4045660" y="3730748"/>
            <a:ext cx="4761820" cy="10729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Disco magnetico 26"/>
          <p:cNvSpPr/>
          <p:nvPr/>
        </p:nvSpPr>
        <p:spPr bwMode="auto">
          <a:xfrm>
            <a:off x="395536" y="1403484"/>
            <a:ext cx="2916324" cy="837384"/>
          </a:xfrm>
          <a:prstGeom prst="flowChartMagneticDisk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Certificate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Transparency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DB</a:t>
            </a:r>
          </a:p>
        </p:txBody>
      </p:sp>
      <p:sp>
        <p:nvSpPr>
          <p:cNvPr id="28" name="Freccia bidirezionale verticale 27"/>
          <p:cNvSpPr/>
          <p:nvPr/>
        </p:nvSpPr>
        <p:spPr bwMode="auto">
          <a:xfrm>
            <a:off x="688316" y="2337137"/>
            <a:ext cx="391296" cy="654507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Freccia bidirezionale verticale 28"/>
          <p:cNvSpPr/>
          <p:nvPr/>
        </p:nvSpPr>
        <p:spPr bwMode="auto">
          <a:xfrm>
            <a:off x="1755669" y="2351122"/>
            <a:ext cx="368059" cy="2311234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Freccia bidirezionale verticale 29"/>
          <p:cNvSpPr/>
          <p:nvPr/>
        </p:nvSpPr>
        <p:spPr bwMode="auto">
          <a:xfrm rot="18931038">
            <a:off x="2813858" y="2181285"/>
            <a:ext cx="368059" cy="1048831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1439652" y="5625244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/>
              <a:t>Fake</a:t>
            </a:r>
            <a:r>
              <a:rPr lang="it-IT" sz="3600" b="1" dirty="0"/>
              <a:t>!!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64580" y="3392996"/>
            <a:ext cx="1754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 err="1"/>
              <a:t>They</a:t>
            </a:r>
            <a:r>
              <a:rPr lang="it-IT" sz="3200" b="1" dirty="0"/>
              <a:t> are </a:t>
            </a:r>
            <a:br>
              <a:rPr lang="it-IT" sz="3200" b="1" dirty="0"/>
            </a:br>
            <a:r>
              <a:rPr lang="it-IT" sz="3200" b="1" dirty="0" err="1"/>
              <a:t>using</a:t>
            </a:r>
            <a:r>
              <a:rPr lang="it-IT" sz="3200" b="1" dirty="0"/>
              <a:t> </a:t>
            </a:r>
            <a:r>
              <a:rPr lang="it-IT" sz="3200" b="1" dirty="0" err="1"/>
              <a:t>my</a:t>
            </a:r>
            <a:r>
              <a:rPr lang="it-IT" sz="3200" b="1" dirty="0"/>
              <a:t> </a:t>
            </a:r>
            <a:br>
              <a:rPr lang="it-IT" sz="3200" b="1" dirty="0"/>
            </a:br>
            <a:r>
              <a:rPr lang="it-IT" sz="3200" b="1" dirty="0" err="1"/>
              <a:t>name</a:t>
            </a:r>
            <a:r>
              <a:rPr lang="it-IT" sz="3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708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VERY SERIOUS real world problem: fake certificates</a:t>
            </a:r>
          </a:p>
        </p:txBody>
      </p:sp>
    </p:spTree>
    <p:extLst>
      <p:ext uri="{BB962C8B-B14F-4D97-AF65-F5344CB8AC3E}">
        <p14:creationId xmlns:p14="http://schemas.microsoft.com/office/powerpoint/2010/main" val="125082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certificate </a:t>
            </a:r>
            <a:r>
              <a:rPr lang="it-IT" dirty="0" err="1"/>
              <a:t>transparency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en-US" dirty="0"/>
              <a:t>Make it almost impossible for a CA to issue a SSL certificate for a domain without the certificate being visible to the owner of that domain.</a:t>
            </a:r>
          </a:p>
          <a:p>
            <a:pPr>
              <a:buFont typeface="Wingdings" charset="2"/>
              <a:buChar char="è"/>
              <a:defRPr/>
            </a:pPr>
            <a:r>
              <a:rPr lang="en-US" dirty="0"/>
              <a:t>Idea: put all certificates in a gigantic public list, that everyone can access and consult</a:t>
            </a:r>
          </a:p>
          <a:p>
            <a:pPr>
              <a:buFont typeface="Wingdings" charset="2"/>
              <a:buChar char="è"/>
              <a:defRPr/>
            </a:pPr>
            <a:r>
              <a:rPr lang="en-US" dirty="0"/>
              <a:t>Further idea: make sure that we all see the “same” list!!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New threat: “split world”: the public list you see is different (and crafted!) from what the rest of the world sees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Certificate </a:t>
            </a:r>
            <a:r>
              <a:rPr lang="it-IT" dirty="0" err="1"/>
              <a:t>Transparency</a:t>
            </a:r>
            <a:r>
              <a:rPr lang="it-IT" dirty="0"/>
              <a:t> in a </a:t>
            </a:r>
            <a:r>
              <a:rPr lang="it-IT" dirty="0" err="1"/>
              <a:t>nutshell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900" y="1557338"/>
            <a:ext cx="4716463" cy="45386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issuing</a:t>
            </a:r>
            <a:r>
              <a:rPr lang="it-IT" dirty="0"/>
              <a:t> certificate: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log server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Returns</a:t>
            </a:r>
            <a:r>
              <a:rPr lang="it-IT" dirty="0"/>
              <a:t> a </a:t>
            </a:r>
            <a:r>
              <a:rPr lang="it-IT" dirty="0" err="1"/>
              <a:t>Signed</a:t>
            </a:r>
            <a:r>
              <a:rPr lang="it-IT" dirty="0"/>
              <a:t> Certificate </a:t>
            </a:r>
            <a:r>
              <a:rPr lang="it-IT" dirty="0" err="1"/>
              <a:t>Timestamp</a:t>
            </a:r>
            <a:r>
              <a:rPr lang="it-IT" dirty="0"/>
              <a:t> (SCT)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During</a:t>
            </a:r>
            <a:r>
              <a:rPr lang="it-IT" dirty="0"/>
              <a:t> TLS </a:t>
            </a:r>
            <a:r>
              <a:rPr lang="it-IT" dirty="0" err="1"/>
              <a:t>handshake</a:t>
            </a:r>
            <a:r>
              <a:rPr lang="it-IT" dirty="0"/>
              <a:t>: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Check</a:t>
            </a:r>
            <a:r>
              <a:rPr lang="it-IT" dirty="0"/>
              <a:t> certificate </a:t>
            </a:r>
            <a:r>
              <a:rPr lang="it-IT" dirty="0" err="1"/>
              <a:t>validity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Follow</a:t>
            </a:r>
            <a:r>
              <a:rPr lang="it-IT" dirty="0"/>
              <a:t> up with an </a:t>
            </a:r>
            <a:r>
              <a:rPr lang="it-IT" b="1" dirty="0" err="1"/>
              <a:t>additional</a:t>
            </a:r>
            <a:r>
              <a:rPr lang="it-IT" dirty="0"/>
              <a:t> Extended </a:t>
            </a:r>
            <a:r>
              <a:rPr lang="it-IT" dirty="0" err="1"/>
              <a:t>Validation</a:t>
            </a:r>
            <a:r>
              <a:rPr lang="it-IT" dirty="0"/>
              <a:t> (EV) by </a:t>
            </a:r>
            <a:r>
              <a:rPr lang="it-IT" dirty="0" err="1"/>
              <a:t>verifying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certificate </a:t>
            </a:r>
            <a:r>
              <a:rPr lang="it-IT" dirty="0" err="1"/>
              <a:t>is</a:t>
            </a:r>
            <a:r>
              <a:rPr lang="it-IT" dirty="0"/>
              <a:t> in the public list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89025"/>
            <a:ext cx="41116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Certificate </a:t>
            </a:r>
            <a:r>
              <a:rPr lang="it-IT" dirty="0" err="1"/>
              <a:t>Transparency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874713"/>
            <a:ext cx="8026400" cy="522128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Google’s</a:t>
            </a:r>
            <a:r>
              <a:rPr lang="it-IT" dirty="0"/>
              <a:t> </a:t>
            </a:r>
            <a:r>
              <a:rPr lang="it-IT" dirty="0" err="1"/>
              <a:t>initiative</a:t>
            </a:r>
            <a:r>
              <a:rPr lang="it-IT" dirty="0"/>
              <a:t> 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started</a:t>
            </a:r>
            <a:r>
              <a:rPr lang="it-IT" dirty="0"/>
              <a:t> 2013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/>
              <a:t>First </a:t>
            </a:r>
            <a:r>
              <a:rPr lang="it-IT" dirty="0" err="1"/>
              <a:t>stated</a:t>
            </a:r>
            <a:r>
              <a:rPr lang="it-IT" dirty="0"/>
              <a:t> in </a:t>
            </a:r>
            <a:r>
              <a:rPr lang="it-IT" dirty="0" err="1"/>
              <a:t>experimental</a:t>
            </a:r>
            <a:r>
              <a:rPr lang="it-IT" dirty="0"/>
              <a:t> RFC 6962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July</a:t>
            </a:r>
            <a:r>
              <a:rPr lang="it-IT" dirty="0"/>
              <a:t> 2013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Endorsed</a:t>
            </a:r>
            <a:r>
              <a:rPr lang="it-IT" dirty="0"/>
              <a:t> and </a:t>
            </a:r>
            <a:r>
              <a:rPr lang="it-IT" dirty="0" err="1"/>
              <a:t>supported</a:t>
            </a:r>
            <a:r>
              <a:rPr lang="it-IT" dirty="0"/>
              <a:t> by IETF WG «trans»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Goal: </a:t>
            </a:r>
            <a:r>
              <a:rPr lang="it-IT" dirty="0" err="1"/>
              <a:t>standardize</a:t>
            </a:r>
            <a:r>
              <a:rPr lang="it-IT" dirty="0"/>
              <a:t> CT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RFC 6962bis </a:t>
            </a:r>
            <a:r>
              <a:rPr lang="it-IT" dirty="0" err="1"/>
              <a:t>released</a:t>
            </a:r>
            <a:r>
              <a:rPr lang="it-IT" dirty="0"/>
              <a:t> in </a:t>
            </a:r>
            <a:r>
              <a:rPr lang="it-IT" dirty="0" err="1"/>
              <a:t>December</a:t>
            </a:r>
            <a:r>
              <a:rPr lang="it-IT" dirty="0"/>
              <a:t> 2014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Integrated</a:t>
            </a:r>
            <a:r>
              <a:rPr lang="it-IT" dirty="0"/>
              <a:t> in major browsers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Chrome</a:t>
            </a:r>
            <a:r>
              <a:rPr lang="it-IT" dirty="0"/>
              <a:t> 1+, IE7+, </a:t>
            </a:r>
            <a:r>
              <a:rPr lang="it-IT" dirty="0" err="1"/>
              <a:t>Firefox</a:t>
            </a:r>
            <a:r>
              <a:rPr lang="it-IT" dirty="0"/>
              <a:t> 3+, Safari 3.2+, Opera 9.5+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consistently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web </a:t>
            </a:r>
            <a:r>
              <a:rPr lang="it-IT" dirty="0" err="1"/>
              <a:t>sites</a:t>
            </a: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Supported</a:t>
            </a:r>
            <a:r>
              <a:rPr lang="it-IT" dirty="0"/>
              <a:t> by major </a:t>
            </a:r>
            <a:r>
              <a:rPr lang="it-IT" dirty="0" err="1"/>
              <a:t>sites</a:t>
            </a:r>
            <a:endParaRPr lang="it-IT" dirty="0"/>
          </a:p>
          <a:p>
            <a:pPr lvl="1">
              <a:buFont typeface="Wingdings" charset="2"/>
              <a:buChar char="è"/>
              <a:defRPr/>
            </a:pPr>
            <a:r>
              <a:rPr lang="it-IT" dirty="0" err="1"/>
              <a:t>Paypal</a:t>
            </a:r>
            <a:r>
              <a:rPr lang="it-IT" dirty="0"/>
              <a:t>, </a:t>
            </a:r>
            <a:r>
              <a:rPr lang="it-IT" dirty="0" err="1"/>
              <a:t>CertSign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/>
              <a:t>Multiple </a:t>
            </a:r>
            <a:r>
              <a:rPr lang="it-IT" dirty="0" err="1"/>
              <a:t>pilot</a:t>
            </a:r>
            <a:r>
              <a:rPr lang="it-IT" dirty="0"/>
              <a:t> logs</a:t>
            </a:r>
          </a:p>
          <a:p>
            <a:pPr lvl="1">
              <a:buFont typeface="Wingdings" charset="2"/>
              <a:buChar char="è"/>
              <a:defRPr/>
            </a:pPr>
            <a:r>
              <a:rPr lang="it-IT" dirty="0"/>
              <a:t>Google, </a:t>
            </a:r>
            <a:r>
              <a:rPr lang="it-IT" dirty="0" err="1"/>
              <a:t>Cloudflare</a:t>
            </a:r>
            <a:r>
              <a:rPr lang="it-IT" dirty="0"/>
              <a:t>, </a:t>
            </a:r>
            <a:r>
              <a:rPr lang="it-IT" dirty="0" err="1"/>
              <a:t>DigiCert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 lvl="1">
              <a:buFont typeface="Wingdings" charset="2"/>
              <a:buChar char="è"/>
              <a:defRPr/>
            </a:pPr>
            <a:r>
              <a:rPr lang="it-IT" dirty="0"/>
              <a:t>https://certificate.transparency.dev/logs/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CT: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?</a:t>
            </a:r>
          </a:p>
        </p:txBody>
      </p:sp>
      <p:sp>
        <p:nvSpPr>
          <p:cNvPr id="2457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Uses Merkle trees!</a:t>
            </a:r>
          </a:p>
          <a:p>
            <a:pPr lvl="1"/>
            <a:r>
              <a:rPr lang="it-IT" altLang="it-IT"/>
              <a:t>Very scalable, log(n) verification complexity</a:t>
            </a:r>
          </a:p>
          <a:p>
            <a:r>
              <a:rPr lang="it-IT" altLang="it-IT"/>
              <a:t>A special type (sometimes called chron tree)</a:t>
            </a:r>
          </a:p>
          <a:p>
            <a:pPr lvl="1"/>
            <a:r>
              <a:rPr lang="it-IT" altLang="it-IT"/>
              <a:t>«append only» Merkle tree</a:t>
            </a:r>
          </a:p>
          <a:p>
            <a:pPr lvl="1"/>
            <a:r>
              <a:rPr lang="it-IT" altLang="it-IT"/>
              <a:t>Timestamped entries</a:t>
            </a:r>
          </a:p>
          <a:p>
            <a:pPr lvl="2"/>
            <a:r>
              <a:rPr lang="it-IT" altLang="it-IT"/>
              <a:t>Cannot retroactively insert a certificate </a:t>
            </a:r>
          </a:p>
        </p:txBody>
      </p:sp>
      <p:sp>
        <p:nvSpPr>
          <p:cNvPr id="24580" name="CasellaDiTesto 3"/>
          <p:cNvSpPr txBox="1">
            <a:spLocks noChangeArrowheads="1"/>
          </p:cNvSpPr>
          <p:nvPr/>
        </p:nvSpPr>
        <p:spPr bwMode="auto">
          <a:xfrm>
            <a:off x="1800225" y="5908675"/>
            <a:ext cx="6954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Following figures: source http://www.certificate-transparency.org/log-proofs-work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CT: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?</a:t>
            </a:r>
          </a:p>
        </p:txBody>
      </p:sp>
      <p:pic>
        <p:nvPicPr>
          <p:cNvPr id="25603" name="Picture 2" descr="https://a147ae24-a-62cb3a1a-s-sites.googlegroups.com/site/certificatetransparency/log-proofs-work/ct_hash_1.png?attachauth=ANoY7crXAiIXIB2jRP-mRzHmx_u58rcZRMNQxTPOlR1aiYpqXKskHchL06TyX5eOy4qNXthNvX4bmT8wkIXwr8pNEsurA8IciG5hlflMda1G6qu4uDcPXgMTAiCFBzdkPv6cB3o-koB7V01ZQ7ZTccCPIMWRhCxNaPJSbl42yaKZ0hAG9Oa8P07xTPTXtGyz4TdmUDMss1GXcDwTUTZeMI2QTOyQQT6rVNGNdFJln6DTIdRIOovgWVeJqfy1TJg1LMfHvwEfIW2N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39243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https://a147ae24-a-62cb3a1a-s-sites.googlegroups.com/site/certificatetransparency/log-proofs-work/ct_hash_2.png?attachauth=ANoY7cr5TO9Lx8G7ERXtSDVLGGXyh9yM1WOrTMDRXcGzwqORnzz1WTxHg64dkH2VMfJtvxlUjkZvEq5lYEJGnT1vpO1FFS1xT4B9wpM-XSH0lkrH8wJqLxpHZb9u-Tds97cXfwP6hEg7IUSbjTw8453OvQkz9AzaPSZiGCoBoXz7mkKc73on4NpoC2URY8uGAsvCEAVTmiQt9YDjqNXdRBvi7n8KOFR8B45Bmq64n302HRv7gHrBTwb7r4jnlold2DnkqMWoCcvu&amp;attredirect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1196975"/>
            <a:ext cx="3965575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CasellaDiTesto 3"/>
          <p:cNvSpPr txBox="1">
            <a:spLocks noChangeArrowheads="1"/>
          </p:cNvSpPr>
          <p:nvPr/>
        </p:nvSpPr>
        <p:spPr bwMode="auto">
          <a:xfrm>
            <a:off x="1223963" y="5516563"/>
            <a:ext cx="4060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Every X hours, tree updated (currently X=24h)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Merkle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proof</a:t>
            </a:r>
            <a:endParaRPr lang="it-IT" dirty="0"/>
          </a:p>
        </p:txBody>
      </p:sp>
      <p:pic>
        <p:nvPicPr>
          <p:cNvPr id="26627" name="Picture 2" descr="http://www.certificate-transparency.org/_/rsrc/1375725222062/log-proofs-work/ct_hash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38363"/>
            <a:ext cx="884555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CasellaDiTesto 3"/>
          <p:cNvSpPr txBox="1">
            <a:spLocks noChangeArrowheads="1"/>
          </p:cNvSpPr>
          <p:nvPr/>
        </p:nvSpPr>
        <p:spPr bwMode="auto">
          <a:xfrm>
            <a:off x="107950" y="1125538"/>
            <a:ext cx="912653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itchFamily="34" charset="0"/>
              </a:rPr>
              <a:t>Verify that </a:t>
            </a:r>
            <a:r>
              <a:rPr lang="en-US" altLang="it-IT" sz="2000" b="0">
                <a:latin typeface="Arial Narrow" pitchFamily="34" charset="0"/>
              </a:rPr>
              <a:t>two versions of a log are consistent (i.e., the later includes everything of the earlier).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Arial Narrow" pitchFamily="34" charset="0"/>
              </a:rPr>
              <a:t>Consistency proof </a:t>
            </a:r>
            <a:r>
              <a:rPr lang="en-US" altLang="it-IT" sz="2000" b="0">
                <a:latin typeface="Arial Narrow" pitchFamily="34" charset="0"/>
                <a:sym typeface="Wingdings" pitchFamily="2" charset="2"/>
              </a:rPr>
              <a:t> </a:t>
            </a:r>
            <a:r>
              <a:rPr lang="en-US" altLang="it-IT" sz="2000" b="0">
                <a:latin typeface="Arial Narrow" pitchFamily="34" charset="0"/>
              </a:rPr>
              <a:t>no certificates have been modified or back-dated and inserted into the log.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Arial Narrow" pitchFamily="34" charset="0"/>
              </a:rPr>
              <a:t>Proof = need only root of the subtrees – includes past “root”</a:t>
            </a:r>
            <a:endParaRPr lang="it-IT" altLang="it-IT" sz="2000" b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Merkle</a:t>
            </a:r>
            <a:r>
              <a:rPr lang="it-IT" dirty="0"/>
              <a:t> Audit </a:t>
            </a:r>
            <a:r>
              <a:rPr lang="it-IT" dirty="0" err="1"/>
              <a:t>Proof</a:t>
            </a:r>
            <a:endParaRPr lang="it-IT" dirty="0"/>
          </a:p>
        </p:txBody>
      </p:sp>
      <p:pic>
        <p:nvPicPr>
          <p:cNvPr id="27651" name="Picture 2" descr="http://www.certificate-transparency.org/_/rsrc/1379430973580/log-proofs-work/ct_hash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8" y="1093788"/>
            <a:ext cx="4824412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287338" y="1125538"/>
            <a:ext cx="3889375" cy="43910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Usual</a:t>
            </a:r>
            <a:r>
              <a:rPr lang="it-IT" dirty="0"/>
              <a:t>: via certificate + </a:t>
            </a:r>
            <a:r>
              <a:rPr lang="it-IT" dirty="0" err="1"/>
              <a:t>siblings</a:t>
            </a:r>
            <a:endParaRPr lang="it-IT" dirty="0"/>
          </a:p>
          <a:p>
            <a:pPr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Siblings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log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Issue</a:t>
            </a:r>
            <a:r>
              <a:rPr lang="it-IT" dirty="0"/>
              <a:t>: online </a:t>
            </a:r>
            <a:r>
              <a:rPr lang="it-IT" dirty="0" err="1"/>
              <a:t>operation</a:t>
            </a:r>
            <a:r>
              <a:rPr lang="it-IT" dirty="0"/>
              <a:t>, </a:t>
            </a:r>
            <a:r>
              <a:rPr lang="it-IT" dirty="0" err="1"/>
              <a:t>visible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…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are the </a:t>
            </a:r>
            <a:r>
              <a:rPr lang="it-IT" dirty="0" err="1"/>
              <a:t>threats</a:t>
            </a:r>
            <a:r>
              <a:rPr lang="it-IT" dirty="0"/>
              <a:t> </a:t>
            </a:r>
            <a:r>
              <a:rPr lang="it-IT" dirty="0" err="1"/>
              <a:t>today</a:t>
            </a:r>
            <a:r>
              <a:rPr lang="it-IT" dirty="0"/>
              <a:t>…</a:t>
            </a:r>
          </a:p>
          <a:p>
            <a:pPr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/>
              <a:t>Alternative: use «</a:t>
            </a:r>
            <a:r>
              <a:rPr lang="it-IT" dirty="0" err="1"/>
              <a:t>gossiping</a:t>
            </a:r>
            <a:r>
              <a:rPr lang="it-IT" dirty="0"/>
              <a:t>» </a:t>
            </a:r>
            <a:r>
              <a:rPr lang="it-IT" dirty="0" err="1"/>
              <a:t>protocols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Work in progress @ 2015!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No time for (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nice</a:t>
            </a:r>
            <a:r>
              <a:rPr lang="it-IT" dirty="0"/>
              <a:t>) </a:t>
            </a:r>
            <a:r>
              <a:rPr lang="it-IT" dirty="0" err="1"/>
              <a:t>details</a:t>
            </a:r>
            <a:r>
              <a:rPr lang="it-IT" dirty="0"/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Certificate </a:t>
            </a:r>
            <a:r>
              <a:rPr lang="it-IT" dirty="0" err="1"/>
              <a:t>Transparency</a:t>
            </a:r>
            <a:r>
              <a:rPr lang="it-IT" dirty="0"/>
              <a:t> in the </a:t>
            </a:r>
            <a:r>
              <a:rPr lang="it-IT" dirty="0" err="1"/>
              <a:t>real</a:t>
            </a:r>
            <a:r>
              <a:rPr lang="it-IT" dirty="0"/>
              <a:t> world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89025"/>
            <a:ext cx="41116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3DA0737-BF1E-4995-B4B7-885D3651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15" y="1808820"/>
            <a:ext cx="5346743" cy="4176464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Lauched</a:t>
            </a:r>
            <a:r>
              <a:rPr lang="it-IT" dirty="0"/>
              <a:t> in </a:t>
            </a:r>
            <a:r>
              <a:rPr lang="it-IT" dirty="0" err="1"/>
              <a:t>july</a:t>
            </a:r>
            <a:r>
              <a:rPr lang="it-IT" dirty="0"/>
              <a:t> 2013 by Google</a:t>
            </a:r>
          </a:p>
          <a:p>
            <a:pPr lvl="4"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experimental</a:t>
            </a:r>
            <a:r>
              <a:rPr lang="it-IT" dirty="0"/>
              <a:t> IETF RFC 6962</a:t>
            </a:r>
          </a:p>
          <a:p>
            <a:pPr lvl="1">
              <a:buFont typeface="Wingdings" charset="2"/>
              <a:buChar char="è"/>
              <a:defRPr/>
            </a:pPr>
            <a:r>
              <a:rPr lang="it-IT" dirty="0"/>
              <a:t>IETF WG «trans»</a:t>
            </a:r>
          </a:p>
          <a:p>
            <a:pPr lvl="1">
              <a:buFont typeface="Wingdings" charset="2"/>
              <a:buChar char="è"/>
              <a:defRPr/>
            </a:pP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and </a:t>
            </a:r>
            <a:r>
              <a:rPr lang="it-IT" dirty="0" err="1"/>
              <a:t>protocols</a:t>
            </a:r>
            <a:endParaRPr lang="it-IT" dirty="0"/>
          </a:p>
          <a:p>
            <a:pPr lvl="4"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Integrated</a:t>
            </a:r>
            <a:r>
              <a:rPr lang="it-IT" dirty="0"/>
              <a:t> in </a:t>
            </a:r>
            <a:r>
              <a:rPr lang="it-IT" dirty="0" err="1"/>
              <a:t>all</a:t>
            </a:r>
            <a:r>
              <a:rPr lang="it-IT" dirty="0"/>
              <a:t> major browsers</a:t>
            </a:r>
          </a:p>
          <a:p>
            <a:pPr lvl="5"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Supported</a:t>
            </a:r>
            <a:r>
              <a:rPr lang="it-IT" dirty="0"/>
              <a:t> by major </a:t>
            </a:r>
            <a:r>
              <a:rPr lang="it-IT" dirty="0" err="1"/>
              <a:t>sites</a:t>
            </a:r>
            <a:endParaRPr lang="it-IT" dirty="0"/>
          </a:p>
          <a:p>
            <a:pPr lvl="1">
              <a:buFont typeface="Wingdings" charset="2"/>
              <a:buChar char="è"/>
              <a:defRPr/>
            </a:pPr>
            <a:r>
              <a:rPr lang="it-IT" dirty="0" err="1"/>
              <a:t>Paypal</a:t>
            </a:r>
            <a:r>
              <a:rPr lang="it-IT" dirty="0"/>
              <a:t>, </a:t>
            </a:r>
            <a:r>
              <a:rPr lang="it-IT" dirty="0" err="1"/>
              <a:t>CertSign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 lvl="4"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/>
              <a:t>Multiple </a:t>
            </a:r>
            <a:r>
              <a:rPr lang="it-IT" dirty="0" err="1"/>
              <a:t>pilot</a:t>
            </a:r>
            <a:r>
              <a:rPr lang="it-IT" dirty="0"/>
              <a:t> logs</a:t>
            </a:r>
          </a:p>
          <a:p>
            <a:pPr lvl="1">
              <a:buFont typeface="Wingdings" charset="2"/>
              <a:buChar char="è"/>
              <a:defRPr/>
            </a:pPr>
            <a:r>
              <a:rPr lang="it-IT" dirty="0"/>
              <a:t>Google, </a:t>
            </a:r>
            <a:r>
              <a:rPr lang="it-IT" dirty="0" err="1"/>
              <a:t>Cloudflare</a:t>
            </a:r>
            <a:r>
              <a:rPr lang="it-IT" dirty="0"/>
              <a:t>, </a:t>
            </a:r>
            <a:r>
              <a:rPr lang="it-IT" dirty="0" err="1"/>
              <a:t>DigiCert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 lvl="1">
              <a:buFont typeface="Wingdings" charset="2"/>
              <a:buChar char="è"/>
              <a:defRPr/>
            </a:pPr>
            <a:r>
              <a:rPr lang="it-IT" dirty="0"/>
              <a:t>https://certificate.transparency.dev/logs/</a:t>
            </a:r>
          </a:p>
        </p:txBody>
      </p:sp>
    </p:spTree>
    <p:extLst>
      <p:ext uri="{BB962C8B-B14F-4D97-AF65-F5344CB8AC3E}">
        <p14:creationId xmlns:p14="http://schemas.microsoft.com/office/powerpoint/2010/main" val="23681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EV in the </a:t>
            </a:r>
            <a:r>
              <a:rPr lang="it-IT" dirty="0" err="1"/>
              <a:t>real</a:t>
            </a:r>
            <a:r>
              <a:rPr lang="it-IT" dirty="0"/>
              <a:t> world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715963"/>
            <a:ext cx="7056438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Ovale 3"/>
          <p:cNvSpPr>
            <a:spLocks noChangeArrowheads="1"/>
          </p:cNvSpPr>
          <p:nvPr/>
        </p:nvSpPr>
        <p:spPr bwMode="auto">
          <a:xfrm>
            <a:off x="1871663" y="2492375"/>
            <a:ext cx="1655762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6" name="Ovale 5"/>
          <p:cNvSpPr>
            <a:spLocks noChangeArrowheads="1"/>
          </p:cNvSpPr>
          <p:nvPr/>
        </p:nvSpPr>
        <p:spPr bwMode="auto">
          <a:xfrm>
            <a:off x="1871663" y="2971800"/>
            <a:ext cx="1979612" cy="457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773238"/>
            <a:ext cx="4752975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D0CE0-3F95-441B-B331-C8BEBF4E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5425"/>
            <a:ext cx="8062664" cy="649288"/>
          </a:xfrm>
        </p:spPr>
        <p:txBody>
          <a:bodyPr/>
          <a:lstStyle/>
          <a:p>
            <a:r>
              <a:rPr lang="it-IT" dirty="0"/>
              <a:t>Common </a:t>
            </a:r>
            <a:r>
              <a:rPr lang="it-IT" dirty="0" err="1"/>
              <a:t>misconception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Cert</a:t>
            </a:r>
            <a:r>
              <a:rPr lang="it-IT" dirty="0"/>
              <a:t> Trans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 Blockchain?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EA5BB2-8547-4A0C-8FB6-07E64F8A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15" y="1700760"/>
            <a:ext cx="5076705" cy="388854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looks like</a:t>
            </a:r>
          </a:p>
          <a:p>
            <a:pPr lvl="1"/>
            <a:r>
              <a:rPr lang="it-IT" dirty="0" err="1"/>
              <a:t>Identical</a:t>
            </a:r>
            <a:r>
              <a:rPr lang="it-IT" dirty="0"/>
              <a:t> (!)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Bitcoin’s</a:t>
            </a:r>
            <a:r>
              <a:rPr lang="it-IT" dirty="0"/>
              <a:t> </a:t>
            </a:r>
            <a:r>
              <a:rPr lang="it-IT" dirty="0" err="1"/>
              <a:t>ledger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pPr lvl="1"/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logs, make </a:t>
            </a:r>
            <a:r>
              <a:rPr lang="it-IT" dirty="0" err="1"/>
              <a:t>it</a:t>
            </a:r>
            <a:r>
              <a:rPr lang="it-IT" dirty="0"/>
              <a:t> a </a:t>
            </a:r>
            <a:r>
              <a:rPr lang="it-IT" dirty="0" err="1"/>
              <a:t>same</a:t>
            </a:r>
            <a:r>
              <a:rPr lang="it-IT" dirty="0"/>
              <a:t> «consensus» log</a:t>
            </a:r>
          </a:p>
          <a:p>
            <a:pPr lvl="8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a Blockchain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VALID certificates!</a:t>
            </a:r>
          </a:p>
          <a:p>
            <a:pPr lvl="2"/>
            <a:r>
              <a:rPr lang="it-IT" dirty="0" err="1"/>
              <a:t>As</a:t>
            </a:r>
            <a:r>
              <a:rPr lang="it-IT" dirty="0"/>
              <a:t> a Blockchain </a:t>
            </a:r>
            <a:r>
              <a:rPr lang="it-IT" dirty="0" err="1"/>
              <a:t>mandates</a:t>
            </a:r>
            <a:r>
              <a:rPr lang="it-IT" dirty="0"/>
              <a:t>; </a:t>
            </a:r>
            <a:r>
              <a:rPr lang="it-IT" dirty="0" err="1"/>
              <a:t>also</a:t>
            </a:r>
            <a:r>
              <a:rPr lang="it-IT" dirty="0"/>
              <a:t> Google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crystal</a:t>
            </a:r>
            <a:r>
              <a:rPr lang="it-IT" dirty="0"/>
              <a:t> clear on </a:t>
            </a:r>
            <a:r>
              <a:rPr lang="it-IT" dirty="0" err="1"/>
              <a:t>this</a:t>
            </a:r>
            <a:r>
              <a:rPr lang="it-IT" dirty="0"/>
              <a:t>!</a:t>
            </a:r>
          </a:p>
          <a:p>
            <a:r>
              <a:rPr lang="it-IT" dirty="0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C2B0B2-F309-4973-B51A-7ACE8863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1" y="4562454"/>
            <a:ext cx="658415" cy="81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253E7641-68D6-4BED-ADA5-C6593A0FD7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06624" y="4804704"/>
            <a:ext cx="974064" cy="385763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350" dirty="0">
                <a:latin typeface="Arial Narrow" pitchFamily="34" charset="0"/>
              </a:rPr>
              <a:t>CERT</a:t>
            </a:r>
            <a:endParaRPr lang="it-IT" altLang="it-IT" sz="1350" baseline="-25000" dirty="0">
              <a:latin typeface="Arial Narrow" pitchFamily="34" charset="0"/>
            </a:endParaRPr>
          </a:p>
        </p:txBody>
      </p:sp>
      <p:sp>
        <p:nvSpPr>
          <p:cNvPr id="7" name="Disco magnetico 6">
            <a:extLst>
              <a:ext uri="{FF2B5EF4-FFF2-40B4-BE49-F238E27FC236}">
                <a16:creationId xmlns:a16="http://schemas.microsoft.com/office/drawing/2014/main" id="{FC903496-5626-4AA4-B720-BAC582FB4E51}"/>
              </a:ext>
            </a:extLst>
          </p:cNvPr>
          <p:cNvSpPr/>
          <p:nvPr/>
        </p:nvSpPr>
        <p:spPr bwMode="auto">
          <a:xfrm>
            <a:off x="5922188" y="1754768"/>
            <a:ext cx="2187243" cy="628038"/>
          </a:xfrm>
          <a:prstGeom prst="flowChartMagneticDisk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100" b="1" dirty="0"/>
              <a:t>Blockchain</a:t>
            </a:r>
          </a:p>
        </p:txBody>
      </p:sp>
      <p:sp>
        <p:nvSpPr>
          <p:cNvPr id="9" name="Freccia bidirezionale verticale 8">
            <a:extLst>
              <a:ext uri="{FF2B5EF4-FFF2-40B4-BE49-F238E27FC236}">
                <a16:creationId xmlns:a16="http://schemas.microsoft.com/office/drawing/2014/main" id="{55AC598A-1EE9-45A0-B2B0-28A24728CC9F}"/>
              </a:ext>
            </a:extLst>
          </p:cNvPr>
          <p:cNvSpPr/>
          <p:nvPr/>
        </p:nvSpPr>
        <p:spPr bwMode="auto">
          <a:xfrm>
            <a:off x="6942288" y="2465496"/>
            <a:ext cx="276080" cy="2009699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2138B7-7E84-45D4-B50F-4080BFEA6DBB}"/>
              </a:ext>
            </a:extLst>
          </p:cNvPr>
          <p:cNvSpPr txBox="1"/>
          <p:nvPr/>
        </p:nvSpPr>
        <p:spPr>
          <a:xfrm>
            <a:off x="7281700" y="3078447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stored</a:t>
            </a:r>
            <a:r>
              <a:rPr lang="it-IT" b="1" dirty="0"/>
              <a:t>, </a:t>
            </a:r>
          </a:p>
          <a:p>
            <a:pPr algn="ctr"/>
            <a:r>
              <a:rPr lang="it-IT" b="1" dirty="0"/>
              <a:t>NOT fake!</a:t>
            </a:r>
          </a:p>
        </p:txBody>
      </p:sp>
    </p:spTree>
    <p:extLst>
      <p:ext uri="{BB962C8B-B14F-4D97-AF65-F5344CB8AC3E}">
        <p14:creationId xmlns:p14="http://schemas.microsoft.com/office/powerpoint/2010/main" val="4705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08" y="225425"/>
            <a:ext cx="8820980" cy="649288"/>
          </a:xfrm>
        </p:spPr>
        <p:txBody>
          <a:bodyPr/>
          <a:lstStyle/>
          <a:p>
            <a:r>
              <a:rPr lang="it-IT" dirty="0"/>
              <a:t>Web security pillar: </a:t>
            </a:r>
            <a:br>
              <a:rPr lang="it-IT" dirty="0"/>
            </a:br>
            <a:r>
              <a:rPr lang="it-IT" dirty="0"/>
              <a:t>Certificate </a:t>
            </a:r>
            <a:r>
              <a:rPr lang="it-IT" dirty="0" err="1"/>
              <a:t>Authorities</a:t>
            </a:r>
            <a:r>
              <a:rPr lang="it-IT" dirty="0"/>
              <a:t> ARE </a:t>
            </a:r>
            <a:r>
              <a:rPr lang="it-IT" dirty="0" err="1"/>
              <a:t>trusted</a:t>
            </a:r>
            <a:r>
              <a:rPr lang="it-IT" dirty="0"/>
              <a:t>!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0916"/>
            <a:ext cx="8778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2641451" y="4857291"/>
            <a:ext cx="3455988" cy="622300"/>
          </a:xfrm>
          <a:prstGeom prst="rightArrow">
            <a:avLst>
              <a:gd name="adj1" fmla="val 68463"/>
              <a:gd name="adj2" fmla="val 43297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https://www.google.it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flipH="1">
            <a:off x="2641451" y="5470066"/>
            <a:ext cx="3348038" cy="514350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CERTIFICATE(I </a:t>
            </a:r>
            <a:r>
              <a:rPr lang="it-IT" altLang="it-IT" sz="1800" dirty="0" err="1">
                <a:latin typeface="Arial Narrow" pitchFamily="34" charset="0"/>
              </a:rPr>
              <a:t>am</a:t>
            </a:r>
            <a:r>
              <a:rPr lang="it-IT" altLang="it-IT" sz="1800" dirty="0">
                <a:latin typeface="Arial Narrow" pitchFamily="34" charset="0"/>
              </a:rPr>
              <a:t> </a:t>
            </a:r>
            <a:r>
              <a:rPr lang="it-IT" altLang="it-IT" sz="1800" dirty="0" err="1">
                <a:latin typeface="Arial Narrow" pitchFamily="34" charset="0"/>
              </a:rPr>
              <a:t>google</a:t>
            </a:r>
            <a:r>
              <a:rPr lang="it-IT" altLang="it-IT" sz="1800" dirty="0">
                <a:latin typeface="Arial Narrow" pitchFamily="34" charset="0"/>
              </a:rPr>
              <a:t>)</a:t>
            </a:r>
            <a:r>
              <a:rPr lang="it-IT" altLang="it-IT" sz="1800" baseline="-25000" dirty="0">
                <a:latin typeface="Arial Narrow" pitchFamily="34" charset="0"/>
              </a:rPr>
              <a:t>LUNATRUST</a:t>
            </a:r>
          </a:p>
        </p:txBody>
      </p:sp>
      <p:graphicFrame>
        <p:nvGraphicFramePr>
          <p:cNvPr id="23" name="Oggetto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860074"/>
              </p:ext>
            </p:extLst>
          </p:nvPr>
        </p:nvGraphicFramePr>
        <p:xfrm>
          <a:off x="6471986" y="2070870"/>
          <a:ext cx="1512540" cy="173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Microsoft ClipArt Gallery" r:id="rId4" imgW="2898000" imgH="4004280" progId="">
                  <p:embed/>
                </p:oleObj>
              </mc:Choice>
              <mc:Fallback>
                <p:oleObj name="Microsoft ClipArt Gallery" r:id="rId4" imgW="2898000" imgH="40042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986" y="2070870"/>
                        <a:ext cx="1512540" cy="173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asellaDiTesto 23"/>
          <p:cNvSpPr txBox="1"/>
          <p:nvPr/>
        </p:nvSpPr>
        <p:spPr>
          <a:xfrm>
            <a:off x="7659428" y="2319583"/>
            <a:ext cx="13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LUNATRUST</a:t>
            </a:r>
          </a:p>
        </p:txBody>
      </p:sp>
      <p:pic>
        <p:nvPicPr>
          <p:cNvPr id="25" name="Picture 3" descr="Screen shot 2012-06-04 at 6.35.5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66" y="2034136"/>
            <a:ext cx="11223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ight Arrow 5"/>
          <p:cNvSpPr/>
          <p:nvPr/>
        </p:nvSpPr>
        <p:spPr>
          <a:xfrm rot="5400000">
            <a:off x="6859629" y="3806349"/>
            <a:ext cx="724039" cy="83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CasellaDiTesto 26"/>
          <p:cNvSpPr txBox="1"/>
          <p:nvPr/>
        </p:nvSpPr>
        <p:spPr>
          <a:xfrm>
            <a:off x="3496639" y="166480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UNIVERSETRUST</a:t>
            </a:r>
          </a:p>
        </p:txBody>
      </p:sp>
      <p:sp>
        <p:nvSpPr>
          <p:cNvPr id="28" name="Right Arrow 5"/>
          <p:cNvSpPr/>
          <p:nvPr/>
        </p:nvSpPr>
        <p:spPr>
          <a:xfrm>
            <a:off x="5067830" y="2574926"/>
            <a:ext cx="1222375" cy="83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e 28"/>
          <p:cNvSpPr/>
          <p:nvPr/>
        </p:nvSpPr>
        <p:spPr bwMode="auto">
          <a:xfrm>
            <a:off x="6192862" y="4544256"/>
            <a:ext cx="2052228" cy="169305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30" name="Immagin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6" y="4714416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D0CE0-3F95-441B-B331-C8BEBF4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Cert</a:t>
            </a:r>
            <a:r>
              <a:rPr lang="it-IT" dirty="0"/>
              <a:t> Trans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a Blockchain?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EA5BB2-8547-4A0C-8FB6-07E64F8A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15" y="1700760"/>
            <a:ext cx="5076705" cy="388854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definitely</a:t>
            </a:r>
            <a:r>
              <a:rPr lang="it-IT" dirty="0"/>
              <a:t> looks like</a:t>
            </a:r>
          </a:p>
          <a:p>
            <a:pPr lvl="1"/>
            <a:r>
              <a:rPr lang="it-IT" dirty="0" err="1"/>
              <a:t>Identical</a:t>
            </a:r>
            <a:r>
              <a:rPr lang="it-IT" dirty="0"/>
              <a:t> (!)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Bitcoin’s</a:t>
            </a:r>
            <a:r>
              <a:rPr lang="it-IT" dirty="0"/>
              <a:t> </a:t>
            </a:r>
            <a:r>
              <a:rPr lang="it-IT" dirty="0" err="1"/>
              <a:t>ledger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pPr lvl="1"/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logs, make </a:t>
            </a:r>
            <a:r>
              <a:rPr lang="it-IT" dirty="0" err="1"/>
              <a:t>it</a:t>
            </a:r>
            <a:r>
              <a:rPr lang="it-IT" dirty="0"/>
              <a:t> a </a:t>
            </a:r>
            <a:r>
              <a:rPr lang="it-IT" dirty="0" err="1"/>
              <a:t>same</a:t>
            </a:r>
            <a:r>
              <a:rPr lang="it-IT" dirty="0"/>
              <a:t> «consensus» log</a:t>
            </a:r>
          </a:p>
          <a:p>
            <a:pPr lvl="8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a Blockchain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VALID certificates!</a:t>
            </a:r>
          </a:p>
          <a:p>
            <a:pPr lvl="2"/>
            <a:r>
              <a:rPr lang="it-IT" dirty="0" err="1"/>
              <a:t>As</a:t>
            </a:r>
            <a:r>
              <a:rPr lang="it-IT" dirty="0"/>
              <a:t> a Blockchain </a:t>
            </a:r>
            <a:r>
              <a:rPr lang="it-IT" dirty="0" err="1"/>
              <a:t>mandates</a:t>
            </a:r>
            <a:r>
              <a:rPr lang="it-IT" dirty="0"/>
              <a:t>; </a:t>
            </a:r>
            <a:r>
              <a:rPr lang="it-IT" dirty="0" err="1"/>
              <a:t>also</a:t>
            </a:r>
            <a:r>
              <a:rPr lang="it-IT" dirty="0"/>
              <a:t> Google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crystal</a:t>
            </a:r>
            <a:r>
              <a:rPr lang="it-IT" dirty="0"/>
              <a:t> clear on </a:t>
            </a:r>
            <a:r>
              <a:rPr lang="it-IT" dirty="0" err="1"/>
              <a:t>this</a:t>
            </a:r>
            <a:r>
              <a:rPr lang="it-IT" dirty="0"/>
              <a:t>!</a:t>
            </a:r>
          </a:p>
          <a:p>
            <a:r>
              <a:rPr lang="it-IT" dirty="0">
                <a:highlight>
                  <a:srgbClr val="FFFF00"/>
                </a:highlight>
              </a:rPr>
              <a:t>Security </a:t>
            </a:r>
            <a:r>
              <a:rPr lang="it-IT" dirty="0" err="1">
                <a:highlight>
                  <a:srgbClr val="FFFF00"/>
                </a:highlight>
              </a:rPr>
              <a:t>comes</a:t>
            </a:r>
            <a:r>
              <a:rPr lang="it-IT" dirty="0">
                <a:highlight>
                  <a:srgbClr val="FFFF00"/>
                </a:highlight>
              </a:rPr>
              <a:t> from </a:t>
            </a:r>
            <a:r>
              <a:rPr lang="it-IT" dirty="0" err="1">
                <a:highlight>
                  <a:srgbClr val="FFFF00"/>
                </a:highlight>
              </a:rPr>
              <a:t>transparency</a:t>
            </a:r>
            <a:endParaRPr lang="it-IT" dirty="0">
              <a:highlight>
                <a:srgbClr val="FFFF00"/>
              </a:highlight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DC2B0B2-F309-4973-B51A-7ACE8863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1" y="4562454"/>
            <a:ext cx="658415" cy="81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253E7641-68D6-4BED-ADA5-C6593A0FD7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06624" y="4804704"/>
            <a:ext cx="974064" cy="385763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350" dirty="0">
                <a:latin typeface="Arial Narrow" pitchFamily="34" charset="0"/>
              </a:rPr>
              <a:t>CERT</a:t>
            </a:r>
            <a:endParaRPr lang="it-IT" altLang="it-IT" sz="1350" baseline="-25000" dirty="0">
              <a:latin typeface="Arial Narrow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9C0594-D75A-466C-A1A2-327E87958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72" y="2652836"/>
            <a:ext cx="952500" cy="952500"/>
          </a:xfrm>
          <a:prstGeom prst="rect">
            <a:avLst/>
          </a:prstGeom>
        </p:spPr>
      </p:pic>
      <p:sp>
        <p:nvSpPr>
          <p:cNvPr id="7" name="Disco magnetico 6">
            <a:extLst>
              <a:ext uri="{FF2B5EF4-FFF2-40B4-BE49-F238E27FC236}">
                <a16:creationId xmlns:a16="http://schemas.microsoft.com/office/drawing/2014/main" id="{FC903496-5626-4AA4-B720-BAC582FB4E51}"/>
              </a:ext>
            </a:extLst>
          </p:cNvPr>
          <p:cNvSpPr/>
          <p:nvPr/>
        </p:nvSpPr>
        <p:spPr bwMode="auto">
          <a:xfrm>
            <a:off x="5922188" y="1754768"/>
            <a:ext cx="2187243" cy="628038"/>
          </a:xfrm>
          <a:prstGeom prst="flowChartMagneticDisk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it-IT" sz="1400" b="1" dirty="0"/>
              <a:t>Certificate </a:t>
            </a:r>
            <a:r>
              <a:rPr lang="it-IT" sz="1400" b="1" dirty="0" err="1"/>
              <a:t>Transparency</a:t>
            </a:r>
            <a:r>
              <a:rPr lang="it-IT" sz="1400" b="1" dirty="0"/>
              <a:t> DB</a:t>
            </a:r>
          </a:p>
        </p:txBody>
      </p:sp>
      <p:sp>
        <p:nvSpPr>
          <p:cNvPr id="8" name="Freccia bidirezionale verticale 7">
            <a:extLst>
              <a:ext uri="{FF2B5EF4-FFF2-40B4-BE49-F238E27FC236}">
                <a16:creationId xmlns:a16="http://schemas.microsoft.com/office/drawing/2014/main" id="{5EC0EED9-B02C-4D30-B8E4-5787C5458863}"/>
              </a:ext>
            </a:extLst>
          </p:cNvPr>
          <p:cNvSpPr/>
          <p:nvPr/>
        </p:nvSpPr>
        <p:spPr bwMode="auto">
          <a:xfrm>
            <a:off x="6141773" y="2455009"/>
            <a:ext cx="293472" cy="490880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Freccia bidirezionale verticale 8">
            <a:extLst>
              <a:ext uri="{FF2B5EF4-FFF2-40B4-BE49-F238E27FC236}">
                <a16:creationId xmlns:a16="http://schemas.microsoft.com/office/drawing/2014/main" id="{55AC598A-1EE9-45A0-B2B0-28A24728CC9F}"/>
              </a:ext>
            </a:extLst>
          </p:cNvPr>
          <p:cNvSpPr/>
          <p:nvPr/>
        </p:nvSpPr>
        <p:spPr bwMode="auto">
          <a:xfrm>
            <a:off x="6924861" y="2465496"/>
            <a:ext cx="293472" cy="2043654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E231C3-D2BF-425D-AF62-D04AFF366EE2}"/>
              </a:ext>
            </a:extLst>
          </p:cNvPr>
          <p:cNvSpPr txBox="1"/>
          <p:nvPr/>
        </p:nvSpPr>
        <p:spPr>
          <a:xfrm>
            <a:off x="7209168" y="2817462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u="sng" dirty="0"/>
              <a:t>NOT</a:t>
            </a:r>
            <a:r>
              <a:rPr lang="it-IT" b="1" dirty="0"/>
              <a:t> </a:t>
            </a:r>
            <a:r>
              <a:rPr lang="it-IT" b="1" dirty="0" err="1"/>
              <a:t>stored</a:t>
            </a:r>
            <a:r>
              <a:rPr lang="it-IT" b="1" dirty="0"/>
              <a:t>, </a:t>
            </a:r>
          </a:p>
          <a:p>
            <a:pPr algn="ctr"/>
            <a:r>
              <a:rPr lang="it-IT" b="1" dirty="0" err="1"/>
              <a:t>Then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IS fake!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A113DE-CCC8-4B84-9D0D-A1320A64CE2C}"/>
              </a:ext>
            </a:extLst>
          </p:cNvPr>
          <p:cNvSpPr txBox="1"/>
          <p:nvPr/>
        </p:nvSpPr>
        <p:spPr>
          <a:xfrm>
            <a:off x="7126578" y="3492158"/>
            <a:ext cx="1869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</a:rPr>
              <a:t>But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if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stored</a:t>
            </a:r>
            <a:r>
              <a:rPr lang="it-IT" b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it-IT" b="1" dirty="0" err="1">
                <a:solidFill>
                  <a:srgbClr val="FF0000"/>
                </a:solidFill>
              </a:rPr>
              <a:t>Could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still</a:t>
            </a:r>
            <a:r>
              <a:rPr lang="it-IT" b="1" dirty="0">
                <a:solidFill>
                  <a:srgbClr val="FF0000"/>
                </a:solidFill>
              </a:rPr>
              <a:t> be fake!</a:t>
            </a:r>
          </a:p>
          <a:p>
            <a:pPr algn="ctr"/>
            <a:r>
              <a:rPr lang="it-IT" b="1" dirty="0"/>
              <a:t>Check </a:t>
            </a:r>
            <a:r>
              <a:rPr lang="it-IT" b="1" dirty="0" err="1"/>
              <a:t>revocation</a:t>
            </a:r>
            <a:r>
              <a:rPr lang="it-IT" b="1" dirty="0"/>
              <a:t>!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3C0409-1C01-4139-B29A-0CE42AEBA959}"/>
              </a:ext>
            </a:extLst>
          </p:cNvPr>
          <p:cNvSpPr txBox="1"/>
          <p:nvPr/>
        </p:nvSpPr>
        <p:spPr>
          <a:xfrm>
            <a:off x="5221699" y="328224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Fake Google </a:t>
            </a:r>
            <a:r>
              <a:rPr lang="it-IT" b="1" dirty="0" err="1"/>
              <a:t>cert</a:t>
            </a:r>
            <a:r>
              <a:rPr lang="it-IT" b="1" dirty="0"/>
              <a:t>? </a:t>
            </a:r>
          </a:p>
          <a:p>
            <a:pPr algn="ctr"/>
            <a:r>
              <a:rPr lang="it-IT" b="1" dirty="0" err="1"/>
              <a:t>Revoke</a:t>
            </a:r>
            <a:r>
              <a:rPr lang="it-IT" b="1" dirty="0"/>
              <a:t> </a:t>
            </a:r>
            <a:r>
              <a:rPr lang="it-IT" b="1" dirty="0" err="1"/>
              <a:t>it!</a:t>
            </a:r>
            <a:endParaRPr lang="it-IT" b="1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4CAA612-A446-461C-AB89-11F9E2B2E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419" y="4165198"/>
            <a:ext cx="781022" cy="1200106"/>
          </a:xfrm>
          <a:prstGeom prst="rect">
            <a:avLst/>
          </a:prstGeom>
        </p:spPr>
      </p:pic>
      <p:sp>
        <p:nvSpPr>
          <p:cNvPr id="18" name="Freccia bidirezionale verticale 17">
            <a:extLst>
              <a:ext uri="{FF2B5EF4-FFF2-40B4-BE49-F238E27FC236}">
                <a16:creationId xmlns:a16="http://schemas.microsoft.com/office/drawing/2014/main" id="{418ABFD4-456F-445B-94A6-FD2C270D4439}"/>
              </a:ext>
            </a:extLst>
          </p:cNvPr>
          <p:cNvSpPr/>
          <p:nvPr/>
        </p:nvSpPr>
        <p:spPr bwMode="auto">
          <a:xfrm rot="18022020">
            <a:off x="6446512" y="4526193"/>
            <a:ext cx="313430" cy="430234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Freccia bidirezionale verticale 18">
            <a:extLst>
              <a:ext uri="{FF2B5EF4-FFF2-40B4-BE49-F238E27FC236}">
                <a16:creationId xmlns:a16="http://schemas.microsoft.com/office/drawing/2014/main" id="{6C437116-DB19-472A-97CE-E5E413F728F5}"/>
              </a:ext>
            </a:extLst>
          </p:cNvPr>
          <p:cNvSpPr/>
          <p:nvPr/>
        </p:nvSpPr>
        <p:spPr bwMode="auto">
          <a:xfrm>
            <a:off x="6047264" y="3845325"/>
            <a:ext cx="291134" cy="501803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3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4" grpId="0"/>
      <p:bldP spid="15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25425"/>
            <a:ext cx="9144000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Fact</a:t>
            </a:r>
            <a:r>
              <a:rPr lang="it-IT" dirty="0"/>
              <a:t>: </a:t>
            </a:r>
            <a:r>
              <a:rPr lang="it-IT" dirty="0" err="1"/>
              <a:t>trusted</a:t>
            </a:r>
            <a:r>
              <a:rPr lang="it-IT" dirty="0"/>
              <a:t> CA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stake</a:t>
            </a:r>
            <a:r>
              <a:rPr lang="it-IT" dirty="0"/>
              <a:t> 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62420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484313"/>
            <a:ext cx="5902325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1473200"/>
            <a:ext cx="5265737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98431"/>
            <a:ext cx="4643437" cy="12860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575556" y="3573016"/>
            <a:ext cx="4504418" cy="185993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Google’s</a:t>
            </a:r>
            <a:r>
              <a:rPr lang="it-IT" dirty="0"/>
              <a:t> VALID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Certificates</a:t>
            </a:r>
            <a:r>
              <a:rPr lang="it-IT" dirty="0"/>
              <a:t> </a:t>
            </a:r>
            <a:r>
              <a:rPr lang="it-IT" dirty="0" err="1"/>
              <a:t>mistakenly</a:t>
            </a:r>
            <a:r>
              <a:rPr lang="it-IT" dirty="0"/>
              <a:t> (?) </a:t>
            </a:r>
            <a:r>
              <a:rPr lang="it-IT" dirty="0" err="1"/>
              <a:t>issued</a:t>
            </a:r>
            <a:r>
              <a:rPr lang="it-IT" dirty="0"/>
              <a:t> </a:t>
            </a:r>
          </a:p>
          <a:p>
            <a:pPr lvl="1">
              <a:buFont typeface="Wingdings" charset="2"/>
              <a:buChar char="è"/>
              <a:defRPr/>
            </a:pPr>
            <a:r>
              <a:rPr lang="it-IT" dirty="0"/>
              <a:t>by </a:t>
            </a:r>
            <a:r>
              <a:rPr lang="it-IT" dirty="0" err="1"/>
              <a:t>TurkTrust</a:t>
            </a:r>
            <a:r>
              <a:rPr lang="it-IT" dirty="0"/>
              <a:t> (2012), ANSSI France (2013), </a:t>
            </a:r>
            <a:r>
              <a:rPr lang="it-IT" dirty="0" err="1"/>
              <a:t>etc</a:t>
            </a: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CAs</a:t>
            </a:r>
            <a:r>
              <a:rPr lang="it-IT" dirty="0"/>
              <a:t>: </a:t>
            </a:r>
            <a:r>
              <a:rPr lang="it-IT" dirty="0" err="1"/>
              <a:t>compromised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Holland</a:t>
            </a:r>
            <a:r>
              <a:rPr lang="it-IT" dirty="0"/>
              <a:t>: </a:t>
            </a:r>
            <a:r>
              <a:rPr lang="it-IT" dirty="0" err="1"/>
              <a:t>Dgnotar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Malaysia</a:t>
            </a:r>
            <a:r>
              <a:rPr lang="it-IT" dirty="0"/>
              <a:t>: </a:t>
            </a:r>
            <a:r>
              <a:rPr lang="it-IT" dirty="0" err="1"/>
              <a:t>DigiCert</a:t>
            </a:r>
            <a:r>
              <a:rPr lang="it-IT" dirty="0"/>
              <a:t> </a:t>
            </a:r>
            <a:r>
              <a:rPr lang="it-IT" dirty="0" err="1"/>
              <a:t>sdn</a:t>
            </a:r>
            <a:r>
              <a:rPr lang="it-IT" dirty="0"/>
              <a:t>. </a:t>
            </a:r>
            <a:r>
              <a:rPr lang="it-IT" dirty="0" err="1"/>
              <a:t>Bhd</a:t>
            </a:r>
            <a:r>
              <a:rPr lang="it-IT" dirty="0"/>
              <a:t>.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etc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endParaRPr lang="it-IT" dirty="0"/>
          </a:p>
          <a:p>
            <a:pPr lvl="1">
              <a:buFont typeface="Wingdings" charset="2"/>
              <a:buChar char="ð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94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 </a:t>
            </a:r>
            <a:r>
              <a:rPr lang="it-IT" dirty="0" err="1"/>
              <a:t>serious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49897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Fake</a:t>
            </a:r>
            <a:r>
              <a:rPr lang="it-IT" dirty="0"/>
              <a:t> VALID </a:t>
            </a:r>
            <a:r>
              <a:rPr lang="it-IT" dirty="0" err="1"/>
              <a:t>certificates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Variuous</a:t>
            </a:r>
            <a:r>
              <a:rPr lang="it-IT" dirty="0"/>
              <a:t> small/moderate CA «</a:t>
            </a:r>
            <a:r>
              <a:rPr lang="it-IT" dirty="0" err="1"/>
              <a:t>releasing</a:t>
            </a:r>
            <a:r>
              <a:rPr lang="it-IT" dirty="0"/>
              <a:t>»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certificates</a:t>
            </a:r>
            <a:r>
              <a:rPr lang="it-IT" dirty="0"/>
              <a:t> for major </a:t>
            </a:r>
            <a:r>
              <a:rPr lang="it-IT" dirty="0" err="1"/>
              <a:t>sites</a:t>
            </a:r>
            <a:endParaRPr lang="it-IT" dirty="0"/>
          </a:p>
          <a:p>
            <a:pPr lvl="2">
              <a:buFont typeface="Wingdings" charset="2"/>
              <a:buChar char="à"/>
              <a:defRPr/>
            </a:pPr>
            <a:r>
              <a:rPr lang="it-IT" dirty="0" err="1"/>
              <a:t>Asked</a:t>
            </a:r>
            <a:r>
              <a:rPr lang="it-IT" dirty="0"/>
              <a:t> by </a:t>
            </a:r>
            <a:r>
              <a:rPr lang="it-IT" dirty="0" err="1"/>
              <a:t>governments</a:t>
            </a:r>
            <a:r>
              <a:rPr lang="it-IT" dirty="0"/>
              <a:t>? </a:t>
            </a:r>
            <a:r>
              <a:rPr lang="it-IT" dirty="0" err="1"/>
              <a:t>Mistakenly</a:t>
            </a:r>
            <a:r>
              <a:rPr lang="it-IT" dirty="0"/>
              <a:t>… </a:t>
            </a:r>
            <a:r>
              <a:rPr lang="it-IT" dirty="0" err="1"/>
              <a:t>lost</a:t>
            </a:r>
            <a:r>
              <a:rPr lang="it-IT" dirty="0"/>
              <a:t>?</a:t>
            </a:r>
          </a:p>
          <a:p>
            <a:pPr lvl="2">
              <a:buFont typeface="Wingdings" charset="2"/>
              <a:buChar char="à"/>
              <a:defRPr/>
            </a:pP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google</a:t>
            </a:r>
            <a:r>
              <a:rPr lang="it-IT" dirty="0"/>
              <a:t>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certificates</a:t>
            </a:r>
            <a:r>
              <a:rPr lang="it-IT" dirty="0"/>
              <a:t> </a:t>
            </a:r>
            <a:r>
              <a:rPr lang="it-IT" dirty="0" err="1"/>
              <a:t>issued</a:t>
            </a:r>
            <a:r>
              <a:rPr lang="it-IT" dirty="0"/>
              <a:t> by </a:t>
            </a:r>
          </a:p>
          <a:p>
            <a:pPr lvl="3">
              <a:defRPr/>
            </a:pPr>
            <a:r>
              <a:rPr lang="it-IT" dirty="0" err="1"/>
              <a:t>Turkey’s</a:t>
            </a:r>
            <a:r>
              <a:rPr lang="it-IT" dirty="0"/>
              <a:t> </a:t>
            </a:r>
            <a:r>
              <a:rPr lang="it-IT" dirty="0" err="1"/>
              <a:t>Turktrust</a:t>
            </a:r>
            <a:r>
              <a:rPr lang="it-IT" dirty="0"/>
              <a:t>, </a:t>
            </a:r>
            <a:r>
              <a:rPr lang="it-IT" dirty="0" err="1"/>
              <a:t>December</a:t>
            </a:r>
            <a:r>
              <a:rPr lang="it-IT" dirty="0"/>
              <a:t> 2012</a:t>
            </a:r>
          </a:p>
          <a:p>
            <a:pPr lvl="3">
              <a:defRPr/>
            </a:pPr>
            <a:r>
              <a:rPr lang="it-IT" dirty="0"/>
              <a:t>ANSSI in France on </a:t>
            </a:r>
            <a:r>
              <a:rPr lang="it-IT" dirty="0" err="1"/>
              <a:t>December</a:t>
            </a:r>
            <a:r>
              <a:rPr lang="it-IT" dirty="0"/>
              <a:t> 2013</a:t>
            </a:r>
          </a:p>
          <a:p>
            <a:pPr lvl="3">
              <a:defRPr/>
            </a:pPr>
            <a:r>
              <a:rPr lang="it-IT" dirty="0" err="1"/>
              <a:t>etc</a:t>
            </a:r>
            <a:r>
              <a:rPr lang="it-IT" dirty="0"/>
              <a:t> 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Conmpromised</a:t>
            </a:r>
            <a:r>
              <a:rPr lang="it-IT" dirty="0"/>
              <a:t> </a:t>
            </a:r>
            <a:r>
              <a:rPr lang="it-IT" dirty="0" err="1"/>
              <a:t>CAs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Holland</a:t>
            </a:r>
            <a:r>
              <a:rPr lang="it-IT" dirty="0"/>
              <a:t>: </a:t>
            </a:r>
            <a:r>
              <a:rPr lang="it-IT" dirty="0" err="1"/>
              <a:t>DGnotar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Malaysia</a:t>
            </a:r>
            <a:r>
              <a:rPr lang="it-IT" dirty="0"/>
              <a:t>: </a:t>
            </a:r>
            <a:r>
              <a:rPr lang="it-IT" dirty="0" err="1"/>
              <a:t>DigiCert</a:t>
            </a:r>
            <a:r>
              <a:rPr lang="it-IT" dirty="0"/>
              <a:t> </a:t>
            </a:r>
            <a:r>
              <a:rPr lang="it-IT" dirty="0" err="1"/>
              <a:t>sdn</a:t>
            </a:r>
            <a:r>
              <a:rPr lang="it-IT" dirty="0"/>
              <a:t>. </a:t>
            </a:r>
            <a:r>
              <a:rPr lang="it-IT" dirty="0" err="1"/>
              <a:t>Bhd</a:t>
            </a:r>
            <a:r>
              <a:rPr lang="it-IT" dirty="0"/>
              <a:t>.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etc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endParaRPr lang="it-IT" dirty="0"/>
          </a:p>
          <a:p>
            <a:pPr lvl="1">
              <a:buFont typeface="Wingdings" charset="2"/>
              <a:buChar char="ð"/>
              <a:defRPr/>
            </a:pPr>
            <a:endParaRPr lang="it-IT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68313" y="5697538"/>
            <a:ext cx="8601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itchFamily="34" charset="0"/>
              </a:rPr>
              <a:t>With powerful threats (governments), and many players which can «make mistakes»</a:t>
            </a:r>
            <a:br>
              <a:rPr lang="it-IT" altLang="it-IT" sz="2000">
                <a:solidFill>
                  <a:srgbClr val="FF0000"/>
                </a:solidFill>
                <a:latin typeface="Arial Narrow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itchFamily="34" charset="0"/>
              </a:rPr>
              <a:t>the security of the PKI model is getting weaker and weaker</a:t>
            </a:r>
          </a:p>
        </p:txBody>
      </p:sp>
    </p:spTree>
    <p:extLst>
      <p:ext uri="{BB962C8B-B14F-4D97-AF65-F5344CB8AC3E}">
        <p14:creationId xmlns:p14="http://schemas.microsoft.com/office/powerpoint/2010/main" val="28163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08" y="225425"/>
            <a:ext cx="8820980" cy="649288"/>
          </a:xfrm>
        </p:spPr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cope</a:t>
            </a:r>
            <a:r>
              <a:rPr lang="it-IT" dirty="0"/>
              <a:t> with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CAs</a:t>
            </a:r>
            <a:r>
              <a:rPr lang="it-IT" dirty="0"/>
              <a:t>?</a:t>
            </a:r>
            <a:br>
              <a:rPr lang="it-IT" dirty="0"/>
            </a:br>
            <a:r>
              <a:rPr lang="it-IT" sz="2400" dirty="0"/>
              <a:t>Idea: </a:t>
            </a:r>
            <a:r>
              <a:rPr lang="it-IT" sz="2400" dirty="0" err="1"/>
              <a:t>gigantic</a:t>
            </a:r>
            <a:r>
              <a:rPr lang="it-IT" sz="2400" dirty="0"/>
              <a:t> </a:t>
            </a:r>
            <a:r>
              <a:rPr lang="it-IT" sz="2400" dirty="0" err="1"/>
              <a:t>worldwide</a:t>
            </a:r>
            <a:r>
              <a:rPr lang="it-IT" sz="2400" dirty="0"/>
              <a:t> DB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anyone</a:t>
            </a:r>
            <a:r>
              <a:rPr lang="it-IT" sz="2400" dirty="0"/>
              <a:t> can </a:t>
            </a:r>
            <a:r>
              <a:rPr lang="it-IT" sz="2400" dirty="0" err="1"/>
              <a:t>check</a:t>
            </a:r>
            <a:r>
              <a:rPr lang="it-IT" sz="2400" dirty="0"/>
              <a:t>! 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44" y="4662356"/>
            <a:ext cx="1036516" cy="1502948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0916"/>
            <a:ext cx="877887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641451" y="4857291"/>
            <a:ext cx="3455988" cy="622300"/>
          </a:xfrm>
          <a:prstGeom prst="rightArrow">
            <a:avLst>
              <a:gd name="adj1" fmla="val 68463"/>
              <a:gd name="adj2" fmla="val 43297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https://www.google.it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 flipH="1">
            <a:off x="2641451" y="5470066"/>
            <a:ext cx="3348038" cy="514350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CERTIFICATE(I </a:t>
            </a:r>
            <a:r>
              <a:rPr lang="it-IT" altLang="it-IT" sz="1800" dirty="0" err="1">
                <a:latin typeface="Arial Narrow" pitchFamily="34" charset="0"/>
              </a:rPr>
              <a:t>am</a:t>
            </a:r>
            <a:r>
              <a:rPr lang="it-IT" altLang="it-IT" sz="1800" dirty="0">
                <a:latin typeface="Arial Narrow" pitchFamily="34" charset="0"/>
              </a:rPr>
              <a:t> </a:t>
            </a:r>
            <a:r>
              <a:rPr lang="it-IT" altLang="it-IT" sz="1800" dirty="0" err="1">
                <a:latin typeface="Arial Narrow" pitchFamily="34" charset="0"/>
              </a:rPr>
              <a:t>google</a:t>
            </a:r>
            <a:r>
              <a:rPr lang="it-IT" altLang="it-IT" sz="1800" dirty="0">
                <a:latin typeface="Arial Narrow" pitchFamily="34" charset="0"/>
              </a:rPr>
              <a:t>)</a:t>
            </a:r>
            <a:r>
              <a:rPr lang="it-IT" altLang="it-IT" sz="1800" baseline="-25000" dirty="0">
                <a:latin typeface="Arial Narrow" pitchFamily="34" charset="0"/>
              </a:rPr>
              <a:t>LUNATRUST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6192862" y="4544256"/>
            <a:ext cx="2052228" cy="169305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766758" y="2319583"/>
            <a:ext cx="13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LUNATRUST</a:t>
            </a:r>
          </a:p>
        </p:txBody>
      </p:sp>
      <p:pic>
        <p:nvPicPr>
          <p:cNvPr id="21" name="Picture 3" descr="Screen shot 2012-06-04 at 6.3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66" y="2034136"/>
            <a:ext cx="11223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5"/>
          <p:cNvSpPr/>
          <p:nvPr/>
        </p:nvSpPr>
        <p:spPr>
          <a:xfrm rot="5400000">
            <a:off x="6859629" y="3806349"/>
            <a:ext cx="724039" cy="83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CasellaDiTesto 22"/>
          <p:cNvSpPr txBox="1"/>
          <p:nvPr/>
        </p:nvSpPr>
        <p:spPr>
          <a:xfrm>
            <a:off x="3496639" y="166480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UNIVERSETRUST</a:t>
            </a:r>
          </a:p>
        </p:txBody>
      </p:sp>
      <p:sp>
        <p:nvSpPr>
          <p:cNvPr id="24" name="Right Arrow 5"/>
          <p:cNvSpPr/>
          <p:nvPr/>
        </p:nvSpPr>
        <p:spPr>
          <a:xfrm>
            <a:off x="5067830" y="2574926"/>
            <a:ext cx="1222375" cy="83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9" tIns="45719" rIns="91439" bIns="45719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34" y="1849470"/>
            <a:ext cx="1162050" cy="1746250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8" y="2600908"/>
            <a:ext cx="1270000" cy="1270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 bwMode="auto">
          <a:xfrm rot="16200000">
            <a:off x="4045660" y="3730748"/>
            <a:ext cx="4761820" cy="10729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Disco magnetico 26"/>
          <p:cNvSpPr/>
          <p:nvPr/>
        </p:nvSpPr>
        <p:spPr bwMode="auto">
          <a:xfrm>
            <a:off x="395536" y="1403484"/>
            <a:ext cx="2916324" cy="837384"/>
          </a:xfrm>
          <a:prstGeom prst="flowChartMagneticDisk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Certificate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Transparency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DB</a:t>
            </a:r>
          </a:p>
        </p:txBody>
      </p:sp>
      <p:sp>
        <p:nvSpPr>
          <p:cNvPr id="28" name="Freccia bidirezionale verticale 27"/>
          <p:cNvSpPr/>
          <p:nvPr/>
        </p:nvSpPr>
        <p:spPr bwMode="auto">
          <a:xfrm>
            <a:off x="688316" y="2337137"/>
            <a:ext cx="391296" cy="654507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Freccia bidirezionale verticale 28"/>
          <p:cNvSpPr/>
          <p:nvPr/>
        </p:nvSpPr>
        <p:spPr bwMode="auto">
          <a:xfrm>
            <a:off x="1755669" y="2351122"/>
            <a:ext cx="368059" cy="2311234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Freccia bidirezionale verticale 29"/>
          <p:cNvSpPr/>
          <p:nvPr/>
        </p:nvSpPr>
        <p:spPr bwMode="auto">
          <a:xfrm rot="18931038">
            <a:off x="2813858" y="2181285"/>
            <a:ext cx="368059" cy="1048831"/>
          </a:xfrm>
          <a:prstGeom prst="up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1439652" y="5625244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/>
              <a:t>Fake</a:t>
            </a:r>
            <a:r>
              <a:rPr lang="it-IT" sz="3600" b="1" dirty="0"/>
              <a:t>!!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64580" y="3392996"/>
            <a:ext cx="1754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 err="1"/>
              <a:t>They</a:t>
            </a:r>
            <a:r>
              <a:rPr lang="it-IT" sz="3200" b="1" dirty="0"/>
              <a:t> are </a:t>
            </a:r>
            <a:br>
              <a:rPr lang="it-IT" sz="3200" b="1" dirty="0"/>
            </a:br>
            <a:r>
              <a:rPr lang="it-IT" sz="3200" b="1" dirty="0" err="1"/>
              <a:t>using</a:t>
            </a:r>
            <a:r>
              <a:rPr lang="it-IT" sz="3200" b="1" dirty="0"/>
              <a:t> </a:t>
            </a:r>
            <a:r>
              <a:rPr lang="it-IT" sz="3200" b="1" dirty="0" err="1"/>
              <a:t>my</a:t>
            </a:r>
            <a:r>
              <a:rPr lang="it-IT" sz="3200" b="1" dirty="0"/>
              <a:t> </a:t>
            </a:r>
            <a:br>
              <a:rPr lang="it-IT" sz="3200" b="1" dirty="0"/>
            </a:br>
            <a:r>
              <a:rPr lang="it-IT" sz="3200" b="1" dirty="0" err="1"/>
              <a:t>name</a:t>
            </a:r>
            <a:r>
              <a:rPr lang="it-IT" sz="3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572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How to implement such gigantic Database of certificates?</a:t>
            </a:r>
          </a:p>
          <a:p>
            <a:pPr algn="ctr" eaLnBrk="0" hangingPunct="0">
              <a:defRPr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ctr" eaLnBrk="0" hangingPunct="0">
              <a:defRPr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</a:t>
            </a: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parethesis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</a:t>
            </a:r>
            <a:r>
              <a:rPr lang="en-US" sz="3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Merkle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Trees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/>
          <p:cNvSpPr/>
          <p:nvPr/>
        </p:nvSpPr>
        <p:spPr bwMode="auto">
          <a:xfrm>
            <a:off x="1591418" y="5642608"/>
            <a:ext cx="1072370" cy="525109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secure</a:t>
            </a:r>
            <a:r>
              <a:rPr lang="it-IT" dirty="0"/>
              <a:t> a file</a:t>
            </a:r>
            <a:br>
              <a:rPr lang="it-IT" dirty="0"/>
            </a:br>
            <a:r>
              <a:rPr lang="it-IT" sz="2000" dirty="0"/>
              <a:t>(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don’t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large </a:t>
            </a:r>
            <a:r>
              <a:rPr lang="it-IT" sz="2000" dirty="0" err="1"/>
              <a:t>secure</a:t>
            </a:r>
            <a:r>
              <a:rPr lang="it-IT" sz="2000" dirty="0"/>
              <a:t> </a:t>
            </a:r>
            <a:r>
              <a:rPr lang="it-IT" sz="2000" dirty="0" err="1"/>
              <a:t>storage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)</a:t>
            </a:r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91318" y="1124744"/>
            <a:ext cx="900100" cy="3276364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itchFamily="34" charset="0"/>
              </a:rPr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itchFamily="34" charset="0"/>
              </a:rPr>
              <a:t> </a:t>
            </a:r>
            <a:br>
              <a:rPr lang="it-IT" altLang="it-IT" sz="2000" dirty="0">
                <a:latin typeface="Arial Narrow" pitchFamily="34" charset="0"/>
              </a:rPr>
            </a:br>
            <a:r>
              <a:rPr lang="it-IT" altLang="it-IT" sz="1400" dirty="0">
                <a:latin typeface="Arial Narrow" pitchFamily="34" charset="0"/>
              </a:rPr>
              <a:t>long msg!</a:t>
            </a:r>
            <a:endParaRPr lang="it-IT" altLang="it-IT" sz="1800" dirty="0">
              <a:latin typeface="Arial Narrow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78605" y="4755046"/>
            <a:ext cx="912813" cy="33013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</a:t>
            </a:r>
            <a:r>
              <a:rPr lang="it-IT" altLang="it-IT" sz="1400" dirty="0">
                <a:latin typeface="Arial Narrow" pitchFamily="34" charset="0"/>
              </a:rPr>
              <a:t>(FILE)</a:t>
            </a:r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943708" y="1268761"/>
            <a:ext cx="7092788" cy="342038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Step 1: make “fingerprint” of the file</a:t>
            </a:r>
          </a:p>
          <a:p>
            <a:pPr lvl="1" eaLnBrk="1" hangingPunct="1">
              <a:defRPr/>
            </a:pPr>
            <a:r>
              <a:rPr lang="en-US" dirty="0"/>
              <a:t>Via a cryptographic hash function</a:t>
            </a:r>
          </a:p>
          <a:p>
            <a:pPr lvl="1" eaLnBrk="1" hangingPunct="1">
              <a:defRPr/>
            </a:pPr>
            <a:r>
              <a:rPr lang="en-US" dirty="0"/>
              <a:t>large file </a:t>
            </a:r>
            <a:r>
              <a:rPr lang="en-US" dirty="0">
                <a:sym typeface="Wingdings" panose="05000000000000000000" pitchFamily="2" charset="2"/>
              </a:rPr>
              <a:t> small fingerprint! 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Step 2: “secure” the fingerprint!</a:t>
            </a:r>
          </a:p>
          <a:p>
            <a:pPr lvl="1" eaLnBrk="1" hangingPunct="1">
              <a:defRPr/>
            </a:pPr>
            <a:r>
              <a:rPr lang="en-US" dirty="0"/>
              <a:t>By copying it in a secure storage</a:t>
            </a:r>
          </a:p>
          <a:p>
            <a:pPr lvl="1" eaLnBrk="1" hangingPunct="1">
              <a:defRPr/>
            </a:pPr>
            <a:r>
              <a:rPr lang="en-US" dirty="0"/>
              <a:t>… or…</a:t>
            </a:r>
          </a:p>
          <a:p>
            <a:pPr lvl="1" eaLnBrk="1" hangingPunct="1">
              <a:defRPr/>
            </a:pPr>
            <a:r>
              <a:rPr lang="en-US" dirty="0"/>
              <a:t>By digitally signing the hash fingerprint</a:t>
            </a:r>
          </a:p>
        </p:txBody>
      </p:sp>
      <p:pic>
        <p:nvPicPr>
          <p:cNvPr id="8" name="Picture 2" descr="Risultati immagini per USB pen with 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" y="5318212"/>
            <a:ext cx="1027113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ccia in giù 8"/>
          <p:cNvSpPr/>
          <p:nvPr/>
        </p:nvSpPr>
        <p:spPr bwMode="auto">
          <a:xfrm>
            <a:off x="540945" y="4473358"/>
            <a:ext cx="1188132" cy="215782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2" name="Connettore 2 11"/>
          <p:cNvCxnSpPr/>
          <p:nvPr/>
        </p:nvCxnSpPr>
        <p:spPr bwMode="auto">
          <a:xfrm flipH="1">
            <a:off x="727322" y="5121188"/>
            <a:ext cx="288032" cy="474154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19310" y="5640195"/>
            <a:ext cx="456407" cy="165069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050" dirty="0">
                <a:latin typeface="Arial Narrow" pitchFamily="34" charset="0"/>
              </a:rPr>
              <a:t>H</a:t>
            </a:r>
            <a:r>
              <a:rPr lang="it-IT" altLang="it-IT" sz="900" dirty="0">
                <a:latin typeface="Arial Narrow" pitchFamily="34" charset="0"/>
              </a:rPr>
              <a:t>(FILE)</a:t>
            </a:r>
          </a:p>
        </p:txBody>
      </p:sp>
      <p:cxnSp>
        <p:nvCxnSpPr>
          <p:cNvPr id="14" name="Connettore 2 13"/>
          <p:cNvCxnSpPr/>
          <p:nvPr/>
        </p:nvCxnSpPr>
        <p:spPr bwMode="auto">
          <a:xfrm>
            <a:off x="1447402" y="5157192"/>
            <a:ext cx="288032" cy="474154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50713" y="5697252"/>
            <a:ext cx="912813" cy="33013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</a:t>
            </a:r>
            <a:r>
              <a:rPr lang="it-IT" altLang="it-IT" sz="1400" dirty="0">
                <a:latin typeface="Arial Narrow" pitchFamily="34" charset="0"/>
              </a:rPr>
              <a:t>(FILE)</a:t>
            </a:r>
          </a:p>
        </p:txBody>
      </p:sp>
    </p:spTree>
    <p:extLst>
      <p:ext uri="{BB962C8B-B14F-4D97-AF65-F5344CB8AC3E}">
        <p14:creationId xmlns:p14="http://schemas.microsoft.com/office/powerpoint/2010/main" val="13612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7" grpId="0" build="p"/>
      <p:bldP spid="9" grpId="0" animBg="1"/>
      <p:bldP spid="1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5425"/>
            <a:ext cx="8676964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«</a:t>
            </a:r>
            <a:r>
              <a:rPr lang="it-IT" dirty="0" err="1"/>
              <a:t>chunked</a:t>
            </a:r>
            <a:r>
              <a:rPr lang="it-IT" dirty="0"/>
              <a:t>» </a:t>
            </a:r>
            <a:r>
              <a:rPr lang="it-IT" dirty="0" err="1"/>
              <a:t>messages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2041525"/>
            <a:ext cx="8026660" cy="40544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/>
              <a:t>Peer-to-peer delivery</a:t>
            </a:r>
          </a:p>
          <a:p>
            <a:pPr lvl="1" eaLnBrk="1" hangingPunct="1">
              <a:defRPr/>
            </a:pPr>
            <a:r>
              <a:rPr lang="en-US" dirty="0"/>
              <a:t>Message divided into independent chunks</a:t>
            </a:r>
          </a:p>
          <a:p>
            <a:pPr lvl="1" eaLnBrk="1" hangingPunct="1">
              <a:defRPr/>
            </a:pPr>
            <a:r>
              <a:rPr lang="en-US" dirty="0"/>
              <a:t>Frequently received out of order, and from distinct peers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Signature verification: needs to wait until COMPLETE message reconstruction</a:t>
            </a:r>
          </a:p>
          <a:p>
            <a:pPr lvl="1" eaLnBrk="1" hangingPunct="1">
              <a:defRPr/>
            </a:pPr>
            <a:r>
              <a:rPr lang="en-US" dirty="0"/>
              <a:t>But what about fake injected chunks?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971550" y="1384300"/>
            <a:ext cx="5499100" cy="4429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VERY LONG MESSAGE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6470650" y="1384300"/>
            <a:ext cx="912813" cy="43815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SIGNATURE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971550" y="3737409"/>
            <a:ext cx="1154113" cy="4429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1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2139950" y="3737409"/>
            <a:ext cx="1154113" cy="4429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2</a:t>
            </a: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3308350" y="3742171"/>
            <a:ext cx="1154113" cy="4429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3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476750" y="3742171"/>
            <a:ext cx="1154113" cy="4429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4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156325" y="3737409"/>
            <a:ext cx="1154113" cy="4429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>
                <a:latin typeface="Arial Narrow" pitchFamily="34" charset="0"/>
              </a:rPr>
              <a:t>CHUNK N</a:t>
            </a:r>
          </a:p>
        </p:txBody>
      </p:sp>
      <p:sp>
        <p:nvSpPr>
          <p:cNvPr id="3083" name="CasellaDiTesto 11"/>
          <p:cNvSpPr txBox="1">
            <a:spLocks noChangeArrowheads="1"/>
          </p:cNvSpPr>
          <p:nvPr/>
        </p:nvSpPr>
        <p:spPr bwMode="auto">
          <a:xfrm>
            <a:off x="5630863" y="3559609"/>
            <a:ext cx="520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0">
                <a:latin typeface="Arial Narrow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15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78" grpId="0" animBg="1"/>
      <p:bldP spid="3079" grpId="0" animBg="1"/>
      <p:bldP spid="3080" grpId="0" animBg="1"/>
      <p:bldP spid="3081" grpId="0" animBg="1"/>
      <p:bldP spid="3082" grpId="0" animBg="1"/>
      <p:bldP spid="3083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ED46C8-F981-4D3C-88F6-21548C334A0E}"/>
</file>

<file path=customXml/itemProps2.xml><?xml version="1.0" encoding="utf-8"?>
<ds:datastoreItem xmlns:ds="http://schemas.openxmlformats.org/officeDocument/2006/customXml" ds:itemID="{DA7D58B9-F87E-4BF8-A1B7-8589169318AD}"/>
</file>

<file path=customXml/itemProps3.xml><?xml version="1.0" encoding="utf-8"?>
<ds:datastoreItem xmlns:ds="http://schemas.openxmlformats.org/officeDocument/2006/customXml" ds:itemID="{872E3984-34C0-48D7-8109-F41D30DD137C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1963</Words>
  <Application>Microsoft Office PowerPoint</Application>
  <PresentationFormat>Presentazione su schermo (4:3)</PresentationFormat>
  <Paragraphs>432</Paragraphs>
  <Slides>30</Slides>
  <Notes>12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Book Antiqua</vt:lpstr>
      <vt:lpstr>Bookman Old Style</vt:lpstr>
      <vt:lpstr>Comic Sans MS</vt:lpstr>
      <vt:lpstr>Times New Roman</vt:lpstr>
      <vt:lpstr>Wingdings</vt:lpstr>
      <vt:lpstr>214templ</vt:lpstr>
      <vt:lpstr>Microsoft ClipArt Gallery</vt:lpstr>
      <vt:lpstr>Presentazione standard di PowerPoint</vt:lpstr>
      <vt:lpstr>Presentazione standard di PowerPoint</vt:lpstr>
      <vt:lpstr>Web security pillar:  Certificate Authorities ARE trusted!</vt:lpstr>
      <vt:lpstr>Fact: trusted CA assumption at stake </vt:lpstr>
      <vt:lpstr>A serious problem</vt:lpstr>
      <vt:lpstr>How to cope with malicious CAs? Idea: gigantic worldwide DB which anyone can check! </vt:lpstr>
      <vt:lpstr>Presentazione standard di PowerPoint</vt:lpstr>
      <vt:lpstr>How to secure a file (when you don’t have a large secure storage available)</vt:lpstr>
      <vt:lpstr>What about «chunked» messages?</vt:lpstr>
      <vt:lpstr>What about «partial» verification?</vt:lpstr>
      <vt:lpstr>Per-chunk signatures?</vt:lpstr>
      <vt:lpstr>Per-chunk signatures?</vt:lpstr>
      <vt:lpstr>Merkle’s idea: Hash tree</vt:lpstr>
      <vt:lpstr>Single chunk verification: use “siblings”</vt:lpstr>
      <vt:lpstr>Extending merkle’s trees w. time</vt:lpstr>
      <vt:lpstr>Merkle trees and blockchains</vt:lpstr>
      <vt:lpstr>Merkle Trees: Applications</vt:lpstr>
      <vt:lpstr>Presentazione standard di PowerPoint</vt:lpstr>
      <vt:lpstr>How to cope with malicious CAs? Idea: gigantic worldwide DB which anyone can check! </vt:lpstr>
      <vt:lpstr>Why certificate transparency?</vt:lpstr>
      <vt:lpstr>Certificate Transparency in a nutshell</vt:lpstr>
      <vt:lpstr>Certificate Transparency</vt:lpstr>
      <vt:lpstr>CT: how it works?</vt:lpstr>
      <vt:lpstr>CT: how it works?</vt:lpstr>
      <vt:lpstr>Merkle Consistency proof</vt:lpstr>
      <vt:lpstr>Merkle Audit Proof</vt:lpstr>
      <vt:lpstr>Certificate Transparency in the real world</vt:lpstr>
      <vt:lpstr>EV in the real world</vt:lpstr>
      <vt:lpstr>Common misconception:  Cert Trans is a Blockchain?</vt:lpstr>
      <vt:lpstr>Cert Trans  is a Blockchain?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636</cp:revision>
  <cp:lastPrinted>1998-04-09T13:49:28Z</cp:lastPrinted>
  <dcterms:created xsi:type="dcterms:W3CDTF">1996-09-11T22:41:56Z</dcterms:created>
  <dcterms:modified xsi:type="dcterms:W3CDTF">2021-11-19T14:51:11Z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