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623" r:id="rId3"/>
    <p:sldId id="624" r:id="rId4"/>
    <p:sldId id="625" r:id="rId5"/>
    <p:sldId id="626" r:id="rId6"/>
    <p:sldId id="627" r:id="rId7"/>
    <p:sldId id="628" r:id="rId8"/>
    <p:sldId id="629" r:id="rId9"/>
    <p:sldId id="631" r:id="rId10"/>
    <p:sldId id="632" r:id="rId11"/>
    <p:sldId id="611" r:id="rId12"/>
    <p:sldId id="615" r:id="rId13"/>
    <p:sldId id="613" r:id="rId14"/>
    <p:sldId id="643" r:id="rId15"/>
    <p:sldId id="614" r:id="rId16"/>
    <p:sldId id="633" r:id="rId17"/>
    <p:sldId id="640" r:id="rId18"/>
    <p:sldId id="634" r:id="rId19"/>
    <p:sldId id="610" r:id="rId20"/>
    <p:sldId id="641" r:id="rId21"/>
    <p:sldId id="642" r:id="rId22"/>
    <p:sldId id="644" r:id="rId23"/>
    <p:sldId id="646" r:id="rId24"/>
    <p:sldId id="647" r:id="rId25"/>
    <p:sldId id="648" r:id="rId26"/>
    <p:sldId id="649" r:id="rId27"/>
    <p:sldId id="650" r:id="rId28"/>
    <p:sldId id="637" r:id="rId29"/>
    <p:sldId id="638" r:id="rId30"/>
    <p:sldId id="635" r:id="rId31"/>
    <p:sldId id="654" r:id="rId32"/>
    <p:sldId id="655" r:id="rId33"/>
    <p:sldId id="656" r:id="rId34"/>
    <p:sldId id="657" r:id="rId35"/>
    <p:sldId id="658" r:id="rId36"/>
    <p:sldId id="659" r:id="rId37"/>
    <p:sldId id="660" r:id="rId38"/>
    <p:sldId id="661" r:id="rId39"/>
    <p:sldId id="662" r:id="rId40"/>
    <p:sldId id="663" r:id="rId41"/>
    <p:sldId id="664" r:id="rId42"/>
    <p:sldId id="665" r:id="rId43"/>
    <p:sldId id="674" r:id="rId44"/>
    <p:sldId id="666" r:id="rId45"/>
    <p:sldId id="667" r:id="rId46"/>
    <p:sldId id="668" r:id="rId47"/>
    <p:sldId id="669" r:id="rId48"/>
    <p:sldId id="670" r:id="rId49"/>
    <p:sldId id="671" r:id="rId50"/>
    <p:sldId id="672" r:id="rId51"/>
    <p:sldId id="673" r:id="rId5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Narrow" panose="020B0606020202030204" pitchFamily="34" charset="0"/>
        <a:ea typeface="+mn-ea"/>
        <a:cs typeface="+mn-cs"/>
      </a:defRPr>
    </a:lvl5pPr>
    <a:lvl6pPr marL="2286000" algn="l" defTabSz="914400" rtl="0" eaLnBrk="1" latinLnBrk="0" hangingPunct="1">
      <a:defRPr kern="1200">
        <a:solidFill>
          <a:schemeClr val="tx1"/>
        </a:solidFill>
        <a:latin typeface="Arial Narrow" panose="020B0606020202030204" pitchFamily="34" charset="0"/>
        <a:ea typeface="+mn-ea"/>
        <a:cs typeface="+mn-cs"/>
      </a:defRPr>
    </a:lvl6pPr>
    <a:lvl7pPr marL="2743200" algn="l" defTabSz="914400" rtl="0" eaLnBrk="1" latinLnBrk="0" hangingPunct="1">
      <a:defRPr kern="1200">
        <a:solidFill>
          <a:schemeClr val="tx1"/>
        </a:solidFill>
        <a:latin typeface="Arial Narrow" panose="020B0606020202030204" pitchFamily="34" charset="0"/>
        <a:ea typeface="+mn-ea"/>
        <a:cs typeface="+mn-cs"/>
      </a:defRPr>
    </a:lvl7pPr>
    <a:lvl8pPr marL="3200400" algn="l" defTabSz="914400" rtl="0" eaLnBrk="1" latinLnBrk="0" hangingPunct="1">
      <a:defRPr kern="1200">
        <a:solidFill>
          <a:schemeClr val="tx1"/>
        </a:solidFill>
        <a:latin typeface="Arial Narrow" panose="020B0606020202030204" pitchFamily="34" charset="0"/>
        <a:ea typeface="+mn-ea"/>
        <a:cs typeface="+mn-cs"/>
      </a:defRPr>
    </a:lvl8pPr>
    <a:lvl9pPr marL="3657600" algn="l" defTabSz="914400" rtl="0" eaLnBrk="1" latinLnBrk="0" hangingPunct="1">
      <a:defRPr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536">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3333CC"/>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22" autoAdjust="0"/>
  </p:normalViewPr>
  <p:slideViewPr>
    <p:cSldViewPr showGuides="1">
      <p:cViewPr varScale="1">
        <p:scale>
          <a:sx n="60" d="100"/>
          <a:sy n="60" d="100"/>
        </p:scale>
        <p:origin x="1464" y="34"/>
      </p:cViewPr>
      <p:guideLst>
        <p:guide orient="horz" pos="3888"/>
        <p:guide pos="1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38" d="100"/>
          <a:sy n="38" d="100"/>
        </p:scale>
        <p:origin x="-1446" y="-84"/>
      </p:cViewPr>
      <p:guideLst>
        <p:guide orient="horz" pos="3023"/>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BB003A4-95AF-4C10-A42C-70A174639E51}"/>
              </a:ext>
            </a:extLst>
          </p:cNvPr>
          <p:cNvSpPr>
            <a:spLocks noChangeArrowheads="1"/>
          </p:cNvSpPr>
          <p:nvPr/>
        </p:nvSpPr>
        <p:spPr bwMode="auto">
          <a:xfrm>
            <a:off x="5749925" y="8799513"/>
            <a:ext cx="684213" cy="444500"/>
          </a:xfrm>
          <a:prstGeom prst="rect">
            <a:avLst/>
          </a:prstGeom>
          <a:noFill/>
          <a:ln>
            <a:noFill/>
          </a:ln>
        </p:spPr>
        <p:txBody>
          <a:bodyPr wrap="none" lIns="95227" tIns="46777" rIns="95227" bIns="46777">
            <a:spAutoFit/>
          </a:bodyPr>
          <a:lstStyle>
            <a:lvl1pPr defTabSz="963613" eaLnBrk="0" hangingPunct="0">
              <a:defRPr>
                <a:solidFill>
                  <a:schemeClr val="tx1"/>
                </a:solidFill>
                <a:latin typeface="Arial Narrow" panose="020B0606020202030204" pitchFamily="34" charset="0"/>
              </a:defRPr>
            </a:lvl1pPr>
            <a:lvl2pPr marL="742950" indent="-285750" defTabSz="963613" eaLnBrk="0" hangingPunct="0">
              <a:defRPr>
                <a:solidFill>
                  <a:schemeClr val="tx1"/>
                </a:solidFill>
                <a:latin typeface="Arial Narrow" panose="020B0606020202030204" pitchFamily="34" charset="0"/>
              </a:defRPr>
            </a:lvl2pPr>
            <a:lvl3pPr marL="1143000" indent="-228600" defTabSz="963613" eaLnBrk="0" hangingPunct="0">
              <a:defRPr>
                <a:solidFill>
                  <a:schemeClr val="tx1"/>
                </a:solidFill>
                <a:latin typeface="Arial Narrow" panose="020B0606020202030204" pitchFamily="34" charset="0"/>
              </a:defRPr>
            </a:lvl3pPr>
            <a:lvl4pPr marL="1600200" indent="-228600" defTabSz="963613" eaLnBrk="0" hangingPunct="0">
              <a:defRPr>
                <a:solidFill>
                  <a:schemeClr val="tx1"/>
                </a:solidFill>
                <a:latin typeface="Arial Narrow" panose="020B0606020202030204" pitchFamily="34" charset="0"/>
              </a:defRPr>
            </a:lvl4pPr>
            <a:lvl5pPr marL="2057400" indent="-228600" defTabSz="963613" eaLnBrk="0" hangingPunct="0">
              <a:defRPr>
                <a:solidFill>
                  <a:schemeClr val="tx1"/>
                </a:solidFill>
                <a:latin typeface="Arial Narrow" panose="020B0606020202030204" pitchFamily="34" charset="0"/>
              </a:defRPr>
            </a:lvl5pPr>
            <a:lvl6pPr marL="2514600" indent="-228600" defTabSz="963613" eaLnBrk="0" fontAlgn="base" hangingPunct="0">
              <a:spcBef>
                <a:spcPct val="0"/>
              </a:spcBef>
              <a:spcAft>
                <a:spcPct val="0"/>
              </a:spcAft>
              <a:defRPr>
                <a:solidFill>
                  <a:schemeClr val="tx1"/>
                </a:solidFill>
                <a:latin typeface="Arial Narrow" panose="020B0606020202030204" pitchFamily="34" charset="0"/>
              </a:defRPr>
            </a:lvl6pPr>
            <a:lvl7pPr marL="2971800" indent="-228600" defTabSz="963613" eaLnBrk="0" fontAlgn="base" hangingPunct="0">
              <a:spcBef>
                <a:spcPct val="0"/>
              </a:spcBef>
              <a:spcAft>
                <a:spcPct val="0"/>
              </a:spcAft>
              <a:defRPr>
                <a:solidFill>
                  <a:schemeClr val="tx1"/>
                </a:solidFill>
                <a:latin typeface="Arial Narrow" panose="020B0606020202030204" pitchFamily="34" charset="0"/>
              </a:defRPr>
            </a:lvl7pPr>
            <a:lvl8pPr marL="3429000" indent="-228600" defTabSz="963613" eaLnBrk="0" fontAlgn="base" hangingPunct="0">
              <a:spcBef>
                <a:spcPct val="0"/>
              </a:spcBef>
              <a:spcAft>
                <a:spcPct val="0"/>
              </a:spcAft>
              <a:defRPr>
                <a:solidFill>
                  <a:schemeClr val="tx1"/>
                </a:solidFill>
                <a:latin typeface="Arial Narrow" panose="020B0606020202030204" pitchFamily="34" charset="0"/>
              </a:defRPr>
            </a:lvl8pPr>
            <a:lvl9pPr marL="3886200" indent="-228600" defTabSz="963613" eaLnBrk="0" fontAlgn="base" hangingPunct="0">
              <a:spcBef>
                <a:spcPct val="0"/>
              </a:spcBef>
              <a:spcAft>
                <a:spcPct val="0"/>
              </a:spcAft>
              <a:defRPr>
                <a:solidFill>
                  <a:schemeClr val="tx1"/>
                </a:solidFill>
                <a:latin typeface="Arial Narrow" panose="020B0606020202030204" pitchFamily="34" charset="0"/>
              </a:defRPr>
            </a:lvl9pPr>
          </a:lstStyle>
          <a:p>
            <a:pPr>
              <a:defRPr/>
            </a:pPr>
            <a:fld id="{91829D3D-8BE7-4F4D-8445-9AD538AA8800}" type="slidenum">
              <a:rPr lang="en-US" altLang="it-IT" sz="2500" smtClean="0">
                <a:latin typeface="Book Antiqua" panose="02040602050305030304" pitchFamily="18" charset="0"/>
              </a:rPr>
              <a:pPr>
                <a:defRPr/>
              </a:pPr>
              <a:t>‹N›</a:t>
            </a:fld>
            <a:endParaRPr lang="en-US" altLang="it-IT" sz="2500">
              <a:latin typeface="Book Antiqua" panose="0204060205030503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2FDA5FF-F671-4546-B251-D3A5DC479276}"/>
              </a:ext>
            </a:extLst>
          </p:cNvPr>
          <p:cNvSpPr>
            <a:spLocks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91C3ED39-D75B-4FDD-BF0C-B106E220D53B}"/>
              </a:ext>
            </a:extLst>
          </p:cNvPr>
          <p:cNvSpPr>
            <a:spLocks noGrp="1" noChangeArrowheads="1"/>
          </p:cNvSpPr>
          <p:nvPr>
            <p:ph type="body" sz="quarter" idx="3"/>
          </p:nvPr>
        </p:nvSpPr>
        <p:spPr bwMode="auto">
          <a:xfrm>
            <a:off x="974725" y="4559300"/>
            <a:ext cx="5365750" cy="4324350"/>
          </a:xfrm>
          <a:prstGeom prst="rect">
            <a:avLst/>
          </a:prstGeom>
          <a:noFill/>
          <a:ln w="9525">
            <a:noFill/>
            <a:miter lim="800000"/>
            <a:headEnd/>
            <a:tailEnd/>
          </a:ln>
          <a:effectLst/>
        </p:spPr>
        <p:txBody>
          <a:bodyPr vert="horz" wrap="square" lIns="95227" tIns="46777" rIns="95227" bIns="467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5DA5B2-3E7E-4463-AC19-49E610C9335C}"/>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1F13959B-1EA0-4BB9-99C0-E1C3E2C585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42A903B-BE2A-4950-9363-A14BDE2D2D7B}"/>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FF551452-C28C-4D3D-94F7-9B9351BA4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Tree>
    <p:extLst>
      <p:ext uri="{BB962C8B-B14F-4D97-AF65-F5344CB8AC3E}">
        <p14:creationId xmlns:p14="http://schemas.microsoft.com/office/powerpoint/2010/main" val="345092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90256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457950" y="225425"/>
            <a:ext cx="1924050" cy="58705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225425"/>
            <a:ext cx="5619750" cy="58705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7723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66438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extLst>
      <p:ext uri="{BB962C8B-B14F-4D97-AF65-F5344CB8AC3E}">
        <p14:creationId xmlns:p14="http://schemas.microsoft.com/office/powerpoint/2010/main" val="419007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125538"/>
            <a:ext cx="3771900"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10100" y="1125538"/>
            <a:ext cx="3771900"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81422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75873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110701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56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409622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316121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FD6958D-28FD-4791-9343-C16F6A8631A3}"/>
              </a:ext>
            </a:extLst>
          </p:cNvPr>
          <p:cNvSpPr>
            <a:spLocks noGrp="1" noChangeArrowheads="1"/>
          </p:cNvSpPr>
          <p:nvPr>
            <p:ph type="body" idx="1"/>
          </p:nvPr>
        </p:nvSpPr>
        <p:spPr bwMode="auto">
          <a:xfrm>
            <a:off x="685800" y="1125538"/>
            <a:ext cx="76962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1028" name="Rectangle 4">
            <a:extLst>
              <a:ext uri="{FF2B5EF4-FFF2-40B4-BE49-F238E27FC236}">
                <a16:creationId xmlns:a16="http://schemas.microsoft.com/office/drawing/2014/main" id="{FFF554E8-EFDB-4194-BE4B-987FA2A49D8C}"/>
              </a:ext>
            </a:extLst>
          </p:cNvPr>
          <p:cNvSpPr>
            <a:spLocks noGrp="1" noChangeArrowheads="1"/>
          </p:cNvSpPr>
          <p:nvPr>
            <p:ph type="title"/>
          </p:nvPr>
        </p:nvSpPr>
        <p:spPr bwMode="auto">
          <a:xfrm>
            <a:off x="685800" y="225425"/>
            <a:ext cx="7696200" cy="649288"/>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2" name="Rectangle 5">
            <a:extLst>
              <a:ext uri="{FF2B5EF4-FFF2-40B4-BE49-F238E27FC236}">
                <a16:creationId xmlns:a16="http://schemas.microsoft.com/office/drawing/2014/main" id="{A7627B20-13E7-4BFF-B402-F0F39A74F694}"/>
              </a:ext>
            </a:extLst>
          </p:cNvPr>
          <p:cNvSpPr>
            <a:spLocks noChangeArrowheads="1"/>
          </p:cNvSpPr>
          <p:nvPr/>
        </p:nvSpPr>
        <p:spPr bwMode="auto">
          <a:xfrm>
            <a:off x="1371600" y="6324600"/>
            <a:ext cx="1981200" cy="363538"/>
          </a:xfrm>
          <a:prstGeom prst="rect">
            <a:avLst/>
          </a:prstGeom>
          <a:solidFill>
            <a:schemeClr val="bg1"/>
          </a:solidFill>
          <a:ln>
            <a:noFill/>
          </a:ln>
        </p:spPr>
        <p:txBody>
          <a:bodyPr lIns="90488" tIns="44450" rIns="90488" bIns="44450" anchor="ctr" anchorCtr="1">
            <a:spAutoFit/>
          </a:bodyPr>
          <a:lstStyle>
            <a:lvl1pPr eaLnBrk="0" hangingPunct="0">
              <a:defRPr>
                <a:solidFill>
                  <a:schemeClr val="tx1"/>
                </a:solidFill>
                <a:latin typeface="Arial Narrow" panose="020B0606020202030204" pitchFamily="34" charset="0"/>
              </a:defRPr>
            </a:lvl1pPr>
            <a:lvl2pPr marL="742950" indent="-285750" eaLnBrk="0" hangingPunct="0">
              <a:defRPr>
                <a:solidFill>
                  <a:schemeClr val="tx1"/>
                </a:solidFill>
                <a:latin typeface="Arial Narrow" panose="020B0606020202030204" pitchFamily="34" charset="0"/>
              </a:defRPr>
            </a:lvl2pPr>
            <a:lvl3pPr marL="1143000" indent="-228600" eaLnBrk="0" hangingPunct="0">
              <a:defRPr>
                <a:solidFill>
                  <a:schemeClr val="tx1"/>
                </a:solidFill>
                <a:latin typeface="Arial Narrow" panose="020B0606020202030204" pitchFamily="34" charset="0"/>
              </a:defRPr>
            </a:lvl3pPr>
            <a:lvl4pPr marL="1600200" indent="-228600" eaLnBrk="0" hangingPunct="0">
              <a:defRPr>
                <a:solidFill>
                  <a:schemeClr val="tx1"/>
                </a:solidFill>
                <a:latin typeface="Arial Narrow" panose="020B0606020202030204" pitchFamily="34" charset="0"/>
              </a:defRPr>
            </a:lvl4pPr>
            <a:lvl5pPr marL="2057400" indent="-228600" eaLnBrk="0" hangingPunct="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pPr>
              <a:spcBef>
                <a:spcPct val="50000"/>
              </a:spcBef>
              <a:defRPr/>
            </a:pPr>
            <a:r>
              <a:rPr lang="en-US" altLang="it-IT">
                <a:latin typeface="Arial" panose="020B0604020202020204" pitchFamily="34" charset="0"/>
              </a:rPr>
              <a:t>Giuseppe Bianchi </a:t>
            </a:r>
          </a:p>
        </p:txBody>
      </p:sp>
      <p:sp>
        <p:nvSpPr>
          <p:cNvPr id="1029" name="Line 6">
            <a:extLst>
              <a:ext uri="{FF2B5EF4-FFF2-40B4-BE49-F238E27FC236}">
                <a16:creationId xmlns:a16="http://schemas.microsoft.com/office/drawing/2014/main" id="{BEDFA5F0-47FE-4DB8-A7D4-35B68B4FB36C}"/>
              </a:ext>
            </a:extLst>
          </p:cNvPr>
          <p:cNvSpPr>
            <a:spLocks noChangeShapeType="1"/>
          </p:cNvSpPr>
          <p:nvPr/>
        </p:nvSpPr>
        <p:spPr bwMode="auto">
          <a:xfrm>
            <a:off x="685800" y="64770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0" name="Line 7">
            <a:extLst>
              <a:ext uri="{FF2B5EF4-FFF2-40B4-BE49-F238E27FC236}">
                <a16:creationId xmlns:a16="http://schemas.microsoft.com/office/drawing/2014/main" id="{627BBA3B-DC3C-4DB0-8FDE-F15D7296961C}"/>
              </a:ext>
            </a:extLst>
          </p:cNvPr>
          <p:cNvSpPr>
            <a:spLocks noChangeShapeType="1"/>
          </p:cNvSpPr>
          <p:nvPr/>
        </p:nvSpPr>
        <p:spPr bwMode="auto">
          <a:xfrm>
            <a:off x="3429000" y="6477000"/>
            <a:ext cx="525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1" name="Line 8">
            <a:extLst>
              <a:ext uri="{FF2B5EF4-FFF2-40B4-BE49-F238E27FC236}">
                <a16:creationId xmlns:a16="http://schemas.microsoft.com/office/drawing/2014/main" id="{07DAC000-D582-4F53-B6DB-A066B44EC42F}"/>
              </a:ext>
            </a:extLst>
          </p:cNvPr>
          <p:cNvSpPr>
            <a:spLocks noChangeShapeType="1"/>
          </p:cNvSpPr>
          <p:nvPr/>
        </p:nvSpPr>
        <p:spPr bwMode="auto">
          <a:xfrm>
            <a:off x="685800" y="6553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2" name="Line 9">
            <a:extLst>
              <a:ext uri="{FF2B5EF4-FFF2-40B4-BE49-F238E27FC236}">
                <a16:creationId xmlns:a16="http://schemas.microsoft.com/office/drawing/2014/main" id="{48402FFD-E3D4-442E-81AC-983D62952EB3}"/>
              </a:ext>
            </a:extLst>
          </p:cNvPr>
          <p:cNvSpPr>
            <a:spLocks noChangeShapeType="1"/>
          </p:cNvSpPr>
          <p:nvPr/>
        </p:nvSpPr>
        <p:spPr bwMode="auto">
          <a:xfrm>
            <a:off x="3429000" y="6553200"/>
            <a:ext cx="525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è"/>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ð"/>
        <a:defRPr sz="3200">
          <a:solidFill>
            <a:schemeClr val="tx1"/>
          </a:solidFill>
          <a:latin typeface="Arial Narrow" pitchFamily="34" charset="0"/>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à"/>
        <a:defRPr sz="2800">
          <a:solidFill>
            <a:schemeClr val="tx1"/>
          </a:solidFill>
          <a:latin typeface="Times New Roman" pitchFamily="18" charset="0"/>
        </a:defRPr>
      </a:lvl3pPr>
      <a:lvl4pPr marL="1600200" indent="-228600" algn="l" rtl="0" eaLnBrk="0" fontAlgn="base" hangingPunct="0">
        <a:spcBef>
          <a:spcPct val="20000"/>
        </a:spcBef>
        <a:spcAft>
          <a:spcPct val="0"/>
        </a:spcAft>
        <a:buClr>
          <a:schemeClr val="tx1"/>
        </a:buClr>
        <a:buChar char="»"/>
        <a:defRPr sz="2400">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tx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tx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tx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tx1"/>
        </a:buClr>
        <a:buChar char="–"/>
        <a:defRPr sz="2000">
          <a:solidFill>
            <a:schemeClr val="tx1"/>
          </a:solidFill>
          <a:latin typeface="Times New Roman"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1.wmf"/></Relationships>
</file>

<file path=ppt/slides/_rels/slide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631183E2-4366-4310-BA8A-943814A9AD2E}"/>
              </a:ext>
            </a:extLst>
          </p:cNvPr>
          <p:cNvSpPr>
            <a:spLocks noChangeArrowheads="1"/>
          </p:cNvSpPr>
          <p:nvPr/>
        </p:nvSpPr>
        <p:spPr bwMode="auto">
          <a:xfrm>
            <a:off x="685800" y="2573338"/>
            <a:ext cx="7772400" cy="1143000"/>
          </a:xfrm>
          <a:prstGeom prst="rect">
            <a:avLst/>
          </a:prstGeom>
          <a:noFill/>
          <a:ln w="9525">
            <a:noFill/>
            <a:miter lim="800000"/>
            <a:headEnd/>
            <a:tailEnd/>
          </a:ln>
          <a:effectLst/>
        </p:spPr>
        <p:txBody>
          <a:bodyPr lIns="90488" tIns="44450" rIns="90488" bIns="44450" anchor="ctr"/>
          <a:lstStyle/>
          <a:p>
            <a:pPr algn="ctr">
              <a:defRPr/>
            </a:pPr>
            <a:r>
              <a:rPr lang="en-US" sz="3600" b="1" dirty="0">
                <a:solidFill>
                  <a:schemeClr val="tx2"/>
                </a:solidFill>
                <a:effectLst>
                  <a:outerShdw blurRad="38100" dist="38100" dir="2700000" algn="tl">
                    <a:srgbClr val="C0C0C0"/>
                  </a:outerShdw>
                </a:effectLst>
                <a:latin typeface="Comic Sans MS" pitchFamily="66" charset="0"/>
              </a:rPr>
              <a:t>Part 1:</a:t>
            </a:r>
            <a:br>
              <a:rPr lang="en-US" sz="3600" b="1" dirty="0">
                <a:solidFill>
                  <a:schemeClr val="tx2"/>
                </a:solidFill>
                <a:effectLst>
                  <a:outerShdw blurRad="38100" dist="38100" dir="2700000" algn="tl">
                    <a:srgbClr val="C0C0C0"/>
                  </a:outerShdw>
                </a:effectLst>
                <a:latin typeface="Comic Sans MS" pitchFamily="66" charset="0"/>
              </a:rPr>
            </a:br>
            <a:br>
              <a:rPr lang="en-US" sz="3600" b="1" dirty="0">
                <a:solidFill>
                  <a:schemeClr val="tx2"/>
                </a:solidFill>
                <a:effectLst>
                  <a:outerShdw blurRad="38100" dist="38100" dir="2700000" algn="tl">
                    <a:srgbClr val="C0C0C0"/>
                  </a:outerShdw>
                </a:effectLst>
                <a:latin typeface="Comic Sans MS" pitchFamily="66" charset="0"/>
              </a:rPr>
            </a:br>
            <a:r>
              <a:rPr lang="en-US" sz="3600" b="1" dirty="0">
                <a:solidFill>
                  <a:schemeClr val="tx2"/>
                </a:solidFill>
                <a:effectLst>
                  <a:outerShdw blurRad="38100" dist="38100" dir="2700000" algn="tl">
                    <a:srgbClr val="C0C0C0"/>
                  </a:outerShdw>
                </a:effectLst>
                <a:latin typeface="Comic Sans MS" pitchFamily="66" charset="0"/>
              </a:rPr>
              <a:t>IPsec Basics</a:t>
            </a:r>
            <a:endParaRPr lang="en-US" sz="2400" b="1" dirty="0">
              <a:solidFill>
                <a:schemeClr val="tx2"/>
              </a:solidFill>
              <a:effectLst>
                <a:outerShdw blurRad="38100" dist="38100" dir="2700000" algn="tl">
                  <a:srgbClr val="C0C0C0"/>
                </a:outerShdw>
              </a:effectLst>
              <a:latin typeface="Comic Sans MS" pitchFamily="66" charset="0"/>
            </a:endParaRPr>
          </a:p>
        </p:txBody>
      </p:sp>
      <p:sp>
        <p:nvSpPr>
          <p:cNvPr id="4099" name="Text Box 6">
            <a:extLst>
              <a:ext uri="{FF2B5EF4-FFF2-40B4-BE49-F238E27FC236}">
                <a16:creationId xmlns:a16="http://schemas.microsoft.com/office/drawing/2014/main" id="{70723F33-E6E4-47B4-8F3D-CE8AD9DD67D2}"/>
              </a:ext>
            </a:extLst>
          </p:cNvPr>
          <p:cNvSpPr txBox="1">
            <a:spLocks noChangeArrowheads="1"/>
          </p:cNvSpPr>
          <p:nvPr/>
        </p:nvSpPr>
        <p:spPr bwMode="auto">
          <a:xfrm>
            <a:off x="215900" y="5257800"/>
            <a:ext cx="8785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Recommended reading: Stallings, Chapter 16 </a:t>
            </a:r>
          </a:p>
          <a:p>
            <a:pPr eaLnBrk="1" hangingPunct="1">
              <a:spcBef>
                <a:spcPct val="0"/>
              </a:spcBef>
              <a:buClrTx/>
              <a:buFontTx/>
              <a:buNone/>
            </a:pPr>
            <a:r>
              <a:rPr lang="it-IT" altLang="it-IT" sz="1800">
                <a:latin typeface="Arial Narrow" panose="020B0606020202030204" pitchFamily="34" charset="0"/>
              </a:rPr>
              <a:t>(RFCs are perhaps a bit too complex and extensive for our class – use as extra reading material)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34">
            <a:extLst>
              <a:ext uri="{FF2B5EF4-FFF2-40B4-BE49-F238E27FC236}">
                <a16:creationId xmlns:a16="http://schemas.microsoft.com/office/drawing/2014/main" id="{06BD355E-5012-4FF1-8D89-07DD1FC95868}"/>
              </a:ext>
            </a:extLst>
          </p:cNvPr>
          <p:cNvSpPr>
            <a:spLocks/>
          </p:cNvSpPr>
          <p:nvPr/>
        </p:nvSpPr>
        <p:spPr bwMode="auto">
          <a:xfrm>
            <a:off x="6005513" y="5157788"/>
            <a:ext cx="2238375" cy="1193800"/>
          </a:xfrm>
          <a:custGeom>
            <a:avLst/>
            <a:gdLst>
              <a:gd name="T0" fmla="*/ 2147483646 w 1410"/>
              <a:gd name="T1" fmla="*/ 0 h 752"/>
              <a:gd name="T2" fmla="*/ 2147483646 w 1410"/>
              <a:gd name="T3" fmla="*/ 2147483646 h 752"/>
              <a:gd name="T4" fmla="*/ 2147483646 w 1410"/>
              <a:gd name="T5" fmla="*/ 2147483646 h 752"/>
              <a:gd name="T6" fmla="*/ 2147483646 w 1410"/>
              <a:gd name="T7" fmla="*/ 2147483646 h 752"/>
              <a:gd name="T8" fmla="*/ 2147483646 w 1410"/>
              <a:gd name="T9" fmla="*/ 2147483646 h 752"/>
              <a:gd name="T10" fmla="*/ 2147483646 w 1410"/>
              <a:gd name="T11" fmla="*/ 2147483646 h 752"/>
              <a:gd name="T12" fmla="*/ 2147483646 w 1410"/>
              <a:gd name="T13" fmla="*/ 2147483646 h 752"/>
              <a:gd name="T14" fmla="*/ 2147483646 w 1410"/>
              <a:gd name="T15" fmla="*/ 2147483646 h 752"/>
              <a:gd name="T16" fmla="*/ 2147483646 w 1410"/>
              <a:gd name="T17" fmla="*/ 2147483646 h 7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0"/>
              <a:gd name="T28" fmla="*/ 0 h 752"/>
              <a:gd name="T29" fmla="*/ 1410 w 1410"/>
              <a:gd name="T30" fmla="*/ 752 h 7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0" h="752">
                <a:moveTo>
                  <a:pt x="49" y="0"/>
                </a:moveTo>
                <a:cubicBezTo>
                  <a:pt x="24" y="79"/>
                  <a:pt x="0" y="159"/>
                  <a:pt x="49" y="272"/>
                </a:cubicBezTo>
                <a:cubicBezTo>
                  <a:pt x="98" y="385"/>
                  <a:pt x="216" y="608"/>
                  <a:pt x="344" y="680"/>
                </a:cubicBezTo>
                <a:cubicBezTo>
                  <a:pt x="472" y="752"/>
                  <a:pt x="733" y="744"/>
                  <a:pt x="820" y="703"/>
                </a:cubicBezTo>
                <a:cubicBezTo>
                  <a:pt x="907" y="662"/>
                  <a:pt x="843" y="507"/>
                  <a:pt x="866" y="431"/>
                </a:cubicBezTo>
                <a:cubicBezTo>
                  <a:pt x="889" y="355"/>
                  <a:pt x="911" y="272"/>
                  <a:pt x="956" y="249"/>
                </a:cubicBezTo>
                <a:cubicBezTo>
                  <a:pt x="1001" y="226"/>
                  <a:pt x="1104" y="226"/>
                  <a:pt x="1138" y="294"/>
                </a:cubicBezTo>
                <a:cubicBezTo>
                  <a:pt x="1172" y="362"/>
                  <a:pt x="1116" y="585"/>
                  <a:pt x="1161" y="657"/>
                </a:cubicBezTo>
                <a:cubicBezTo>
                  <a:pt x="1206" y="729"/>
                  <a:pt x="1308" y="727"/>
                  <a:pt x="1410" y="725"/>
                </a:cubicBezTo>
              </a:path>
            </a:pathLst>
          </a:custGeom>
          <a:noFill/>
          <a:ln w="63500" cap="flat" cmpd="sng">
            <a:solidFill>
              <a:srgbClr val="FF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1542146" name="Rectangle 2">
            <a:extLst>
              <a:ext uri="{FF2B5EF4-FFF2-40B4-BE49-F238E27FC236}">
                <a16:creationId xmlns:a16="http://schemas.microsoft.com/office/drawing/2014/main" id="{2D070916-6B30-425A-926F-2895FE5FDE6D}"/>
              </a:ext>
            </a:extLst>
          </p:cNvPr>
          <p:cNvSpPr>
            <a:spLocks noGrp="1" noChangeArrowheads="1"/>
          </p:cNvSpPr>
          <p:nvPr>
            <p:ph type="title"/>
          </p:nvPr>
        </p:nvSpPr>
        <p:spPr/>
        <p:txBody>
          <a:bodyPr/>
          <a:lstStyle/>
          <a:p>
            <a:pPr eaLnBrk="1" hangingPunct="1">
              <a:defRPr/>
            </a:pPr>
            <a:r>
              <a:rPr lang="it-IT" sz="3200"/>
              <a:t>IPsec implementation approaches</a:t>
            </a:r>
          </a:p>
        </p:txBody>
      </p:sp>
      <p:sp>
        <p:nvSpPr>
          <p:cNvPr id="14340" name="Rectangle 3">
            <a:extLst>
              <a:ext uri="{FF2B5EF4-FFF2-40B4-BE49-F238E27FC236}">
                <a16:creationId xmlns:a16="http://schemas.microsoft.com/office/drawing/2014/main" id="{4C2FE504-5FBF-4E94-BFDA-10CE9881B2C6}"/>
              </a:ext>
            </a:extLst>
          </p:cNvPr>
          <p:cNvSpPr>
            <a:spLocks noGrp="1" noChangeArrowheads="1"/>
          </p:cNvSpPr>
          <p:nvPr>
            <p:ph type="body" idx="1"/>
          </p:nvPr>
        </p:nvSpPr>
        <p:spPr>
          <a:xfrm>
            <a:off x="107950" y="981075"/>
            <a:ext cx="5581650" cy="5327650"/>
          </a:xfrm>
        </p:spPr>
        <p:txBody>
          <a:bodyPr/>
          <a:lstStyle/>
          <a:p>
            <a:pPr eaLnBrk="1" hangingPunct="1">
              <a:lnSpc>
                <a:spcPct val="80000"/>
              </a:lnSpc>
            </a:pPr>
            <a:r>
              <a:rPr lang="it-IT" altLang="it-IT" sz="2400"/>
              <a:t>Inside the native IP code</a:t>
            </a:r>
          </a:p>
          <a:p>
            <a:pPr lvl="1" eaLnBrk="1" hangingPunct="1">
              <a:lnSpc>
                <a:spcPct val="80000"/>
              </a:lnSpc>
            </a:pPr>
            <a:r>
              <a:rPr lang="it-IT" altLang="it-IT" sz="2400"/>
              <a:t>Best approach</a:t>
            </a:r>
          </a:p>
          <a:p>
            <a:pPr lvl="1" eaLnBrk="1" hangingPunct="1">
              <a:lnSpc>
                <a:spcPct val="80000"/>
              </a:lnSpc>
            </a:pPr>
            <a:r>
              <a:rPr lang="it-IT" altLang="it-IT" sz="2400"/>
              <a:t>But hard to deploy as requires to access and modify IP source code</a:t>
            </a:r>
          </a:p>
          <a:p>
            <a:pPr lvl="1" eaLnBrk="1" hangingPunct="1">
              <a:lnSpc>
                <a:spcPct val="80000"/>
              </a:lnSpc>
            </a:pPr>
            <a:endParaRPr lang="it-IT" altLang="it-IT" sz="2400"/>
          </a:p>
          <a:p>
            <a:pPr eaLnBrk="1" hangingPunct="1">
              <a:lnSpc>
                <a:spcPct val="80000"/>
              </a:lnSpc>
            </a:pPr>
            <a:endParaRPr lang="it-IT" altLang="it-IT" sz="2400"/>
          </a:p>
          <a:p>
            <a:pPr eaLnBrk="1" hangingPunct="1">
              <a:lnSpc>
                <a:spcPct val="80000"/>
              </a:lnSpc>
            </a:pPr>
            <a:r>
              <a:rPr lang="it-IT" altLang="it-IT" sz="2400"/>
              <a:t>Bump in the Stack (BITS)</a:t>
            </a:r>
          </a:p>
          <a:p>
            <a:pPr lvl="1" eaLnBrk="1" hangingPunct="1">
              <a:lnSpc>
                <a:spcPct val="80000"/>
              </a:lnSpc>
            </a:pPr>
            <a:r>
              <a:rPr lang="it-IT" altLang="it-IT" sz="2400"/>
              <a:t>Between native IP code and device driver</a:t>
            </a:r>
          </a:p>
          <a:p>
            <a:pPr lvl="1" eaLnBrk="1" hangingPunct="1">
              <a:lnSpc>
                <a:spcPct val="80000"/>
              </a:lnSpc>
            </a:pPr>
            <a:r>
              <a:rPr lang="it-IT" altLang="it-IT" sz="2400"/>
              <a:t>Deployed in legacy systems</a:t>
            </a:r>
          </a:p>
          <a:p>
            <a:pPr lvl="1" eaLnBrk="1" hangingPunct="1">
              <a:lnSpc>
                <a:spcPct val="80000"/>
              </a:lnSpc>
            </a:pPr>
            <a:endParaRPr lang="it-IT" altLang="it-IT" sz="2400"/>
          </a:p>
          <a:p>
            <a:pPr lvl="1" eaLnBrk="1" hangingPunct="1">
              <a:lnSpc>
                <a:spcPct val="80000"/>
              </a:lnSpc>
            </a:pPr>
            <a:endParaRPr lang="it-IT" altLang="it-IT" sz="2400"/>
          </a:p>
          <a:p>
            <a:pPr eaLnBrk="1" hangingPunct="1">
              <a:lnSpc>
                <a:spcPct val="80000"/>
              </a:lnSpc>
            </a:pPr>
            <a:r>
              <a:rPr lang="it-IT" altLang="it-IT" sz="2400"/>
              <a:t>Bump in the Wire (BITW)</a:t>
            </a:r>
          </a:p>
          <a:p>
            <a:pPr lvl="1" eaLnBrk="1" hangingPunct="1">
              <a:lnSpc>
                <a:spcPct val="80000"/>
              </a:lnSpc>
            </a:pPr>
            <a:r>
              <a:rPr lang="it-IT" altLang="it-IT" sz="2400"/>
              <a:t>Implemented in dedicated hardware</a:t>
            </a:r>
          </a:p>
          <a:p>
            <a:pPr lvl="1" eaLnBrk="1" hangingPunct="1">
              <a:lnSpc>
                <a:spcPct val="80000"/>
              </a:lnSpc>
            </a:pPr>
            <a:r>
              <a:rPr lang="it-IT" altLang="it-IT" sz="2400"/>
              <a:t>External security processor, acts as gw</a:t>
            </a:r>
          </a:p>
        </p:txBody>
      </p:sp>
      <p:sp>
        <p:nvSpPr>
          <p:cNvPr id="14341" name="Rectangle 4">
            <a:extLst>
              <a:ext uri="{FF2B5EF4-FFF2-40B4-BE49-F238E27FC236}">
                <a16:creationId xmlns:a16="http://schemas.microsoft.com/office/drawing/2014/main" id="{EB5A51A6-8998-4FC4-BCEC-4B8778A219D5}"/>
              </a:ext>
            </a:extLst>
          </p:cNvPr>
          <p:cNvSpPr>
            <a:spLocks noChangeArrowheads="1"/>
          </p:cNvSpPr>
          <p:nvPr/>
        </p:nvSpPr>
        <p:spPr bwMode="auto">
          <a:xfrm>
            <a:off x="5724525" y="1611313"/>
            <a:ext cx="2555875" cy="341312"/>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IP/IPsec</a:t>
            </a:r>
          </a:p>
        </p:txBody>
      </p:sp>
      <p:sp>
        <p:nvSpPr>
          <p:cNvPr id="14342" name="Rectangle 5">
            <a:extLst>
              <a:ext uri="{FF2B5EF4-FFF2-40B4-BE49-F238E27FC236}">
                <a16:creationId xmlns:a16="http://schemas.microsoft.com/office/drawing/2014/main" id="{D7B20ACC-5ACD-43C5-BF3D-4A5A8F60AF49}"/>
              </a:ext>
            </a:extLst>
          </p:cNvPr>
          <p:cNvSpPr>
            <a:spLocks noChangeArrowheads="1"/>
          </p:cNvSpPr>
          <p:nvPr/>
        </p:nvSpPr>
        <p:spPr bwMode="auto">
          <a:xfrm>
            <a:off x="5724525" y="1233488"/>
            <a:ext cx="2555875" cy="377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a:t>
            </a:r>
          </a:p>
        </p:txBody>
      </p:sp>
      <p:sp>
        <p:nvSpPr>
          <p:cNvPr id="14343" name="Rectangle 14">
            <a:extLst>
              <a:ext uri="{FF2B5EF4-FFF2-40B4-BE49-F238E27FC236}">
                <a16:creationId xmlns:a16="http://schemas.microsoft.com/office/drawing/2014/main" id="{F98BBF8E-8AAB-40C2-8ACA-5EC41F1E67D6}"/>
              </a:ext>
            </a:extLst>
          </p:cNvPr>
          <p:cNvSpPr>
            <a:spLocks noChangeArrowheads="1"/>
          </p:cNvSpPr>
          <p:nvPr/>
        </p:nvSpPr>
        <p:spPr bwMode="auto">
          <a:xfrm>
            <a:off x="5724525" y="1952625"/>
            <a:ext cx="2555875" cy="3603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Ethernet</a:t>
            </a:r>
          </a:p>
        </p:txBody>
      </p:sp>
      <p:sp>
        <p:nvSpPr>
          <p:cNvPr id="14344" name="Rectangle 15">
            <a:extLst>
              <a:ext uri="{FF2B5EF4-FFF2-40B4-BE49-F238E27FC236}">
                <a16:creationId xmlns:a16="http://schemas.microsoft.com/office/drawing/2014/main" id="{6A27842A-CFEF-4128-94BF-0A7B141DD823}"/>
              </a:ext>
            </a:extLst>
          </p:cNvPr>
          <p:cNvSpPr>
            <a:spLocks noChangeArrowheads="1"/>
          </p:cNvSpPr>
          <p:nvPr/>
        </p:nvSpPr>
        <p:spPr bwMode="auto">
          <a:xfrm>
            <a:off x="5724525" y="3881438"/>
            <a:ext cx="2555875" cy="341312"/>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IPsec</a:t>
            </a:r>
          </a:p>
        </p:txBody>
      </p:sp>
      <p:sp>
        <p:nvSpPr>
          <p:cNvPr id="14345" name="Rectangle 16">
            <a:extLst>
              <a:ext uri="{FF2B5EF4-FFF2-40B4-BE49-F238E27FC236}">
                <a16:creationId xmlns:a16="http://schemas.microsoft.com/office/drawing/2014/main" id="{5D9DD3A8-3438-4027-9BDD-6E45CFAACA29}"/>
              </a:ext>
            </a:extLst>
          </p:cNvPr>
          <p:cNvSpPr>
            <a:spLocks noChangeArrowheads="1"/>
          </p:cNvSpPr>
          <p:nvPr/>
        </p:nvSpPr>
        <p:spPr bwMode="auto">
          <a:xfrm>
            <a:off x="5724525" y="3503613"/>
            <a:ext cx="2555875" cy="377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p>
        </p:txBody>
      </p:sp>
      <p:sp>
        <p:nvSpPr>
          <p:cNvPr id="14346" name="Rectangle 17">
            <a:extLst>
              <a:ext uri="{FF2B5EF4-FFF2-40B4-BE49-F238E27FC236}">
                <a16:creationId xmlns:a16="http://schemas.microsoft.com/office/drawing/2014/main" id="{7867C631-8B7B-4C93-940D-582BB3E0715D}"/>
              </a:ext>
            </a:extLst>
          </p:cNvPr>
          <p:cNvSpPr>
            <a:spLocks noChangeArrowheads="1"/>
          </p:cNvSpPr>
          <p:nvPr/>
        </p:nvSpPr>
        <p:spPr bwMode="auto">
          <a:xfrm>
            <a:off x="5724525" y="4222750"/>
            <a:ext cx="2555875" cy="3603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Ethernet</a:t>
            </a:r>
          </a:p>
        </p:txBody>
      </p:sp>
      <p:sp>
        <p:nvSpPr>
          <p:cNvPr id="14347" name="Rectangle 18">
            <a:extLst>
              <a:ext uri="{FF2B5EF4-FFF2-40B4-BE49-F238E27FC236}">
                <a16:creationId xmlns:a16="http://schemas.microsoft.com/office/drawing/2014/main" id="{1755AF32-141B-41C0-854D-E86765693E95}"/>
              </a:ext>
            </a:extLst>
          </p:cNvPr>
          <p:cNvSpPr>
            <a:spLocks noChangeArrowheads="1"/>
          </p:cNvSpPr>
          <p:nvPr/>
        </p:nvSpPr>
        <p:spPr bwMode="auto">
          <a:xfrm>
            <a:off x="5724525" y="3124200"/>
            <a:ext cx="2555875" cy="377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a:t>
            </a:r>
          </a:p>
        </p:txBody>
      </p:sp>
      <p:sp>
        <p:nvSpPr>
          <p:cNvPr id="14348" name="Rectangle 19">
            <a:extLst>
              <a:ext uri="{FF2B5EF4-FFF2-40B4-BE49-F238E27FC236}">
                <a16:creationId xmlns:a16="http://schemas.microsoft.com/office/drawing/2014/main" id="{C75CF366-02F6-4BCF-AAC1-493B7E562D65}"/>
              </a:ext>
            </a:extLst>
          </p:cNvPr>
          <p:cNvSpPr>
            <a:spLocks noChangeArrowheads="1"/>
          </p:cNvSpPr>
          <p:nvPr/>
        </p:nvSpPr>
        <p:spPr bwMode="auto">
          <a:xfrm>
            <a:off x="5710238" y="2817813"/>
            <a:ext cx="936625"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a:t>
            </a:r>
          </a:p>
        </p:txBody>
      </p:sp>
      <p:sp>
        <p:nvSpPr>
          <p:cNvPr id="14349" name="Rectangle 20">
            <a:extLst>
              <a:ext uri="{FF2B5EF4-FFF2-40B4-BE49-F238E27FC236}">
                <a16:creationId xmlns:a16="http://schemas.microsoft.com/office/drawing/2014/main" id="{8F150C93-2905-4585-AFA3-B18710AD1448}"/>
              </a:ext>
            </a:extLst>
          </p:cNvPr>
          <p:cNvSpPr>
            <a:spLocks noChangeArrowheads="1"/>
          </p:cNvSpPr>
          <p:nvPr/>
        </p:nvSpPr>
        <p:spPr bwMode="auto">
          <a:xfrm>
            <a:off x="6646863" y="2817813"/>
            <a:ext cx="936625"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SMTP</a:t>
            </a:r>
          </a:p>
        </p:txBody>
      </p:sp>
      <p:sp>
        <p:nvSpPr>
          <p:cNvPr id="14350" name="Text Box 21">
            <a:extLst>
              <a:ext uri="{FF2B5EF4-FFF2-40B4-BE49-F238E27FC236}">
                <a16:creationId xmlns:a16="http://schemas.microsoft.com/office/drawing/2014/main" id="{D503120F-0E65-4C20-B2D3-78258F79AEBF}"/>
              </a:ext>
            </a:extLst>
          </p:cNvPr>
          <p:cNvSpPr txBox="1">
            <a:spLocks noChangeArrowheads="1"/>
          </p:cNvSpPr>
          <p:nvPr/>
        </p:nvSpPr>
        <p:spPr bwMode="auto">
          <a:xfrm>
            <a:off x="7634288" y="2673350"/>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a:latin typeface="Arial Narrow" panose="020B0606020202030204" pitchFamily="34" charset="0"/>
              </a:rPr>
              <a:t>……</a:t>
            </a:r>
          </a:p>
        </p:txBody>
      </p:sp>
      <p:sp>
        <p:nvSpPr>
          <p:cNvPr id="14351" name="Rectangle 22">
            <a:extLst>
              <a:ext uri="{FF2B5EF4-FFF2-40B4-BE49-F238E27FC236}">
                <a16:creationId xmlns:a16="http://schemas.microsoft.com/office/drawing/2014/main" id="{CC19E074-4446-4298-AB56-B21C96B55298}"/>
              </a:ext>
            </a:extLst>
          </p:cNvPr>
          <p:cNvSpPr>
            <a:spLocks noChangeArrowheads="1"/>
          </p:cNvSpPr>
          <p:nvPr/>
        </p:nvSpPr>
        <p:spPr bwMode="auto">
          <a:xfrm>
            <a:off x="5724525" y="925513"/>
            <a:ext cx="936625"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a:t>
            </a:r>
          </a:p>
        </p:txBody>
      </p:sp>
      <p:sp>
        <p:nvSpPr>
          <p:cNvPr id="14352" name="Rectangle 23">
            <a:extLst>
              <a:ext uri="{FF2B5EF4-FFF2-40B4-BE49-F238E27FC236}">
                <a16:creationId xmlns:a16="http://schemas.microsoft.com/office/drawing/2014/main" id="{0982BCF1-7946-436E-84F9-E44E6DA2641D}"/>
              </a:ext>
            </a:extLst>
          </p:cNvPr>
          <p:cNvSpPr>
            <a:spLocks noChangeArrowheads="1"/>
          </p:cNvSpPr>
          <p:nvPr/>
        </p:nvSpPr>
        <p:spPr bwMode="auto">
          <a:xfrm>
            <a:off x="6661150" y="925513"/>
            <a:ext cx="936625"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SMTP</a:t>
            </a:r>
          </a:p>
        </p:txBody>
      </p:sp>
      <p:sp>
        <p:nvSpPr>
          <p:cNvPr id="14353" name="Text Box 24">
            <a:extLst>
              <a:ext uri="{FF2B5EF4-FFF2-40B4-BE49-F238E27FC236}">
                <a16:creationId xmlns:a16="http://schemas.microsoft.com/office/drawing/2014/main" id="{50F11C28-FD85-4333-BF12-D73833CB9044}"/>
              </a:ext>
            </a:extLst>
          </p:cNvPr>
          <p:cNvSpPr txBox="1">
            <a:spLocks noChangeArrowheads="1"/>
          </p:cNvSpPr>
          <p:nvPr/>
        </p:nvSpPr>
        <p:spPr bwMode="auto">
          <a:xfrm>
            <a:off x="7648575" y="776288"/>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a:latin typeface="Arial Narrow" panose="020B0606020202030204" pitchFamily="34" charset="0"/>
              </a:rPr>
              <a:t>……</a:t>
            </a:r>
          </a:p>
        </p:txBody>
      </p:sp>
      <p:sp>
        <p:nvSpPr>
          <p:cNvPr id="14354" name="Rectangle 26">
            <a:extLst>
              <a:ext uri="{FF2B5EF4-FFF2-40B4-BE49-F238E27FC236}">
                <a16:creationId xmlns:a16="http://schemas.microsoft.com/office/drawing/2014/main" id="{246E0B39-B9B5-49C4-A53E-CEF1E8F254B5}"/>
              </a:ext>
            </a:extLst>
          </p:cNvPr>
          <p:cNvSpPr>
            <a:spLocks noChangeArrowheads="1"/>
          </p:cNvSpPr>
          <p:nvPr/>
        </p:nvSpPr>
        <p:spPr bwMode="auto">
          <a:xfrm>
            <a:off x="5738813" y="5607050"/>
            <a:ext cx="1317625" cy="377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p>
        </p:txBody>
      </p:sp>
      <p:sp>
        <p:nvSpPr>
          <p:cNvPr id="14355" name="Rectangle 27">
            <a:extLst>
              <a:ext uri="{FF2B5EF4-FFF2-40B4-BE49-F238E27FC236}">
                <a16:creationId xmlns:a16="http://schemas.microsoft.com/office/drawing/2014/main" id="{3C0D8909-296F-41F9-874C-C3D16852C397}"/>
              </a:ext>
            </a:extLst>
          </p:cNvPr>
          <p:cNvSpPr>
            <a:spLocks noChangeArrowheads="1"/>
          </p:cNvSpPr>
          <p:nvPr/>
        </p:nvSpPr>
        <p:spPr bwMode="auto">
          <a:xfrm>
            <a:off x="5738813" y="5984875"/>
            <a:ext cx="1317625" cy="3603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Ethernet</a:t>
            </a:r>
          </a:p>
        </p:txBody>
      </p:sp>
      <p:sp>
        <p:nvSpPr>
          <p:cNvPr id="14356" name="Rectangle 28">
            <a:extLst>
              <a:ext uri="{FF2B5EF4-FFF2-40B4-BE49-F238E27FC236}">
                <a16:creationId xmlns:a16="http://schemas.microsoft.com/office/drawing/2014/main" id="{02D72AEE-CA92-4C8C-B365-EA71B17A6BDA}"/>
              </a:ext>
            </a:extLst>
          </p:cNvPr>
          <p:cNvSpPr>
            <a:spLocks noChangeArrowheads="1"/>
          </p:cNvSpPr>
          <p:nvPr/>
        </p:nvSpPr>
        <p:spPr bwMode="auto">
          <a:xfrm>
            <a:off x="5738813" y="5229225"/>
            <a:ext cx="1317625" cy="3778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a:t>
            </a:r>
          </a:p>
        </p:txBody>
      </p:sp>
      <p:sp>
        <p:nvSpPr>
          <p:cNvPr id="14357" name="Rectangle 29">
            <a:extLst>
              <a:ext uri="{FF2B5EF4-FFF2-40B4-BE49-F238E27FC236}">
                <a16:creationId xmlns:a16="http://schemas.microsoft.com/office/drawing/2014/main" id="{E8C1579B-80CB-4958-98A9-C0E5762FDB18}"/>
              </a:ext>
            </a:extLst>
          </p:cNvPr>
          <p:cNvSpPr>
            <a:spLocks noChangeArrowheads="1"/>
          </p:cNvSpPr>
          <p:nvPr/>
        </p:nvSpPr>
        <p:spPr bwMode="auto">
          <a:xfrm>
            <a:off x="5724525" y="4921250"/>
            <a:ext cx="482600"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a:t>
            </a:r>
          </a:p>
        </p:txBody>
      </p:sp>
      <p:sp>
        <p:nvSpPr>
          <p:cNvPr id="14358" name="Rectangle 30">
            <a:extLst>
              <a:ext uri="{FF2B5EF4-FFF2-40B4-BE49-F238E27FC236}">
                <a16:creationId xmlns:a16="http://schemas.microsoft.com/office/drawing/2014/main" id="{D0454DDF-DCE1-4E9C-B122-50A1E83D0ADD}"/>
              </a:ext>
            </a:extLst>
          </p:cNvPr>
          <p:cNvSpPr>
            <a:spLocks noChangeArrowheads="1"/>
          </p:cNvSpPr>
          <p:nvPr/>
        </p:nvSpPr>
        <p:spPr bwMode="auto">
          <a:xfrm>
            <a:off x="6227763" y="4921250"/>
            <a:ext cx="482600" cy="3079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SMTP</a:t>
            </a:r>
          </a:p>
        </p:txBody>
      </p:sp>
      <p:sp>
        <p:nvSpPr>
          <p:cNvPr id="14359" name="Text Box 31">
            <a:extLst>
              <a:ext uri="{FF2B5EF4-FFF2-40B4-BE49-F238E27FC236}">
                <a16:creationId xmlns:a16="http://schemas.microsoft.com/office/drawing/2014/main" id="{B0AAA3FF-3AF6-416B-A00E-C018B52C365E}"/>
              </a:ext>
            </a:extLst>
          </p:cNvPr>
          <p:cNvSpPr txBox="1">
            <a:spLocks noChangeArrowheads="1"/>
          </p:cNvSpPr>
          <p:nvPr/>
        </p:nvSpPr>
        <p:spPr bwMode="auto">
          <a:xfrm>
            <a:off x="6732588" y="479583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a:latin typeface="Arial Narrow" panose="020B0606020202030204" pitchFamily="34" charset="0"/>
              </a:rPr>
              <a:t>…</a:t>
            </a:r>
          </a:p>
        </p:txBody>
      </p:sp>
      <p:sp>
        <p:nvSpPr>
          <p:cNvPr id="14360" name="Rectangle 32">
            <a:extLst>
              <a:ext uri="{FF2B5EF4-FFF2-40B4-BE49-F238E27FC236}">
                <a16:creationId xmlns:a16="http://schemas.microsoft.com/office/drawing/2014/main" id="{56D4B1E1-5A39-46DE-931D-0B7D606253FE}"/>
              </a:ext>
            </a:extLst>
          </p:cNvPr>
          <p:cNvSpPr>
            <a:spLocks noChangeArrowheads="1"/>
          </p:cNvSpPr>
          <p:nvPr/>
        </p:nvSpPr>
        <p:spPr bwMode="auto">
          <a:xfrm>
            <a:off x="7215188" y="5607050"/>
            <a:ext cx="920750" cy="377825"/>
          </a:xfrm>
          <a:prstGeom prst="rect">
            <a:avLst/>
          </a:prstGeom>
          <a:solidFill>
            <a:srgbClr val="00FF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IPsec</a:t>
            </a:r>
          </a:p>
        </p:txBody>
      </p:sp>
      <p:sp>
        <p:nvSpPr>
          <p:cNvPr id="14361" name="Rectangle 33">
            <a:extLst>
              <a:ext uri="{FF2B5EF4-FFF2-40B4-BE49-F238E27FC236}">
                <a16:creationId xmlns:a16="http://schemas.microsoft.com/office/drawing/2014/main" id="{F197CC5D-89CD-4CA9-B275-334BC92043EB}"/>
              </a:ext>
            </a:extLst>
          </p:cNvPr>
          <p:cNvSpPr>
            <a:spLocks noChangeArrowheads="1"/>
          </p:cNvSpPr>
          <p:nvPr/>
        </p:nvSpPr>
        <p:spPr bwMode="auto">
          <a:xfrm>
            <a:off x="7215188" y="5984875"/>
            <a:ext cx="920750" cy="3603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Ethernet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500"/>
                                        <p:tgtEl>
                                          <p:spTgt spid="143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fade">
                                      <p:cBhvr>
                                        <p:cTn id="10" dur="500"/>
                                        <p:tgtEl>
                                          <p:spTgt spid="143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animEffect transition="in" filter="fade">
                                      <p:cBhvr>
                                        <p:cTn id="13" dur="500"/>
                                        <p:tgtEl>
                                          <p:spTgt spid="143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41"/>
                                        </p:tgtEl>
                                        <p:attrNameLst>
                                          <p:attrName>style.visibility</p:attrName>
                                        </p:attrNameLst>
                                      </p:cBhvr>
                                      <p:to>
                                        <p:strVal val="visible"/>
                                      </p:to>
                                    </p:set>
                                    <p:animEffect transition="in" filter="fade">
                                      <p:cBhvr>
                                        <p:cTn id="16" dur="500"/>
                                        <p:tgtEl>
                                          <p:spTgt spid="143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42"/>
                                        </p:tgtEl>
                                        <p:attrNameLst>
                                          <p:attrName>style.visibility</p:attrName>
                                        </p:attrNameLst>
                                      </p:cBhvr>
                                      <p:to>
                                        <p:strVal val="visible"/>
                                      </p:to>
                                    </p:set>
                                    <p:animEffect transition="in" filter="fade">
                                      <p:cBhvr>
                                        <p:cTn id="19" dur="500"/>
                                        <p:tgtEl>
                                          <p:spTgt spid="143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fade">
                                      <p:cBhvr>
                                        <p:cTn id="22" dur="500"/>
                                        <p:tgtEl>
                                          <p:spTgt spid="143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51"/>
                                        </p:tgtEl>
                                        <p:attrNameLst>
                                          <p:attrName>style.visibility</p:attrName>
                                        </p:attrNameLst>
                                      </p:cBhvr>
                                      <p:to>
                                        <p:strVal val="visible"/>
                                      </p:to>
                                    </p:set>
                                    <p:animEffect transition="in" filter="fade">
                                      <p:cBhvr>
                                        <p:cTn id="25" dur="500"/>
                                        <p:tgtEl>
                                          <p:spTgt spid="143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52"/>
                                        </p:tgtEl>
                                        <p:attrNameLst>
                                          <p:attrName>style.visibility</p:attrName>
                                        </p:attrNameLst>
                                      </p:cBhvr>
                                      <p:to>
                                        <p:strVal val="visible"/>
                                      </p:to>
                                    </p:set>
                                    <p:animEffect transition="in" filter="fade">
                                      <p:cBhvr>
                                        <p:cTn id="28" dur="500"/>
                                        <p:tgtEl>
                                          <p:spTgt spid="143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53"/>
                                        </p:tgtEl>
                                        <p:attrNameLst>
                                          <p:attrName>style.visibility</p:attrName>
                                        </p:attrNameLst>
                                      </p:cBhvr>
                                      <p:to>
                                        <p:strVal val="visible"/>
                                      </p:to>
                                    </p:set>
                                    <p:animEffect transition="in" filter="fade">
                                      <p:cBhvr>
                                        <p:cTn id="31" dur="500"/>
                                        <p:tgtEl>
                                          <p:spTgt spid="143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344"/>
                                        </p:tgtEl>
                                        <p:attrNameLst>
                                          <p:attrName>style.visibility</p:attrName>
                                        </p:attrNameLst>
                                      </p:cBhvr>
                                      <p:to>
                                        <p:strVal val="visible"/>
                                      </p:to>
                                    </p:set>
                                    <p:animEffect transition="in" filter="fade">
                                      <p:cBhvr>
                                        <p:cTn id="36" dur="500"/>
                                        <p:tgtEl>
                                          <p:spTgt spid="143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340">
                                            <p:txEl>
                                              <p:pRg st="5" end="5"/>
                                            </p:txEl>
                                          </p:spTgt>
                                        </p:tgtEl>
                                        <p:attrNameLst>
                                          <p:attrName>style.visibility</p:attrName>
                                        </p:attrNameLst>
                                      </p:cBhvr>
                                      <p:to>
                                        <p:strVal val="visible"/>
                                      </p:to>
                                    </p:set>
                                    <p:animEffect transition="in" filter="fade">
                                      <p:cBhvr>
                                        <p:cTn id="39" dur="500"/>
                                        <p:tgtEl>
                                          <p:spTgt spid="14340">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40">
                                            <p:txEl>
                                              <p:pRg st="6" end="6"/>
                                            </p:txEl>
                                          </p:spTgt>
                                        </p:tgtEl>
                                        <p:attrNameLst>
                                          <p:attrName>style.visibility</p:attrName>
                                        </p:attrNameLst>
                                      </p:cBhvr>
                                      <p:to>
                                        <p:strVal val="visible"/>
                                      </p:to>
                                    </p:set>
                                    <p:animEffect transition="in" filter="fade">
                                      <p:cBhvr>
                                        <p:cTn id="42" dur="500"/>
                                        <p:tgtEl>
                                          <p:spTgt spid="143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340">
                                            <p:txEl>
                                              <p:pRg st="7" end="7"/>
                                            </p:txEl>
                                          </p:spTgt>
                                        </p:tgtEl>
                                        <p:attrNameLst>
                                          <p:attrName>style.visibility</p:attrName>
                                        </p:attrNameLst>
                                      </p:cBhvr>
                                      <p:to>
                                        <p:strVal val="visible"/>
                                      </p:to>
                                    </p:set>
                                    <p:animEffect transition="in" filter="fade">
                                      <p:cBhvr>
                                        <p:cTn id="45" dur="500"/>
                                        <p:tgtEl>
                                          <p:spTgt spid="14340">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345"/>
                                        </p:tgtEl>
                                        <p:attrNameLst>
                                          <p:attrName>style.visibility</p:attrName>
                                        </p:attrNameLst>
                                      </p:cBhvr>
                                      <p:to>
                                        <p:strVal val="visible"/>
                                      </p:to>
                                    </p:set>
                                    <p:animEffect transition="in" filter="fade">
                                      <p:cBhvr>
                                        <p:cTn id="48" dur="500"/>
                                        <p:tgtEl>
                                          <p:spTgt spid="143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346"/>
                                        </p:tgtEl>
                                        <p:attrNameLst>
                                          <p:attrName>style.visibility</p:attrName>
                                        </p:attrNameLst>
                                      </p:cBhvr>
                                      <p:to>
                                        <p:strVal val="visible"/>
                                      </p:to>
                                    </p:set>
                                    <p:animEffect transition="in" filter="fade">
                                      <p:cBhvr>
                                        <p:cTn id="51" dur="500"/>
                                        <p:tgtEl>
                                          <p:spTgt spid="143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347"/>
                                        </p:tgtEl>
                                        <p:attrNameLst>
                                          <p:attrName>style.visibility</p:attrName>
                                        </p:attrNameLst>
                                      </p:cBhvr>
                                      <p:to>
                                        <p:strVal val="visible"/>
                                      </p:to>
                                    </p:set>
                                    <p:animEffect transition="in" filter="fade">
                                      <p:cBhvr>
                                        <p:cTn id="54" dur="500"/>
                                        <p:tgtEl>
                                          <p:spTgt spid="1434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348"/>
                                        </p:tgtEl>
                                        <p:attrNameLst>
                                          <p:attrName>style.visibility</p:attrName>
                                        </p:attrNameLst>
                                      </p:cBhvr>
                                      <p:to>
                                        <p:strVal val="visible"/>
                                      </p:to>
                                    </p:set>
                                    <p:animEffect transition="in" filter="fade">
                                      <p:cBhvr>
                                        <p:cTn id="57" dur="500"/>
                                        <p:tgtEl>
                                          <p:spTgt spid="1434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349"/>
                                        </p:tgtEl>
                                        <p:attrNameLst>
                                          <p:attrName>style.visibility</p:attrName>
                                        </p:attrNameLst>
                                      </p:cBhvr>
                                      <p:to>
                                        <p:strVal val="visible"/>
                                      </p:to>
                                    </p:set>
                                    <p:animEffect transition="in" filter="fade">
                                      <p:cBhvr>
                                        <p:cTn id="60" dur="500"/>
                                        <p:tgtEl>
                                          <p:spTgt spid="143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350"/>
                                        </p:tgtEl>
                                        <p:attrNameLst>
                                          <p:attrName>style.visibility</p:attrName>
                                        </p:attrNameLst>
                                      </p:cBhvr>
                                      <p:to>
                                        <p:strVal val="visible"/>
                                      </p:to>
                                    </p:set>
                                    <p:animEffect transition="in" filter="fade">
                                      <p:cBhvr>
                                        <p:cTn id="63" dur="500"/>
                                        <p:tgtEl>
                                          <p:spTgt spid="1435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14338"/>
                                        </p:tgtEl>
                                        <p:attrNameLst>
                                          <p:attrName>style.visibility</p:attrName>
                                        </p:attrNameLst>
                                      </p:cBhvr>
                                      <p:to>
                                        <p:strVal val="visible"/>
                                      </p:to>
                                    </p:set>
                                    <p:animEffect transition="in" filter="fade">
                                      <p:cBhvr>
                                        <p:cTn id="68" dur="500"/>
                                        <p:tgtEl>
                                          <p:spTgt spid="143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354"/>
                                        </p:tgtEl>
                                        <p:attrNameLst>
                                          <p:attrName>style.visibility</p:attrName>
                                        </p:attrNameLst>
                                      </p:cBhvr>
                                      <p:to>
                                        <p:strVal val="visible"/>
                                      </p:to>
                                    </p:set>
                                    <p:animEffect transition="in" filter="fade">
                                      <p:cBhvr>
                                        <p:cTn id="71" dur="500"/>
                                        <p:tgtEl>
                                          <p:spTgt spid="1435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340">
                                            <p:txEl>
                                              <p:pRg st="10" end="10"/>
                                            </p:txEl>
                                          </p:spTgt>
                                        </p:tgtEl>
                                        <p:attrNameLst>
                                          <p:attrName>style.visibility</p:attrName>
                                        </p:attrNameLst>
                                      </p:cBhvr>
                                      <p:to>
                                        <p:strVal val="visible"/>
                                      </p:to>
                                    </p:set>
                                    <p:animEffect transition="in" filter="fade">
                                      <p:cBhvr>
                                        <p:cTn id="74" dur="500"/>
                                        <p:tgtEl>
                                          <p:spTgt spid="14340">
                                            <p:txEl>
                                              <p:pRg st="10" end="1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4340">
                                            <p:txEl>
                                              <p:pRg st="11" end="11"/>
                                            </p:txEl>
                                          </p:spTgt>
                                        </p:tgtEl>
                                        <p:attrNameLst>
                                          <p:attrName>style.visibility</p:attrName>
                                        </p:attrNameLst>
                                      </p:cBhvr>
                                      <p:to>
                                        <p:strVal val="visible"/>
                                      </p:to>
                                    </p:set>
                                    <p:animEffect transition="in" filter="fade">
                                      <p:cBhvr>
                                        <p:cTn id="77" dur="500"/>
                                        <p:tgtEl>
                                          <p:spTgt spid="14340">
                                            <p:txEl>
                                              <p:pRg st="11" end="1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340">
                                            <p:txEl>
                                              <p:pRg st="12" end="12"/>
                                            </p:txEl>
                                          </p:spTgt>
                                        </p:tgtEl>
                                        <p:attrNameLst>
                                          <p:attrName>style.visibility</p:attrName>
                                        </p:attrNameLst>
                                      </p:cBhvr>
                                      <p:to>
                                        <p:strVal val="visible"/>
                                      </p:to>
                                    </p:set>
                                    <p:animEffect transition="in" filter="fade">
                                      <p:cBhvr>
                                        <p:cTn id="80" dur="500"/>
                                        <p:tgtEl>
                                          <p:spTgt spid="14340">
                                            <p:txEl>
                                              <p:pRg st="12" end="12"/>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4355"/>
                                        </p:tgtEl>
                                        <p:attrNameLst>
                                          <p:attrName>style.visibility</p:attrName>
                                        </p:attrNameLst>
                                      </p:cBhvr>
                                      <p:to>
                                        <p:strVal val="visible"/>
                                      </p:to>
                                    </p:set>
                                    <p:animEffect transition="in" filter="fade">
                                      <p:cBhvr>
                                        <p:cTn id="83" dur="500"/>
                                        <p:tgtEl>
                                          <p:spTgt spid="1435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356"/>
                                        </p:tgtEl>
                                        <p:attrNameLst>
                                          <p:attrName>style.visibility</p:attrName>
                                        </p:attrNameLst>
                                      </p:cBhvr>
                                      <p:to>
                                        <p:strVal val="visible"/>
                                      </p:to>
                                    </p:set>
                                    <p:animEffect transition="in" filter="fade">
                                      <p:cBhvr>
                                        <p:cTn id="86" dur="500"/>
                                        <p:tgtEl>
                                          <p:spTgt spid="1435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357"/>
                                        </p:tgtEl>
                                        <p:attrNameLst>
                                          <p:attrName>style.visibility</p:attrName>
                                        </p:attrNameLst>
                                      </p:cBhvr>
                                      <p:to>
                                        <p:strVal val="visible"/>
                                      </p:to>
                                    </p:set>
                                    <p:animEffect transition="in" filter="fade">
                                      <p:cBhvr>
                                        <p:cTn id="89" dur="500"/>
                                        <p:tgtEl>
                                          <p:spTgt spid="143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4358"/>
                                        </p:tgtEl>
                                        <p:attrNameLst>
                                          <p:attrName>style.visibility</p:attrName>
                                        </p:attrNameLst>
                                      </p:cBhvr>
                                      <p:to>
                                        <p:strVal val="visible"/>
                                      </p:to>
                                    </p:set>
                                    <p:animEffect transition="in" filter="fade">
                                      <p:cBhvr>
                                        <p:cTn id="92" dur="500"/>
                                        <p:tgtEl>
                                          <p:spTgt spid="1435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4359"/>
                                        </p:tgtEl>
                                        <p:attrNameLst>
                                          <p:attrName>style.visibility</p:attrName>
                                        </p:attrNameLst>
                                      </p:cBhvr>
                                      <p:to>
                                        <p:strVal val="visible"/>
                                      </p:to>
                                    </p:set>
                                    <p:animEffect transition="in" filter="fade">
                                      <p:cBhvr>
                                        <p:cTn id="95" dur="500"/>
                                        <p:tgtEl>
                                          <p:spTgt spid="1435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360"/>
                                        </p:tgtEl>
                                        <p:attrNameLst>
                                          <p:attrName>style.visibility</p:attrName>
                                        </p:attrNameLst>
                                      </p:cBhvr>
                                      <p:to>
                                        <p:strVal val="visible"/>
                                      </p:to>
                                    </p:set>
                                    <p:animEffect transition="in" filter="fade">
                                      <p:cBhvr>
                                        <p:cTn id="98" dur="500"/>
                                        <p:tgtEl>
                                          <p:spTgt spid="1436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4361"/>
                                        </p:tgtEl>
                                        <p:attrNameLst>
                                          <p:attrName>style.visibility</p:attrName>
                                        </p:attrNameLst>
                                      </p:cBhvr>
                                      <p:to>
                                        <p:strVal val="visible"/>
                                      </p:to>
                                    </p:set>
                                    <p:animEffect transition="in" filter="fade">
                                      <p:cBhvr>
                                        <p:cTn id="101" dur="500"/>
                                        <p:tgtEl>
                                          <p:spTgt spid="1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14341" grpId="0" animBg="1"/>
      <p:bldP spid="14342" grpId="0" animBg="1"/>
      <p:bldP spid="14343" grpId="0" animBg="1"/>
      <p:bldP spid="14344" grpId="0" animBg="1"/>
      <p:bldP spid="14345" grpId="0" animBg="1"/>
      <p:bldP spid="14346" grpId="0" animBg="1"/>
      <p:bldP spid="14347" grpId="0" animBg="1"/>
      <p:bldP spid="14348" grpId="0" animBg="1"/>
      <p:bldP spid="14349" grpId="0" animBg="1"/>
      <p:bldP spid="14350" grpId="0"/>
      <p:bldP spid="14351" grpId="0" animBg="1"/>
      <p:bldP spid="14352" grpId="0" animBg="1"/>
      <p:bldP spid="14353" grpId="0"/>
      <p:bldP spid="14354" grpId="0" animBg="1"/>
      <p:bldP spid="14355" grpId="0" animBg="1"/>
      <p:bldP spid="14356" grpId="0" animBg="1"/>
      <p:bldP spid="14357" grpId="0" animBg="1"/>
      <p:bldP spid="14358" grpId="0" animBg="1"/>
      <p:bldP spid="14359" grpId="0"/>
      <p:bldP spid="14360" grpId="0" animBg="1"/>
      <p:bldP spid="143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a:extLst>
              <a:ext uri="{FF2B5EF4-FFF2-40B4-BE49-F238E27FC236}">
                <a16:creationId xmlns:a16="http://schemas.microsoft.com/office/drawing/2014/main" id="{662D5ACC-CEC0-493E-86BF-A6A5BDD25C0C}"/>
              </a:ext>
            </a:extLst>
          </p:cNvPr>
          <p:cNvSpPr>
            <a:spLocks noGrp="1" noChangeArrowheads="1"/>
          </p:cNvSpPr>
          <p:nvPr>
            <p:ph type="title"/>
          </p:nvPr>
        </p:nvSpPr>
        <p:spPr/>
        <p:txBody>
          <a:bodyPr/>
          <a:lstStyle/>
          <a:p>
            <a:pPr eaLnBrk="1" hangingPunct="1">
              <a:defRPr/>
            </a:pPr>
            <a:r>
              <a:rPr lang="it-IT"/>
              <a:t>IPsec standardization History</a:t>
            </a:r>
          </a:p>
        </p:txBody>
      </p:sp>
      <p:sp>
        <p:nvSpPr>
          <p:cNvPr id="12291" name="Rectangle 3">
            <a:extLst>
              <a:ext uri="{FF2B5EF4-FFF2-40B4-BE49-F238E27FC236}">
                <a16:creationId xmlns:a16="http://schemas.microsoft.com/office/drawing/2014/main" id="{34E20260-676B-4ED8-9FDA-F793109C12F5}"/>
              </a:ext>
            </a:extLst>
          </p:cNvPr>
          <p:cNvSpPr>
            <a:spLocks noGrp="1" noChangeArrowheads="1"/>
          </p:cNvSpPr>
          <p:nvPr>
            <p:ph type="body" idx="1"/>
          </p:nvPr>
        </p:nvSpPr>
        <p:spPr>
          <a:xfrm>
            <a:off x="395288" y="1125538"/>
            <a:ext cx="8461375" cy="5219700"/>
          </a:xfrm>
        </p:spPr>
        <p:txBody>
          <a:bodyPr>
            <a:normAutofit lnSpcReduction="10000"/>
          </a:bodyPr>
          <a:lstStyle/>
          <a:p>
            <a:pPr eaLnBrk="1" hangingPunct="1">
              <a:lnSpc>
                <a:spcPct val="80000"/>
              </a:lnSpc>
              <a:defRPr/>
            </a:pPr>
            <a:r>
              <a:rPr lang="it-IT" altLang="it-IT" sz="2400" dirty="0"/>
              <a:t>Three major “</a:t>
            </a:r>
            <a:r>
              <a:rPr lang="it-IT" altLang="it-IT" sz="2400" dirty="0" err="1"/>
              <a:t>series</a:t>
            </a:r>
            <a:r>
              <a:rPr lang="it-IT" altLang="it-IT" sz="2400" dirty="0"/>
              <a:t>” of </a:t>
            </a:r>
            <a:r>
              <a:rPr lang="it-IT" altLang="it-IT" sz="2400" dirty="0" err="1"/>
              <a:t>RFCs</a:t>
            </a:r>
            <a:endParaRPr lang="it-IT" altLang="it-IT" sz="2400" dirty="0"/>
          </a:p>
          <a:p>
            <a:pPr lvl="4" eaLnBrk="1" hangingPunct="1">
              <a:lnSpc>
                <a:spcPct val="80000"/>
              </a:lnSpc>
              <a:defRPr/>
            </a:pPr>
            <a:endParaRPr lang="it-IT" altLang="it-IT" sz="1600" dirty="0"/>
          </a:p>
          <a:p>
            <a:pPr lvl="1" eaLnBrk="1" hangingPunct="1">
              <a:lnSpc>
                <a:spcPct val="80000"/>
              </a:lnSpc>
              <a:defRPr/>
            </a:pPr>
            <a:r>
              <a:rPr lang="it-IT" altLang="it-IT" sz="2400" dirty="0"/>
              <a:t>Serie 1: RFC 1825-1827 (</a:t>
            </a:r>
            <a:r>
              <a:rPr lang="it-IT" altLang="it-IT" sz="2400" dirty="0" err="1"/>
              <a:t>august</a:t>
            </a:r>
            <a:r>
              <a:rPr lang="it-IT" altLang="it-IT" sz="2400" dirty="0"/>
              <a:t> 1995)</a:t>
            </a:r>
          </a:p>
          <a:p>
            <a:pPr lvl="2" eaLnBrk="1" hangingPunct="1">
              <a:lnSpc>
                <a:spcPct val="80000"/>
              </a:lnSpc>
              <a:defRPr/>
            </a:pPr>
            <a:r>
              <a:rPr lang="it-IT" altLang="it-IT" sz="2000" dirty="0" err="1"/>
              <a:t>IPsec</a:t>
            </a:r>
            <a:r>
              <a:rPr lang="it-IT" altLang="it-IT" sz="2000" dirty="0"/>
              <a:t> concepts first </a:t>
            </a:r>
            <a:r>
              <a:rPr lang="it-IT" altLang="it-IT" sz="2000" dirty="0" err="1"/>
              <a:t>drafted</a:t>
            </a:r>
            <a:endParaRPr lang="it-IT" altLang="it-IT" sz="2000" dirty="0"/>
          </a:p>
          <a:p>
            <a:pPr lvl="4" eaLnBrk="1" hangingPunct="1">
              <a:lnSpc>
                <a:spcPct val="80000"/>
              </a:lnSpc>
              <a:defRPr/>
            </a:pPr>
            <a:endParaRPr lang="it-IT" altLang="it-IT" sz="1600" dirty="0"/>
          </a:p>
          <a:p>
            <a:pPr lvl="1" eaLnBrk="1" hangingPunct="1">
              <a:lnSpc>
                <a:spcPct val="80000"/>
              </a:lnSpc>
              <a:defRPr/>
            </a:pPr>
            <a:r>
              <a:rPr lang="it-IT" altLang="it-IT" sz="2400" dirty="0"/>
              <a:t>Serie 2: </a:t>
            </a:r>
            <a:r>
              <a:rPr lang="it-IT" altLang="it-IT" sz="2400" dirty="0" err="1"/>
              <a:t>RFCs</a:t>
            </a:r>
            <a:r>
              <a:rPr lang="it-IT" altLang="it-IT" sz="2400" dirty="0"/>
              <a:t> 2401-2412 (</a:t>
            </a:r>
            <a:r>
              <a:rPr lang="it-IT" altLang="it-IT" sz="2400" dirty="0" err="1"/>
              <a:t>november</a:t>
            </a:r>
            <a:r>
              <a:rPr lang="it-IT" altLang="it-IT" sz="2400" dirty="0"/>
              <a:t> 1998)</a:t>
            </a:r>
          </a:p>
          <a:p>
            <a:pPr lvl="2" eaLnBrk="1" hangingPunct="1">
              <a:lnSpc>
                <a:spcPct val="80000"/>
              </a:lnSpc>
              <a:defRPr/>
            </a:pPr>
            <a:r>
              <a:rPr lang="it-IT" altLang="it-IT" sz="2000" dirty="0" err="1"/>
              <a:t>Significant</a:t>
            </a:r>
            <a:r>
              <a:rPr lang="it-IT" altLang="it-IT" sz="2000" dirty="0"/>
              <a:t> </a:t>
            </a:r>
            <a:r>
              <a:rPr lang="it-IT" altLang="it-IT" sz="2000" dirty="0" err="1"/>
              <a:t>revision</a:t>
            </a:r>
            <a:r>
              <a:rPr lang="it-IT" altLang="it-IT" sz="2000" dirty="0"/>
              <a:t> of ALL the </a:t>
            </a:r>
            <a:r>
              <a:rPr lang="it-IT" altLang="it-IT" sz="2000" dirty="0" err="1"/>
              <a:t>IPsec</a:t>
            </a:r>
            <a:r>
              <a:rPr lang="it-IT" altLang="it-IT" sz="2000" dirty="0"/>
              <a:t> </a:t>
            </a:r>
            <a:r>
              <a:rPr lang="it-IT" altLang="it-IT" sz="2000" dirty="0" err="1"/>
              <a:t>architecture</a:t>
            </a:r>
            <a:endParaRPr lang="it-IT" altLang="it-IT" sz="2000" dirty="0"/>
          </a:p>
          <a:p>
            <a:pPr lvl="2" eaLnBrk="1" hangingPunct="1">
              <a:lnSpc>
                <a:spcPct val="80000"/>
              </a:lnSpc>
              <a:defRPr/>
            </a:pPr>
            <a:r>
              <a:rPr lang="it-IT" altLang="it-IT" sz="2000" dirty="0" err="1"/>
              <a:t>Describes</a:t>
            </a:r>
            <a:r>
              <a:rPr lang="it-IT" altLang="it-IT" sz="2000" dirty="0"/>
              <a:t> </a:t>
            </a:r>
            <a:r>
              <a:rPr lang="it-IT" altLang="it-IT" sz="2000" dirty="0" err="1"/>
              <a:t>IPsec</a:t>
            </a:r>
            <a:r>
              <a:rPr lang="it-IT" altLang="it-IT" sz="2000" dirty="0"/>
              <a:t> </a:t>
            </a:r>
            <a:r>
              <a:rPr lang="it-IT" altLang="it-IT" sz="2000" dirty="0" err="1"/>
              <a:t>as</a:t>
            </a:r>
            <a:r>
              <a:rPr lang="it-IT" altLang="it-IT" sz="2000" dirty="0"/>
              <a:t> </a:t>
            </a:r>
            <a:r>
              <a:rPr lang="it-IT" altLang="it-IT" sz="2000" dirty="0" err="1"/>
              <a:t>we</a:t>
            </a:r>
            <a:r>
              <a:rPr lang="it-IT" altLang="it-IT" sz="2000" dirty="0"/>
              <a:t> know </a:t>
            </a:r>
            <a:r>
              <a:rPr lang="it-IT" altLang="it-IT" sz="2000" dirty="0" err="1"/>
              <a:t>it</a:t>
            </a:r>
            <a:r>
              <a:rPr lang="it-IT" altLang="it-IT" sz="2000" dirty="0"/>
              <a:t> </a:t>
            </a:r>
            <a:r>
              <a:rPr lang="it-IT" altLang="it-IT" sz="2000" dirty="0" err="1"/>
              <a:t>today</a:t>
            </a:r>
            <a:endParaRPr lang="it-IT" altLang="it-IT" sz="2000" dirty="0"/>
          </a:p>
          <a:p>
            <a:pPr lvl="4" eaLnBrk="1" hangingPunct="1">
              <a:lnSpc>
                <a:spcPct val="80000"/>
              </a:lnSpc>
              <a:defRPr/>
            </a:pPr>
            <a:endParaRPr lang="it-IT" altLang="it-IT" sz="1600" dirty="0"/>
          </a:p>
          <a:p>
            <a:pPr lvl="1" eaLnBrk="1" hangingPunct="1">
              <a:lnSpc>
                <a:spcPct val="80000"/>
              </a:lnSpc>
              <a:defRPr/>
            </a:pPr>
            <a:r>
              <a:rPr lang="it-IT" altLang="it-IT" sz="2400" dirty="0"/>
              <a:t>Serie 3: RFC 4301-4307 (</a:t>
            </a:r>
            <a:r>
              <a:rPr lang="it-IT" altLang="it-IT" sz="2400" dirty="0" err="1"/>
              <a:t>december</a:t>
            </a:r>
            <a:r>
              <a:rPr lang="it-IT" altLang="it-IT" sz="2400" dirty="0"/>
              <a:t> 2005)</a:t>
            </a:r>
          </a:p>
          <a:p>
            <a:pPr lvl="2" eaLnBrk="1" hangingPunct="1">
              <a:lnSpc>
                <a:spcPct val="80000"/>
              </a:lnSpc>
              <a:defRPr/>
            </a:pPr>
            <a:r>
              <a:rPr lang="it-IT" altLang="it-IT" sz="2000" dirty="0" err="1"/>
              <a:t>Born</a:t>
            </a:r>
            <a:r>
              <a:rPr lang="it-IT" altLang="it-IT" sz="2000" dirty="0"/>
              <a:t> after long </a:t>
            </a:r>
            <a:r>
              <a:rPr lang="it-IT" altLang="it-IT" sz="2000" dirty="0" err="1"/>
              <a:t>discussion</a:t>
            </a:r>
            <a:r>
              <a:rPr lang="it-IT" altLang="it-IT" sz="2000" dirty="0"/>
              <a:t> in WG (</a:t>
            </a:r>
            <a:r>
              <a:rPr lang="it-IT" altLang="it-IT" sz="2000" dirty="0" err="1"/>
              <a:t>almost</a:t>
            </a:r>
            <a:r>
              <a:rPr lang="it-IT" altLang="it-IT" sz="2000" dirty="0"/>
              <a:t> 5 </a:t>
            </a:r>
            <a:r>
              <a:rPr lang="it-IT" altLang="it-IT" sz="2000" dirty="0" err="1"/>
              <a:t>years</a:t>
            </a:r>
            <a:r>
              <a:rPr lang="it-IT" altLang="it-IT" sz="2000" dirty="0"/>
              <a:t>) </a:t>
            </a:r>
          </a:p>
          <a:p>
            <a:pPr lvl="2" eaLnBrk="1" hangingPunct="1">
              <a:lnSpc>
                <a:spcPct val="80000"/>
              </a:lnSpc>
              <a:defRPr/>
            </a:pPr>
            <a:r>
              <a:rPr lang="it-IT" altLang="it-IT" sz="2000" dirty="0" err="1"/>
              <a:t>basically</a:t>
            </a:r>
            <a:r>
              <a:rPr lang="it-IT" altLang="it-IT" sz="2000" dirty="0"/>
              <a:t> touches/</a:t>
            </a:r>
            <a:r>
              <a:rPr lang="it-IT" altLang="it-IT" sz="2000" dirty="0" err="1"/>
              <a:t>extends</a:t>
            </a:r>
            <a:r>
              <a:rPr lang="it-IT" altLang="it-IT" sz="2000" dirty="0"/>
              <a:t> </a:t>
            </a:r>
            <a:r>
              <a:rPr lang="it-IT" altLang="it-IT" sz="2000" dirty="0" err="1"/>
              <a:t>all</a:t>
            </a:r>
            <a:r>
              <a:rPr lang="it-IT" altLang="it-IT" sz="2000" dirty="0"/>
              <a:t> the </a:t>
            </a:r>
            <a:r>
              <a:rPr lang="it-IT" altLang="it-IT" sz="2000" dirty="0" err="1"/>
              <a:t>IPsec</a:t>
            </a:r>
            <a:r>
              <a:rPr lang="it-IT" altLang="it-IT" sz="2000" dirty="0"/>
              <a:t> </a:t>
            </a:r>
            <a:r>
              <a:rPr lang="it-IT" altLang="it-IT" sz="2000" dirty="0" err="1"/>
              <a:t>architecture</a:t>
            </a:r>
            <a:endParaRPr lang="it-IT" altLang="it-IT" sz="2000" u="sng" dirty="0"/>
          </a:p>
          <a:p>
            <a:pPr lvl="2" eaLnBrk="1" hangingPunct="1">
              <a:lnSpc>
                <a:spcPct val="80000"/>
              </a:lnSpc>
              <a:defRPr/>
            </a:pPr>
            <a:r>
              <a:rPr lang="it-IT" altLang="it-IT" sz="2000" dirty="0" err="1"/>
              <a:t>Most</a:t>
            </a:r>
            <a:r>
              <a:rPr lang="it-IT" altLang="it-IT" sz="2000" dirty="0"/>
              <a:t> </a:t>
            </a:r>
            <a:r>
              <a:rPr lang="it-IT" altLang="it-IT" sz="2000" dirty="0" err="1"/>
              <a:t>important</a:t>
            </a:r>
            <a:r>
              <a:rPr lang="it-IT" altLang="it-IT" sz="2000" dirty="0"/>
              <a:t>: </a:t>
            </a:r>
            <a:r>
              <a:rPr lang="it-IT" altLang="it-IT" sz="2000" u="sng" dirty="0"/>
              <a:t>major</a:t>
            </a:r>
            <a:r>
              <a:rPr lang="it-IT" altLang="it-IT" sz="2000" dirty="0"/>
              <a:t> </a:t>
            </a:r>
            <a:r>
              <a:rPr lang="it-IT" altLang="it-IT" sz="2000" dirty="0" err="1"/>
              <a:t>revision</a:t>
            </a:r>
            <a:r>
              <a:rPr lang="it-IT" altLang="it-IT" sz="2000" dirty="0"/>
              <a:t> of IKE (Internet Key Exchange </a:t>
            </a:r>
            <a:r>
              <a:rPr lang="it-IT" altLang="it-IT" sz="2000" dirty="0" err="1"/>
              <a:t>protocol</a:t>
            </a:r>
            <a:r>
              <a:rPr lang="it-IT" altLang="it-IT" sz="2000" dirty="0"/>
              <a:t>)</a:t>
            </a:r>
          </a:p>
          <a:p>
            <a:pPr lvl="3" eaLnBrk="1" hangingPunct="1">
              <a:lnSpc>
                <a:spcPct val="80000"/>
              </a:lnSpc>
              <a:defRPr/>
            </a:pPr>
            <a:r>
              <a:rPr lang="it-IT" altLang="it-IT" sz="1800" dirty="0"/>
              <a:t>IKEv2 </a:t>
            </a:r>
            <a:r>
              <a:rPr lang="it-IT" altLang="it-IT" sz="1800" dirty="0" err="1"/>
              <a:t>simplifies</a:t>
            </a:r>
            <a:r>
              <a:rPr lang="it-IT" altLang="it-IT" sz="1800" dirty="0"/>
              <a:t> and </a:t>
            </a:r>
            <a:r>
              <a:rPr lang="it-IT" altLang="it-IT" sz="1800" dirty="0" err="1"/>
              <a:t>glues</a:t>
            </a:r>
            <a:r>
              <a:rPr lang="it-IT" altLang="it-IT" sz="1800" dirty="0"/>
              <a:t> </a:t>
            </a:r>
            <a:r>
              <a:rPr lang="it-IT" altLang="it-IT" sz="1800" dirty="0" err="1"/>
              <a:t>several</a:t>
            </a:r>
            <a:r>
              <a:rPr lang="it-IT" altLang="it-IT" sz="1800" dirty="0"/>
              <a:t> </a:t>
            </a:r>
            <a:r>
              <a:rPr lang="it-IT" altLang="it-IT" sz="1800" dirty="0" err="1"/>
              <a:t>protocols</a:t>
            </a:r>
            <a:r>
              <a:rPr lang="it-IT" altLang="it-IT" sz="1800" dirty="0"/>
              <a:t> (ISAKMP, IKE, Oakley) </a:t>
            </a:r>
            <a:r>
              <a:rPr lang="it-IT" altLang="it-IT" sz="1800" dirty="0" err="1"/>
              <a:t>into</a:t>
            </a:r>
            <a:r>
              <a:rPr lang="it-IT" altLang="it-IT" sz="1800" dirty="0"/>
              <a:t> one</a:t>
            </a:r>
          </a:p>
          <a:p>
            <a:pPr lvl="3" eaLnBrk="1" hangingPunct="1">
              <a:lnSpc>
                <a:spcPct val="80000"/>
              </a:lnSpc>
              <a:defRPr/>
            </a:pPr>
            <a:endParaRPr lang="it-IT" altLang="it-IT" sz="1800" dirty="0"/>
          </a:p>
          <a:p>
            <a:pPr eaLnBrk="1" hangingPunct="1">
              <a:lnSpc>
                <a:spcPct val="80000"/>
              </a:lnSpc>
              <a:defRPr/>
            </a:pPr>
            <a:r>
              <a:rPr lang="it-IT" altLang="it-IT" sz="2600" dirty="0" err="1"/>
              <a:t>Lots</a:t>
            </a:r>
            <a:r>
              <a:rPr lang="it-IT" altLang="it-IT" sz="2600" dirty="0"/>
              <a:t> (!) of </a:t>
            </a:r>
            <a:r>
              <a:rPr lang="it-IT" altLang="it-IT" sz="2600" dirty="0" err="1"/>
              <a:t>RFCs</a:t>
            </a:r>
            <a:r>
              <a:rPr lang="it-IT" altLang="it-IT" sz="2600" dirty="0"/>
              <a:t> – </a:t>
            </a:r>
            <a:r>
              <a:rPr lang="it-IT" altLang="it-IT" sz="2600" dirty="0" err="1"/>
              <a:t>see</a:t>
            </a:r>
            <a:r>
              <a:rPr lang="it-IT" altLang="it-IT" sz="2600" dirty="0"/>
              <a:t> RFC6071 for a </a:t>
            </a:r>
            <a:r>
              <a:rPr lang="en-US" altLang="it-IT" sz="2600" dirty="0"/>
              <a:t>snapshot of IPsec- and IKE-related RFCs</a:t>
            </a:r>
            <a:endParaRPr lang="it-IT" altLang="it-IT"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500"/>
                                        <p:tgtEl>
                                          <p:spTgt spid="12291">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Effect transition="in" filter="fade">
                                      <p:cBhvr>
                                        <p:cTn id="15" dur="500"/>
                                        <p:tgtEl>
                                          <p:spTgt spid="1229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fade">
                                      <p:cBhvr>
                                        <p:cTn id="20" dur="500"/>
                                        <p:tgtEl>
                                          <p:spTgt spid="12291">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animEffect transition="in" filter="fade">
                                      <p:cBhvr>
                                        <p:cTn id="23" dur="500"/>
                                        <p:tgtEl>
                                          <p:spTgt spid="12291">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291">
                                            <p:txEl>
                                              <p:pRg st="7" end="7"/>
                                            </p:txEl>
                                          </p:spTgt>
                                        </p:tgtEl>
                                        <p:attrNameLst>
                                          <p:attrName>style.visibility</p:attrName>
                                        </p:attrNameLst>
                                      </p:cBhvr>
                                      <p:to>
                                        <p:strVal val="visible"/>
                                      </p:to>
                                    </p:set>
                                    <p:animEffect transition="in" filter="fade">
                                      <p:cBhvr>
                                        <p:cTn id="26" dur="500"/>
                                        <p:tgtEl>
                                          <p:spTgt spid="12291">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291">
                                            <p:txEl>
                                              <p:pRg st="9" end="9"/>
                                            </p:txEl>
                                          </p:spTgt>
                                        </p:tgtEl>
                                        <p:attrNameLst>
                                          <p:attrName>style.visibility</p:attrName>
                                        </p:attrNameLst>
                                      </p:cBhvr>
                                      <p:to>
                                        <p:strVal val="visible"/>
                                      </p:to>
                                    </p:set>
                                    <p:animEffect transition="in" filter="fade">
                                      <p:cBhvr>
                                        <p:cTn id="31" dur="500"/>
                                        <p:tgtEl>
                                          <p:spTgt spid="12291">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91">
                                            <p:txEl>
                                              <p:pRg st="10" end="10"/>
                                            </p:txEl>
                                          </p:spTgt>
                                        </p:tgtEl>
                                        <p:attrNameLst>
                                          <p:attrName>style.visibility</p:attrName>
                                        </p:attrNameLst>
                                      </p:cBhvr>
                                      <p:to>
                                        <p:strVal val="visible"/>
                                      </p:to>
                                    </p:set>
                                    <p:animEffect transition="in" filter="fade">
                                      <p:cBhvr>
                                        <p:cTn id="34" dur="500"/>
                                        <p:tgtEl>
                                          <p:spTgt spid="12291">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291">
                                            <p:txEl>
                                              <p:pRg st="11" end="11"/>
                                            </p:txEl>
                                          </p:spTgt>
                                        </p:tgtEl>
                                        <p:attrNameLst>
                                          <p:attrName>style.visibility</p:attrName>
                                        </p:attrNameLst>
                                      </p:cBhvr>
                                      <p:to>
                                        <p:strVal val="visible"/>
                                      </p:to>
                                    </p:set>
                                    <p:animEffect transition="in" filter="fade">
                                      <p:cBhvr>
                                        <p:cTn id="37" dur="500"/>
                                        <p:tgtEl>
                                          <p:spTgt spid="12291">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291">
                                            <p:txEl>
                                              <p:pRg st="12" end="12"/>
                                            </p:txEl>
                                          </p:spTgt>
                                        </p:tgtEl>
                                        <p:attrNameLst>
                                          <p:attrName>style.visibility</p:attrName>
                                        </p:attrNameLst>
                                      </p:cBhvr>
                                      <p:to>
                                        <p:strVal val="visible"/>
                                      </p:to>
                                    </p:set>
                                    <p:animEffect transition="in" filter="fade">
                                      <p:cBhvr>
                                        <p:cTn id="40" dur="500"/>
                                        <p:tgtEl>
                                          <p:spTgt spid="12291">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291">
                                            <p:txEl>
                                              <p:pRg st="13" end="13"/>
                                            </p:txEl>
                                          </p:spTgt>
                                        </p:tgtEl>
                                        <p:attrNameLst>
                                          <p:attrName>style.visibility</p:attrName>
                                        </p:attrNameLst>
                                      </p:cBhvr>
                                      <p:to>
                                        <p:strVal val="visible"/>
                                      </p:to>
                                    </p:set>
                                    <p:animEffect transition="in" filter="fade">
                                      <p:cBhvr>
                                        <p:cTn id="43" dur="500"/>
                                        <p:tgtEl>
                                          <p:spTgt spid="12291">
                                            <p:txEl>
                                              <p:pRg st="13" end="1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291">
                                            <p:txEl>
                                              <p:pRg st="15" end="15"/>
                                            </p:txEl>
                                          </p:spTgt>
                                        </p:tgtEl>
                                        <p:attrNameLst>
                                          <p:attrName>style.visibility</p:attrName>
                                        </p:attrNameLst>
                                      </p:cBhvr>
                                      <p:to>
                                        <p:strVal val="visible"/>
                                      </p:to>
                                    </p:set>
                                    <p:animEffect transition="in" filter="fade">
                                      <p:cBhvr>
                                        <p:cTn id="48" dur="500"/>
                                        <p:tgtEl>
                                          <p:spTgt spid="1229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9476CF0-F322-40E6-B3D6-C8B0BDD90D0C}"/>
              </a:ext>
            </a:extLst>
          </p:cNvPr>
          <p:cNvSpPr>
            <a:spLocks noChangeArrowheads="1"/>
          </p:cNvSpPr>
          <p:nvPr/>
        </p:nvSpPr>
        <p:spPr bwMode="auto">
          <a:xfrm>
            <a:off x="935038" y="1268413"/>
            <a:ext cx="7237412" cy="47164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6387" name="Rectangle 3">
            <a:extLst>
              <a:ext uri="{FF2B5EF4-FFF2-40B4-BE49-F238E27FC236}">
                <a16:creationId xmlns:a16="http://schemas.microsoft.com/office/drawing/2014/main" id="{A601C45A-4D73-4825-8E35-9AF29C160614}"/>
              </a:ext>
            </a:extLst>
          </p:cNvPr>
          <p:cNvSpPr>
            <a:spLocks noChangeArrowheads="1"/>
          </p:cNvSpPr>
          <p:nvPr/>
        </p:nvSpPr>
        <p:spPr bwMode="auto">
          <a:xfrm>
            <a:off x="1547813" y="2709863"/>
            <a:ext cx="6156325" cy="1619250"/>
          </a:xfrm>
          <a:prstGeom prst="rect">
            <a:avLst/>
          </a:prstGeom>
          <a:solidFill>
            <a:srgbClr val="CCFF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Security Protocols</a:t>
            </a:r>
          </a:p>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endParaRPr lang="it-IT" altLang="it-IT" sz="1800" b="0">
              <a:latin typeface="Arial Narrow" panose="020B0606020202030204" pitchFamily="34" charset="0"/>
            </a:endParaRPr>
          </a:p>
        </p:txBody>
      </p:sp>
      <p:sp>
        <p:nvSpPr>
          <p:cNvPr id="1524740" name="Rectangle 4">
            <a:extLst>
              <a:ext uri="{FF2B5EF4-FFF2-40B4-BE49-F238E27FC236}">
                <a16:creationId xmlns:a16="http://schemas.microsoft.com/office/drawing/2014/main" id="{E284DAFD-1640-468F-85E1-2501AF4C9C60}"/>
              </a:ext>
            </a:extLst>
          </p:cNvPr>
          <p:cNvSpPr>
            <a:spLocks noGrp="1" noChangeArrowheads="1"/>
          </p:cNvSpPr>
          <p:nvPr>
            <p:ph type="title"/>
          </p:nvPr>
        </p:nvSpPr>
        <p:spPr/>
        <p:txBody>
          <a:bodyPr/>
          <a:lstStyle/>
          <a:p>
            <a:pPr eaLnBrk="1" hangingPunct="1">
              <a:defRPr/>
            </a:pPr>
            <a:r>
              <a:rPr lang="it-IT"/>
              <a:t>IPsec RFCs</a:t>
            </a:r>
          </a:p>
        </p:txBody>
      </p:sp>
      <p:sp>
        <p:nvSpPr>
          <p:cNvPr id="16389" name="Rectangle 5">
            <a:extLst>
              <a:ext uri="{FF2B5EF4-FFF2-40B4-BE49-F238E27FC236}">
                <a16:creationId xmlns:a16="http://schemas.microsoft.com/office/drawing/2014/main" id="{E331F489-DB20-4650-8A24-84492CA51207}"/>
              </a:ext>
            </a:extLst>
          </p:cNvPr>
          <p:cNvSpPr>
            <a:spLocks noChangeArrowheads="1"/>
          </p:cNvSpPr>
          <p:nvPr/>
        </p:nvSpPr>
        <p:spPr bwMode="auto">
          <a:xfrm>
            <a:off x="3132138" y="1449388"/>
            <a:ext cx="2844800" cy="935037"/>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IPsec Architecture</a:t>
            </a:r>
            <a:br>
              <a:rPr lang="it-IT" altLang="it-IT" sz="1800" b="0">
                <a:latin typeface="Arial Narrow" panose="020B0606020202030204" pitchFamily="34" charset="0"/>
              </a:rPr>
            </a:br>
            <a:r>
              <a:rPr lang="it-IT" altLang="it-IT" sz="1800" b="0">
                <a:latin typeface="Arial Narrow" panose="020B0606020202030204" pitchFamily="34" charset="0"/>
              </a:rPr>
              <a:t>Security Association concepts</a:t>
            </a:r>
          </a:p>
          <a:p>
            <a:pPr algn="ctr" eaLnBrk="1" hangingPunct="1">
              <a:spcBef>
                <a:spcPct val="0"/>
              </a:spcBef>
              <a:buClrTx/>
              <a:buFontTx/>
              <a:buNone/>
            </a:pPr>
            <a:r>
              <a:rPr lang="it-IT" altLang="it-IT" sz="1800" b="0">
                <a:latin typeface="Arial Narrow" panose="020B0606020202030204" pitchFamily="34" charset="0"/>
              </a:rPr>
              <a:t>RFC 4301 </a:t>
            </a:r>
          </a:p>
        </p:txBody>
      </p:sp>
      <p:sp>
        <p:nvSpPr>
          <p:cNvPr id="16390" name="Rectangle 6">
            <a:extLst>
              <a:ext uri="{FF2B5EF4-FFF2-40B4-BE49-F238E27FC236}">
                <a16:creationId xmlns:a16="http://schemas.microsoft.com/office/drawing/2014/main" id="{A5F7DD6A-0107-4CCE-A4CE-9C9799B8F349}"/>
              </a:ext>
            </a:extLst>
          </p:cNvPr>
          <p:cNvSpPr>
            <a:spLocks noChangeArrowheads="1"/>
          </p:cNvSpPr>
          <p:nvPr/>
        </p:nvSpPr>
        <p:spPr bwMode="auto">
          <a:xfrm>
            <a:off x="1692275" y="2817813"/>
            <a:ext cx="2051050" cy="10080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AH</a:t>
            </a:r>
          </a:p>
          <a:p>
            <a:pPr algn="ctr" eaLnBrk="1" hangingPunct="1">
              <a:spcBef>
                <a:spcPct val="0"/>
              </a:spcBef>
              <a:buClrTx/>
              <a:buFontTx/>
              <a:buNone/>
            </a:pPr>
            <a:r>
              <a:rPr lang="it-IT" altLang="it-IT" sz="1800" b="0">
                <a:latin typeface="Arial Narrow" panose="020B0606020202030204" pitchFamily="34" charset="0"/>
              </a:rPr>
              <a:t>Authentication Header</a:t>
            </a:r>
            <a:br>
              <a:rPr lang="it-IT" altLang="it-IT" sz="1800" b="0">
                <a:latin typeface="Arial Narrow" panose="020B0606020202030204" pitchFamily="34" charset="0"/>
              </a:rPr>
            </a:br>
            <a:r>
              <a:rPr lang="it-IT" altLang="it-IT" sz="1800" b="0">
                <a:latin typeface="Arial Narrow" panose="020B0606020202030204" pitchFamily="34" charset="0"/>
              </a:rPr>
              <a:t>RFC 4302</a:t>
            </a:r>
          </a:p>
        </p:txBody>
      </p:sp>
      <p:sp>
        <p:nvSpPr>
          <p:cNvPr id="16391" name="Rectangle 7">
            <a:extLst>
              <a:ext uri="{FF2B5EF4-FFF2-40B4-BE49-F238E27FC236}">
                <a16:creationId xmlns:a16="http://schemas.microsoft.com/office/drawing/2014/main" id="{580A832B-B384-4786-9655-263AC15928F8}"/>
              </a:ext>
            </a:extLst>
          </p:cNvPr>
          <p:cNvSpPr>
            <a:spLocks noChangeArrowheads="1"/>
          </p:cNvSpPr>
          <p:nvPr/>
        </p:nvSpPr>
        <p:spPr bwMode="auto">
          <a:xfrm>
            <a:off x="5472113" y="2817813"/>
            <a:ext cx="1979612" cy="10080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ESP - Encapsulation </a:t>
            </a:r>
            <a:br>
              <a:rPr lang="it-IT" altLang="it-IT" sz="1800" b="0">
                <a:latin typeface="Arial Narrow" panose="020B0606020202030204" pitchFamily="34" charset="0"/>
              </a:rPr>
            </a:br>
            <a:r>
              <a:rPr lang="it-IT" altLang="it-IT" sz="1800" b="0">
                <a:latin typeface="Arial Narrow" panose="020B0606020202030204" pitchFamily="34" charset="0"/>
              </a:rPr>
              <a:t>Security Payload</a:t>
            </a:r>
          </a:p>
          <a:p>
            <a:pPr algn="ctr" eaLnBrk="1" hangingPunct="1">
              <a:spcBef>
                <a:spcPct val="0"/>
              </a:spcBef>
              <a:buClrTx/>
              <a:buFontTx/>
              <a:buNone/>
            </a:pPr>
            <a:r>
              <a:rPr lang="it-IT" altLang="it-IT" sz="1800" b="0">
                <a:latin typeface="Arial Narrow" panose="020B0606020202030204" pitchFamily="34" charset="0"/>
              </a:rPr>
              <a:t>RFC 4303</a:t>
            </a:r>
          </a:p>
        </p:txBody>
      </p:sp>
      <p:sp>
        <p:nvSpPr>
          <p:cNvPr id="16392" name="Rectangle 8">
            <a:extLst>
              <a:ext uri="{FF2B5EF4-FFF2-40B4-BE49-F238E27FC236}">
                <a16:creationId xmlns:a16="http://schemas.microsoft.com/office/drawing/2014/main" id="{37F26C19-0E38-425E-A523-EDDFC7101B3E}"/>
              </a:ext>
            </a:extLst>
          </p:cNvPr>
          <p:cNvSpPr>
            <a:spLocks noChangeArrowheads="1"/>
          </p:cNvSpPr>
          <p:nvPr/>
        </p:nvSpPr>
        <p:spPr bwMode="auto">
          <a:xfrm>
            <a:off x="2268538" y="4473575"/>
            <a:ext cx="4608512" cy="1439863"/>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Automatic Key management</a:t>
            </a:r>
            <a:br>
              <a:rPr lang="it-IT" altLang="it-IT" sz="1800" b="0">
                <a:latin typeface="Arial Narrow" panose="020B0606020202030204" pitchFamily="34" charset="0"/>
              </a:rPr>
            </a:br>
            <a:r>
              <a:rPr lang="it-IT" altLang="it-IT" sz="1800" b="0">
                <a:latin typeface="Arial Narrow" panose="020B0606020202030204" pitchFamily="34" charset="0"/>
              </a:rPr>
              <a:t>The Internet Key Exchange (IKEv2) protocol</a:t>
            </a:r>
          </a:p>
          <a:p>
            <a:pPr algn="ctr" eaLnBrk="1" hangingPunct="1">
              <a:spcBef>
                <a:spcPct val="0"/>
              </a:spcBef>
              <a:buClrTx/>
              <a:buFontTx/>
              <a:buNone/>
            </a:pPr>
            <a:r>
              <a:rPr lang="it-IT" altLang="it-IT" sz="1800" b="0">
                <a:latin typeface="Arial Narrow" panose="020B0606020202030204" pitchFamily="34" charset="0"/>
              </a:rPr>
              <a:t>RFC 4306</a:t>
            </a:r>
          </a:p>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r>
              <a:rPr lang="it-IT" altLang="it-IT" sz="1800" b="0">
                <a:latin typeface="Arial Narrow" panose="020B0606020202030204" pitchFamily="34" charset="0"/>
              </a:rPr>
              <a:t> </a:t>
            </a:r>
          </a:p>
        </p:txBody>
      </p:sp>
      <p:sp>
        <p:nvSpPr>
          <p:cNvPr id="16393" name="Rectangle 9">
            <a:extLst>
              <a:ext uri="{FF2B5EF4-FFF2-40B4-BE49-F238E27FC236}">
                <a16:creationId xmlns:a16="http://schemas.microsoft.com/office/drawing/2014/main" id="{CC53EF8C-3F8F-4FDF-9831-998F8FD4C14A}"/>
              </a:ext>
            </a:extLst>
          </p:cNvPr>
          <p:cNvSpPr>
            <a:spLocks noChangeArrowheads="1"/>
          </p:cNvSpPr>
          <p:nvPr/>
        </p:nvSpPr>
        <p:spPr bwMode="auto">
          <a:xfrm>
            <a:off x="2411413" y="3897313"/>
            <a:ext cx="4321175" cy="32385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Crypto Algorithms for AH &amp; ESP – RFC 4305</a:t>
            </a:r>
          </a:p>
        </p:txBody>
      </p:sp>
      <p:sp>
        <p:nvSpPr>
          <p:cNvPr id="16394" name="Rectangle 10">
            <a:extLst>
              <a:ext uri="{FF2B5EF4-FFF2-40B4-BE49-F238E27FC236}">
                <a16:creationId xmlns:a16="http://schemas.microsoft.com/office/drawing/2014/main" id="{940C4714-A528-45F4-93BE-6F5DE7E8E27F}"/>
              </a:ext>
            </a:extLst>
          </p:cNvPr>
          <p:cNvSpPr>
            <a:spLocks noChangeArrowheads="1"/>
          </p:cNvSpPr>
          <p:nvPr/>
        </p:nvSpPr>
        <p:spPr bwMode="auto">
          <a:xfrm>
            <a:off x="2411413" y="5518150"/>
            <a:ext cx="4321175" cy="32385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Crypto Algorithms for IKEv2 – RFC 4307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fade">
                                      <p:cBhvr>
                                        <p:cTn id="7" dur="500"/>
                                        <p:tgtEl>
                                          <p:spTgt spid="1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fade">
                                      <p:cBhvr>
                                        <p:cTn id="17" dur="500"/>
                                        <p:tgtEl>
                                          <p:spTgt spid="1639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91"/>
                                        </p:tgtEl>
                                        <p:attrNameLst>
                                          <p:attrName>style.visibility</p:attrName>
                                        </p:attrNameLst>
                                      </p:cBhvr>
                                      <p:to>
                                        <p:strVal val="visible"/>
                                      </p:to>
                                    </p:set>
                                    <p:animEffect transition="in" filter="fade">
                                      <p:cBhvr>
                                        <p:cTn id="20" dur="500"/>
                                        <p:tgtEl>
                                          <p:spTgt spid="163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93"/>
                                        </p:tgtEl>
                                        <p:attrNameLst>
                                          <p:attrName>style.visibility</p:attrName>
                                        </p:attrNameLst>
                                      </p:cBhvr>
                                      <p:to>
                                        <p:strVal val="visible"/>
                                      </p:to>
                                    </p:set>
                                    <p:animEffect transition="in" filter="fade">
                                      <p:cBhvr>
                                        <p:cTn id="25" dur="500"/>
                                        <p:tgtEl>
                                          <p:spTgt spid="163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392"/>
                                        </p:tgtEl>
                                        <p:attrNameLst>
                                          <p:attrName>style.visibility</p:attrName>
                                        </p:attrNameLst>
                                      </p:cBhvr>
                                      <p:to>
                                        <p:strVal val="visible"/>
                                      </p:to>
                                    </p:set>
                                    <p:animEffect transition="in" filter="fade">
                                      <p:cBhvr>
                                        <p:cTn id="30" dur="500"/>
                                        <p:tgtEl>
                                          <p:spTgt spid="163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394"/>
                                        </p:tgtEl>
                                        <p:attrNameLst>
                                          <p:attrName>style.visibility</p:attrName>
                                        </p:attrNameLst>
                                      </p:cBhvr>
                                      <p:to>
                                        <p:strVal val="visible"/>
                                      </p:to>
                                    </p:set>
                                    <p:animEffect transition="in" filter="fade">
                                      <p:cBhvr>
                                        <p:cTn id="35"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9" grpId="0" animBg="1"/>
      <p:bldP spid="16390" grpId="0" animBg="1"/>
      <p:bldP spid="16391" grpId="0" animBg="1"/>
      <p:bldP spid="16392" grpId="0" animBg="1"/>
      <p:bldP spid="16393" grpId="0" animBg="1"/>
      <p:bldP spid="163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loud">
            <a:extLst>
              <a:ext uri="{FF2B5EF4-FFF2-40B4-BE49-F238E27FC236}">
                <a16:creationId xmlns:a16="http://schemas.microsoft.com/office/drawing/2014/main" id="{073228D7-EDEB-4C24-A3B7-64258347D5E4}"/>
              </a:ext>
            </a:extLst>
          </p:cNvPr>
          <p:cNvSpPr>
            <a:spLocks noChangeAspect="1" noEditPoints="1" noChangeArrowheads="1"/>
          </p:cNvSpPr>
          <p:nvPr/>
        </p:nvSpPr>
        <p:spPr bwMode="auto">
          <a:xfrm>
            <a:off x="358775" y="4292600"/>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1522690" name="Rectangle 2">
            <a:extLst>
              <a:ext uri="{FF2B5EF4-FFF2-40B4-BE49-F238E27FC236}">
                <a16:creationId xmlns:a16="http://schemas.microsoft.com/office/drawing/2014/main" id="{DD130196-4253-4AAD-B076-3961EBB05BDF}"/>
              </a:ext>
            </a:extLst>
          </p:cNvPr>
          <p:cNvSpPr>
            <a:spLocks noGrp="1" noChangeArrowheads="1"/>
          </p:cNvSpPr>
          <p:nvPr>
            <p:ph type="title"/>
          </p:nvPr>
        </p:nvSpPr>
        <p:spPr>
          <a:xfrm>
            <a:off x="685800" y="150813"/>
            <a:ext cx="7696200" cy="649287"/>
          </a:xfrm>
        </p:spPr>
        <p:txBody>
          <a:bodyPr/>
          <a:lstStyle/>
          <a:p>
            <a:pPr eaLnBrk="1" hangingPunct="1">
              <a:defRPr/>
            </a:pPr>
            <a:r>
              <a:rPr lang="it-IT"/>
              <a:t>Security Association</a:t>
            </a:r>
          </a:p>
        </p:txBody>
      </p:sp>
      <p:sp>
        <p:nvSpPr>
          <p:cNvPr id="17412" name="Rectangle 3">
            <a:extLst>
              <a:ext uri="{FF2B5EF4-FFF2-40B4-BE49-F238E27FC236}">
                <a16:creationId xmlns:a16="http://schemas.microsoft.com/office/drawing/2014/main" id="{35A52237-35C0-4947-939C-A61D4842CC23}"/>
              </a:ext>
            </a:extLst>
          </p:cNvPr>
          <p:cNvSpPr>
            <a:spLocks noGrp="1" noChangeArrowheads="1"/>
          </p:cNvSpPr>
          <p:nvPr>
            <p:ph type="body" idx="1"/>
          </p:nvPr>
        </p:nvSpPr>
        <p:spPr>
          <a:xfrm>
            <a:off x="685800" y="873125"/>
            <a:ext cx="7696200" cy="2951163"/>
          </a:xfrm>
        </p:spPr>
        <p:txBody>
          <a:bodyPr/>
          <a:lstStyle/>
          <a:p>
            <a:pPr eaLnBrk="1" hangingPunct="1">
              <a:lnSpc>
                <a:spcPct val="80000"/>
              </a:lnSpc>
            </a:pPr>
            <a:r>
              <a:rPr lang="it-IT" altLang="it-IT" sz="2400"/>
              <a:t>Fundamental concept in IPsec</a:t>
            </a:r>
          </a:p>
          <a:p>
            <a:pPr eaLnBrk="1" hangingPunct="1">
              <a:lnSpc>
                <a:spcPct val="80000"/>
              </a:lnSpc>
            </a:pPr>
            <a:r>
              <a:rPr lang="it-IT" altLang="it-IT" sz="2400"/>
              <a:t>May involve:</a:t>
            </a:r>
          </a:p>
          <a:p>
            <a:pPr lvl="1" eaLnBrk="1" hangingPunct="1">
              <a:lnSpc>
                <a:spcPct val="80000"/>
              </a:lnSpc>
            </a:pPr>
            <a:r>
              <a:rPr lang="it-IT" altLang="it-IT" sz="2400"/>
              <a:t>Host to host</a:t>
            </a:r>
          </a:p>
          <a:p>
            <a:pPr lvl="1" eaLnBrk="1" hangingPunct="1">
              <a:lnSpc>
                <a:spcPct val="80000"/>
              </a:lnSpc>
            </a:pPr>
            <a:r>
              <a:rPr lang="it-IT" altLang="it-IT" sz="2400"/>
              <a:t>Host to intermediate router (security gateways)</a:t>
            </a:r>
          </a:p>
          <a:p>
            <a:pPr lvl="1" eaLnBrk="1" hangingPunct="1">
              <a:lnSpc>
                <a:spcPct val="80000"/>
              </a:lnSpc>
            </a:pPr>
            <a:r>
              <a:rPr lang="it-IT" altLang="it-IT" sz="2400"/>
              <a:t>Security gateway to security gateway</a:t>
            </a:r>
          </a:p>
          <a:p>
            <a:pPr eaLnBrk="1" hangingPunct="1">
              <a:lnSpc>
                <a:spcPct val="80000"/>
              </a:lnSpc>
            </a:pPr>
            <a:r>
              <a:rPr lang="it-IT" altLang="it-IT" sz="2400"/>
              <a:t>Defines the boundaries for IP packets authentication/encryption</a:t>
            </a:r>
          </a:p>
          <a:p>
            <a:pPr lvl="1" eaLnBrk="1" hangingPunct="1">
              <a:lnSpc>
                <a:spcPct val="80000"/>
              </a:lnSpc>
            </a:pPr>
            <a:r>
              <a:rPr lang="it-IT" altLang="it-IT" sz="2400"/>
              <a:t>A “connection” with security services active</a:t>
            </a:r>
          </a:p>
        </p:txBody>
      </p:sp>
      <p:sp>
        <p:nvSpPr>
          <p:cNvPr id="17413" name="Cloud">
            <a:extLst>
              <a:ext uri="{FF2B5EF4-FFF2-40B4-BE49-F238E27FC236}">
                <a16:creationId xmlns:a16="http://schemas.microsoft.com/office/drawing/2014/main" id="{35075BD7-9DCC-4F79-96FF-FCC8B405EFB7}"/>
              </a:ext>
            </a:extLst>
          </p:cNvPr>
          <p:cNvSpPr>
            <a:spLocks noChangeAspect="1" noEditPoints="1" noChangeArrowheads="1"/>
          </p:cNvSpPr>
          <p:nvPr/>
        </p:nvSpPr>
        <p:spPr bwMode="auto">
          <a:xfrm>
            <a:off x="2835275" y="4149725"/>
            <a:ext cx="3105150" cy="1979613"/>
          </a:xfrm>
          <a:custGeom>
            <a:avLst/>
            <a:gdLst>
              <a:gd name="T0" fmla="*/ 199055497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17414" name="Picture 4">
            <a:extLst>
              <a:ext uri="{FF2B5EF4-FFF2-40B4-BE49-F238E27FC236}">
                <a16:creationId xmlns:a16="http://schemas.microsoft.com/office/drawing/2014/main" id="{C776B49C-6728-4F51-A23D-E23A1B8C1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187950"/>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a:extLst>
              <a:ext uri="{FF2B5EF4-FFF2-40B4-BE49-F238E27FC236}">
                <a16:creationId xmlns:a16="http://schemas.microsoft.com/office/drawing/2014/main" id="{450FE8B2-E6FE-47A4-8F66-2DD0078B2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963988"/>
            <a:ext cx="6254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Cloud">
            <a:extLst>
              <a:ext uri="{FF2B5EF4-FFF2-40B4-BE49-F238E27FC236}">
                <a16:creationId xmlns:a16="http://schemas.microsoft.com/office/drawing/2014/main" id="{892ED194-5781-4563-BE6F-384195CA2201}"/>
              </a:ext>
            </a:extLst>
          </p:cNvPr>
          <p:cNvSpPr>
            <a:spLocks noChangeAspect="1" noEditPoints="1" noChangeArrowheads="1"/>
          </p:cNvSpPr>
          <p:nvPr/>
        </p:nvSpPr>
        <p:spPr bwMode="auto">
          <a:xfrm>
            <a:off x="6362700" y="3968750"/>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17417" name="Picture 9">
            <a:extLst>
              <a:ext uri="{FF2B5EF4-FFF2-40B4-BE49-F238E27FC236}">
                <a16:creationId xmlns:a16="http://schemas.microsoft.com/office/drawing/2014/main" id="{339AADB1-BB46-48A7-8CF8-96BFB14E3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490537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18" name="Picture 10">
            <a:extLst>
              <a:ext uri="{FF2B5EF4-FFF2-40B4-BE49-F238E27FC236}">
                <a16:creationId xmlns:a16="http://schemas.microsoft.com/office/drawing/2014/main" id="{773E8A5B-6DF4-4C6D-938C-7C8B56619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650" y="490537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7419" name="Object 11">
            <a:extLst>
              <a:ext uri="{FF2B5EF4-FFF2-40B4-BE49-F238E27FC236}">
                <a16:creationId xmlns:a16="http://schemas.microsoft.com/office/drawing/2014/main" id="{6F54FF85-D002-4044-BC9A-CBAC2BF6C665}"/>
              </a:ext>
            </a:extLst>
          </p:cNvPr>
          <p:cNvGraphicFramePr>
            <a:graphicFrameLocks noChangeAspect="1"/>
          </p:cNvGraphicFramePr>
          <p:nvPr/>
        </p:nvGraphicFramePr>
        <p:xfrm>
          <a:off x="5472113" y="3867150"/>
          <a:ext cx="457200" cy="822325"/>
        </p:xfrm>
        <a:graphic>
          <a:graphicData uri="http://schemas.openxmlformats.org/presentationml/2006/ole">
            <mc:AlternateContent xmlns:mc="http://schemas.openxmlformats.org/markup-compatibility/2006">
              <mc:Choice xmlns:v="urn:schemas-microsoft-com:vml" Requires="v">
                <p:oleObj spid="_x0000_s17426" name="ClipArt" r:id="rId5" imgW="1927225" imgH="3382963" progId="MS_ClipArt_Gallery.2">
                  <p:embed/>
                </p:oleObj>
              </mc:Choice>
              <mc:Fallback>
                <p:oleObj name="ClipArt" r:id="rId5" imgW="1927225" imgH="3382963"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113" y="3867150"/>
                        <a:ext cx="457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0" name="Line 12">
            <a:extLst>
              <a:ext uri="{FF2B5EF4-FFF2-40B4-BE49-F238E27FC236}">
                <a16:creationId xmlns:a16="http://schemas.microsoft.com/office/drawing/2014/main" id="{ECE820D3-CACA-42F4-8797-33845B773F53}"/>
              </a:ext>
            </a:extLst>
          </p:cNvPr>
          <p:cNvSpPr>
            <a:spLocks noChangeShapeType="1"/>
          </p:cNvSpPr>
          <p:nvPr/>
        </p:nvSpPr>
        <p:spPr bwMode="auto">
          <a:xfrm flipV="1">
            <a:off x="3671888" y="4292600"/>
            <a:ext cx="1800225" cy="0"/>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17421" name="Line 13">
            <a:extLst>
              <a:ext uri="{FF2B5EF4-FFF2-40B4-BE49-F238E27FC236}">
                <a16:creationId xmlns:a16="http://schemas.microsoft.com/office/drawing/2014/main" id="{90C5DACB-784C-4308-8CF3-9E1E975CF39D}"/>
              </a:ext>
            </a:extLst>
          </p:cNvPr>
          <p:cNvSpPr>
            <a:spLocks noChangeShapeType="1"/>
          </p:cNvSpPr>
          <p:nvPr/>
        </p:nvSpPr>
        <p:spPr bwMode="auto">
          <a:xfrm flipV="1">
            <a:off x="3167063" y="5157788"/>
            <a:ext cx="2520950" cy="34925"/>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graphicFrame>
        <p:nvGraphicFramePr>
          <p:cNvPr id="17422" name="Object 14">
            <a:extLst>
              <a:ext uri="{FF2B5EF4-FFF2-40B4-BE49-F238E27FC236}">
                <a16:creationId xmlns:a16="http://schemas.microsoft.com/office/drawing/2014/main" id="{588E32E7-70EA-462C-8408-C38CAF5E3BA3}"/>
              </a:ext>
            </a:extLst>
          </p:cNvPr>
          <p:cNvGraphicFramePr>
            <a:graphicFrameLocks noChangeAspect="1"/>
          </p:cNvGraphicFramePr>
          <p:nvPr/>
        </p:nvGraphicFramePr>
        <p:xfrm>
          <a:off x="7751763" y="5199063"/>
          <a:ext cx="457200" cy="822325"/>
        </p:xfrm>
        <a:graphic>
          <a:graphicData uri="http://schemas.openxmlformats.org/presentationml/2006/ole">
            <mc:AlternateContent xmlns:mc="http://schemas.openxmlformats.org/markup-compatibility/2006">
              <mc:Choice xmlns:v="urn:schemas-microsoft-com:vml" Requires="v">
                <p:oleObj spid="_x0000_s17427" name="ClipArt" r:id="rId7" imgW="1927225" imgH="3382963" progId="MS_ClipArt_Gallery.2">
                  <p:embed/>
                </p:oleObj>
              </mc:Choice>
              <mc:Fallback>
                <p:oleObj name="ClipArt" r:id="rId7" imgW="1927225" imgH="3382963"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1763" y="5199063"/>
                        <a:ext cx="457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Line 15">
            <a:extLst>
              <a:ext uri="{FF2B5EF4-FFF2-40B4-BE49-F238E27FC236}">
                <a16:creationId xmlns:a16="http://schemas.microsoft.com/office/drawing/2014/main" id="{A5BEEAC8-A10C-4BF0-B6AF-29B0CFFA1D9B}"/>
              </a:ext>
            </a:extLst>
          </p:cNvPr>
          <p:cNvSpPr>
            <a:spLocks noChangeShapeType="1"/>
          </p:cNvSpPr>
          <p:nvPr/>
        </p:nvSpPr>
        <p:spPr bwMode="auto">
          <a:xfrm>
            <a:off x="3635375" y="4365625"/>
            <a:ext cx="2089150" cy="611188"/>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17424" name="Line 16">
            <a:extLst>
              <a:ext uri="{FF2B5EF4-FFF2-40B4-BE49-F238E27FC236}">
                <a16:creationId xmlns:a16="http://schemas.microsoft.com/office/drawing/2014/main" id="{1242574C-3653-4556-8810-FD4476AB1FD7}"/>
              </a:ext>
            </a:extLst>
          </p:cNvPr>
          <p:cNvSpPr>
            <a:spLocks noChangeShapeType="1"/>
          </p:cNvSpPr>
          <p:nvPr/>
        </p:nvSpPr>
        <p:spPr bwMode="auto">
          <a:xfrm>
            <a:off x="6480175" y="5192713"/>
            <a:ext cx="1295400" cy="323850"/>
          </a:xfrm>
          <a:prstGeom prst="line">
            <a:avLst/>
          </a:prstGeom>
          <a:noFill/>
          <a:ln w="1270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17425" name="Line 17">
            <a:extLst>
              <a:ext uri="{FF2B5EF4-FFF2-40B4-BE49-F238E27FC236}">
                <a16:creationId xmlns:a16="http://schemas.microsoft.com/office/drawing/2014/main" id="{61284AFA-D831-449F-B719-F935FE6A99DD}"/>
              </a:ext>
            </a:extLst>
          </p:cNvPr>
          <p:cNvSpPr>
            <a:spLocks noChangeShapeType="1"/>
          </p:cNvSpPr>
          <p:nvPr/>
        </p:nvSpPr>
        <p:spPr bwMode="auto">
          <a:xfrm flipV="1">
            <a:off x="1187450" y="5192713"/>
            <a:ext cx="1116013" cy="288925"/>
          </a:xfrm>
          <a:prstGeom prst="line">
            <a:avLst/>
          </a:prstGeom>
          <a:noFill/>
          <a:ln w="1270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a:extLst>
              <a:ext uri="{FF2B5EF4-FFF2-40B4-BE49-F238E27FC236}">
                <a16:creationId xmlns:a16="http://schemas.microsoft.com/office/drawing/2014/main" id="{0F7C722A-A9E0-4D65-8CAD-ACA9E9696D4A}"/>
              </a:ext>
            </a:extLst>
          </p:cNvPr>
          <p:cNvSpPr>
            <a:spLocks noGrp="1" noChangeArrowheads="1"/>
          </p:cNvSpPr>
          <p:nvPr>
            <p:ph type="title"/>
          </p:nvPr>
        </p:nvSpPr>
        <p:spPr/>
        <p:txBody>
          <a:bodyPr/>
          <a:lstStyle/>
          <a:p>
            <a:pPr eaLnBrk="1" hangingPunct="1">
              <a:defRPr/>
            </a:pPr>
            <a:r>
              <a:rPr lang="it-IT" dirty="0"/>
              <a:t>Security </a:t>
            </a:r>
            <a:r>
              <a:rPr lang="it-IT" dirty="0" err="1"/>
              <a:t>Parameters</a:t>
            </a:r>
            <a:r>
              <a:rPr lang="it-IT" dirty="0"/>
              <a:t> Index</a:t>
            </a:r>
            <a:br>
              <a:rPr lang="it-IT" dirty="0"/>
            </a:br>
            <a:r>
              <a:rPr lang="it-IT" dirty="0"/>
              <a:t>and Security Association DB</a:t>
            </a:r>
          </a:p>
        </p:txBody>
      </p:sp>
      <p:sp>
        <p:nvSpPr>
          <p:cNvPr id="18435" name="Rectangle 3">
            <a:extLst>
              <a:ext uri="{FF2B5EF4-FFF2-40B4-BE49-F238E27FC236}">
                <a16:creationId xmlns:a16="http://schemas.microsoft.com/office/drawing/2014/main" id="{E7546D64-AF1A-4454-85BB-DCE08E352384}"/>
              </a:ext>
            </a:extLst>
          </p:cNvPr>
          <p:cNvSpPr>
            <a:spLocks noGrp="1" noChangeArrowheads="1"/>
          </p:cNvSpPr>
          <p:nvPr>
            <p:ph type="body" idx="1"/>
          </p:nvPr>
        </p:nvSpPr>
        <p:spPr>
          <a:xfrm>
            <a:off x="685800" y="3141663"/>
            <a:ext cx="7696200" cy="2954337"/>
          </a:xfrm>
        </p:spPr>
        <p:txBody>
          <a:bodyPr/>
          <a:lstStyle/>
          <a:p>
            <a:pPr eaLnBrk="1" hangingPunct="1">
              <a:lnSpc>
                <a:spcPct val="80000"/>
              </a:lnSpc>
            </a:pPr>
            <a:r>
              <a:rPr lang="it-IT" altLang="it-IT" sz="2400"/>
              <a:t>32 bit index</a:t>
            </a:r>
          </a:p>
          <a:p>
            <a:pPr eaLnBrk="1" hangingPunct="1">
              <a:lnSpc>
                <a:spcPct val="80000"/>
              </a:lnSpc>
            </a:pPr>
            <a:r>
              <a:rPr lang="it-IT" altLang="it-IT" sz="2400"/>
              <a:t>Used to lookup the SAD at destination</a:t>
            </a:r>
          </a:p>
          <a:p>
            <a:pPr lvl="1" eaLnBrk="1" hangingPunct="1">
              <a:lnSpc>
                <a:spcPct val="80000"/>
              </a:lnSpc>
            </a:pPr>
            <a:r>
              <a:rPr lang="it-IT" altLang="it-IT" sz="2400"/>
              <a:t>Lookup also uses </a:t>
            </a:r>
          </a:p>
          <a:p>
            <a:pPr lvl="2" eaLnBrk="1" hangingPunct="1">
              <a:lnSpc>
                <a:spcPct val="80000"/>
              </a:lnSpc>
            </a:pPr>
            <a:r>
              <a:rPr lang="it-IT" altLang="it-IT" sz="2000"/>
              <a:t>destination address</a:t>
            </a:r>
          </a:p>
          <a:p>
            <a:pPr lvl="2" eaLnBrk="1" hangingPunct="1">
              <a:lnSpc>
                <a:spcPct val="80000"/>
              </a:lnSpc>
            </a:pPr>
            <a:r>
              <a:rPr lang="it-IT" altLang="it-IT" sz="2000"/>
              <a:t>source address</a:t>
            </a:r>
          </a:p>
          <a:p>
            <a:pPr lvl="2" eaLnBrk="1" hangingPunct="1">
              <a:lnSpc>
                <a:spcPct val="80000"/>
              </a:lnSpc>
            </a:pPr>
            <a:r>
              <a:rPr lang="it-IT" altLang="it-IT" sz="2000"/>
              <a:t>security protocol (AH/ESP)</a:t>
            </a:r>
          </a:p>
          <a:p>
            <a:pPr eaLnBrk="1" hangingPunct="1">
              <a:lnSpc>
                <a:spcPct val="80000"/>
              </a:lnSpc>
            </a:pPr>
            <a:r>
              <a:rPr lang="it-IT" altLang="it-IT" sz="2400"/>
              <a:t>Retrieves algorithms and parameters that allow to process received packet</a:t>
            </a:r>
          </a:p>
          <a:p>
            <a:pPr eaLnBrk="1" hangingPunct="1">
              <a:lnSpc>
                <a:spcPct val="80000"/>
              </a:lnSpc>
            </a:pPr>
            <a:endParaRPr lang="it-IT" altLang="it-IT" sz="2400"/>
          </a:p>
        </p:txBody>
      </p:sp>
      <p:pic>
        <p:nvPicPr>
          <p:cNvPr id="18436" name="Picture 4">
            <a:extLst>
              <a:ext uri="{FF2B5EF4-FFF2-40B4-BE49-F238E27FC236}">
                <a16:creationId xmlns:a16="http://schemas.microsoft.com/office/drawing/2014/main" id="{86698A4B-A004-44DA-A378-DFC15908C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2201863"/>
            <a:ext cx="8080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7" name="Picture 5">
            <a:extLst>
              <a:ext uri="{FF2B5EF4-FFF2-40B4-BE49-F238E27FC236}">
                <a16:creationId xmlns:a16="http://schemas.microsoft.com/office/drawing/2014/main" id="{B030E017-24D0-4D6D-A250-CE99CB93D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650" y="2201863"/>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8" name="AutoShape 6">
            <a:extLst>
              <a:ext uri="{FF2B5EF4-FFF2-40B4-BE49-F238E27FC236}">
                <a16:creationId xmlns:a16="http://schemas.microsoft.com/office/drawing/2014/main" id="{ABDEF00B-B749-4A17-A8D4-9C7FA2BDA04D}"/>
              </a:ext>
            </a:extLst>
          </p:cNvPr>
          <p:cNvSpPr>
            <a:spLocks noChangeArrowheads="1"/>
          </p:cNvSpPr>
          <p:nvPr/>
        </p:nvSpPr>
        <p:spPr bwMode="auto">
          <a:xfrm>
            <a:off x="6661150" y="1665288"/>
            <a:ext cx="647700" cy="927100"/>
          </a:xfrm>
          <a:prstGeom prst="can">
            <a:avLst>
              <a:gd name="adj" fmla="val 35784"/>
            </a:avLst>
          </a:prstGeom>
          <a:solidFill>
            <a:srgbClr val="FFFF99">
              <a:alpha val="50195"/>
            </a:srgbClr>
          </a:solidFill>
          <a:ln w="12700">
            <a:solidFill>
              <a:schemeClr val="tx1"/>
            </a:solidFill>
            <a:round/>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SAD</a:t>
            </a:r>
          </a:p>
        </p:txBody>
      </p:sp>
      <p:sp>
        <p:nvSpPr>
          <p:cNvPr id="18439" name="Line 7">
            <a:extLst>
              <a:ext uri="{FF2B5EF4-FFF2-40B4-BE49-F238E27FC236}">
                <a16:creationId xmlns:a16="http://schemas.microsoft.com/office/drawing/2014/main" id="{E8731FCE-440C-47F2-B85D-490C37A2A721}"/>
              </a:ext>
            </a:extLst>
          </p:cNvPr>
          <p:cNvSpPr>
            <a:spLocks noChangeShapeType="1"/>
          </p:cNvSpPr>
          <p:nvPr/>
        </p:nvSpPr>
        <p:spPr bwMode="auto">
          <a:xfrm>
            <a:off x="1727200" y="2457450"/>
            <a:ext cx="396081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18440" name="Rectangle 8">
            <a:extLst>
              <a:ext uri="{FF2B5EF4-FFF2-40B4-BE49-F238E27FC236}">
                <a16:creationId xmlns:a16="http://schemas.microsoft.com/office/drawing/2014/main" id="{433D483C-D206-46A1-AF4D-81ABF939B842}"/>
              </a:ext>
            </a:extLst>
          </p:cNvPr>
          <p:cNvSpPr>
            <a:spLocks noChangeArrowheads="1"/>
          </p:cNvSpPr>
          <p:nvPr/>
        </p:nvSpPr>
        <p:spPr bwMode="auto">
          <a:xfrm>
            <a:off x="2411413" y="2098675"/>
            <a:ext cx="2160587" cy="25241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8441" name="Rectangle 9">
            <a:extLst>
              <a:ext uri="{FF2B5EF4-FFF2-40B4-BE49-F238E27FC236}">
                <a16:creationId xmlns:a16="http://schemas.microsoft.com/office/drawing/2014/main" id="{A43E0E16-2208-48E1-82E9-E536F4A44FAB}"/>
              </a:ext>
            </a:extLst>
          </p:cNvPr>
          <p:cNvSpPr>
            <a:spLocks noChangeArrowheads="1"/>
          </p:cNvSpPr>
          <p:nvPr/>
        </p:nvSpPr>
        <p:spPr bwMode="auto">
          <a:xfrm>
            <a:off x="3095625" y="2098675"/>
            <a:ext cx="720725" cy="25241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SPI</a:t>
            </a:r>
          </a:p>
        </p:txBody>
      </p:sp>
      <p:sp>
        <p:nvSpPr>
          <p:cNvPr id="18442" name="Freeform 10">
            <a:extLst>
              <a:ext uri="{FF2B5EF4-FFF2-40B4-BE49-F238E27FC236}">
                <a16:creationId xmlns:a16="http://schemas.microsoft.com/office/drawing/2014/main" id="{F1149338-84B0-4F43-ACA6-8E954C5E8FC9}"/>
              </a:ext>
            </a:extLst>
          </p:cNvPr>
          <p:cNvSpPr>
            <a:spLocks/>
          </p:cNvSpPr>
          <p:nvPr/>
        </p:nvSpPr>
        <p:spPr bwMode="auto">
          <a:xfrm>
            <a:off x="3743325" y="1954213"/>
            <a:ext cx="2881313" cy="288925"/>
          </a:xfrm>
          <a:custGeom>
            <a:avLst/>
            <a:gdLst>
              <a:gd name="T0" fmla="*/ 0 w 1815"/>
              <a:gd name="T1" fmla="*/ 2147483646 h 182"/>
              <a:gd name="T2" fmla="*/ 2147483646 w 1815"/>
              <a:gd name="T3" fmla="*/ 2147483646 h 182"/>
              <a:gd name="T4" fmla="*/ 2147483646 w 1815"/>
              <a:gd name="T5" fmla="*/ 2147483646 h 182"/>
              <a:gd name="T6" fmla="*/ 2147483646 w 1815"/>
              <a:gd name="T7" fmla="*/ 2147483646 h 182"/>
              <a:gd name="T8" fmla="*/ 2147483646 w 1815"/>
              <a:gd name="T9" fmla="*/ 2147483646 h 182"/>
              <a:gd name="T10" fmla="*/ 2147483646 w 1815"/>
              <a:gd name="T11" fmla="*/ 2147483646 h 182"/>
              <a:gd name="T12" fmla="*/ 0 60000 65536"/>
              <a:gd name="T13" fmla="*/ 0 60000 65536"/>
              <a:gd name="T14" fmla="*/ 0 60000 65536"/>
              <a:gd name="T15" fmla="*/ 0 60000 65536"/>
              <a:gd name="T16" fmla="*/ 0 60000 65536"/>
              <a:gd name="T17" fmla="*/ 0 60000 65536"/>
              <a:gd name="T18" fmla="*/ 0 w 1815"/>
              <a:gd name="T19" fmla="*/ 0 h 182"/>
              <a:gd name="T20" fmla="*/ 1815 w 1815"/>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1815" h="182">
                <a:moveTo>
                  <a:pt x="0" y="159"/>
                </a:moveTo>
                <a:cubicBezTo>
                  <a:pt x="236" y="159"/>
                  <a:pt x="473" y="159"/>
                  <a:pt x="658" y="159"/>
                </a:cubicBezTo>
                <a:cubicBezTo>
                  <a:pt x="843" y="159"/>
                  <a:pt x="976" y="159"/>
                  <a:pt x="1112" y="159"/>
                </a:cubicBezTo>
                <a:cubicBezTo>
                  <a:pt x="1248" y="159"/>
                  <a:pt x="1369" y="182"/>
                  <a:pt x="1475" y="159"/>
                </a:cubicBezTo>
                <a:cubicBezTo>
                  <a:pt x="1581" y="136"/>
                  <a:pt x="1690" y="46"/>
                  <a:pt x="1747" y="23"/>
                </a:cubicBezTo>
                <a:cubicBezTo>
                  <a:pt x="1804" y="0"/>
                  <a:pt x="1809" y="11"/>
                  <a:pt x="1815" y="23"/>
                </a:cubicBezTo>
              </a:path>
            </a:pathLst>
          </a:custGeom>
          <a:noFill/>
          <a:ln w="50800" cap="flat" cmpd="sng">
            <a:solidFill>
              <a:srgbClr val="FF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18443" name="Freeform 11">
            <a:extLst>
              <a:ext uri="{FF2B5EF4-FFF2-40B4-BE49-F238E27FC236}">
                <a16:creationId xmlns:a16="http://schemas.microsoft.com/office/drawing/2014/main" id="{4A8F41A4-BF14-449E-A214-781E1763D31C}"/>
              </a:ext>
            </a:extLst>
          </p:cNvPr>
          <p:cNvSpPr>
            <a:spLocks/>
          </p:cNvSpPr>
          <p:nvPr/>
        </p:nvSpPr>
        <p:spPr bwMode="auto">
          <a:xfrm>
            <a:off x="6480175" y="1930400"/>
            <a:ext cx="1230313" cy="850900"/>
          </a:xfrm>
          <a:custGeom>
            <a:avLst/>
            <a:gdLst>
              <a:gd name="T0" fmla="*/ 2147483646 w 775"/>
              <a:gd name="T1" fmla="*/ 2147483646 h 536"/>
              <a:gd name="T2" fmla="*/ 2147483646 w 775"/>
              <a:gd name="T3" fmla="*/ 2147483646 h 536"/>
              <a:gd name="T4" fmla="*/ 2147483646 w 775"/>
              <a:gd name="T5" fmla="*/ 2147483646 h 536"/>
              <a:gd name="T6" fmla="*/ 2147483646 w 775"/>
              <a:gd name="T7" fmla="*/ 2147483646 h 536"/>
              <a:gd name="T8" fmla="*/ 2147483646 w 775"/>
              <a:gd name="T9" fmla="*/ 2147483646 h 536"/>
              <a:gd name="T10" fmla="*/ 0 w 775"/>
              <a:gd name="T11" fmla="*/ 2147483646 h 536"/>
              <a:gd name="T12" fmla="*/ 0 60000 65536"/>
              <a:gd name="T13" fmla="*/ 0 60000 65536"/>
              <a:gd name="T14" fmla="*/ 0 60000 65536"/>
              <a:gd name="T15" fmla="*/ 0 60000 65536"/>
              <a:gd name="T16" fmla="*/ 0 60000 65536"/>
              <a:gd name="T17" fmla="*/ 0 60000 65536"/>
              <a:gd name="T18" fmla="*/ 0 w 775"/>
              <a:gd name="T19" fmla="*/ 0 h 536"/>
              <a:gd name="T20" fmla="*/ 775 w 775"/>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775" h="536">
                <a:moveTo>
                  <a:pt x="544" y="15"/>
                </a:moveTo>
                <a:cubicBezTo>
                  <a:pt x="606" y="7"/>
                  <a:pt x="669" y="0"/>
                  <a:pt x="703" y="38"/>
                </a:cubicBezTo>
                <a:cubicBezTo>
                  <a:pt x="737" y="76"/>
                  <a:pt x="775" y="166"/>
                  <a:pt x="748" y="242"/>
                </a:cubicBezTo>
                <a:cubicBezTo>
                  <a:pt x="721" y="318"/>
                  <a:pt x="654" y="446"/>
                  <a:pt x="544" y="491"/>
                </a:cubicBezTo>
                <a:cubicBezTo>
                  <a:pt x="434" y="536"/>
                  <a:pt x="182" y="514"/>
                  <a:pt x="91" y="514"/>
                </a:cubicBezTo>
                <a:cubicBezTo>
                  <a:pt x="0" y="514"/>
                  <a:pt x="0" y="502"/>
                  <a:pt x="0" y="491"/>
                </a:cubicBezTo>
              </a:path>
            </a:pathLst>
          </a:custGeom>
          <a:noFill/>
          <a:ln w="50800" cap="flat" cmpd="sng">
            <a:solidFill>
              <a:srgbClr val="FF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18">
            <a:extLst>
              <a:ext uri="{FF2B5EF4-FFF2-40B4-BE49-F238E27FC236}">
                <a16:creationId xmlns:a16="http://schemas.microsoft.com/office/drawing/2014/main" id="{B33013E0-7776-447B-B15A-DC0E836B067B}"/>
              </a:ext>
            </a:extLst>
          </p:cNvPr>
          <p:cNvSpPr>
            <a:spLocks noChangeShapeType="1"/>
          </p:cNvSpPr>
          <p:nvPr/>
        </p:nvSpPr>
        <p:spPr bwMode="auto">
          <a:xfrm flipH="1">
            <a:off x="3132138" y="1882775"/>
            <a:ext cx="2555875" cy="0"/>
          </a:xfrm>
          <a:prstGeom prst="line">
            <a:avLst/>
          </a:prstGeom>
          <a:noFill/>
          <a:ln w="1270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523714" name="Rectangle 2">
            <a:extLst>
              <a:ext uri="{FF2B5EF4-FFF2-40B4-BE49-F238E27FC236}">
                <a16:creationId xmlns:a16="http://schemas.microsoft.com/office/drawing/2014/main" id="{7D9E2D8A-CB8A-47B7-82AE-B8755B33CEE6}"/>
              </a:ext>
            </a:extLst>
          </p:cNvPr>
          <p:cNvSpPr>
            <a:spLocks noGrp="1" noChangeArrowheads="1"/>
          </p:cNvSpPr>
          <p:nvPr>
            <p:ph type="title"/>
          </p:nvPr>
        </p:nvSpPr>
        <p:spPr/>
        <p:txBody>
          <a:bodyPr/>
          <a:lstStyle/>
          <a:p>
            <a:pPr eaLnBrk="1" hangingPunct="1">
              <a:defRPr/>
            </a:pPr>
            <a:r>
              <a:rPr lang="it-IT"/>
              <a:t>SA: monodirectional!</a:t>
            </a:r>
          </a:p>
        </p:txBody>
      </p:sp>
      <p:sp>
        <p:nvSpPr>
          <p:cNvPr id="18436" name="Rectangle 3">
            <a:extLst>
              <a:ext uri="{FF2B5EF4-FFF2-40B4-BE49-F238E27FC236}">
                <a16:creationId xmlns:a16="http://schemas.microsoft.com/office/drawing/2014/main" id="{4BDDDF49-72CD-4C02-B2E3-BC28B3349100}"/>
              </a:ext>
            </a:extLst>
          </p:cNvPr>
          <p:cNvSpPr>
            <a:spLocks noGrp="1" noChangeArrowheads="1"/>
          </p:cNvSpPr>
          <p:nvPr>
            <p:ph type="body" idx="1"/>
          </p:nvPr>
        </p:nvSpPr>
        <p:spPr>
          <a:xfrm>
            <a:off x="395288" y="2781300"/>
            <a:ext cx="8532812" cy="3671888"/>
          </a:xfrm>
        </p:spPr>
        <p:txBody>
          <a:bodyPr>
            <a:normAutofit lnSpcReduction="10000"/>
          </a:bodyPr>
          <a:lstStyle/>
          <a:p>
            <a:pPr eaLnBrk="1" hangingPunct="1">
              <a:lnSpc>
                <a:spcPct val="90000"/>
              </a:lnSpc>
              <a:defRPr/>
            </a:pPr>
            <a:r>
              <a:rPr lang="it-IT" altLang="it-IT" sz="2400" dirty="0"/>
              <a:t>SPI = Security </a:t>
            </a:r>
            <a:r>
              <a:rPr lang="it-IT" altLang="it-IT" sz="2400" dirty="0" err="1"/>
              <a:t>Parameters</a:t>
            </a:r>
            <a:r>
              <a:rPr lang="it-IT" altLang="it-IT" sz="2400" dirty="0"/>
              <a:t> Index</a:t>
            </a:r>
          </a:p>
          <a:p>
            <a:pPr lvl="1" eaLnBrk="1" hangingPunct="1">
              <a:lnSpc>
                <a:spcPct val="90000"/>
              </a:lnSpc>
              <a:defRPr/>
            </a:pPr>
            <a:r>
              <a:rPr lang="it-IT" altLang="it-IT" sz="2400" dirty="0"/>
              <a:t>32 bit “name” of an SA</a:t>
            </a:r>
          </a:p>
          <a:p>
            <a:pPr eaLnBrk="1" hangingPunct="1">
              <a:lnSpc>
                <a:spcPct val="90000"/>
              </a:lnSpc>
              <a:defRPr/>
            </a:pPr>
            <a:r>
              <a:rPr lang="it-IT" altLang="it-IT" sz="2400" dirty="0" err="1"/>
              <a:t>Destination</a:t>
            </a:r>
            <a:r>
              <a:rPr lang="it-IT" altLang="it-IT" sz="2400" dirty="0"/>
              <a:t> </a:t>
            </a:r>
            <a:r>
              <a:rPr lang="it-IT" altLang="it-IT" sz="2400" dirty="0" err="1"/>
              <a:t>Address</a:t>
            </a:r>
            <a:r>
              <a:rPr lang="it-IT" altLang="it-IT" sz="2400" dirty="0"/>
              <a:t> </a:t>
            </a:r>
            <a:r>
              <a:rPr lang="it-IT" altLang="it-IT" sz="2400" dirty="0" err="1"/>
              <a:t>based</a:t>
            </a:r>
            <a:endParaRPr lang="it-IT" altLang="it-IT" sz="2400" dirty="0"/>
          </a:p>
          <a:p>
            <a:pPr lvl="1" eaLnBrk="1" hangingPunct="1">
              <a:lnSpc>
                <a:spcPct val="90000"/>
              </a:lnSpc>
              <a:defRPr/>
            </a:pPr>
            <a:r>
              <a:rPr lang="it-IT" altLang="it-IT" sz="2400" dirty="0"/>
              <a:t>Security Association </a:t>
            </a:r>
            <a:r>
              <a:rPr lang="it-IT" altLang="it-IT" sz="2400" dirty="0" err="1"/>
              <a:t>managed</a:t>
            </a:r>
            <a:r>
              <a:rPr lang="it-IT" altLang="it-IT" sz="2400" dirty="0"/>
              <a:t> </a:t>
            </a:r>
            <a:r>
              <a:rPr lang="it-IT" altLang="it-IT" sz="2400" dirty="0" err="1"/>
              <a:t>at</a:t>
            </a:r>
            <a:r>
              <a:rPr lang="it-IT" altLang="it-IT" sz="2400" dirty="0"/>
              <a:t> the </a:t>
            </a:r>
            <a:r>
              <a:rPr lang="it-IT" altLang="it-IT" sz="2400" dirty="0" err="1"/>
              <a:t>receiver</a:t>
            </a:r>
            <a:r>
              <a:rPr lang="it-IT" altLang="it-IT" sz="2400" dirty="0"/>
              <a:t> side</a:t>
            </a:r>
          </a:p>
          <a:p>
            <a:pPr eaLnBrk="1" hangingPunct="1">
              <a:lnSpc>
                <a:spcPct val="90000"/>
              </a:lnSpc>
              <a:defRPr/>
            </a:pPr>
            <a:r>
              <a:rPr lang="it-IT" altLang="it-IT" sz="2400" dirty="0"/>
              <a:t>SAD = Security </a:t>
            </a:r>
            <a:r>
              <a:rPr lang="it-IT" altLang="it-IT" sz="2400" dirty="0" err="1"/>
              <a:t>Associations</a:t>
            </a:r>
            <a:r>
              <a:rPr lang="it-IT" altLang="it-IT" sz="2400" dirty="0"/>
              <a:t> Database</a:t>
            </a:r>
          </a:p>
          <a:p>
            <a:pPr lvl="1" eaLnBrk="1" hangingPunct="1">
              <a:lnSpc>
                <a:spcPct val="90000"/>
              </a:lnSpc>
              <a:defRPr/>
            </a:pPr>
            <a:r>
              <a:rPr lang="it-IT" altLang="it-IT" sz="2400" dirty="0"/>
              <a:t>SPI = </a:t>
            </a:r>
            <a:r>
              <a:rPr lang="it-IT" altLang="it-IT" sz="2400" dirty="0" err="1"/>
              <a:t>search</a:t>
            </a:r>
            <a:r>
              <a:rPr lang="it-IT" altLang="it-IT" sz="2400" dirty="0"/>
              <a:t> key (</a:t>
            </a:r>
            <a:r>
              <a:rPr lang="it-IT" altLang="it-IT" sz="2400" dirty="0" err="1"/>
              <a:t>at</a:t>
            </a:r>
            <a:r>
              <a:rPr lang="it-IT" altLang="it-IT" sz="2400" dirty="0"/>
              <a:t> </a:t>
            </a:r>
            <a:r>
              <a:rPr lang="it-IT" altLang="it-IT" sz="2400" dirty="0" err="1"/>
              <a:t>least</a:t>
            </a:r>
            <a:r>
              <a:rPr lang="it-IT" altLang="it-IT" sz="2400" dirty="0"/>
              <a:t>)</a:t>
            </a:r>
          </a:p>
          <a:p>
            <a:pPr lvl="2" eaLnBrk="1" hangingPunct="1">
              <a:lnSpc>
                <a:spcPct val="90000"/>
              </a:lnSpc>
              <a:defRPr/>
            </a:pPr>
            <a:r>
              <a:rPr lang="it-IT" altLang="it-IT" sz="2000" dirty="0" err="1"/>
              <a:t>But</a:t>
            </a:r>
            <a:r>
              <a:rPr lang="it-IT" altLang="it-IT" sz="2000" dirty="0"/>
              <a:t> </a:t>
            </a:r>
            <a:r>
              <a:rPr lang="it-IT" altLang="it-IT" sz="2000" dirty="0" err="1"/>
              <a:t>IPsrc</a:t>
            </a:r>
            <a:r>
              <a:rPr lang="it-IT" altLang="it-IT" sz="2000" dirty="0"/>
              <a:t> and </a:t>
            </a:r>
            <a:r>
              <a:rPr lang="it-IT" altLang="it-IT" sz="2000" dirty="0" err="1"/>
              <a:t>Ipdest</a:t>
            </a:r>
            <a:r>
              <a:rPr lang="it-IT" altLang="it-IT" sz="2000" dirty="0"/>
              <a:t> can </a:t>
            </a:r>
            <a:r>
              <a:rPr lang="it-IT" altLang="it-IT" sz="2000" dirty="0" err="1"/>
              <a:t>also</a:t>
            </a:r>
            <a:r>
              <a:rPr lang="it-IT" altLang="it-IT" sz="2000" dirty="0"/>
              <a:t> be </a:t>
            </a:r>
            <a:r>
              <a:rPr lang="it-IT" altLang="it-IT" sz="2000" dirty="0" err="1"/>
              <a:t>used</a:t>
            </a:r>
            <a:r>
              <a:rPr lang="it-IT" altLang="it-IT" sz="2000" dirty="0"/>
              <a:t> in the (non </a:t>
            </a:r>
            <a:r>
              <a:rPr lang="it-IT" altLang="it-IT" sz="2000" dirty="0" err="1"/>
              <a:t>trivial</a:t>
            </a:r>
            <a:r>
              <a:rPr lang="it-IT" altLang="it-IT" sz="2000" dirty="0"/>
              <a:t>) </a:t>
            </a:r>
            <a:r>
              <a:rPr lang="it-IT" altLang="it-IT" sz="2000" dirty="0" err="1"/>
              <a:t>lookup</a:t>
            </a:r>
            <a:endParaRPr lang="it-IT" altLang="it-IT" sz="2000" dirty="0"/>
          </a:p>
          <a:p>
            <a:pPr lvl="1" eaLnBrk="1" hangingPunct="1">
              <a:lnSpc>
                <a:spcPct val="90000"/>
              </a:lnSpc>
              <a:defRPr/>
            </a:pPr>
            <a:r>
              <a:rPr lang="it-IT" altLang="it-IT" sz="2400" dirty="0"/>
              <a:t>Stores set of security services per </a:t>
            </a:r>
            <a:r>
              <a:rPr lang="it-IT" altLang="it-IT" sz="2400" dirty="0" err="1"/>
              <a:t>each</a:t>
            </a:r>
            <a:r>
              <a:rPr lang="it-IT" altLang="it-IT" sz="2400" dirty="0"/>
              <a:t> SA, and </a:t>
            </a:r>
            <a:r>
              <a:rPr lang="it-IT" altLang="it-IT" sz="2400" dirty="0" err="1"/>
              <a:t>related</a:t>
            </a:r>
            <a:r>
              <a:rPr lang="it-IT" altLang="it-IT" sz="2400" dirty="0"/>
              <a:t> </a:t>
            </a:r>
            <a:r>
              <a:rPr lang="it-IT" altLang="it-IT" sz="2400" dirty="0" err="1"/>
              <a:t>parameters</a:t>
            </a:r>
            <a:endParaRPr lang="it-IT" altLang="it-IT" sz="2400" dirty="0"/>
          </a:p>
          <a:p>
            <a:pPr lvl="2" eaLnBrk="1" hangingPunct="1">
              <a:lnSpc>
                <a:spcPct val="90000"/>
              </a:lnSpc>
              <a:defRPr/>
            </a:pPr>
            <a:r>
              <a:rPr lang="it-IT" altLang="it-IT" sz="2000" dirty="0"/>
              <a:t>E.g. </a:t>
            </a:r>
            <a:r>
              <a:rPr lang="it-IT" altLang="it-IT" sz="2000" dirty="0" err="1"/>
              <a:t>which</a:t>
            </a:r>
            <a:r>
              <a:rPr lang="it-IT" altLang="it-IT" sz="2000" dirty="0"/>
              <a:t> </a:t>
            </a:r>
            <a:r>
              <a:rPr lang="it-IT" altLang="it-IT" sz="2000" dirty="0" err="1"/>
              <a:t>encryption</a:t>
            </a:r>
            <a:r>
              <a:rPr lang="it-IT" altLang="it-IT" sz="2000" dirty="0"/>
              <a:t> </a:t>
            </a:r>
            <a:r>
              <a:rPr lang="it-IT" altLang="it-IT" sz="2000" dirty="0" err="1"/>
              <a:t>algorithm</a:t>
            </a:r>
            <a:r>
              <a:rPr lang="it-IT" altLang="it-IT" sz="2000" dirty="0"/>
              <a:t>; </a:t>
            </a:r>
            <a:r>
              <a:rPr lang="it-IT" altLang="it-IT" sz="2000" dirty="0" err="1"/>
              <a:t>shared</a:t>
            </a:r>
            <a:r>
              <a:rPr lang="it-IT" altLang="it-IT" sz="2000" dirty="0"/>
              <a:t> key for </a:t>
            </a:r>
            <a:r>
              <a:rPr lang="it-IT" altLang="it-IT" sz="2000" dirty="0" err="1"/>
              <a:t>encryption</a:t>
            </a:r>
            <a:r>
              <a:rPr lang="it-IT" altLang="it-IT" sz="2000" dirty="0"/>
              <a:t>, SA </a:t>
            </a:r>
            <a:r>
              <a:rPr lang="it-IT" altLang="it-IT" sz="2000" dirty="0" err="1"/>
              <a:t>lifetime</a:t>
            </a:r>
            <a:r>
              <a:rPr lang="it-IT" altLang="it-IT" sz="2000" dirty="0"/>
              <a:t>, </a:t>
            </a:r>
            <a:r>
              <a:rPr lang="it-IT" altLang="it-IT" sz="2000" dirty="0" err="1"/>
              <a:t>Sequence</a:t>
            </a:r>
            <a:r>
              <a:rPr lang="it-IT" altLang="it-IT" sz="2000" dirty="0"/>
              <a:t> </a:t>
            </a:r>
            <a:r>
              <a:rPr lang="it-IT" altLang="it-IT" sz="2000" dirty="0" err="1"/>
              <a:t>number</a:t>
            </a:r>
            <a:r>
              <a:rPr lang="it-IT" altLang="it-IT" sz="2000" dirty="0"/>
              <a:t> counter, </a:t>
            </a:r>
            <a:r>
              <a:rPr lang="it-IT" altLang="it-IT" sz="2000" dirty="0" err="1"/>
              <a:t>etc</a:t>
            </a:r>
            <a:endParaRPr lang="it-IT" altLang="it-IT" sz="2000" dirty="0"/>
          </a:p>
          <a:p>
            <a:pPr lvl="2" eaLnBrk="1" hangingPunct="1">
              <a:lnSpc>
                <a:spcPct val="90000"/>
              </a:lnSpc>
              <a:defRPr/>
            </a:pPr>
            <a:endParaRPr lang="it-IT" altLang="it-IT" sz="2000" dirty="0"/>
          </a:p>
        </p:txBody>
      </p:sp>
      <p:pic>
        <p:nvPicPr>
          <p:cNvPr id="19461" name="Picture 9">
            <a:extLst>
              <a:ext uri="{FF2B5EF4-FFF2-40B4-BE49-F238E27FC236}">
                <a16:creationId xmlns:a16="http://schemas.microsoft.com/office/drawing/2014/main" id="{B02E444A-716F-46F7-A319-DFACBDB86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4446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462" name="Picture 10">
            <a:extLst>
              <a:ext uri="{FF2B5EF4-FFF2-40B4-BE49-F238E27FC236}">
                <a16:creationId xmlns:a16="http://schemas.microsoft.com/office/drawing/2014/main" id="{0197887C-DE8A-4E23-9382-42456C295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650" y="14446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63" name="Line 13">
            <a:extLst>
              <a:ext uri="{FF2B5EF4-FFF2-40B4-BE49-F238E27FC236}">
                <a16:creationId xmlns:a16="http://schemas.microsoft.com/office/drawing/2014/main" id="{41BFD12B-3477-43EA-95C2-C1967CD331CB}"/>
              </a:ext>
            </a:extLst>
          </p:cNvPr>
          <p:cNvSpPr>
            <a:spLocks noChangeShapeType="1"/>
          </p:cNvSpPr>
          <p:nvPr/>
        </p:nvSpPr>
        <p:spPr bwMode="auto">
          <a:xfrm>
            <a:off x="3132138" y="1522413"/>
            <a:ext cx="2555875" cy="0"/>
          </a:xfrm>
          <a:prstGeom prst="line">
            <a:avLst/>
          </a:prstGeom>
          <a:noFill/>
          <a:ln w="1270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9464" name="Text Box 19">
            <a:extLst>
              <a:ext uri="{FF2B5EF4-FFF2-40B4-BE49-F238E27FC236}">
                <a16:creationId xmlns:a16="http://schemas.microsoft.com/office/drawing/2014/main" id="{F3787A8E-0C23-439E-97D6-EF744F07A575}"/>
              </a:ext>
            </a:extLst>
          </p:cNvPr>
          <p:cNvSpPr txBox="1">
            <a:spLocks noChangeArrowheads="1"/>
          </p:cNvSpPr>
          <p:nvPr/>
        </p:nvSpPr>
        <p:spPr bwMode="auto">
          <a:xfrm>
            <a:off x="5432425" y="1125538"/>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000" b="0">
                <a:latin typeface="Arial Narrow" panose="020B0606020202030204" pitchFamily="34" charset="0"/>
              </a:rPr>
              <a:t>SA1</a:t>
            </a:r>
          </a:p>
        </p:txBody>
      </p:sp>
      <p:sp>
        <p:nvSpPr>
          <p:cNvPr id="19465" name="Text Box 20">
            <a:extLst>
              <a:ext uri="{FF2B5EF4-FFF2-40B4-BE49-F238E27FC236}">
                <a16:creationId xmlns:a16="http://schemas.microsoft.com/office/drawing/2014/main" id="{302B85C0-7E95-4EB8-81CA-FEED0FDEFDFA}"/>
              </a:ext>
            </a:extLst>
          </p:cNvPr>
          <p:cNvSpPr txBox="1">
            <a:spLocks noChangeArrowheads="1"/>
          </p:cNvSpPr>
          <p:nvPr/>
        </p:nvSpPr>
        <p:spPr bwMode="auto">
          <a:xfrm>
            <a:off x="2735263" y="1954213"/>
            <a:ext cx="57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000" b="0">
                <a:latin typeface="Arial Narrow" panose="020B0606020202030204" pitchFamily="34" charset="0"/>
              </a:rPr>
              <a:t>SA2</a:t>
            </a:r>
          </a:p>
        </p:txBody>
      </p:sp>
      <p:sp>
        <p:nvSpPr>
          <p:cNvPr id="19466" name="AutoShape 21">
            <a:extLst>
              <a:ext uri="{FF2B5EF4-FFF2-40B4-BE49-F238E27FC236}">
                <a16:creationId xmlns:a16="http://schemas.microsoft.com/office/drawing/2014/main" id="{2CDD331D-3202-4D2B-8314-B117536985F9}"/>
              </a:ext>
            </a:extLst>
          </p:cNvPr>
          <p:cNvSpPr>
            <a:spLocks noChangeArrowheads="1"/>
          </p:cNvSpPr>
          <p:nvPr/>
        </p:nvSpPr>
        <p:spPr bwMode="auto">
          <a:xfrm>
            <a:off x="1403350" y="1628775"/>
            <a:ext cx="647700" cy="927100"/>
          </a:xfrm>
          <a:prstGeom prst="can">
            <a:avLst>
              <a:gd name="adj" fmla="val 35784"/>
            </a:avLst>
          </a:prstGeom>
          <a:solidFill>
            <a:srgbClr val="FFFF99">
              <a:alpha val="50195"/>
            </a:srgbClr>
          </a:solidFill>
          <a:ln w="12700">
            <a:solidFill>
              <a:schemeClr val="tx1"/>
            </a:solidFill>
            <a:round/>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SAD</a:t>
            </a:r>
          </a:p>
        </p:txBody>
      </p:sp>
      <p:sp>
        <p:nvSpPr>
          <p:cNvPr id="19467" name="AutoShape 22">
            <a:extLst>
              <a:ext uri="{FF2B5EF4-FFF2-40B4-BE49-F238E27FC236}">
                <a16:creationId xmlns:a16="http://schemas.microsoft.com/office/drawing/2014/main" id="{0E1C545F-52EC-4EA0-B3B1-799BA876F7F2}"/>
              </a:ext>
            </a:extLst>
          </p:cNvPr>
          <p:cNvSpPr>
            <a:spLocks noChangeArrowheads="1"/>
          </p:cNvSpPr>
          <p:nvPr/>
        </p:nvSpPr>
        <p:spPr bwMode="auto">
          <a:xfrm>
            <a:off x="6661150" y="908050"/>
            <a:ext cx="647700" cy="927100"/>
          </a:xfrm>
          <a:prstGeom prst="can">
            <a:avLst>
              <a:gd name="adj" fmla="val 35784"/>
            </a:avLst>
          </a:prstGeom>
          <a:solidFill>
            <a:srgbClr val="FFFF99">
              <a:alpha val="50195"/>
            </a:srgbClr>
          </a:solidFill>
          <a:ln w="12700">
            <a:solidFill>
              <a:schemeClr val="tx1"/>
            </a:solidFill>
            <a:round/>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SAD</a:t>
            </a:r>
          </a:p>
        </p:txBody>
      </p:sp>
      <p:sp>
        <p:nvSpPr>
          <p:cNvPr id="19468" name="Line 23">
            <a:extLst>
              <a:ext uri="{FF2B5EF4-FFF2-40B4-BE49-F238E27FC236}">
                <a16:creationId xmlns:a16="http://schemas.microsoft.com/office/drawing/2014/main" id="{B201F1B8-6A98-40C3-9ADA-0A434E34C557}"/>
              </a:ext>
            </a:extLst>
          </p:cNvPr>
          <p:cNvSpPr>
            <a:spLocks noChangeShapeType="1"/>
          </p:cNvSpPr>
          <p:nvPr/>
        </p:nvSpPr>
        <p:spPr bwMode="auto">
          <a:xfrm>
            <a:off x="5940425" y="1304925"/>
            <a:ext cx="611188"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19469" name="Line 24">
            <a:extLst>
              <a:ext uri="{FF2B5EF4-FFF2-40B4-BE49-F238E27FC236}">
                <a16:creationId xmlns:a16="http://schemas.microsoft.com/office/drawing/2014/main" id="{29BFEE12-CF12-47B1-A0AF-DC356A46D12E}"/>
              </a:ext>
            </a:extLst>
          </p:cNvPr>
          <p:cNvSpPr>
            <a:spLocks noChangeShapeType="1"/>
          </p:cNvSpPr>
          <p:nvPr/>
        </p:nvSpPr>
        <p:spPr bwMode="auto">
          <a:xfrm>
            <a:off x="2124075" y="2168525"/>
            <a:ext cx="611188"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500"/>
                                        <p:tgtEl>
                                          <p:spTgt spid="184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animEffect transition="in" filter="fade">
                                      <p:cBhvr>
                                        <p:cTn id="10" dur="500"/>
                                        <p:tgtEl>
                                          <p:spTgt spid="1843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animEffect transition="in" filter="fade">
                                      <p:cBhvr>
                                        <p:cTn id="15" dur="500"/>
                                        <p:tgtEl>
                                          <p:spTgt spid="1843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animEffect transition="in" filter="fade">
                                      <p:cBhvr>
                                        <p:cTn id="18" dur="500"/>
                                        <p:tgtEl>
                                          <p:spTgt spid="1843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436">
                                            <p:txEl>
                                              <p:pRg st="4" end="4"/>
                                            </p:txEl>
                                          </p:spTgt>
                                        </p:tgtEl>
                                        <p:attrNameLst>
                                          <p:attrName>style.visibility</p:attrName>
                                        </p:attrNameLst>
                                      </p:cBhvr>
                                      <p:to>
                                        <p:strVal val="visible"/>
                                      </p:to>
                                    </p:set>
                                    <p:animEffect transition="in" filter="fade">
                                      <p:cBhvr>
                                        <p:cTn id="23" dur="500"/>
                                        <p:tgtEl>
                                          <p:spTgt spid="1843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436">
                                            <p:txEl>
                                              <p:pRg st="5" end="5"/>
                                            </p:txEl>
                                          </p:spTgt>
                                        </p:tgtEl>
                                        <p:attrNameLst>
                                          <p:attrName>style.visibility</p:attrName>
                                        </p:attrNameLst>
                                      </p:cBhvr>
                                      <p:to>
                                        <p:strVal val="visible"/>
                                      </p:to>
                                    </p:set>
                                    <p:animEffect transition="in" filter="fade">
                                      <p:cBhvr>
                                        <p:cTn id="26" dur="500"/>
                                        <p:tgtEl>
                                          <p:spTgt spid="1843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436">
                                            <p:txEl>
                                              <p:pRg st="6" end="6"/>
                                            </p:txEl>
                                          </p:spTgt>
                                        </p:tgtEl>
                                        <p:attrNameLst>
                                          <p:attrName>style.visibility</p:attrName>
                                        </p:attrNameLst>
                                      </p:cBhvr>
                                      <p:to>
                                        <p:strVal val="visible"/>
                                      </p:to>
                                    </p:set>
                                    <p:animEffect transition="in" filter="fade">
                                      <p:cBhvr>
                                        <p:cTn id="29" dur="500"/>
                                        <p:tgtEl>
                                          <p:spTgt spid="1843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436">
                                            <p:txEl>
                                              <p:pRg st="7" end="7"/>
                                            </p:txEl>
                                          </p:spTgt>
                                        </p:tgtEl>
                                        <p:attrNameLst>
                                          <p:attrName>style.visibility</p:attrName>
                                        </p:attrNameLst>
                                      </p:cBhvr>
                                      <p:to>
                                        <p:strVal val="visible"/>
                                      </p:to>
                                    </p:set>
                                    <p:animEffect transition="in" filter="fade">
                                      <p:cBhvr>
                                        <p:cTn id="34" dur="500"/>
                                        <p:tgtEl>
                                          <p:spTgt spid="1843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436">
                                            <p:txEl>
                                              <p:pRg st="8" end="8"/>
                                            </p:txEl>
                                          </p:spTgt>
                                        </p:tgtEl>
                                        <p:attrNameLst>
                                          <p:attrName>style.visibility</p:attrName>
                                        </p:attrNameLst>
                                      </p:cBhvr>
                                      <p:to>
                                        <p:strVal val="visible"/>
                                      </p:to>
                                    </p:set>
                                    <p:animEffect transition="in" filter="fade">
                                      <p:cBhvr>
                                        <p:cTn id="37" dur="500"/>
                                        <p:tgtEl>
                                          <p:spTgt spid="184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a:extLst>
              <a:ext uri="{FF2B5EF4-FFF2-40B4-BE49-F238E27FC236}">
                <a16:creationId xmlns:a16="http://schemas.microsoft.com/office/drawing/2014/main" id="{1E16ECFC-5B42-45E4-8537-5A41A976EE42}"/>
              </a:ext>
            </a:extLst>
          </p:cNvPr>
          <p:cNvSpPr>
            <a:spLocks noGrp="1" noChangeArrowheads="1"/>
          </p:cNvSpPr>
          <p:nvPr>
            <p:ph type="title"/>
          </p:nvPr>
        </p:nvSpPr>
        <p:spPr/>
        <p:txBody>
          <a:bodyPr/>
          <a:lstStyle/>
          <a:p>
            <a:pPr eaLnBrk="1" hangingPunct="1">
              <a:defRPr/>
            </a:pPr>
            <a:r>
              <a:rPr lang="it-IT" sz="3200"/>
              <a:t>Security Association and Key management</a:t>
            </a:r>
          </a:p>
        </p:txBody>
      </p:sp>
      <p:sp>
        <p:nvSpPr>
          <p:cNvPr id="20483" name="Rectangle 3">
            <a:extLst>
              <a:ext uri="{FF2B5EF4-FFF2-40B4-BE49-F238E27FC236}">
                <a16:creationId xmlns:a16="http://schemas.microsoft.com/office/drawing/2014/main" id="{F913E3C9-D632-46AD-8AC0-C43A9367EAE1}"/>
              </a:ext>
            </a:extLst>
          </p:cNvPr>
          <p:cNvSpPr>
            <a:spLocks noGrp="1" noChangeArrowheads="1"/>
          </p:cNvSpPr>
          <p:nvPr>
            <p:ph type="body" idx="1"/>
          </p:nvPr>
        </p:nvSpPr>
        <p:spPr>
          <a:xfrm>
            <a:off x="250825" y="1125538"/>
            <a:ext cx="4789488" cy="4970462"/>
          </a:xfrm>
        </p:spPr>
        <p:txBody>
          <a:bodyPr/>
          <a:lstStyle/>
          <a:p>
            <a:pPr eaLnBrk="1" hangingPunct="1">
              <a:lnSpc>
                <a:spcPct val="80000"/>
              </a:lnSpc>
            </a:pPr>
            <a:r>
              <a:rPr lang="it-IT" altLang="it-IT" sz="2400"/>
              <a:t>Manual </a:t>
            </a:r>
          </a:p>
          <a:p>
            <a:pPr lvl="1" eaLnBrk="1" hangingPunct="1">
              <a:lnSpc>
                <a:spcPct val="80000"/>
              </a:lnSpc>
            </a:pPr>
            <a:r>
              <a:rPr lang="it-IT" altLang="it-IT" sz="2400"/>
              <a:t>Manually configure each SA and related crypto keys</a:t>
            </a:r>
          </a:p>
          <a:p>
            <a:pPr lvl="2" eaLnBrk="1" hangingPunct="1">
              <a:lnSpc>
                <a:spcPct val="80000"/>
              </a:lnSpc>
            </a:pPr>
            <a:r>
              <a:rPr lang="it-IT" altLang="it-IT" sz="2000"/>
              <a:t>static, symmetric</a:t>
            </a:r>
          </a:p>
          <a:p>
            <a:pPr lvl="1" eaLnBrk="1" hangingPunct="1">
              <a:lnSpc>
                <a:spcPct val="80000"/>
              </a:lnSpc>
            </a:pPr>
            <a:r>
              <a:rPr lang="it-IT" altLang="it-IT" sz="2400"/>
              <a:t>Typical in small-scale VPNs</a:t>
            </a:r>
          </a:p>
          <a:p>
            <a:pPr lvl="2" eaLnBrk="1" hangingPunct="1">
              <a:lnSpc>
                <a:spcPct val="80000"/>
              </a:lnSpc>
            </a:pPr>
            <a:r>
              <a:rPr lang="it-IT" altLang="it-IT" sz="2000"/>
              <a:t>Few security gateways, e.g. one per site</a:t>
            </a:r>
          </a:p>
          <a:p>
            <a:pPr lvl="2" eaLnBrk="1" hangingPunct="1">
              <a:lnSpc>
                <a:spcPct val="80000"/>
              </a:lnSpc>
            </a:pPr>
            <a:r>
              <a:rPr lang="it-IT" altLang="it-IT" sz="2000"/>
              <a:t>Meshed SA connections</a:t>
            </a:r>
          </a:p>
          <a:p>
            <a:pPr eaLnBrk="1" hangingPunct="1">
              <a:lnSpc>
                <a:spcPct val="80000"/>
              </a:lnSpc>
            </a:pPr>
            <a:r>
              <a:rPr lang="it-IT" altLang="it-IT" sz="2400"/>
              <a:t>Automatic</a:t>
            </a:r>
          </a:p>
          <a:p>
            <a:pPr lvl="1" eaLnBrk="1" hangingPunct="1">
              <a:lnSpc>
                <a:spcPct val="80000"/>
              </a:lnSpc>
            </a:pPr>
            <a:r>
              <a:rPr lang="it-IT" altLang="it-IT" sz="2400"/>
              <a:t>SA management through IKEv2</a:t>
            </a:r>
          </a:p>
          <a:p>
            <a:pPr lvl="1" eaLnBrk="1" hangingPunct="1">
              <a:lnSpc>
                <a:spcPct val="80000"/>
              </a:lnSpc>
            </a:pPr>
            <a:r>
              <a:rPr lang="it-IT" altLang="it-IT" sz="2400"/>
              <a:t>On-demand SA creation</a:t>
            </a:r>
          </a:p>
          <a:p>
            <a:pPr lvl="1" eaLnBrk="1" hangingPunct="1">
              <a:lnSpc>
                <a:spcPct val="80000"/>
              </a:lnSpc>
            </a:pPr>
            <a:r>
              <a:rPr lang="it-IT" altLang="it-IT" sz="2400"/>
              <a:t>Session-oriented keying/rekeying</a:t>
            </a:r>
          </a:p>
        </p:txBody>
      </p:sp>
      <p:sp>
        <p:nvSpPr>
          <p:cNvPr id="20484" name="Cloud">
            <a:extLst>
              <a:ext uri="{FF2B5EF4-FFF2-40B4-BE49-F238E27FC236}">
                <a16:creationId xmlns:a16="http://schemas.microsoft.com/office/drawing/2014/main" id="{FED2344D-E8B2-44AC-A876-FA6BCDD3D022}"/>
              </a:ext>
            </a:extLst>
          </p:cNvPr>
          <p:cNvSpPr>
            <a:spLocks noChangeAspect="1" noEditPoints="1" noChangeArrowheads="1"/>
          </p:cNvSpPr>
          <p:nvPr/>
        </p:nvSpPr>
        <p:spPr bwMode="auto">
          <a:xfrm>
            <a:off x="5364163" y="1341438"/>
            <a:ext cx="1162050" cy="1079500"/>
          </a:xfrm>
          <a:custGeom>
            <a:avLst/>
            <a:gdLst>
              <a:gd name="T0" fmla="*/ 10433918 w 21600"/>
              <a:gd name="T1" fmla="*/ 1348125879 h 21600"/>
              <a:gd name="T2" fmla="*/ 1681655170 w 21600"/>
              <a:gd name="T3" fmla="*/ 2147483646 h 21600"/>
              <a:gd name="T4" fmla="*/ 2147483646 w 21600"/>
              <a:gd name="T5" fmla="*/ 1348125879 h 21600"/>
              <a:gd name="T6" fmla="*/ 1681655170 w 21600"/>
              <a:gd name="T7" fmla="*/ 154159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20485" name="Cloud">
            <a:extLst>
              <a:ext uri="{FF2B5EF4-FFF2-40B4-BE49-F238E27FC236}">
                <a16:creationId xmlns:a16="http://schemas.microsoft.com/office/drawing/2014/main" id="{14940C48-5FAD-44AA-ADFB-E7A375C3D67C}"/>
              </a:ext>
            </a:extLst>
          </p:cNvPr>
          <p:cNvSpPr>
            <a:spLocks noChangeAspect="1" noEditPoints="1" noChangeArrowheads="1"/>
          </p:cNvSpPr>
          <p:nvPr/>
        </p:nvSpPr>
        <p:spPr bwMode="auto">
          <a:xfrm>
            <a:off x="7442200" y="1341438"/>
            <a:ext cx="1162050" cy="1079500"/>
          </a:xfrm>
          <a:custGeom>
            <a:avLst/>
            <a:gdLst>
              <a:gd name="T0" fmla="*/ 10433918 w 21600"/>
              <a:gd name="T1" fmla="*/ 1348125879 h 21600"/>
              <a:gd name="T2" fmla="*/ 1681655170 w 21600"/>
              <a:gd name="T3" fmla="*/ 2147483646 h 21600"/>
              <a:gd name="T4" fmla="*/ 2147483646 w 21600"/>
              <a:gd name="T5" fmla="*/ 1348125879 h 21600"/>
              <a:gd name="T6" fmla="*/ 1681655170 w 21600"/>
              <a:gd name="T7" fmla="*/ 154159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20486" name="Cloud">
            <a:extLst>
              <a:ext uri="{FF2B5EF4-FFF2-40B4-BE49-F238E27FC236}">
                <a16:creationId xmlns:a16="http://schemas.microsoft.com/office/drawing/2014/main" id="{7D772E67-1306-4213-9B78-D60D33E1AFD0}"/>
              </a:ext>
            </a:extLst>
          </p:cNvPr>
          <p:cNvSpPr>
            <a:spLocks noChangeAspect="1" noEditPoints="1" noChangeArrowheads="1"/>
          </p:cNvSpPr>
          <p:nvPr/>
        </p:nvSpPr>
        <p:spPr bwMode="auto">
          <a:xfrm>
            <a:off x="7416800" y="2997200"/>
            <a:ext cx="1162050" cy="1079500"/>
          </a:xfrm>
          <a:custGeom>
            <a:avLst/>
            <a:gdLst>
              <a:gd name="T0" fmla="*/ 10433918 w 21600"/>
              <a:gd name="T1" fmla="*/ 1348125879 h 21600"/>
              <a:gd name="T2" fmla="*/ 1681655170 w 21600"/>
              <a:gd name="T3" fmla="*/ 2147483646 h 21600"/>
              <a:gd name="T4" fmla="*/ 2147483646 w 21600"/>
              <a:gd name="T5" fmla="*/ 1348125879 h 21600"/>
              <a:gd name="T6" fmla="*/ 1681655170 w 21600"/>
              <a:gd name="T7" fmla="*/ 154159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20487" name="Cloud">
            <a:extLst>
              <a:ext uri="{FF2B5EF4-FFF2-40B4-BE49-F238E27FC236}">
                <a16:creationId xmlns:a16="http://schemas.microsoft.com/office/drawing/2014/main" id="{6F5CD6DF-B21F-4B46-929F-971F602D3F98}"/>
              </a:ext>
            </a:extLst>
          </p:cNvPr>
          <p:cNvSpPr>
            <a:spLocks noChangeAspect="1" noEditPoints="1" noChangeArrowheads="1"/>
          </p:cNvSpPr>
          <p:nvPr/>
        </p:nvSpPr>
        <p:spPr bwMode="auto">
          <a:xfrm>
            <a:off x="5364163" y="3033713"/>
            <a:ext cx="1162050" cy="1079500"/>
          </a:xfrm>
          <a:custGeom>
            <a:avLst/>
            <a:gdLst>
              <a:gd name="T0" fmla="*/ 10433918 w 21600"/>
              <a:gd name="T1" fmla="*/ 1348125879 h 21600"/>
              <a:gd name="T2" fmla="*/ 1681655170 w 21600"/>
              <a:gd name="T3" fmla="*/ 2147483646 h 21600"/>
              <a:gd name="T4" fmla="*/ 2147483646 w 21600"/>
              <a:gd name="T5" fmla="*/ 1348125879 h 21600"/>
              <a:gd name="T6" fmla="*/ 1681655170 w 21600"/>
              <a:gd name="T7" fmla="*/ 154159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20488" name="Picture 8">
            <a:extLst>
              <a:ext uri="{FF2B5EF4-FFF2-40B4-BE49-F238E27FC236}">
                <a16:creationId xmlns:a16="http://schemas.microsoft.com/office/drawing/2014/main" id="{5BC97094-E634-4C25-A55A-AAB68053F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275" y="3213100"/>
            <a:ext cx="4318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89" name="Picture 9">
            <a:extLst>
              <a:ext uri="{FF2B5EF4-FFF2-40B4-BE49-F238E27FC236}">
                <a16:creationId xmlns:a16="http://schemas.microsoft.com/office/drawing/2014/main" id="{28CD678C-E60F-4067-BEAD-31D71C187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3213100"/>
            <a:ext cx="4318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90" name="Picture 10">
            <a:extLst>
              <a:ext uri="{FF2B5EF4-FFF2-40B4-BE49-F238E27FC236}">
                <a16:creationId xmlns:a16="http://schemas.microsoft.com/office/drawing/2014/main" id="{6A4229F9-60A0-40A4-BBA8-8B58B2C6C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338" y="1879600"/>
            <a:ext cx="4318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91" name="Picture 11">
            <a:extLst>
              <a:ext uri="{FF2B5EF4-FFF2-40B4-BE49-F238E27FC236}">
                <a16:creationId xmlns:a16="http://schemas.microsoft.com/office/drawing/2014/main" id="{E26592A3-A8B3-461A-B798-932748658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1900238"/>
            <a:ext cx="4318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492" name="Line 12">
            <a:extLst>
              <a:ext uri="{FF2B5EF4-FFF2-40B4-BE49-F238E27FC236}">
                <a16:creationId xmlns:a16="http://schemas.microsoft.com/office/drawing/2014/main" id="{C3CF7ED7-663A-4E9C-8769-495872D48514}"/>
              </a:ext>
            </a:extLst>
          </p:cNvPr>
          <p:cNvSpPr>
            <a:spLocks noChangeShapeType="1"/>
          </p:cNvSpPr>
          <p:nvPr/>
        </p:nvSpPr>
        <p:spPr bwMode="auto">
          <a:xfrm flipV="1">
            <a:off x="6661150" y="1987550"/>
            <a:ext cx="611188" cy="1588"/>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3" name="Line 13">
            <a:extLst>
              <a:ext uri="{FF2B5EF4-FFF2-40B4-BE49-F238E27FC236}">
                <a16:creationId xmlns:a16="http://schemas.microsoft.com/office/drawing/2014/main" id="{0640EE1A-2ADE-4078-AC29-5E83D024F4DF}"/>
              </a:ext>
            </a:extLst>
          </p:cNvPr>
          <p:cNvSpPr>
            <a:spLocks noChangeShapeType="1"/>
          </p:cNvSpPr>
          <p:nvPr/>
        </p:nvSpPr>
        <p:spPr bwMode="auto">
          <a:xfrm flipH="1" flipV="1">
            <a:off x="6624638" y="2095500"/>
            <a:ext cx="611187" cy="1588"/>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4" name="Line 14">
            <a:extLst>
              <a:ext uri="{FF2B5EF4-FFF2-40B4-BE49-F238E27FC236}">
                <a16:creationId xmlns:a16="http://schemas.microsoft.com/office/drawing/2014/main" id="{6FA88FCC-157C-4D57-9D4A-6802AEA8B356}"/>
              </a:ext>
            </a:extLst>
          </p:cNvPr>
          <p:cNvSpPr>
            <a:spLocks noChangeShapeType="1"/>
          </p:cNvSpPr>
          <p:nvPr/>
        </p:nvSpPr>
        <p:spPr bwMode="auto">
          <a:xfrm flipV="1">
            <a:off x="6696075" y="3282950"/>
            <a:ext cx="611188" cy="1588"/>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5" name="Line 15">
            <a:extLst>
              <a:ext uri="{FF2B5EF4-FFF2-40B4-BE49-F238E27FC236}">
                <a16:creationId xmlns:a16="http://schemas.microsoft.com/office/drawing/2014/main" id="{E3016ECF-B449-46A1-8498-40C6AA0AAFED}"/>
              </a:ext>
            </a:extLst>
          </p:cNvPr>
          <p:cNvSpPr>
            <a:spLocks noChangeShapeType="1"/>
          </p:cNvSpPr>
          <p:nvPr/>
        </p:nvSpPr>
        <p:spPr bwMode="auto">
          <a:xfrm flipH="1" flipV="1">
            <a:off x="6659563" y="3390900"/>
            <a:ext cx="611187" cy="1588"/>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6" name="Line 16">
            <a:extLst>
              <a:ext uri="{FF2B5EF4-FFF2-40B4-BE49-F238E27FC236}">
                <a16:creationId xmlns:a16="http://schemas.microsoft.com/office/drawing/2014/main" id="{2767A09A-B62E-45D4-B869-614701DBB30A}"/>
              </a:ext>
            </a:extLst>
          </p:cNvPr>
          <p:cNvSpPr>
            <a:spLocks noChangeShapeType="1"/>
          </p:cNvSpPr>
          <p:nvPr/>
        </p:nvSpPr>
        <p:spPr bwMode="auto">
          <a:xfrm flipH="1" flipV="1">
            <a:off x="6408738" y="2168525"/>
            <a:ext cx="0" cy="1008063"/>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7" name="Line 17">
            <a:extLst>
              <a:ext uri="{FF2B5EF4-FFF2-40B4-BE49-F238E27FC236}">
                <a16:creationId xmlns:a16="http://schemas.microsoft.com/office/drawing/2014/main" id="{05CCE33F-EFF6-48E1-B3D8-4C042E26013B}"/>
              </a:ext>
            </a:extLst>
          </p:cNvPr>
          <p:cNvSpPr>
            <a:spLocks noChangeShapeType="1"/>
          </p:cNvSpPr>
          <p:nvPr/>
        </p:nvSpPr>
        <p:spPr bwMode="auto">
          <a:xfrm flipH="1">
            <a:off x="6516688" y="2205038"/>
            <a:ext cx="0" cy="1008062"/>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8" name="Line 18">
            <a:extLst>
              <a:ext uri="{FF2B5EF4-FFF2-40B4-BE49-F238E27FC236}">
                <a16:creationId xmlns:a16="http://schemas.microsoft.com/office/drawing/2014/main" id="{8ADB9722-74CF-47EF-94E4-49D36432A92C}"/>
              </a:ext>
            </a:extLst>
          </p:cNvPr>
          <p:cNvSpPr>
            <a:spLocks noChangeShapeType="1"/>
          </p:cNvSpPr>
          <p:nvPr/>
        </p:nvSpPr>
        <p:spPr bwMode="auto">
          <a:xfrm flipH="1" flipV="1">
            <a:off x="7451725" y="2168525"/>
            <a:ext cx="0" cy="1008063"/>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499" name="Line 19">
            <a:extLst>
              <a:ext uri="{FF2B5EF4-FFF2-40B4-BE49-F238E27FC236}">
                <a16:creationId xmlns:a16="http://schemas.microsoft.com/office/drawing/2014/main" id="{9372566F-513B-4F85-BC39-128105DD5CB4}"/>
              </a:ext>
            </a:extLst>
          </p:cNvPr>
          <p:cNvSpPr>
            <a:spLocks noChangeShapeType="1"/>
          </p:cNvSpPr>
          <p:nvPr/>
        </p:nvSpPr>
        <p:spPr bwMode="auto">
          <a:xfrm flipH="1">
            <a:off x="7559675" y="2205038"/>
            <a:ext cx="0" cy="1008062"/>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500" name="Line 20">
            <a:extLst>
              <a:ext uri="{FF2B5EF4-FFF2-40B4-BE49-F238E27FC236}">
                <a16:creationId xmlns:a16="http://schemas.microsoft.com/office/drawing/2014/main" id="{BBBAAF8D-3A45-4889-98CB-2563F6F3D07F}"/>
              </a:ext>
            </a:extLst>
          </p:cNvPr>
          <p:cNvSpPr>
            <a:spLocks noChangeShapeType="1"/>
          </p:cNvSpPr>
          <p:nvPr/>
        </p:nvSpPr>
        <p:spPr bwMode="auto">
          <a:xfrm>
            <a:off x="6661150" y="2170113"/>
            <a:ext cx="719138" cy="971550"/>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501" name="Line 21">
            <a:extLst>
              <a:ext uri="{FF2B5EF4-FFF2-40B4-BE49-F238E27FC236}">
                <a16:creationId xmlns:a16="http://schemas.microsoft.com/office/drawing/2014/main" id="{376BC97E-2829-4402-BED9-57F1EA3E7B6A}"/>
              </a:ext>
            </a:extLst>
          </p:cNvPr>
          <p:cNvSpPr>
            <a:spLocks noChangeShapeType="1"/>
          </p:cNvSpPr>
          <p:nvPr/>
        </p:nvSpPr>
        <p:spPr bwMode="auto">
          <a:xfrm flipH="1" flipV="1">
            <a:off x="6553200" y="2205038"/>
            <a:ext cx="719138" cy="971550"/>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502" name="Line 22">
            <a:extLst>
              <a:ext uri="{FF2B5EF4-FFF2-40B4-BE49-F238E27FC236}">
                <a16:creationId xmlns:a16="http://schemas.microsoft.com/office/drawing/2014/main" id="{291C331F-965D-4EC0-B8D6-0B12E04F4BA7}"/>
              </a:ext>
            </a:extLst>
          </p:cNvPr>
          <p:cNvSpPr>
            <a:spLocks noChangeShapeType="1"/>
          </p:cNvSpPr>
          <p:nvPr/>
        </p:nvSpPr>
        <p:spPr bwMode="auto">
          <a:xfrm flipH="1">
            <a:off x="6624638" y="2241550"/>
            <a:ext cx="719137" cy="971550"/>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503" name="Line 23">
            <a:extLst>
              <a:ext uri="{FF2B5EF4-FFF2-40B4-BE49-F238E27FC236}">
                <a16:creationId xmlns:a16="http://schemas.microsoft.com/office/drawing/2014/main" id="{C2A0B8CB-6138-4CB3-A478-67FFB03FA3D2}"/>
              </a:ext>
            </a:extLst>
          </p:cNvPr>
          <p:cNvSpPr>
            <a:spLocks noChangeShapeType="1"/>
          </p:cNvSpPr>
          <p:nvPr/>
        </p:nvSpPr>
        <p:spPr bwMode="auto">
          <a:xfrm flipV="1">
            <a:off x="6588125" y="2133600"/>
            <a:ext cx="719138" cy="971550"/>
          </a:xfrm>
          <a:prstGeom prst="line">
            <a:avLst/>
          </a:prstGeom>
          <a:noFill/>
          <a:ln w="508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a:extLst>
              <a:ext uri="{FF2B5EF4-FFF2-40B4-BE49-F238E27FC236}">
                <a16:creationId xmlns:a16="http://schemas.microsoft.com/office/drawing/2014/main" id="{1DBCDBF2-4B4E-4468-83E3-60120855F8C2}"/>
              </a:ext>
            </a:extLst>
          </p:cNvPr>
          <p:cNvSpPr>
            <a:spLocks noGrp="1" noChangeArrowheads="1"/>
          </p:cNvSpPr>
          <p:nvPr>
            <p:ph type="title"/>
          </p:nvPr>
        </p:nvSpPr>
        <p:spPr/>
        <p:txBody>
          <a:bodyPr/>
          <a:lstStyle/>
          <a:p>
            <a:pPr eaLnBrk="1" hangingPunct="1">
              <a:defRPr/>
            </a:pPr>
            <a:r>
              <a:rPr lang="it-IT" dirty="0" err="1"/>
              <a:t>Ipsec</a:t>
            </a:r>
            <a:r>
              <a:rPr lang="it-IT" dirty="0"/>
              <a:t> security </a:t>
            </a:r>
            <a:r>
              <a:rPr lang="it-IT" dirty="0" err="1"/>
              <a:t>protocols</a:t>
            </a:r>
            <a:endParaRPr lang="it-IT" dirty="0"/>
          </a:p>
        </p:txBody>
      </p:sp>
      <p:sp>
        <p:nvSpPr>
          <p:cNvPr id="28675" name="Rectangle 3">
            <a:extLst>
              <a:ext uri="{FF2B5EF4-FFF2-40B4-BE49-F238E27FC236}">
                <a16:creationId xmlns:a16="http://schemas.microsoft.com/office/drawing/2014/main" id="{45AAB2E6-2D8F-4CB0-90FF-CCFDFE80905C}"/>
              </a:ext>
            </a:extLst>
          </p:cNvPr>
          <p:cNvSpPr>
            <a:spLocks noGrp="1" noChangeArrowheads="1"/>
          </p:cNvSpPr>
          <p:nvPr>
            <p:ph type="body" idx="1"/>
          </p:nvPr>
        </p:nvSpPr>
        <p:spPr>
          <a:xfrm>
            <a:off x="685800" y="1125538"/>
            <a:ext cx="7696200" cy="5003800"/>
          </a:xfrm>
        </p:spPr>
        <p:txBody>
          <a:bodyPr/>
          <a:lstStyle/>
          <a:p>
            <a:pPr eaLnBrk="1" hangingPunct="1">
              <a:lnSpc>
                <a:spcPct val="90000"/>
              </a:lnSpc>
            </a:pPr>
            <a:r>
              <a:rPr lang="it-IT" altLang="it-IT" sz="2400"/>
              <a:t>Authentication Header</a:t>
            </a:r>
          </a:p>
          <a:p>
            <a:pPr lvl="1" eaLnBrk="1" hangingPunct="1">
              <a:lnSpc>
                <a:spcPct val="90000"/>
              </a:lnSpc>
            </a:pPr>
            <a:r>
              <a:rPr lang="it-IT" altLang="it-IT" sz="2400"/>
              <a:t>Integrity and data origin authentication</a:t>
            </a:r>
          </a:p>
          <a:p>
            <a:pPr lvl="2" eaLnBrk="1" hangingPunct="1">
              <a:lnSpc>
                <a:spcPct val="90000"/>
              </a:lnSpc>
            </a:pPr>
            <a:r>
              <a:rPr lang="it-IT" altLang="it-IT" sz="2000"/>
              <a:t>Authentication covers both payload and parts of IP header that do not modify in transfer</a:t>
            </a:r>
          </a:p>
          <a:p>
            <a:pPr lvl="1" eaLnBrk="1" hangingPunct="1">
              <a:lnSpc>
                <a:spcPct val="90000"/>
              </a:lnSpc>
            </a:pPr>
            <a:r>
              <a:rPr lang="it-IT" altLang="it-IT" sz="2400"/>
              <a:t>Protection against replays</a:t>
            </a:r>
          </a:p>
          <a:p>
            <a:pPr lvl="2" eaLnBrk="1" hangingPunct="1">
              <a:lnSpc>
                <a:spcPct val="90000"/>
              </a:lnSpc>
            </a:pPr>
            <a:r>
              <a:rPr lang="it-IT" altLang="it-IT" sz="2000"/>
              <a:t>Optional, through extended sequence numbers</a:t>
            </a:r>
          </a:p>
          <a:p>
            <a:pPr eaLnBrk="1" hangingPunct="1">
              <a:lnSpc>
                <a:spcPct val="90000"/>
              </a:lnSpc>
            </a:pPr>
            <a:r>
              <a:rPr lang="it-IT" altLang="it-IT" sz="2400"/>
              <a:t>Encapsulated Security Payload</a:t>
            </a:r>
          </a:p>
          <a:p>
            <a:pPr lvl="1" eaLnBrk="1" hangingPunct="1">
              <a:lnSpc>
                <a:spcPct val="90000"/>
              </a:lnSpc>
            </a:pPr>
            <a:r>
              <a:rPr lang="it-IT" altLang="it-IT" sz="2400"/>
              <a:t>Same services as AH</a:t>
            </a:r>
          </a:p>
          <a:p>
            <a:pPr lvl="2" eaLnBrk="1" hangingPunct="1">
              <a:lnSpc>
                <a:spcPct val="90000"/>
              </a:lnSpc>
            </a:pPr>
            <a:r>
              <a:rPr lang="it-IT" altLang="it-IT" sz="2000"/>
              <a:t>Though authentication limited to IP payload</a:t>
            </a:r>
          </a:p>
          <a:p>
            <a:pPr lvl="1" eaLnBrk="1" hangingPunct="1">
              <a:lnSpc>
                <a:spcPct val="90000"/>
              </a:lnSpc>
            </a:pPr>
            <a:r>
              <a:rPr lang="it-IT" altLang="it-IT" sz="2400"/>
              <a:t>Confidentiality through encryption</a:t>
            </a:r>
          </a:p>
          <a:p>
            <a:pPr lvl="1" eaLnBrk="1" hangingPunct="1">
              <a:lnSpc>
                <a:spcPct val="90000"/>
              </a:lnSpc>
            </a:pPr>
            <a:r>
              <a:rPr lang="it-IT" altLang="it-IT" sz="2400"/>
              <a:t>Traffic flow confidentiality</a:t>
            </a:r>
          </a:p>
          <a:p>
            <a:pPr lvl="2" eaLnBrk="1" hangingPunct="1">
              <a:lnSpc>
                <a:spcPct val="90000"/>
              </a:lnSpc>
            </a:pPr>
            <a:r>
              <a:rPr lang="it-IT" altLang="it-IT" sz="2000"/>
              <a:t>Improved privacy against eavesdropping </a:t>
            </a:r>
          </a:p>
          <a:p>
            <a:pPr lvl="2" eaLnBrk="1" hangingPunct="1">
              <a:lnSpc>
                <a:spcPct val="90000"/>
              </a:lnSpc>
            </a:pPr>
            <a:r>
              <a:rPr lang="it-IT" altLang="it-IT" sz="2000"/>
              <a:t>Through padding and dummy traffic generation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fade">
                                      <p:cBhvr>
                                        <p:cTn id="10" dur="500"/>
                                        <p:tgtEl>
                                          <p:spTgt spid="286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fade">
                                      <p:cBhvr>
                                        <p:cTn id="13" dur="500"/>
                                        <p:tgtEl>
                                          <p:spTgt spid="286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675">
                                            <p:txEl>
                                              <p:pRg st="3" end="3"/>
                                            </p:txEl>
                                          </p:spTgt>
                                        </p:tgtEl>
                                        <p:attrNameLst>
                                          <p:attrName>style.visibility</p:attrName>
                                        </p:attrNameLst>
                                      </p:cBhvr>
                                      <p:to>
                                        <p:strVal val="visible"/>
                                      </p:to>
                                    </p:set>
                                    <p:animEffect transition="in" filter="fade">
                                      <p:cBhvr>
                                        <p:cTn id="16" dur="500"/>
                                        <p:tgtEl>
                                          <p:spTgt spid="2867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Effect transition="in" filter="fade">
                                      <p:cBhvr>
                                        <p:cTn id="19" dur="500"/>
                                        <p:tgtEl>
                                          <p:spTgt spid="2867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675">
                                            <p:txEl>
                                              <p:pRg st="5" end="5"/>
                                            </p:txEl>
                                          </p:spTgt>
                                        </p:tgtEl>
                                        <p:attrNameLst>
                                          <p:attrName>style.visibility</p:attrName>
                                        </p:attrNameLst>
                                      </p:cBhvr>
                                      <p:to>
                                        <p:strVal val="visible"/>
                                      </p:to>
                                    </p:set>
                                    <p:animEffect transition="in" filter="fade">
                                      <p:cBhvr>
                                        <p:cTn id="24" dur="500"/>
                                        <p:tgtEl>
                                          <p:spTgt spid="286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animEffect transition="in" filter="fade">
                                      <p:cBhvr>
                                        <p:cTn id="27" dur="500"/>
                                        <p:tgtEl>
                                          <p:spTgt spid="286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675">
                                            <p:txEl>
                                              <p:pRg st="7" end="7"/>
                                            </p:txEl>
                                          </p:spTgt>
                                        </p:tgtEl>
                                        <p:attrNameLst>
                                          <p:attrName>style.visibility</p:attrName>
                                        </p:attrNameLst>
                                      </p:cBhvr>
                                      <p:to>
                                        <p:strVal val="visible"/>
                                      </p:to>
                                    </p:set>
                                    <p:animEffect transition="in" filter="fade">
                                      <p:cBhvr>
                                        <p:cTn id="30" dur="500"/>
                                        <p:tgtEl>
                                          <p:spTgt spid="2867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675">
                                            <p:txEl>
                                              <p:pRg st="8" end="8"/>
                                            </p:txEl>
                                          </p:spTgt>
                                        </p:tgtEl>
                                        <p:attrNameLst>
                                          <p:attrName>style.visibility</p:attrName>
                                        </p:attrNameLst>
                                      </p:cBhvr>
                                      <p:to>
                                        <p:strVal val="visible"/>
                                      </p:to>
                                    </p:set>
                                    <p:animEffect transition="in" filter="fade">
                                      <p:cBhvr>
                                        <p:cTn id="33" dur="500"/>
                                        <p:tgtEl>
                                          <p:spTgt spid="2867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675">
                                            <p:txEl>
                                              <p:pRg st="9" end="9"/>
                                            </p:txEl>
                                          </p:spTgt>
                                        </p:tgtEl>
                                        <p:attrNameLst>
                                          <p:attrName>style.visibility</p:attrName>
                                        </p:attrNameLst>
                                      </p:cBhvr>
                                      <p:to>
                                        <p:strVal val="visible"/>
                                      </p:to>
                                    </p:set>
                                    <p:animEffect transition="in" filter="fade">
                                      <p:cBhvr>
                                        <p:cTn id="36" dur="500"/>
                                        <p:tgtEl>
                                          <p:spTgt spid="28675">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675">
                                            <p:txEl>
                                              <p:pRg st="10" end="10"/>
                                            </p:txEl>
                                          </p:spTgt>
                                        </p:tgtEl>
                                        <p:attrNameLst>
                                          <p:attrName>style.visibility</p:attrName>
                                        </p:attrNameLst>
                                      </p:cBhvr>
                                      <p:to>
                                        <p:strVal val="visible"/>
                                      </p:to>
                                    </p:set>
                                    <p:animEffect transition="in" filter="fade">
                                      <p:cBhvr>
                                        <p:cTn id="39" dur="500"/>
                                        <p:tgtEl>
                                          <p:spTgt spid="28675">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675">
                                            <p:txEl>
                                              <p:pRg st="11" end="11"/>
                                            </p:txEl>
                                          </p:spTgt>
                                        </p:tgtEl>
                                        <p:attrNameLst>
                                          <p:attrName>style.visibility</p:attrName>
                                        </p:attrNameLst>
                                      </p:cBhvr>
                                      <p:to>
                                        <p:strVal val="visible"/>
                                      </p:to>
                                    </p:set>
                                    <p:animEffect transition="in" filter="fade">
                                      <p:cBhvr>
                                        <p:cTn id="42" dur="500"/>
                                        <p:tgtEl>
                                          <p:spTgt spid="28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a:extLst>
              <a:ext uri="{FF2B5EF4-FFF2-40B4-BE49-F238E27FC236}">
                <a16:creationId xmlns:a16="http://schemas.microsoft.com/office/drawing/2014/main" id="{148FEF10-DE94-4AC0-92B6-B226A9F13350}"/>
              </a:ext>
            </a:extLst>
          </p:cNvPr>
          <p:cNvSpPr>
            <a:spLocks noGrp="1" noChangeArrowheads="1"/>
          </p:cNvSpPr>
          <p:nvPr>
            <p:ph type="title"/>
          </p:nvPr>
        </p:nvSpPr>
        <p:spPr>
          <a:xfrm>
            <a:off x="685800" y="115888"/>
            <a:ext cx="7696200" cy="649287"/>
          </a:xfrm>
        </p:spPr>
        <p:txBody>
          <a:bodyPr/>
          <a:lstStyle/>
          <a:p>
            <a:pPr eaLnBrk="1" hangingPunct="1">
              <a:defRPr/>
            </a:pPr>
            <a:r>
              <a:rPr lang="it-IT"/>
              <a:t>IPsec Security protocols</a:t>
            </a:r>
          </a:p>
        </p:txBody>
      </p:sp>
      <p:sp>
        <p:nvSpPr>
          <p:cNvPr id="21507" name="Rectangle 3">
            <a:extLst>
              <a:ext uri="{FF2B5EF4-FFF2-40B4-BE49-F238E27FC236}">
                <a16:creationId xmlns:a16="http://schemas.microsoft.com/office/drawing/2014/main" id="{A4C957DD-414B-422A-8CE2-773FD8A7CDB2}"/>
              </a:ext>
            </a:extLst>
          </p:cNvPr>
          <p:cNvSpPr>
            <a:spLocks noGrp="1" noChangeArrowheads="1"/>
          </p:cNvSpPr>
          <p:nvPr>
            <p:ph type="body" idx="1"/>
          </p:nvPr>
        </p:nvSpPr>
        <p:spPr>
          <a:xfrm>
            <a:off x="685800" y="873125"/>
            <a:ext cx="8134350" cy="5616575"/>
          </a:xfrm>
        </p:spPr>
        <p:txBody>
          <a:bodyPr/>
          <a:lstStyle/>
          <a:p>
            <a:pPr eaLnBrk="1" hangingPunct="1">
              <a:lnSpc>
                <a:spcPct val="80000"/>
              </a:lnSpc>
            </a:pPr>
            <a:r>
              <a:rPr lang="it-IT" altLang="it-IT" sz="2400"/>
              <a:t>AH (Authentication Header)</a:t>
            </a:r>
          </a:p>
          <a:p>
            <a:pPr lvl="1" eaLnBrk="1" hangingPunct="1">
              <a:lnSpc>
                <a:spcPct val="80000"/>
              </a:lnSpc>
            </a:pPr>
            <a:r>
              <a:rPr lang="it-IT" altLang="it-IT" sz="2400"/>
              <a:t>Authentication (whole packet, including IP header) only</a:t>
            </a:r>
          </a:p>
          <a:p>
            <a:pPr eaLnBrk="1" hangingPunct="1">
              <a:lnSpc>
                <a:spcPct val="80000"/>
              </a:lnSpc>
            </a:pPr>
            <a:r>
              <a:rPr lang="it-IT" altLang="it-IT" sz="2400"/>
              <a:t>ESP (Encapsulated Security Payload)</a:t>
            </a:r>
          </a:p>
          <a:p>
            <a:pPr lvl="1" eaLnBrk="1" hangingPunct="1">
              <a:lnSpc>
                <a:spcPct val="80000"/>
              </a:lnSpc>
            </a:pPr>
            <a:r>
              <a:rPr lang="it-IT" altLang="it-IT" sz="2400"/>
              <a:t>Payload-only protection (no IP header!)</a:t>
            </a:r>
          </a:p>
          <a:p>
            <a:pPr lvl="1" eaLnBrk="1" hangingPunct="1">
              <a:lnSpc>
                <a:spcPct val="80000"/>
              </a:lnSpc>
            </a:pPr>
            <a:r>
              <a:rPr lang="it-IT" altLang="it-IT" sz="2400"/>
              <a:t>Encryption, Authentication, both, AEAD </a:t>
            </a:r>
            <a:endParaRPr lang="it-IT" altLang="it-IT" sz="2000"/>
          </a:p>
          <a:p>
            <a:pPr lvl="3" eaLnBrk="1" hangingPunct="1">
              <a:lnSpc>
                <a:spcPct val="80000"/>
              </a:lnSpc>
            </a:pPr>
            <a:endParaRPr lang="it-IT" altLang="it-IT" sz="1800"/>
          </a:p>
          <a:p>
            <a:pPr eaLnBrk="1" hangingPunct="1">
              <a:lnSpc>
                <a:spcPct val="80000"/>
              </a:lnSpc>
            </a:pPr>
            <a:r>
              <a:rPr lang="it-IT" altLang="it-IT" sz="2400"/>
              <a:t>ESP in most cases is the only one needed</a:t>
            </a:r>
          </a:p>
          <a:p>
            <a:pPr lvl="1" eaLnBrk="1" hangingPunct="1">
              <a:lnSpc>
                <a:spcPct val="80000"/>
              </a:lnSpc>
            </a:pPr>
            <a:r>
              <a:rPr lang="it-IT" altLang="it-IT" sz="2400"/>
              <a:t>Mandatorily supported in any IPsec implementation, unlike AH</a:t>
            </a:r>
          </a:p>
          <a:p>
            <a:pPr lvl="2" eaLnBrk="1" hangingPunct="1">
              <a:lnSpc>
                <a:spcPct val="80000"/>
              </a:lnSpc>
            </a:pPr>
            <a:r>
              <a:rPr lang="it-IT" altLang="it-IT" sz="2000"/>
              <a:t>RFC 4301: AH downgraded: from MUST to MAY (be supported)</a:t>
            </a:r>
          </a:p>
          <a:p>
            <a:pPr lvl="3" eaLnBrk="1" hangingPunct="1">
              <a:lnSpc>
                <a:spcPct val="80000"/>
              </a:lnSpc>
            </a:pPr>
            <a:r>
              <a:rPr lang="en-US" altLang="it-IT" sz="1800"/>
              <a:t>Quoting from RFC 4301: </a:t>
            </a:r>
            <a:r>
              <a:rPr lang="en-US" altLang="it-IT" sz="1800" i="1"/>
              <a:t>“Experience has shown that there are very few contexts in which ESP cannot provide the requisite security services.  Note that ESP can be used to provide only integrity, without confidentiality, making it comparable to AH in most contexts.”</a:t>
            </a:r>
          </a:p>
          <a:p>
            <a:pPr lvl="1" eaLnBrk="1" hangingPunct="1">
              <a:lnSpc>
                <a:spcPct val="80000"/>
              </a:lnSpc>
            </a:pPr>
            <a:r>
              <a:rPr lang="it-IT" altLang="it-IT" sz="2400"/>
              <a:t>AH and ESP may be combined together, if needed (rarely)</a:t>
            </a:r>
          </a:p>
          <a:p>
            <a:pPr lvl="3" eaLnBrk="1" hangingPunct="1">
              <a:lnSpc>
                <a:spcPct val="80000"/>
              </a:lnSpc>
            </a:pPr>
            <a:endParaRPr lang="it-IT" altLang="it-IT" sz="1800"/>
          </a:p>
          <a:p>
            <a:pPr eaLnBrk="1" hangingPunct="1">
              <a:lnSpc>
                <a:spcPct val="80000"/>
              </a:lnSpc>
            </a:pPr>
            <a:r>
              <a:rPr lang="it-IT" altLang="it-IT" sz="2400"/>
              <a:t>Transport mode and tunnel mode for both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500"/>
                                        <p:tgtEl>
                                          <p:spTgt spid="215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fade">
                                      <p:cBhvr>
                                        <p:cTn id="18" dur="500"/>
                                        <p:tgtEl>
                                          <p:spTgt spid="215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fade">
                                      <p:cBhvr>
                                        <p:cTn id="21" dur="500"/>
                                        <p:tgtEl>
                                          <p:spTgt spid="2150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507">
                                            <p:txEl>
                                              <p:pRg st="6" end="6"/>
                                            </p:txEl>
                                          </p:spTgt>
                                        </p:tgtEl>
                                        <p:attrNameLst>
                                          <p:attrName>style.visibility</p:attrName>
                                        </p:attrNameLst>
                                      </p:cBhvr>
                                      <p:to>
                                        <p:strVal val="visible"/>
                                      </p:to>
                                    </p:set>
                                    <p:animEffect transition="in" filter="fade">
                                      <p:cBhvr>
                                        <p:cTn id="26" dur="500"/>
                                        <p:tgtEl>
                                          <p:spTgt spid="21507">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07">
                                            <p:txEl>
                                              <p:pRg st="7" end="7"/>
                                            </p:txEl>
                                          </p:spTgt>
                                        </p:tgtEl>
                                        <p:attrNameLst>
                                          <p:attrName>style.visibility</p:attrName>
                                        </p:attrNameLst>
                                      </p:cBhvr>
                                      <p:to>
                                        <p:strVal val="visible"/>
                                      </p:to>
                                    </p:set>
                                    <p:animEffect transition="in" filter="fade">
                                      <p:cBhvr>
                                        <p:cTn id="29" dur="500"/>
                                        <p:tgtEl>
                                          <p:spTgt spid="21507">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507">
                                            <p:txEl>
                                              <p:pRg st="8" end="8"/>
                                            </p:txEl>
                                          </p:spTgt>
                                        </p:tgtEl>
                                        <p:attrNameLst>
                                          <p:attrName>style.visibility</p:attrName>
                                        </p:attrNameLst>
                                      </p:cBhvr>
                                      <p:to>
                                        <p:strVal val="visible"/>
                                      </p:to>
                                    </p:set>
                                    <p:animEffect transition="in" filter="fade">
                                      <p:cBhvr>
                                        <p:cTn id="32" dur="500"/>
                                        <p:tgtEl>
                                          <p:spTgt spid="21507">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507">
                                            <p:txEl>
                                              <p:pRg st="9" end="9"/>
                                            </p:txEl>
                                          </p:spTgt>
                                        </p:tgtEl>
                                        <p:attrNameLst>
                                          <p:attrName>style.visibility</p:attrName>
                                        </p:attrNameLst>
                                      </p:cBhvr>
                                      <p:to>
                                        <p:strVal val="visible"/>
                                      </p:to>
                                    </p:set>
                                    <p:animEffect transition="in" filter="fade">
                                      <p:cBhvr>
                                        <p:cTn id="35" dur="500"/>
                                        <p:tgtEl>
                                          <p:spTgt spid="21507">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10" end="10"/>
                                            </p:txEl>
                                          </p:spTgt>
                                        </p:tgtEl>
                                        <p:attrNameLst>
                                          <p:attrName>style.visibility</p:attrName>
                                        </p:attrNameLst>
                                      </p:cBhvr>
                                      <p:to>
                                        <p:strVal val="visible"/>
                                      </p:to>
                                    </p:set>
                                    <p:animEffect transition="in" filter="fade">
                                      <p:cBhvr>
                                        <p:cTn id="38" dur="500"/>
                                        <p:tgtEl>
                                          <p:spTgt spid="21507">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507">
                                            <p:txEl>
                                              <p:pRg st="12" end="12"/>
                                            </p:txEl>
                                          </p:spTgt>
                                        </p:tgtEl>
                                        <p:attrNameLst>
                                          <p:attrName>style.visibility</p:attrName>
                                        </p:attrNameLst>
                                      </p:cBhvr>
                                      <p:to>
                                        <p:strVal val="visible"/>
                                      </p:to>
                                    </p:set>
                                    <p:animEffect transition="in" filter="fade">
                                      <p:cBhvr>
                                        <p:cTn id="43" dur="500"/>
                                        <p:tgtEl>
                                          <p:spTgt spid="215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2">
            <a:extLst>
              <a:ext uri="{FF2B5EF4-FFF2-40B4-BE49-F238E27FC236}">
                <a16:creationId xmlns:a16="http://schemas.microsoft.com/office/drawing/2014/main" id="{FE643D76-4F8D-4155-A502-FBBFD6375194}"/>
              </a:ext>
            </a:extLst>
          </p:cNvPr>
          <p:cNvSpPr>
            <a:spLocks noChangeShapeType="1"/>
          </p:cNvSpPr>
          <p:nvPr/>
        </p:nvSpPr>
        <p:spPr bwMode="auto">
          <a:xfrm>
            <a:off x="4859338" y="3213100"/>
            <a:ext cx="3060700"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31" name="Text Box 26">
            <a:extLst>
              <a:ext uri="{FF2B5EF4-FFF2-40B4-BE49-F238E27FC236}">
                <a16:creationId xmlns:a16="http://schemas.microsoft.com/office/drawing/2014/main" id="{3797FC02-F57B-41EC-B6F3-96F8DEF6EB07}"/>
              </a:ext>
            </a:extLst>
          </p:cNvPr>
          <p:cNvSpPr txBox="1">
            <a:spLocks noChangeArrowheads="1"/>
          </p:cNvSpPr>
          <p:nvPr/>
        </p:nvSpPr>
        <p:spPr bwMode="auto">
          <a:xfrm>
            <a:off x="5700713" y="2997200"/>
            <a:ext cx="105092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encryption</a:t>
            </a:r>
          </a:p>
        </p:txBody>
      </p:sp>
      <p:sp>
        <p:nvSpPr>
          <p:cNvPr id="1519618" name="Rectangle 2">
            <a:extLst>
              <a:ext uri="{FF2B5EF4-FFF2-40B4-BE49-F238E27FC236}">
                <a16:creationId xmlns:a16="http://schemas.microsoft.com/office/drawing/2014/main" id="{D47957BB-CA3C-4054-92F7-A021681398D0}"/>
              </a:ext>
            </a:extLst>
          </p:cNvPr>
          <p:cNvSpPr>
            <a:spLocks noGrp="1" noChangeArrowheads="1"/>
          </p:cNvSpPr>
          <p:nvPr>
            <p:ph type="title"/>
          </p:nvPr>
        </p:nvSpPr>
        <p:spPr>
          <a:xfrm>
            <a:off x="685800" y="115888"/>
            <a:ext cx="7696200" cy="649287"/>
          </a:xfrm>
        </p:spPr>
        <p:txBody>
          <a:bodyPr/>
          <a:lstStyle/>
          <a:p>
            <a:pPr eaLnBrk="1" hangingPunct="1">
              <a:defRPr/>
            </a:pPr>
            <a:r>
              <a:rPr lang="it-IT" sz="3200"/>
              <a:t>Transport vs Tunnel – AH and ESP</a:t>
            </a:r>
          </a:p>
        </p:txBody>
      </p:sp>
      <p:sp>
        <p:nvSpPr>
          <p:cNvPr id="23557" name="Rectangle 4">
            <a:extLst>
              <a:ext uri="{FF2B5EF4-FFF2-40B4-BE49-F238E27FC236}">
                <a16:creationId xmlns:a16="http://schemas.microsoft.com/office/drawing/2014/main" id="{67503EB5-2648-4F7F-A088-5BAD77980E26}"/>
              </a:ext>
            </a:extLst>
          </p:cNvPr>
          <p:cNvSpPr>
            <a:spLocks noChangeArrowheads="1"/>
          </p:cNvSpPr>
          <p:nvPr/>
        </p:nvSpPr>
        <p:spPr bwMode="auto">
          <a:xfrm>
            <a:off x="3851275" y="873125"/>
            <a:ext cx="10080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3558" name="Rectangle 5">
            <a:extLst>
              <a:ext uri="{FF2B5EF4-FFF2-40B4-BE49-F238E27FC236}">
                <a16:creationId xmlns:a16="http://schemas.microsoft.com/office/drawing/2014/main" id="{F37F454E-B6DA-4968-9FD1-EBAFF119B021}"/>
              </a:ext>
            </a:extLst>
          </p:cNvPr>
          <p:cNvSpPr>
            <a:spLocks noChangeArrowheads="1"/>
          </p:cNvSpPr>
          <p:nvPr/>
        </p:nvSpPr>
        <p:spPr bwMode="auto">
          <a:xfrm>
            <a:off x="4859338" y="873125"/>
            <a:ext cx="1150937"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3559" name="Rectangle 6">
            <a:extLst>
              <a:ext uri="{FF2B5EF4-FFF2-40B4-BE49-F238E27FC236}">
                <a16:creationId xmlns:a16="http://schemas.microsoft.com/office/drawing/2014/main" id="{5BFBE770-D3A3-4F25-A126-2A74CAFEE725}"/>
              </a:ext>
            </a:extLst>
          </p:cNvPr>
          <p:cNvSpPr>
            <a:spLocks noChangeArrowheads="1"/>
          </p:cNvSpPr>
          <p:nvPr/>
        </p:nvSpPr>
        <p:spPr bwMode="auto">
          <a:xfrm>
            <a:off x="6010275" y="873125"/>
            <a:ext cx="14398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3560" name="Text Box 7">
            <a:extLst>
              <a:ext uri="{FF2B5EF4-FFF2-40B4-BE49-F238E27FC236}">
                <a16:creationId xmlns:a16="http://schemas.microsoft.com/office/drawing/2014/main" id="{6F5F5F91-03B5-4E90-9773-62D19E1C962F}"/>
              </a:ext>
            </a:extLst>
          </p:cNvPr>
          <p:cNvSpPr txBox="1">
            <a:spLocks noChangeArrowheads="1"/>
          </p:cNvSpPr>
          <p:nvPr/>
        </p:nvSpPr>
        <p:spPr bwMode="auto">
          <a:xfrm>
            <a:off x="142875" y="946150"/>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Original IP packet</a:t>
            </a:r>
          </a:p>
        </p:txBody>
      </p:sp>
      <p:sp>
        <p:nvSpPr>
          <p:cNvPr id="22537" name="Text Box 8">
            <a:extLst>
              <a:ext uri="{FF2B5EF4-FFF2-40B4-BE49-F238E27FC236}">
                <a16:creationId xmlns:a16="http://schemas.microsoft.com/office/drawing/2014/main" id="{5BEB1611-53F1-482B-BE2A-1D70403F03E3}"/>
              </a:ext>
            </a:extLst>
          </p:cNvPr>
          <p:cNvSpPr txBox="1">
            <a:spLocks noChangeArrowheads="1"/>
          </p:cNvSpPr>
          <p:nvPr/>
        </p:nvSpPr>
        <p:spPr bwMode="auto">
          <a:xfrm>
            <a:off x="142875" y="2744788"/>
            <a:ext cx="161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Transport mode</a:t>
            </a:r>
          </a:p>
        </p:txBody>
      </p:sp>
      <p:sp>
        <p:nvSpPr>
          <p:cNvPr id="22538" name="Rectangle 11">
            <a:extLst>
              <a:ext uri="{FF2B5EF4-FFF2-40B4-BE49-F238E27FC236}">
                <a16:creationId xmlns:a16="http://schemas.microsoft.com/office/drawing/2014/main" id="{0A99531D-25F5-44F3-912F-7B5B99E8AF7F}"/>
              </a:ext>
            </a:extLst>
          </p:cNvPr>
          <p:cNvSpPr>
            <a:spLocks noChangeArrowheads="1"/>
          </p:cNvSpPr>
          <p:nvPr/>
        </p:nvSpPr>
        <p:spPr bwMode="auto">
          <a:xfrm>
            <a:off x="6011863" y="2097088"/>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2539" name="Rectangle 12">
            <a:extLst>
              <a:ext uri="{FF2B5EF4-FFF2-40B4-BE49-F238E27FC236}">
                <a16:creationId xmlns:a16="http://schemas.microsoft.com/office/drawing/2014/main" id="{058ABA49-2159-41E7-8305-120C07FD8E75}"/>
              </a:ext>
            </a:extLst>
          </p:cNvPr>
          <p:cNvSpPr>
            <a:spLocks noChangeArrowheads="1"/>
          </p:cNvSpPr>
          <p:nvPr/>
        </p:nvSpPr>
        <p:spPr bwMode="auto">
          <a:xfrm>
            <a:off x="4392613" y="2097088"/>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AH </a:t>
            </a:r>
          </a:p>
        </p:txBody>
      </p:sp>
      <p:sp>
        <p:nvSpPr>
          <p:cNvPr id="22540" name="Line 13">
            <a:extLst>
              <a:ext uri="{FF2B5EF4-FFF2-40B4-BE49-F238E27FC236}">
                <a16:creationId xmlns:a16="http://schemas.microsoft.com/office/drawing/2014/main" id="{D953CD29-EFB4-459D-9557-594F5CB2CE55}"/>
              </a:ext>
            </a:extLst>
          </p:cNvPr>
          <p:cNvSpPr>
            <a:spLocks noChangeShapeType="1"/>
          </p:cNvSpPr>
          <p:nvPr/>
        </p:nvSpPr>
        <p:spPr bwMode="auto">
          <a:xfrm>
            <a:off x="3384550" y="1916113"/>
            <a:ext cx="4103688"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41" name="Text Box 14">
            <a:extLst>
              <a:ext uri="{FF2B5EF4-FFF2-40B4-BE49-F238E27FC236}">
                <a16:creationId xmlns:a16="http://schemas.microsoft.com/office/drawing/2014/main" id="{27AD526A-10C8-404D-8884-86E231ABA072}"/>
              </a:ext>
            </a:extLst>
          </p:cNvPr>
          <p:cNvSpPr txBox="1">
            <a:spLocks noChangeArrowheads="1"/>
          </p:cNvSpPr>
          <p:nvPr/>
        </p:nvSpPr>
        <p:spPr bwMode="auto">
          <a:xfrm>
            <a:off x="4083050" y="1700213"/>
            <a:ext cx="1355725"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22542" name="Rectangle 17">
            <a:extLst>
              <a:ext uri="{FF2B5EF4-FFF2-40B4-BE49-F238E27FC236}">
                <a16:creationId xmlns:a16="http://schemas.microsoft.com/office/drawing/2014/main" id="{BB5F1868-F346-4C87-A7D9-2F3CE0032817}"/>
              </a:ext>
            </a:extLst>
          </p:cNvPr>
          <p:cNvSpPr>
            <a:spLocks noChangeArrowheads="1"/>
          </p:cNvSpPr>
          <p:nvPr/>
        </p:nvSpPr>
        <p:spPr bwMode="auto">
          <a:xfrm>
            <a:off x="6011863" y="3357563"/>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2543" name="Rectangle 18">
            <a:extLst>
              <a:ext uri="{FF2B5EF4-FFF2-40B4-BE49-F238E27FC236}">
                <a16:creationId xmlns:a16="http://schemas.microsoft.com/office/drawing/2014/main" id="{74767992-C73B-4398-8842-3F0B4A5EF37C}"/>
              </a:ext>
            </a:extLst>
          </p:cNvPr>
          <p:cNvSpPr>
            <a:spLocks noChangeArrowheads="1"/>
          </p:cNvSpPr>
          <p:nvPr/>
        </p:nvSpPr>
        <p:spPr bwMode="auto">
          <a:xfrm>
            <a:off x="4392613" y="3363913"/>
            <a:ext cx="468312" cy="56991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hdr </a:t>
            </a:r>
          </a:p>
        </p:txBody>
      </p:sp>
      <p:sp>
        <p:nvSpPr>
          <p:cNvPr id="22544" name="Line 19">
            <a:extLst>
              <a:ext uri="{FF2B5EF4-FFF2-40B4-BE49-F238E27FC236}">
                <a16:creationId xmlns:a16="http://schemas.microsoft.com/office/drawing/2014/main" id="{998143CD-69BB-4C13-B347-9EDBF7098A43}"/>
              </a:ext>
            </a:extLst>
          </p:cNvPr>
          <p:cNvSpPr>
            <a:spLocks noChangeShapeType="1"/>
          </p:cNvSpPr>
          <p:nvPr/>
        </p:nvSpPr>
        <p:spPr bwMode="auto">
          <a:xfrm flipV="1">
            <a:off x="4392613" y="2960688"/>
            <a:ext cx="3527425"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45" name="Text Box 24">
            <a:extLst>
              <a:ext uri="{FF2B5EF4-FFF2-40B4-BE49-F238E27FC236}">
                <a16:creationId xmlns:a16="http://schemas.microsoft.com/office/drawing/2014/main" id="{C29732A2-8762-4E76-A4C4-6B76CCA09932}"/>
              </a:ext>
            </a:extLst>
          </p:cNvPr>
          <p:cNvSpPr txBox="1">
            <a:spLocks noChangeArrowheads="1"/>
          </p:cNvSpPr>
          <p:nvPr/>
        </p:nvSpPr>
        <p:spPr bwMode="auto">
          <a:xfrm>
            <a:off x="5268913" y="2744788"/>
            <a:ext cx="1355725"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22546" name="AutoShape 27">
            <a:extLst>
              <a:ext uri="{FF2B5EF4-FFF2-40B4-BE49-F238E27FC236}">
                <a16:creationId xmlns:a16="http://schemas.microsoft.com/office/drawing/2014/main" id="{8F7B43DE-1E81-4F88-901F-3DC089FEC155}"/>
              </a:ext>
            </a:extLst>
          </p:cNvPr>
          <p:cNvSpPr>
            <a:spLocks/>
          </p:cNvSpPr>
          <p:nvPr/>
        </p:nvSpPr>
        <p:spPr bwMode="auto">
          <a:xfrm>
            <a:off x="1908175" y="1879600"/>
            <a:ext cx="431800" cy="2089150"/>
          </a:xfrm>
          <a:prstGeom prst="leftBrace">
            <a:avLst>
              <a:gd name="adj1" fmla="val 40319"/>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2547" name="Text Box 28">
            <a:extLst>
              <a:ext uri="{FF2B5EF4-FFF2-40B4-BE49-F238E27FC236}">
                <a16:creationId xmlns:a16="http://schemas.microsoft.com/office/drawing/2014/main" id="{D66E6BDC-9E3C-4801-8EE1-091545557252}"/>
              </a:ext>
            </a:extLst>
          </p:cNvPr>
          <p:cNvSpPr txBox="1">
            <a:spLocks noChangeArrowheads="1"/>
          </p:cNvSpPr>
          <p:nvPr/>
        </p:nvSpPr>
        <p:spPr bwMode="auto">
          <a:xfrm>
            <a:off x="142875" y="5084763"/>
            <a:ext cx="1350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Tunnel mode</a:t>
            </a:r>
          </a:p>
        </p:txBody>
      </p:sp>
      <p:sp>
        <p:nvSpPr>
          <p:cNvPr id="22548" name="AutoShape 29">
            <a:extLst>
              <a:ext uri="{FF2B5EF4-FFF2-40B4-BE49-F238E27FC236}">
                <a16:creationId xmlns:a16="http://schemas.microsoft.com/office/drawing/2014/main" id="{56B17857-55F2-465D-A119-2D4B1A461659}"/>
              </a:ext>
            </a:extLst>
          </p:cNvPr>
          <p:cNvSpPr>
            <a:spLocks/>
          </p:cNvSpPr>
          <p:nvPr/>
        </p:nvSpPr>
        <p:spPr bwMode="auto">
          <a:xfrm>
            <a:off x="1908175" y="4219575"/>
            <a:ext cx="431800" cy="2089150"/>
          </a:xfrm>
          <a:prstGeom prst="leftBrace">
            <a:avLst>
              <a:gd name="adj1" fmla="val 40319"/>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2549" name="Rectangle 30">
            <a:extLst>
              <a:ext uri="{FF2B5EF4-FFF2-40B4-BE49-F238E27FC236}">
                <a16:creationId xmlns:a16="http://schemas.microsoft.com/office/drawing/2014/main" id="{4A250436-6BD4-4FDD-8245-0C145629BE23}"/>
              </a:ext>
            </a:extLst>
          </p:cNvPr>
          <p:cNvSpPr>
            <a:spLocks noChangeArrowheads="1"/>
          </p:cNvSpPr>
          <p:nvPr/>
        </p:nvSpPr>
        <p:spPr bwMode="auto">
          <a:xfrm>
            <a:off x="3384550" y="2097088"/>
            <a:ext cx="10080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50" name="Rectangle 31">
            <a:extLst>
              <a:ext uri="{FF2B5EF4-FFF2-40B4-BE49-F238E27FC236}">
                <a16:creationId xmlns:a16="http://schemas.microsoft.com/office/drawing/2014/main" id="{31908CB2-406D-4A27-A625-3E7A9FF20A4B}"/>
              </a:ext>
            </a:extLst>
          </p:cNvPr>
          <p:cNvSpPr>
            <a:spLocks noChangeArrowheads="1"/>
          </p:cNvSpPr>
          <p:nvPr/>
        </p:nvSpPr>
        <p:spPr bwMode="auto">
          <a:xfrm>
            <a:off x="3384550" y="3357563"/>
            <a:ext cx="10080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51" name="Rectangle 32">
            <a:extLst>
              <a:ext uri="{FF2B5EF4-FFF2-40B4-BE49-F238E27FC236}">
                <a16:creationId xmlns:a16="http://schemas.microsoft.com/office/drawing/2014/main" id="{0C85810C-FE15-4302-BB98-74CCF30F5EE9}"/>
              </a:ext>
            </a:extLst>
          </p:cNvPr>
          <p:cNvSpPr>
            <a:spLocks noChangeArrowheads="1"/>
          </p:cNvSpPr>
          <p:nvPr/>
        </p:nvSpPr>
        <p:spPr bwMode="auto">
          <a:xfrm>
            <a:off x="4860925" y="2097088"/>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52" name="Rectangle 33">
            <a:extLst>
              <a:ext uri="{FF2B5EF4-FFF2-40B4-BE49-F238E27FC236}">
                <a16:creationId xmlns:a16="http://schemas.microsoft.com/office/drawing/2014/main" id="{38695D6F-2E81-41C6-BAF5-EA2DEAAF0E78}"/>
              </a:ext>
            </a:extLst>
          </p:cNvPr>
          <p:cNvSpPr>
            <a:spLocks noChangeArrowheads="1"/>
          </p:cNvSpPr>
          <p:nvPr/>
        </p:nvSpPr>
        <p:spPr bwMode="auto">
          <a:xfrm>
            <a:off x="4860925" y="3357563"/>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53" name="Rectangle 34">
            <a:extLst>
              <a:ext uri="{FF2B5EF4-FFF2-40B4-BE49-F238E27FC236}">
                <a16:creationId xmlns:a16="http://schemas.microsoft.com/office/drawing/2014/main" id="{4E5ACC1A-87CC-40F5-9272-8EA84A91F0DB}"/>
              </a:ext>
            </a:extLst>
          </p:cNvPr>
          <p:cNvSpPr>
            <a:spLocks noChangeArrowheads="1"/>
          </p:cNvSpPr>
          <p:nvPr/>
        </p:nvSpPr>
        <p:spPr bwMode="auto">
          <a:xfrm>
            <a:off x="7451725" y="3357563"/>
            <a:ext cx="468313" cy="56991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trl </a:t>
            </a:r>
          </a:p>
        </p:txBody>
      </p:sp>
      <p:sp>
        <p:nvSpPr>
          <p:cNvPr id="22554" name="Rectangle 35">
            <a:extLst>
              <a:ext uri="{FF2B5EF4-FFF2-40B4-BE49-F238E27FC236}">
                <a16:creationId xmlns:a16="http://schemas.microsoft.com/office/drawing/2014/main" id="{65465630-7058-4418-8D7B-3FE874722020}"/>
              </a:ext>
            </a:extLst>
          </p:cNvPr>
          <p:cNvSpPr>
            <a:spLocks noChangeArrowheads="1"/>
          </p:cNvSpPr>
          <p:nvPr/>
        </p:nvSpPr>
        <p:spPr bwMode="auto">
          <a:xfrm>
            <a:off x="7920038" y="3357563"/>
            <a:ext cx="468312" cy="56991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auth</a:t>
            </a:r>
          </a:p>
        </p:txBody>
      </p:sp>
      <p:sp>
        <p:nvSpPr>
          <p:cNvPr id="22555" name="Line 36">
            <a:extLst>
              <a:ext uri="{FF2B5EF4-FFF2-40B4-BE49-F238E27FC236}">
                <a16:creationId xmlns:a16="http://schemas.microsoft.com/office/drawing/2014/main" id="{EB36B6C5-EE65-4640-A513-DEDB0370B372}"/>
              </a:ext>
            </a:extLst>
          </p:cNvPr>
          <p:cNvSpPr>
            <a:spLocks noChangeShapeType="1"/>
          </p:cNvSpPr>
          <p:nvPr/>
        </p:nvSpPr>
        <p:spPr bwMode="auto">
          <a:xfrm flipV="1">
            <a:off x="7920038" y="2924175"/>
            <a:ext cx="0" cy="5048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56" name="Line 37">
            <a:extLst>
              <a:ext uri="{FF2B5EF4-FFF2-40B4-BE49-F238E27FC236}">
                <a16:creationId xmlns:a16="http://schemas.microsoft.com/office/drawing/2014/main" id="{A21953B6-8A29-4B48-8332-F2B4A376F5D6}"/>
              </a:ext>
            </a:extLst>
          </p:cNvPr>
          <p:cNvSpPr>
            <a:spLocks noChangeShapeType="1"/>
          </p:cNvSpPr>
          <p:nvPr/>
        </p:nvSpPr>
        <p:spPr bwMode="auto">
          <a:xfrm flipV="1">
            <a:off x="4859338" y="3141663"/>
            <a:ext cx="0" cy="323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57" name="Line 38">
            <a:extLst>
              <a:ext uri="{FF2B5EF4-FFF2-40B4-BE49-F238E27FC236}">
                <a16:creationId xmlns:a16="http://schemas.microsoft.com/office/drawing/2014/main" id="{D786210C-3423-489E-8F9A-E3FB74FCE1C8}"/>
              </a:ext>
            </a:extLst>
          </p:cNvPr>
          <p:cNvSpPr>
            <a:spLocks noChangeShapeType="1"/>
          </p:cNvSpPr>
          <p:nvPr/>
        </p:nvSpPr>
        <p:spPr bwMode="auto">
          <a:xfrm flipV="1">
            <a:off x="4392613" y="2924175"/>
            <a:ext cx="0" cy="5048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58" name="Line 39">
            <a:extLst>
              <a:ext uri="{FF2B5EF4-FFF2-40B4-BE49-F238E27FC236}">
                <a16:creationId xmlns:a16="http://schemas.microsoft.com/office/drawing/2014/main" id="{2B2492B9-3DDF-4139-890C-7E803BC33B7D}"/>
              </a:ext>
            </a:extLst>
          </p:cNvPr>
          <p:cNvSpPr>
            <a:spLocks noChangeShapeType="1"/>
          </p:cNvSpPr>
          <p:nvPr/>
        </p:nvSpPr>
        <p:spPr bwMode="auto">
          <a:xfrm>
            <a:off x="3851275" y="5553075"/>
            <a:ext cx="4068763"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59" name="Text Box 40">
            <a:extLst>
              <a:ext uri="{FF2B5EF4-FFF2-40B4-BE49-F238E27FC236}">
                <a16:creationId xmlns:a16="http://schemas.microsoft.com/office/drawing/2014/main" id="{B4BBF90D-E4C4-41B2-9AEE-3010022EE822}"/>
              </a:ext>
            </a:extLst>
          </p:cNvPr>
          <p:cNvSpPr txBox="1">
            <a:spLocks noChangeArrowheads="1"/>
          </p:cNvSpPr>
          <p:nvPr/>
        </p:nvSpPr>
        <p:spPr bwMode="auto">
          <a:xfrm>
            <a:off x="5700713" y="5337175"/>
            <a:ext cx="105092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encryption</a:t>
            </a:r>
          </a:p>
        </p:txBody>
      </p:sp>
      <p:sp>
        <p:nvSpPr>
          <p:cNvPr id="22560" name="Rectangle 41">
            <a:extLst>
              <a:ext uri="{FF2B5EF4-FFF2-40B4-BE49-F238E27FC236}">
                <a16:creationId xmlns:a16="http://schemas.microsoft.com/office/drawing/2014/main" id="{48D1324C-2B1F-43E1-BD10-2AF403CB3852}"/>
              </a:ext>
            </a:extLst>
          </p:cNvPr>
          <p:cNvSpPr>
            <a:spLocks noChangeArrowheads="1"/>
          </p:cNvSpPr>
          <p:nvPr/>
        </p:nvSpPr>
        <p:spPr bwMode="auto">
          <a:xfrm>
            <a:off x="6011863" y="4437063"/>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2561" name="Rectangle 42">
            <a:extLst>
              <a:ext uri="{FF2B5EF4-FFF2-40B4-BE49-F238E27FC236}">
                <a16:creationId xmlns:a16="http://schemas.microsoft.com/office/drawing/2014/main" id="{6ED8F16F-FDDA-406F-A441-30CF61BD65B4}"/>
              </a:ext>
            </a:extLst>
          </p:cNvPr>
          <p:cNvSpPr>
            <a:spLocks noChangeArrowheads="1"/>
          </p:cNvSpPr>
          <p:nvPr/>
        </p:nvSpPr>
        <p:spPr bwMode="auto">
          <a:xfrm>
            <a:off x="3382963" y="4437063"/>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AH </a:t>
            </a:r>
          </a:p>
        </p:txBody>
      </p:sp>
      <p:sp>
        <p:nvSpPr>
          <p:cNvPr id="22562" name="Line 43">
            <a:extLst>
              <a:ext uri="{FF2B5EF4-FFF2-40B4-BE49-F238E27FC236}">
                <a16:creationId xmlns:a16="http://schemas.microsoft.com/office/drawing/2014/main" id="{0796B31E-CC3D-4758-98AC-5890D161715D}"/>
              </a:ext>
            </a:extLst>
          </p:cNvPr>
          <p:cNvSpPr>
            <a:spLocks noChangeShapeType="1"/>
          </p:cNvSpPr>
          <p:nvPr/>
        </p:nvSpPr>
        <p:spPr bwMode="auto">
          <a:xfrm flipV="1">
            <a:off x="2411413" y="4256088"/>
            <a:ext cx="5076825" cy="1587"/>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63" name="Text Box 44">
            <a:extLst>
              <a:ext uri="{FF2B5EF4-FFF2-40B4-BE49-F238E27FC236}">
                <a16:creationId xmlns:a16="http://schemas.microsoft.com/office/drawing/2014/main" id="{9D0C4AD4-41F2-4978-B7FD-3256DB250288}"/>
              </a:ext>
            </a:extLst>
          </p:cNvPr>
          <p:cNvSpPr txBox="1">
            <a:spLocks noChangeArrowheads="1"/>
          </p:cNvSpPr>
          <p:nvPr/>
        </p:nvSpPr>
        <p:spPr bwMode="auto">
          <a:xfrm>
            <a:off x="4083050" y="4040188"/>
            <a:ext cx="1355725"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22564" name="Rectangle 45">
            <a:extLst>
              <a:ext uri="{FF2B5EF4-FFF2-40B4-BE49-F238E27FC236}">
                <a16:creationId xmlns:a16="http://schemas.microsoft.com/office/drawing/2014/main" id="{F4F3A134-0BD6-4734-A381-8FB7657011E6}"/>
              </a:ext>
            </a:extLst>
          </p:cNvPr>
          <p:cNvSpPr>
            <a:spLocks noChangeArrowheads="1"/>
          </p:cNvSpPr>
          <p:nvPr/>
        </p:nvSpPr>
        <p:spPr bwMode="auto">
          <a:xfrm>
            <a:off x="6011863" y="5697538"/>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2565" name="Rectangle 46">
            <a:extLst>
              <a:ext uri="{FF2B5EF4-FFF2-40B4-BE49-F238E27FC236}">
                <a16:creationId xmlns:a16="http://schemas.microsoft.com/office/drawing/2014/main" id="{8D8D9A29-11D6-4A6A-8B44-CF679A1BC4C9}"/>
              </a:ext>
            </a:extLst>
          </p:cNvPr>
          <p:cNvSpPr>
            <a:spLocks noChangeArrowheads="1"/>
          </p:cNvSpPr>
          <p:nvPr/>
        </p:nvSpPr>
        <p:spPr bwMode="auto">
          <a:xfrm>
            <a:off x="3384550" y="5697538"/>
            <a:ext cx="468313"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hdr </a:t>
            </a:r>
          </a:p>
        </p:txBody>
      </p:sp>
      <p:sp>
        <p:nvSpPr>
          <p:cNvPr id="22566" name="Line 47">
            <a:extLst>
              <a:ext uri="{FF2B5EF4-FFF2-40B4-BE49-F238E27FC236}">
                <a16:creationId xmlns:a16="http://schemas.microsoft.com/office/drawing/2014/main" id="{67C56FE1-EB72-46E0-86CA-F1EBC6FBF40A}"/>
              </a:ext>
            </a:extLst>
          </p:cNvPr>
          <p:cNvSpPr>
            <a:spLocks noChangeShapeType="1"/>
          </p:cNvSpPr>
          <p:nvPr/>
        </p:nvSpPr>
        <p:spPr bwMode="auto">
          <a:xfrm flipV="1">
            <a:off x="3384550" y="5300663"/>
            <a:ext cx="4535488"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2567" name="Text Box 48">
            <a:extLst>
              <a:ext uri="{FF2B5EF4-FFF2-40B4-BE49-F238E27FC236}">
                <a16:creationId xmlns:a16="http://schemas.microsoft.com/office/drawing/2014/main" id="{7D3F530C-C374-4B08-8EF6-BE439D4B92B8}"/>
              </a:ext>
            </a:extLst>
          </p:cNvPr>
          <p:cNvSpPr txBox="1">
            <a:spLocks noChangeArrowheads="1"/>
          </p:cNvSpPr>
          <p:nvPr/>
        </p:nvSpPr>
        <p:spPr bwMode="auto">
          <a:xfrm>
            <a:off x="5268913" y="5084763"/>
            <a:ext cx="1355725"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22568" name="Rectangle 49">
            <a:extLst>
              <a:ext uri="{FF2B5EF4-FFF2-40B4-BE49-F238E27FC236}">
                <a16:creationId xmlns:a16="http://schemas.microsoft.com/office/drawing/2014/main" id="{DCC9E55C-E177-479C-83F2-E83BE8D05CDF}"/>
              </a:ext>
            </a:extLst>
          </p:cNvPr>
          <p:cNvSpPr>
            <a:spLocks noChangeArrowheads="1"/>
          </p:cNvSpPr>
          <p:nvPr/>
        </p:nvSpPr>
        <p:spPr bwMode="auto">
          <a:xfrm>
            <a:off x="3851275" y="4437063"/>
            <a:ext cx="10080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69" name="Rectangle 50">
            <a:extLst>
              <a:ext uri="{FF2B5EF4-FFF2-40B4-BE49-F238E27FC236}">
                <a16:creationId xmlns:a16="http://schemas.microsoft.com/office/drawing/2014/main" id="{3B75614E-7417-4C19-912A-C19BE11C79FF}"/>
              </a:ext>
            </a:extLst>
          </p:cNvPr>
          <p:cNvSpPr>
            <a:spLocks noChangeArrowheads="1"/>
          </p:cNvSpPr>
          <p:nvPr/>
        </p:nvSpPr>
        <p:spPr bwMode="auto">
          <a:xfrm>
            <a:off x="3851275" y="5697538"/>
            <a:ext cx="10080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70" name="Rectangle 51">
            <a:extLst>
              <a:ext uri="{FF2B5EF4-FFF2-40B4-BE49-F238E27FC236}">
                <a16:creationId xmlns:a16="http://schemas.microsoft.com/office/drawing/2014/main" id="{736CCB5B-F027-401C-9C0B-FF74370ED897}"/>
              </a:ext>
            </a:extLst>
          </p:cNvPr>
          <p:cNvSpPr>
            <a:spLocks noChangeArrowheads="1"/>
          </p:cNvSpPr>
          <p:nvPr/>
        </p:nvSpPr>
        <p:spPr bwMode="auto">
          <a:xfrm>
            <a:off x="4860925" y="4437063"/>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71" name="Rectangle 52">
            <a:extLst>
              <a:ext uri="{FF2B5EF4-FFF2-40B4-BE49-F238E27FC236}">
                <a16:creationId xmlns:a16="http://schemas.microsoft.com/office/drawing/2014/main" id="{B7A0F9A4-C845-4FAD-8C9A-B80E14E5334E}"/>
              </a:ext>
            </a:extLst>
          </p:cNvPr>
          <p:cNvSpPr>
            <a:spLocks noChangeArrowheads="1"/>
          </p:cNvSpPr>
          <p:nvPr/>
        </p:nvSpPr>
        <p:spPr bwMode="auto">
          <a:xfrm>
            <a:off x="4860925" y="5697538"/>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72" name="Rectangle 53">
            <a:extLst>
              <a:ext uri="{FF2B5EF4-FFF2-40B4-BE49-F238E27FC236}">
                <a16:creationId xmlns:a16="http://schemas.microsoft.com/office/drawing/2014/main" id="{82023288-AF91-4100-BBC4-468C4CEE3515}"/>
              </a:ext>
            </a:extLst>
          </p:cNvPr>
          <p:cNvSpPr>
            <a:spLocks noChangeArrowheads="1"/>
          </p:cNvSpPr>
          <p:nvPr/>
        </p:nvSpPr>
        <p:spPr bwMode="auto">
          <a:xfrm>
            <a:off x="7451725" y="5697538"/>
            <a:ext cx="468313" cy="56991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trl </a:t>
            </a:r>
          </a:p>
        </p:txBody>
      </p:sp>
      <p:sp>
        <p:nvSpPr>
          <p:cNvPr id="22573" name="Rectangle 54">
            <a:extLst>
              <a:ext uri="{FF2B5EF4-FFF2-40B4-BE49-F238E27FC236}">
                <a16:creationId xmlns:a16="http://schemas.microsoft.com/office/drawing/2014/main" id="{30240255-02A3-420C-926F-FDF5ED8AC43E}"/>
              </a:ext>
            </a:extLst>
          </p:cNvPr>
          <p:cNvSpPr>
            <a:spLocks noChangeArrowheads="1"/>
          </p:cNvSpPr>
          <p:nvPr/>
        </p:nvSpPr>
        <p:spPr bwMode="auto">
          <a:xfrm>
            <a:off x="7920038" y="5697538"/>
            <a:ext cx="468312" cy="56991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auth</a:t>
            </a:r>
          </a:p>
        </p:txBody>
      </p:sp>
      <p:sp>
        <p:nvSpPr>
          <p:cNvPr id="22574" name="Line 55">
            <a:extLst>
              <a:ext uri="{FF2B5EF4-FFF2-40B4-BE49-F238E27FC236}">
                <a16:creationId xmlns:a16="http://schemas.microsoft.com/office/drawing/2014/main" id="{2E954BEB-6E49-4904-9411-594511077B70}"/>
              </a:ext>
            </a:extLst>
          </p:cNvPr>
          <p:cNvSpPr>
            <a:spLocks noChangeShapeType="1"/>
          </p:cNvSpPr>
          <p:nvPr/>
        </p:nvSpPr>
        <p:spPr bwMode="auto">
          <a:xfrm flipV="1">
            <a:off x="7920038" y="5264150"/>
            <a:ext cx="0" cy="5048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75" name="Line 56">
            <a:extLst>
              <a:ext uri="{FF2B5EF4-FFF2-40B4-BE49-F238E27FC236}">
                <a16:creationId xmlns:a16="http://schemas.microsoft.com/office/drawing/2014/main" id="{AE42C570-0B36-4A0F-87B1-FC24643B9899}"/>
              </a:ext>
            </a:extLst>
          </p:cNvPr>
          <p:cNvSpPr>
            <a:spLocks noChangeShapeType="1"/>
          </p:cNvSpPr>
          <p:nvPr/>
        </p:nvSpPr>
        <p:spPr bwMode="auto">
          <a:xfrm flipV="1">
            <a:off x="3851275" y="5481638"/>
            <a:ext cx="0" cy="323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76" name="Line 57">
            <a:extLst>
              <a:ext uri="{FF2B5EF4-FFF2-40B4-BE49-F238E27FC236}">
                <a16:creationId xmlns:a16="http://schemas.microsoft.com/office/drawing/2014/main" id="{D4885586-70E2-44C8-A1AD-327814F354C9}"/>
              </a:ext>
            </a:extLst>
          </p:cNvPr>
          <p:cNvSpPr>
            <a:spLocks noChangeShapeType="1"/>
          </p:cNvSpPr>
          <p:nvPr/>
        </p:nvSpPr>
        <p:spPr bwMode="auto">
          <a:xfrm flipV="1">
            <a:off x="3384550" y="5264150"/>
            <a:ext cx="0" cy="5048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77" name="Rectangle 58">
            <a:extLst>
              <a:ext uri="{FF2B5EF4-FFF2-40B4-BE49-F238E27FC236}">
                <a16:creationId xmlns:a16="http://schemas.microsoft.com/office/drawing/2014/main" id="{E96267A8-AD3B-487A-98C4-046A4EAFD25E}"/>
              </a:ext>
            </a:extLst>
          </p:cNvPr>
          <p:cNvSpPr>
            <a:spLocks noChangeArrowheads="1"/>
          </p:cNvSpPr>
          <p:nvPr/>
        </p:nvSpPr>
        <p:spPr bwMode="auto">
          <a:xfrm>
            <a:off x="2376488" y="4437063"/>
            <a:ext cx="1008062" cy="576262"/>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2578" name="Rectangle 59">
            <a:extLst>
              <a:ext uri="{FF2B5EF4-FFF2-40B4-BE49-F238E27FC236}">
                <a16:creationId xmlns:a16="http://schemas.microsoft.com/office/drawing/2014/main" id="{36BADF85-7204-4F86-AEC5-6F9E3A75A4FD}"/>
              </a:ext>
            </a:extLst>
          </p:cNvPr>
          <p:cNvSpPr>
            <a:spLocks noChangeArrowheads="1"/>
          </p:cNvSpPr>
          <p:nvPr/>
        </p:nvSpPr>
        <p:spPr bwMode="auto">
          <a:xfrm>
            <a:off x="2376488" y="5697538"/>
            <a:ext cx="1008062" cy="576262"/>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fade">
                                      <p:cBhvr>
                                        <p:cTn id="7" dur="500"/>
                                        <p:tgtEl>
                                          <p:spTgt spid="225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46"/>
                                        </p:tgtEl>
                                        <p:attrNameLst>
                                          <p:attrName>style.visibility</p:attrName>
                                        </p:attrNameLst>
                                      </p:cBhvr>
                                      <p:to>
                                        <p:strVal val="visible"/>
                                      </p:to>
                                    </p:set>
                                    <p:animEffect transition="in" filter="fade">
                                      <p:cBhvr>
                                        <p:cTn id="10" dur="500"/>
                                        <p:tgtEl>
                                          <p:spTgt spid="2254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8"/>
                                        </p:tgtEl>
                                        <p:attrNameLst>
                                          <p:attrName>style.visibility</p:attrName>
                                        </p:attrNameLst>
                                      </p:cBhvr>
                                      <p:to>
                                        <p:strVal val="visible"/>
                                      </p:to>
                                    </p:set>
                                    <p:animEffect transition="in" filter="fade">
                                      <p:cBhvr>
                                        <p:cTn id="15" dur="500"/>
                                        <p:tgtEl>
                                          <p:spTgt spid="225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9"/>
                                        </p:tgtEl>
                                        <p:attrNameLst>
                                          <p:attrName>style.visibility</p:attrName>
                                        </p:attrNameLst>
                                      </p:cBhvr>
                                      <p:to>
                                        <p:strVal val="visible"/>
                                      </p:to>
                                    </p:set>
                                    <p:animEffect transition="in" filter="fade">
                                      <p:cBhvr>
                                        <p:cTn id="18" dur="500"/>
                                        <p:tgtEl>
                                          <p:spTgt spid="22539"/>
                                        </p:tgtEl>
                                      </p:cBhvr>
                                    </p:animEffect>
                                  </p:childTnLst>
                                </p:cTn>
                              </p:par>
                              <p:par>
                                <p:cTn id="19" presetID="10" presetClass="entr" presetSubtype="0" fill="hold" nodeType="withEffect">
                                  <p:stCondLst>
                                    <p:cond delay="0"/>
                                  </p:stCondLst>
                                  <p:childTnLst>
                                    <p:set>
                                      <p:cBhvr>
                                        <p:cTn id="20" dur="1" fill="hold">
                                          <p:stCondLst>
                                            <p:cond delay="0"/>
                                          </p:stCondLst>
                                        </p:cTn>
                                        <p:tgtEl>
                                          <p:spTgt spid="22540"/>
                                        </p:tgtEl>
                                        <p:attrNameLst>
                                          <p:attrName>style.visibility</p:attrName>
                                        </p:attrNameLst>
                                      </p:cBhvr>
                                      <p:to>
                                        <p:strVal val="visible"/>
                                      </p:to>
                                    </p:set>
                                    <p:animEffect transition="in" filter="fade">
                                      <p:cBhvr>
                                        <p:cTn id="21" dur="500"/>
                                        <p:tgtEl>
                                          <p:spTgt spid="225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541"/>
                                        </p:tgtEl>
                                        <p:attrNameLst>
                                          <p:attrName>style.visibility</p:attrName>
                                        </p:attrNameLst>
                                      </p:cBhvr>
                                      <p:to>
                                        <p:strVal val="visible"/>
                                      </p:to>
                                    </p:set>
                                    <p:animEffect transition="in" filter="fade">
                                      <p:cBhvr>
                                        <p:cTn id="24" dur="500"/>
                                        <p:tgtEl>
                                          <p:spTgt spid="225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549"/>
                                        </p:tgtEl>
                                        <p:attrNameLst>
                                          <p:attrName>style.visibility</p:attrName>
                                        </p:attrNameLst>
                                      </p:cBhvr>
                                      <p:to>
                                        <p:strVal val="visible"/>
                                      </p:to>
                                    </p:set>
                                    <p:animEffect transition="in" filter="fade">
                                      <p:cBhvr>
                                        <p:cTn id="27" dur="500"/>
                                        <p:tgtEl>
                                          <p:spTgt spid="225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551"/>
                                        </p:tgtEl>
                                        <p:attrNameLst>
                                          <p:attrName>style.visibility</p:attrName>
                                        </p:attrNameLst>
                                      </p:cBhvr>
                                      <p:to>
                                        <p:strVal val="visible"/>
                                      </p:to>
                                    </p:set>
                                    <p:animEffect transition="in" filter="fade">
                                      <p:cBhvr>
                                        <p:cTn id="30" dur="500"/>
                                        <p:tgtEl>
                                          <p:spTgt spid="225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2530"/>
                                        </p:tgtEl>
                                        <p:attrNameLst>
                                          <p:attrName>style.visibility</p:attrName>
                                        </p:attrNameLst>
                                      </p:cBhvr>
                                      <p:to>
                                        <p:strVal val="visible"/>
                                      </p:to>
                                    </p:set>
                                    <p:animEffect transition="in" filter="fade">
                                      <p:cBhvr>
                                        <p:cTn id="35" dur="500"/>
                                        <p:tgtEl>
                                          <p:spTgt spid="225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531"/>
                                        </p:tgtEl>
                                        <p:attrNameLst>
                                          <p:attrName>style.visibility</p:attrName>
                                        </p:attrNameLst>
                                      </p:cBhvr>
                                      <p:to>
                                        <p:strVal val="visible"/>
                                      </p:to>
                                    </p:set>
                                    <p:animEffect transition="in" filter="fade">
                                      <p:cBhvr>
                                        <p:cTn id="38" dur="500"/>
                                        <p:tgtEl>
                                          <p:spTgt spid="225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542"/>
                                        </p:tgtEl>
                                        <p:attrNameLst>
                                          <p:attrName>style.visibility</p:attrName>
                                        </p:attrNameLst>
                                      </p:cBhvr>
                                      <p:to>
                                        <p:strVal val="visible"/>
                                      </p:to>
                                    </p:set>
                                    <p:animEffect transition="in" filter="fade">
                                      <p:cBhvr>
                                        <p:cTn id="41" dur="500"/>
                                        <p:tgtEl>
                                          <p:spTgt spid="225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543"/>
                                        </p:tgtEl>
                                        <p:attrNameLst>
                                          <p:attrName>style.visibility</p:attrName>
                                        </p:attrNameLst>
                                      </p:cBhvr>
                                      <p:to>
                                        <p:strVal val="visible"/>
                                      </p:to>
                                    </p:set>
                                    <p:animEffect transition="in" filter="fade">
                                      <p:cBhvr>
                                        <p:cTn id="44" dur="500"/>
                                        <p:tgtEl>
                                          <p:spTgt spid="22543"/>
                                        </p:tgtEl>
                                      </p:cBhvr>
                                    </p:animEffect>
                                  </p:childTnLst>
                                </p:cTn>
                              </p:par>
                              <p:par>
                                <p:cTn id="45" presetID="10" presetClass="entr" presetSubtype="0" fill="hold" nodeType="withEffect">
                                  <p:stCondLst>
                                    <p:cond delay="0"/>
                                  </p:stCondLst>
                                  <p:childTnLst>
                                    <p:set>
                                      <p:cBhvr>
                                        <p:cTn id="46" dur="1" fill="hold">
                                          <p:stCondLst>
                                            <p:cond delay="0"/>
                                          </p:stCondLst>
                                        </p:cTn>
                                        <p:tgtEl>
                                          <p:spTgt spid="22544"/>
                                        </p:tgtEl>
                                        <p:attrNameLst>
                                          <p:attrName>style.visibility</p:attrName>
                                        </p:attrNameLst>
                                      </p:cBhvr>
                                      <p:to>
                                        <p:strVal val="visible"/>
                                      </p:to>
                                    </p:set>
                                    <p:animEffect transition="in" filter="fade">
                                      <p:cBhvr>
                                        <p:cTn id="47" dur="500"/>
                                        <p:tgtEl>
                                          <p:spTgt spid="225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545"/>
                                        </p:tgtEl>
                                        <p:attrNameLst>
                                          <p:attrName>style.visibility</p:attrName>
                                        </p:attrNameLst>
                                      </p:cBhvr>
                                      <p:to>
                                        <p:strVal val="visible"/>
                                      </p:to>
                                    </p:set>
                                    <p:animEffect transition="in" filter="fade">
                                      <p:cBhvr>
                                        <p:cTn id="50" dur="500"/>
                                        <p:tgtEl>
                                          <p:spTgt spid="225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550"/>
                                        </p:tgtEl>
                                        <p:attrNameLst>
                                          <p:attrName>style.visibility</p:attrName>
                                        </p:attrNameLst>
                                      </p:cBhvr>
                                      <p:to>
                                        <p:strVal val="visible"/>
                                      </p:to>
                                    </p:set>
                                    <p:animEffect transition="in" filter="fade">
                                      <p:cBhvr>
                                        <p:cTn id="53" dur="500"/>
                                        <p:tgtEl>
                                          <p:spTgt spid="225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552"/>
                                        </p:tgtEl>
                                        <p:attrNameLst>
                                          <p:attrName>style.visibility</p:attrName>
                                        </p:attrNameLst>
                                      </p:cBhvr>
                                      <p:to>
                                        <p:strVal val="visible"/>
                                      </p:to>
                                    </p:set>
                                    <p:animEffect transition="in" filter="fade">
                                      <p:cBhvr>
                                        <p:cTn id="56" dur="500"/>
                                        <p:tgtEl>
                                          <p:spTgt spid="2255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553"/>
                                        </p:tgtEl>
                                        <p:attrNameLst>
                                          <p:attrName>style.visibility</p:attrName>
                                        </p:attrNameLst>
                                      </p:cBhvr>
                                      <p:to>
                                        <p:strVal val="visible"/>
                                      </p:to>
                                    </p:set>
                                    <p:animEffect transition="in" filter="fade">
                                      <p:cBhvr>
                                        <p:cTn id="59" dur="500"/>
                                        <p:tgtEl>
                                          <p:spTgt spid="2255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554"/>
                                        </p:tgtEl>
                                        <p:attrNameLst>
                                          <p:attrName>style.visibility</p:attrName>
                                        </p:attrNameLst>
                                      </p:cBhvr>
                                      <p:to>
                                        <p:strVal val="visible"/>
                                      </p:to>
                                    </p:set>
                                    <p:animEffect transition="in" filter="fade">
                                      <p:cBhvr>
                                        <p:cTn id="62" dur="500"/>
                                        <p:tgtEl>
                                          <p:spTgt spid="22554"/>
                                        </p:tgtEl>
                                      </p:cBhvr>
                                    </p:animEffect>
                                  </p:childTnLst>
                                </p:cTn>
                              </p:par>
                              <p:par>
                                <p:cTn id="63" presetID="10" presetClass="entr" presetSubtype="0" fill="hold" nodeType="withEffect">
                                  <p:stCondLst>
                                    <p:cond delay="0"/>
                                  </p:stCondLst>
                                  <p:childTnLst>
                                    <p:set>
                                      <p:cBhvr>
                                        <p:cTn id="64" dur="1" fill="hold">
                                          <p:stCondLst>
                                            <p:cond delay="0"/>
                                          </p:stCondLst>
                                        </p:cTn>
                                        <p:tgtEl>
                                          <p:spTgt spid="22555"/>
                                        </p:tgtEl>
                                        <p:attrNameLst>
                                          <p:attrName>style.visibility</p:attrName>
                                        </p:attrNameLst>
                                      </p:cBhvr>
                                      <p:to>
                                        <p:strVal val="visible"/>
                                      </p:to>
                                    </p:set>
                                    <p:animEffect transition="in" filter="fade">
                                      <p:cBhvr>
                                        <p:cTn id="65" dur="500"/>
                                        <p:tgtEl>
                                          <p:spTgt spid="22555"/>
                                        </p:tgtEl>
                                      </p:cBhvr>
                                    </p:animEffect>
                                  </p:childTnLst>
                                </p:cTn>
                              </p:par>
                              <p:par>
                                <p:cTn id="66" presetID="10" presetClass="entr" presetSubtype="0" fill="hold" nodeType="withEffect">
                                  <p:stCondLst>
                                    <p:cond delay="0"/>
                                  </p:stCondLst>
                                  <p:childTnLst>
                                    <p:set>
                                      <p:cBhvr>
                                        <p:cTn id="67" dur="1" fill="hold">
                                          <p:stCondLst>
                                            <p:cond delay="0"/>
                                          </p:stCondLst>
                                        </p:cTn>
                                        <p:tgtEl>
                                          <p:spTgt spid="22556"/>
                                        </p:tgtEl>
                                        <p:attrNameLst>
                                          <p:attrName>style.visibility</p:attrName>
                                        </p:attrNameLst>
                                      </p:cBhvr>
                                      <p:to>
                                        <p:strVal val="visible"/>
                                      </p:to>
                                    </p:set>
                                    <p:animEffect transition="in" filter="fade">
                                      <p:cBhvr>
                                        <p:cTn id="68" dur="500"/>
                                        <p:tgtEl>
                                          <p:spTgt spid="22556"/>
                                        </p:tgtEl>
                                      </p:cBhvr>
                                    </p:animEffect>
                                  </p:childTnLst>
                                </p:cTn>
                              </p:par>
                              <p:par>
                                <p:cTn id="69" presetID="10" presetClass="entr" presetSubtype="0" fill="hold" nodeType="withEffect">
                                  <p:stCondLst>
                                    <p:cond delay="0"/>
                                  </p:stCondLst>
                                  <p:childTnLst>
                                    <p:set>
                                      <p:cBhvr>
                                        <p:cTn id="70" dur="1" fill="hold">
                                          <p:stCondLst>
                                            <p:cond delay="0"/>
                                          </p:stCondLst>
                                        </p:cTn>
                                        <p:tgtEl>
                                          <p:spTgt spid="22557"/>
                                        </p:tgtEl>
                                        <p:attrNameLst>
                                          <p:attrName>style.visibility</p:attrName>
                                        </p:attrNameLst>
                                      </p:cBhvr>
                                      <p:to>
                                        <p:strVal val="visible"/>
                                      </p:to>
                                    </p:set>
                                    <p:animEffect transition="in" filter="fade">
                                      <p:cBhvr>
                                        <p:cTn id="71" dur="500"/>
                                        <p:tgtEl>
                                          <p:spTgt spid="2255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548"/>
                                        </p:tgtEl>
                                        <p:attrNameLst>
                                          <p:attrName>style.visibility</p:attrName>
                                        </p:attrNameLst>
                                      </p:cBhvr>
                                      <p:to>
                                        <p:strVal val="visible"/>
                                      </p:to>
                                    </p:set>
                                    <p:animEffect transition="in" filter="fade">
                                      <p:cBhvr>
                                        <p:cTn id="76" dur="500"/>
                                        <p:tgtEl>
                                          <p:spTgt spid="225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547"/>
                                        </p:tgtEl>
                                        <p:attrNameLst>
                                          <p:attrName>style.visibility</p:attrName>
                                        </p:attrNameLst>
                                      </p:cBhvr>
                                      <p:to>
                                        <p:strVal val="visible"/>
                                      </p:to>
                                    </p:set>
                                    <p:animEffect transition="in" filter="fade">
                                      <p:cBhvr>
                                        <p:cTn id="79" dur="500"/>
                                        <p:tgtEl>
                                          <p:spTgt spid="2254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2560"/>
                                        </p:tgtEl>
                                        <p:attrNameLst>
                                          <p:attrName>style.visibility</p:attrName>
                                        </p:attrNameLst>
                                      </p:cBhvr>
                                      <p:to>
                                        <p:strVal val="visible"/>
                                      </p:to>
                                    </p:set>
                                    <p:animEffect transition="in" filter="fade">
                                      <p:cBhvr>
                                        <p:cTn id="84" dur="500"/>
                                        <p:tgtEl>
                                          <p:spTgt spid="2256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561"/>
                                        </p:tgtEl>
                                        <p:attrNameLst>
                                          <p:attrName>style.visibility</p:attrName>
                                        </p:attrNameLst>
                                      </p:cBhvr>
                                      <p:to>
                                        <p:strVal val="visible"/>
                                      </p:to>
                                    </p:set>
                                    <p:animEffect transition="in" filter="fade">
                                      <p:cBhvr>
                                        <p:cTn id="87" dur="500"/>
                                        <p:tgtEl>
                                          <p:spTgt spid="22561"/>
                                        </p:tgtEl>
                                      </p:cBhvr>
                                    </p:animEffect>
                                  </p:childTnLst>
                                </p:cTn>
                              </p:par>
                              <p:par>
                                <p:cTn id="88" presetID="10" presetClass="entr" presetSubtype="0" fill="hold" nodeType="withEffect">
                                  <p:stCondLst>
                                    <p:cond delay="0"/>
                                  </p:stCondLst>
                                  <p:childTnLst>
                                    <p:set>
                                      <p:cBhvr>
                                        <p:cTn id="89" dur="1" fill="hold">
                                          <p:stCondLst>
                                            <p:cond delay="0"/>
                                          </p:stCondLst>
                                        </p:cTn>
                                        <p:tgtEl>
                                          <p:spTgt spid="22562"/>
                                        </p:tgtEl>
                                        <p:attrNameLst>
                                          <p:attrName>style.visibility</p:attrName>
                                        </p:attrNameLst>
                                      </p:cBhvr>
                                      <p:to>
                                        <p:strVal val="visible"/>
                                      </p:to>
                                    </p:set>
                                    <p:animEffect transition="in" filter="fade">
                                      <p:cBhvr>
                                        <p:cTn id="90" dur="500"/>
                                        <p:tgtEl>
                                          <p:spTgt spid="2256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568"/>
                                        </p:tgtEl>
                                        <p:attrNameLst>
                                          <p:attrName>style.visibility</p:attrName>
                                        </p:attrNameLst>
                                      </p:cBhvr>
                                      <p:to>
                                        <p:strVal val="visible"/>
                                      </p:to>
                                    </p:set>
                                    <p:animEffect transition="in" filter="fade">
                                      <p:cBhvr>
                                        <p:cTn id="93" dur="500"/>
                                        <p:tgtEl>
                                          <p:spTgt spid="2256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2570"/>
                                        </p:tgtEl>
                                        <p:attrNameLst>
                                          <p:attrName>style.visibility</p:attrName>
                                        </p:attrNameLst>
                                      </p:cBhvr>
                                      <p:to>
                                        <p:strVal val="visible"/>
                                      </p:to>
                                    </p:set>
                                    <p:animEffect transition="in" filter="fade">
                                      <p:cBhvr>
                                        <p:cTn id="96" dur="500"/>
                                        <p:tgtEl>
                                          <p:spTgt spid="225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2563"/>
                                        </p:tgtEl>
                                        <p:attrNameLst>
                                          <p:attrName>style.visibility</p:attrName>
                                        </p:attrNameLst>
                                      </p:cBhvr>
                                      <p:to>
                                        <p:strVal val="visible"/>
                                      </p:to>
                                    </p:set>
                                    <p:animEffect transition="in" filter="fade">
                                      <p:cBhvr>
                                        <p:cTn id="99" dur="500"/>
                                        <p:tgtEl>
                                          <p:spTgt spid="2256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2577"/>
                                        </p:tgtEl>
                                        <p:attrNameLst>
                                          <p:attrName>style.visibility</p:attrName>
                                        </p:attrNameLst>
                                      </p:cBhvr>
                                      <p:to>
                                        <p:strVal val="visible"/>
                                      </p:to>
                                    </p:set>
                                    <p:animEffect transition="in" filter="fade">
                                      <p:cBhvr>
                                        <p:cTn id="102" dur="500"/>
                                        <p:tgtEl>
                                          <p:spTgt spid="2257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nodeType="clickEffect">
                                  <p:stCondLst>
                                    <p:cond delay="0"/>
                                  </p:stCondLst>
                                  <p:childTnLst>
                                    <p:set>
                                      <p:cBhvr>
                                        <p:cTn id="106" dur="1" fill="hold">
                                          <p:stCondLst>
                                            <p:cond delay="0"/>
                                          </p:stCondLst>
                                        </p:cTn>
                                        <p:tgtEl>
                                          <p:spTgt spid="22558"/>
                                        </p:tgtEl>
                                        <p:attrNameLst>
                                          <p:attrName>style.visibility</p:attrName>
                                        </p:attrNameLst>
                                      </p:cBhvr>
                                      <p:to>
                                        <p:strVal val="visible"/>
                                      </p:to>
                                    </p:set>
                                    <p:animEffect transition="in" filter="fade">
                                      <p:cBhvr>
                                        <p:cTn id="107" dur="500"/>
                                        <p:tgtEl>
                                          <p:spTgt spid="2255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559"/>
                                        </p:tgtEl>
                                        <p:attrNameLst>
                                          <p:attrName>style.visibility</p:attrName>
                                        </p:attrNameLst>
                                      </p:cBhvr>
                                      <p:to>
                                        <p:strVal val="visible"/>
                                      </p:to>
                                    </p:set>
                                    <p:animEffect transition="in" filter="fade">
                                      <p:cBhvr>
                                        <p:cTn id="110" dur="500"/>
                                        <p:tgtEl>
                                          <p:spTgt spid="2255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2564"/>
                                        </p:tgtEl>
                                        <p:attrNameLst>
                                          <p:attrName>style.visibility</p:attrName>
                                        </p:attrNameLst>
                                      </p:cBhvr>
                                      <p:to>
                                        <p:strVal val="visible"/>
                                      </p:to>
                                    </p:set>
                                    <p:animEffect transition="in" filter="fade">
                                      <p:cBhvr>
                                        <p:cTn id="113" dur="500"/>
                                        <p:tgtEl>
                                          <p:spTgt spid="225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2565"/>
                                        </p:tgtEl>
                                        <p:attrNameLst>
                                          <p:attrName>style.visibility</p:attrName>
                                        </p:attrNameLst>
                                      </p:cBhvr>
                                      <p:to>
                                        <p:strVal val="visible"/>
                                      </p:to>
                                    </p:set>
                                    <p:animEffect transition="in" filter="fade">
                                      <p:cBhvr>
                                        <p:cTn id="116" dur="500"/>
                                        <p:tgtEl>
                                          <p:spTgt spid="22565"/>
                                        </p:tgtEl>
                                      </p:cBhvr>
                                    </p:animEffect>
                                  </p:childTnLst>
                                </p:cTn>
                              </p:par>
                              <p:par>
                                <p:cTn id="117" presetID="10" presetClass="entr" presetSubtype="0" fill="hold" nodeType="withEffect">
                                  <p:stCondLst>
                                    <p:cond delay="0"/>
                                  </p:stCondLst>
                                  <p:childTnLst>
                                    <p:set>
                                      <p:cBhvr>
                                        <p:cTn id="118" dur="1" fill="hold">
                                          <p:stCondLst>
                                            <p:cond delay="0"/>
                                          </p:stCondLst>
                                        </p:cTn>
                                        <p:tgtEl>
                                          <p:spTgt spid="22566"/>
                                        </p:tgtEl>
                                        <p:attrNameLst>
                                          <p:attrName>style.visibility</p:attrName>
                                        </p:attrNameLst>
                                      </p:cBhvr>
                                      <p:to>
                                        <p:strVal val="visible"/>
                                      </p:to>
                                    </p:set>
                                    <p:animEffect transition="in" filter="fade">
                                      <p:cBhvr>
                                        <p:cTn id="119" dur="500"/>
                                        <p:tgtEl>
                                          <p:spTgt spid="225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2569"/>
                                        </p:tgtEl>
                                        <p:attrNameLst>
                                          <p:attrName>style.visibility</p:attrName>
                                        </p:attrNameLst>
                                      </p:cBhvr>
                                      <p:to>
                                        <p:strVal val="visible"/>
                                      </p:to>
                                    </p:set>
                                    <p:animEffect transition="in" filter="fade">
                                      <p:cBhvr>
                                        <p:cTn id="122" dur="500"/>
                                        <p:tgtEl>
                                          <p:spTgt spid="22569"/>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2571"/>
                                        </p:tgtEl>
                                        <p:attrNameLst>
                                          <p:attrName>style.visibility</p:attrName>
                                        </p:attrNameLst>
                                      </p:cBhvr>
                                      <p:to>
                                        <p:strVal val="visible"/>
                                      </p:to>
                                    </p:set>
                                    <p:animEffect transition="in" filter="fade">
                                      <p:cBhvr>
                                        <p:cTn id="125" dur="500"/>
                                        <p:tgtEl>
                                          <p:spTgt spid="2257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2572"/>
                                        </p:tgtEl>
                                        <p:attrNameLst>
                                          <p:attrName>style.visibility</p:attrName>
                                        </p:attrNameLst>
                                      </p:cBhvr>
                                      <p:to>
                                        <p:strVal val="visible"/>
                                      </p:to>
                                    </p:set>
                                    <p:animEffect transition="in" filter="fade">
                                      <p:cBhvr>
                                        <p:cTn id="128" dur="500"/>
                                        <p:tgtEl>
                                          <p:spTgt spid="2257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2573"/>
                                        </p:tgtEl>
                                        <p:attrNameLst>
                                          <p:attrName>style.visibility</p:attrName>
                                        </p:attrNameLst>
                                      </p:cBhvr>
                                      <p:to>
                                        <p:strVal val="visible"/>
                                      </p:to>
                                    </p:set>
                                    <p:animEffect transition="in" filter="fade">
                                      <p:cBhvr>
                                        <p:cTn id="131" dur="500"/>
                                        <p:tgtEl>
                                          <p:spTgt spid="22573"/>
                                        </p:tgtEl>
                                      </p:cBhvr>
                                    </p:animEffect>
                                  </p:childTnLst>
                                </p:cTn>
                              </p:par>
                              <p:par>
                                <p:cTn id="132" presetID="10" presetClass="entr" presetSubtype="0" fill="hold" nodeType="withEffect">
                                  <p:stCondLst>
                                    <p:cond delay="0"/>
                                  </p:stCondLst>
                                  <p:childTnLst>
                                    <p:set>
                                      <p:cBhvr>
                                        <p:cTn id="133" dur="1" fill="hold">
                                          <p:stCondLst>
                                            <p:cond delay="0"/>
                                          </p:stCondLst>
                                        </p:cTn>
                                        <p:tgtEl>
                                          <p:spTgt spid="22574"/>
                                        </p:tgtEl>
                                        <p:attrNameLst>
                                          <p:attrName>style.visibility</p:attrName>
                                        </p:attrNameLst>
                                      </p:cBhvr>
                                      <p:to>
                                        <p:strVal val="visible"/>
                                      </p:to>
                                    </p:set>
                                    <p:animEffect transition="in" filter="fade">
                                      <p:cBhvr>
                                        <p:cTn id="134" dur="500"/>
                                        <p:tgtEl>
                                          <p:spTgt spid="22574"/>
                                        </p:tgtEl>
                                      </p:cBhvr>
                                    </p:animEffect>
                                  </p:childTnLst>
                                </p:cTn>
                              </p:par>
                              <p:par>
                                <p:cTn id="135" presetID="10" presetClass="entr" presetSubtype="0" fill="hold" nodeType="withEffect">
                                  <p:stCondLst>
                                    <p:cond delay="0"/>
                                  </p:stCondLst>
                                  <p:childTnLst>
                                    <p:set>
                                      <p:cBhvr>
                                        <p:cTn id="136" dur="1" fill="hold">
                                          <p:stCondLst>
                                            <p:cond delay="0"/>
                                          </p:stCondLst>
                                        </p:cTn>
                                        <p:tgtEl>
                                          <p:spTgt spid="22575"/>
                                        </p:tgtEl>
                                        <p:attrNameLst>
                                          <p:attrName>style.visibility</p:attrName>
                                        </p:attrNameLst>
                                      </p:cBhvr>
                                      <p:to>
                                        <p:strVal val="visible"/>
                                      </p:to>
                                    </p:set>
                                    <p:animEffect transition="in" filter="fade">
                                      <p:cBhvr>
                                        <p:cTn id="137" dur="500"/>
                                        <p:tgtEl>
                                          <p:spTgt spid="22575"/>
                                        </p:tgtEl>
                                      </p:cBhvr>
                                    </p:animEffect>
                                  </p:childTnLst>
                                </p:cTn>
                              </p:par>
                              <p:par>
                                <p:cTn id="138" presetID="10" presetClass="entr" presetSubtype="0" fill="hold" nodeType="withEffect">
                                  <p:stCondLst>
                                    <p:cond delay="0"/>
                                  </p:stCondLst>
                                  <p:childTnLst>
                                    <p:set>
                                      <p:cBhvr>
                                        <p:cTn id="139" dur="1" fill="hold">
                                          <p:stCondLst>
                                            <p:cond delay="0"/>
                                          </p:stCondLst>
                                        </p:cTn>
                                        <p:tgtEl>
                                          <p:spTgt spid="22576"/>
                                        </p:tgtEl>
                                        <p:attrNameLst>
                                          <p:attrName>style.visibility</p:attrName>
                                        </p:attrNameLst>
                                      </p:cBhvr>
                                      <p:to>
                                        <p:strVal val="visible"/>
                                      </p:to>
                                    </p:set>
                                    <p:animEffect transition="in" filter="fade">
                                      <p:cBhvr>
                                        <p:cTn id="140" dur="500"/>
                                        <p:tgtEl>
                                          <p:spTgt spid="22576"/>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2578"/>
                                        </p:tgtEl>
                                        <p:attrNameLst>
                                          <p:attrName>style.visibility</p:attrName>
                                        </p:attrNameLst>
                                      </p:cBhvr>
                                      <p:to>
                                        <p:strVal val="visible"/>
                                      </p:to>
                                    </p:set>
                                    <p:animEffect transition="in" filter="fade">
                                      <p:cBhvr>
                                        <p:cTn id="143" dur="500"/>
                                        <p:tgtEl>
                                          <p:spTgt spid="22578"/>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2567"/>
                                        </p:tgtEl>
                                        <p:attrNameLst>
                                          <p:attrName>style.visibility</p:attrName>
                                        </p:attrNameLst>
                                      </p:cBhvr>
                                      <p:to>
                                        <p:strVal val="visible"/>
                                      </p:to>
                                    </p:set>
                                    <p:animEffect transition="in" filter="fade">
                                      <p:cBhvr>
                                        <p:cTn id="146" dur="500"/>
                                        <p:tgtEl>
                                          <p:spTgt spid="22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7" grpId="0"/>
      <p:bldP spid="22538" grpId="0" animBg="1"/>
      <p:bldP spid="22539" grpId="0" animBg="1"/>
      <p:bldP spid="22541" grpId="0" animBg="1"/>
      <p:bldP spid="22542" grpId="0" animBg="1"/>
      <p:bldP spid="22543" grpId="0" animBg="1"/>
      <p:bldP spid="22545" grpId="0" animBg="1"/>
      <p:bldP spid="22546" grpId="0" animBg="1"/>
      <p:bldP spid="22547" grpId="0"/>
      <p:bldP spid="22548" grpId="0" animBg="1"/>
      <p:bldP spid="22549" grpId="0" animBg="1"/>
      <p:bldP spid="22550" grpId="0" animBg="1"/>
      <p:bldP spid="22551" grpId="0" animBg="1"/>
      <p:bldP spid="22552" grpId="0" animBg="1"/>
      <p:bldP spid="22553" grpId="0" animBg="1"/>
      <p:bldP spid="22554" grpId="0" animBg="1"/>
      <p:bldP spid="22559" grpId="0" animBg="1"/>
      <p:bldP spid="22560" grpId="0" animBg="1"/>
      <p:bldP spid="22561" grpId="0" animBg="1"/>
      <p:bldP spid="22563" grpId="0" animBg="1"/>
      <p:bldP spid="22564" grpId="0" animBg="1"/>
      <p:bldP spid="22565" grpId="0" animBg="1"/>
      <p:bldP spid="22567" grpId="0" animBg="1"/>
      <p:bldP spid="22568" grpId="0" animBg="1"/>
      <p:bldP spid="22569" grpId="0" animBg="1"/>
      <p:bldP spid="22570" grpId="0" animBg="1"/>
      <p:bldP spid="22571" grpId="0" animBg="1"/>
      <p:bldP spid="22572" grpId="0" animBg="1"/>
      <p:bldP spid="22573" grpId="0" animBg="1"/>
      <p:bldP spid="22577" grpId="0" animBg="1"/>
      <p:bldP spid="225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a:extLst>
              <a:ext uri="{FF2B5EF4-FFF2-40B4-BE49-F238E27FC236}">
                <a16:creationId xmlns:a16="http://schemas.microsoft.com/office/drawing/2014/main" id="{F8676CCE-F955-4022-AE5E-952E11474726}"/>
              </a:ext>
            </a:extLst>
          </p:cNvPr>
          <p:cNvSpPr>
            <a:spLocks noGrp="1" noChangeArrowheads="1"/>
          </p:cNvSpPr>
          <p:nvPr>
            <p:ph type="ctrTitle"/>
          </p:nvPr>
        </p:nvSpPr>
        <p:spPr>
          <a:xfrm>
            <a:off x="685800" y="2498725"/>
            <a:ext cx="7772400" cy="1758950"/>
          </a:xfrm>
        </p:spPr>
        <p:txBody>
          <a:bodyPr/>
          <a:lstStyle/>
          <a:p>
            <a:pPr eaLnBrk="1" hangingPunct="1">
              <a:defRPr/>
            </a:pPr>
            <a:r>
              <a:rPr lang="it-IT"/>
              <a:t>A parenthesis</a:t>
            </a:r>
            <a:br>
              <a:rPr lang="it-IT"/>
            </a:br>
            <a:r>
              <a:rPr lang="it-IT"/>
              <a:t>VPNs: what they are</a:t>
            </a:r>
          </a:p>
        </p:txBody>
      </p:sp>
      <p:sp>
        <p:nvSpPr>
          <p:cNvPr id="6147" name="Text Box 3">
            <a:extLst>
              <a:ext uri="{FF2B5EF4-FFF2-40B4-BE49-F238E27FC236}">
                <a16:creationId xmlns:a16="http://schemas.microsoft.com/office/drawing/2014/main" id="{1FC0056B-193C-4029-BA4F-9A6AB11B785F}"/>
              </a:ext>
            </a:extLst>
          </p:cNvPr>
          <p:cNvSpPr txBox="1">
            <a:spLocks noChangeArrowheads="1"/>
          </p:cNvSpPr>
          <p:nvPr/>
        </p:nvSpPr>
        <p:spPr bwMode="auto">
          <a:xfrm>
            <a:off x="842963" y="4527550"/>
            <a:ext cx="7043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Perhaps out of scope, here, as VPN and IPsec are NOT the same – more later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a:extLst>
              <a:ext uri="{FF2B5EF4-FFF2-40B4-BE49-F238E27FC236}">
                <a16:creationId xmlns:a16="http://schemas.microsoft.com/office/drawing/2014/main" id="{18D5125C-2E47-4475-8668-7D06404FE343}"/>
              </a:ext>
            </a:extLst>
          </p:cNvPr>
          <p:cNvSpPr>
            <a:spLocks noGrp="1" noChangeArrowheads="1"/>
          </p:cNvSpPr>
          <p:nvPr>
            <p:ph type="title"/>
          </p:nvPr>
        </p:nvSpPr>
        <p:spPr>
          <a:xfrm>
            <a:off x="685800" y="115888"/>
            <a:ext cx="7696200" cy="649287"/>
          </a:xfrm>
        </p:spPr>
        <p:txBody>
          <a:bodyPr/>
          <a:lstStyle/>
          <a:p>
            <a:pPr eaLnBrk="1" hangingPunct="1">
              <a:defRPr/>
            </a:pPr>
            <a:r>
              <a:rPr lang="it-IT"/>
              <a:t>Authentication Header</a:t>
            </a:r>
          </a:p>
        </p:txBody>
      </p:sp>
      <p:sp>
        <p:nvSpPr>
          <p:cNvPr id="24579" name="Rectangle 3">
            <a:extLst>
              <a:ext uri="{FF2B5EF4-FFF2-40B4-BE49-F238E27FC236}">
                <a16:creationId xmlns:a16="http://schemas.microsoft.com/office/drawing/2014/main" id="{FE860BD3-74CD-48EB-895B-1ACFBFC30796}"/>
              </a:ext>
            </a:extLst>
          </p:cNvPr>
          <p:cNvSpPr>
            <a:spLocks noChangeAspect="1" noChangeArrowheads="1"/>
          </p:cNvSpPr>
          <p:nvPr/>
        </p:nvSpPr>
        <p:spPr bwMode="auto">
          <a:xfrm>
            <a:off x="920750" y="657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0</a:t>
            </a:r>
          </a:p>
        </p:txBody>
      </p:sp>
      <p:sp>
        <p:nvSpPr>
          <p:cNvPr id="24580" name="Rectangle 4">
            <a:extLst>
              <a:ext uri="{FF2B5EF4-FFF2-40B4-BE49-F238E27FC236}">
                <a16:creationId xmlns:a16="http://schemas.microsoft.com/office/drawing/2014/main" id="{C077519F-B129-43DC-845B-FD58F37B9595}"/>
              </a:ext>
            </a:extLst>
          </p:cNvPr>
          <p:cNvSpPr>
            <a:spLocks noChangeAspect="1" noChangeArrowheads="1"/>
          </p:cNvSpPr>
          <p:nvPr/>
        </p:nvSpPr>
        <p:spPr bwMode="auto">
          <a:xfrm>
            <a:off x="1835150" y="657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a:t>
            </a:r>
          </a:p>
        </p:txBody>
      </p:sp>
      <p:sp>
        <p:nvSpPr>
          <p:cNvPr id="24581" name="Rectangle 5">
            <a:extLst>
              <a:ext uri="{FF2B5EF4-FFF2-40B4-BE49-F238E27FC236}">
                <a16:creationId xmlns:a16="http://schemas.microsoft.com/office/drawing/2014/main" id="{B8F18691-DDDA-4B0D-96F2-78E6FBA6E71B}"/>
              </a:ext>
            </a:extLst>
          </p:cNvPr>
          <p:cNvSpPr>
            <a:spLocks noChangeAspect="1" noChangeArrowheads="1"/>
          </p:cNvSpPr>
          <p:nvPr/>
        </p:nvSpPr>
        <p:spPr bwMode="auto">
          <a:xfrm>
            <a:off x="2800350" y="657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7</a:t>
            </a:r>
          </a:p>
        </p:txBody>
      </p:sp>
      <p:sp>
        <p:nvSpPr>
          <p:cNvPr id="24582" name="Rectangle 6">
            <a:extLst>
              <a:ext uri="{FF2B5EF4-FFF2-40B4-BE49-F238E27FC236}">
                <a16:creationId xmlns:a16="http://schemas.microsoft.com/office/drawing/2014/main" id="{6E8A93FF-507B-4F05-8CB0-C8261AB1D24E}"/>
              </a:ext>
            </a:extLst>
          </p:cNvPr>
          <p:cNvSpPr>
            <a:spLocks noChangeAspect="1" noChangeArrowheads="1"/>
          </p:cNvSpPr>
          <p:nvPr/>
        </p:nvSpPr>
        <p:spPr bwMode="auto">
          <a:xfrm>
            <a:off x="4510088" y="65722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15</a:t>
            </a:r>
          </a:p>
        </p:txBody>
      </p:sp>
      <p:sp>
        <p:nvSpPr>
          <p:cNvPr id="24583" name="Rectangle 7">
            <a:extLst>
              <a:ext uri="{FF2B5EF4-FFF2-40B4-BE49-F238E27FC236}">
                <a16:creationId xmlns:a16="http://schemas.microsoft.com/office/drawing/2014/main" id="{5593BD55-10C9-4076-BF2D-E9FB30DC7ACB}"/>
              </a:ext>
            </a:extLst>
          </p:cNvPr>
          <p:cNvSpPr>
            <a:spLocks noChangeAspect="1" noChangeArrowheads="1"/>
          </p:cNvSpPr>
          <p:nvPr/>
        </p:nvSpPr>
        <p:spPr bwMode="auto">
          <a:xfrm>
            <a:off x="8091488" y="65722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31</a:t>
            </a:r>
          </a:p>
        </p:txBody>
      </p:sp>
      <p:sp>
        <p:nvSpPr>
          <p:cNvPr id="24584" name="Rectangle 8">
            <a:extLst>
              <a:ext uri="{FF2B5EF4-FFF2-40B4-BE49-F238E27FC236}">
                <a16:creationId xmlns:a16="http://schemas.microsoft.com/office/drawing/2014/main" id="{3D9D24CA-22E3-431C-BF3A-8B3C8B27EB86}"/>
              </a:ext>
            </a:extLst>
          </p:cNvPr>
          <p:cNvSpPr>
            <a:spLocks noChangeArrowheads="1"/>
          </p:cNvSpPr>
          <p:nvPr/>
        </p:nvSpPr>
        <p:spPr bwMode="auto">
          <a:xfrm>
            <a:off x="2916238" y="1038225"/>
            <a:ext cx="1828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Type of Service</a:t>
            </a:r>
          </a:p>
          <a:p>
            <a:pPr algn="ctr" eaLnBrk="1" hangingPunct="1">
              <a:lnSpc>
                <a:spcPct val="80000"/>
              </a:lnSpc>
              <a:spcBef>
                <a:spcPct val="0"/>
              </a:spcBef>
              <a:buClrTx/>
              <a:buFontTx/>
              <a:buNone/>
            </a:pPr>
            <a:r>
              <a:rPr lang="it-IT" altLang="it-IT" sz="1800">
                <a:latin typeface="Arial Narrow" panose="020B0606020202030204" pitchFamily="34" charset="0"/>
              </a:rPr>
              <a:t>(DSCP+ECN)</a:t>
            </a:r>
          </a:p>
        </p:txBody>
      </p:sp>
      <p:sp>
        <p:nvSpPr>
          <p:cNvPr id="24585" name="Rectangle 9">
            <a:extLst>
              <a:ext uri="{FF2B5EF4-FFF2-40B4-BE49-F238E27FC236}">
                <a16:creationId xmlns:a16="http://schemas.microsoft.com/office/drawing/2014/main" id="{92A5CB28-7612-46F1-97FB-5A3A8AAD5DF7}"/>
              </a:ext>
            </a:extLst>
          </p:cNvPr>
          <p:cNvSpPr>
            <a:spLocks noChangeArrowheads="1"/>
          </p:cNvSpPr>
          <p:nvPr/>
        </p:nvSpPr>
        <p:spPr bwMode="auto">
          <a:xfrm>
            <a:off x="4751388" y="1038225"/>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Total Length</a:t>
            </a:r>
          </a:p>
        </p:txBody>
      </p:sp>
      <p:sp>
        <p:nvSpPr>
          <p:cNvPr id="24586" name="Rectangle 10">
            <a:extLst>
              <a:ext uri="{FF2B5EF4-FFF2-40B4-BE49-F238E27FC236}">
                <a16:creationId xmlns:a16="http://schemas.microsoft.com/office/drawing/2014/main" id="{C86EE146-06F7-4579-9192-A905B5CC1E0A}"/>
              </a:ext>
            </a:extLst>
          </p:cNvPr>
          <p:cNvSpPr>
            <a:spLocks noChangeArrowheads="1"/>
          </p:cNvSpPr>
          <p:nvPr/>
        </p:nvSpPr>
        <p:spPr bwMode="auto">
          <a:xfrm>
            <a:off x="1079500" y="3324225"/>
            <a:ext cx="7315200" cy="5746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Options (if any)</a:t>
            </a:r>
          </a:p>
        </p:txBody>
      </p:sp>
      <p:sp>
        <p:nvSpPr>
          <p:cNvPr id="24587" name="Rectangle 11">
            <a:extLst>
              <a:ext uri="{FF2B5EF4-FFF2-40B4-BE49-F238E27FC236}">
                <a16:creationId xmlns:a16="http://schemas.microsoft.com/office/drawing/2014/main" id="{5867887D-0DC0-4983-928A-C6B77923C6D2}"/>
              </a:ext>
            </a:extLst>
          </p:cNvPr>
          <p:cNvSpPr>
            <a:spLocks noChangeArrowheads="1"/>
          </p:cNvSpPr>
          <p:nvPr/>
        </p:nvSpPr>
        <p:spPr bwMode="auto">
          <a:xfrm>
            <a:off x="1079500" y="2867025"/>
            <a:ext cx="73152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destination IP address</a:t>
            </a:r>
          </a:p>
        </p:txBody>
      </p:sp>
      <p:sp>
        <p:nvSpPr>
          <p:cNvPr id="24588" name="Rectangle 12">
            <a:extLst>
              <a:ext uri="{FF2B5EF4-FFF2-40B4-BE49-F238E27FC236}">
                <a16:creationId xmlns:a16="http://schemas.microsoft.com/office/drawing/2014/main" id="{7B257F73-A4B5-4F8D-9379-3A67236A696B}"/>
              </a:ext>
            </a:extLst>
          </p:cNvPr>
          <p:cNvSpPr>
            <a:spLocks noChangeArrowheads="1"/>
          </p:cNvSpPr>
          <p:nvPr/>
        </p:nvSpPr>
        <p:spPr bwMode="auto">
          <a:xfrm>
            <a:off x="1079500" y="1038225"/>
            <a:ext cx="9144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Version</a:t>
            </a:r>
          </a:p>
        </p:txBody>
      </p:sp>
      <p:sp>
        <p:nvSpPr>
          <p:cNvPr id="24589" name="Rectangle 13">
            <a:extLst>
              <a:ext uri="{FF2B5EF4-FFF2-40B4-BE49-F238E27FC236}">
                <a16:creationId xmlns:a16="http://schemas.microsoft.com/office/drawing/2014/main" id="{E36A2FE0-D9FC-4A23-9F3F-C220D933E4BC}"/>
              </a:ext>
            </a:extLst>
          </p:cNvPr>
          <p:cNvSpPr>
            <a:spLocks noChangeArrowheads="1"/>
          </p:cNvSpPr>
          <p:nvPr/>
        </p:nvSpPr>
        <p:spPr bwMode="auto">
          <a:xfrm>
            <a:off x="2001838" y="1038225"/>
            <a:ext cx="9144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Header</a:t>
            </a:r>
          </a:p>
          <a:p>
            <a:pPr algn="ctr" eaLnBrk="1" hangingPunct="1">
              <a:lnSpc>
                <a:spcPct val="70000"/>
              </a:lnSpc>
              <a:spcBef>
                <a:spcPct val="0"/>
              </a:spcBef>
              <a:buClrTx/>
              <a:buFontTx/>
              <a:buNone/>
            </a:pPr>
            <a:r>
              <a:rPr lang="it-IT" altLang="it-IT" sz="1800">
                <a:latin typeface="Arial Narrow" panose="020B0606020202030204" pitchFamily="34" charset="0"/>
              </a:rPr>
              <a:t>length</a:t>
            </a:r>
          </a:p>
        </p:txBody>
      </p:sp>
      <p:sp>
        <p:nvSpPr>
          <p:cNvPr id="24590" name="Rectangle 14">
            <a:extLst>
              <a:ext uri="{FF2B5EF4-FFF2-40B4-BE49-F238E27FC236}">
                <a16:creationId xmlns:a16="http://schemas.microsoft.com/office/drawing/2014/main" id="{CCA46E3F-C289-4216-8217-D2CD4F7D42E9}"/>
              </a:ext>
            </a:extLst>
          </p:cNvPr>
          <p:cNvSpPr>
            <a:spLocks noChangeArrowheads="1"/>
          </p:cNvSpPr>
          <p:nvPr/>
        </p:nvSpPr>
        <p:spPr bwMode="auto">
          <a:xfrm>
            <a:off x="1079500" y="1495425"/>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16 bit identification</a:t>
            </a:r>
          </a:p>
        </p:txBody>
      </p:sp>
      <p:sp>
        <p:nvSpPr>
          <p:cNvPr id="24591" name="Rectangle 15">
            <a:extLst>
              <a:ext uri="{FF2B5EF4-FFF2-40B4-BE49-F238E27FC236}">
                <a16:creationId xmlns:a16="http://schemas.microsoft.com/office/drawing/2014/main" id="{AFB9333E-5AF2-47BF-A696-5A3086BD7765}"/>
              </a:ext>
            </a:extLst>
          </p:cNvPr>
          <p:cNvSpPr>
            <a:spLocks noChangeArrowheads="1"/>
          </p:cNvSpPr>
          <p:nvPr/>
        </p:nvSpPr>
        <p:spPr bwMode="auto">
          <a:xfrm>
            <a:off x="1079500" y="2409825"/>
            <a:ext cx="73152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source IP address</a:t>
            </a:r>
          </a:p>
        </p:txBody>
      </p:sp>
      <p:sp>
        <p:nvSpPr>
          <p:cNvPr id="24592" name="Rectangle 16">
            <a:extLst>
              <a:ext uri="{FF2B5EF4-FFF2-40B4-BE49-F238E27FC236}">
                <a16:creationId xmlns:a16="http://schemas.microsoft.com/office/drawing/2014/main" id="{02B6BA84-CF8E-483D-A9D3-43B71187075E}"/>
              </a:ext>
            </a:extLst>
          </p:cNvPr>
          <p:cNvSpPr>
            <a:spLocks noChangeArrowheads="1"/>
          </p:cNvSpPr>
          <p:nvPr/>
        </p:nvSpPr>
        <p:spPr bwMode="auto">
          <a:xfrm>
            <a:off x="1079500" y="1952625"/>
            <a:ext cx="1828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Time to Live</a:t>
            </a:r>
          </a:p>
          <a:p>
            <a:pPr algn="ctr" eaLnBrk="1" hangingPunct="1">
              <a:lnSpc>
                <a:spcPct val="80000"/>
              </a:lnSpc>
              <a:spcBef>
                <a:spcPct val="0"/>
              </a:spcBef>
              <a:buClrTx/>
              <a:buFontTx/>
              <a:buNone/>
            </a:pPr>
            <a:r>
              <a:rPr lang="it-IT" altLang="it-IT" sz="1800">
                <a:latin typeface="Arial Narrow" panose="020B0606020202030204" pitchFamily="34" charset="0"/>
              </a:rPr>
              <a:t>TTL</a:t>
            </a:r>
          </a:p>
        </p:txBody>
      </p:sp>
      <p:sp>
        <p:nvSpPr>
          <p:cNvPr id="24593" name="Rectangle 17">
            <a:extLst>
              <a:ext uri="{FF2B5EF4-FFF2-40B4-BE49-F238E27FC236}">
                <a16:creationId xmlns:a16="http://schemas.microsoft.com/office/drawing/2014/main" id="{8D8C47BB-996D-4765-AADD-C66754EACBB4}"/>
              </a:ext>
            </a:extLst>
          </p:cNvPr>
          <p:cNvSpPr>
            <a:spLocks noChangeArrowheads="1"/>
          </p:cNvSpPr>
          <p:nvPr/>
        </p:nvSpPr>
        <p:spPr bwMode="auto">
          <a:xfrm>
            <a:off x="2916238" y="1952625"/>
            <a:ext cx="1828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Protocol=51</a:t>
            </a:r>
          </a:p>
        </p:txBody>
      </p:sp>
      <p:sp>
        <p:nvSpPr>
          <p:cNvPr id="24594" name="Rectangle 18">
            <a:extLst>
              <a:ext uri="{FF2B5EF4-FFF2-40B4-BE49-F238E27FC236}">
                <a16:creationId xmlns:a16="http://schemas.microsoft.com/office/drawing/2014/main" id="{E750152F-F540-473C-8DD5-3B4254E1F48F}"/>
              </a:ext>
            </a:extLst>
          </p:cNvPr>
          <p:cNvSpPr>
            <a:spLocks noChangeArrowheads="1"/>
          </p:cNvSpPr>
          <p:nvPr/>
        </p:nvSpPr>
        <p:spPr bwMode="auto">
          <a:xfrm>
            <a:off x="5435600" y="1495425"/>
            <a:ext cx="2971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13 bit fragment offset</a:t>
            </a:r>
          </a:p>
        </p:txBody>
      </p:sp>
      <p:sp>
        <p:nvSpPr>
          <p:cNvPr id="24595" name="Rectangle 19">
            <a:extLst>
              <a:ext uri="{FF2B5EF4-FFF2-40B4-BE49-F238E27FC236}">
                <a16:creationId xmlns:a16="http://schemas.microsoft.com/office/drawing/2014/main" id="{B8EC84C2-9B5E-4D14-B692-25FDFB342865}"/>
              </a:ext>
            </a:extLst>
          </p:cNvPr>
          <p:cNvSpPr>
            <a:spLocks noChangeArrowheads="1"/>
          </p:cNvSpPr>
          <p:nvPr/>
        </p:nvSpPr>
        <p:spPr bwMode="auto">
          <a:xfrm>
            <a:off x="4751388" y="1952625"/>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Header checksum</a:t>
            </a:r>
          </a:p>
        </p:txBody>
      </p:sp>
      <p:sp>
        <p:nvSpPr>
          <p:cNvPr id="24596" name="Rectangle 20">
            <a:extLst>
              <a:ext uri="{FF2B5EF4-FFF2-40B4-BE49-F238E27FC236}">
                <a16:creationId xmlns:a16="http://schemas.microsoft.com/office/drawing/2014/main" id="{D95801C7-CC35-4267-BCF5-0C3CD5F23456}"/>
              </a:ext>
            </a:extLst>
          </p:cNvPr>
          <p:cNvSpPr>
            <a:spLocks noChangeArrowheads="1"/>
          </p:cNvSpPr>
          <p:nvPr/>
        </p:nvSpPr>
        <p:spPr bwMode="auto">
          <a:xfrm>
            <a:off x="4749800" y="1495425"/>
            <a:ext cx="685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flags</a:t>
            </a:r>
          </a:p>
          <a:p>
            <a:pPr algn="ctr" eaLnBrk="1" hangingPunct="1">
              <a:lnSpc>
                <a:spcPct val="70000"/>
              </a:lnSpc>
              <a:spcBef>
                <a:spcPct val="0"/>
              </a:spcBef>
              <a:buClrTx/>
              <a:buFontTx/>
              <a:buNone/>
            </a:pPr>
            <a:r>
              <a:rPr lang="it-IT" altLang="it-IT" sz="1800">
                <a:latin typeface="Arial Narrow" panose="020B0606020202030204" pitchFamily="34" charset="0"/>
              </a:rPr>
              <a:t>3 bit</a:t>
            </a:r>
          </a:p>
        </p:txBody>
      </p:sp>
      <p:sp>
        <p:nvSpPr>
          <p:cNvPr id="24597" name="Rectangle 21">
            <a:extLst>
              <a:ext uri="{FF2B5EF4-FFF2-40B4-BE49-F238E27FC236}">
                <a16:creationId xmlns:a16="http://schemas.microsoft.com/office/drawing/2014/main" id="{8DEDF0DC-49DD-43DE-9E67-E328CAD8EB4F}"/>
              </a:ext>
            </a:extLst>
          </p:cNvPr>
          <p:cNvSpPr>
            <a:spLocks noChangeArrowheads="1"/>
          </p:cNvSpPr>
          <p:nvPr/>
        </p:nvSpPr>
        <p:spPr bwMode="auto">
          <a:xfrm>
            <a:off x="1079500" y="4813300"/>
            <a:ext cx="7315200" cy="4572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Sequence Number field</a:t>
            </a:r>
          </a:p>
        </p:txBody>
      </p:sp>
      <p:sp>
        <p:nvSpPr>
          <p:cNvPr id="24598" name="Rectangle 22">
            <a:extLst>
              <a:ext uri="{FF2B5EF4-FFF2-40B4-BE49-F238E27FC236}">
                <a16:creationId xmlns:a16="http://schemas.microsoft.com/office/drawing/2014/main" id="{E22671EA-C083-4551-A982-16C27C26EF53}"/>
              </a:ext>
            </a:extLst>
          </p:cNvPr>
          <p:cNvSpPr>
            <a:spLocks noChangeArrowheads="1"/>
          </p:cNvSpPr>
          <p:nvPr/>
        </p:nvSpPr>
        <p:spPr bwMode="auto">
          <a:xfrm>
            <a:off x="1079500" y="4356100"/>
            <a:ext cx="7315200" cy="4572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Security Parameters Index (SPI)</a:t>
            </a:r>
          </a:p>
        </p:txBody>
      </p:sp>
      <p:sp>
        <p:nvSpPr>
          <p:cNvPr id="24599" name="Rectangle 23">
            <a:extLst>
              <a:ext uri="{FF2B5EF4-FFF2-40B4-BE49-F238E27FC236}">
                <a16:creationId xmlns:a16="http://schemas.microsoft.com/office/drawing/2014/main" id="{EC86119B-1E25-4FF1-AC21-57727ADE694D}"/>
              </a:ext>
            </a:extLst>
          </p:cNvPr>
          <p:cNvSpPr>
            <a:spLocks noChangeArrowheads="1"/>
          </p:cNvSpPr>
          <p:nvPr/>
        </p:nvSpPr>
        <p:spPr bwMode="auto">
          <a:xfrm>
            <a:off x="1079500" y="3898900"/>
            <a:ext cx="1828800" cy="4572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Next Header</a:t>
            </a:r>
          </a:p>
        </p:txBody>
      </p:sp>
      <p:sp>
        <p:nvSpPr>
          <p:cNvPr id="24600" name="Rectangle 24">
            <a:extLst>
              <a:ext uri="{FF2B5EF4-FFF2-40B4-BE49-F238E27FC236}">
                <a16:creationId xmlns:a16="http://schemas.microsoft.com/office/drawing/2014/main" id="{4A1DD31C-1E06-4F96-916E-5794B631441C}"/>
              </a:ext>
            </a:extLst>
          </p:cNvPr>
          <p:cNvSpPr>
            <a:spLocks noChangeArrowheads="1"/>
          </p:cNvSpPr>
          <p:nvPr/>
        </p:nvSpPr>
        <p:spPr bwMode="auto">
          <a:xfrm>
            <a:off x="2916238" y="3898900"/>
            <a:ext cx="1828800" cy="4572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AH Payload length</a:t>
            </a:r>
          </a:p>
          <a:p>
            <a:pPr algn="ctr" eaLnBrk="1" hangingPunct="1">
              <a:lnSpc>
                <a:spcPct val="80000"/>
              </a:lnSpc>
              <a:spcBef>
                <a:spcPct val="0"/>
              </a:spcBef>
              <a:buClrTx/>
              <a:buFontTx/>
              <a:buNone/>
            </a:pPr>
            <a:r>
              <a:rPr lang="it-IT" altLang="it-IT" sz="1800">
                <a:latin typeface="Arial Narrow" panose="020B0606020202030204" pitchFamily="34" charset="0"/>
              </a:rPr>
              <a:t>(SN+ICV in 32 bit w)</a:t>
            </a:r>
          </a:p>
        </p:txBody>
      </p:sp>
      <p:sp>
        <p:nvSpPr>
          <p:cNvPr id="24601" name="Rectangle 25">
            <a:extLst>
              <a:ext uri="{FF2B5EF4-FFF2-40B4-BE49-F238E27FC236}">
                <a16:creationId xmlns:a16="http://schemas.microsoft.com/office/drawing/2014/main" id="{CDB1F48A-0B69-4E4E-A975-EC306B562DCF}"/>
              </a:ext>
            </a:extLst>
          </p:cNvPr>
          <p:cNvSpPr>
            <a:spLocks noChangeArrowheads="1"/>
          </p:cNvSpPr>
          <p:nvPr/>
        </p:nvSpPr>
        <p:spPr bwMode="auto">
          <a:xfrm>
            <a:off x="4730750" y="3898900"/>
            <a:ext cx="3657600" cy="4572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RESERVED (all 0)</a:t>
            </a:r>
          </a:p>
        </p:txBody>
      </p:sp>
      <p:sp>
        <p:nvSpPr>
          <p:cNvPr id="24602" name="Line 26">
            <a:extLst>
              <a:ext uri="{FF2B5EF4-FFF2-40B4-BE49-F238E27FC236}">
                <a16:creationId xmlns:a16="http://schemas.microsoft.com/office/drawing/2014/main" id="{F6FFACFB-51A9-4FA6-82BD-383A642F8433}"/>
              </a:ext>
            </a:extLst>
          </p:cNvPr>
          <p:cNvSpPr>
            <a:spLocks noChangeShapeType="1"/>
          </p:cNvSpPr>
          <p:nvPr/>
        </p:nvSpPr>
        <p:spPr bwMode="auto">
          <a:xfrm flipH="1">
            <a:off x="2382838" y="2314575"/>
            <a:ext cx="790575" cy="1655763"/>
          </a:xfrm>
          <a:prstGeom prst="line">
            <a:avLst/>
          </a:prstGeom>
          <a:noFill/>
          <a:ln w="635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4603" name="Rectangle 27">
            <a:extLst>
              <a:ext uri="{FF2B5EF4-FFF2-40B4-BE49-F238E27FC236}">
                <a16:creationId xmlns:a16="http://schemas.microsoft.com/office/drawing/2014/main" id="{E15406DE-0509-416C-8DE6-0F10D12CF110}"/>
              </a:ext>
            </a:extLst>
          </p:cNvPr>
          <p:cNvSpPr>
            <a:spLocks noChangeArrowheads="1"/>
          </p:cNvSpPr>
          <p:nvPr/>
        </p:nvSpPr>
        <p:spPr bwMode="auto">
          <a:xfrm>
            <a:off x="1079500" y="5276850"/>
            <a:ext cx="7315200" cy="636588"/>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Integrity Check Value (ICV)</a:t>
            </a:r>
          </a:p>
        </p:txBody>
      </p:sp>
      <p:sp>
        <p:nvSpPr>
          <p:cNvPr id="24604" name="Line 28">
            <a:extLst>
              <a:ext uri="{FF2B5EF4-FFF2-40B4-BE49-F238E27FC236}">
                <a16:creationId xmlns:a16="http://schemas.microsoft.com/office/drawing/2014/main" id="{0A3D4F89-33A9-441A-8D03-EE9763B20E20}"/>
              </a:ext>
            </a:extLst>
          </p:cNvPr>
          <p:cNvSpPr>
            <a:spLocks noChangeShapeType="1"/>
          </p:cNvSpPr>
          <p:nvPr/>
        </p:nvSpPr>
        <p:spPr bwMode="auto">
          <a:xfrm>
            <a:off x="755650" y="5697538"/>
            <a:ext cx="503238" cy="3651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24605" name="Text Box 29">
            <a:extLst>
              <a:ext uri="{FF2B5EF4-FFF2-40B4-BE49-F238E27FC236}">
                <a16:creationId xmlns:a16="http://schemas.microsoft.com/office/drawing/2014/main" id="{6672E6E7-58FC-42D4-B8D3-D79C0BE561FB}"/>
              </a:ext>
            </a:extLst>
          </p:cNvPr>
          <p:cNvSpPr txBox="1">
            <a:spLocks noChangeArrowheads="1"/>
          </p:cNvSpPr>
          <p:nvPr/>
        </p:nvSpPr>
        <p:spPr bwMode="auto">
          <a:xfrm>
            <a:off x="0" y="5589588"/>
            <a:ext cx="841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variable</a:t>
            </a:r>
          </a:p>
        </p:txBody>
      </p:sp>
      <p:sp>
        <p:nvSpPr>
          <p:cNvPr id="24606" name="Text Box 30">
            <a:extLst>
              <a:ext uri="{FF2B5EF4-FFF2-40B4-BE49-F238E27FC236}">
                <a16:creationId xmlns:a16="http://schemas.microsoft.com/office/drawing/2014/main" id="{1C771167-60F7-464D-9A8D-D2F1B6F001EB}"/>
              </a:ext>
            </a:extLst>
          </p:cNvPr>
          <p:cNvSpPr txBox="1">
            <a:spLocks noChangeArrowheads="1"/>
          </p:cNvSpPr>
          <p:nvPr/>
        </p:nvSpPr>
        <p:spPr bwMode="auto">
          <a:xfrm>
            <a:off x="142875" y="3213100"/>
            <a:ext cx="925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Variable,</a:t>
            </a:r>
            <a:br>
              <a:rPr lang="it-IT" altLang="it-IT" sz="1800" b="0">
                <a:latin typeface="Arial Narrow" panose="020B0606020202030204" pitchFamily="34" charset="0"/>
              </a:rPr>
            </a:br>
            <a:r>
              <a:rPr lang="it-IT" altLang="it-IT" sz="1800" b="0">
                <a:latin typeface="Arial Narrow" panose="020B0606020202030204" pitchFamily="34" charset="0"/>
              </a:rPr>
              <a:t>if any</a:t>
            </a:r>
          </a:p>
        </p:txBody>
      </p:sp>
      <p:sp>
        <p:nvSpPr>
          <p:cNvPr id="24607" name="Line 31">
            <a:extLst>
              <a:ext uri="{FF2B5EF4-FFF2-40B4-BE49-F238E27FC236}">
                <a16:creationId xmlns:a16="http://schemas.microsoft.com/office/drawing/2014/main" id="{D24FF10F-3425-4A7B-83B0-A1B2EF4B5DCE}"/>
              </a:ext>
            </a:extLst>
          </p:cNvPr>
          <p:cNvSpPr>
            <a:spLocks noChangeShapeType="1"/>
          </p:cNvSpPr>
          <p:nvPr/>
        </p:nvSpPr>
        <p:spPr bwMode="auto">
          <a:xfrm>
            <a:off x="792163" y="3573463"/>
            <a:ext cx="466725" cy="1809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24608" name="Rectangle 32">
            <a:extLst>
              <a:ext uri="{FF2B5EF4-FFF2-40B4-BE49-F238E27FC236}">
                <a16:creationId xmlns:a16="http://schemas.microsoft.com/office/drawing/2014/main" id="{22FB06FB-6858-4CEB-BE03-0F1D8F3ED3E4}"/>
              </a:ext>
            </a:extLst>
          </p:cNvPr>
          <p:cNvSpPr>
            <a:spLocks noChangeArrowheads="1"/>
          </p:cNvSpPr>
          <p:nvPr/>
        </p:nvSpPr>
        <p:spPr bwMode="auto">
          <a:xfrm>
            <a:off x="1079500" y="5913438"/>
            <a:ext cx="7308850" cy="431800"/>
          </a:xfrm>
          <a:prstGeom prst="rect">
            <a:avLst/>
          </a:prstGeom>
          <a:solidFill>
            <a:srgbClr val="CCFF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DATA (if tunnel mode: IP header + DATA) (if transport mode: TCP, UDP, other)</a:t>
            </a:r>
          </a:p>
        </p:txBody>
      </p:sp>
      <p:sp>
        <p:nvSpPr>
          <p:cNvPr id="24609" name="Line 33">
            <a:extLst>
              <a:ext uri="{FF2B5EF4-FFF2-40B4-BE49-F238E27FC236}">
                <a16:creationId xmlns:a16="http://schemas.microsoft.com/office/drawing/2014/main" id="{7DE81A0A-76F8-46C0-B4CC-0B790AB0F45D}"/>
              </a:ext>
            </a:extLst>
          </p:cNvPr>
          <p:cNvSpPr>
            <a:spLocks noChangeShapeType="1"/>
          </p:cNvSpPr>
          <p:nvPr/>
        </p:nvSpPr>
        <p:spPr bwMode="auto">
          <a:xfrm flipH="1">
            <a:off x="2016125" y="4257675"/>
            <a:ext cx="360363" cy="1692275"/>
          </a:xfrm>
          <a:prstGeom prst="line">
            <a:avLst/>
          </a:prstGeom>
          <a:noFill/>
          <a:ln w="635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4610" name="Line 34">
            <a:extLst>
              <a:ext uri="{FF2B5EF4-FFF2-40B4-BE49-F238E27FC236}">
                <a16:creationId xmlns:a16="http://schemas.microsoft.com/office/drawing/2014/main" id="{C4A6D3A2-1CEE-4BCE-9573-2C0DC14EC4CC}"/>
              </a:ext>
            </a:extLst>
          </p:cNvPr>
          <p:cNvSpPr>
            <a:spLocks noChangeShapeType="1"/>
          </p:cNvSpPr>
          <p:nvPr/>
        </p:nvSpPr>
        <p:spPr bwMode="auto">
          <a:xfrm>
            <a:off x="8567738" y="4868863"/>
            <a:ext cx="0" cy="1044575"/>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4611" name="Text Box 35">
            <a:extLst>
              <a:ext uri="{FF2B5EF4-FFF2-40B4-BE49-F238E27FC236}">
                <a16:creationId xmlns:a16="http://schemas.microsoft.com/office/drawing/2014/main" id="{C40FA47D-4019-426F-917F-6E3D19650C5D}"/>
              </a:ext>
            </a:extLst>
          </p:cNvPr>
          <p:cNvSpPr txBox="1">
            <a:spLocks noChangeArrowheads="1"/>
          </p:cNvSpPr>
          <p:nvPr/>
        </p:nvSpPr>
        <p:spPr bwMode="auto">
          <a:xfrm>
            <a:off x="8583613" y="5103813"/>
            <a:ext cx="44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AH</a:t>
            </a:r>
          </a:p>
          <a:p>
            <a:pPr eaLnBrk="1" hangingPunct="1">
              <a:spcBef>
                <a:spcPct val="0"/>
              </a:spcBef>
              <a:buClrTx/>
              <a:buFontTx/>
              <a:buNone/>
            </a:pPr>
            <a:r>
              <a:rPr lang="it-IT" altLang="it-IT" sz="1800" b="0">
                <a:latin typeface="Arial Narrow" panose="020B0606020202030204" pitchFamily="34" charset="0"/>
              </a:rPr>
              <a:t>len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a:extLst>
              <a:ext uri="{FF2B5EF4-FFF2-40B4-BE49-F238E27FC236}">
                <a16:creationId xmlns:a16="http://schemas.microsoft.com/office/drawing/2014/main" id="{AFA09AE1-3227-426C-88C1-C5D063304983}"/>
              </a:ext>
            </a:extLst>
          </p:cNvPr>
          <p:cNvSpPr>
            <a:spLocks noGrp="1" noChangeArrowheads="1"/>
          </p:cNvSpPr>
          <p:nvPr>
            <p:ph type="title"/>
          </p:nvPr>
        </p:nvSpPr>
        <p:spPr/>
        <p:txBody>
          <a:bodyPr/>
          <a:lstStyle/>
          <a:p>
            <a:pPr eaLnBrk="1" hangingPunct="1">
              <a:defRPr/>
            </a:pPr>
            <a:r>
              <a:rPr lang="it-IT"/>
              <a:t>Transport mode, tunnel mode</a:t>
            </a:r>
          </a:p>
        </p:txBody>
      </p:sp>
      <p:sp>
        <p:nvSpPr>
          <p:cNvPr id="25603" name="Rectangle 3">
            <a:extLst>
              <a:ext uri="{FF2B5EF4-FFF2-40B4-BE49-F238E27FC236}">
                <a16:creationId xmlns:a16="http://schemas.microsoft.com/office/drawing/2014/main" id="{7C7B3D5F-54B4-4892-8DB1-DD6F1BC137AF}"/>
              </a:ext>
            </a:extLst>
          </p:cNvPr>
          <p:cNvSpPr>
            <a:spLocks noChangeArrowheads="1"/>
          </p:cNvSpPr>
          <p:nvPr/>
        </p:nvSpPr>
        <p:spPr bwMode="auto">
          <a:xfrm>
            <a:off x="4967288" y="2097088"/>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5604" name="Rectangle 4">
            <a:extLst>
              <a:ext uri="{FF2B5EF4-FFF2-40B4-BE49-F238E27FC236}">
                <a16:creationId xmlns:a16="http://schemas.microsoft.com/office/drawing/2014/main" id="{E55710E3-B6D1-44FF-AE22-2C06EC1DF0ED}"/>
              </a:ext>
            </a:extLst>
          </p:cNvPr>
          <p:cNvSpPr>
            <a:spLocks noChangeArrowheads="1"/>
          </p:cNvSpPr>
          <p:nvPr/>
        </p:nvSpPr>
        <p:spPr bwMode="auto">
          <a:xfrm>
            <a:off x="3348038" y="2097088"/>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AH </a:t>
            </a:r>
          </a:p>
        </p:txBody>
      </p:sp>
      <p:sp>
        <p:nvSpPr>
          <p:cNvPr id="25605" name="Line 5">
            <a:extLst>
              <a:ext uri="{FF2B5EF4-FFF2-40B4-BE49-F238E27FC236}">
                <a16:creationId xmlns:a16="http://schemas.microsoft.com/office/drawing/2014/main" id="{A1514619-72E7-4A70-B8E0-E84A39DCFD80}"/>
              </a:ext>
            </a:extLst>
          </p:cNvPr>
          <p:cNvSpPr>
            <a:spLocks noChangeShapeType="1"/>
          </p:cNvSpPr>
          <p:nvPr/>
        </p:nvSpPr>
        <p:spPr bwMode="auto">
          <a:xfrm>
            <a:off x="1547813" y="1557338"/>
            <a:ext cx="4860925"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06" name="Text Box 6">
            <a:extLst>
              <a:ext uri="{FF2B5EF4-FFF2-40B4-BE49-F238E27FC236}">
                <a16:creationId xmlns:a16="http://schemas.microsoft.com/office/drawing/2014/main" id="{35B9AEE6-AD33-4F75-8783-90BD1DFB01A0}"/>
              </a:ext>
            </a:extLst>
          </p:cNvPr>
          <p:cNvSpPr txBox="1">
            <a:spLocks noChangeArrowheads="1"/>
          </p:cNvSpPr>
          <p:nvPr/>
        </p:nvSpPr>
        <p:spPr bwMode="auto">
          <a:xfrm>
            <a:off x="2519363" y="1341438"/>
            <a:ext cx="3194050"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 except mutable fields</a:t>
            </a:r>
          </a:p>
        </p:txBody>
      </p:sp>
      <p:sp>
        <p:nvSpPr>
          <p:cNvPr id="25607" name="Rectangle 7">
            <a:extLst>
              <a:ext uri="{FF2B5EF4-FFF2-40B4-BE49-F238E27FC236}">
                <a16:creationId xmlns:a16="http://schemas.microsoft.com/office/drawing/2014/main" id="{D849E463-1666-4FAC-8AC6-19F3E57E3EDB}"/>
              </a:ext>
            </a:extLst>
          </p:cNvPr>
          <p:cNvSpPr>
            <a:spLocks noChangeArrowheads="1"/>
          </p:cNvSpPr>
          <p:nvPr/>
        </p:nvSpPr>
        <p:spPr bwMode="auto">
          <a:xfrm>
            <a:off x="1547813" y="2097088"/>
            <a:ext cx="10080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5608" name="Rectangle 8">
            <a:extLst>
              <a:ext uri="{FF2B5EF4-FFF2-40B4-BE49-F238E27FC236}">
                <a16:creationId xmlns:a16="http://schemas.microsoft.com/office/drawing/2014/main" id="{D2B5E5FA-2FAA-4BB7-A179-9962F85ACE5F}"/>
              </a:ext>
            </a:extLst>
          </p:cNvPr>
          <p:cNvSpPr>
            <a:spLocks noChangeArrowheads="1"/>
          </p:cNvSpPr>
          <p:nvPr/>
        </p:nvSpPr>
        <p:spPr bwMode="auto">
          <a:xfrm>
            <a:off x="3816350" y="2097088"/>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5609" name="Text Box 9">
            <a:extLst>
              <a:ext uri="{FF2B5EF4-FFF2-40B4-BE49-F238E27FC236}">
                <a16:creationId xmlns:a16="http://schemas.microsoft.com/office/drawing/2014/main" id="{889B38C7-F727-46E2-BB88-743D78908DCC}"/>
              </a:ext>
            </a:extLst>
          </p:cNvPr>
          <p:cNvSpPr txBox="1">
            <a:spLocks noChangeArrowheads="1"/>
          </p:cNvSpPr>
          <p:nvPr/>
        </p:nvSpPr>
        <p:spPr bwMode="auto">
          <a:xfrm>
            <a:off x="395288" y="901700"/>
            <a:ext cx="167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Transport mode:</a:t>
            </a:r>
          </a:p>
        </p:txBody>
      </p:sp>
      <p:sp>
        <p:nvSpPr>
          <p:cNvPr id="25610" name="Rectangle 10">
            <a:extLst>
              <a:ext uri="{FF2B5EF4-FFF2-40B4-BE49-F238E27FC236}">
                <a16:creationId xmlns:a16="http://schemas.microsoft.com/office/drawing/2014/main" id="{DE86452F-AAE1-427C-A870-88FCF8F2B58F}"/>
              </a:ext>
            </a:extLst>
          </p:cNvPr>
          <p:cNvSpPr>
            <a:spLocks noChangeArrowheads="1"/>
          </p:cNvSpPr>
          <p:nvPr/>
        </p:nvSpPr>
        <p:spPr bwMode="auto">
          <a:xfrm>
            <a:off x="6264275" y="4616450"/>
            <a:ext cx="14398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25611" name="Rectangle 11">
            <a:extLst>
              <a:ext uri="{FF2B5EF4-FFF2-40B4-BE49-F238E27FC236}">
                <a16:creationId xmlns:a16="http://schemas.microsoft.com/office/drawing/2014/main" id="{01B2704D-EB7D-4E48-A961-31EEA30FA41D}"/>
              </a:ext>
            </a:extLst>
          </p:cNvPr>
          <p:cNvSpPr>
            <a:spLocks noChangeArrowheads="1"/>
          </p:cNvSpPr>
          <p:nvPr/>
        </p:nvSpPr>
        <p:spPr bwMode="auto">
          <a:xfrm>
            <a:off x="2843213" y="4616450"/>
            <a:ext cx="468312" cy="576263"/>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AH </a:t>
            </a:r>
          </a:p>
        </p:txBody>
      </p:sp>
      <p:sp>
        <p:nvSpPr>
          <p:cNvPr id="25612" name="Rectangle 12">
            <a:extLst>
              <a:ext uri="{FF2B5EF4-FFF2-40B4-BE49-F238E27FC236}">
                <a16:creationId xmlns:a16="http://schemas.microsoft.com/office/drawing/2014/main" id="{3F5731CC-1A3F-4F0E-A4ED-0CAFFFE295E2}"/>
              </a:ext>
            </a:extLst>
          </p:cNvPr>
          <p:cNvSpPr>
            <a:spLocks noChangeArrowheads="1"/>
          </p:cNvSpPr>
          <p:nvPr/>
        </p:nvSpPr>
        <p:spPr bwMode="auto">
          <a:xfrm>
            <a:off x="3311525" y="4616450"/>
            <a:ext cx="10080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5613" name="Rectangle 13">
            <a:extLst>
              <a:ext uri="{FF2B5EF4-FFF2-40B4-BE49-F238E27FC236}">
                <a16:creationId xmlns:a16="http://schemas.microsoft.com/office/drawing/2014/main" id="{D478E30F-EE1C-48DC-A696-73FADF5D290C}"/>
              </a:ext>
            </a:extLst>
          </p:cNvPr>
          <p:cNvSpPr>
            <a:spLocks noChangeArrowheads="1"/>
          </p:cNvSpPr>
          <p:nvPr/>
        </p:nvSpPr>
        <p:spPr bwMode="auto">
          <a:xfrm>
            <a:off x="5111750" y="4616450"/>
            <a:ext cx="1150938"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5614" name="Rectangle 14">
            <a:extLst>
              <a:ext uri="{FF2B5EF4-FFF2-40B4-BE49-F238E27FC236}">
                <a16:creationId xmlns:a16="http://schemas.microsoft.com/office/drawing/2014/main" id="{F23E1098-EA99-4C7C-8F8F-BC1B376A2A1C}"/>
              </a:ext>
            </a:extLst>
          </p:cNvPr>
          <p:cNvSpPr>
            <a:spLocks noChangeArrowheads="1"/>
          </p:cNvSpPr>
          <p:nvPr/>
        </p:nvSpPr>
        <p:spPr bwMode="auto">
          <a:xfrm>
            <a:off x="1042988" y="4616450"/>
            <a:ext cx="1008062" cy="576263"/>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25615" name="Line 15">
            <a:extLst>
              <a:ext uri="{FF2B5EF4-FFF2-40B4-BE49-F238E27FC236}">
                <a16:creationId xmlns:a16="http://schemas.microsoft.com/office/drawing/2014/main" id="{6F1C7A8E-30F0-4EAD-B909-7AEA0D473AFE}"/>
              </a:ext>
            </a:extLst>
          </p:cNvPr>
          <p:cNvSpPr>
            <a:spLocks noChangeShapeType="1"/>
          </p:cNvSpPr>
          <p:nvPr/>
        </p:nvSpPr>
        <p:spPr bwMode="auto">
          <a:xfrm>
            <a:off x="1979613" y="2673350"/>
            <a:ext cx="0" cy="39528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16" name="Text Box 16">
            <a:extLst>
              <a:ext uri="{FF2B5EF4-FFF2-40B4-BE49-F238E27FC236}">
                <a16:creationId xmlns:a16="http://schemas.microsoft.com/office/drawing/2014/main" id="{9B01B7E0-55FF-44ED-B0C5-0859F6881956}"/>
              </a:ext>
            </a:extLst>
          </p:cNvPr>
          <p:cNvSpPr txBox="1">
            <a:spLocks noChangeArrowheads="1"/>
          </p:cNvSpPr>
          <p:nvPr/>
        </p:nvSpPr>
        <p:spPr bwMode="auto">
          <a:xfrm>
            <a:off x="1116013" y="3014663"/>
            <a:ext cx="1628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Protocol=51 (AH)</a:t>
            </a:r>
          </a:p>
        </p:txBody>
      </p:sp>
      <p:sp>
        <p:nvSpPr>
          <p:cNvPr id="25617" name="Line 17">
            <a:extLst>
              <a:ext uri="{FF2B5EF4-FFF2-40B4-BE49-F238E27FC236}">
                <a16:creationId xmlns:a16="http://schemas.microsoft.com/office/drawing/2014/main" id="{73E47A18-E2B3-4C2F-8CAC-75AF31CA611F}"/>
              </a:ext>
            </a:extLst>
          </p:cNvPr>
          <p:cNvSpPr>
            <a:spLocks noChangeShapeType="1"/>
          </p:cNvSpPr>
          <p:nvPr/>
        </p:nvSpPr>
        <p:spPr bwMode="auto">
          <a:xfrm flipH="1">
            <a:off x="3635375" y="2673350"/>
            <a:ext cx="4763" cy="71913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18" name="Text Box 18">
            <a:extLst>
              <a:ext uri="{FF2B5EF4-FFF2-40B4-BE49-F238E27FC236}">
                <a16:creationId xmlns:a16="http://schemas.microsoft.com/office/drawing/2014/main" id="{74A14233-EE4C-46E4-99D1-86D783701E73}"/>
              </a:ext>
            </a:extLst>
          </p:cNvPr>
          <p:cNvSpPr txBox="1">
            <a:spLocks noChangeArrowheads="1"/>
          </p:cNvSpPr>
          <p:nvPr/>
        </p:nvSpPr>
        <p:spPr bwMode="auto">
          <a:xfrm>
            <a:off x="3379788" y="3278188"/>
            <a:ext cx="5094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Next Header = 6 (TCP), 17 (UDP), other for other protocols</a:t>
            </a:r>
          </a:p>
        </p:txBody>
      </p:sp>
      <p:sp>
        <p:nvSpPr>
          <p:cNvPr id="25619" name="Line 19">
            <a:extLst>
              <a:ext uri="{FF2B5EF4-FFF2-40B4-BE49-F238E27FC236}">
                <a16:creationId xmlns:a16="http://schemas.microsoft.com/office/drawing/2014/main" id="{14C3BACA-C1B8-4A57-81B0-114A3511B367}"/>
              </a:ext>
            </a:extLst>
          </p:cNvPr>
          <p:cNvSpPr>
            <a:spLocks noChangeShapeType="1"/>
          </p:cNvSpPr>
          <p:nvPr/>
        </p:nvSpPr>
        <p:spPr bwMode="auto">
          <a:xfrm>
            <a:off x="1443038" y="5192713"/>
            <a:ext cx="0" cy="39528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20" name="Text Box 20">
            <a:extLst>
              <a:ext uri="{FF2B5EF4-FFF2-40B4-BE49-F238E27FC236}">
                <a16:creationId xmlns:a16="http://schemas.microsoft.com/office/drawing/2014/main" id="{CA0E67B7-4531-4842-914A-1EAB4C25B0C8}"/>
              </a:ext>
            </a:extLst>
          </p:cNvPr>
          <p:cNvSpPr txBox="1">
            <a:spLocks noChangeArrowheads="1"/>
          </p:cNvSpPr>
          <p:nvPr/>
        </p:nvSpPr>
        <p:spPr bwMode="auto">
          <a:xfrm>
            <a:off x="1150938" y="5534025"/>
            <a:ext cx="1628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Protocol=51 (AH)</a:t>
            </a:r>
          </a:p>
        </p:txBody>
      </p:sp>
      <p:sp>
        <p:nvSpPr>
          <p:cNvPr id="25621" name="Line 21">
            <a:extLst>
              <a:ext uri="{FF2B5EF4-FFF2-40B4-BE49-F238E27FC236}">
                <a16:creationId xmlns:a16="http://schemas.microsoft.com/office/drawing/2014/main" id="{7C31887E-A8E2-41D4-A8D7-DA2A6D453FFF}"/>
              </a:ext>
            </a:extLst>
          </p:cNvPr>
          <p:cNvSpPr>
            <a:spLocks noChangeShapeType="1"/>
          </p:cNvSpPr>
          <p:nvPr/>
        </p:nvSpPr>
        <p:spPr bwMode="auto">
          <a:xfrm flipH="1">
            <a:off x="3167063" y="5192713"/>
            <a:ext cx="9525" cy="8636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22" name="Text Box 22">
            <a:extLst>
              <a:ext uri="{FF2B5EF4-FFF2-40B4-BE49-F238E27FC236}">
                <a16:creationId xmlns:a16="http://schemas.microsoft.com/office/drawing/2014/main" id="{31D7A83D-53E8-4668-8415-78680AFD972B}"/>
              </a:ext>
            </a:extLst>
          </p:cNvPr>
          <p:cNvSpPr txBox="1">
            <a:spLocks noChangeArrowheads="1"/>
          </p:cNvSpPr>
          <p:nvPr/>
        </p:nvSpPr>
        <p:spPr bwMode="auto">
          <a:xfrm>
            <a:off x="2916238" y="5978525"/>
            <a:ext cx="2109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Next Header = 4 (IPv4)</a:t>
            </a:r>
          </a:p>
        </p:txBody>
      </p:sp>
      <p:sp>
        <p:nvSpPr>
          <p:cNvPr id="25623" name="Line 23">
            <a:extLst>
              <a:ext uri="{FF2B5EF4-FFF2-40B4-BE49-F238E27FC236}">
                <a16:creationId xmlns:a16="http://schemas.microsoft.com/office/drawing/2014/main" id="{DF16E9FD-799E-446C-BF0D-F704D49A657B}"/>
              </a:ext>
            </a:extLst>
          </p:cNvPr>
          <p:cNvSpPr>
            <a:spLocks noChangeShapeType="1"/>
          </p:cNvSpPr>
          <p:nvPr/>
        </p:nvSpPr>
        <p:spPr bwMode="auto">
          <a:xfrm>
            <a:off x="3779838" y="5192713"/>
            <a:ext cx="0" cy="39528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24" name="Text Box 24">
            <a:extLst>
              <a:ext uri="{FF2B5EF4-FFF2-40B4-BE49-F238E27FC236}">
                <a16:creationId xmlns:a16="http://schemas.microsoft.com/office/drawing/2014/main" id="{D8279671-46F7-49EC-B392-55EF8F69C7F6}"/>
              </a:ext>
            </a:extLst>
          </p:cNvPr>
          <p:cNvSpPr txBox="1">
            <a:spLocks noChangeArrowheads="1"/>
          </p:cNvSpPr>
          <p:nvPr/>
        </p:nvSpPr>
        <p:spPr bwMode="auto">
          <a:xfrm>
            <a:off x="3495675" y="5534025"/>
            <a:ext cx="467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 6 (TCP), 17 (UDP), other for other protocols</a:t>
            </a:r>
          </a:p>
        </p:txBody>
      </p:sp>
      <p:sp>
        <p:nvSpPr>
          <p:cNvPr id="25625" name="Text Box 25">
            <a:extLst>
              <a:ext uri="{FF2B5EF4-FFF2-40B4-BE49-F238E27FC236}">
                <a16:creationId xmlns:a16="http://schemas.microsoft.com/office/drawing/2014/main" id="{919CC1B3-F72C-4145-AF6B-4587B9C1D236}"/>
              </a:ext>
            </a:extLst>
          </p:cNvPr>
          <p:cNvSpPr txBox="1">
            <a:spLocks noChangeArrowheads="1"/>
          </p:cNvSpPr>
          <p:nvPr/>
        </p:nvSpPr>
        <p:spPr bwMode="auto">
          <a:xfrm>
            <a:off x="503238" y="3573463"/>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Tunnel mode:</a:t>
            </a:r>
          </a:p>
        </p:txBody>
      </p:sp>
      <p:sp>
        <p:nvSpPr>
          <p:cNvPr id="25626" name="Rectangle 26">
            <a:extLst>
              <a:ext uri="{FF2B5EF4-FFF2-40B4-BE49-F238E27FC236}">
                <a16:creationId xmlns:a16="http://schemas.microsoft.com/office/drawing/2014/main" id="{42807F90-820E-4B59-A5AE-D3C48D0D35C6}"/>
              </a:ext>
            </a:extLst>
          </p:cNvPr>
          <p:cNvSpPr>
            <a:spLocks noChangeArrowheads="1"/>
          </p:cNvSpPr>
          <p:nvPr/>
        </p:nvSpPr>
        <p:spPr bwMode="auto">
          <a:xfrm>
            <a:off x="2555875" y="2097088"/>
            <a:ext cx="7921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25627" name="Rectangle 27">
            <a:extLst>
              <a:ext uri="{FF2B5EF4-FFF2-40B4-BE49-F238E27FC236}">
                <a16:creationId xmlns:a16="http://schemas.microsoft.com/office/drawing/2014/main" id="{7A8EB140-21FD-4BC3-84FC-F9E7E7CF2A2E}"/>
              </a:ext>
            </a:extLst>
          </p:cNvPr>
          <p:cNvSpPr>
            <a:spLocks noChangeArrowheads="1"/>
          </p:cNvSpPr>
          <p:nvPr/>
        </p:nvSpPr>
        <p:spPr bwMode="auto">
          <a:xfrm>
            <a:off x="4319588" y="4616450"/>
            <a:ext cx="792162"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25628" name="Line 28">
            <a:extLst>
              <a:ext uri="{FF2B5EF4-FFF2-40B4-BE49-F238E27FC236}">
                <a16:creationId xmlns:a16="http://schemas.microsoft.com/office/drawing/2014/main" id="{0DB73867-3815-4EB6-B8F8-3B9FBA56B300}"/>
              </a:ext>
            </a:extLst>
          </p:cNvPr>
          <p:cNvSpPr>
            <a:spLocks noChangeShapeType="1"/>
          </p:cNvSpPr>
          <p:nvPr/>
        </p:nvSpPr>
        <p:spPr bwMode="auto">
          <a:xfrm>
            <a:off x="1547813" y="1844675"/>
            <a:ext cx="1800225"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29" name="Text Box 29">
            <a:extLst>
              <a:ext uri="{FF2B5EF4-FFF2-40B4-BE49-F238E27FC236}">
                <a16:creationId xmlns:a16="http://schemas.microsoft.com/office/drawing/2014/main" id="{2F251284-15D1-4354-8D1E-9AFA796AFA00}"/>
              </a:ext>
            </a:extLst>
          </p:cNvPr>
          <p:cNvSpPr txBox="1">
            <a:spLocks noChangeArrowheads="1"/>
          </p:cNvSpPr>
          <p:nvPr/>
        </p:nvSpPr>
        <p:spPr bwMode="auto">
          <a:xfrm>
            <a:off x="1844675" y="1622425"/>
            <a:ext cx="1322388"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mutable proc.</a:t>
            </a:r>
          </a:p>
        </p:txBody>
      </p:sp>
      <p:sp>
        <p:nvSpPr>
          <p:cNvPr id="25630" name="Line 30">
            <a:extLst>
              <a:ext uri="{FF2B5EF4-FFF2-40B4-BE49-F238E27FC236}">
                <a16:creationId xmlns:a16="http://schemas.microsoft.com/office/drawing/2014/main" id="{E6FC81BE-33CA-4D1D-BD3F-09964EBF2F88}"/>
              </a:ext>
            </a:extLst>
          </p:cNvPr>
          <p:cNvSpPr>
            <a:spLocks noChangeShapeType="1"/>
          </p:cNvSpPr>
          <p:nvPr/>
        </p:nvSpPr>
        <p:spPr bwMode="auto">
          <a:xfrm flipV="1">
            <a:off x="3348038" y="1736725"/>
            <a:ext cx="0" cy="396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31" name="Line 31">
            <a:extLst>
              <a:ext uri="{FF2B5EF4-FFF2-40B4-BE49-F238E27FC236}">
                <a16:creationId xmlns:a16="http://schemas.microsoft.com/office/drawing/2014/main" id="{C2763B8F-3C73-4826-BBF6-9E8A4A50B9C6}"/>
              </a:ext>
            </a:extLst>
          </p:cNvPr>
          <p:cNvSpPr>
            <a:spLocks noChangeShapeType="1"/>
          </p:cNvSpPr>
          <p:nvPr/>
        </p:nvSpPr>
        <p:spPr bwMode="auto">
          <a:xfrm flipV="1">
            <a:off x="1547813" y="148431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32" name="Line 32">
            <a:extLst>
              <a:ext uri="{FF2B5EF4-FFF2-40B4-BE49-F238E27FC236}">
                <a16:creationId xmlns:a16="http://schemas.microsoft.com/office/drawing/2014/main" id="{57D3AE49-696B-4627-B548-61B9FEBB4A2C}"/>
              </a:ext>
            </a:extLst>
          </p:cNvPr>
          <p:cNvSpPr>
            <a:spLocks noChangeShapeType="1"/>
          </p:cNvSpPr>
          <p:nvPr/>
        </p:nvSpPr>
        <p:spPr bwMode="auto">
          <a:xfrm flipV="1">
            <a:off x="6408738" y="148431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33" name="Line 33">
            <a:extLst>
              <a:ext uri="{FF2B5EF4-FFF2-40B4-BE49-F238E27FC236}">
                <a16:creationId xmlns:a16="http://schemas.microsoft.com/office/drawing/2014/main" id="{5E3E3DEC-86BC-4E78-98CA-DE1DFF38527E}"/>
              </a:ext>
            </a:extLst>
          </p:cNvPr>
          <p:cNvSpPr>
            <a:spLocks noChangeShapeType="1"/>
          </p:cNvSpPr>
          <p:nvPr/>
        </p:nvSpPr>
        <p:spPr bwMode="auto">
          <a:xfrm flipV="1">
            <a:off x="3348038" y="1844675"/>
            <a:ext cx="3024187" cy="635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34" name="Text Box 34">
            <a:extLst>
              <a:ext uri="{FF2B5EF4-FFF2-40B4-BE49-F238E27FC236}">
                <a16:creationId xmlns:a16="http://schemas.microsoft.com/office/drawing/2014/main" id="{BD353A35-3510-4DD0-83AA-2CB9AEF562F1}"/>
              </a:ext>
            </a:extLst>
          </p:cNvPr>
          <p:cNvSpPr txBox="1">
            <a:spLocks noChangeArrowheads="1"/>
          </p:cNvSpPr>
          <p:nvPr/>
        </p:nvSpPr>
        <p:spPr bwMode="auto">
          <a:xfrm>
            <a:off x="3959225" y="1628775"/>
            <a:ext cx="200977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immutable processing</a:t>
            </a:r>
          </a:p>
        </p:txBody>
      </p:sp>
      <p:sp>
        <p:nvSpPr>
          <p:cNvPr id="25635" name="Rectangle 35">
            <a:extLst>
              <a:ext uri="{FF2B5EF4-FFF2-40B4-BE49-F238E27FC236}">
                <a16:creationId xmlns:a16="http://schemas.microsoft.com/office/drawing/2014/main" id="{60A298DD-67E5-466A-8E6B-9B2CE471D688}"/>
              </a:ext>
            </a:extLst>
          </p:cNvPr>
          <p:cNvSpPr>
            <a:spLocks noChangeArrowheads="1"/>
          </p:cNvSpPr>
          <p:nvPr/>
        </p:nvSpPr>
        <p:spPr bwMode="auto">
          <a:xfrm>
            <a:off x="2051050" y="4616450"/>
            <a:ext cx="792163" cy="576263"/>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25636" name="Line 36">
            <a:extLst>
              <a:ext uri="{FF2B5EF4-FFF2-40B4-BE49-F238E27FC236}">
                <a16:creationId xmlns:a16="http://schemas.microsoft.com/office/drawing/2014/main" id="{90A1423D-1073-447D-8496-EE3FE86438E2}"/>
              </a:ext>
            </a:extLst>
          </p:cNvPr>
          <p:cNvSpPr>
            <a:spLocks noChangeShapeType="1"/>
          </p:cNvSpPr>
          <p:nvPr/>
        </p:nvSpPr>
        <p:spPr bwMode="auto">
          <a:xfrm flipV="1">
            <a:off x="7704138" y="4076700"/>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37" name="Line 37">
            <a:extLst>
              <a:ext uri="{FF2B5EF4-FFF2-40B4-BE49-F238E27FC236}">
                <a16:creationId xmlns:a16="http://schemas.microsoft.com/office/drawing/2014/main" id="{74014CE7-C632-477E-A560-4C8944C86A7C}"/>
              </a:ext>
            </a:extLst>
          </p:cNvPr>
          <p:cNvSpPr>
            <a:spLocks noChangeShapeType="1"/>
          </p:cNvSpPr>
          <p:nvPr/>
        </p:nvSpPr>
        <p:spPr bwMode="auto">
          <a:xfrm>
            <a:off x="1042988" y="4076700"/>
            <a:ext cx="6661150" cy="1588"/>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38" name="Line 38">
            <a:extLst>
              <a:ext uri="{FF2B5EF4-FFF2-40B4-BE49-F238E27FC236}">
                <a16:creationId xmlns:a16="http://schemas.microsoft.com/office/drawing/2014/main" id="{394C4987-8E2F-490D-AAD9-4983F40B1725}"/>
              </a:ext>
            </a:extLst>
          </p:cNvPr>
          <p:cNvSpPr>
            <a:spLocks noChangeShapeType="1"/>
          </p:cNvSpPr>
          <p:nvPr/>
        </p:nvSpPr>
        <p:spPr bwMode="auto">
          <a:xfrm>
            <a:off x="1042988" y="4365625"/>
            <a:ext cx="1800225"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39" name="Text Box 39">
            <a:extLst>
              <a:ext uri="{FF2B5EF4-FFF2-40B4-BE49-F238E27FC236}">
                <a16:creationId xmlns:a16="http://schemas.microsoft.com/office/drawing/2014/main" id="{EB18A6DA-4707-485D-B013-51CC1FA2E763}"/>
              </a:ext>
            </a:extLst>
          </p:cNvPr>
          <p:cNvSpPr txBox="1">
            <a:spLocks noChangeArrowheads="1"/>
          </p:cNvSpPr>
          <p:nvPr/>
        </p:nvSpPr>
        <p:spPr bwMode="auto">
          <a:xfrm>
            <a:off x="1331913" y="4143375"/>
            <a:ext cx="1322387"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mutable proc.</a:t>
            </a:r>
          </a:p>
        </p:txBody>
      </p:sp>
      <p:sp>
        <p:nvSpPr>
          <p:cNvPr id="25640" name="Line 40">
            <a:extLst>
              <a:ext uri="{FF2B5EF4-FFF2-40B4-BE49-F238E27FC236}">
                <a16:creationId xmlns:a16="http://schemas.microsoft.com/office/drawing/2014/main" id="{313D2C79-E0CA-4269-ACF6-C05E9DFEEB8B}"/>
              </a:ext>
            </a:extLst>
          </p:cNvPr>
          <p:cNvSpPr>
            <a:spLocks noChangeShapeType="1"/>
          </p:cNvSpPr>
          <p:nvPr/>
        </p:nvSpPr>
        <p:spPr bwMode="auto">
          <a:xfrm flipV="1">
            <a:off x="2843213" y="4257675"/>
            <a:ext cx="0" cy="396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41" name="Line 41">
            <a:extLst>
              <a:ext uri="{FF2B5EF4-FFF2-40B4-BE49-F238E27FC236}">
                <a16:creationId xmlns:a16="http://schemas.microsoft.com/office/drawing/2014/main" id="{8E736E39-2444-403F-A7B1-1E9DBD7A0CFD}"/>
              </a:ext>
            </a:extLst>
          </p:cNvPr>
          <p:cNvSpPr>
            <a:spLocks noChangeShapeType="1"/>
          </p:cNvSpPr>
          <p:nvPr/>
        </p:nvSpPr>
        <p:spPr bwMode="auto">
          <a:xfrm flipV="1">
            <a:off x="1042988" y="400526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42" name="Line 42">
            <a:extLst>
              <a:ext uri="{FF2B5EF4-FFF2-40B4-BE49-F238E27FC236}">
                <a16:creationId xmlns:a16="http://schemas.microsoft.com/office/drawing/2014/main" id="{C9D6C9EB-2F7D-40EB-85EE-EFC68C773B1A}"/>
              </a:ext>
            </a:extLst>
          </p:cNvPr>
          <p:cNvSpPr>
            <a:spLocks noChangeShapeType="1"/>
          </p:cNvSpPr>
          <p:nvPr/>
        </p:nvSpPr>
        <p:spPr bwMode="auto">
          <a:xfrm flipV="1">
            <a:off x="7704138" y="400526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5643" name="Line 43">
            <a:extLst>
              <a:ext uri="{FF2B5EF4-FFF2-40B4-BE49-F238E27FC236}">
                <a16:creationId xmlns:a16="http://schemas.microsoft.com/office/drawing/2014/main" id="{A5BCCF03-42EA-496C-8157-7D87F16DD5EB}"/>
              </a:ext>
            </a:extLst>
          </p:cNvPr>
          <p:cNvSpPr>
            <a:spLocks noChangeShapeType="1"/>
          </p:cNvSpPr>
          <p:nvPr/>
        </p:nvSpPr>
        <p:spPr bwMode="auto">
          <a:xfrm flipV="1">
            <a:off x="2843213" y="4365625"/>
            <a:ext cx="4824412"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5644" name="Text Box 44">
            <a:extLst>
              <a:ext uri="{FF2B5EF4-FFF2-40B4-BE49-F238E27FC236}">
                <a16:creationId xmlns:a16="http://schemas.microsoft.com/office/drawing/2014/main" id="{C2699995-99C1-472F-BED6-EB27CB4DD18C}"/>
              </a:ext>
            </a:extLst>
          </p:cNvPr>
          <p:cNvSpPr txBox="1">
            <a:spLocks noChangeArrowheads="1"/>
          </p:cNvSpPr>
          <p:nvPr/>
        </p:nvSpPr>
        <p:spPr bwMode="auto">
          <a:xfrm>
            <a:off x="4319588" y="4149725"/>
            <a:ext cx="200977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immutable processing</a:t>
            </a:r>
          </a:p>
        </p:txBody>
      </p:sp>
      <p:sp>
        <p:nvSpPr>
          <p:cNvPr id="25645" name="Text Box 45">
            <a:extLst>
              <a:ext uri="{FF2B5EF4-FFF2-40B4-BE49-F238E27FC236}">
                <a16:creationId xmlns:a16="http://schemas.microsoft.com/office/drawing/2014/main" id="{1FDDFED3-C360-46C2-AA91-DFFEF0CF3C59}"/>
              </a:ext>
            </a:extLst>
          </p:cNvPr>
          <p:cNvSpPr txBox="1">
            <a:spLocks noChangeArrowheads="1"/>
          </p:cNvSpPr>
          <p:nvPr/>
        </p:nvSpPr>
        <p:spPr bwMode="auto">
          <a:xfrm>
            <a:off x="2411413" y="3817938"/>
            <a:ext cx="3194050"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 except mutable fields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a:extLst>
              <a:ext uri="{FF2B5EF4-FFF2-40B4-BE49-F238E27FC236}">
                <a16:creationId xmlns:a16="http://schemas.microsoft.com/office/drawing/2014/main" id="{68430B01-787A-41AC-A875-3D8EF6888BA9}"/>
              </a:ext>
            </a:extLst>
          </p:cNvPr>
          <p:cNvSpPr>
            <a:spLocks noGrp="1" noChangeArrowheads="1"/>
          </p:cNvSpPr>
          <p:nvPr>
            <p:ph type="title"/>
          </p:nvPr>
        </p:nvSpPr>
        <p:spPr/>
        <p:txBody>
          <a:bodyPr/>
          <a:lstStyle/>
          <a:p>
            <a:pPr eaLnBrk="1" hangingPunct="1">
              <a:defRPr/>
            </a:pPr>
            <a:r>
              <a:rPr lang="it-IT"/>
              <a:t>Integrity Check computation</a:t>
            </a:r>
          </a:p>
        </p:txBody>
      </p:sp>
      <p:sp>
        <p:nvSpPr>
          <p:cNvPr id="26627" name="Rectangle 3">
            <a:extLst>
              <a:ext uri="{FF2B5EF4-FFF2-40B4-BE49-F238E27FC236}">
                <a16:creationId xmlns:a16="http://schemas.microsoft.com/office/drawing/2014/main" id="{7AF211B0-A688-4627-89B8-5754C0EB819D}"/>
              </a:ext>
            </a:extLst>
          </p:cNvPr>
          <p:cNvSpPr>
            <a:spLocks noGrp="1" noChangeArrowheads="1"/>
          </p:cNvSpPr>
          <p:nvPr>
            <p:ph type="body" idx="1"/>
          </p:nvPr>
        </p:nvSpPr>
        <p:spPr>
          <a:xfrm>
            <a:off x="323850" y="836613"/>
            <a:ext cx="8461375" cy="3276600"/>
          </a:xfrm>
        </p:spPr>
        <p:txBody>
          <a:bodyPr/>
          <a:lstStyle/>
          <a:p>
            <a:pPr eaLnBrk="1" hangingPunct="1">
              <a:lnSpc>
                <a:spcPct val="80000"/>
              </a:lnSpc>
            </a:pPr>
            <a:r>
              <a:rPr lang="it-IT" altLang="it-IT" sz="2400"/>
              <a:t>Only on immutable fields in the IP header</a:t>
            </a:r>
          </a:p>
          <a:p>
            <a:pPr lvl="1" eaLnBrk="1" hangingPunct="1">
              <a:lnSpc>
                <a:spcPct val="80000"/>
              </a:lnSpc>
            </a:pPr>
            <a:r>
              <a:rPr lang="it-IT" altLang="it-IT" sz="2400"/>
              <a:t>Or mutable but predictable</a:t>
            </a:r>
          </a:p>
          <a:p>
            <a:pPr lvl="2" eaLnBrk="1" hangingPunct="1">
              <a:lnSpc>
                <a:spcPct val="80000"/>
              </a:lnSpc>
            </a:pPr>
            <a:r>
              <a:rPr lang="it-IT" altLang="it-IT" sz="2000"/>
              <a:t>e.g. destination address with strict/loose source routing option</a:t>
            </a:r>
          </a:p>
          <a:p>
            <a:pPr eaLnBrk="1" hangingPunct="1">
              <a:lnSpc>
                <a:spcPct val="80000"/>
              </a:lnSpc>
            </a:pPr>
            <a:r>
              <a:rPr lang="it-IT" altLang="it-IT" sz="2400"/>
              <a:t>Mutable fields set to 0 during MAC computation</a:t>
            </a:r>
          </a:p>
          <a:p>
            <a:pPr lvl="1" eaLnBrk="1" hangingPunct="1">
              <a:lnSpc>
                <a:spcPct val="80000"/>
              </a:lnSpc>
            </a:pPr>
            <a:r>
              <a:rPr lang="it-IT" altLang="it-IT" sz="2400"/>
              <a:t>Highlighted in red in next figure</a:t>
            </a:r>
          </a:p>
          <a:p>
            <a:pPr lvl="2" eaLnBrk="1" hangingPunct="1">
              <a:lnSpc>
                <a:spcPct val="80000"/>
              </a:lnSpc>
            </a:pPr>
            <a:r>
              <a:rPr lang="it-IT" altLang="it-IT" sz="2000"/>
              <a:t>Note: AH apply before fragmentation, and checked after reassembly</a:t>
            </a:r>
          </a:p>
          <a:p>
            <a:pPr eaLnBrk="1" hangingPunct="1">
              <a:lnSpc>
                <a:spcPct val="80000"/>
              </a:lnSpc>
            </a:pPr>
            <a:r>
              <a:rPr lang="it-IT" altLang="it-IT" sz="2400"/>
              <a:t>Options classified as either mutable or not </a:t>
            </a:r>
          </a:p>
          <a:p>
            <a:pPr lvl="2" eaLnBrk="1" hangingPunct="1">
              <a:lnSpc>
                <a:spcPct val="80000"/>
              </a:lnSpc>
            </a:pPr>
            <a:r>
              <a:rPr lang="it-IT" altLang="it-IT" sz="2000"/>
              <a:t>Mutable options: details in appendix A RFC 4302</a:t>
            </a:r>
          </a:p>
          <a:p>
            <a:pPr lvl="2" eaLnBrk="1" hangingPunct="1">
              <a:lnSpc>
                <a:spcPct val="80000"/>
              </a:lnSpc>
            </a:pPr>
            <a:r>
              <a:rPr lang="it-IT" altLang="it-IT" sz="2000"/>
              <a:t>mutable options = all zeroed</a:t>
            </a:r>
          </a:p>
        </p:txBody>
      </p:sp>
      <p:sp>
        <p:nvSpPr>
          <p:cNvPr id="26628" name="Rectangle 4">
            <a:extLst>
              <a:ext uri="{FF2B5EF4-FFF2-40B4-BE49-F238E27FC236}">
                <a16:creationId xmlns:a16="http://schemas.microsoft.com/office/drawing/2014/main" id="{3AF03252-A47F-4F8E-84E5-708F4DBE6B79}"/>
              </a:ext>
            </a:extLst>
          </p:cNvPr>
          <p:cNvSpPr>
            <a:spLocks noChangeArrowheads="1"/>
          </p:cNvSpPr>
          <p:nvPr/>
        </p:nvSpPr>
        <p:spPr bwMode="auto">
          <a:xfrm>
            <a:off x="2916238" y="4095750"/>
            <a:ext cx="1828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Type of Service</a:t>
            </a:r>
          </a:p>
          <a:p>
            <a:pPr algn="ctr" eaLnBrk="1" hangingPunct="1">
              <a:lnSpc>
                <a:spcPct val="80000"/>
              </a:lnSpc>
              <a:spcBef>
                <a:spcPct val="0"/>
              </a:spcBef>
              <a:buClrTx/>
              <a:buFontTx/>
              <a:buNone/>
            </a:pPr>
            <a:r>
              <a:rPr lang="it-IT" altLang="it-IT" sz="1800">
                <a:latin typeface="Arial Narrow" panose="020B0606020202030204" pitchFamily="34" charset="0"/>
              </a:rPr>
              <a:t>(DSCP+ECN)</a:t>
            </a:r>
          </a:p>
        </p:txBody>
      </p:sp>
      <p:sp>
        <p:nvSpPr>
          <p:cNvPr id="26629" name="Rectangle 5">
            <a:extLst>
              <a:ext uri="{FF2B5EF4-FFF2-40B4-BE49-F238E27FC236}">
                <a16:creationId xmlns:a16="http://schemas.microsoft.com/office/drawing/2014/main" id="{983C4FFE-A112-48D9-8D22-E324484E4C5D}"/>
              </a:ext>
            </a:extLst>
          </p:cNvPr>
          <p:cNvSpPr>
            <a:spLocks noChangeArrowheads="1"/>
          </p:cNvSpPr>
          <p:nvPr/>
        </p:nvSpPr>
        <p:spPr bwMode="auto">
          <a:xfrm>
            <a:off x="4751388" y="4095750"/>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Total Length</a:t>
            </a:r>
          </a:p>
        </p:txBody>
      </p:sp>
      <p:sp>
        <p:nvSpPr>
          <p:cNvPr id="26630" name="Rectangle 6">
            <a:extLst>
              <a:ext uri="{FF2B5EF4-FFF2-40B4-BE49-F238E27FC236}">
                <a16:creationId xmlns:a16="http://schemas.microsoft.com/office/drawing/2014/main" id="{4A70290D-C407-48CA-951F-EF98DFB8BBFF}"/>
              </a:ext>
            </a:extLst>
          </p:cNvPr>
          <p:cNvSpPr>
            <a:spLocks noChangeArrowheads="1"/>
          </p:cNvSpPr>
          <p:nvPr/>
        </p:nvSpPr>
        <p:spPr bwMode="auto">
          <a:xfrm>
            <a:off x="1079500" y="5924550"/>
            <a:ext cx="73152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destination IP address</a:t>
            </a:r>
          </a:p>
        </p:txBody>
      </p:sp>
      <p:sp>
        <p:nvSpPr>
          <p:cNvPr id="26631" name="Rectangle 7">
            <a:extLst>
              <a:ext uri="{FF2B5EF4-FFF2-40B4-BE49-F238E27FC236}">
                <a16:creationId xmlns:a16="http://schemas.microsoft.com/office/drawing/2014/main" id="{0B956C47-83FD-46D0-B99E-C134C9BBBCC4}"/>
              </a:ext>
            </a:extLst>
          </p:cNvPr>
          <p:cNvSpPr>
            <a:spLocks noChangeArrowheads="1"/>
          </p:cNvSpPr>
          <p:nvPr/>
        </p:nvSpPr>
        <p:spPr bwMode="auto">
          <a:xfrm>
            <a:off x="1079500" y="4095750"/>
            <a:ext cx="9144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Version</a:t>
            </a:r>
          </a:p>
        </p:txBody>
      </p:sp>
      <p:sp>
        <p:nvSpPr>
          <p:cNvPr id="26632" name="Rectangle 8">
            <a:extLst>
              <a:ext uri="{FF2B5EF4-FFF2-40B4-BE49-F238E27FC236}">
                <a16:creationId xmlns:a16="http://schemas.microsoft.com/office/drawing/2014/main" id="{5434419F-806B-41C3-934E-30B826D89060}"/>
              </a:ext>
            </a:extLst>
          </p:cNvPr>
          <p:cNvSpPr>
            <a:spLocks noChangeArrowheads="1"/>
          </p:cNvSpPr>
          <p:nvPr/>
        </p:nvSpPr>
        <p:spPr bwMode="auto">
          <a:xfrm>
            <a:off x="2001838" y="4095750"/>
            <a:ext cx="9144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Header</a:t>
            </a:r>
          </a:p>
          <a:p>
            <a:pPr algn="ctr" eaLnBrk="1" hangingPunct="1">
              <a:lnSpc>
                <a:spcPct val="70000"/>
              </a:lnSpc>
              <a:spcBef>
                <a:spcPct val="0"/>
              </a:spcBef>
              <a:buClrTx/>
              <a:buFontTx/>
              <a:buNone/>
            </a:pPr>
            <a:r>
              <a:rPr lang="it-IT" altLang="it-IT" sz="1800">
                <a:latin typeface="Arial Narrow" panose="020B0606020202030204" pitchFamily="34" charset="0"/>
              </a:rPr>
              <a:t>length</a:t>
            </a:r>
          </a:p>
        </p:txBody>
      </p:sp>
      <p:sp>
        <p:nvSpPr>
          <p:cNvPr id="26633" name="Rectangle 9">
            <a:extLst>
              <a:ext uri="{FF2B5EF4-FFF2-40B4-BE49-F238E27FC236}">
                <a16:creationId xmlns:a16="http://schemas.microsoft.com/office/drawing/2014/main" id="{A06D56F8-BE4C-4D0E-8842-C3CF04E636CD}"/>
              </a:ext>
            </a:extLst>
          </p:cNvPr>
          <p:cNvSpPr>
            <a:spLocks noChangeArrowheads="1"/>
          </p:cNvSpPr>
          <p:nvPr/>
        </p:nvSpPr>
        <p:spPr bwMode="auto">
          <a:xfrm>
            <a:off x="1079500" y="4552950"/>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16 bit identification</a:t>
            </a:r>
          </a:p>
        </p:txBody>
      </p:sp>
      <p:sp>
        <p:nvSpPr>
          <p:cNvPr id="26634" name="Rectangle 10">
            <a:extLst>
              <a:ext uri="{FF2B5EF4-FFF2-40B4-BE49-F238E27FC236}">
                <a16:creationId xmlns:a16="http://schemas.microsoft.com/office/drawing/2014/main" id="{7BE484B1-5545-4BB8-BDAA-A792A8B6F22F}"/>
              </a:ext>
            </a:extLst>
          </p:cNvPr>
          <p:cNvSpPr>
            <a:spLocks noChangeArrowheads="1"/>
          </p:cNvSpPr>
          <p:nvPr/>
        </p:nvSpPr>
        <p:spPr bwMode="auto">
          <a:xfrm>
            <a:off x="1079500" y="5467350"/>
            <a:ext cx="73152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source IP address</a:t>
            </a:r>
          </a:p>
        </p:txBody>
      </p:sp>
      <p:sp>
        <p:nvSpPr>
          <p:cNvPr id="26635" name="Rectangle 11">
            <a:extLst>
              <a:ext uri="{FF2B5EF4-FFF2-40B4-BE49-F238E27FC236}">
                <a16:creationId xmlns:a16="http://schemas.microsoft.com/office/drawing/2014/main" id="{270AD5F7-CDC6-42FD-B7A8-2903F04AD11E}"/>
              </a:ext>
            </a:extLst>
          </p:cNvPr>
          <p:cNvSpPr>
            <a:spLocks noChangeArrowheads="1"/>
          </p:cNvSpPr>
          <p:nvPr/>
        </p:nvSpPr>
        <p:spPr bwMode="auto">
          <a:xfrm>
            <a:off x="1079500" y="5010150"/>
            <a:ext cx="1828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Time to Live</a:t>
            </a:r>
          </a:p>
          <a:p>
            <a:pPr algn="ctr" eaLnBrk="1" hangingPunct="1">
              <a:lnSpc>
                <a:spcPct val="80000"/>
              </a:lnSpc>
              <a:spcBef>
                <a:spcPct val="0"/>
              </a:spcBef>
              <a:buClrTx/>
              <a:buFontTx/>
              <a:buNone/>
            </a:pPr>
            <a:r>
              <a:rPr lang="it-IT" altLang="it-IT" sz="1800">
                <a:latin typeface="Arial Narrow" panose="020B0606020202030204" pitchFamily="34" charset="0"/>
              </a:rPr>
              <a:t>TTL</a:t>
            </a:r>
          </a:p>
        </p:txBody>
      </p:sp>
      <p:sp>
        <p:nvSpPr>
          <p:cNvPr id="26636" name="Rectangle 12">
            <a:extLst>
              <a:ext uri="{FF2B5EF4-FFF2-40B4-BE49-F238E27FC236}">
                <a16:creationId xmlns:a16="http://schemas.microsoft.com/office/drawing/2014/main" id="{4B9C975C-2BB2-4531-B7D2-48D60FF25B24}"/>
              </a:ext>
            </a:extLst>
          </p:cNvPr>
          <p:cNvSpPr>
            <a:spLocks noChangeArrowheads="1"/>
          </p:cNvSpPr>
          <p:nvPr/>
        </p:nvSpPr>
        <p:spPr bwMode="auto">
          <a:xfrm>
            <a:off x="2916238" y="5010150"/>
            <a:ext cx="1828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Protocol=51 (AH)</a:t>
            </a:r>
          </a:p>
        </p:txBody>
      </p:sp>
      <p:sp>
        <p:nvSpPr>
          <p:cNvPr id="26637" name="Rectangle 13">
            <a:extLst>
              <a:ext uri="{FF2B5EF4-FFF2-40B4-BE49-F238E27FC236}">
                <a16:creationId xmlns:a16="http://schemas.microsoft.com/office/drawing/2014/main" id="{A50F4F3E-E322-4F54-8A51-51FAD47592E7}"/>
              </a:ext>
            </a:extLst>
          </p:cNvPr>
          <p:cNvSpPr>
            <a:spLocks noChangeArrowheads="1"/>
          </p:cNvSpPr>
          <p:nvPr/>
        </p:nvSpPr>
        <p:spPr bwMode="auto">
          <a:xfrm>
            <a:off x="5435600" y="4552950"/>
            <a:ext cx="2971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13 bit fragment offset</a:t>
            </a:r>
          </a:p>
        </p:txBody>
      </p:sp>
      <p:sp>
        <p:nvSpPr>
          <p:cNvPr id="26638" name="Rectangle 14">
            <a:extLst>
              <a:ext uri="{FF2B5EF4-FFF2-40B4-BE49-F238E27FC236}">
                <a16:creationId xmlns:a16="http://schemas.microsoft.com/office/drawing/2014/main" id="{14F22CCE-432B-4124-AA96-FDA9A3CB7162}"/>
              </a:ext>
            </a:extLst>
          </p:cNvPr>
          <p:cNvSpPr>
            <a:spLocks noChangeArrowheads="1"/>
          </p:cNvSpPr>
          <p:nvPr/>
        </p:nvSpPr>
        <p:spPr bwMode="auto">
          <a:xfrm>
            <a:off x="4751388" y="5010150"/>
            <a:ext cx="36576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Header checksum</a:t>
            </a:r>
          </a:p>
        </p:txBody>
      </p:sp>
      <p:sp>
        <p:nvSpPr>
          <p:cNvPr id="26639" name="Rectangle 15">
            <a:extLst>
              <a:ext uri="{FF2B5EF4-FFF2-40B4-BE49-F238E27FC236}">
                <a16:creationId xmlns:a16="http://schemas.microsoft.com/office/drawing/2014/main" id="{ECCFCA8D-7D5F-4864-94D0-F15D3AF5331B}"/>
              </a:ext>
            </a:extLst>
          </p:cNvPr>
          <p:cNvSpPr>
            <a:spLocks noChangeArrowheads="1"/>
          </p:cNvSpPr>
          <p:nvPr/>
        </p:nvSpPr>
        <p:spPr bwMode="auto">
          <a:xfrm>
            <a:off x="4749800" y="4552950"/>
            <a:ext cx="685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flags</a:t>
            </a:r>
          </a:p>
          <a:p>
            <a:pPr algn="ctr" eaLnBrk="1" hangingPunct="1">
              <a:lnSpc>
                <a:spcPct val="70000"/>
              </a:lnSpc>
              <a:spcBef>
                <a:spcPct val="0"/>
              </a:spcBef>
              <a:buClrTx/>
              <a:buFontTx/>
              <a:buNone/>
            </a:pPr>
            <a:r>
              <a:rPr lang="it-IT" altLang="it-IT" sz="1800">
                <a:latin typeface="Arial Narrow" panose="020B0606020202030204" pitchFamily="34" charset="0"/>
              </a:rPr>
              <a:t>3 bit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a:extLst>
              <a:ext uri="{FF2B5EF4-FFF2-40B4-BE49-F238E27FC236}">
                <a16:creationId xmlns:a16="http://schemas.microsoft.com/office/drawing/2014/main" id="{169D7847-163B-423F-B0D5-D4F13EF7AA00}"/>
              </a:ext>
            </a:extLst>
          </p:cNvPr>
          <p:cNvSpPr>
            <a:spLocks noGrp="1" noChangeArrowheads="1"/>
          </p:cNvSpPr>
          <p:nvPr>
            <p:ph type="title"/>
          </p:nvPr>
        </p:nvSpPr>
        <p:spPr/>
        <p:txBody>
          <a:bodyPr/>
          <a:lstStyle/>
          <a:p>
            <a:pPr eaLnBrk="1" hangingPunct="1">
              <a:defRPr/>
            </a:pPr>
            <a:r>
              <a:rPr lang="it-IT"/>
              <a:t>Why sequence number?</a:t>
            </a:r>
          </a:p>
        </p:txBody>
      </p:sp>
      <p:sp>
        <p:nvSpPr>
          <p:cNvPr id="27651" name="Rectangle 3">
            <a:extLst>
              <a:ext uri="{FF2B5EF4-FFF2-40B4-BE49-F238E27FC236}">
                <a16:creationId xmlns:a16="http://schemas.microsoft.com/office/drawing/2014/main" id="{E6FF41B6-F9F5-4D84-AAAD-3BEDD6A429C8}"/>
              </a:ext>
            </a:extLst>
          </p:cNvPr>
          <p:cNvSpPr>
            <a:spLocks noGrp="1" noChangeArrowheads="1"/>
          </p:cNvSpPr>
          <p:nvPr>
            <p:ph type="body" idx="1"/>
          </p:nvPr>
        </p:nvSpPr>
        <p:spPr>
          <a:xfrm>
            <a:off x="685800" y="1125538"/>
            <a:ext cx="7696200" cy="5256212"/>
          </a:xfrm>
        </p:spPr>
        <p:txBody>
          <a:bodyPr/>
          <a:lstStyle/>
          <a:p>
            <a:pPr eaLnBrk="1" hangingPunct="1">
              <a:lnSpc>
                <a:spcPct val="90000"/>
              </a:lnSpc>
            </a:pPr>
            <a:r>
              <a:rPr lang="it-IT" altLang="it-IT" sz="2400"/>
              <a:t>IP header </a:t>
            </a:r>
            <a:r>
              <a:rPr lang="it-IT" altLang="it-IT" sz="2400">
                <a:sym typeface="Wingdings" panose="05000000000000000000" pitchFamily="2" charset="2"/>
              </a:rPr>
              <a:t>DOES </a:t>
            </a:r>
            <a:r>
              <a:rPr lang="it-IT" altLang="it-IT" sz="2400"/>
              <a:t>NOT contain a sequence number!</a:t>
            </a:r>
          </a:p>
          <a:p>
            <a:pPr lvl="1" eaLnBrk="1" hangingPunct="1">
              <a:lnSpc>
                <a:spcPct val="90000"/>
              </a:lnSpc>
            </a:pPr>
            <a:r>
              <a:rPr lang="it-IT" altLang="it-IT" sz="2400"/>
              <a:t>Hence replay of an authenticated IP packet is possible </a:t>
            </a:r>
          </a:p>
          <a:p>
            <a:pPr lvl="2" eaLnBrk="1" hangingPunct="1">
              <a:lnSpc>
                <a:spcPct val="90000"/>
              </a:lnSpc>
            </a:pPr>
            <a:r>
              <a:rPr lang="it-IT" altLang="it-IT" sz="2000"/>
              <a:t>And may alter in an umpredictable manner the overlaying service (e.g. ICMP replies can be dangerous </a:t>
            </a:r>
            <a:r>
              <a:rPr lang="it-IT" altLang="it-IT" sz="2000">
                <a:sym typeface="Wingdings" panose="05000000000000000000" pitchFamily="2" charset="2"/>
              </a:rPr>
              <a:t>)</a:t>
            </a:r>
          </a:p>
          <a:p>
            <a:pPr eaLnBrk="1" hangingPunct="1">
              <a:lnSpc>
                <a:spcPct val="90000"/>
              </a:lnSpc>
            </a:pPr>
            <a:r>
              <a:rPr lang="it-IT" altLang="it-IT" sz="2400"/>
              <a:t>Sequence number: 32 bit counter</a:t>
            </a:r>
          </a:p>
          <a:p>
            <a:pPr lvl="1" eaLnBrk="1" hangingPunct="1">
              <a:lnSpc>
                <a:spcPct val="90000"/>
              </a:lnSpc>
            </a:pPr>
            <a:r>
              <a:rPr lang="it-IT" altLang="it-IT" sz="2400"/>
              <a:t>Initialized to 0 when the Security Association is established</a:t>
            </a:r>
          </a:p>
          <a:p>
            <a:pPr lvl="1" eaLnBrk="1" hangingPunct="1">
              <a:lnSpc>
                <a:spcPct val="90000"/>
              </a:lnSpc>
            </a:pPr>
            <a:r>
              <a:rPr lang="it-IT" altLang="it-IT" sz="2400"/>
              <a:t>Increments of 1 per each transmitted packet</a:t>
            </a:r>
          </a:p>
          <a:p>
            <a:pPr lvl="2" eaLnBrk="1" hangingPunct="1">
              <a:lnSpc>
                <a:spcPct val="90000"/>
              </a:lnSpc>
            </a:pPr>
            <a:r>
              <a:rPr lang="it-IT" altLang="it-IT" sz="2000"/>
              <a:t>First transmitted packet: SN=1</a:t>
            </a:r>
          </a:p>
          <a:p>
            <a:pPr lvl="1" eaLnBrk="1" hangingPunct="1">
              <a:lnSpc>
                <a:spcPct val="90000"/>
              </a:lnSpc>
            </a:pPr>
            <a:r>
              <a:rPr lang="it-IT" altLang="it-IT" sz="2400"/>
              <a:t>Maximum value 2</a:t>
            </a:r>
            <a:r>
              <a:rPr lang="it-IT" altLang="it-IT" sz="2400" baseline="30000"/>
              <a:t>32</a:t>
            </a:r>
            <a:r>
              <a:rPr lang="it-IT" altLang="it-IT" sz="2400"/>
              <a:t>-1, afterwards Security Association must be terminated</a:t>
            </a:r>
          </a:p>
          <a:p>
            <a:pPr lvl="2" eaLnBrk="1" hangingPunct="1">
              <a:lnSpc>
                <a:spcPct val="90000"/>
              </a:lnSpc>
            </a:pPr>
            <a:r>
              <a:rPr lang="it-IT" altLang="it-IT" sz="2000"/>
              <a:t>No counter cycling allowed when anti-replay service active</a:t>
            </a:r>
          </a:p>
          <a:p>
            <a:pPr lvl="2" eaLnBrk="1" hangingPunct="1">
              <a:lnSpc>
                <a:spcPct val="90000"/>
              </a:lnSpc>
            </a:pPr>
            <a:r>
              <a:rPr lang="it-IT" altLang="it-IT" sz="2000"/>
              <a:t>Anti-replay: optional (but default = on)</a:t>
            </a:r>
          </a:p>
          <a:p>
            <a:pPr lvl="3" eaLnBrk="1" hangingPunct="1">
              <a:lnSpc>
                <a:spcPct val="90000"/>
              </a:lnSpc>
            </a:pPr>
            <a:r>
              <a:rPr lang="it-IT" altLang="it-IT" sz="1800"/>
              <a:t>Anti-replay typically OFF when manual (static) keys configured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8" name="Rectangle 2">
            <a:extLst>
              <a:ext uri="{FF2B5EF4-FFF2-40B4-BE49-F238E27FC236}">
                <a16:creationId xmlns:a16="http://schemas.microsoft.com/office/drawing/2014/main" id="{C702FDCD-0C29-4652-858E-944A47E9AE5A}"/>
              </a:ext>
            </a:extLst>
          </p:cNvPr>
          <p:cNvSpPr>
            <a:spLocks noGrp="1" noChangeArrowheads="1"/>
          </p:cNvSpPr>
          <p:nvPr>
            <p:ph type="title"/>
          </p:nvPr>
        </p:nvSpPr>
        <p:spPr/>
        <p:txBody>
          <a:bodyPr/>
          <a:lstStyle/>
          <a:p>
            <a:pPr eaLnBrk="1" hangingPunct="1">
              <a:defRPr/>
            </a:pPr>
            <a:r>
              <a:rPr lang="it-IT"/>
              <a:t>Extended Sequence Number</a:t>
            </a:r>
          </a:p>
        </p:txBody>
      </p:sp>
      <p:sp>
        <p:nvSpPr>
          <p:cNvPr id="28675" name="Rectangle 3">
            <a:extLst>
              <a:ext uri="{FF2B5EF4-FFF2-40B4-BE49-F238E27FC236}">
                <a16:creationId xmlns:a16="http://schemas.microsoft.com/office/drawing/2014/main" id="{E9241E69-8856-4399-8F53-A054EF682899}"/>
              </a:ext>
            </a:extLst>
          </p:cNvPr>
          <p:cNvSpPr>
            <a:spLocks noGrp="1" noChangeArrowheads="1"/>
          </p:cNvSpPr>
          <p:nvPr>
            <p:ph type="body" idx="1"/>
          </p:nvPr>
        </p:nvSpPr>
        <p:spPr/>
        <p:txBody>
          <a:bodyPr/>
          <a:lstStyle/>
          <a:p>
            <a:pPr eaLnBrk="1" hangingPunct="1"/>
            <a:r>
              <a:rPr lang="it-IT" altLang="it-IT" sz="2800"/>
              <a:t>2</a:t>
            </a:r>
            <a:r>
              <a:rPr lang="it-IT" altLang="it-IT" sz="2800" baseline="30000"/>
              <a:t>32</a:t>
            </a:r>
            <a:r>
              <a:rPr lang="it-IT" altLang="it-IT" sz="2800"/>
              <a:t> </a:t>
            </a:r>
            <a:r>
              <a:rPr lang="en-US" altLang="it-IT" sz="2800"/>
              <a:t>~ 4.3 billion</a:t>
            </a:r>
          </a:p>
          <a:p>
            <a:pPr lvl="1" eaLnBrk="1" hangingPunct="1"/>
            <a:r>
              <a:rPr lang="it-IT" altLang="it-IT" sz="2800"/>
              <a:t>A lot, but not REALLY al lot!</a:t>
            </a:r>
          </a:p>
          <a:p>
            <a:pPr lvl="2" eaLnBrk="1" hangingPunct="1"/>
            <a:r>
              <a:rPr lang="it-IT" altLang="it-IT" sz="2400"/>
              <a:t>Packet size = 1500 (1460 bytes payload)</a:t>
            </a:r>
          </a:p>
          <a:p>
            <a:pPr lvl="2" eaLnBrk="1" hangingPunct="1"/>
            <a:r>
              <a:rPr lang="it-IT" altLang="it-IT" sz="2400"/>
              <a:t>2</a:t>
            </a:r>
            <a:r>
              <a:rPr lang="it-IT" altLang="it-IT" sz="2400" baseline="30000"/>
              <a:t>32</a:t>
            </a:r>
            <a:r>
              <a:rPr lang="it-IT" altLang="it-IT" sz="2400"/>
              <a:t> x 1460 bytes = 6270 GB</a:t>
            </a:r>
          </a:p>
          <a:p>
            <a:pPr lvl="2" eaLnBrk="1" hangingPunct="1"/>
            <a:r>
              <a:rPr lang="it-IT" altLang="it-IT" sz="2400"/>
              <a:t>About 14 h transmission of a 1 gbps link</a:t>
            </a:r>
          </a:p>
          <a:p>
            <a:pPr eaLnBrk="1" hangingPunct="1"/>
            <a:r>
              <a:rPr lang="it-IT" altLang="it-IT" sz="2800"/>
              <a:t>Extended Sequence Number:</a:t>
            </a:r>
          </a:p>
          <a:p>
            <a:pPr lvl="1" eaLnBrk="1" hangingPunct="1"/>
            <a:r>
              <a:rPr lang="it-IT" altLang="it-IT" sz="2800"/>
              <a:t>64 bits - this should be enough, now </a:t>
            </a:r>
            <a:r>
              <a:rPr lang="it-IT" altLang="it-IT" sz="2800">
                <a:sym typeface="Wingdings" panose="05000000000000000000" pitchFamily="2" charset="2"/>
              </a:rPr>
              <a:t></a:t>
            </a:r>
          </a:p>
          <a:p>
            <a:pPr lvl="1" eaLnBrk="1" hangingPunct="1"/>
            <a:r>
              <a:rPr lang="it-IT" altLang="it-IT" sz="2800">
                <a:sym typeface="Wingdings" panose="05000000000000000000" pitchFamily="2" charset="2"/>
              </a:rPr>
              <a:t>Transmit only low order 32 bits</a:t>
            </a:r>
          </a:p>
          <a:p>
            <a:pPr lvl="1" eaLnBrk="1" hangingPunct="1"/>
            <a:r>
              <a:rPr lang="it-IT" altLang="it-IT" sz="2800">
                <a:sym typeface="Wingdings" panose="05000000000000000000" pitchFamily="2" charset="2"/>
              </a:rPr>
              <a:t>But use high order 32 bits in ICV computation!</a:t>
            </a:r>
            <a:endParaRPr lang="it-IT" altLang="it-IT"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E84A78E-7650-4FC1-BE0E-D803DB065135}"/>
              </a:ext>
            </a:extLst>
          </p:cNvPr>
          <p:cNvSpPr>
            <a:spLocks noChangeArrowheads="1"/>
          </p:cNvSpPr>
          <p:nvPr/>
        </p:nvSpPr>
        <p:spPr bwMode="auto">
          <a:xfrm>
            <a:off x="2628900" y="5697538"/>
            <a:ext cx="4535488" cy="539750"/>
          </a:xfrm>
          <a:prstGeom prst="rect">
            <a:avLst/>
          </a:prstGeom>
          <a:solidFill>
            <a:srgbClr val="FF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699" name="Rectangle 3">
            <a:extLst>
              <a:ext uri="{FF2B5EF4-FFF2-40B4-BE49-F238E27FC236}">
                <a16:creationId xmlns:a16="http://schemas.microsoft.com/office/drawing/2014/main" id="{F7479169-2E0E-4957-B2AF-388179A8A6A7}"/>
              </a:ext>
            </a:extLst>
          </p:cNvPr>
          <p:cNvSpPr>
            <a:spLocks noChangeArrowheads="1"/>
          </p:cNvSpPr>
          <p:nvPr/>
        </p:nvSpPr>
        <p:spPr bwMode="auto">
          <a:xfrm>
            <a:off x="2124075" y="4132263"/>
            <a:ext cx="4535488" cy="539750"/>
          </a:xfrm>
          <a:prstGeom prst="rect">
            <a:avLst/>
          </a:prstGeom>
          <a:solidFill>
            <a:srgbClr val="FF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561604" name="Rectangle 4">
            <a:extLst>
              <a:ext uri="{FF2B5EF4-FFF2-40B4-BE49-F238E27FC236}">
                <a16:creationId xmlns:a16="http://schemas.microsoft.com/office/drawing/2014/main" id="{847C96EE-3C7A-46A1-9605-78E3AE3236BB}"/>
              </a:ext>
            </a:extLst>
          </p:cNvPr>
          <p:cNvSpPr>
            <a:spLocks noGrp="1" noChangeArrowheads="1"/>
          </p:cNvSpPr>
          <p:nvPr>
            <p:ph type="title"/>
          </p:nvPr>
        </p:nvSpPr>
        <p:spPr/>
        <p:txBody>
          <a:bodyPr/>
          <a:lstStyle/>
          <a:p>
            <a:pPr eaLnBrk="1" hangingPunct="1">
              <a:defRPr/>
            </a:pPr>
            <a:r>
              <a:rPr lang="it-IT"/>
              <a:t>Anti-replay</a:t>
            </a:r>
          </a:p>
        </p:txBody>
      </p:sp>
      <p:sp>
        <p:nvSpPr>
          <p:cNvPr id="29701" name="Rectangle 5">
            <a:extLst>
              <a:ext uri="{FF2B5EF4-FFF2-40B4-BE49-F238E27FC236}">
                <a16:creationId xmlns:a16="http://schemas.microsoft.com/office/drawing/2014/main" id="{4BA065CE-D3C3-44C8-AB2D-570BE430863C}"/>
              </a:ext>
            </a:extLst>
          </p:cNvPr>
          <p:cNvSpPr>
            <a:spLocks noGrp="1" noChangeArrowheads="1"/>
          </p:cNvSpPr>
          <p:nvPr>
            <p:ph type="body" idx="1"/>
          </p:nvPr>
        </p:nvSpPr>
        <p:spPr>
          <a:xfrm>
            <a:off x="287338" y="1050925"/>
            <a:ext cx="8596312" cy="3025775"/>
          </a:xfrm>
        </p:spPr>
        <p:txBody>
          <a:bodyPr/>
          <a:lstStyle/>
          <a:p>
            <a:pPr eaLnBrk="1" hangingPunct="1">
              <a:lnSpc>
                <a:spcPct val="80000"/>
              </a:lnSpc>
            </a:pPr>
            <a:r>
              <a:rPr lang="it-IT" altLang="it-IT" sz="2000"/>
              <a:t>Sliding Window W</a:t>
            </a:r>
          </a:p>
          <a:p>
            <a:pPr lvl="1" eaLnBrk="1" hangingPunct="1">
              <a:lnSpc>
                <a:spcPct val="80000"/>
              </a:lnSpc>
            </a:pPr>
            <a:r>
              <a:rPr lang="it-IT" altLang="it-IT" sz="2000"/>
              <a:t>Size locally decided at receiver</a:t>
            </a:r>
          </a:p>
          <a:p>
            <a:pPr lvl="2" eaLnBrk="1" hangingPunct="1">
              <a:lnSpc>
                <a:spcPct val="80000"/>
              </a:lnSpc>
            </a:pPr>
            <a:r>
              <a:rPr lang="it-IT" altLang="it-IT" sz="1800"/>
              <a:t>Minimum = 32; default = 64; higher values recommended for high speed links</a:t>
            </a:r>
          </a:p>
          <a:p>
            <a:pPr lvl="2" eaLnBrk="1" hangingPunct="1">
              <a:lnSpc>
                <a:spcPct val="80000"/>
              </a:lnSpc>
            </a:pPr>
            <a:r>
              <a:rPr lang="it-IT" altLang="it-IT" sz="1800"/>
              <a:t>eventually very large: maximum 2</a:t>
            </a:r>
            <a:r>
              <a:rPr lang="it-IT" altLang="it-IT" sz="1800" baseline="30000"/>
              <a:t>31</a:t>
            </a:r>
            <a:r>
              <a:rPr lang="it-IT" altLang="it-IT" sz="1800"/>
              <a:t>-1 with SN and 2</a:t>
            </a:r>
            <a:r>
              <a:rPr lang="it-IT" altLang="it-IT" sz="1800" baseline="30000"/>
              <a:t>32</a:t>
            </a:r>
            <a:r>
              <a:rPr lang="it-IT" altLang="it-IT" sz="1800"/>
              <a:t>-1 with ESN</a:t>
            </a:r>
          </a:p>
          <a:p>
            <a:pPr lvl="1" eaLnBrk="1" hangingPunct="1">
              <a:lnSpc>
                <a:spcPct val="80000"/>
              </a:lnSpc>
            </a:pPr>
            <a:r>
              <a:rPr lang="it-IT" altLang="it-IT" sz="2000"/>
              <a:t>Window right margin = highest NS packet received</a:t>
            </a:r>
          </a:p>
          <a:p>
            <a:pPr eaLnBrk="1" hangingPunct="1">
              <a:lnSpc>
                <a:spcPct val="80000"/>
              </a:lnSpc>
            </a:pPr>
            <a:r>
              <a:rPr lang="it-IT" altLang="it-IT" sz="2000"/>
              <a:t>Duplicates discarded</a:t>
            </a:r>
          </a:p>
          <a:p>
            <a:pPr eaLnBrk="1" hangingPunct="1">
              <a:lnSpc>
                <a:spcPct val="80000"/>
              </a:lnSpc>
            </a:pPr>
            <a:r>
              <a:rPr lang="it-IT" altLang="it-IT" sz="2000"/>
              <a:t>Packets out of left window edge discarded</a:t>
            </a:r>
          </a:p>
          <a:p>
            <a:pPr eaLnBrk="1" hangingPunct="1">
              <a:lnSpc>
                <a:spcPct val="80000"/>
              </a:lnSpc>
            </a:pPr>
            <a:r>
              <a:rPr lang="it-IT" altLang="it-IT" sz="2000"/>
              <a:t>Packets greater than right window margin make W shift</a:t>
            </a:r>
          </a:p>
        </p:txBody>
      </p:sp>
      <p:sp>
        <p:nvSpPr>
          <p:cNvPr id="29702" name="Rectangle 6">
            <a:extLst>
              <a:ext uri="{FF2B5EF4-FFF2-40B4-BE49-F238E27FC236}">
                <a16:creationId xmlns:a16="http://schemas.microsoft.com/office/drawing/2014/main" id="{6F0A4462-383D-45E0-802B-FB7C5274A012}"/>
              </a:ext>
            </a:extLst>
          </p:cNvPr>
          <p:cNvSpPr>
            <a:spLocks noChangeArrowheads="1"/>
          </p:cNvSpPr>
          <p:nvPr/>
        </p:nvSpPr>
        <p:spPr bwMode="auto">
          <a:xfrm>
            <a:off x="1116013"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3" name="Rectangle 7">
            <a:extLst>
              <a:ext uri="{FF2B5EF4-FFF2-40B4-BE49-F238E27FC236}">
                <a16:creationId xmlns:a16="http://schemas.microsoft.com/office/drawing/2014/main" id="{1481D385-98F5-4E79-809F-23A42EC654F5}"/>
              </a:ext>
            </a:extLst>
          </p:cNvPr>
          <p:cNvSpPr>
            <a:spLocks noChangeArrowheads="1"/>
          </p:cNvSpPr>
          <p:nvPr/>
        </p:nvSpPr>
        <p:spPr bwMode="auto">
          <a:xfrm>
            <a:off x="1366838"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4" name="Rectangle 8">
            <a:extLst>
              <a:ext uri="{FF2B5EF4-FFF2-40B4-BE49-F238E27FC236}">
                <a16:creationId xmlns:a16="http://schemas.microsoft.com/office/drawing/2014/main" id="{676D5B83-1134-44B8-8687-4CA6ABEEDA94}"/>
              </a:ext>
            </a:extLst>
          </p:cNvPr>
          <p:cNvSpPr>
            <a:spLocks noChangeArrowheads="1"/>
          </p:cNvSpPr>
          <p:nvPr/>
        </p:nvSpPr>
        <p:spPr bwMode="auto">
          <a:xfrm>
            <a:off x="161925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5" name="Rectangle 9">
            <a:extLst>
              <a:ext uri="{FF2B5EF4-FFF2-40B4-BE49-F238E27FC236}">
                <a16:creationId xmlns:a16="http://schemas.microsoft.com/office/drawing/2014/main" id="{04DE6FBE-5E9F-41C2-820A-3D9E219CF3EA}"/>
              </a:ext>
            </a:extLst>
          </p:cNvPr>
          <p:cNvSpPr>
            <a:spLocks noChangeArrowheads="1"/>
          </p:cNvSpPr>
          <p:nvPr/>
        </p:nvSpPr>
        <p:spPr bwMode="auto">
          <a:xfrm>
            <a:off x="1871663"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6" name="Rectangle 10">
            <a:extLst>
              <a:ext uri="{FF2B5EF4-FFF2-40B4-BE49-F238E27FC236}">
                <a16:creationId xmlns:a16="http://schemas.microsoft.com/office/drawing/2014/main" id="{30830E5D-266A-409A-94B2-4CFC014CCECB}"/>
              </a:ext>
            </a:extLst>
          </p:cNvPr>
          <p:cNvSpPr>
            <a:spLocks noChangeArrowheads="1"/>
          </p:cNvSpPr>
          <p:nvPr/>
        </p:nvSpPr>
        <p:spPr bwMode="auto">
          <a:xfrm>
            <a:off x="2124075"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7" name="Rectangle 11">
            <a:extLst>
              <a:ext uri="{FF2B5EF4-FFF2-40B4-BE49-F238E27FC236}">
                <a16:creationId xmlns:a16="http://schemas.microsoft.com/office/drawing/2014/main" id="{5BF9F3E8-7D1F-4DA1-8754-D4D2F89CB862}"/>
              </a:ext>
            </a:extLst>
          </p:cNvPr>
          <p:cNvSpPr>
            <a:spLocks noChangeArrowheads="1"/>
          </p:cNvSpPr>
          <p:nvPr/>
        </p:nvSpPr>
        <p:spPr bwMode="auto">
          <a:xfrm>
            <a:off x="237490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8" name="Rectangle 12">
            <a:extLst>
              <a:ext uri="{FF2B5EF4-FFF2-40B4-BE49-F238E27FC236}">
                <a16:creationId xmlns:a16="http://schemas.microsoft.com/office/drawing/2014/main" id="{FAEF9A2F-4813-4E9C-A4AA-2F45D0AB6426}"/>
              </a:ext>
            </a:extLst>
          </p:cNvPr>
          <p:cNvSpPr>
            <a:spLocks noChangeArrowheads="1"/>
          </p:cNvSpPr>
          <p:nvPr/>
        </p:nvSpPr>
        <p:spPr bwMode="auto">
          <a:xfrm>
            <a:off x="2627313"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09" name="Rectangle 13">
            <a:extLst>
              <a:ext uri="{FF2B5EF4-FFF2-40B4-BE49-F238E27FC236}">
                <a16:creationId xmlns:a16="http://schemas.microsoft.com/office/drawing/2014/main" id="{A74D3D68-EFE3-4E3E-9B17-806105643704}"/>
              </a:ext>
            </a:extLst>
          </p:cNvPr>
          <p:cNvSpPr>
            <a:spLocks noChangeArrowheads="1"/>
          </p:cNvSpPr>
          <p:nvPr/>
        </p:nvSpPr>
        <p:spPr bwMode="auto">
          <a:xfrm>
            <a:off x="2879725" y="4275138"/>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0" name="Rectangle 14">
            <a:extLst>
              <a:ext uri="{FF2B5EF4-FFF2-40B4-BE49-F238E27FC236}">
                <a16:creationId xmlns:a16="http://schemas.microsoft.com/office/drawing/2014/main" id="{6EE4E618-078B-492E-916E-43B93F3A1B5F}"/>
              </a:ext>
            </a:extLst>
          </p:cNvPr>
          <p:cNvSpPr>
            <a:spLocks noChangeArrowheads="1"/>
          </p:cNvSpPr>
          <p:nvPr/>
        </p:nvSpPr>
        <p:spPr bwMode="auto">
          <a:xfrm>
            <a:off x="3132138"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1" name="Rectangle 15">
            <a:extLst>
              <a:ext uri="{FF2B5EF4-FFF2-40B4-BE49-F238E27FC236}">
                <a16:creationId xmlns:a16="http://schemas.microsoft.com/office/drawing/2014/main" id="{308BA9DA-E3C7-49BF-9FCE-36A66C5CCDCF}"/>
              </a:ext>
            </a:extLst>
          </p:cNvPr>
          <p:cNvSpPr>
            <a:spLocks noChangeArrowheads="1"/>
          </p:cNvSpPr>
          <p:nvPr/>
        </p:nvSpPr>
        <p:spPr bwMode="auto">
          <a:xfrm>
            <a:off x="3382963"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2" name="Rectangle 16">
            <a:extLst>
              <a:ext uri="{FF2B5EF4-FFF2-40B4-BE49-F238E27FC236}">
                <a16:creationId xmlns:a16="http://schemas.microsoft.com/office/drawing/2014/main" id="{B3053968-F398-4F0B-9F74-6077C2D31891}"/>
              </a:ext>
            </a:extLst>
          </p:cNvPr>
          <p:cNvSpPr>
            <a:spLocks noChangeArrowheads="1"/>
          </p:cNvSpPr>
          <p:nvPr/>
        </p:nvSpPr>
        <p:spPr bwMode="auto">
          <a:xfrm>
            <a:off x="3635375"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3" name="Rectangle 17">
            <a:extLst>
              <a:ext uri="{FF2B5EF4-FFF2-40B4-BE49-F238E27FC236}">
                <a16:creationId xmlns:a16="http://schemas.microsoft.com/office/drawing/2014/main" id="{B6342297-7B0B-44FD-A8EE-27568C671CB0}"/>
              </a:ext>
            </a:extLst>
          </p:cNvPr>
          <p:cNvSpPr>
            <a:spLocks noChangeArrowheads="1"/>
          </p:cNvSpPr>
          <p:nvPr/>
        </p:nvSpPr>
        <p:spPr bwMode="auto">
          <a:xfrm>
            <a:off x="3887788"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4" name="Rectangle 18">
            <a:extLst>
              <a:ext uri="{FF2B5EF4-FFF2-40B4-BE49-F238E27FC236}">
                <a16:creationId xmlns:a16="http://schemas.microsoft.com/office/drawing/2014/main" id="{831C7777-9C77-48D7-B5A0-428162ED1483}"/>
              </a:ext>
            </a:extLst>
          </p:cNvPr>
          <p:cNvSpPr>
            <a:spLocks noChangeArrowheads="1"/>
          </p:cNvSpPr>
          <p:nvPr/>
        </p:nvSpPr>
        <p:spPr bwMode="auto">
          <a:xfrm>
            <a:off x="414020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5" name="Rectangle 19">
            <a:extLst>
              <a:ext uri="{FF2B5EF4-FFF2-40B4-BE49-F238E27FC236}">
                <a16:creationId xmlns:a16="http://schemas.microsoft.com/office/drawing/2014/main" id="{08099F68-2480-46A6-B9D0-22CBD1204847}"/>
              </a:ext>
            </a:extLst>
          </p:cNvPr>
          <p:cNvSpPr>
            <a:spLocks noChangeArrowheads="1"/>
          </p:cNvSpPr>
          <p:nvPr/>
        </p:nvSpPr>
        <p:spPr bwMode="auto">
          <a:xfrm>
            <a:off x="4391025" y="4275138"/>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6" name="Rectangle 20">
            <a:extLst>
              <a:ext uri="{FF2B5EF4-FFF2-40B4-BE49-F238E27FC236}">
                <a16:creationId xmlns:a16="http://schemas.microsoft.com/office/drawing/2014/main" id="{FC94E0BB-AB3D-4E6E-90B8-F47DEFCA6417}"/>
              </a:ext>
            </a:extLst>
          </p:cNvPr>
          <p:cNvSpPr>
            <a:spLocks noChangeArrowheads="1"/>
          </p:cNvSpPr>
          <p:nvPr/>
        </p:nvSpPr>
        <p:spPr bwMode="auto">
          <a:xfrm>
            <a:off x="4643438"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7" name="Rectangle 21">
            <a:extLst>
              <a:ext uri="{FF2B5EF4-FFF2-40B4-BE49-F238E27FC236}">
                <a16:creationId xmlns:a16="http://schemas.microsoft.com/office/drawing/2014/main" id="{B4C672D7-A294-417E-B7C4-C03CF5AA19D6}"/>
              </a:ext>
            </a:extLst>
          </p:cNvPr>
          <p:cNvSpPr>
            <a:spLocks noChangeArrowheads="1"/>
          </p:cNvSpPr>
          <p:nvPr/>
        </p:nvSpPr>
        <p:spPr bwMode="auto">
          <a:xfrm>
            <a:off x="489585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8" name="Rectangle 22">
            <a:extLst>
              <a:ext uri="{FF2B5EF4-FFF2-40B4-BE49-F238E27FC236}">
                <a16:creationId xmlns:a16="http://schemas.microsoft.com/office/drawing/2014/main" id="{BAA4D4FA-E734-47C6-9EEA-B9260178F5F7}"/>
              </a:ext>
            </a:extLst>
          </p:cNvPr>
          <p:cNvSpPr>
            <a:spLocks noChangeArrowheads="1"/>
          </p:cNvSpPr>
          <p:nvPr/>
        </p:nvSpPr>
        <p:spPr bwMode="auto">
          <a:xfrm>
            <a:off x="5148263"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19" name="Rectangle 23">
            <a:extLst>
              <a:ext uri="{FF2B5EF4-FFF2-40B4-BE49-F238E27FC236}">
                <a16:creationId xmlns:a16="http://schemas.microsoft.com/office/drawing/2014/main" id="{D3E9DE64-7E85-4FF3-B36B-111D6FCEC68D}"/>
              </a:ext>
            </a:extLst>
          </p:cNvPr>
          <p:cNvSpPr>
            <a:spLocks noChangeArrowheads="1"/>
          </p:cNvSpPr>
          <p:nvPr/>
        </p:nvSpPr>
        <p:spPr bwMode="auto">
          <a:xfrm>
            <a:off x="5399088" y="4275138"/>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0" name="Rectangle 24">
            <a:extLst>
              <a:ext uri="{FF2B5EF4-FFF2-40B4-BE49-F238E27FC236}">
                <a16:creationId xmlns:a16="http://schemas.microsoft.com/office/drawing/2014/main" id="{11A358F7-9A22-435F-8CD6-C670712CB1EB}"/>
              </a:ext>
            </a:extLst>
          </p:cNvPr>
          <p:cNvSpPr>
            <a:spLocks noChangeArrowheads="1"/>
          </p:cNvSpPr>
          <p:nvPr/>
        </p:nvSpPr>
        <p:spPr bwMode="auto">
          <a:xfrm>
            <a:off x="565150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1" name="Rectangle 25">
            <a:extLst>
              <a:ext uri="{FF2B5EF4-FFF2-40B4-BE49-F238E27FC236}">
                <a16:creationId xmlns:a16="http://schemas.microsoft.com/office/drawing/2014/main" id="{0DBF0F2A-4695-4FC8-B095-A96CA9B24CB8}"/>
              </a:ext>
            </a:extLst>
          </p:cNvPr>
          <p:cNvSpPr>
            <a:spLocks noChangeArrowheads="1"/>
          </p:cNvSpPr>
          <p:nvPr/>
        </p:nvSpPr>
        <p:spPr bwMode="auto">
          <a:xfrm>
            <a:off x="5903913"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2" name="Rectangle 26">
            <a:extLst>
              <a:ext uri="{FF2B5EF4-FFF2-40B4-BE49-F238E27FC236}">
                <a16:creationId xmlns:a16="http://schemas.microsoft.com/office/drawing/2014/main" id="{191CFBAB-6FEF-43F2-9A07-B3D9BF111585}"/>
              </a:ext>
            </a:extLst>
          </p:cNvPr>
          <p:cNvSpPr>
            <a:spLocks noChangeArrowheads="1"/>
          </p:cNvSpPr>
          <p:nvPr/>
        </p:nvSpPr>
        <p:spPr bwMode="auto">
          <a:xfrm>
            <a:off x="6156325" y="4275138"/>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3" name="Rectangle 27">
            <a:extLst>
              <a:ext uri="{FF2B5EF4-FFF2-40B4-BE49-F238E27FC236}">
                <a16:creationId xmlns:a16="http://schemas.microsoft.com/office/drawing/2014/main" id="{93133E3B-8A79-4A73-94EA-69E28D87EA6D}"/>
              </a:ext>
            </a:extLst>
          </p:cNvPr>
          <p:cNvSpPr>
            <a:spLocks noChangeArrowheads="1"/>
          </p:cNvSpPr>
          <p:nvPr/>
        </p:nvSpPr>
        <p:spPr bwMode="auto">
          <a:xfrm>
            <a:off x="6407150" y="4275138"/>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4" name="Rectangle 28">
            <a:extLst>
              <a:ext uri="{FF2B5EF4-FFF2-40B4-BE49-F238E27FC236}">
                <a16:creationId xmlns:a16="http://schemas.microsoft.com/office/drawing/2014/main" id="{B610AE0E-72F1-40F1-BA0A-D68D3692A98D}"/>
              </a:ext>
            </a:extLst>
          </p:cNvPr>
          <p:cNvSpPr>
            <a:spLocks noChangeArrowheads="1"/>
          </p:cNvSpPr>
          <p:nvPr/>
        </p:nvSpPr>
        <p:spPr bwMode="auto">
          <a:xfrm>
            <a:off x="6659563"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5" name="Rectangle 29">
            <a:extLst>
              <a:ext uri="{FF2B5EF4-FFF2-40B4-BE49-F238E27FC236}">
                <a16:creationId xmlns:a16="http://schemas.microsoft.com/office/drawing/2014/main" id="{D6FF7238-3675-425E-9A36-4AAFB1D3B43C}"/>
              </a:ext>
            </a:extLst>
          </p:cNvPr>
          <p:cNvSpPr>
            <a:spLocks noChangeArrowheads="1"/>
          </p:cNvSpPr>
          <p:nvPr/>
        </p:nvSpPr>
        <p:spPr bwMode="auto">
          <a:xfrm>
            <a:off x="6911975" y="4275138"/>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26" name="Line 30">
            <a:extLst>
              <a:ext uri="{FF2B5EF4-FFF2-40B4-BE49-F238E27FC236}">
                <a16:creationId xmlns:a16="http://schemas.microsoft.com/office/drawing/2014/main" id="{C60C3152-0510-4A2F-BD00-A96EC533F134}"/>
              </a:ext>
            </a:extLst>
          </p:cNvPr>
          <p:cNvSpPr>
            <a:spLocks noChangeShapeType="1"/>
          </p:cNvSpPr>
          <p:nvPr/>
        </p:nvSpPr>
        <p:spPr bwMode="auto">
          <a:xfrm flipV="1">
            <a:off x="2124075" y="3986213"/>
            <a:ext cx="4535488"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29727" name="Text Box 31">
            <a:extLst>
              <a:ext uri="{FF2B5EF4-FFF2-40B4-BE49-F238E27FC236}">
                <a16:creationId xmlns:a16="http://schemas.microsoft.com/office/drawing/2014/main" id="{59E2B35E-521E-4E13-BD67-1DAA31182A75}"/>
              </a:ext>
            </a:extLst>
          </p:cNvPr>
          <p:cNvSpPr txBox="1">
            <a:spLocks noChangeArrowheads="1"/>
          </p:cNvSpPr>
          <p:nvPr/>
        </p:nvSpPr>
        <p:spPr bwMode="auto">
          <a:xfrm>
            <a:off x="3744913" y="3608388"/>
            <a:ext cx="1079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Window W</a:t>
            </a:r>
          </a:p>
        </p:txBody>
      </p:sp>
      <p:sp>
        <p:nvSpPr>
          <p:cNvPr id="29728" name="Freeform 32">
            <a:extLst>
              <a:ext uri="{FF2B5EF4-FFF2-40B4-BE49-F238E27FC236}">
                <a16:creationId xmlns:a16="http://schemas.microsoft.com/office/drawing/2014/main" id="{F58A355E-122A-44CB-B600-B4BFA437E112}"/>
              </a:ext>
            </a:extLst>
          </p:cNvPr>
          <p:cNvSpPr>
            <a:spLocks/>
          </p:cNvSpPr>
          <p:nvPr/>
        </p:nvSpPr>
        <p:spPr bwMode="auto">
          <a:xfrm>
            <a:off x="900113" y="4564063"/>
            <a:ext cx="287337" cy="395287"/>
          </a:xfrm>
          <a:custGeom>
            <a:avLst/>
            <a:gdLst>
              <a:gd name="T0" fmla="*/ 2147483646 w 257"/>
              <a:gd name="T1" fmla="*/ 2147483646 h 408"/>
              <a:gd name="T2" fmla="*/ 2147483646 w 257"/>
              <a:gd name="T3" fmla="*/ 2147483646 h 408"/>
              <a:gd name="T4" fmla="*/ 2147483646 w 257"/>
              <a:gd name="T5" fmla="*/ 2147483646 h 408"/>
              <a:gd name="T6" fmla="*/ 2147483646 w 257"/>
              <a:gd name="T7" fmla="*/ 2147483646 h 408"/>
              <a:gd name="T8" fmla="*/ 2147483646 w 257"/>
              <a:gd name="T9" fmla="*/ 0 h 408"/>
              <a:gd name="T10" fmla="*/ 0 60000 65536"/>
              <a:gd name="T11" fmla="*/ 0 60000 65536"/>
              <a:gd name="T12" fmla="*/ 0 60000 65536"/>
              <a:gd name="T13" fmla="*/ 0 60000 65536"/>
              <a:gd name="T14" fmla="*/ 0 60000 65536"/>
              <a:gd name="T15" fmla="*/ 0 w 257"/>
              <a:gd name="T16" fmla="*/ 0 h 408"/>
              <a:gd name="T17" fmla="*/ 257 w 257"/>
              <a:gd name="T18" fmla="*/ 408 h 408"/>
            </a:gdLst>
            <a:ahLst/>
            <a:cxnLst>
              <a:cxn ang="T10">
                <a:pos x="T0" y="T1"/>
              </a:cxn>
              <a:cxn ang="T11">
                <a:pos x="T2" y="T3"/>
              </a:cxn>
              <a:cxn ang="T12">
                <a:pos x="T4" y="T5"/>
              </a:cxn>
              <a:cxn ang="T13">
                <a:pos x="T6" y="T7"/>
              </a:cxn>
              <a:cxn ang="T14">
                <a:pos x="T8" y="T9"/>
              </a:cxn>
            </a:cxnLst>
            <a:rect l="T15" t="T16" r="T17" b="T18"/>
            <a:pathLst>
              <a:path w="257" h="408">
                <a:moveTo>
                  <a:pt x="8" y="408"/>
                </a:moveTo>
                <a:cubicBezTo>
                  <a:pt x="6" y="389"/>
                  <a:pt x="4" y="370"/>
                  <a:pt x="8" y="340"/>
                </a:cubicBezTo>
                <a:cubicBezTo>
                  <a:pt x="12" y="310"/>
                  <a:pt x="0" y="261"/>
                  <a:pt x="30" y="227"/>
                </a:cubicBezTo>
                <a:cubicBezTo>
                  <a:pt x="60" y="193"/>
                  <a:pt x="151" y="174"/>
                  <a:pt x="189" y="136"/>
                </a:cubicBezTo>
                <a:cubicBezTo>
                  <a:pt x="227" y="98"/>
                  <a:pt x="242" y="49"/>
                  <a:pt x="257" y="0"/>
                </a:cubicBezTo>
              </a:path>
            </a:pathLst>
          </a:custGeom>
          <a:noFill/>
          <a:ln w="127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9729" name="Text Box 33">
            <a:extLst>
              <a:ext uri="{FF2B5EF4-FFF2-40B4-BE49-F238E27FC236}">
                <a16:creationId xmlns:a16="http://schemas.microsoft.com/office/drawing/2014/main" id="{D19F236F-39A8-43D0-BBEE-0ACB214C899A}"/>
              </a:ext>
            </a:extLst>
          </p:cNvPr>
          <p:cNvSpPr txBox="1">
            <a:spLocks noChangeArrowheads="1"/>
          </p:cNvSpPr>
          <p:nvPr/>
        </p:nvSpPr>
        <p:spPr bwMode="auto">
          <a:xfrm>
            <a:off x="555625" y="490537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Discard</a:t>
            </a:r>
          </a:p>
        </p:txBody>
      </p:sp>
      <p:sp>
        <p:nvSpPr>
          <p:cNvPr id="29730" name="Freeform 34">
            <a:extLst>
              <a:ext uri="{FF2B5EF4-FFF2-40B4-BE49-F238E27FC236}">
                <a16:creationId xmlns:a16="http://schemas.microsoft.com/office/drawing/2014/main" id="{3DB0D62F-607F-4572-AFD2-56CF167EB1E6}"/>
              </a:ext>
            </a:extLst>
          </p:cNvPr>
          <p:cNvSpPr>
            <a:spLocks/>
          </p:cNvSpPr>
          <p:nvPr/>
        </p:nvSpPr>
        <p:spPr bwMode="auto">
          <a:xfrm>
            <a:off x="4232275" y="4564063"/>
            <a:ext cx="287338" cy="395287"/>
          </a:xfrm>
          <a:custGeom>
            <a:avLst/>
            <a:gdLst>
              <a:gd name="T0" fmla="*/ 2147483646 w 257"/>
              <a:gd name="T1" fmla="*/ 2147483646 h 408"/>
              <a:gd name="T2" fmla="*/ 2147483646 w 257"/>
              <a:gd name="T3" fmla="*/ 2147483646 h 408"/>
              <a:gd name="T4" fmla="*/ 2147483646 w 257"/>
              <a:gd name="T5" fmla="*/ 2147483646 h 408"/>
              <a:gd name="T6" fmla="*/ 2147483646 w 257"/>
              <a:gd name="T7" fmla="*/ 2147483646 h 408"/>
              <a:gd name="T8" fmla="*/ 2147483646 w 257"/>
              <a:gd name="T9" fmla="*/ 0 h 408"/>
              <a:gd name="T10" fmla="*/ 0 60000 65536"/>
              <a:gd name="T11" fmla="*/ 0 60000 65536"/>
              <a:gd name="T12" fmla="*/ 0 60000 65536"/>
              <a:gd name="T13" fmla="*/ 0 60000 65536"/>
              <a:gd name="T14" fmla="*/ 0 60000 65536"/>
              <a:gd name="T15" fmla="*/ 0 w 257"/>
              <a:gd name="T16" fmla="*/ 0 h 408"/>
              <a:gd name="T17" fmla="*/ 257 w 257"/>
              <a:gd name="T18" fmla="*/ 408 h 408"/>
            </a:gdLst>
            <a:ahLst/>
            <a:cxnLst>
              <a:cxn ang="T10">
                <a:pos x="T0" y="T1"/>
              </a:cxn>
              <a:cxn ang="T11">
                <a:pos x="T2" y="T3"/>
              </a:cxn>
              <a:cxn ang="T12">
                <a:pos x="T4" y="T5"/>
              </a:cxn>
              <a:cxn ang="T13">
                <a:pos x="T6" y="T7"/>
              </a:cxn>
              <a:cxn ang="T14">
                <a:pos x="T8" y="T9"/>
              </a:cxn>
            </a:cxnLst>
            <a:rect l="T15" t="T16" r="T17" b="T18"/>
            <a:pathLst>
              <a:path w="257" h="408">
                <a:moveTo>
                  <a:pt x="8" y="408"/>
                </a:moveTo>
                <a:cubicBezTo>
                  <a:pt x="6" y="389"/>
                  <a:pt x="4" y="370"/>
                  <a:pt x="8" y="340"/>
                </a:cubicBezTo>
                <a:cubicBezTo>
                  <a:pt x="12" y="310"/>
                  <a:pt x="0" y="261"/>
                  <a:pt x="30" y="227"/>
                </a:cubicBezTo>
                <a:cubicBezTo>
                  <a:pt x="60" y="193"/>
                  <a:pt x="151" y="174"/>
                  <a:pt x="189" y="136"/>
                </a:cubicBezTo>
                <a:cubicBezTo>
                  <a:pt x="227" y="98"/>
                  <a:pt x="242" y="49"/>
                  <a:pt x="257" y="0"/>
                </a:cubicBezTo>
              </a:path>
            </a:pathLst>
          </a:custGeom>
          <a:noFill/>
          <a:ln w="127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9731" name="Text Box 35">
            <a:extLst>
              <a:ext uri="{FF2B5EF4-FFF2-40B4-BE49-F238E27FC236}">
                <a16:creationId xmlns:a16="http://schemas.microsoft.com/office/drawing/2014/main" id="{A520068A-F6A9-4F58-B33B-C5DE9C8F054A}"/>
              </a:ext>
            </a:extLst>
          </p:cNvPr>
          <p:cNvSpPr txBox="1">
            <a:spLocks noChangeArrowheads="1"/>
          </p:cNvSpPr>
          <p:nvPr/>
        </p:nvSpPr>
        <p:spPr bwMode="auto">
          <a:xfrm>
            <a:off x="3527425" y="4905375"/>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Accept if ICV OK</a:t>
            </a:r>
          </a:p>
        </p:txBody>
      </p:sp>
      <p:sp>
        <p:nvSpPr>
          <p:cNvPr id="29732" name="Freeform 36">
            <a:extLst>
              <a:ext uri="{FF2B5EF4-FFF2-40B4-BE49-F238E27FC236}">
                <a16:creationId xmlns:a16="http://schemas.microsoft.com/office/drawing/2014/main" id="{08B31EA2-3BBD-4327-A17B-7CE2276CFD54}"/>
              </a:ext>
            </a:extLst>
          </p:cNvPr>
          <p:cNvSpPr>
            <a:spLocks/>
          </p:cNvSpPr>
          <p:nvPr/>
        </p:nvSpPr>
        <p:spPr bwMode="auto">
          <a:xfrm>
            <a:off x="6743700" y="4564063"/>
            <a:ext cx="287338" cy="395287"/>
          </a:xfrm>
          <a:custGeom>
            <a:avLst/>
            <a:gdLst>
              <a:gd name="T0" fmla="*/ 2147483646 w 257"/>
              <a:gd name="T1" fmla="*/ 2147483646 h 408"/>
              <a:gd name="T2" fmla="*/ 2147483646 w 257"/>
              <a:gd name="T3" fmla="*/ 2147483646 h 408"/>
              <a:gd name="T4" fmla="*/ 2147483646 w 257"/>
              <a:gd name="T5" fmla="*/ 2147483646 h 408"/>
              <a:gd name="T6" fmla="*/ 2147483646 w 257"/>
              <a:gd name="T7" fmla="*/ 2147483646 h 408"/>
              <a:gd name="T8" fmla="*/ 2147483646 w 257"/>
              <a:gd name="T9" fmla="*/ 0 h 408"/>
              <a:gd name="T10" fmla="*/ 0 60000 65536"/>
              <a:gd name="T11" fmla="*/ 0 60000 65536"/>
              <a:gd name="T12" fmla="*/ 0 60000 65536"/>
              <a:gd name="T13" fmla="*/ 0 60000 65536"/>
              <a:gd name="T14" fmla="*/ 0 60000 65536"/>
              <a:gd name="T15" fmla="*/ 0 w 257"/>
              <a:gd name="T16" fmla="*/ 0 h 408"/>
              <a:gd name="T17" fmla="*/ 257 w 257"/>
              <a:gd name="T18" fmla="*/ 408 h 408"/>
            </a:gdLst>
            <a:ahLst/>
            <a:cxnLst>
              <a:cxn ang="T10">
                <a:pos x="T0" y="T1"/>
              </a:cxn>
              <a:cxn ang="T11">
                <a:pos x="T2" y="T3"/>
              </a:cxn>
              <a:cxn ang="T12">
                <a:pos x="T4" y="T5"/>
              </a:cxn>
              <a:cxn ang="T13">
                <a:pos x="T6" y="T7"/>
              </a:cxn>
              <a:cxn ang="T14">
                <a:pos x="T8" y="T9"/>
              </a:cxn>
            </a:cxnLst>
            <a:rect l="T15" t="T16" r="T17" b="T18"/>
            <a:pathLst>
              <a:path w="257" h="408">
                <a:moveTo>
                  <a:pt x="8" y="408"/>
                </a:moveTo>
                <a:cubicBezTo>
                  <a:pt x="6" y="389"/>
                  <a:pt x="4" y="370"/>
                  <a:pt x="8" y="340"/>
                </a:cubicBezTo>
                <a:cubicBezTo>
                  <a:pt x="12" y="310"/>
                  <a:pt x="0" y="261"/>
                  <a:pt x="30" y="227"/>
                </a:cubicBezTo>
                <a:cubicBezTo>
                  <a:pt x="60" y="193"/>
                  <a:pt x="151" y="174"/>
                  <a:pt x="189" y="136"/>
                </a:cubicBezTo>
                <a:cubicBezTo>
                  <a:pt x="227" y="98"/>
                  <a:pt x="242" y="49"/>
                  <a:pt x="257" y="0"/>
                </a:cubicBezTo>
              </a:path>
            </a:pathLst>
          </a:custGeom>
          <a:noFill/>
          <a:ln w="127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29733" name="Text Box 37">
            <a:extLst>
              <a:ext uri="{FF2B5EF4-FFF2-40B4-BE49-F238E27FC236}">
                <a16:creationId xmlns:a16="http://schemas.microsoft.com/office/drawing/2014/main" id="{CB3BDDAB-5EB3-462B-82D3-31A1C042EE08}"/>
              </a:ext>
            </a:extLst>
          </p:cNvPr>
          <p:cNvSpPr txBox="1">
            <a:spLocks noChangeArrowheads="1"/>
          </p:cNvSpPr>
          <p:nvPr/>
        </p:nvSpPr>
        <p:spPr bwMode="auto">
          <a:xfrm>
            <a:off x="6038850" y="4924425"/>
            <a:ext cx="159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Accept if ICV OK</a:t>
            </a:r>
            <a:br>
              <a:rPr lang="it-IT" altLang="it-IT" sz="1800" b="0">
                <a:latin typeface="Arial Narrow" panose="020B0606020202030204" pitchFamily="34" charset="0"/>
              </a:rPr>
            </a:br>
            <a:r>
              <a:rPr lang="it-IT" altLang="it-IT" sz="1800" b="0">
                <a:latin typeface="Arial Narrow" panose="020B0606020202030204" pitchFamily="34" charset="0"/>
              </a:rPr>
              <a:t>and shift window</a:t>
            </a:r>
          </a:p>
        </p:txBody>
      </p:sp>
      <p:sp>
        <p:nvSpPr>
          <p:cNvPr id="29734" name="Rectangle 38">
            <a:extLst>
              <a:ext uri="{FF2B5EF4-FFF2-40B4-BE49-F238E27FC236}">
                <a16:creationId xmlns:a16="http://schemas.microsoft.com/office/drawing/2014/main" id="{9EA63AD4-2877-46FE-BE44-B0C1B250DD8F}"/>
              </a:ext>
            </a:extLst>
          </p:cNvPr>
          <p:cNvSpPr>
            <a:spLocks noChangeArrowheads="1"/>
          </p:cNvSpPr>
          <p:nvPr/>
        </p:nvSpPr>
        <p:spPr bwMode="auto">
          <a:xfrm>
            <a:off x="7162800" y="4275138"/>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35" name="Rectangle 39">
            <a:extLst>
              <a:ext uri="{FF2B5EF4-FFF2-40B4-BE49-F238E27FC236}">
                <a16:creationId xmlns:a16="http://schemas.microsoft.com/office/drawing/2014/main" id="{8318451E-7146-45D7-ABF4-50EF3FFB63E9}"/>
              </a:ext>
            </a:extLst>
          </p:cNvPr>
          <p:cNvSpPr>
            <a:spLocks noChangeArrowheads="1"/>
          </p:cNvSpPr>
          <p:nvPr/>
        </p:nvSpPr>
        <p:spPr bwMode="auto">
          <a:xfrm>
            <a:off x="7415213" y="4275138"/>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36" name="Rectangle 40">
            <a:extLst>
              <a:ext uri="{FF2B5EF4-FFF2-40B4-BE49-F238E27FC236}">
                <a16:creationId xmlns:a16="http://schemas.microsoft.com/office/drawing/2014/main" id="{EDC9CFC5-D050-4FAF-8C5A-FFFF9C506187}"/>
              </a:ext>
            </a:extLst>
          </p:cNvPr>
          <p:cNvSpPr>
            <a:spLocks noChangeArrowheads="1"/>
          </p:cNvSpPr>
          <p:nvPr/>
        </p:nvSpPr>
        <p:spPr bwMode="auto">
          <a:xfrm>
            <a:off x="2124075"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37" name="Rectangle 41">
            <a:extLst>
              <a:ext uri="{FF2B5EF4-FFF2-40B4-BE49-F238E27FC236}">
                <a16:creationId xmlns:a16="http://schemas.microsoft.com/office/drawing/2014/main" id="{F1FEA355-E84C-44BB-ABC1-824ACB2C8025}"/>
              </a:ext>
            </a:extLst>
          </p:cNvPr>
          <p:cNvSpPr>
            <a:spLocks noChangeArrowheads="1"/>
          </p:cNvSpPr>
          <p:nvPr/>
        </p:nvSpPr>
        <p:spPr bwMode="auto">
          <a:xfrm>
            <a:off x="2374900"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38" name="Rectangle 42">
            <a:extLst>
              <a:ext uri="{FF2B5EF4-FFF2-40B4-BE49-F238E27FC236}">
                <a16:creationId xmlns:a16="http://schemas.microsoft.com/office/drawing/2014/main" id="{95FB9717-9544-4FBD-A7DD-BDAD3F5AEDE5}"/>
              </a:ext>
            </a:extLst>
          </p:cNvPr>
          <p:cNvSpPr>
            <a:spLocks noChangeArrowheads="1"/>
          </p:cNvSpPr>
          <p:nvPr/>
        </p:nvSpPr>
        <p:spPr bwMode="auto">
          <a:xfrm>
            <a:off x="2627313" y="5840413"/>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39" name="Rectangle 43">
            <a:extLst>
              <a:ext uri="{FF2B5EF4-FFF2-40B4-BE49-F238E27FC236}">
                <a16:creationId xmlns:a16="http://schemas.microsoft.com/office/drawing/2014/main" id="{8254B94D-9F6A-4A17-A60F-37CFA2C403D4}"/>
              </a:ext>
            </a:extLst>
          </p:cNvPr>
          <p:cNvSpPr>
            <a:spLocks noChangeArrowheads="1"/>
          </p:cNvSpPr>
          <p:nvPr/>
        </p:nvSpPr>
        <p:spPr bwMode="auto">
          <a:xfrm>
            <a:off x="2879725" y="5840413"/>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0" name="Rectangle 44">
            <a:extLst>
              <a:ext uri="{FF2B5EF4-FFF2-40B4-BE49-F238E27FC236}">
                <a16:creationId xmlns:a16="http://schemas.microsoft.com/office/drawing/2014/main" id="{3070CF4B-312C-450C-A642-B8D8BD598D0F}"/>
              </a:ext>
            </a:extLst>
          </p:cNvPr>
          <p:cNvSpPr>
            <a:spLocks noChangeArrowheads="1"/>
          </p:cNvSpPr>
          <p:nvPr/>
        </p:nvSpPr>
        <p:spPr bwMode="auto">
          <a:xfrm>
            <a:off x="3132138" y="5840413"/>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1" name="Rectangle 45">
            <a:extLst>
              <a:ext uri="{FF2B5EF4-FFF2-40B4-BE49-F238E27FC236}">
                <a16:creationId xmlns:a16="http://schemas.microsoft.com/office/drawing/2014/main" id="{613E6E43-57B7-491D-8A17-6469254597D6}"/>
              </a:ext>
            </a:extLst>
          </p:cNvPr>
          <p:cNvSpPr>
            <a:spLocks noChangeArrowheads="1"/>
          </p:cNvSpPr>
          <p:nvPr/>
        </p:nvSpPr>
        <p:spPr bwMode="auto">
          <a:xfrm>
            <a:off x="3382963" y="5840413"/>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2" name="Rectangle 46">
            <a:extLst>
              <a:ext uri="{FF2B5EF4-FFF2-40B4-BE49-F238E27FC236}">
                <a16:creationId xmlns:a16="http://schemas.microsoft.com/office/drawing/2014/main" id="{B9CADEE6-4883-408A-B7D4-232289754179}"/>
              </a:ext>
            </a:extLst>
          </p:cNvPr>
          <p:cNvSpPr>
            <a:spLocks noChangeArrowheads="1"/>
          </p:cNvSpPr>
          <p:nvPr/>
        </p:nvSpPr>
        <p:spPr bwMode="auto">
          <a:xfrm>
            <a:off x="3635375"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3" name="Rectangle 47">
            <a:extLst>
              <a:ext uri="{FF2B5EF4-FFF2-40B4-BE49-F238E27FC236}">
                <a16:creationId xmlns:a16="http://schemas.microsoft.com/office/drawing/2014/main" id="{1E4F4F26-1AE0-47DF-ACE7-A57C88270F1C}"/>
              </a:ext>
            </a:extLst>
          </p:cNvPr>
          <p:cNvSpPr>
            <a:spLocks noChangeArrowheads="1"/>
          </p:cNvSpPr>
          <p:nvPr/>
        </p:nvSpPr>
        <p:spPr bwMode="auto">
          <a:xfrm>
            <a:off x="3887788" y="5840413"/>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4" name="Rectangle 48">
            <a:extLst>
              <a:ext uri="{FF2B5EF4-FFF2-40B4-BE49-F238E27FC236}">
                <a16:creationId xmlns:a16="http://schemas.microsoft.com/office/drawing/2014/main" id="{11325F24-8EBE-47B0-9E1D-D0B75157CD09}"/>
              </a:ext>
            </a:extLst>
          </p:cNvPr>
          <p:cNvSpPr>
            <a:spLocks noChangeArrowheads="1"/>
          </p:cNvSpPr>
          <p:nvPr/>
        </p:nvSpPr>
        <p:spPr bwMode="auto">
          <a:xfrm>
            <a:off x="4140200"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5" name="Rectangle 49">
            <a:extLst>
              <a:ext uri="{FF2B5EF4-FFF2-40B4-BE49-F238E27FC236}">
                <a16:creationId xmlns:a16="http://schemas.microsoft.com/office/drawing/2014/main" id="{CB5669C5-CAF6-42D1-9C3F-BA0971D2C18A}"/>
              </a:ext>
            </a:extLst>
          </p:cNvPr>
          <p:cNvSpPr>
            <a:spLocks noChangeArrowheads="1"/>
          </p:cNvSpPr>
          <p:nvPr/>
        </p:nvSpPr>
        <p:spPr bwMode="auto">
          <a:xfrm>
            <a:off x="4391025" y="5840413"/>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6" name="Rectangle 50">
            <a:extLst>
              <a:ext uri="{FF2B5EF4-FFF2-40B4-BE49-F238E27FC236}">
                <a16:creationId xmlns:a16="http://schemas.microsoft.com/office/drawing/2014/main" id="{E6E10E7E-446A-4088-B4CB-43ACE3FA475B}"/>
              </a:ext>
            </a:extLst>
          </p:cNvPr>
          <p:cNvSpPr>
            <a:spLocks noChangeArrowheads="1"/>
          </p:cNvSpPr>
          <p:nvPr/>
        </p:nvSpPr>
        <p:spPr bwMode="auto">
          <a:xfrm>
            <a:off x="4643438" y="5840413"/>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7" name="Rectangle 51">
            <a:extLst>
              <a:ext uri="{FF2B5EF4-FFF2-40B4-BE49-F238E27FC236}">
                <a16:creationId xmlns:a16="http://schemas.microsoft.com/office/drawing/2014/main" id="{B0DA72FC-0893-4590-84EF-F9C42C890EFD}"/>
              </a:ext>
            </a:extLst>
          </p:cNvPr>
          <p:cNvSpPr>
            <a:spLocks noChangeArrowheads="1"/>
          </p:cNvSpPr>
          <p:nvPr/>
        </p:nvSpPr>
        <p:spPr bwMode="auto">
          <a:xfrm>
            <a:off x="4895850"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8" name="Rectangle 52">
            <a:extLst>
              <a:ext uri="{FF2B5EF4-FFF2-40B4-BE49-F238E27FC236}">
                <a16:creationId xmlns:a16="http://schemas.microsoft.com/office/drawing/2014/main" id="{1D26C547-ABFA-4621-83CD-FDE8DCB2DC49}"/>
              </a:ext>
            </a:extLst>
          </p:cNvPr>
          <p:cNvSpPr>
            <a:spLocks noChangeArrowheads="1"/>
          </p:cNvSpPr>
          <p:nvPr/>
        </p:nvSpPr>
        <p:spPr bwMode="auto">
          <a:xfrm>
            <a:off x="5148263" y="5840413"/>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49" name="Rectangle 53">
            <a:extLst>
              <a:ext uri="{FF2B5EF4-FFF2-40B4-BE49-F238E27FC236}">
                <a16:creationId xmlns:a16="http://schemas.microsoft.com/office/drawing/2014/main" id="{62B51B4E-9DCE-4043-9AAC-09FF4C3359BC}"/>
              </a:ext>
            </a:extLst>
          </p:cNvPr>
          <p:cNvSpPr>
            <a:spLocks noChangeArrowheads="1"/>
          </p:cNvSpPr>
          <p:nvPr/>
        </p:nvSpPr>
        <p:spPr bwMode="auto">
          <a:xfrm>
            <a:off x="5399088" y="5840413"/>
            <a:ext cx="252412"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0" name="Rectangle 54">
            <a:extLst>
              <a:ext uri="{FF2B5EF4-FFF2-40B4-BE49-F238E27FC236}">
                <a16:creationId xmlns:a16="http://schemas.microsoft.com/office/drawing/2014/main" id="{10FB6CE5-E5E4-42CF-8EDB-1AA1DF098350}"/>
              </a:ext>
            </a:extLst>
          </p:cNvPr>
          <p:cNvSpPr>
            <a:spLocks noChangeArrowheads="1"/>
          </p:cNvSpPr>
          <p:nvPr/>
        </p:nvSpPr>
        <p:spPr bwMode="auto">
          <a:xfrm>
            <a:off x="5651500"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1" name="Rectangle 55">
            <a:extLst>
              <a:ext uri="{FF2B5EF4-FFF2-40B4-BE49-F238E27FC236}">
                <a16:creationId xmlns:a16="http://schemas.microsoft.com/office/drawing/2014/main" id="{BAB01290-0BA6-4811-B371-840369413201}"/>
              </a:ext>
            </a:extLst>
          </p:cNvPr>
          <p:cNvSpPr>
            <a:spLocks noChangeArrowheads="1"/>
          </p:cNvSpPr>
          <p:nvPr/>
        </p:nvSpPr>
        <p:spPr bwMode="auto">
          <a:xfrm>
            <a:off x="5903913" y="5840413"/>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2" name="Rectangle 56">
            <a:extLst>
              <a:ext uri="{FF2B5EF4-FFF2-40B4-BE49-F238E27FC236}">
                <a16:creationId xmlns:a16="http://schemas.microsoft.com/office/drawing/2014/main" id="{74B69E90-644B-4E50-A406-C548A2771FB5}"/>
              </a:ext>
            </a:extLst>
          </p:cNvPr>
          <p:cNvSpPr>
            <a:spLocks noChangeArrowheads="1"/>
          </p:cNvSpPr>
          <p:nvPr/>
        </p:nvSpPr>
        <p:spPr bwMode="auto">
          <a:xfrm>
            <a:off x="6156325" y="5840413"/>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3" name="Rectangle 57">
            <a:extLst>
              <a:ext uri="{FF2B5EF4-FFF2-40B4-BE49-F238E27FC236}">
                <a16:creationId xmlns:a16="http://schemas.microsoft.com/office/drawing/2014/main" id="{AAB46C5F-D390-49C2-8C47-CB5B4EAC3C74}"/>
              </a:ext>
            </a:extLst>
          </p:cNvPr>
          <p:cNvSpPr>
            <a:spLocks noChangeArrowheads="1"/>
          </p:cNvSpPr>
          <p:nvPr/>
        </p:nvSpPr>
        <p:spPr bwMode="auto">
          <a:xfrm>
            <a:off x="7162800" y="5840413"/>
            <a:ext cx="252413"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4" name="Rectangle 58">
            <a:extLst>
              <a:ext uri="{FF2B5EF4-FFF2-40B4-BE49-F238E27FC236}">
                <a16:creationId xmlns:a16="http://schemas.microsoft.com/office/drawing/2014/main" id="{7BD279EC-8BF4-4580-BFEE-5C30B27D27DF}"/>
              </a:ext>
            </a:extLst>
          </p:cNvPr>
          <p:cNvSpPr>
            <a:spLocks noChangeArrowheads="1"/>
          </p:cNvSpPr>
          <p:nvPr/>
        </p:nvSpPr>
        <p:spPr bwMode="auto">
          <a:xfrm>
            <a:off x="7415213" y="5840413"/>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5" name="Rectangle 59">
            <a:extLst>
              <a:ext uri="{FF2B5EF4-FFF2-40B4-BE49-F238E27FC236}">
                <a16:creationId xmlns:a16="http://schemas.microsoft.com/office/drawing/2014/main" id="{59C1F45E-A2F0-42AA-9684-97C0925BA4F9}"/>
              </a:ext>
            </a:extLst>
          </p:cNvPr>
          <p:cNvSpPr>
            <a:spLocks noChangeArrowheads="1"/>
          </p:cNvSpPr>
          <p:nvPr/>
        </p:nvSpPr>
        <p:spPr bwMode="auto">
          <a:xfrm>
            <a:off x="6911975" y="5838825"/>
            <a:ext cx="252413" cy="287338"/>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6" name="Rectangle 60">
            <a:extLst>
              <a:ext uri="{FF2B5EF4-FFF2-40B4-BE49-F238E27FC236}">
                <a16:creationId xmlns:a16="http://schemas.microsoft.com/office/drawing/2014/main" id="{D93FEA05-C162-40D0-A1CD-3EE3C0097517}"/>
              </a:ext>
            </a:extLst>
          </p:cNvPr>
          <p:cNvSpPr>
            <a:spLocks noChangeArrowheads="1"/>
          </p:cNvSpPr>
          <p:nvPr/>
        </p:nvSpPr>
        <p:spPr bwMode="auto">
          <a:xfrm>
            <a:off x="6407150" y="5840413"/>
            <a:ext cx="252413" cy="287337"/>
          </a:xfrm>
          <a:prstGeom prst="rect">
            <a:avLst/>
          </a:prstGeom>
          <a:solidFill>
            <a:schemeClr val="accent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29757" name="Rectangle 61">
            <a:extLst>
              <a:ext uri="{FF2B5EF4-FFF2-40B4-BE49-F238E27FC236}">
                <a16:creationId xmlns:a16="http://schemas.microsoft.com/office/drawing/2014/main" id="{74E65FD2-CAAC-481E-80E5-C39598FC25BE}"/>
              </a:ext>
            </a:extLst>
          </p:cNvPr>
          <p:cNvSpPr>
            <a:spLocks noChangeArrowheads="1"/>
          </p:cNvSpPr>
          <p:nvPr/>
        </p:nvSpPr>
        <p:spPr bwMode="auto">
          <a:xfrm>
            <a:off x="6659563" y="5840413"/>
            <a:ext cx="252412" cy="287337"/>
          </a:xfrm>
          <a:prstGeom prst="rect">
            <a:avLst/>
          </a:prstGeom>
          <a:solidFill>
            <a:schemeClr val="bg1">
              <a:alpha val="50195"/>
            </a:scheme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a:extLst>
              <a:ext uri="{FF2B5EF4-FFF2-40B4-BE49-F238E27FC236}">
                <a16:creationId xmlns:a16="http://schemas.microsoft.com/office/drawing/2014/main" id="{27A16614-F2D4-4425-95D6-D3F5BE5E96FB}"/>
              </a:ext>
            </a:extLst>
          </p:cNvPr>
          <p:cNvSpPr>
            <a:spLocks noGrp="1" noChangeArrowheads="1"/>
          </p:cNvSpPr>
          <p:nvPr>
            <p:ph type="title"/>
          </p:nvPr>
        </p:nvSpPr>
        <p:spPr>
          <a:xfrm>
            <a:off x="685800" y="80963"/>
            <a:ext cx="7696200" cy="649287"/>
          </a:xfrm>
        </p:spPr>
        <p:txBody>
          <a:bodyPr/>
          <a:lstStyle/>
          <a:p>
            <a:pPr eaLnBrk="1" hangingPunct="1">
              <a:defRPr/>
            </a:pPr>
            <a:r>
              <a:rPr lang="it-IT"/>
              <a:t>Encapsulated Security Payload</a:t>
            </a:r>
          </a:p>
        </p:txBody>
      </p:sp>
      <p:sp>
        <p:nvSpPr>
          <p:cNvPr id="30723" name="Rectangle 3">
            <a:extLst>
              <a:ext uri="{FF2B5EF4-FFF2-40B4-BE49-F238E27FC236}">
                <a16:creationId xmlns:a16="http://schemas.microsoft.com/office/drawing/2014/main" id="{85AF92CD-BA79-4EF8-A818-25D3FAE93A7D}"/>
              </a:ext>
            </a:extLst>
          </p:cNvPr>
          <p:cNvSpPr>
            <a:spLocks noChangeAspect="1" noChangeArrowheads="1"/>
          </p:cNvSpPr>
          <p:nvPr/>
        </p:nvSpPr>
        <p:spPr bwMode="auto">
          <a:xfrm>
            <a:off x="920750" y="5492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0</a:t>
            </a:r>
          </a:p>
        </p:txBody>
      </p:sp>
      <p:sp>
        <p:nvSpPr>
          <p:cNvPr id="30724" name="Rectangle 4">
            <a:extLst>
              <a:ext uri="{FF2B5EF4-FFF2-40B4-BE49-F238E27FC236}">
                <a16:creationId xmlns:a16="http://schemas.microsoft.com/office/drawing/2014/main" id="{40E3365A-0B8B-463B-B51E-BDD97E8E113F}"/>
              </a:ext>
            </a:extLst>
          </p:cNvPr>
          <p:cNvSpPr>
            <a:spLocks noChangeAspect="1" noChangeArrowheads="1"/>
          </p:cNvSpPr>
          <p:nvPr/>
        </p:nvSpPr>
        <p:spPr bwMode="auto">
          <a:xfrm>
            <a:off x="1835150" y="5492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a:t>
            </a:r>
          </a:p>
        </p:txBody>
      </p:sp>
      <p:sp>
        <p:nvSpPr>
          <p:cNvPr id="30725" name="Rectangle 5">
            <a:extLst>
              <a:ext uri="{FF2B5EF4-FFF2-40B4-BE49-F238E27FC236}">
                <a16:creationId xmlns:a16="http://schemas.microsoft.com/office/drawing/2014/main" id="{F5B6A91A-D04A-4425-A470-8D5EA05CFAF9}"/>
              </a:ext>
            </a:extLst>
          </p:cNvPr>
          <p:cNvSpPr>
            <a:spLocks noChangeAspect="1" noChangeArrowheads="1"/>
          </p:cNvSpPr>
          <p:nvPr/>
        </p:nvSpPr>
        <p:spPr bwMode="auto">
          <a:xfrm>
            <a:off x="2800350" y="5492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7</a:t>
            </a:r>
          </a:p>
        </p:txBody>
      </p:sp>
      <p:sp>
        <p:nvSpPr>
          <p:cNvPr id="30726" name="Rectangle 6">
            <a:extLst>
              <a:ext uri="{FF2B5EF4-FFF2-40B4-BE49-F238E27FC236}">
                <a16:creationId xmlns:a16="http://schemas.microsoft.com/office/drawing/2014/main" id="{AB63CE7B-6F3A-4B52-BB42-39540B596A1F}"/>
              </a:ext>
            </a:extLst>
          </p:cNvPr>
          <p:cNvSpPr>
            <a:spLocks noChangeAspect="1" noChangeArrowheads="1"/>
          </p:cNvSpPr>
          <p:nvPr/>
        </p:nvSpPr>
        <p:spPr bwMode="auto">
          <a:xfrm>
            <a:off x="4510088" y="54927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15</a:t>
            </a:r>
          </a:p>
        </p:txBody>
      </p:sp>
      <p:sp>
        <p:nvSpPr>
          <p:cNvPr id="30727" name="Rectangle 7">
            <a:extLst>
              <a:ext uri="{FF2B5EF4-FFF2-40B4-BE49-F238E27FC236}">
                <a16:creationId xmlns:a16="http://schemas.microsoft.com/office/drawing/2014/main" id="{499E9ED5-CA0E-427B-B005-6A8829B5136D}"/>
              </a:ext>
            </a:extLst>
          </p:cNvPr>
          <p:cNvSpPr>
            <a:spLocks noChangeAspect="1" noChangeArrowheads="1"/>
          </p:cNvSpPr>
          <p:nvPr/>
        </p:nvSpPr>
        <p:spPr bwMode="auto">
          <a:xfrm>
            <a:off x="8091488" y="54927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31</a:t>
            </a:r>
          </a:p>
        </p:txBody>
      </p:sp>
      <p:sp>
        <p:nvSpPr>
          <p:cNvPr id="30728" name="Rectangle 8">
            <a:extLst>
              <a:ext uri="{FF2B5EF4-FFF2-40B4-BE49-F238E27FC236}">
                <a16:creationId xmlns:a16="http://schemas.microsoft.com/office/drawing/2014/main" id="{160E51EF-42CA-461D-A05F-7F6121F67437}"/>
              </a:ext>
            </a:extLst>
          </p:cNvPr>
          <p:cNvSpPr>
            <a:spLocks noChangeArrowheads="1"/>
          </p:cNvSpPr>
          <p:nvPr/>
        </p:nvSpPr>
        <p:spPr bwMode="auto">
          <a:xfrm>
            <a:off x="2916238" y="930275"/>
            <a:ext cx="1828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Type of Service</a:t>
            </a:r>
          </a:p>
          <a:p>
            <a:pPr algn="ctr" eaLnBrk="1" hangingPunct="1">
              <a:lnSpc>
                <a:spcPct val="80000"/>
              </a:lnSpc>
              <a:spcBef>
                <a:spcPct val="0"/>
              </a:spcBef>
              <a:buClrTx/>
              <a:buFontTx/>
              <a:buNone/>
            </a:pPr>
            <a:r>
              <a:rPr lang="it-IT" altLang="it-IT" sz="1800">
                <a:latin typeface="Arial Narrow" panose="020B0606020202030204" pitchFamily="34" charset="0"/>
              </a:rPr>
              <a:t>(DSCP+ECN)</a:t>
            </a:r>
          </a:p>
        </p:txBody>
      </p:sp>
      <p:sp>
        <p:nvSpPr>
          <p:cNvPr id="30729" name="Rectangle 9">
            <a:extLst>
              <a:ext uri="{FF2B5EF4-FFF2-40B4-BE49-F238E27FC236}">
                <a16:creationId xmlns:a16="http://schemas.microsoft.com/office/drawing/2014/main" id="{A5F8E907-9F4D-4BD1-9E47-1D1551A81413}"/>
              </a:ext>
            </a:extLst>
          </p:cNvPr>
          <p:cNvSpPr>
            <a:spLocks noChangeArrowheads="1"/>
          </p:cNvSpPr>
          <p:nvPr/>
        </p:nvSpPr>
        <p:spPr bwMode="auto">
          <a:xfrm>
            <a:off x="4751388" y="930275"/>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Total Length</a:t>
            </a:r>
          </a:p>
        </p:txBody>
      </p:sp>
      <p:sp>
        <p:nvSpPr>
          <p:cNvPr id="30730" name="Rectangle 10">
            <a:extLst>
              <a:ext uri="{FF2B5EF4-FFF2-40B4-BE49-F238E27FC236}">
                <a16:creationId xmlns:a16="http://schemas.microsoft.com/office/drawing/2014/main" id="{29C7D8EC-78AE-4AEC-AEF0-6369F90077EF}"/>
              </a:ext>
            </a:extLst>
          </p:cNvPr>
          <p:cNvSpPr>
            <a:spLocks noChangeArrowheads="1"/>
          </p:cNvSpPr>
          <p:nvPr/>
        </p:nvSpPr>
        <p:spPr bwMode="auto">
          <a:xfrm>
            <a:off x="1116013" y="3103563"/>
            <a:ext cx="7278687" cy="433387"/>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Options (if any)</a:t>
            </a:r>
          </a:p>
        </p:txBody>
      </p:sp>
      <p:sp>
        <p:nvSpPr>
          <p:cNvPr id="30731" name="Rectangle 11">
            <a:extLst>
              <a:ext uri="{FF2B5EF4-FFF2-40B4-BE49-F238E27FC236}">
                <a16:creationId xmlns:a16="http://schemas.microsoft.com/office/drawing/2014/main" id="{DE3C399E-4C27-43AF-B5CB-D76799F4F7D9}"/>
              </a:ext>
            </a:extLst>
          </p:cNvPr>
          <p:cNvSpPr>
            <a:spLocks noChangeArrowheads="1"/>
          </p:cNvSpPr>
          <p:nvPr/>
        </p:nvSpPr>
        <p:spPr bwMode="auto">
          <a:xfrm>
            <a:off x="1116013" y="2673350"/>
            <a:ext cx="7278687" cy="4318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destination IP address</a:t>
            </a:r>
          </a:p>
        </p:txBody>
      </p:sp>
      <p:sp>
        <p:nvSpPr>
          <p:cNvPr id="30732" name="Rectangle 12">
            <a:extLst>
              <a:ext uri="{FF2B5EF4-FFF2-40B4-BE49-F238E27FC236}">
                <a16:creationId xmlns:a16="http://schemas.microsoft.com/office/drawing/2014/main" id="{E4D5CE4A-A537-4758-9AF5-42125FA1D9B3}"/>
              </a:ext>
            </a:extLst>
          </p:cNvPr>
          <p:cNvSpPr>
            <a:spLocks noChangeArrowheads="1"/>
          </p:cNvSpPr>
          <p:nvPr/>
        </p:nvSpPr>
        <p:spPr bwMode="auto">
          <a:xfrm>
            <a:off x="1116013" y="930275"/>
            <a:ext cx="877887"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Version</a:t>
            </a:r>
          </a:p>
        </p:txBody>
      </p:sp>
      <p:sp>
        <p:nvSpPr>
          <p:cNvPr id="30733" name="Rectangle 13">
            <a:extLst>
              <a:ext uri="{FF2B5EF4-FFF2-40B4-BE49-F238E27FC236}">
                <a16:creationId xmlns:a16="http://schemas.microsoft.com/office/drawing/2014/main" id="{F6F12A57-D118-41DA-B3A6-8CA369C93615}"/>
              </a:ext>
            </a:extLst>
          </p:cNvPr>
          <p:cNvSpPr>
            <a:spLocks noChangeArrowheads="1"/>
          </p:cNvSpPr>
          <p:nvPr/>
        </p:nvSpPr>
        <p:spPr bwMode="auto">
          <a:xfrm>
            <a:off x="2001838" y="930275"/>
            <a:ext cx="9144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Header</a:t>
            </a:r>
          </a:p>
          <a:p>
            <a:pPr algn="ctr" eaLnBrk="1" hangingPunct="1">
              <a:lnSpc>
                <a:spcPct val="70000"/>
              </a:lnSpc>
              <a:spcBef>
                <a:spcPct val="0"/>
              </a:spcBef>
              <a:buClrTx/>
              <a:buFontTx/>
              <a:buNone/>
            </a:pPr>
            <a:r>
              <a:rPr lang="it-IT" altLang="it-IT" sz="1800">
                <a:latin typeface="Arial Narrow" panose="020B0606020202030204" pitchFamily="34" charset="0"/>
              </a:rPr>
              <a:t>length</a:t>
            </a:r>
          </a:p>
        </p:txBody>
      </p:sp>
      <p:sp>
        <p:nvSpPr>
          <p:cNvPr id="30734" name="Rectangle 14">
            <a:extLst>
              <a:ext uri="{FF2B5EF4-FFF2-40B4-BE49-F238E27FC236}">
                <a16:creationId xmlns:a16="http://schemas.microsoft.com/office/drawing/2014/main" id="{F1DADE65-90B4-49B8-A6A0-3A8FFCCA061A}"/>
              </a:ext>
            </a:extLst>
          </p:cNvPr>
          <p:cNvSpPr>
            <a:spLocks noChangeArrowheads="1"/>
          </p:cNvSpPr>
          <p:nvPr/>
        </p:nvSpPr>
        <p:spPr bwMode="auto">
          <a:xfrm>
            <a:off x="1116013" y="1387475"/>
            <a:ext cx="3621087"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16 bit identification</a:t>
            </a:r>
          </a:p>
        </p:txBody>
      </p:sp>
      <p:sp>
        <p:nvSpPr>
          <p:cNvPr id="30735" name="Rectangle 15">
            <a:extLst>
              <a:ext uri="{FF2B5EF4-FFF2-40B4-BE49-F238E27FC236}">
                <a16:creationId xmlns:a16="http://schemas.microsoft.com/office/drawing/2014/main" id="{436A6312-16C7-411E-A5B7-52BAD57C3C22}"/>
              </a:ext>
            </a:extLst>
          </p:cNvPr>
          <p:cNvSpPr>
            <a:spLocks noChangeArrowheads="1"/>
          </p:cNvSpPr>
          <p:nvPr/>
        </p:nvSpPr>
        <p:spPr bwMode="auto">
          <a:xfrm>
            <a:off x="1116013" y="2301875"/>
            <a:ext cx="7278687" cy="3714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32 bit source IP address</a:t>
            </a:r>
          </a:p>
        </p:txBody>
      </p:sp>
      <p:sp>
        <p:nvSpPr>
          <p:cNvPr id="30736" name="Rectangle 16">
            <a:extLst>
              <a:ext uri="{FF2B5EF4-FFF2-40B4-BE49-F238E27FC236}">
                <a16:creationId xmlns:a16="http://schemas.microsoft.com/office/drawing/2014/main" id="{5BF9F341-EB6D-4C27-BD12-AE18FFD2D53D}"/>
              </a:ext>
            </a:extLst>
          </p:cNvPr>
          <p:cNvSpPr>
            <a:spLocks noChangeArrowheads="1"/>
          </p:cNvSpPr>
          <p:nvPr/>
        </p:nvSpPr>
        <p:spPr bwMode="auto">
          <a:xfrm>
            <a:off x="1116013" y="1844675"/>
            <a:ext cx="1792287"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Time to Live</a:t>
            </a:r>
          </a:p>
          <a:p>
            <a:pPr algn="ctr" eaLnBrk="1" hangingPunct="1">
              <a:lnSpc>
                <a:spcPct val="80000"/>
              </a:lnSpc>
              <a:spcBef>
                <a:spcPct val="0"/>
              </a:spcBef>
              <a:buClrTx/>
              <a:buFontTx/>
              <a:buNone/>
            </a:pPr>
            <a:r>
              <a:rPr lang="it-IT" altLang="it-IT" sz="1800">
                <a:latin typeface="Arial Narrow" panose="020B0606020202030204" pitchFamily="34" charset="0"/>
              </a:rPr>
              <a:t>TTL</a:t>
            </a:r>
          </a:p>
        </p:txBody>
      </p:sp>
      <p:sp>
        <p:nvSpPr>
          <p:cNvPr id="30737" name="Rectangle 17">
            <a:extLst>
              <a:ext uri="{FF2B5EF4-FFF2-40B4-BE49-F238E27FC236}">
                <a16:creationId xmlns:a16="http://schemas.microsoft.com/office/drawing/2014/main" id="{32B8AB8B-E747-46E9-B594-1076537AD1F7}"/>
              </a:ext>
            </a:extLst>
          </p:cNvPr>
          <p:cNvSpPr>
            <a:spLocks noChangeArrowheads="1"/>
          </p:cNvSpPr>
          <p:nvPr/>
        </p:nvSpPr>
        <p:spPr bwMode="auto">
          <a:xfrm>
            <a:off x="2916238" y="1844675"/>
            <a:ext cx="1828800" cy="457200"/>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Protocol=50</a:t>
            </a:r>
          </a:p>
        </p:txBody>
      </p:sp>
      <p:sp>
        <p:nvSpPr>
          <p:cNvPr id="30738" name="Rectangle 18">
            <a:extLst>
              <a:ext uri="{FF2B5EF4-FFF2-40B4-BE49-F238E27FC236}">
                <a16:creationId xmlns:a16="http://schemas.microsoft.com/office/drawing/2014/main" id="{457667F0-45B1-43B2-A3A8-B17FE36D1C14}"/>
              </a:ext>
            </a:extLst>
          </p:cNvPr>
          <p:cNvSpPr>
            <a:spLocks noChangeArrowheads="1"/>
          </p:cNvSpPr>
          <p:nvPr/>
        </p:nvSpPr>
        <p:spPr bwMode="auto">
          <a:xfrm>
            <a:off x="5435600" y="1387475"/>
            <a:ext cx="2971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13 bit fragment offset</a:t>
            </a:r>
          </a:p>
        </p:txBody>
      </p:sp>
      <p:sp>
        <p:nvSpPr>
          <p:cNvPr id="30739" name="Rectangle 19">
            <a:extLst>
              <a:ext uri="{FF2B5EF4-FFF2-40B4-BE49-F238E27FC236}">
                <a16:creationId xmlns:a16="http://schemas.microsoft.com/office/drawing/2014/main" id="{EBE0B54B-B226-4DAB-8A99-0CDA6F7279E5}"/>
              </a:ext>
            </a:extLst>
          </p:cNvPr>
          <p:cNvSpPr>
            <a:spLocks noChangeArrowheads="1"/>
          </p:cNvSpPr>
          <p:nvPr/>
        </p:nvSpPr>
        <p:spPr bwMode="auto">
          <a:xfrm>
            <a:off x="4751388" y="1844675"/>
            <a:ext cx="36576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Header checksum</a:t>
            </a:r>
          </a:p>
        </p:txBody>
      </p:sp>
      <p:sp>
        <p:nvSpPr>
          <p:cNvPr id="30740" name="Rectangle 20">
            <a:extLst>
              <a:ext uri="{FF2B5EF4-FFF2-40B4-BE49-F238E27FC236}">
                <a16:creationId xmlns:a16="http://schemas.microsoft.com/office/drawing/2014/main" id="{E388B384-590B-4A4B-A571-FF777EA84960}"/>
              </a:ext>
            </a:extLst>
          </p:cNvPr>
          <p:cNvSpPr>
            <a:spLocks noChangeArrowheads="1"/>
          </p:cNvSpPr>
          <p:nvPr/>
        </p:nvSpPr>
        <p:spPr bwMode="auto">
          <a:xfrm>
            <a:off x="4749800" y="1387475"/>
            <a:ext cx="685800" cy="45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70000"/>
              </a:lnSpc>
              <a:spcBef>
                <a:spcPct val="0"/>
              </a:spcBef>
              <a:buClrTx/>
              <a:buFontTx/>
              <a:buNone/>
            </a:pPr>
            <a:r>
              <a:rPr lang="it-IT" altLang="it-IT" sz="1800">
                <a:latin typeface="Arial Narrow" panose="020B0606020202030204" pitchFamily="34" charset="0"/>
              </a:rPr>
              <a:t>flags</a:t>
            </a:r>
          </a:p>
          <a:p>
            <a:pPr algn="ctr" eaLnBrk="1" hangingPunct="1">
              <a:lnSpc>
                <a:spcPct val="70000"/>
              </a:lnSpc>
              <a:spcBef>
                <a:spcPct val="0"/>
              </a:spcBef>
              <a:buClrTx/>
              <a:buFontTx/>
              <a:buNone/>
            </a:pPr>
            <a:r>
              <a:rPr lang="it-IT" altLang="it-IT" sz="1800">
                <a:latin typeface="Arial Narrow" panose="020B0606020202030204" pitchFamily="34" charset="0"/>
              </a:rPr>
              <a:t>3 bit</a:t>
            </a:r>
          </a:p>
        </p:txBody>
      </p:sp>
      <p:sp>
        <p:nvSpPr>
          <p:cNvPr id="30741" name="Rectangle 21">
            <a:extLst>
              <a:ext uri="{FF2B5EF4-FFF2-40B4-BE49-F238E27FC236}">
                <a16:creationId xmlns:a16="http://schemas.microsoft.com/office/drawing/2014/main" id="{4FA15C64-865B-479F-B62A-AAB39FC6F6FC}"/>
              </a:ext>
            </a:extLst>
          </p:cNvPr>
          <p:cNvSpPr>
            <a:spLocks noChangeArrowheads="1"/>
          </p:cNvSpPr>
          <p:nvPr/>
        </p:nvSpPr>
        <p:spPr bwMode="auto">
          <a:xfrm>
            <a:off x="1109663" y="3968750"/>
            <a:ext cx="7278687" cy="4699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Sequence Number field</a:t>
            </a:r>
          </a:p>
        </p:txBody>
      </p:sp>
      <p:sp>
        <p:nvSpPr>
          <p:cNvPr id="30742" name="Rectangle 22">
            <a:extLst>
              <a:ext uri="{FF2B5EF4-FFF2-40B4-BE49-F238E27FC236}">
                <a16:creationId xmlns:a16="http://schemas.microsoft.com/office/drawing/2014/main" id="{2CC12A7C-8C23-4639-9B2B-89CF76ECD18E}"/>
              </a:ext>
            </a:extLst>
          </p:cNvPr>
          <p:cNvSpPr>
            <a:spLocks noChangeArrowheads="1"/>
          </p:cNvSpPr>
          <p:nvPr/>
        </p:nvSpPr>
        <p:spPr bwMode="auto">
          <a:xfrm>
            <a:off x="1109663" y="3536950"/>
            <a:ext cx="7278687" cy="4318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Security Parameters Index (SPI)</a:t>
            </a:r>
          </a:p>
        </p:txBody>
      </p:sp>
      <p:sp>
        <p:nvSpPr>
          <p:cNvPr id="30743" name="Rectangle 23">
            <a:extLst>
              <a:ext uri="{FF2B5EF4-FFF2-40B4-BE49-F238E27FC236}">
                <a16:creationId xmlns:a16="http://schemas.microsoft.com/office/drawing/2014/main" id="{798AA0C7-1D12-4DCA-A9B5-2BBEEB7C39B4}"/>
              </a:ext>
            </a:extLst>
          </p:cNvPr>
          <p:cNvSpPr>
            <a:spLocks noChangeArrowheads="1"/>
          </p:cNvSpPr>
          <p:nvPr/>
        </p:nvSpPr>
        <p:spPr bwMode="auto">
          <a:xfrm>
            <a:off x="6559550" y="5302250"/>
            <a:ext cx="1828800" cy="4318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Next Header</a:t>
            </a:r>
          </a:p>
        </p:txBody>
      </p:sp>
      <p:sp>
        <p:nvSpPr>
          <p:cNvPr id="30744" name="Rectangle 24">
            <a:extLst>
              <a:ext uri="{FF2B5EF4-FFF2-40B4-BE49-F238E27FC236}">
                <a16:creationId xmlns:a16="http://schemas.microsoft.com/office/drawing/2014/main" id="{5704470A-FCFD-4440-A74B-235C4689441F}"/>
              </a:ext>
            </a:extLst>
          </p:cNvPr>
          <p:cNvSpPr>
            <a:spLocks noChangeArrowheads="1"/>
          </p:cNvSpPr>
          <p:nvPr/>
        </p:nvSpPr>
        <p:spPr bwMode="auto">
          <a:xfrm>
            <a:off x="4724400" y="5302250"/>
            <a:ext cx="1828800" cy="431800"/>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lnSpc>
                <a:spcPct val="80000"/>
              </a:lnSpc>
              <a:spcBef>
                <a:spcPct val="0"/>
              </a:spcBef>
              <a:buClrTx/>
              <a:buFontTx/>
              <a:buNone/>
            </a:pPr>
            <a:r>
              <a:rPr lang="it-IT" altLang="it-IT" sz="1800">
                <a:latin typeface="Arial Narrow" panose="020B0606020202030204" pitchFamily="34" charset="0"/>
              </a:rPr>
              <a:t>Pad length</a:t>
            </a:r>
          </a:p>
        </p:txBody>
      </p:sp>
      <p:sp>
        <p:nvSpPr>
          <p:cNvPr id="30745" name="Rectangle 25">
            <a:extLst>
              <a:ext uri="{FF2B5EF4-FFF2-40B4-BE49-F238E27FC236}">
                <a16:creationId xmlns:a16="http://schemas.microsoft.com/office/drawing/2014/main" id="{AE0E8220-E9F1-4AEB-8D9A-2476332D3386}"/>
              </a:ext>
            </a:extLst>
          </p:cNvPr>
          <p:cNvSpPr>
            <a:spLocks noChangeArrowheads="1"/>
          </p:cNvSpPr>
          <p:nvPr/>
        </p:nvSpPr>
        <p:spPr bwMode="auto">
          <a:xfrm>
            <a:off x="1116013" y="5734050"/>
            <a:ext cx="7272337" cy="611188"/>
          </a:xfrm>
          <a:prstGeom prst="rect">
            <a:avLst/>
          </a:prstGeom>
          <a:solidFill>
            <a:srgbClr val="FF99CC">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Integrity Check Value (ICV)</a:t>
            </a:r>
          </a:p>
        </p:txBody>
      </p:sp>
      <p:sp>
        <p:nvSpPr>
          <p:cNvPr id="30746" name="Line 26">
            <a:extLst>
              <a:ext uri="{FF2B5EF4-FFF2-40B4-BE49-F238E27FC236}">
                <a16:creationId xmlns:a16="http://schemas.microsoft.com/office/drawing/2014/main" id="{414C0545-45C5-47BD-9107-9BF5576797FA}"/>
              </a:ext>
            </a:extLst>
          </p:cNvPr>
          <p:cNvSpPr>
            <a:spLocks noChangeShapeType="1"/>
          </p:cNvSpPr>
          <p:nvPr/>
        </p:nvSpPr>
        <p:spPr bwMode="auto">
          <a:xfrm>
            <a:off x="792163" y="5589588"/>
            <a:ext cx="466725" cy="3238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0747" name="Text Box 27">
            <a:extLst>
              <a:ext uri="{FF2B5EF4-FFF2-40B4-BE49-F238E27FC236}">
                <a16:creationId xmlns:a16="http://schemas.microsoft.com/office/drawing/2014/main" id="{D39DEC55-73E5-428D-9DCA-E1977EDBB393}"/>
              </a:ext>
            </a:extLst>
          </p:cNvPr>
          <p:cNvSpPr txBox="1">
            <a:spLocks noChangeArrowheads="1"/>
          </p:cNvSpPr>
          <p:nvPr/>
        </p:nvSpPr>
        <p:spPr bwMode="auto">
          <a:xfrm>
            <a:off x="0" y="5229225"/>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variable</a:t>
            </a:r>
          </a:p>
        </p:txBody>
      </p:sp>
      <p:sp>
        <p:nvSpPr>
          <p:cNvPr id="30748" name="Rectangle 28">
            <a:extLst>
              <a:ext uri="{FF2B5EF4-FFF2-40B4-BE49-F238E27FC236}">
                <a16:creationId xmlns:a16="http://schemas.microsoft.com/office/drawing/2014/main" id="{8B363796-08C2-4B86-BB05-A37CE1A27256}"/>
              </a:ext>
            </a:extLst>
          </p:cNvPr>
          <p:cNvSpPr>
            <a:spLocks noChangeArrowheads="1"/>
          </p:cNvSpPr>
          <p:nvPr/>
        </p:nvSpPr>
        <p:spPr bwMode="auto">
          <a:xfrm>
            <a:off x="1116013" y="4438650"/>
            <a:ext cx="7272337" cy="431800"/>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DATA                                     </a:t>
            </a:r>
          </a:p>
        </p:txBody>
      </p:sp>
      <p:sp>
        <p:nvSpPr>
          <p:cNvPr id="30749" name="Line 29">
            <a:extLst>
              <a:ext uri="{FF2B5EF4-FFF2-40B4-BE49-F238E27FC236}">
                <a16:creationId xmlns:a16="http://schemas.microsoft.com/office/drawing/2014/main" id="{773DBE1E-F6AD-4EB8-A225-BA9DE53DB57A}"/>
              </a:ext>
            </a:extLst>
          </p:cNvPr>
          <p:cNvSpPr>
            <a:spLocks noChangeShapeType="1"/>
          </p:cNvSpPr>
          <p:nvPr/>
        </p:nvSpPr>
        <p:spPr bwMode="auto">
          <a:xfrm>
            <a:off x="8496300" y="3573463"/>
            <a:ext cx="0" cy="2160587"/>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0750" name="Text Box 30">
            <a:extLst>
              <a:ext uri="{FF2B5EF4-FFF2-40B4-BE49-F238E27FC236}">
                <a16:creationId xmlns:a16="http://schemas.microsoft.com/office/drawing/2014/main" id="{D73DE4C3-C8F1-4A2B-A3B3-49EC0975D4FE}"/>
              </a:ext>
            </a:extLst>
          </p:cNvPr>
          <p:cNvSpPr txBox="1">
            <a:spLocks noChangeArrowheads="1"/>
          </p:cNvSpPr>
          <p:nvPr/>
        </p:nvSpPr>
        <p:spPr bwMode="auto">
          <a:xfrm>
            <a:off x="8459788" y="3608388"/>
            <a:ext cx="550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a:t>
            </a:r>
          </a:p>
        </p:txBody>
      </p:sp>
      <p:sp>
        <p:nvSpPr>
          <p:cNvPr id="30751" name="Rectangle 31">
            <a:extLst>
              <a:ext uri="{FF2B5EF4-FFF2-40B4-BE49-F238E27FC236}">
                <a16:creationId xmlns:a16="http://schemas.microsoft.com/office/drawing/2014/main" id="{C93CF3FD-95C9-4305-A3E6-668402E20188}"/>
              </a:ext>
            </a:extLst>
          </p:cNvPr>
          <p:cNvSpPr>
            <a:spLocks noChangeArrowheads="1"/>
          </p:cNvSpPr>
          <p:nvPr/>
        </p:nvSpPr>
        <p:spPr bwMode="auto">
          <a:xfrm>
            <a:off x="1116013" y="4870450"/>
            <a:ext cx="3348037" cy="431800"/>
          </a:xfrm>
          <a:prstGeom prst="rect">
            <a:avLst/>
          </a:prstGeom>
          <a:solidFill>
            <a:srgbClr val="CCFFCC"/>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a:latin typeface="Arial Narrow" panose="020B0606020202030204" pitchFamily="34" charset="0"/>
            </a:endParaRPr>
          </a:p>
        </p:txBody>
      </p:sp>
      <p:sp>
        <p:nvSpPr>
          <p:cNvPr id="30752" name="Rectangle 32">
            <a:extLst>
              <a:ext uri="{FF2B5EF4-FFF2-40B4-BE49-F238E27FC236}">
                <a16:creationId xmlns:a16="http://schemas.microsoft.com/office/drawing/2014/main" id="{EAAE9402-4086-4D0F-9C0E-31270F1F7637}"/>
              </a:ext>
            </a:extLst>
          </p:cNvPr>
          <p:cNvSpPr>
            <a:spLocks noChangeArrowheads="1"/>
          </p:cNvSpPr>
          <p:nvPr/>
        </p:nvSpPr>
        <p:spPr bwMode="auto">
          <a:xfrm>
            <a:off x="1079500" y="4833938"/>
            <a:ext cx="4464050" cy="73025"/>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a:latin typeface="Arial Narrow" panose="020B0606020202030204" pitchFamily="34" charset="0"/>
            </a:endParaRPr>
          </a:p>
        </p:txBody>
      </p:sp>
      <p:sp>
        <p:nvSpPr>
          <p:cNvPr id="30753" name="Line 33">
            <a:extLst>
              <a:ext uri="{FF2B5EF4-FFF2-40B4-BE49-F238E27FC236}">
                <a16:creationId xmlns:a16="http://schemas.microsoft.com/office/drawing/2014/main" id="{4B1A7626-D788-47C9-AEDD-41D055F7285C}"/>
              </a:ext>
            </a:extLst>
          </p:cNvPr>
          <p:cNvSpPr>
            <a:spLocks noChangeShapeType="1"/>
          </p:cNvSpPr>
          <p:nvPr/>
        </p:nvSpPr>
        <p:spPr bwMode="auto">
          <a:xfrm>
            <a:off x="1116013" y="4691063"/>
            <a:ext cx="0" cy="4683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0754" name="Rectangle 34">
            <a:extLst>
              <a:ext uri="{FF2B5EF4-FFF2-40B4-BE49-F238E27FC236}">
                <a16:creationId xmlns:a16="http://schemas.microsoft.com/office/drawing/2014/main" id="{EE43A50F-5929-4A38-8A81-648CB0670A27}"/>
              </a:ext>
            </a:extLst>
          </p:cNvPr>
          <p:cNvSpPr>
            <a:spLocks noChangeArrowheads="1"/>
          </p:cNvSpPr>
          <p:nvPr/>
        </p:nvSpPr>
        <p:spPr bwMode="auto">
          <a:xfrm>
            <a:off x="4464050" y="4870450"/>
            <a:ext cx="3924300" cy="431800"/>
          </a:xfrm>
          <a:prstGeom prst="rect">
            <a:avLst/>
          </a:prstGeom>
          <a:solidFill>
            <a:srgbClr val="FFCC00"/>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Padding (0:255 bytes)</a:t>
            </a:r>
          </a:p>
        </p:txBody>
      </p:sp>
      <p:sp>
        <p:nvSpPr>
          <p:cNvPr id="30755" name="Rectangle 35">
            <a:extLst>
              <a:ext uri="{FF2B5EF4-FFF2-40B4-BE49-F238E27FC236}">
                <a16:creationId xmlns:a16="http://schemas.microsoft.com/office/drawing/2014/main" id="{ABA16EA5-6B19-4271-A2FF-C0488FAABD12}"/>
              </a:ext>
            </a:extLst>
          </p:cNvPr>
          <p:cNvSpPr>
            <a:spLocks noChangeArrowheads="1"/>
          </p:cNvSpPr>
          <p:nvPr/>
        </p:nvSpPr>
        <p:spPr bwMode="auto">
          <a:xfrm>
            <a:off x="1114425" y="5302250"/>
            <a:ext cx="3636963" cy="431800"/>
          </a:xfrm>
          <a:prstGeom prst="rect">
            <a:avLst/>
          </a:prstGeom>
          <a:solidFill>
            <a:srgbClr val="FFCC00"/>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a:latin typeface="Arial Narrow" panose="020B0606020202030204" pitchFamily="34" charset="0"/>
            </a:endParaRPr>
          </a:p>
        </p:txBody>
      </p:sp>
      <p:sp>
        <p:nvSpPr>
          <p:cNvPr id="30756" name="Rectangle 36">
            <a:extLst>
              <a:ext uri="{FF2B5EF4-FFF2-40B4-BE49-F238E27FC236}">
                <a16:creationId xmlns:a16="http://schemas.microsoft.com/office/drawing/2014/main" id="{CADE10CF-FE02-443F-820F-ABEB3AF6A32C}"/>
              </a:ext>
            </a:extLst>
          </p:cNvPr>
          <p:cNvSpPr>
            <a:spLocks noChangeArrowheads="1"/>
          </p:cNvSpPr>
          <p:nvPr/>
        </p:nvSpPr>
        <p:spPr bwMode="auto">
          <a:xfrm flipV="1">
            <a:off x="4464050" y="5194300"/>
            <a:ext cx="287338" cy="215900"/>
          </a:xfrm>
          <a:prstGeom prst="rect">
            <a:avLst/>
          </a:prstGeom>
          <a:solidFill>
            <a:srgbClr val="FFCC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rot="10800000"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a:latin typeface="Arial Narrow" panose="020B0606020202030204" pitchFamily="34" charset="0"/>
            </a:endParaRPr>
          </a:p>
        </p:txBody>
      </p:sp>
      <p:sp>
        <p:nvSpPr>
          <p:cNvPr id="30757" name="Line 37">
            <a:extLst>
              <a:ext uri="{FF2B5EF4-FFF2-40B4-BE49-F238E27FC236}">
                <a16:creationId xmlns:a16="http://schemas.microsoft.com/office/drawing/2014/main" id="{ECD72EF7-0A85-43E7-8D89-A2251108C48E}"/>
              </a:ext>
            </a:extLst>
          </p:cNvPr>
          <p:cNvSpPr>
            <a:spLocks noChangeShapeType="1"/>
          </p:cNvSpPr>
          <p:nvPr/>
        </p:nvSpPr>
        <p:spPr bwMode="auto">
          <a:xfrm>
            <a:off x="4464050" y="5014913"/>
            <a:ext cx="0" cy="2873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0758" name="Line 38">
            <a:extLst>
              <a:ext uri="{FF2B5EF4-FFF2-40B4-BE49-F238E27FC236}">
                <a16:creationId xmlns:a16="http://schemas.microsoft.com/office/drawing/2014/main" id="{A804CFFB-1F4E-41C3-ABE6-109A9BBAE9B8}"/>
              </a:ext>
            </a:extLst>
          </p:cNvPr>
          <p:cNvSpPr>
            <a:spLocks noChangeShapeType="1"/>
          </p:cNvSpPr>
          <p:nvPr/>
        </p:nvSpPr>
        <p:spPr bwMode="auto">
          <a:xfrm>
            <a:off x="4751388" y="5303838"/>
            <a:ext cx="0" cy="2873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0759" name="Line 39">
            <a:extLst>
              <a:ext uri="{FF2B5EF4-FFF2-40B4-BE49-F238E27FC236}">
                <a16:creationId xmlns:a16="http://schemas.microsoft.com/office/drawing/2014/main" id="{056232A1-DB00-436F-9A3E-937E4B165CFD}"/>
              </a:ext>
            </a:extLst>
          </p:cNvPr>
          <p:cNvSpPr>
            <a:spLocks noChangeShapeType="1"/>
          </p:cNvSpPr>
          <p:nvPr/>
        </p:nvSpPr>
        <p:spPr bwMode="auto">
          <a:xfrm>
            <a:off x="792163" y="5481638"/>
            <a:ext cx="503237" cy="3651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0760" name="Line 40">
            <a:extLst>
              <a:ext uri="{FF2B5EF4-FFF2-40B4-BE49-F238E27FC236}">
                <a16:creationId xmlns:a16="http://schemas.microsoft.com/office/drawing/2014/main" id="{28A78736-2978-4257-BA0C-D490F4156120}"/>
              </a:ext>
            </a:extLst>
          </p:cNvPr>
          <p:cNvSpPr>
            <a:spLocks noChangeShapeType="1"/>
          </p:cNvSpPr>
          <p:nvPr/>
        </p:nvSpPr>
        <p:spPr bwMode="auto">
          <a:xfrm flipV="1">
            <a:off x="792163" y="5049838"/>
            <a:ext cx="466725" cy="2873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0761" name="Text Box 41">
            <a:extLst>
              <a:ext uri="{FF2B5EF4-FFF2-40B4-BE49-F238E27FC236}">
                <a16:creationId xmlns:a16="http://schemas.microsoft.com/office/drawing/2014/main" id="{7FA712B8-3F7A-4CC5-AC5E-D1B311CA3FF6}"/>
              </a:ext>
            </a:extLst>
          </p:cNvPr>
          <p:cNvSpPr txBox="1">
            <a:spLocks noChangeArrowheads="1"/>
          </p:cNvSpPr>
          <p:nvPr/>
        </p:nvSpPr>
        <p:spPr bwMode="auto">
          <a:xfrm>
            <a:off x="107950" y="2781300"/>
            <a:ext cx="925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Variable,</a:t>
            </a:r>
            <a:br>
              <a:rPr lang="it-IT" altLang="it-IT" sz="1800" b="0">
                <a:latin typeface="Arial Narrow" panose="020B0606020202030204" pitchFamily="34" charset="0"/>
              </a:rPr>
            </a:br>
            <a:r>
              <a:rPr lang="it-IT" altLang="it-IT" sz="1800" b="0">
                <a:latin typeface="Arial Narrow" panose="020B0606020202030204" pitchFamily="34" charset="0"/>
              </a:rPr>
              <a:t>if any</a:t>
            </a:r>
          </a:p>
        </p:txBody>
      </p:sp>
      <p:sp>
        <p:nvSpPr>
          <p:cNvPr id="30762" name="Line 42">
            <a:extLst>
              <a:ext uri="{FF2B5EF4-FFF2-40B4-BE49-F238E27FC236}">
                <a16:creationId xmlns:a16="http://schemas.microsoft.com/office/drawing/2014/main" id="{4A8245DA-7CBB-4822-B419-A6339216C89B}"/>
              </a:ext>
            </a:extLst>
          </p:cNvPr>
          <p:cNvSpPr>
            <a:spLocks noChangeShapeType="1"/>
          </p:cNvSpPr>
          <p:nvPr/>
        </p:nvSpPr>
        <p:spPr bwMode="auto">
          <a:xfrm>
            <a:off x="757238" y="3141663"/>
            <a:ext cx="466725" cy="1809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0763" name="Line 43">
            <a:extLst>
              <a:ext uri="{FF2B5EF4-FFF2-40B4-BE49-F238E27FC236}">
                <a16:creationId xmlns:a16="http://schemas.microsoft.com/office/drawing/2014/main" id="{9E481F90-96D3-481E-876B-9260EAD0BB7E}"/>
              </a:ext>
            </a:extLst>
          </p:cNvPr>
          <p:cNvSpPr>
            <a:spLocks noChangeShapeType="1"/>
          </p:cNvSpPr>
          <p:nvPr/>
        </p:nvSpPr>
        <p:spPr bwMode="auto">
          <a:xfrm>
            <a:off x="6156325" y="2492375"/>
            <a:ext cx="1908175" cy="2916238"/>
          </a:xfrm>
          <a:prstGeom prst="line">
            <a:avLst/>
          </a:prstGeom>
          <a:noFill/>
          <a:ln w="635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0764" name="Line 44">
            <a:extLst>
              <a:ext uri="{FF2B5EF4-FFF2-40B4-BE49-F238E27FC236}">
                <a16:creationId xmlns:a16="http://schemas.microsoft.com/office/drawing/2014/main" id="{2CBF638C-81EC-40FD-8806-96F199FDC3E3}"/>
              </a:ext>
            </a:extLst>
          </p:cNvPr>
          <p:cNvSpPr>
            <a:spLocks noChangeShapeType="1"/>
          </p:cNvSpPr>
          <p:nvPr/>
        </p:nvSpPr>
        <p:spPr bwMode="auto">
          <a:xfrm>
            <a:off x="4608513" y="2097088"/>
            <a:ext cx="1547812" cy="395287"/>
          </a:xfrm>
          <a:prstGeom prst="line">
            <a:avLst/>
          </a:prstGeom>
          <a:noFill/>
          <a:ln w="63500">
            <a:solidFill>
              <a:srgbClr val="FF0000"/>
            </a:solidFill>
            <a:round/>
            <a:headEnd type="none" w="sm" len="sm"/>
            <a:tailEnd type="none" w="lg" len="med"/>
          </a:ln>
          <a:extLst>
            <a:ext uri="{909E8E84-426E-40DD-AFC4-6F175D3DCCD1}">
              <a14:hiddenFill xmlns:a14="http://schemas.microsoft.com/office/drawing/2010/main">
                <a:noFill/>
              </a14:hiddenFill>
            </a:ext>
          </a:extLst>
        </p:spPr>
        <p:txBody>
          <a:bodyPr/>
          <a:lstStyle/>
          <a:p>
            <a:endParaRPr lang="it-IT"/>
          </a:p>
        </p:txBody>
      </p:sp>
      <p:sp>
        <p:nvSpPr>
          <p:cNvPr id="30765" name="Line 45">
            <a:extLst>
              <a:ext uri="{FF2B5EF4-FFF2-40B4-BE49-F238E27FC236}">
                <a16:creationId xmlns:a16="http://schemas.microsoft.com/office/drawing/2014/main" id="{E6E54D5E-8AB5-4107-82A4-73B6EB7B51A9}"/>
              </a:ext>
            </a:extLst>
          </p:cNvPr>
          <p:cNvSpPr>
            <a:spLocks noChangeShapeType="1"/>
          </p:cNvSpPr>
          <p:nvPr/>
        </p:nvSpPr>
        <p:spPr bwMode="auto">
          <a:xfrm flipH="1" flipV="1">
            <a:off x="7308850" y="4689475"/>
            <a:ext cx="431800" cy="684213"/>
          </a:xfrm>
          <a:prstGeom prst="line">
            <a:avLst/>
          </a:prstGeom>
          <a:noFill/>
          <a:ln w="635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0766" name="Line 46">
            <a:extLst>
              <a:ext uri="{FF2B5EF4-FFF2-40B4-BE49-F238E27FC236}">
                <a16:creationId xmlns:a16="http://schemas.microsoft.com/office/drawing/2014/main" id="{309812F6-2275-40E8-A9A2-271D168C9154}"/>
              </a:ext>
            </a:extLst>
          </p:cNvPr>
          <p:cNvSpPr>
            <a:spLocks noChangeShapeType="1"/>
          </p:cNvSpPr>
          <p:nvPr/>
        </p:nvSpPr>
        <p:spPr bwMode="auto">
          <a:xfrm>
            <a:off x="8567738" y="4437063"/>
            <a:ext cx="0" cy="1296987"/>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0767" name="Text Box 47">
            <a:extLst>
              <a:ext uri="{FF2B5EF4-FFF2-40B4-BE49-F238E27FC236}">
                <a16:creationId xmlns:a16="http://schemas.microsoft.com/office/drawing/2014/main" id="{8AF9B679-C352-478A-9F0C-75AC34DB2890}"/>
              </a:ext>
            </a:extLst>
          </p:cNvPr>
          <p:cNvSpPr txBox="1">
            <a:spLocks noChangeArrowheads="1"/>
          </p:cNvSpPr>
          <p:nvPr/>
        </p:nvSpPr>
        <p:spPr bwMode="auto">
          <a:xfrm>
            <a:off x="8532813" y="436562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crypt</a:t>
            </a:r>
          </a:p>
        </p:txBody>
      </p:sp>
      <p:sp>
        <p:nvSpPr>
          <p:cNvPr id="30768" name="AutoShape 48">
            <a:extLst>
              <a:ext uri="{FF2B5EF4-FFF2-40B4-BE49-F238E27FC236}">
                <a16:creationId xmlns:a16="http://schemas.microsoft.com/office/drawing/2014/main" id="{04FD0AB0-8205-42A3-B8C1-F240C9604402}"/>
              </a:ext>
            </a:extLst>
          </p:cNvPr>
          <p:cNvSpPr>
            <a:spLocks/>
          </p:cNvSpPr>
          <p:nvPr/>
        </p:nvSpPr>
        <p:spPr bwMode="auto">
          <a:xfrm>
            <a:off x="8640763" y="4905375"/>
            <a:ext cx="107950" cy="792163"/>
          </a:xfrm>
          <a:prstGeom prst="rightBrace">
            <a:avLst>
              <a:gd name="adj1" fmla="val 61152"/>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30769" name="Text Box 49">
            <a:extLst>
              <a:ext uri="{FF2B5EF4-FFF2-40B4-BE49-F238E27FC236}">
                <a16:creationId xmlns:a16="http://schemas.microsoft.com/office/drawing/2014/main" id="{D94D7537-1B17-4471-A692-82C7ABAE48A4}"/>
              </a:ext>
            </a:extLst>
          </p:cNvPr>
          <p:cNvSpPr txBox="1">
            <a:spLocks noChangeArrowheads="1"/>
          </p:cNvSpPr>
          <p:nvPr/>
        </p:nvSpPr>
        <p:spPr bwMode="auto">
          <a:xfrm>
            <a:off x="8675688" y="5078413"/>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trl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a:extLst>
              <a:ext uri="{FF2B5EF4-FFF2-40B4-BE49-F238E27FC236}">
                <a16:creationId xmlns:a16="http://schemas.microsoft.com/office/drawing/2014/main" id="{324422B6-1612-48CE-A7B0-AA858A2AA7C4}"/>
              </a:ext>
            </a:extLst>
          </p:cNvPr>
          <p:cNvSpPr>
            <a:spLocks noGrp="1" noChangeArrowheads="1"/>
          </p:cNvSpPr>
          <p:nvPr>
            <p:ph type="title"/>
          </p:nvPr>
        </p:nvSpPr>
        <p:spPr/>
        <p:txBody>
          <a:bodyPr/>
          <a:lstStyle/>
          <a:p>
            <a:pPr eaLnBrk="1" hangingPunct="1">
              <a:defRPr/>
            </a:pPr>
            <a:r>
              <a:rPr lang="it-IT"/>
              <a:t>Transport mode, tunnel mode</a:t>
            </a:r>
          </a:p>
        </p:txBody>
      </p:sp>
      <p:sp>
        <p:nvSpPr>
          <p:cNvPr id="31747" name="Rectangle 3">
            <a:extLst>
              <a:ext uri="{FF2B5EF4-FFF2-40B4-BE49-F238E27FC236}">
                <a16:creationId xmlns:a16="http://schemas.microsoft.com/office/drawing/2014/main" id="{7E00E86E-BC96-4920-AC6A-C65AF9B5A12F}"/>
              </a:ext>
            </a:extLst>
          </p:cNvPr>
          <p:cNvSpPr>
            <a:spLocks noChangeArrowheads="1"/>
          </p:cNvSpPr>
          <p:nvPr/>
        </p:nvSpPr>
        <p:spPr bwMode="auto">
          <a:xfrm>
            <a:off x="4967288" y="2097088"/>
            <a:ext cx="14398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31748" name="Rectangle 4">
            <a:extLst>
              <a:ext uri="{FF2B5EF4-FFF2-40B4-BE49-F238E27FC236}">
                <a16:creationId xmlns:a16="http://schemas.microsoft.com/office/drawing/2014/main" id="{3718C53C-6180-4AFF-9768-4618666D17A8}"/>
              </a:ext>
            </a:extLst>
          </p:cNvPr>
          <p:cNvSpPr>
            <a:spLocks noChangeArrowheads="1"/>
          </p:cNvSpPr>
          <p:nvPr/>
        </p:nvSpPr>
        <p:spPr bwMode="auto">
          <a:xfrm>
            <a:off x="3348038" y="2097088"/>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p>
          <a:p>
            <a:pPr algn="ctr" eaLnBrk="1" hangingPunct="1">
              <a:spcBef>
                <a:spcPct val="0"/>
              </a:spcBef>
              <a:buClrTx/>
              <a:buFontTx/>
              <a:buNone/>
            </a:pPr>
            <a:r>
              <a:rPr lang="it-IT" altLang="it-IT" sz="1800">
                <a:latin typeface="Arial Narrow" panose="020B0606020202030204" pitchFamily="34" charset="0"/>
              </a:rPr>
              <a:t>hdr </a:t>
            </a:r>
          </a:p>
        </p:txBody>
      </p:sp>
      <p:sp>
        <p:nvSpPr>
          <p:cNvPr id="31749" name="Line 5">
            <a:extLst>
              <a:ext uri="{FF2B5EF4-FFF2-40B4-BE49-F238E27FC236}">
                <a16:creationId xmlns:a16="http://schemas.microsoft.com/office/drawing/2014/main" id="{C266974A-7F05-4DAB-8109-E9FBE72CE2CB}"/>
              </a:ext>
            </a:extLst>
          </p:cNvPr>
          <p:cNvSpPr>
            <a:spLocks noChangeShapeType="1"/>
          </p:cNvSpPr>
          <p:nvPr/>
        </p:nvSpPr>
        <p:spPr bwMode="auto">
          <a:xfrm>
            <a:off x="3348038" y="1557338"/>
            <a:ext cx="3529012"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50" name="Text Box 6">
            <a:extLst>
              <a:ext uri="{FF2B5EF4-FFF2-40B4-BE49-F238E27FC236}">
                <a16:creationId xmlns:a16="http://schemas.microsoft.com/office/drawing/2014/main" id="{926FF551-7565-4339-96F9-D17FC3C11A15}"/>
              </a:ext>
            </a:extLst>
          </p:cNvPr>
          <p:cNvSpPr txBox="1">
            <a:spLocks noChangeArrowheads="1"/>
          </p:cNvSpPr>
          <p:nvPr/>
        </p:nvSpPr>
        <p:spPr bwMode="auto">
          <a:xfrm>
            <a:off x="4456113" y="1341438"/>
            <a:ext cx="1376362"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31751" name="Rectangle 7">
            <a:extLst>
              <a:ext uri="{FF2B5EF4-FFF2-40B4-BE49-F238E27FC236}">
                <a16:creationId xmlns:a16="http://schemas.microsoft.com/office/drawing/2014/main" id="{BA160D3D-8BC6-4655-BDFA-1093137FCD7C}"/>
              </a:ext>
            </a:extLst>
          </p:cNvPr>
          <p:cNvSpPr>
            <a:spLocks noChangeArrowheads="1"/>
          </p:cNvSpPr>
          <p:nvPr/>
        </p:nvSpPr>
        <p:spPr bwMode="auto">
          <a:xfrm>
            <a:off x="1547813" y="2097088"/>
            <a:ext cx="1008062"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31752" name="Rectangle 8">
            <a:extLst>
              <a:ext uri="{FF2B5EF4-FFF2-40B4-BE49-F238E27FC236}">
                <a16:creationId xmlns:a16="http://schemas.microsoft.com/office/drawing/2014/main" id="{C6D8AEBF-25CB-4D64-8FC9-707E6A8B804F}"/>
              </a:ext>
            </a:extLst>
          </p:cNvPr>
          <p:cNvSpPr>
            <a:spLocks noChangeArrowheads="1"/>
          </p:cNvSpPr>
          <p:nvPr/>
        </p:nvSpPr>
        <p:spPr bwMode="auto">
          <a:xfrm>
            <a:off x="3816350" y="2097088"/>
            <a:ext cx="115093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31753" name="Text Box 9">
            <a:extLst>
              <a:ext uri="{FF2B5EF4-FFF2-40B4-BE49-F238E27FC236}">
                <a16:creationId xmlns:a16="http://schemas.microsoft.com/office/drawing/2014/main" id="{6E26A0FD-ADAE-4B2B-9942-0BF0A6AFBA17}"/>
              </a:ext>
            </a:extLst>
          </p:cNvPr>
          <p:cNvSpPr txBox="1">
            <a:spLocks noChangeArrowheads="1"/>
          </p:cNvSpPr>
          <p:nvPr/>
        </p:nvSpPr>
        <p:spPr bwMode="auto">
          <a:xfrm>
            <a:off x="395288" y="901700"/>
            <a:ext cx="167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Transport mode:</a:t>
            </a:r>
          </a:p>
        </p:txBody>
      </p:sp>
      <p:sp>
        <p:nvSpPr>
          <p:cNvPr id="31754" name="Rectangle 10">
            <a:extLst>
              <a:ext uri="{FF2B5EF4-FFF2-40B4-BE49-F238E27FC236}">
                <a16:creationId xmlns:a16="http://schemas.microsoft.com/office/drawing/2014/main" id="{0561CDF7-E693-4EBC-9CBA-10CDC023048C}"/>
              </a:ext>
            </a:extLst>
          </p:cNvPr>
          <p:cNvSpPr>
            <a:spLocks noChangeArrowheads="1"/>
          </p:cNvSpPr>
          <p:nvPr/>
        </p:nvSpPr>
        <p:spPr bwMode="auto">
          <a:xfrm>
            <a:off x="6264275" y="4616450"/>
            <a:ext cx="14398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Application</a:t>
            </a:r>
            <a:br>
              <a:rPr lang="it-IT" altLang="it-IT" sz="1800">
                <a:latin typeface="Arial Narrow" panose="020B0606020202030204" pitchFamily="34" charset="0"/>
              </a:rPr>
            </a:br>
            <a:r>
              <a:rPr lang="it-IT" altLang="it-IT" sz="1800">
                <a:latin typeface="Arial Narrow" panose="020B0606020202030204" pitchFamily="34" charset="0"/>
              </a:rPr>
              <a:t>data</a:t>
            </a:r>
          </a:p>
        </p:txBody>
      </p:sp>
      <p:sp>
        <p:nvSpPr>
          <p:cNvPr id="31755" name="Rectangle 11">
            <a:extLst>
              <a:ext uri="{FF2B5EF4-FFF2-40B4-BE49-F238E27FC236}">
                <a16:creationId xmlns:a16="http://schemas.microsoft.com/office/drawing/2014/main" id="{1FC0D845-5FF8-4507-8B0B-0F5A6AE9C902}"/>
              </a:ext>
            </a:extLst>
          </p:cNvPr>
          <p:cNvSpPr>
            <a:spLocks noChangeArrowheads="1"/>
          </p:cNvSpPr>
          <p:nvPr/>
        </p:nvSpPr>
        <p:spPr bwMode="auto">
          <a:xfrm>
            <a:off x="2843213" y="4616450"/>
            <a:ext cx="468312" cy="576263"/>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br>
              <a:rPr lang="it-IT" altLang="it-IT" sz="1800">
                <a:latin typeface="Arial Narrow" panose="020B0606020202030204" pitchFamily="34" charset="0"/>
              </a:rPr>
            </a:br>
            <a:r>
              <a:rPr lang="it-IT" altLang="it-IT" sz="1800">
                <a:latin typeface="Arial Narrow" panose="020B0606020202030204" pitchFamily="34" charset="0"/>
              </a:rPr>
              <a:t>hdr </a:t>
            </a:r>
          </a:p>
        </p:txBody>
      </p:sp>
      <p:sp>
        <p:nvSpPr>
          <p:cNvPr id="31756" name="Rectangle 12">
            <a:extLst>
              <a:ext uri="{FF2B5EF4-FFF2-40B4-BE49-F238E27FC236}">
                <a16:creationId xmlns:a16="http://schemas.microsoft.com/office/drawing/2014/main" id="{5344D42A-D66E-4B76-B92C-6CB91FDD29F8}"/>
              </a:ext>
            </a:extLst>
          </p:cNvPr>
          <p:cNvSpPr>
            <a:spLocks noChangeArrowheads="1"/>
          </p:cNvSpPr>
          <p:nvPr/>
        </p:nvSpPr>
        <p:spPr bwMode="auto">
          <a:xfrm>
            <a:off x="3311525" y="4616450"/>
            <a:ext cx="1008063"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31757" name="Rectangle 13">
            <a:extLst>
              <a:ext uri="{FF2B5EF4-FFF2-40B4-BE49-F238E27FC236}">
                <a16:creationId xmlns:a16="http://schemas.microsoft.com/office/drawing/2014/main" id="{7E8564D2-76A9-48F5-9BEF-E5A95367B8FE}"/>
              </a:ext>
            </a:extLst>
          </p:cNvPr>
          <p:cNvSpPr>
            <a:spLocks noChangeArrowheads="1"/>
          </p:cNvSpPr>
          <p:nvPr/>
        </p:nvSpPr>
        <p:spPr bwMode="auto">
          <a:xfrm>
            <a:off x="5111750" y="4616450"/>
            <a:ext cx="1150938"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 </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31758" name="Rectangle 14">
            <a:extLst>
              <a:ext uri="{FF2B5EF4-FFF2-40B4-BE49-F238E27FC236}">
                <a16:creationId xmlns:a16="http://schemas.microsoft.com/office/drawing/2014/main" id="{B9745253-903F-4ACF-AA2E-A8631B37BEEC}"/>
              </a:ext>
            </a:extLst>
          </p:cNvPr>
          <p:cNvSpPr>
            <a:spLocks noChangeArrowheads="1"/>
          </p:cNvSpPr>
          <p:nvPr/>
        </p:nvSpPr>
        <p:spPr bwMode="auto">
          <a:xfrm>
            <a:off x="1042988" y="4616450"/>
            <a:ext cx="1008062" cy="576263"/>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a:t>
            </a:r>
            <a:br>
              <a:rPr lang="it-IT" altLang="it-IT" sz="1800">
                <a:latin typeface="Arial Narrow" panose="020B0606020202030204" pitchFamily="34" charset="0"/>
              </a:rPr>
            </a:br>
            <a:r>
              <a:rPr lang="it-IT" altLang="it-IT" sz="1800">
                <a:latin typeface="Arial Narrow" panose="020B0606020202030204" pitchFamily="34" charset="0"/>
              </a:rPr>
              <a:t>header</a:t>
            </a:r>
          </a:p>
        </p:txBody>
      </p:sp>
      <p:sp>
        <p:nvSpPr>
          <p:cNvPr id="31759" name="Line 15">
            <a:extLst>
              <a:ext uri="{FF2B5EF4-FFF2-40B4-BE49-F238E27FC236}">
                <a16:creationId xmlns:a16="http://schemas.microsoft.com/office/drawing/2014/main" id="{BD117AE0-E78F-45EF-A2F1-98F3F52841BD}"/>
              </a:ext>
            </a:extLst>
          </p:cNvPr>
          <p:cNvSpPr>
            <a:spLocks noChangeShapeType="1"/>
          </p:cNvSpPr>
          <p:nvPr/>
        </p:nvSpPr>
        <p:spPr bwMode="auto">
          <a:xfrm>
            <a:off x="1979613" y="2673350"/>
            <a:ext cx="0" cy="395288"/>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60" name="Text Box 16">
            <a:extLst>
              <a:ext uri="{FF2B5EF4-FFF2-40B4-BE49-F238E27FC236}">
                <a16:creationId xmlns:a16="http://schemas.microsoft.com/office/drawing/2014/main" id="{FAD3672E-8DC5-43CB-8327-E5B7301501A2}"/>
              </a:ext>
            </a:extLst>
          </p:cNvPr>
          <p:cNvSpPr txBox="1">
            <a:spLocks noChangeArrowheads="1"/>
          </p:cNvSpPr>
          <p:nvPr/>
        </p:nvSpPr>
        <p:spPr bwMode="auto">
          <a:xfrm>
            <a:off x="1116013" y="3014663"/>
            <a:ext cx="1744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Protocol=50 (ESP)</a:t>
            </a:r>
          </a:p>
        </p:txBody>
      </p:sp>
      <p:sp>
        <p:nvSpPr>
          <p:cNvPr id="31761" name="Line 17">
            <a:extLst>
              <a:ext uri="{FF2B5EF4-FFF2-40B4-BE49-F238E27FC236}">
                <a16:creationId xmlns:a16="http://schemas.microsoft.com/office/drawing/2014/main" id="{BDF23C3E-CC30-455E-8E5A-F767B4EF4156}"/>
              </a:ext>
            </a:extLst>
          </p:cNvPr>
          <p:cNvSpPr>
            <a:spLocks noChangeShapeType="1"/>
          </p:cNvSpPr>
          <p:nvPr/>
        </p:nvSpPr>
        <p:spPr bwMode="auto">
          <a:xfrm flipH="1">
            <a:off x="6588125" y="2673350"/>
            <a:ext cx="0" cy="4318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62" name="Text Box 18">
            <a:extLst>
              <a:ext uri="{FF2B5EF4-FFF2-40B4-BE49-F238E27FC236}">
                <a16:creationId xmlns:a16="http://schemas.microsoft.com/office/drawing/2014/main" id="{E9200E6C-06DF-4068-9E96-E652DAC4452C}"/>
              </a:ext>
            </a:extLst>
          </p:cNvPr>
          <p:cNvSpPr txBox="1">
            <a:spLocks noChangeArrowheads="1"/>
          </p:cNvSpPr>
          <p:nvPr/>
        </p:nvSpPr>
        <p:spPr bwMode="auto">
          <a:xfrm>
            <a:off x="3379788" y="3033713"/>
            <a:ext cx="5094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Next Header = 6 (TCP), 17 (UDP), other for other protocols</a:t>
            </a:r>
          </a:p>
        </p:txBody>
      </p:sp>
      <p:sp>
        <p:nvSpPr>
          <p:cNvPr id="31763" name="Line 19">
            <a:extLst>
              <a:ext uri="{FF2B5EF4-FFF2-40B4-BE49-F238E27FC236}">
                <a16:creationId xmlns:a16="http://schemas.microsoft.com/office/drawing/2014/main" id="{F13B4DC1-92DB-4F41-8F0D-AED79CD2197A}"/>
              </a:ext>
            </a:extLst>
          </p:cNvPr>
          <p:cNvSpPr>
            <a:spLocks noChangeShapeType="1"/>
          </p:cNvSpPr>
          <p:nvPr/>
        </p:nvSpPr>
        <p:spPr bwMode="auto">
          <a:xfrm>
            <a:off x="1443038" y="5192713"/>
            <a:ext cx="0" cy="39528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64" name="Text Box 20">
            <a:extLst>
              <a:ext uri="{FF2B5EF4-FFF2-40B4-BE49-F238E27FC236}">
                <a16:creationId xmlns:a16="http://schemas.microsoft.com/office/drawing/2014/main" id="{6AC0E273-A7F9-4FC5-B7D4-41B1B9C4DC50}"/>
              </a:ext>
            </a:extLst>
          </p:cNvPr>
          <p:cNvSpPr txBox="1">
            <a:spLocks noChangeArrowheads="1"/>
          </p:cNvSpPr>
          <p:nvPr/>
        </p:nvSpPr>
        <p:spPr bwMode="auto">
          <a:xfrm>
            <a:off x="1150938" y="5534025"/>
            <a:ext cx="1744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Protocol=50 (ESP)</a:t>
            </a:r>
          </a:p>
        </p:txBody>
      </p:sp>
      <p:sp>
        <p:nvSpPr>
          <p:cNvPr id="31765" name="Line 21">
            <a:extLst>
              <a:ext uri="{FF2B5EF4-FFF2-40B4-BE49-F238E27FC236}">
                <a16:creationId xmlns:a16="http://schemas.microsoft.com/office/drawing/2014/main" id="{683152BB-CFFE-42EB-9453-2F69A7D0F1E8}"/>
              </a:ext>
            </a:extLst>
          </p:cNvPr>
          <p:cNvSpPr>
            <a:spLocks noChangeShapeType="1"/>
          </p:cNvSpPr>
          <p:nvPr/>
        </p:nvSpPr>
        <p:spPr bwMode="auto">
          <a:xfrm flipH="1">
            <a:off x="7910513" y="5192713"/>
            <a:ext cx="9525" cy="86360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66" name="Text Box 22">
            <a:extLst>
              <a:ext uri="{FF2B5EF4-FFF2-40B4-BE49-F238E27FC236}">
                <a16:creationId xmlns:a16="http://schemas.microsoft.com/office/drawing/2014/main" id="{B356D459-DFD7-4236-8248-4E36634C7162}"/>
              </a:ext>
            </a:extLst>
          </p:cNvPr>
          <p:cNvSpPr txBox="1">
            <a:spLocks noChangeArrowheads="1"/>
          </p:cNvSpPr>
          <p:nvPr/>
        </p:nvSpPr>
        <p:spPr bwMode="auto">
          <a:xfrm>
            <a:off x="6710363" y="5978525"/>
            <a:ext cx="2109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Next Header = 4 (IPv4)</a:t>
            </a:r>
          </a:p>
        </p:txBody>
      </p:sp>
      <p:sp>
        <p:nvSpPr>
          <p:cNvPr id="31767" name="Line 23">
            <a:extLst>
              <a:ext uri="{FF2B5EF4-FFF2-40B4-BE49-F238E27FC236}">
                <a16:creationId xmlns:a16="http://schemas.microsoft.com/office/drawing/2014/main" id="{62C49908-A3C1-4A9D-91A2-E42B6C9C0B19}"/>
              </a:ext>
            </a:extLst>
          </p:cNvPr>
          <p:cNvSpPr>
            <a:spLocks noChangeShapeType="1"/>
          </p:cNvSpPr>
          <p:nvPr/>
        </p:nvSpPr>
        <p:spPr bwMode="auto">
          <a:xfrm>
            <a:off x="3779838" y="5192713"/>
            <a:ext cx="0" cy="395287"/>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68" name="Text Box 24">
            <a:extLst>
              <a:ext uri="{FF2B5EF4-FFF2-40B4-BE49-F238E27FC236}">
                <a16:creationId xmlns:a16="http://schemas.microsoft.com/office/drawing/2014/main" id="{96A2BF01-B09E-4A86-911C-9D2604606750}"/>
              </a:ext>
            </a:extLst>
          </p:cNvPr>
          <p:cNvSpPr txBox="1">
            <a:spLocks noChangeArrowheads="1"/>
          </p:cNvSpPr>
          <p:nvPr/>
        </p:nvSpPr>
        <p:spPr bwMode="auto">
          <a:xfrm>
            <a:off x="3495675" y="5534025"/>
            <a:ext cx="26812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Protocol= 6 (TCP), 17 (UDP), </a:t>
            </a:r>
            <a:br>
              <a:rPr lang="it-IT" altLang="it-IT" sz="1800" b="0">
                <a:latin typeface="Arial Narrow" panose="020B0606020202030204" pitchFamily="34" charset="0"/>
              </a:rPr>
            </a:br>
            <a:r>
              <a:rPr lang="it-IT" altLang="it-IT" sz="1800" b="0">
                <a:latin typeface="Arial Narrow" panose="020B0606020202030204" pitchFamily="34" charset="0"/>
              </a:rPr>
              <a:t>other for other protocols</a:t>
            </a:r>
          </a:p>
        </p:txBody>
      </p:sp>
      <p:sp>
        <p:nvSpPr>
          <p:cNvPr id="31769" name="Text Box 25">
            <a:extLst>
              <a:ext uri="{FF2B5EF4-FFF2-40B4-BE49-F238E27FC236}">
                <a16:creationId xmlns:a16="http://schemas.microsoft.com/office/drawing/2014/main" id="{9B5A7A5D-3E7A-4F5A-8929-AF7CDEDF7B37}"/>
              </a:ext>
            </a:extLst>
          </p:cNvPr>
          <p:cNvSpPr txBox="1">
            <a:spLocks noChangeArrowheads="1"/>
          </p:cNvSpPr>
          <p:nvPr/>
        </p:nvSpPr>
        <p:spPr bwMode="auto">
          <a:xfrm>
            <a:off x="503238" y="3573463"/>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Tunnel mode:</a:t>
            </a:r>
          </a:p>
        </p:txBody>
      </p:sp>
      <p:sp>
        <p:nvSpPr>
          <p:cNvPr id="31770" name="Rectangle 26">
            <a:extLst>
              <a:ext uri="{FF2B5EF4-FFF2-40B4-BE49-F238E27FC236}">
                <a16:creationId xmlns:a16="http://schemas.microsoft.com/office/drawing/2014/main" id="{BE6EEBA2-9EE6-4D80-8D55-214665CECEEA}"/>
              </a:ext>
            </a:extLst>
          </p:cNvPr>
          <p:cNvSpPr>
            <a:spLocks noChangeArrowheads="1"/>
          </p:cNvSpPr>
          <p:nvPr/>
        </p:nvSpPr>
        <p:spPr bwMode="auto">
          <a:xfrm>
            <a:off x="2555875" y="2097088"/>
            <a:ext cx="792163"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31771" name="Rectangle 27">
            <a:extLst>
              <a:ext uri="{FF2B5EF4-FFF2-40B4-BE49-F238E27FC236}">
                <a16:creationId xmlns:a16="http://schemas.microsoft.com/office/drawing/2014/main" id="{18527E4B-4050-42FD-9311-7E87F67B774A}"/>
              </a:ext>
            </a:extLst>
          </p:cNvPr>
          <p:cNvSpPr>
            <a:spLocks noChangeArrowheads="1"/>
          </p:cNvSpPr>
          <p:nvPr/>
        </p:nvSpPr>
        <p:spPr bwMode="auto">
          <a:xfrm>
            <a:off x="4319588" y="4616450"/>
            <a:ext cx="792162" cy="5762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31772" name="Line 28">
            <a:extLst>
              <a:ext uri="{FF2B5EF4-FFF2-40B4-BE49-F238E27FC236}">
                <a16:creationId xmlns:a16="http://schemas.microsoft.com/office/drawing/2014/main" id="{56E73E19-42F1-4397-8AF1-7785DFB3689B}"/>
              </a:ext>
            </a:extLst>
          </p:cNvPr>
          <p:cNvSpPr>
            <a:spLocks noChangeShapeType="1"/>
          </p:cNvSpPr>
          <p:nvPr/>
        </p:nvSpPr>
        <p:spPr bwMode="auto">
          <a:xfrm flipV="1">
            <a:off x="3348038" y="1736725"/>
            <a:ext cx="0" cy="396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73" name="Line 29">
            <a:extLst>
              <a:ext uri="{FF2B5EF4-FFF2-40B4-BE49-F238E27FC236}">
                <a16:creationId xmlns:a16="http://schemas.microsoft.com/office/drawing/2014/main" id="{FBC4C30A-24AF-46D6-9BBA-6A09B0780A2E}"/>
              </a:ext>
            </a:extLst>
          </p:cNvPr>
          <p:cNvSpPr>
            <a:spLocks noChangeShapeType="1"/>
          </p:cNvSpPr>
          <p:nvPr/>
        </p:nvSpPr>
        <p:spPr bwMode="auto">
          <a:xfrm flipV="1">
            <a:off x="3348038" y="148431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74" name="Line 30">
            <a:extLst>
              <a:ext uri="{FF2B5EF4-FFF2-40B4-BE49-F238E27FC236}">
                <a16:creationId xmlns:a16="http://schemas.microsoft.com/office/drawing/2014/main" id="{38C30AEB-A77C-4050-A64D-DA7D299AB13E}"/>
              </a:ext>
            </a:extLst>
          </p:cNvPr>
          <p:cNvSpPr>
            <a:spLocks noChangeShapeType="1"/>
          </p:cNvSpPr>
          <p:nvPr/>
        </p:nvSpPr>
        <p:spPr bwMode="auto">
          <a:xfrm flipV="1">
            <a:off x="6877050" y="148431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75" name="Line 31">
            <a:extLst>
              <a:ext uri="{FF2B5EF4-FFF2-40B4-BE49-F238E27FC236}">
                <a16:creationId xmlns:a16="http://schemas.microsoft.com/office/drawing/2014/main" id="{258EB14E-EBEE-4F4C-8102-B9DEC97A2CA6}"/>
              </a:ext>
            </a:extLst>
          </p:cNvPr>
          <p:cNvSpPr>
            <a:spLocks noChangeShapeType="1"/>
          </p:cNvSpPr>
          <p:nvPr/>
        </p:nvSpPr>
        <p:spPr bwMode="auto">
          <a:xfrm flipV="1">
            <a:off x="3816350" y="1844675"/>
            <a:ext cx="3060700"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76" name="Text Box 32">
            <a:extLst>
              <a:ext uri="{FF2B5EF4-FFF2-40B4-BE49-F238E27FC236}">
                <a16:creationId xmlns:a16="http://schemas.microsoft.com/office/drawing/2014/main" id="{EBEB4B2F-6210-4D29-A777-1AC99D5B2D41}"/>
              </a:ext>
            </a:extLst>
          </p:cNvPr>
          <p:cNvSpPr txBox="1">
            <a:spLocks noChangeArrowheads="1"/>
          </p:cNvSpPr>
          <p:nvPr/>
        </p:nvSpPr>
        <p:spPr bwMode="auto">
          <a:xfrm>
            <a:off x="4673600" y="1628775"/>
            <a:ext cx="105092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encryption</a:t>
            </a:r>
          </a:p>
        </p:txBody>
      </p:sp>
      <p:sp>
        <p:nvSpPr>
          <p:cNvPr id="31777" name="Rectangle 33">
            <a:extLst>
              <a:ext uri="{FF2B5EF4-FFF2-40B4-BE49-F238E27FC236}">
                <a16:creationId xmlns:a16="http://schemas.microsoft.com/office/drawing/2014/main" id="{4D125534-0435-4E51-AEB2-F181DB1D3B22}"/>
              </a:ext>
            </a:extLst>
          </p:cNvPr>
          <p:cNvSpPr>
            <a:spLocks noChangeArrowheads="1"/>
          </p:cNvSpPr>
          <p:nvPr/>
        </p:nvSpPr>
        <p:spPr bwMode="auto">
          <a:xfrm>
            <a:off x="2051050" y="4616450"/>
            <a:ext cx="792163" cy="576263"/>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New IP</a:t>
            </a:r>
            <a:br>
              <a:rPr lang="it-IT" altLang="it-IT" sz="1800">
                <a:latin typeface="Arial Narrow" panose="020B0606020202030204" pitchFamily="34" charset="0"/>
              </a:rPr>
            </a:br>
            <a:r>
              <a:rPr lang="it-IT" altLang="it-IT" sz="1800">
                <a:latin typeface="Arial Narrow" panose="020B0606020202030204" pitchFamily="34" charset="0"/>
              </a:rPr>
              <a:t>options</a:t>
            </a:r>
          </a:p>
        </p:txBody>
      </p:sp>
      <p:sp>
        <p:nvSpPr>
          <p:cNvPr id="31778" name="Line 34">
            <a:extLst>
              <a:ext uri="{FF2B5EF4-FFF2-40B4-BE49-F238E27FC236}">
                <a16:creationId xmlns:a16="http://schemas.microsoft.com/office/drawing/2014/main" id="{670AB86D-66E3-4897-8291-8F232B248266}"/>
              </a:ext>
            </a:extLst>
          </p:cNvPr>
          <p:cNvSpPr>
            <a:spLocks noChangeShapeType="1"/>
          </p:cNvSpPr>
          <p:nvPr/>
        </p:nvSpPr>
        <p:spPr bwMode="auto">
          <a:xfrm>
            <a:off x="2843213" y="4076700"/>
            <a:ext cx="5329237" cy="1588"/>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79" name="Line 35">
            <a:extLst>
              <a:ext uri="{FF2B5EF4-FFF2-40B4-BE49-F238E27FC236}">
                <a16:creationId xmlns:a16="http://schemas.microsoft.com/office/drawing/2014/main" id="{187FBEBF-33E8-48EA-B5AC-6E81D5A27C17}"/>
              </a:ext>
            </a:extLst>
          </p:cNvPr>
          <p:cNvSpPr>
            <a:spLocks noChangeShapeType="1"/>
          </p:cNvSpPr>
          <p:nvPr/>
        </p:nvSpPr>
        <p:spPr bwMode="auto">
          <a:xfrm flipV="1">
            <a:off x="3311525" y="4257675"/>
            <a:ext cx="0" cy="396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80" name="Line 36">
            <a:extLst>
              <a:ext uri="{FF2B5EF4-FFF2-40B4-BE49-F238E27FC236}">
                <a16:creationId xmlns:a16="http://schemas.microsoft.com/office/drawing/2014/main" id="{7C00E6F3-E07F-4D77-8F2E-B182862F1458}"/>
              </a:ext>
            </a:extLst>
          </p:cNvPr>
          <p:cNvSpPr>
            <a:spLocks noChangeShapeType="1"/>
          </p:cNvSpPr>
          <p:nvPr/>
        </p:nvSpPr>
        <p:spPr bwMode="auto">
          <a:xfrm flipV="1">
            <a:off x="2843213" y="400526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81" name="Line 37">
            <a:extLst>
              <a:ext uri="{FF2B5EF4-FFF2-40B4-BE49-F238E27FC236}">
                <a16:creationId xmlns:a16="http://schemas.microsoft.com/office/drawing/2014/main" id="{BFB12E92-7E50-4969-922B-B5839D3E379B}"/>
              </a:ext>
            </a:extLst>
          </p:cNvPr>
          <p:cNvSpPr>
            <a:spLocks noChangeShapeType="1"/>
          </p:cNvSpPr>
          <p:nvPr/>
        </p:nvSpPr>
        <p:spPr bwMode="auto">
          <a:xfrm flipV="1">
            <a:off x="8172450" y="4005263"/>
            <a:ext cx="0" cy="828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82" name="Line 38">
            <a:extLst>
              <a:ext uri="{FF2B5EF4-FFF2-40B4-BE49-F238E27FC236}">
                <a16:creationId xmlns:a16="http://schemas.microsoft.com/office/drawing/2014/main" id="{9BF8F442-EB21-49F9-B91D-1FEEFDB76516}"/>
              </a:ext>
            </a:extLst>
          </p:cNvPr>
          <p:cNvSpPr>
            <a:spLocks noChangeShapeType="1"/>
          </p:cNvSpPr>
          <p:nvPr/>
        </p:nvSpPr>
        <p:spPr bwMode="auto">
          <a:xfrm flipV="1">
            <a:off x="3311525" y="4365625"/>
            <a:ext cx="4860925" cy="0"/>
          </a:xfrm>
          <a:prstGeom prst="line">
            <a:avLst/>
          </a:prstGeom>
          <a:noFill/>
          <a:ln w="127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1783" name="Text Box 39">
            <a:extLst>
              <a:ext uri="{FF2B5EF4-FFF2-40B4-BE49-F238E27FC236}">
                <a16:creationId xmlns:a16="http://schemas.microsoft.com/office/drawing/2014/main" id="{6505D133-5441-47F5-BA1A-B1EEB910A9E0}"/>
              </a:ext>
            </a:extLst>
          </p:cNvPr>
          <p:cNvSpPr txBox="1">
            <a:spLocks noChangeArrowheads="1"/>
          </p:cNvSpPr>
          <p:nvPr/>
        </p:nvSpPr>
        <p:spPr bwMode="auto">
          <a:xfrm>
            <a:off x="4889500" y="4149725"/>
            <a:ext cx="1050925"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encryption</a:t>
            </a:r>
          </a:p>
        </p:txBody>
      </p:sp>
      <p:sp>
        <p:nvSpPr>
          <p:cNvPr id="31784" name="Text Box 40">
            <a:extLst>
              <a:ext uri="{FF2B5EF4-FFF2-40B4-BE49-F238E27FC236}">
                <a16:creationId xmlns:a16="http://schemas.microsoft.com/office/drawing/2014/main" id="{BC3FFFC5-1064-4436-BBCC-89652D36B74A}"/>
              </a:ext>
            </a:extLst>
          </p:cNvPr>
          <p:cNvSpPr txBox="1">
            <a:spLocks noChangeArrowheads="1"/>
          </p:cNvSpPr>
          <p:nvPr/>
        </p:nvSpPr>
        <p:spPr bwMode="auto">
          <a:xfrm>
            <a:off x="4708525" y="3817938"/>
            <a:ext cx="1376363"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Authentication</a:t>
            </a:r>
          </a:p>
        </p:txBody>
      </p:sp>
      <p:sp>
        <p:nvSpPr>
          <p:cNvPr id="31785" name="Rectangle 41">
            <a:extLst>
              <a:ext uri="{FF2B5EF4-FFF2-40B4-BE49-F238E27FC236}">
                <a16:creationId xmlns:a16="http://schemas.microsoft.com/office/drawing/2014/main" id="{9EEE3F08-AF30-4E71-A160-E1A191915D8A}"/>
              </a:ext>
            </a:extLst>
          </p:cNvPr>
          <p:cNvSpPr>
            <a:spLocks noChangeArrowheads="1"/>
          </p:cNvSpPr>
          <p:nvPr/>
        </p:nvSpPr>
        <p:spPr bwMode="auto">
          <a:xfrm>
            <a:off x="6408738" y="2097088"/>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p>
          <a:p>
            <a:pPr algn="ctr" eaLnBrk="1" hangingPunct="1">
              <a:spcBef>
                <a:spcPct val="0"/>
              </a:spcBef>
              <a:buClrTx/>
              <a:buFontTx/>
              <a:buNone/>
            </a:pPr>
            <a:r>
              <a:rPr lang="it-IT" altLang="it-IT" sz="1800">
                <a:latin typeface="Arial Narrow" panose="020B0606020202030204" pitchFamily="34" charset="0"/>
              </a:rPr>
              <a:t>trl </a:t>
            </a:r>
          </a:p>
        </p:txBody>
      </p:sp>
      <p:sp>
        <p:nvSpPr>
          <p:cNvPr id="31786" name="Line 42">
            <a:extLst>
              <a:ext uri="{FF2B5EF4-FFF2-40B4-BE49-F238E27FC236}">
                <a16:creationId xmlns:a16="http://schemas.microsoft.com/office/drawing/2014/main" id="{CE5221BA-81A9-41C9-B77B-150E633033B5}"/>
              </a:ext>
            </a:extLst>
          </p:cNvPr>
          <p:cNvSpPr>
            <a:spLocks noChangeShapeType="1"/>
          </p:cNvSpPr>
          <p:nvPr/>
        </p:nvSpPr>
        <p:spPr bwMode="auto">
          <a:xfrm flipV="1">
            <a:off x="3816350" y="1736725"/>
            <a:ext cx="0" cy="396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1787" name="Rectangle 43">
            <a:extLst>
              <a:ext uri="{FF2B5EF4-FFF2-40B4-BE49-F238E27FC236}">
                <a16:creationId xmlns:a16="http://schemas.microsoft.com/office/drawing/2014/main" id="{E43A5A35-FD96-48D8-8543-00585A5DAAAC}"/>
              </a:ext>
            </a:extLst>
          </p:cNvPr>
          <p:cNvSpPr>
            <a:spLocks noChangeArrowheads="1"/>
          </p:cNvSpPr>
          <p:nvPr/>
        </p:nvSpPr>
        <p:spPr bwMode="auto">
          <a:xfrm>
            <a:off x="6875463" y="2097088"/>
            <a:ext cx="468312" cy="576262"/>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p>
          <a:p>
            <a:pPr algn="ctr" eaLnBrk="1" hangingPunct="1">
              <a:spcBef>
                <a:spcPct val="0"/>
              </a:spcBef>
              <a:buClrTx/>
              <a:buFontTx/>
              <a:buNone/>
            </a:pPr>
            <a:r>
              <a:rPr lang="it-IT" altLang="it-IT" sz="1800">
                <a:latin typeface="Arial Narrow" panose="020B0606020202030204" pitchFamily="34" charset="0"/>
              </a:rPr>
              <a:t>ICV </a:t>
            </a:r>
          </a:p>
        </p:txBody>
      </p:sp>
      <p:sp>
        <p:nvSpPr>
          <p:cNvPr id="31788" name="Rectangle 44">
            <a:extLst>
              <a:ext uri="{FF2B5EF4-FFF2-40B4-BE49-F238E27FC236}">
                <a16:creationId xmlns:a16="http://schemas.microsoft.com/office/drawing/2014/main" id="{EFB8CABE-6E98-4C2F-AAE0-16FB88B473D5}"/>
              </a:ext>
            </a:extLst>
          </p:cNvPr>
          <p:cNvSpPr>
            <a:spLocks noChangeArrowheads="1"/>
          </p:cNvSpPr>
          <p:nvPr/>
        </p:nvSpPr>
        <p:spPr bwMode="auto">
          <a:xfrm>
            <a:off x="7705725" y="4616450"/>
            <a:ext cx="468313" cy="576263"/>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p>
          <a:p>
            <a:pPr algn="ctr" eaLnBrk="1" hangingPunct="1">
              <a:spcBef>
                <a:spcPct val="0"/>
              </a:spcBef>
              <a:buClrTx/>
              <a:buFontTx/>
              <a:buNone/>
            </a:pPr>
            <a:r>
              <a:rPr lang="it-IT" altLang="it-IT" sz="1800">
                <a:latin typeface="Arial Narrow" panose="020B0606020202030204" pitchFamily="34" charset="0"/>
              </a:rPr>
              <a:t>trl </a:t>
            </a:r>
          </a:p>
        </p:txBody>
      </p:sp>
      <p:sp>
        <p:nvSpPr>
          <p:cNvPr id="31789" name="Rectangle 45">
            <a:extLst>
              <a:ext uri="{FF2B5EF4-FFF2-40B4-BE49-F238E27FC236}">
                <a16:creationId xmlns:a16="http://schemas.microsoft.com/office/drawing/2014/main" id="{A4D8CA5B-5C67-4C8D-8BEA-8ED4353D3086}"/>
              </a:ext>
            </a:extLst>
          </p:cNvPr>
          <p:cNvSpPr>
            <a:spLocks noChangeArrowheads="1"/>
          </p:cNvSpPr>
          <p:nvPr/>
        </p:nvSpPr>
        <p:spPr bwMode="auto">
          <a:xfrm>
            <a:off x="8172450" y="4616450"/>
            <a:ext cx="468313" cy="576263"/>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ESP</a:t>
            </a:r>
          </a:p>
          <a:p>
            <a:pPr algn="ctr" eaLnBrk="1" hangingPunct="1">
              <a:spcBef>
                <a:spcPct val="0"/>
              </a:spcBef>
              <a:buClrTx/>
              <a:buFontTx/>
              <a:buNone/>
            </a:pPr>
            <a:r>
              <a:rPr lang="it-IT" altLang="it-IT" sz="1800">
                <a:latin typeface="Arial Narrow" panose="020B0606020202030204" pitchFamily="34" charset="0"/>
              </a:rPr>
              <a:t>ICV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a:extLst>
              <a:ext uri="{FF2B5EF4-FFF2-40B4-BE49-F238E27FC236}">
                <a16:creationId xmlns:a16="http://schemas.microsoft.com/office/drawing/2014/main" id="{7922C92A-F0D1-45AB-AA80-21936885B71D}"/>
              </a:ext>
            </a:extLst>
          </p:cNvPr>
          <p:cNvSpPr>
            <a:spLocks noGrp="1" noChangeArrowheads="1"/>
          </p:cNvSpPr>
          <p:nvPr>
            <p:ph type="title"/>
          </p:nvPr>
        </p:nvSpPr>
        <p:spPr/>
        <p:txBody>
          <a:bodyPr/>
          <a:lstStyle/>
          <a:p>
            <a:pPr eaLnBrk="1" hangingPunct="1">
              <a:defRPr/>
            </a:pPr>
            <a:r>
              <a:rPr lang="it-IT" sz="3200"/>
              <a:t>When transport? When Tunnel?</a:t>
            </a:r>
          </a:p>
        </p:txBody>
      </p:sp>
      <p:sp>
        <p:nvSpPr>
          <p:cNvPr id="32771" name="Cloud">
            <a:extLst>
              <a:ext uri="{FF2B5EF4-FFF2-40B4-BE49-F238E27FC236}">
                <a16:creationId xmlns:a16="http://schemas.microsoft.com/office/drawing/2014/main" id="{4BB2A099-2A99-407E-9CDD-A720737B9492}"/>
              </a:ext>
            </a:extLst>
          </p:cNvPr>
          <p:cNvSpPr>
            <a:spLocks noChangeAspect="1" noEditPoints="1" noChangeArrowheads="1"/>
          </p:cNvSpPr>
          <p:nvPr/>
        </p:nvSpPr>
        <p:spPr bwMode="auto">
          <a:xfrm>
            <a:off x="358775" y="345916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32772" name="Cloud">
            <a:extLst>
              <a:ext uri="{FF2B5EF4-FFF2-40B4-BE49-F238E27FC236}">
                <a16:creationId xmlns:a16="http://schemas.microsoft.com/office/drawing/2014/main" id="{FD2C777B-ADBE-49F6-A884-394F093A6CA3}"/>
              </a:ext>
            </a:extLst>
          </p:cNvPr>
          <p:cNvSpPr>
            <a:spLocks noChangeAspect="1" noEditPoints="1" noChangeArrowheads="1"/>
          </p:cNvSpPr>
          <p:nvPr/>
        </p:nvSpPr>
        <p:spPr bwMode="auto">
          <a:xfrm>
            <a:off x="2835275" y="3316288"/>
            <a:ext cx="3105150" cy="1979612"/>
          </a:xfrm>
          <a:custGeom>
            <a:avLst/>
            <a:gdLst>
              <a:gd name="T0" fmla="*/ 199055497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32773" name="Picture 6">
            <a:extLst>
              <a:ext uri="{FF2B5EF4-FFF2-40B4-BE49-F238E27FC236}">
                <a16:creationId xmlns:a16="http://schemas.microsoft.com/office/drawing/2014/main" id="{8E1F5E41-2F89-4C70-86DC-8A31029DD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354513"/>
            <a:ext cx="6254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a:extLst>
              <a:ext uri="{FF2B5EF4-FFF2-40B4-BE49-F238E27FC236}">
                <a16:creationId xmlns:a16="http://schemas.microsoft.com/office/drawing/2014/main" id="{122A8149-1F7B-4E40-9FFF-1A3B81ABE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130550"/>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Cloud">
            <a:extLst>
              <a:ext uri="{FF2B5EF4-FFF2-40B4-BE49-F238E27FC236}">
                <a16:creationId xmlns:a16="http://schemas.microsoft.com/office/drawing/2014/main" id="{42683675-30C5-4AE4-A56F-88D5D322F912}"/>
              </a:ext>
            </a:extLst>
          </p:cNvPr>
          <p:cNvSpPr>
            <a:spLocks noChangeAspect="1" noEditPoints="1" noChangeArrowheads="1"/>
          </p:cNvSpPr>
          <p:nvPr/>
        </p:nvSpPr>
        <p:spPr bwMode="auto">
          <a:xfrm>
            <a:off x="6362700" y="31353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32776" name="Picture 9">
            <a:extLst>
              <a:ext uri="{FF2B5EF4-FFF2-40B4-BE49-F238E27FC236}">
                <a16:creationId xmlns:a16="http://schemas.microsoft.com/office/drawing/2014/main" id="{50791131-668F-4FA3-8824-2C13B03BB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4071938"/>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77" name="Picture 10">
            <a:extLst>
              <a:ext uri="{FF2B5EF4-FFF2-40B4-BE49-F238E27FC236}">
                <a16:creationId xmlns:a16="http://schemas.microsoft.com/office/drawing/2014/main" id="{F3CAA49B-917F-4C4A-BDC3-A8378300A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650" y="4071938"/>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2778" name="Object 11">
            <a:extLst>
              <a:ext uri="{FF2B5EF4-FFF2-40B4-BE49-F238E27FC236}">
                <a16:creationId xmlns:a16="http://schemas.microsoft.com/office/drawing/2014/main" id="{1FBA73D6-B12D-478B-8D41-25B12FE995F4}"/>
              </a:ext>
            </a:extLst>
          </p:cNvPr>
          <p:cNvGraphicFramePr>
            <a:graphicFrameLocks noChangeAspect="1"/>
          </p:cNvGraphicFramePr>
          <p:nvPr/>
        </p:nvGraphicFramePr>
        <p:xfrm>
          <a:off x="5472113" y="3033713"/>
          <a:ext cx="457200" cy="822325"/>
        </p:xfrm>
        <a:graphic>
          <a:graphicData uri="http://schemas.openxmlformats.org/presentationml/2006/ole">
            <mc:AlternateContent xmlns:mc="http://schemas.openxmlformats.org/markup-compatibility/2006">
              <mc:Choice xmlns:v="urn:schemas-microsoft-com:vml" Requires="v">
                <p:oleObj spid="_x0000_s32792" name="ClipArt" r:id="rId5" imgW="1927225" imgH="3382963" progId="MS_ClipArt_Gallery.2">
                  <p:embed/>
                </p:oleObj>
              </mc:Choice>
              <mc:Fallback>
                <p:oleObj name="ClipArt" r:id="rId5" imgW="1927225" imgH="3382963"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113" y="3033713"/>
                        <a:ext cx="457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9" name="Line 12">
            <a:extLst>
              <a:ext uri="{FF2B5EF4-FFF2-40B4-BE49-F238E27FC236}">
                <a16:creationId xmlns:a16="http://schemas.microsoft.com/office/drawing/2014/main" id="{E15EAF63-00A3-41F6-9A46-F76594850367}"/>
              </a:ext>
            </a:extLst>
          </p:cNvPr>
          <p:cNvSpPr>
            <a:spLocks noChangeShapeType="1"/>
          </p:cNvSpPr>
          <p:nvPr/>
        </p:nvSpPr>
        <p:spPr bwMode="auto">
          <a:xfrm flipV="1">
            <a:off x="3671888" y="3459163"/>
            <a:ext cx="1800225" cy="0"/>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2780" name="Line 13">
            <a:extLst>
              <a:ext uri="{FF2B5EF4-FFF2-40B4-BE49-F238E27FC236}">
                <a16:creationId xmlns:a16="http://schemas.microsoft.com/office/drawing/2014/main" id="{7391B2D6-36D2-47F5-8E0A-4CB0F7AE35F2}"/>
              </a:ext>
            </a:extLst>
          </p:cNvPr>
          <p:cNvSpPr>
            <a:spLocks noChangeShapeType="1"/>
          </p:cNvSpPr>
          <p:nvPr/>
        </p:nvSpPr>
        <p:spPr bwMode="auto">
          <a:xfrm flipV="1">
            <a:off x="3167063" y="4324350"/>
            <a:ext cx="2520950" cy="34925"/>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graphicFrame>
        <p:nvGraphicFramePr>
          <p:cNvPr id="32781" name="Object 14">
            <a:extLst>
              <a:ext uri="{FF2B5EF4-FFF2-40B4-BE49-F238E27FC236}">
                <a16:creationId xmlns:a16="http://schemas.microsoft.com/office/drawing/2014/main" id="{75E0EAEF-110A-44EA-B8A3-A8AD0CA46F6E}"/>
              </a:ext>
            </a:extLst>
          </p:cNvPr>
          <p:cNvGraphicFramePr>
            <a:graphicFrameLocks noChangeAspect="1"/>
          </p:cNvGraphicFramePr>
          <p:nvPr/>
        </p:nvGraphicFramePr>
        <p:xfrm>
          <a:off x="7751763" y="4365625"/>
          <a:ext cx="457200" cy="822325"/>
        </p:xfrm>
        <a:graphic>
          <a:graphicData uri="http://schemas.openxmlformats.org/presentationml/2006/ole">
            <mc:AlternateContent xmlns:mc="http://schemas.openxmlformats.org/markup-compatibility/2006">
              <mc:Choice xmlns:v="urn:schemas-microsoft-com:vml" Requires="v">
                <p:oleObj spid="_x0000_s32793" name="ClipArt" r:id="rId7" imgW="1927225" imgH="3382963" progId="MS_ClipArt_Gallery.2">
                  <p:embed/>
                </p:oleObj>
              </mc:Choice>
              <mc:Fallback>
                <p:oleObj name="ClipArt" r:id="rId7" imgW="1927225" imgH="3382963"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1763" y="4365625"/>
                        <a:ext cx="457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Line 15">
            <a:extLst>
              <a:ext uri="{FF2B5EF4-FFF2-40B4-BE49-F238E27FC236}">
                <a16:creationId xmlns:a16="http://schemas.microsoft.com/office/drawing/2014/main" id="{3E0EF792-B1EA-4C21-9DC5-2E43B08814CE}"/>
              </a:ext>
            </a:extLst>
          </p:cNvPr>
          <p:cNvSpPr>
            <a:spLocks noChangeShapeType="1"/>
          </p:cNvSpPr>
          <p:nvPr/>
        </p:nvSpPr>
        <p:spPr bwMode="auto">
          <a:xfrm>
            <a:off x="3635375" y="3532188"/>
            <a:ext cx="2089150" cy="611187"/>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2783" name="Line 16">
            <a:extLst>
              <a:ext uri="{FF2B5EF4-FFF2-40B4-BE49-F238E27FC236}">
                <a16:creationId xmlns:a16="http://schemas.microsoft.com/office/drawing/2014/main" id="{29C074D5-18D2-41DA-8C34-8F142B5C2577}"/>
              </a:ext>
            </a:extLst>
          </p:cNvPr>
          <p:cNvSpPr>
            <a:spLocks noChangeShapeType="1"/>
          </p:cNvSpPr>
          <p:nvPr/>
        </p:nvSpPr>
        <p:spPr bwMode="auto">
          <a:xfrm>
            <a:off x="6480175" y="4359275"/>
            <a:ext cx="1295400" cy="323850"/>
          </a:xfrm>
          <a:prstGeom prst="line">
            <a:avLst/>
          </a:prstGeom>
          <a:noFill/>
          <a:ln w="1270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2784" name="Line 17">
            <a:extLst>
              <a:ext uri="{FF2B5EF4-FFF2-40B4-BE49-F238E27FC236}">
                <a16:creationId xmlns:a16="http://schemas.microsoft.com/office/drawing/2014/main" id="{74C3298B-B00F-44B9-AB17-2DF06D4CEB77}"/>
              </a:ext>
            </a:extLst>
          </p:cNvPr>
          <p:cNvSpPr>
            <a:spLocks noChangeShapeType="1"/>
          </p:cNvSpPr>
          <p:nvPr/>
        </p:nvSpPr>
        <p:spPr bwMode="auto">
          <a:xfrm flipV="1">
            <a:off x="1187450" y="4359275"/>
            <a:ext cx="1116013" cy="288925"/>
          </a:xfrm>
          <a:prstGeom prst="line">
            <a:avLst/>
          </a:prstGeom>
          <a:noFill/>
          <a:ln w="1270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2785" name="Rectangle 18">
            <a:extLst>
              <a:ext uri="{FF2B5EF4-FFF2-40B4-BE49-F238E27FC236}">
                <a16:creationId xmlns:a16="http://schemas.microsoft.com/office/drawing/2014/main" id="{30A53630-9905-4B58-83D2-EC73D23C6285}"/>
              </a:ext>
            </a:extLst>
          </p:cNvPr>
          <p:cNvSpPr>
            <a:spLocks noGrp="1" noChangeArrowheads="1"/>
          </p:cNvSpPr>
          <p:nvPr>
            <p:ph type="body" idx="1"/>
          </p:nvPr>
        </p:nvSpPr>
        <p:spPr>
          <a:xfrm>
            <a:off x="685800" y="1125538"/>
            <a:ext cx="7696200" cy="1474787"/>
          </a:xfrm>
        </p:spPr>
        <p:txBody>
          <a:bodyPr/>
          <a:lstStyle/>
          <a:p>
            <a:pPr eaLnBrk="1" hangingPunct="1">
              <a:lnSpc>
                <a:spcPct val="80000"/>
              </a:lnSpc>
            </a:pPr>
            <a:r>
              <a:rPr lang="it-IT" altLang="it-IT" sz="1800"/>
              <a:t>Transport mode: end-to-end</a:t>
            </a:r>
          </a:p>
          <a:p>
            <a:pPr eaLnBrk="1" hangingPunct="1">
              <a:lnSpc>
                <a:spcPct val="80000"/>
              </a:lnSpc>
            </a:pPr>
            <a:r>
              <a:rPr lang="it-IT" altLang="it-IT" sz="1800"/>
              <a:t>Security Gateways can use transport mode only for connections originating/terminating there</a:t>
            </a:r>
          </a:p>
          <a:p>
            <a:pPr lvl="1" eaLnBrk="1" hangingPunct="1">
              <a:lnSpc>
                <a:spcPct val="80000"/>
              </a:lnSpc>
            </a:pPr>
            <a:r>
              <a:rPr lang="it-IT" altLang="it-IT" sz="1800"/>
              <a:t>Not when they are intermediary between host and server!</a:t>
            </a:r>
          </a:p>
          <a:p>
            <a:pPr lvl="1" eaLnBrk="1" hangingPunct="1">
              <a:lnSpc>
                <a:spcPct val="80000"/>
              </a:lnSpc>
            </a:pPr>
            <a:r>
              <a:rPr lang="it-IT" altLang="it-IT" sz="1800"/>
              <a:t>Tunnel mode used in almost all the cases</a:t>
            </a:r>
          </a:p>
        </p:txBody>
      </p:sp>
      <p:sp>
        <p:nvSpPr>
          <p:cNvPr id="32786" name="Text Box 19">
            <a:extLst>
              <a:ext uri="{FF2B5EF4-FFF2-40B4-BE49-F238E27FC236}">
                <a16:creationId xmlns:a16="http://schemas.microsoft.com/office/drawing/2014/main" id="{3476C549-6F38-4D5A-91BC-5A45D1884A5B}"/>
              </a:ext>
            </a:extLst>
          </p:cNvPr>
          <p:cNvSpPr txBox="1">
            <a:spLocks noChangeArrowheads="1"/>
          </p:cNvSpPr>
          <p:nvPr/>
        </p:nvSpPr>
        <p:spPr bwMode="auto">
          <a:xfrm>
            <a:off x="3887788" y="2979738"/>
            <a:ext cx="1509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Transport mode</a:t>
            </a:r>
          </a:p>
        </p:txBody>
      </p:sp>
      <p:sp>
        <p:nvSpPr>
          <p:cNvPr id="32787" name="Text Box 20">
            <a:extLst>
              <a:ext uri="{FF2B5EF4-FFF2-40B4-BE49-F238E27FC236}">
                <a16:creationId xmlns:a16="http://schemas.microsoft.com/office/drawing/2014/main" id="{69365CA3-1942-4B3C-BB60-E9E3914885D0}"/>
              </a:ext>
            </a:extLst>
          </p:cNvPr>
          <p:cNvSpPr txBox="1">
            <a:spLocks noChangeArrowheads="1"/>
          </p:cNvSpPr>
          <p:nvPr/>
        </p:nvSpPr>
        <p:spPr bwMode="auto">
          <a:xfrm>
            <a:off x="3492500" y="3890963"/>
            <a:ext cx="1281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Tunnel mode</a:t>
            </a:r>
          </a:p>
        </p:txBody>
      </p:sp>
      <p:sp>
        <p:nvSpPr>
          <p:cNvPr id="32788" name="Line 21">
            <a:extLst>
              <a:ext uri="{FF2B5EF4-FFF2-40B4-BE49-F238E27FC236}">
                <a16:creationId xmlns:a16="http://schemas.microsoft.com/office/drawing/2014/main" id="{C39A335A-D1D3-41EA-8A09-24FCC26BD8F4}"/>
              </a:ext>
            </a:extLst>
          </p:cNvPr>
          <p:cNvSpPr>
            <a:spLocks noChangeShapeType="1"/>
          </p:cNvSpPr>
          <p:nvPr/>
        </p:nvSpPr>
        <p:spPr bwMode="auto">
          <a:xfrm flipV="1">
            <a:off x="4176713" y="3860800"/>
            <a:ext cx="142875" cy="1444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2789" name="Line 22">
            <a:extLst>
              <a:ext uri="{FF2B5EF4-FFF2-40B4-BE49-F238E27FC236}">
                <a16:creationId xmlns:a16="http://schemas.microsoft.com/office/drawing/2014/main" id="{1BB816E0-F8E2-4A19-BDBC-7BB1688E04D0}"/>
              </a:ext>
            </a:extLst>
          </p:cNvPr>
          <p:cNvSpPr>
            <a:spLocks noChangeShapeType="1"/>
          </p:cNvSpPr>
          <p:nvPr/>
        </p:nvSpPr>
        <p:spPr bwMode="auto">
          <a:xfrm>
            <a:off x="4716463" y="4113213"/>
            <a:ext cx="107950" cy="1079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2790" name="Line 23">
            <a:extLst>
              <a:ext uri="{FF2B5EF4-FFF2-40B4-BE49-F238E27FC236}">
                <a16:creationId xmlns:a16="http://schemas.microsoft.com/office/drawing/2014/main" id="{0363173A-65A6-4741-9158-F9AF7B45AE0C}"/>
              </a:ext>
            </a:extLst>
          </p:cNvPr>
          <p:cNvSpPr>
            <a:spLocks noChangeShapeType="1"/>
          </p:cNvSpPr>
          <p:nvPr/>
        </p:nvSpPr>
        <p:spPr bwMode="auto">
          <a:xfrm flipV="1">
            <a:off x="5327650" y="2600325"/>
            <a:ext cx="1404938" cy="46831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it-IT"/>
          </a:p>
        </p:txBody>
      </p:sp>
      <p:sp>
        <p:nvSpPr>
          <p:cNvPr id="32791" name="Text Box 24">
            <a:extLst>
              <a:ext uri="{FF2B5EF4-FFF2-40B4-BE49-F238E27FC236}">
                <a16:creationId xmlns:a16="http://schemas.microsoft.com/office/drawing/2014/main" id="{87B6EA53-5007-4E5F-87C1-800D8A7D44F5}"/>
              </a:ext>
            </a:extLst>
          </p:cNvPr>
          <p:cNvSpPr txBox="1">
            <a:spLocks noChangeArrowheads="1"/>
          </p:cNvSpPr>
          <p:nvPr/>
        </p:nvSpPr>
        <p:spPr bwMode="auto">
          <a:xfrm>
            <a:off x="6748463" y="2441575"/>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200" b="0">
                <a:latin typeface="Arial Narrow" panose="020B0606020202030204" pitchFamily="34" charset="0"/>
              </a:rPr>
              <a:t>But could be also tunnel mode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a:extLst>
              <a:ext uri="{FF2B5EF4-FFF2-40B4-BE49-F238E27FC236}">
                <a16:creationId xmlns:a16="http://schemas.microsoft.com/office/drawing/2014/main" id="{B8BD4CB6-0F9E-433A-BD92-DF276F832477}"/>
              </a:ext>
            </a:extLst>
          </p:cNvPr>
          <p:cNvSpPr>
            <a:spLocks noGrp="1" noChangeArrowheads="1"/>
          </p:cNvSpPr>
          <p:nvPr>
            <p:ph type="title"/>
          </p:nvPr>
        </p:nvSpPr>
        <p:spPr/>
        <p:txBody>
          <a:bodyPr/>
          <a:lstStyle/>
          <a:p>
            <a:pPr eaLnBrk="1" hangingPunct="1">
              <a:defRPr/>
            </a:pPr>
            <a:r>
              <a:rPr lang="it-IT"/>
              <a:t>A note on host-to-gw tunnels</a:t>
            </a:r>
          </a:p>
        </p:txBody>
      </p:sp>
      <p:sp>
        <p:nvSpPr>
          <p:cNvPr id="33795" name="Rectangle 3">
            <a:extLst>
              <a:ext uri="{FF2B5EF4-FFF2-40B4-BE49-F238E27FC236}">
                <a16:creationId xmlns:a16="http://schemas.microsoft.com/office/drawing/2014/main" id="{2663DC7B-3FDE-4C99-9303-011FF7E1B5F6}"/>
              </a:ext>
            </a:extLst>
          </p:cNvPr>
          <p:cNvSpPr>
            <a:spLocks noGrp="1" noChangeArrowheads="1"/>
          </p:cNvSpPr>
          <p:nvPr>
            <p:ph type="body" idx="1"/>
          </p:nvPr>
        </p:nvSpPr>
        <p:spPr>
          <a:xfrm>
            <a:off x="685800" y="3462338"/>
            <a:ext cx="7696200" cy="2774950"/>
          </a:xfrm>
        </p:spPr>
        <p:txBody>
          <a:bodyPr/>
          <a:lstStyle/>
          <a:p>
            <a:pPr eaLnBrk="1" hangingPunct="1">
              <a:lnSpc>
                <a:spcPct val="80000"/>
              </a:lnSpc>
            </a:pPr>
            <a:r>
              <a:rPr lang="it-IT" altLang="it-IT" sz="2400"/>
              <a:t>Using a private IP address inside the tunnel:</a:t>
            </a:r>
          </a:p>
          <a:p>
            <a:pPr lvl="1" eaLnBrk="1" hangingPunct="1">
              <a:lnSpc>
                <a:spcPct val="80000"/>
              </a:lnSpc>
            </a:pPr>
            <a:r>
              <a:rPr lang="it-IT" altLang="it-IT" sz="2400"/>
              <a:t>Allows to access to all services provided in the intranet, exactly like in the case the worker is connected inside the corporate</a:t>
            </a:r>
          </a:p>
          <a:p>
            <a:pPr lvl="1" eaLnBrk="1" hangingPunct="1">
              <a:lnSpc>
                <a:spcPct val="80000"/>
              </a:lnSpc>
            </a:pPr>
            <a:r>
              <a:rPr lang="it-IT" altLang="it-IT" sz="2400"/>
              <a:t>Allows to be protected by the corporate firewall (all traffic destined to 160.80.80.34 MUST be first routed to the corporate subnet and then routed to the end user in a protected fashion </a:t>
            </a:r>
          </a:p>
        </p:txBody>
      </p:sp>
      <p:pic>
        <p:nvPicPr>
          <p:cNvPr id="33796" name="Picture 4">
            <a:extLst>
              <a:ext uri="{FF2B5EF4-FFF2-40B4-BE49-F238E27FC236}">
                <a16:creationId xmlns:a16="http://schemas.microsoft.com/office/drawing/2014/main" id="{0401295B-9F6E-4E3B-B3C8-CED5BFBEC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406525"/>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Line 9">
            <a:extLst>
              <a:ext uri="{FF2B5EF4-FFF2-40B4-BE49-F238E27FC236}">
                <a16:creationId xmlns:a16="http://schemas.microsoft.com/office/drawing/2014/main" id="{99698CED-3B2C-43BD-A051-7729F1F53379}"/>
              </a:ext>
            </a:extLst>
          </p:cNvPr>
          <p:cNvSpPr>
            <a:spLocks noChangeShapeType="1"/>
          </p:cNvSpPr>
          <p:nvPr/>
        </p:nvSpPr>
        <p:spPr bwMode="auto">
          <a:xfrm>
            <a:off x="2108200" y="1736725"/>
            <a:ext cx="2952750" cy="0"/>
          </a:xfrm>
          <a:prstGeom prst="line">
            <a:avLst/>
          </a:prstGeom>
          <a:noFill/>
          <a:ln w="1270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3798" name="Cloud">
            <a:extLst>
              <a:ext uri="{FF2B5EF4-FFF2-40B4-BE49-F238E27FC236}">
                <a16:creationId xmlns:a16="http://schemas.microsoft.com/office/drawing/2014/main" id="{96939794-3DA8-43C8-B589-2B62DD984622}"/>
              </a:ext>
            </a:extLst>
          </p:cNvPr>
          <p:cNvSpPr>
            <a:spLocks noChangeAspect="1" noEditPoints="1" noChangeArrowheads="1"/>
          </p:cNvSpPr>
          <p:nvPr/>
        </p:nvSpPr>
        <p:spPr bwMode="auto">
          <a:xfrm>
            <a:off x="5699125" y="94456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33799" name="Picture 5">
            <a:extLst>
              <a:ext uri="{FF2B5EF4-FFF2-40B4-BE49-F238E27FC236}">
                <a16:creationId xmlns:a16="http://schemas.microsoft.com/office/drawing/2014/main" id="{4CE28EC3-CC3C-496B-95ED-9B2A6A812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15208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800" name="Text Box 16">
            <a:extLst>
              <a:ext uri="{FF2B5EF4-FFF2-40B4-BE49-F238E27FC236}">
                <a16:creationId xmlns:a16="http://schemas.microsoft.com/office/drawing/2014/main" id="{C8FE345B-81AB-44C2-9981-677353D86966}"/>
              </a:ext>
            </a:extLst>
          </p:cNvPr>
          <p:cNvSpPr txBox="1">
            <a:spLocks noChangeArrowheads="1"/>
          </p:cNvSpPr>
          <p:nvPr/>
        </p:nvSpPr>
        <p:spPr bwMode="auto">
          <a:xfrm>
            <a:off x="6032500" y="1628775"/>
            <a:ext cx="1819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Corporate Intranet</a:t>
            </a:r>
          </a:p>
          <a:p>
            <a:pPr eaLnBrk="1" hangingPunct="1">
              <a:spcBef>
                <a:spcPct val="0"/>
              </a:spcBef>
              <a:buClrTx/>
              <a:buFontTx/>
              <a:buNone/>
            </a:pPr>
            <a:r>
              <a:rPr lang="it-IT" altLang="it-IT" sz="1800">
                <a:latin typeface="Arial Narrow" panose="020B0606020202030204" pitchFamily="34" charset="0"/>
              </a:rPr>
              <a:t>160.80.0.0/16</a:t>
            </a:r>
          </a:p>
        </p:txBody>
      </p:sp>
      <p:sp>
        <p:nvSpPr>
          <p:cNvPr id="33801" name="Text Box 17">
            <a:extLst>
              <a:ext uri="{FF2B5EF4-FFF2-40B4-BE49-F238E27FC236}">
                <a16:creationId xmlns:a16="http://schemas.microsoft.com/office/drawing/2014/main" id="{E175DF9F-44C0-48EC-9794-75E3C7929E35}"/>
              </a:ext>
            </a:extLst>
          </p:cNvPr>
          <p:cNvSpPr txBox="1">
            <a:spLocks noChangeArrowheads="1"/>
          </p:cNvSpPr>
          <p:nvPr/>
        </p:nvSpPr>
        <p:spPr bwMode="auto">
          <a:xfrm>
            <a:off x="1187450" y="2006600"/>
            <a:ext cx="5127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Remote Worker</a:t>
            </a:r>
          </a:p>
          <a:p>
            <a:pPr eaLnBrk="1" hangingPunct="1">
              <a:spcBef>
                <a:spcPct val="0"/>
              </a:spcBef>
              <a:buClrTx/>
              <a:buFontTx/>
              <a:buNone/>
            </a:pPr>
            <a:r>
              <a:rPr lang="it-IT" altLang="it-IT" sz="1800">
                <a:latin typeface="Arial Narrow" panose="020B0606020202030204" pitchFamily="34" charset="0"/>
              </a:rPr>
              <a:t>Outer IP address: public – 213.1.1.4</a:t>
            </a:r>
          </a:p>
          <a:p>
            <a:pPr eaLnBrk="1" hangingPunct="1">
              <a:spcBef>
                <a:spcPct val="0"/>
              </a:spcBef>
              <a:buClrTx/>
              <a:buFontTx/>
              <a:buNone/>
            </a:pPr>
            <a:r>
              <a:rPr lang="it-IT" altLang="it-IT" sz="1800">
                <a:latin typeface="Arial Narrow" panose="020B0606020202030204" pitchFamily="34" charset="0"/>
              </a:rPr>
              <a:t>Inner IP address: private – 160.80.80.34 (/24)</a:t>
            </a:r>
          </a:p>
          <a:p>
            <a:pPr eaLnBrk="1" hangingPunct="1">
              <a:spcBef>
                <a:spcPct val="0"/>
              </a:spcBef>
              <a:buClrTx/>
              <a:buFontTx/>
              <a:buNone/>
            </a:pPr>
            <a:r>
              <a:rPr lang="it-IT" altLang="it-IT" sz="1800">
                <a:latin typeface="Arial Narrow" panose="020B0606020202030204" pitchFamily="34" charset="0"/>
              </a:rPr>
              <a:t>                              typically assigned by the security GW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a:extLst>
              <a:ext uri="{FF2B5EF4-FFF2-40B4-BE49-F238E27FC236}">
                <a16:creationId xmlns:a16="http://schemas.microsoft.com/office/drawing/2014/main" id="{6A99DCE7-EB48-4324-B7A9-769F35AAB066}"/>
              </a:ext>
            </a:extLst>
          </p:cNvPr>
          <p:cNvSpPr>
            <a:spLocks noGrp="1" noChangeArrowheads="1"/>
          </p:cNvSpPr>
          <p:nvPr>
            <p:ph type="title"/>
          </p:nvPr>
        </p:nvSpPr>
        <p:spPr/>
        <p:txBody>
          <a:bodyPr/>
          <a:lstStyle/>
          <a:p>
            <a:pPr eaLnBrk="1" hangingPunct="1">
              <a:defRPr/>
            </a:pPr>
            <a:r>
              <a:rPr lang="it-IT"/>
              <a:t>Virtual Private Networks: why?</a:t>
            </a:r>
          </a:p>
        </p:txBody>
      </p:sp>
      <p:sp>
        <p:nvSpPr>
          <p:cNvPr id="7171" name="Cloud">
            <a:extLst>
              <a:ext uri="{FF2B5EF4-FFF2-40B4-BE49-F238E27FC236}">
                <a16:creationId xmlns:a16="http://schemas.microsoft.com/office/drawing/2014/main" id="{4B7BCA6A-A83A-4264-BD74-E076EDB4B41C}"/>
              </a:ext>
            </a:extLst>
          </p:cNvPr>
          <p:cNvSpPr>
            <a:spLocks noChangeAspect="1" noEditPoints="1" noChangeArrowheads="1"/>
          </p:cNvSpPr>
          <p:nvPr/>
        </p:nvSpPr>
        <p:spPr bwMode="auto">
          <a:xfrm>
            <a:off x="358775" y="12176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7172" name="Cloud">
            <a:extLst>
              <a:ext uri="{FF2B5EF4-FFF2-40B4-BE49-F238E27FC236}">
                <a16:creationId xmlns:a16="http://schemas.microsoft.com/office/drawing/2014/main" id="{9E589FC9-B8E4-496E-9CD5-0028FE802BBE}"/>
              </a:ext>
            </a:extLst>
          </p:cNvPr>
          <p:cNvSpPr>
            <a:spLocks noChangeAspect="1" noEditPoints="1" noChangeArrowheads="1"/>
          </p:cNvSpPr>
          <p:nvPr/>
        </p:nvSpPr>
        <p:spPr bwMode="auto">
          <a:xfrm>
            <a:off x="6408738" y="12176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7173" name="Text Box 5">
            <a:extLst>
              <a:ext uri="{FF2B5EF4-FFF2-40B4-BE49-F238E27FC236}">
                <a16:creationId xmlns:a16="http://schemas.microsoft.com/office/drawing/2014/main" id="{EDF285FB-7A24-4FFD-95E8-2B090B52C210}"/>
              </a:ext>
            </a:extLst>
          </p:cNvPr>
          <p:cNvSpPr txBox="1">
            <a:spLocks noChangeArrowheads="1"/>
          </p:cNvSpPr>
          <p:nvPr/>
        </p:nvSpPr>
        <p:spPr bwMode="auto">
          <a:xfrm>
            <a:off x="739775" y="1720850"/>
            <a:ext cx="1441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Corporate</a:t>
            </a:r>
            <a:br>
              <a:rPr lang="it-IT" altLang="it-IT" sz="1800">
                <a:latin typeface="Arial Narrow" panose="020B0606020202030204" pitchFamily="34" charset="0"/>
              </a:rPr>
            </a:br>
            <a:r>
              <a:rPr lang="it-IT" altLang="it-IT" sz="1800">
                <a:latin typeface="Arial Narrow" panose="020B0606020202030204" pitchFamily="34" charset="0"/>
              </a:rPr>
              <a:t> office </a:t>
            </a:r>
            <a:br>
              <a:rPr lang="it-IT" altLang="it-IT" sz="1800">
                <a:latin typeface="Arial Narrow" panose="020B0606020202030204" pitchFamily="34" charset="0"/>
              </a:rPr>
            </a:br>
            <a:r>
              <a:rPr lang="it-IT" altLang="it-IT" sz="1800">
                <a:latin typeface="Arial Narrow" panose="020B0606020202030204" pitchFamily="34" charset="0"/>
              </a:rPr>
              <a:t>Paris</a:t>
            </a:r>
          </a:p>
          <a:p>
            <a:pPr algn="ctr" eaLnBrk="1" hangingPunct="1">
              <a:spcBef>
                <a:spcPct val="0"/>
              </a:spcBef>
              <a:buClrTx/>
              <a:buFontTx/>
              <a:buNone/>
            </a:pPr>
            <a:r>
              <a:rPr lang="it-IT" altLang="it-IT" sz="1800">
                <a:latin typeface="Arial Narrow" panose="020B0606020202030204" pitchFamily="34" charset="0"/>
              </a:rPr>
              <a:t>160.80.80.0/24</a:t>
            </a:r>
          </a:p>
        </p:txBody>
      </p:sp>
      <p:sp>
        <p:nvSpPr>
          <p:cNvPr id="7174" name="Text Box 6">
            <a:extLst>
              <a:ext uri="{FF2B5EF4-FFF2-40B4-BE49-F238E27FC236}">
                <a16:creationId xmlns:a16="http://schemas.microsoft.com/office/drawing/2014/main" id="{99E0A033-348F-4003-B5FD-EA91718F92B6}"/>
              </a:ext>
            </a:extLst>
          </p:cNvPr>
          <p:cNvSpPr txBox="1">
            <a:spLocks noChangeArrowheads="1"/>
          </p:cNvSpPr>
          <p:nvPr/>
        </p:nvSpPr>
        <p:spPr bwMode="auto">
          <a:xfrm>
            <a:off x="6838950" y="1649413"/>
            <a:ext cx="1441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Corporate</a:t>
            </a:r>
            <a:br>
              <a:rPr lang="it-IT" altLang="it-IT" sz="1800">
                <a:latin typeface="Arial Narrow" panose="020B0606020202030204" pitchFamily="34" charset="0"/>
              </a:rPr>
            </a:br>
            <a:r>
              <a:rPr lang="it-IT" altLang="it-IT" sz="1800">
                <a:latin typeface="Arial Narrow" panose="020B0606020202030204" pitchFamily="34" charset="0"/>
              </a:rPr>
              <a:t>office </a:t>
            </a:r>
            <a:br>
              <a:rPr lang="it-IT" altLang="it-IT" sz="1800">
                <a:latin typeface="Arial Narrow" panose="020B0606020202030204" pitchFamily="34" charset="0"/>
              </a:rPr>
            </a:br>
            <a:r>
              <a:rPr lang="it-IT" altLang="it-IT" sz="1800">
                <a:latin typeface="Arial Narrow" panose="020B0606020202030204" pitchFamily="34" charset="0"/>
              </a:rPr>
              <a:t>London</a:t>
            </a:r>
          </a:p>
          <a:p>
            <a:pPr algn="ctr" eaLnBrk="1" hangingPunct="1">
              <a:spcBef>
                <a:spcPct val="0"/>
              </a:spcBef>
              <a:buClrTx/>
              <a:buFontTx/>
              <a:buNone/>
            </a:pPr>
            <a:r>
              <a:rPr lang="it-IT" altLang="it-IT" sz="1800">
                <a:latin typeface="Arial Narrow" panose="020B0606020202030204" pitchFamily="34" charset="0"/>
              </a:rPr>
              <a:t>160.80.81.0/24</a:t>
            </a:r>
          </a:p>
        </p:txBody>
      </p:sp>
      <p:pic>
        <p:nvPicPr>
          <p:cNvPr id="7175" name="Picture 7">
            <a:extLst>
              <a:ext uri="{FF2B5EF4-FFF2-40B4-BE49-F238E27FC236}">
                <a16:creationId xmlns:a16="http://schemas.microsoft.com/office/drawing/2014/main" id="{A28703BA-3762-42EB-B18E-CA1BA55CE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6859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76" name="Picture 8">
            <a:extLst>
              <a:ext uri="{FF2B5EF4-FFF2-40B4-BE49-F238E27FC236}">
                <a16:creationId xmlns:a16="http://schemas.microsoft.com/office/drawing/2014/main" id="{0C9F80EE-D8AA-4E67-BFF4-3BD075156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0" y="16859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77" name="Rectangle 9">
            <a:extLst>
              <a:ext uri="{FF2B5EF4-FFF2-40B4-BE49-F238E27FC236}">
                <a16:creationId xmlns:a16="http://schemas.microsoft.com/office/drawing/2014/main" id="{A9A46C50-51F0-466B-B5CF-56EDF3C0CAD2}"/>
              </a:ext>
            </a:extLst>
          </p:cNvPr>
          <p:cNvSpPr>
            <a:spLocks noChangeArrowheads="1"/>
          </p:cNvSpPr>
          <p:nvPr/>
        </p:nvSpPr>
        <p:spPr bwMode="auto">
          <a:xfrm>
            <a:off x="3132138" y="1828800"/>
            <a:ext cx="2916237" cy="2159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7178" name="Freeform 10">
            <a:extLst>
              <a:ext uri="{FF2B5EF4-FFF2-40B4-BE49-F238E27FC236}">
                <a16:creationId xmlns:a16="http://schemas.microsoft.com/office/drawing/2014/main" id="{38A6B72E-068C-4BDC-A1FC-49A012409154}"/>
              </a:ext>
            </a:extLst>
          </p:cNvPr>
          <p:cNvSpPr>
            <a:spLocks/>
          </p:cNvSpPr>
          <p:nvPr/>
        </p:nvSpPr>
        <p:spPr bwMode="auto">
          <a:xfrm>
            <a:off x="3346450" y="1865313"/>
            <a:ext cx="1260475" cy="144462"/>
          </a:xfrm>
          <a:custGeom>
            <a:avLst/>
            <a:gdLst>
              <a:gd name="T0" fmla="*/ 0 w 3175"/>
              <a:gd name="T1" fmla="*/ 0 h 481"/>
              <a:gd name="T2" fmla="*/ 2147483646 w 3175"/>
              <a:gd name="T3" fmla="*/ 2147483646 h 481"/>
              <a:gd name="T4" fmla="*/ 2147483646 w 3175"/>
              <a:gd name="T5" fmla="*/ 2147483646 h 481"/>
              <a:gd name="T6" fmla="*/ 2147483646 w 3175"/>
              <a:gd name="T7" fmla="*/ 2147483646 h 481"/>
              <a:gd name="T8" fmla="*/ 2147483646 w 3175"/>
              <a:gd name="T9" fmla="*/ 2147483646 h 481"/>
              <a:gd name="T10" fmla="*/ 2147483646 w 3175"/>
              <a:gd name="T11" fmla="*/ 2147483646 h 481"/>
              <a:gd name="T12" fmla="*/ 2147483646 w 3175"/>
              <a:gd name="T13" fmla="*/ 2147483646 h 481"/>
              <a:gd name="T14" fmla="*/ 2147483646 w 3175"/>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 name="T24" fmla="*/ 0 w 3175"/>
              <a:gd name="T25" fmla="*/ 0 h 481"/>
              <a:gd name="T26" fmla="*/ 3175 w 3175"/>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75" h="481">
                <a:moveTo>
                  <a:pt x="0" y="0"/>
                </a:moveTo>
                <a:cubicBezTo>
                  <a:pt x="160" y="236"/>
                  <a:pt x="321" y="473"/>
                  <a:pt x="476" y="477"/>
                </a:cubicBezTo>
                <a:cubicBezTo>
                  <a:pt x="631" y="481"/>
                  <a:pt x="782" y="23"/>
                  <a:pt x="929" y="23"/>
                </a:cubicBezTo>
                <a:cubicBezTo>
                  <a:pt x="1076" y="23"/>
                  <a:pt x="1209" y="477"/>
                  <a:pt x="1360" y="477"/>
                </a:cubicBezTo>
                <a:cubicBezTo>
                  <a:pt x="1511" y="477"/>
                  <a:pt x="1682" y="27"/>
                  <a:pt x="1837" y="23"/>
                </a:cubicBezTo>
                <a:cubicBezTo>
                  <a:pt x="1992" y="19"/>
                  <a:pt x="2139" y="454"/>
                  <a:pt x="2290" y="454"/>
                </a:cubicBezTo>
                <a:cubicBezTo>
                  <a:pt x="2441" y="454"/>
                  <a:pt x="2597" y="23"/>
                  <a:pt x="2744" y="23"/>
                </a:cubicBezTo>
                <a:cubicBezTo>
                  <a:pt x="2891" y="23"/>
                  <a:pt x="3103" y="382"/>
                  <a:pt x="3175" y="454"/>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179" name="Freeform 11">
            <a:extLst>
              <a:ext uri="{FF2B5EF4-FFF2-40B4-BE49-F238E27FC236}">
                <a16:creationId xmlns:a16="http://schemas.microsoft.com/office/drawing/2014/main" id="{BDFDFD03-C8A1-4A08-B191-87DDAF548147}"/>
              </a:ext>
            </a:extLst>
          </p:cNvPr>
          <p:cNvSpPr>
            <a:spLocks/>
          </p:cNvSpPr>
          <p:nvPr/>
        </p:nvSpPr>
        <p:spPr bwMode="auto">
          <a:xfrm>
            <a:off x="4464050" y="1865313"/>
            <a:ext cx="1260475" cy="144462"/>
          </a:xfrm>
          <a:custGeom>
            <a:avLst/>
            <a:gdLst>
              <a:gd name="T0" fmla="*/ 0 w 3175"/>
              <a:gd name="T1" fmla="*/ 0 h 481"/>
              <a:gd name="T2" fmla="*/ 2147483646 w 3175"/>
              <a:gd name="T3" fmla="*/ 2147483646 h 481"/>
              <a:gd name="T4" fmla="*/ 2147483646 w 3175"/>
              <a:gd name="T5" fmla="*/ 2147483646 h 481"/>
              <a:gd name="T6" fmla="*/ 2147483646 w 3175"/>
              <a:gd name="T7" fmla="*/ 2147483646 h 481"/>
              <a:gd name="T8" fmla="*/ 2147483646 w 3175"/>
              <a:gd name="T9" fmla="*/ 2147483646 h 481"/>
              <a:gd name="T10" fmla="*/ 2147483646 w 3175"/>
              <a:gd name="T11" fmla="*/ 2147483646 h 481"/>
              <a:gd name="T12" fmla="*/ 2147483646 w 3175"/>
              <a:gd name="T13" fmla="*/ 2147483646 h 481"/>
              <a:gd name="T14" fmla="*/ 2147483646 w 3175"/>
              <a:gd name="T15" fmla="*/ 2147483646 h 481"/>
              <a:gd name="T16" fmla="*/ 0 60000 65536"/>
              <a:gd name="T17" fmla="*/ 0 60000 65536"/>
              <a:gd name="T18" fmla="*/ 0 60000 65536"/>
              <a:gd name="T19" fmla="*/ 0 60000 65536"/>
              <a:gd name="T20" fmla="*/ 0 60000 65536"/>
              <a:gd name="T21" fmla="*/ 0 60000 65536"/>
              <a:gd name="T22" fmla="*/ 0 60000 65536"/>
              <a:gd name="T23" fmla="*/ 0 60000 65536"/>
              <a:gd name="T24" fmla="*/ 0 w 3175"/>
              <a:gd name="T25" fmla="*/ 0 h 481"/>
              <a:gd name="T26" fmla="*/ 3175 w 3175"/>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75" h="481">
                <a:moveTo>
                  <a:pt x="0" y="0"/>
                </a:moveTo>
                <a:cubicBezTo>
                  <a:pt x="160" y="236"/>
                  <a:pt x="321" y="473"/>
                  <a:pt x="476" y="477"/>
                </a:cubicBezTo>
                <a:cubicBezTo>
                  <a:pt x="631" y="481"/>
                  <a:pt x="782" y="23"/>
                  <a:pt x="929" y="23"/>
                </a:cubicBezTo>
                <a:cubicBezTo>
                  <a:pt x="1076" y="23"/>
                  <a:pt x="1209" y="477"/>
                  <a:pt x="1360" y="477"/>
                </a:cubicBezTo>
                <a:cubicBezTo>
                  <a:pt x="1511" y="477"/>
                  <a:pt x="1682" y="27"/>
                  <a:pt x="1837" y="23"/>
                </a:cubicBezTo>
                <a:cubicBezTo>
                  <a:pt x="1992" y="19"/>
                  <a:pt x="2139" y="454"/>
                  <a:pt x="2290" y="454"/>
                </a:cubicBezTo>
                <a:cubicBezTo>
                  <a:pt x="2441" y="454"/>
                  <a:pt x="2597" y="23"/>
                  <a:pt x="2744" y="23"/>
                </a:cubicBezTo>
                <a:cubicBezTo>
                  <a:pt x="2891" y="23"/>
                  <a:pt x="3103" y="382"/>
                  <a:pt x="3175" y="454"/>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180" name="Text Box 12">
            <a:extLst>
              <a:ext uri="{FF2B5EF4-FFF2-40B4-BE49-F238E27FC236}">
                <a16:creationId xmlns:a16="http://schemas.microsoft.com/office/drawing/2014/main" id="{14360D35-8BCC-4348-A85B-FC77E798A2F2}"/>
              </a:ext>
            </a:extLst>
          </p:cNvPr>
          <p:cNvSpPr txBox="1">
            <a:spLocks noChangeArrowheads="1"/>
          </p:cNvSpPr>
          <p:nvPr/>
        </p:nvSpPr>
        <p:spPr bwMode="auto">
          <a:xfrm>
            <a:off x="3255963" y="2063750"/>
            <a:ext cx="2865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Dedicated P2P line: too costly</a:t>
            </a:r>
          </a:p>
        </p:txBody>
      </p:sp>
      <p:sp>
        <p:nvSpPr>
          <p:cNvPr id="7181" name="Cloud">
            <a:extLst>
              <a:ext uri="{FF2B5EF4-FFF2-40B4-BE49-F238E27FC236}">
                <a16:creationId xmlns:a16="http://schemas.microsoft.com/office/drawing/2014/main" id="{0D777862-B4F5-4A9F-AFE7-8B6415F2CCE9}"/>
              </a:ext>
            </a:extLst>
          </p:cNvPr>
          <p:cNvSpPr>
            <a:spLocks noChangeAspect="1" noEditPoints="1" noChangeArrowheads="1"/>
          </p:cNvSpPr>
          <p:nvPr/>
        </p:nvSpPr>
        <p:spPr bwMode="auto">
          <a:xfrm>
            <a:off x="323850" y="3378200"/>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7182" name="Cloud">
            <a:extLst>
              <a:ext uri="{FF2B5EF4-FFF2-40B4-BE49-F238E27FC236}">
                <a16:creationId xmlns:a16="http://schemas.microsoft.com/office/drawing/2014/main" id="{3B805137-D09F-4D4C-8278-064177A93CAC}"/>
              </a:ext>
            </a:extLst>
          </p:cNvPr>
          <p:cNvSpPr>
            <a:spLocks noChangeAspect="1" noEditPoints="1" noChangeArrowheads="1"/>
          </p:cNvSpPr>
          <p:nvPr/>
        </p:nvSpPr>
        <p:spPr bwMode="auto">
          <a:xfrm>
            <a:off x="6373813" y="3378200"/>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7183" name="Text Box 15">
            <a:extLst>
              <a:ext uri="{FF2B5EF4-FFF2-40B4-BE49-F238E27FC236}">
                <a16:creationId xmlns:a16="http://schemas.microsoft.com/office/drawing/2014/main" id="{FAB1D522-56FB-4B63-BE8A-322B7D78FA56}"/>
              </a:ext>
            </a:extLst>
          </p:cNvPr>
          <p:cNvSpPr txBox="1">
            <a:spLocks noChangeArrowheads="1"/>
          </p:cNvSpPr>
          <p:nvPr/>
        </p:nvSpPr>
        <p:spPr bwMode="auto">
          <a:xfrm>
            <a:off x="704850" y="3881438"/>
            <a:ext cx="1441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Corporate</a:t>
            </a:r>
            <a:br>
              <a:rPr lang="it-IT" altLang="it-IT" sz="1800">
                <a:latin typeface="Arial Narrow" panose="020B0606020202030204" pitchFamily="34" charset="0"/>
              </a:rPr>
            </a:br>
            <a:r>
              <a:rPr lang="it-IT" altLang="it-IT" sz="1800">
                <a:latin typeface="Arial Narrow" panose="020B0606020202030204" pitchFamily="34" charset="0"/>
              </a:rPr>
              <a:t> office </a:t>
            </a:r>
            <a:br>
              <a:rPr lang="it-IT" altLang="it-IT" sz="1800">
                <a:latin typeface="Arial Narrow" panose="020B0606020202030204" pitchFamily="34" charset="0"/>
              </a:rPr>
            </a:br>
            <a:r>
              <a:rPr lang="it-IT" altLang="it-IT" sz="1800">
                <a:latin typeface="Arial Narrow" panose="020B0606020202030204" pitchFamily="34" charset="0"/>
              </a:rPr>
              <a:t>Paris</a:t>
            </a:r>
          </a:p>
          <a:p>
            <a:pPr algn="ctr" eaLnBrk="1" hangingPunct="1">
              <a:spcBef>
                <a:spcPct val="0"/>
              </a:spcBef>
              <a:buClrTx/>
              <a:buFontTx/>
              <a:buNone/>
            </a:pPr>
            <a:r>
              <a:rPr lang="it-IT" altLang="it-IT" sz="1800">
                <a:latin typeface="Arial Narrow" panose="020B0606020202030204" pitchFamily="34" charset="0"/>
              </a:rPr>
              <a:t>160.80.80.0/24</a:t>
            </a:r>
          </a:p>
        </p:txBody>
      </p:sp>
      <p:sp>
        <p:nvSpPr>
          <p:cNvPr id="7184" name="Text Box 16">
            <a:extLst>
              <a:ext uri="{FF2B5EF4-FFF2-40B4-BE49-F238E27FC236}">
                <a16:creationId xmlns:a16="http://schemas.microsoft.com/office/drawing/2014/main" id="{331FC920-10C2-40B0-A04E-017709233D49}"/>
              </a:ext>
            </a:extLst>
          </p:cNvPr>
          <p:cNvSpPr txBox="1">
            <a:spLocks noChangeArrowheads="1"/>
          </p:cNvSpPr>
          <p:nvPr/>
        </p:nvSpPr>
        <p:spPr bwMode="auto">
          <a:xfrm>
            <a:off x="6804025" y="3810000"/>
            <a:ext cx="1441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Corporate</a:t>
            </a:r>
            <a:br>
              <a:rPr lang="it-IT" altLang="it-IT" sz="1800">
                <a:latin typeface="Arial Narrow" panose="020B0606020202030204" pitchFamily="34" charset="0"/>
              </a:rPr>
            </a:br>
            <a:r>
              <a:rPr lang="it-IT" altLang="it-IT" sz="1800">
                <a:latin typeface="Arial Narrow" panose="020B0606020202030204" pitchFamily="34" charset="0"/>
              </a:rPr>
              <a:t>office </a:t>
            </a:r>
            <a:br>
              <a:rPr lang="it-IT" altLang="it-IT" sz="1800">
                <a:latin typeface="Arial Narrow" panose="020B0606020202030204" pitchFamily="34" charset="0"/>
              </a:rPr>
            </a:br>
            <a:r>
              <a:rPr lang="it-IT" altLang="it-IT" sz="1800">
                <a:latin typeface="Arial Narrow" panose="020B0606020202030204" pitchFamily="34" charset="0"/>
              </a:rPr>
              <a:t>London</a:t>
            </a:r>
          </a:p>
          <a:p>
            <a:pPr algn="ctr" eaLnBrk="1" hangingPunct="1">
              <a:spcBef>
                <a:spcPct val="0"/>
              </a:spcBef>
              <a:buClrTx/>
              <a:buFontTx/>
              <a:buNone/>
            </a:pPr>
            <a:r>
              <a:rPr lang="it-IT" altLang="it-IT" sz="1800">
                <a:latin typeface="Arial Narrow" panose="020B0606020202030204" pitchFamily="34" charset="0"/>
              </a:rPr>
              <a:t>160.80.81.0/24</a:t>
            </a:r>
          </a:p>
        </p:txBody>
      </p:sp>
      <p:pic>
        <p:nvPicPr>
          <p:cNvPr id="7185" name="Picture 17">
            <a:extLst>
              <a:ext uri="{FF2B5EF4-FFF2-40B4-BE49-F238E27FC236}">
                <a16:creationId xmlns:a16="http://schemas.microsoft.com/office/drawing/2014/main" id="{26A7FDF2-7070-4F49-BC73-BC64478A1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3846513"/>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86" name="Picture 18">
            <a:extLst>
              <a:ext uri="{FF2B5EF4-FFF2-40B4-BE49-F238E27FC236}">
                <a16:creationId xmlns:a16="http://schemas.microsoft.com/office/drawing/2014/main" id="{92AF06A4-D8D0-4AEA-A700-FB30BAA36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5" y="3846513"/>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87" name="Text Box 19">
            <a:extLst>
              <a:ext uri="{FF2B5EF4-FFF2-40B4-BE49-F238E27FC236}">
                <a16:creationId xmlns:a16="http://schemas.microsoft.com/office/drawing/2014/main" id="{C94E48C1-9E9E-4904-ABEF-5F55AA14E3DB}"/>
              </a:ext>
            </a:extLst>
          </p:cNvPr>
          <p:cNvSpPr txBox="1">
            <a:spLocks noChangeArrowheads="1"/>
          </p:cNvSpPr>
          <p:nvPr/>
        </p:nvSpPr>
        <p:spPr bwMode="auto">
          <a:xfrm>
            <a:off x="2735263" y="4833938"/>
            <a:ext cx="59864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Public Internet or operator IP network:</a:t>
            </a:r>
          </a:p>
          <a:p>
            <a:pPr eaLnBrk="1" hangingPunct="1">
              <a:spcBef>
                <a:spcPct val="0"/>
              </a:spcBef>
              <a:buClrTx/>
              <a:buFontTx/>
              <a:buNone/>
            </a:pPr>
            <a:r>
              <a:rPr lang="it-IT" altLang="it-IT" sz="1800">
                <a:latin typeface="Arial Narrow" panose="020B0606020202030204" pitchFamily="34" charset="0"/>
              </a:rPr>
              <a:t>Emerging issues:</a:t>
            </a:r>
          </a:p>
          <a:p>
            <a:pPr eaLnBrk="1" hangingPunct="1">
              <a:spcBef>
                <a:spcPct val="0"/>
              </a:spcBef>
              <a:buClrTx/>
              <a:buFontTx/>
              <a:buChar char="-"/>
            </a:pPr>
            <a:r>
              <a:rPr lang="it-IT" altLang="it-IT" sz="1800">
                <a:latin typeface="Arial Narrow" panose="020B0606020202030204" pitchFamily="34" charset="0"/>
              </a:rPr>
              <a:t> How to manage private address space across distributed sites?</a:t>
            </a:r>
          </a:p>
          <a:p>
            <a:pPr eaLnBrk="1" hangingPunct="1">
              <a:spcBef>
                <a:spcPct val="0"/>
              </a:spcBef>
              <a:buClrTx/>
              <a:buFontTx/>
              <a:buChar char="-"/>
            </a:pPr>
            <a:r>
              <a:rPr lang="it-IT" altLang="it-IT" sz="1800">
                <a:latin typeface="Arial Narrow" panose="020B0606020202030204" pitchFamily="34" charset="0"/>
              </a:rPr>
              <a:t> How to protect data in transit (especially if public Internet)?</a:t>
            </a:r>
          </a:p>
        </p:txBody>
      </p:sp>
      <p:sp>
        <p:nvSpPr>
          <p:cNvPr id="7188" name="Cloud">
            <a:extLst>
              <a:ext uri="{FF2B5EF4-FFF2-40B4-BE49-F238E27FC236}">
                <a16:creationId xmlns:a16="http://schemas.microsoft.com/office/drawing/2014/main" id="{42E9CC04-7418-410D-B537-DCC55F98402D}"/>
              </a:ext>
            </a:extLst>
          </p:cNvPr>
          <p:cNvSpPr>
            <a:spLocks noChangeAspect="1" noEditPoints="1" noChangeArrowheads="1"/>
          </p:cNvSpPr>
          <p:nvPr/>
        </p:nvSpPr>
        <p:spPr bwMode="auto">
          <a:xfrm>
            <a:off x="3095625" y="3486150"/>
            <a:ext cx="2881313" cy="1187450"/>
          </a:xfrm>
          <a:custGeom>
            <a:avLst/>
            <a:gdLst>
              <a:gd name="T0" fmla="*/ 159024867 w 21600"/>
              <a:gd name="T1" fmla="*/ 1794355530 h 21600"/>
              <a:gd name="T2" fmla="*/ 2147483646 w 21600"/>
              <a:gd name="T3" fmla="*/ 2147483646 h 21600"/>
              <a:gd name="T4" fmla="*/ 2147483646 w 21600"/>
              <a:gd name="T5" fmla="*/ 1794355530 h 21600"/>
              <a:gd name="T6" fmla="*/ 2147483646 w 21600"/>
              <a:gd name="T7" fmla="*/ 20518921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2">
            <a:extLst>
              <a:ext uri="{FF2B5EF4-FFF2-40B4-BE49-F238E27FC236}">
                <a16:creationId xmlns:a16="http://schemas.microsoft.com/office/drawing/2014/main" id="{DC9BF9D6-71C0-4E9C-B583-1EAF69B432BC}"/>
              </a:ext>
            </a:extLst>
          </p:cNvPr>
          <p:cNvSpPr>
            <a:spLocks noChangeShapeType="1"/>
          </p:cNvSpPr>
          <p:nvPr/>
        </p:nvSpPr>
        <p:spPr bwMode="auto">
          <a:xfrm>
            <a:off x="2087563" y="3249613"/>
            <a:ext cx="4392612" cy="0"/>
          </a:xfrm>
          <a:prstGeom prst="line">
            <a:avLst/>
          </a:prstGeom>
          <a:noFill/>
          <a:ln w="76200">
            <a:solidFill>
              <a:srgbClr val="00FF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34819" name="Line 14">
            <a:extLst>
              <a:ext uri="{FF2B5EF4-FFF2-40B4-BE49-F238E27FC236}">
                <a16:creationId xmlns:a16="http://schemas.microsoft.com/office/drawing/2014/main" id="{D7C87575-1DA2-4CD9-BB0D-EC77B162CB47}"/>
              </a:ext>
            </a:extLst>
          </p:cNvPr>
          <p:cNvSpPr>
            <a:spLocks noChangeShapeType="1"/>
          </p:cNvSpPr>
          <p:nvPr/>
        </p:nvSpPr>
        <p:spPr bwMode="auto">
          <a:xfrm>
            <a:off x="2087563" y="3752850"/>
            <a:ext cx="4392612" cy="0"/>
          </a:xfrm>
          <a:prstGeom prst="line">
            <a:avLst/>
          </a:prstGeom>
          <a:noFill/>
          <a:ln w="76200">
            <a:solidFill>
              <a:srgbClr val="FFCC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1546242" name="Rectangle 2">
            <a:extLst>
              <a:ext uri="{FF2B5EF4-FFF2-40B4-BE49-F238E27FC236}">
                <a16:creationId xmlns:a16="http://schemas.microsoft.com/office/drawing/2014/main" id="{E16C974A-11C2-4423-B2DC-7DF100BEBABB}"/>
              </a:ext>
            </a:extLst>
          </p:cNvPr>
          <p:cNvSpPr>
            <a:spLocks noGrp="1" noChangeArrowheads="1"/>
          </p:cNvSpPr>
          <p:nvPr>
            <p:ph type="title"/>
          </p:nvPr>
        </p:nvSpPr>
        <p:spPr/>
        <p:txBody>
          <a:bodyPr/>
          <a:lstStyle/>
          <a:p>
            <a:pPr eaLnBrk="1" hangingPunct="1">
              <a:defRPr/>
            </a:pPr>
            <a:r>
              <a:rPr lang="it-IT" sz="3200"/>
              <a:t>IPsec protection &amp; access control</a:t>
            </a:r>
          </a:p>
        </p:txBody>
      </p:sp>
      <p:sp>
        <p:nvSpPr>
          <p:cNvPr id="34821" name="Rectangle 4">
            <a:extLst>
              <a:ext uri="{FF2B5EF4-FFF2-40B4-BE49-F238E27FC236}">
                <a16:creationId xmlns:a16="http://schemas.microsoft.com/office/drawing/2014/main" id="{13BCAE9C-2E3F-46E6-9777-04A57AF0D39F}"/>
              </a:ext>
            </a:extLst>
          </p:cNvPr>
          <p:cNvSpPr>
            <a:spLocks noChangeArrowheads="1"/>
          </p:cNvSpPr>
          <p:nvPr/>
        </p:nvSpPr>
        <p:spPr bwMode="auto">
          <a:xfrm>
            <a:off x="2987675" y="2709863"/>
            <a:ext cx="2700338" cy="172720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IPsec boundary</a:t>
            </a:r>
          </a:p>
          <a:p>
            <a:pPr algn="ctr" eaLnBrk="1" hangingPunct="1">
              <a:spcBef>
                <a:spcPct val="0"/>
              </a:spcBef>
              <a:buClrTx/>
              <a:buFontTx/>
              <a:buNone/>
            </a:pPr>
            <a:endParaRPr lang="it-IT" altLang="it-IT" sz="1800">
              <a:latin typeface="Arial Narrow" panose="020B0606020202030204" pitchFamily="34" charset="0"/>
            </a:endParaRPr>
          </a:p>
          <a:p>
            <a:pPr algn="ctr" eaLnBrk="1" hangingPunct="1">
              <a:spcBef>
                <a:spcPct val="0"/>
              </a:spcBef>
              <a:buClrTx/>
              <a:buFontTx/>
              <a:buNone/>
            </a:pPr>
            <a:endParaRPr lang="it-IT" altLang="it-IT" sz="1800">
              <a:latin typeface="Arial Narrow" panose="020B0606020202030204" pitchFamily="34" charset="0"/>
            </a:endParaRPr>
          </a:p>
          <a:p>
            <a:pPr algn="ctr" eaLnBrk="1" hangingPunct="1">
              <a:spcBef>
                <a:spcPct val="0"/>
              </a:spcBef>
              <a:buClrTx/>
              <a:buFontTx/>
              <a:buNone/>
            </a:pPr>
            <a:endParaRPr lang="it-IT" altLang="it-IT" sz="1800">
              <a:latin typeface="Arial Narrow" panose="020B0606020202030204" pitchFamily="34" charset="0"/>
            </a:endParaRPr>
          </a:p>
          <a:p>
            <a:pPr algn="ctr" eaLnBrk="1" hangingPunct="1">
              <a:spcBef>
                <a:spcPct val="0"/>
              </a:spcBef>
              <a:buClrTx/>
              <a:buFontTx/>
              <a:buNone/>
            </a:pPr>
            <a:endParaRPr lang="it-IT" altLang="it-IT" sz="1800">
              <a:latin typeface="Arial Narrow" panose="020B0606020202030204" pitchFamily="34" charset="0"/>
            </a:endParaRPr>
          </a:p>
          <a:p>
            <a:pPr algn="ctr" eaLnBrk="1" hangingPunct="1">
              <a:spcBef>
                <a:spcPct val="0"/>
              </a:spcBef>
              <a:buClrTx/>
              <a:buFontTx/>
              <a:buNone/>
            </a:pPr>
            <a:endParaRPr lang="it-IT" altLang="it-IT" sz="1800">
              <a:latin typeface="Arial Narrow" panose="020B0606020202030204" pitchFamily="34" charset="0"/>
            </a:endParaRPr>
          </a:p>
        </p:txBody>
      </p:sp>
      <p:sp>
        <p:nvSpPr>
          <p:cNvPr id="34822" name="Text Box 5">
            <a:extLst>
              <a:ext uri="{FF2B5EF4-FFF2-40B4-BE49-F238E27FC236}">
                <a16:creationId xmlns:a16="http://schemas.microsoft.com/office/drawing/2014/main" id="{98093E1D-B9A1-48B8-BB83-5BE4EC46D67B}"/>
              </a:ext>
            </a:extLst>
          </p:cNvPr>
          <p:cNvSpPr txBox="1">
            <a:spLocks noChangeArrowheads="1"/>
          </p:cNvSpPr>
          <p:nvPr/>
        </p:nvSpPr>
        <p:spPr bwMode="auto">
          <a:xfrm>
            <a:off x="5888038" y="1724025"/>
            <a:ext cx="21764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Unprotected Interface</a:t>
            </a:r>
          </a:p>
          <a:p>
            <a:pPr eaLnBrk="1" hangingPunct="1">
              <a:spcBef>
                <a:spcPct val="0"/>
              </a:spcBef>
              <a:buClrTx/>
              <a:buFontTx/>
              <a:buNone/>
            </a:pPr>
            <a:r>
              <a:rPr lang="it-IT" altLang="it-IT" sz="1800">
                <a:latin typeface="Arial Narrow" panose="020B0606020202030204" pitchFamily="34" charset="0"/>
              </a:rPr>
              <a:t>- The external network</a:t>
            </a:r>
          </a:p>
        </p:txBody>
      </p:sp>
      <p:sp>
        <p:nvSpPr>
          <p:cNvPr id="34823" name="Text Box 6">
            <a:extLst>
              <a:ext uri="{FF2B5EF4-FFF2-40B4-BE49-F238E27FC236}">
                <a16:creationId xmlns:a16="http://schemas.microsoft.com/office/drawing/2014/main" id="{95A0722C-6C92-4E63-A1FE-A48AADA4E6BB}"/>
              </a:ext>
            </a:extLst>
          </p:cNvPr>
          <p:cNvSpPr txBox="1">
            <a:spLocks noChangeArrowheads="1"/>
          </p:cNvSpPr>
          <p:nvPr/>
        </p:nvSpPr>
        <p:spPr bwMode="auto">
          <a:xfrm>
            <a:off x="287338" y="1700213"/>
            <a:ext cx="39703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Protected Interface</a:t>
            </a:r>
          </a:p>
          <a:p>
            <a:pPr eaLnBrk="1" hangingPunct="1">
              <a:spcBef>
                <a:spcPct val="0"/>
              </a:spcBef>
              <a:buClrTx/>
              <a:buFontTx/>
              <a:buChar char="-"/>
            </a:pPr>
            <a:r>
              <a:rPr lang="it-IT" altLang="it-IT" sz="1800">
                <a:latin typeface="Arial Narrow" panose="020B0606020202030204" pitchFamily="34" charset="0"/>
              </a:rPr>
              <a:t> Internal Network with IPsec Security GW;</a:t>
            </a:r>
          </a:p>
          <a:p>
            <a:pPr eaLnBrk="1" hangingPunct="1">
              <a:spcBef>
                <a:spcPct val="0"/>
              </a:spcBef>
              <a:buClrTx/>
              <a:buFontTx/>
              <a:buChar char="-"/>
            </a:pPr>
            <a:r>
              <a:rPr lang="it-IT" altLang="it-IT" sz="1800">
                <a:latin typeface="Arial Narrow" panose="020B0606020202030204" pitchFamily="34" charset="0"/>
              </a:rPr>
              <a:t> Host OS with IPsec Host</a:t>
            </a:r>
          </a:p>
        </p:txBody>
      </p:sp>
      <p:sp>
        <p:nvSpPr>
          <p:cNvPr id="34824" name="Line 7">
            <a:extLst>
              <a:ext uri="{FF2B5EF4-FFF2-40B4-BE49-F238E27FC236}">
                <a16:creationId xmlns:a16="http://schemas.microsoft.com/office/drawing/2014/main" id="{C371544E-67A9-4E9D-9DAF-A1A27EE57B4E}"/>
              </a:ext>
            </a:extLst>
          </p:cNvPr>
          <p:cNvSpPr>
            <a:spLocks noChangeShapeType="1"/>
          </p:cNvSpPr>
          <p:nvPr/>
        </p:nvSpPr>
        <p:spPr bwMode="auto">
          <a:xfrm>
            <a:off x="4284663" y="3178175"/>
            <a:ext cx="0" cy="125888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34825" name="Rectangle 8">
            <a:extLst>
              <a:ext uri="{FF2B5EF4-FFF2-40B4-BE49-F238E27FC236}">
                <a16:creationId xmlns:a16="http://schemas.microsoft.com/office/drawing/2014/main" id="{45F668D3-D142-448E-A6E7-AF4BE53E3B03}"/>
              </a:ext>
            </a:extLst>
          </p:cNvPr>
          <p:cNvSpPr>
            <a:spLocks noChangeArrowheads="1"/>
          </p:cNvSpPr>
          <p:nvPr/>
        </p:nvSpPr>
        <p:spPr bwMode="auto">
          <a:xfrm>
            <a:off x="4211638" y="3536950"/>
            <a:ext cx="100806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AH/ESP</a:t>
            </a:r>
          </a:p>
        </p:txBody>
      </p:sp>
      <p:sp>
        <p:nvSpPr>
          <p:cNvPr id="34826" name="AutoShape 10">
            <a:extLst>
              <a:ext uri="{FF2B5EF4-FFF2-40B4-BE49-F238E27FC236}">
                <a16:creationId xmlns:a16="http://schemas.microsoft.com/office/drawing/2014/main" id="{6C060308-47FC-48BE-8E87-D140DC30D84B}"/>
              </a:ext>
            </a:extLst>
          </p:cNvPr>
          <p:cNvSpPr>
            <a:spLocks noChangeArrowheads="1"/>
          </p:cNvSpPr>
          <p:nvPr/>
        </p:nvSpPr>
        <p:spPr bwMode="auto">
          <a:xfrm>
            <a:off x="3384550" y="4689475"/>
            <a:ext cx="2052638" cy="593725"/>
          </a:xfrm>
          <a:prstGeom prst="rightArrow">
            <a:avLst>
              <a:gd name="adj1" fmla="val 50000"/>
              <a:gd name="adj2" fmla="val 86431"/>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Outbound Traffic</a:t>
            </a:r>
          </a:p>
        </p:txBody>
      </p:sp>
      <p:sp>
        <p:nvSpPr>
          <p:cNvPr id="34827" name="AutoShape 11">
            <a:extLst>
              <a:ext uri="{FF2B5EF4-FFF2-40B4-BE49-F238E27FC236}">
                <a16:creationId xmlns:a16="http://schemas.microsoft.com/office/drawing/2014/main" id="{1DD20E1B-4FE9-40E9-83FC-B65EAC0C6046}"/>
              </a:ext>
            </a:extLst>
          </p:cNvPr>
          <p:cNvSpPr>
            <a:spLocks noChangeArrowheads="1"/>
          </p:cNvSpPr>
          <p:nvPr/>
        </p:nvSpPr>
        <p:spPr bwMode="auto">
          <a:xfrm flipH="1">
            <a:off x="3384550" y="5319713"/>
            <a:ext cx="2052638" cy="593725"/>
          </a:xfrm>
          <a:prstGeom prst="rightArrow">
            <a:avLst>
              <a:gd name="adj1" fmla="val 50000"/>
              <a:gd name="adj2" fmla="val 86431"/>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Inbound Traffic</a:t>
            </a:r>
          </a:p>
        </p:txBody>
      </p:sp>
      <p:sp>
        <p:nvSpPr>
          <p:cNvPr id="34828" name="Text Box 13">
            <a:extLst>
              <a:ext uri="{FF2B5EF4-FFF2-40B4-BE49-F238E27FC236}">
                <a16:creationId xmlns:a16="http://schemas.microsoft.com/office/drawing/2014/main" id="{AAE2A644-29B0-423B-A8E4-3E610F9CAEBB}"/>
              </a:ext>
            </a:extLst>
          </p:cNvPr>
          <p:cNvSpPr txBox="1">
            <a:spLocks noChangeArrowheads="1"/>
          </p:cNvSpPr>
          <p:nvPr/>
        </p:nvSpPr>
        <p:spPr bwMode="auto">
          <a:xfrm>
            <a:off x="6748463" y="3087688"/>
            <a:ext cx="955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BYPASS</a:t>
            </a:r>
          </a:p>
        </p:txBody>
      </p:sp>
      <p:sp>
        <p:nvSpPr>
          <p:cNvPr id="34829" name="Text Box 15">
            <a:extLst>
              <a:ext uri="{FF2B5EF4-FFF2-40B4-BE49-F238E27FC236}">
                <a16:creationId xmlns:a16="http://schemas.microsoft.com/office/drawing/2014/main" id="{7953CD17-35B9-41F7-BD4F-9CDDA83B7306}"/>
              </a:ext>
            </a:extLst>
          </p:cNvPr>
          <p:cNvSpPr txBox="1">
            <a:spLocks noChangeArrowheads="1"/>
          </p:cNvSpPr>
          <p:nvPr/>
        </p:nvSpPr>
        <p:spPr bwMode="auto">
          <a:xfrm>
            <a:off x="6732588" y="356552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PROTECT</a:t>
            </a:r>
          </a:p>
        </p:txBody>
      </p:sp>
      <p:sp>
        <p:nvSpPr>
          <p:cNvPr id="34830" name="Freeform 17">
            <a:extLst>
              <a:ext uri="{FF2B5EF4-FFF2-40B4-BE49-F238E27FC236}">
                <a16:creationId xmlns:a16="http://schemas.microsoft.com/office/drawing/2014/main" id="{A59BE9E1-A8B7-49DA-90C0-C2E06231CA17}"/>
              </a:ext>
            </a:extLst>
          </p:cNvPr>
          <p:cNvSpPr>
            <a:spLocks/>
          </p:cNvSpPr>
          <p:nvPr/>
        </p:nvSpPr>
        <p:spPr bwMode="auto">
          <a:xfrm>
            <a:off x="2124075" y="4149725"/>
            <a:ext cx="1979613" cy="468313"/>
          </a:xfrm>
          <a:custGeom>
            <a:avLst/>
            <a:gdLst>
              <a:gd name="T0" fmla="*/ 0 w 1247"/>
              <a:gd name="T1" fmla="*/ 0 h 295"/>
              <a:gd name="T2" fmla="*/ 2147483646 w 1247"/>
              <a:gd name="T3" fmla="*/ 0 h 295"/>
              <a:gd name="T4" fmla="*/ 2147483646 w 1247"/>
              <a:gd name="T5" fmla="*/ 2147483646 h 295"/>
              <a:gd name="T6" fmla="*/ 0 60000 65536"/>
              <a:gd name="T7" fmla="*/ 0 60000 65536"/>
              <a:gd name="T8" fmla="*/ 0 60000 65536"/>
              <a:gd name="T9" fmla="*/ 0 w 1247"/>
              <a:gd name="T10" fmla="*/ 0 h 295"/>
              <a:gd name="T11" fmla="*/ 1247 w 1247"/>
              <a:gd name="T12" fmla="*/ 295 h 295"/>
            </a:gdLst>
            <a:ahLst/>
            <a:cxnLst>
              <a:cxn ang="T6">
                <a:pos x="T0" y="T1"/>
              </a:cxn>
              <a:cxn ang="T7">
                <a:pos x="T2" y="T3"/>
              </a:cxn>
              <a:cxn ang="T8">
                <a:pos x="T4" y="T5"/>
              </a:cxn>
            </a:cxnLst>
            <a:rect l="T9" t="T10" r="T11" b="T12"/>
            <a:pathLst>
              <a:path w="1247" h="295">
                <a:moveTo>
                  <a:pt x="0" y="0"/>
                </a:moveTo>
                <a:lnTo>
                  <a:pt x="1247" y="0"/>
                </a:lnTo>
                <a:lnTo>
                  <a:pt x="1247" y="295"/>
                </a:lnTo>
              </a:path>
            </a:pathLst>
          </a:custGeom>
          <a:noFill/>
          <a:ln w="76200" cap="flat" cmpd="sng">
            <a:solidFill>
              <a:srgbClr val="FF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4831" name="Freeform 18">
            <a:extLst>
              <a:ext uri="{FF2B5EF4-FFF2-40B4-BE49-F238E27FC236}">
                <a16:creationId xmlns:a16="http://schemas.microsoft.com/office/drawing/2014/main" id="{8F387F8D-6CB5-487E-A2A3-EEE0BC25FB5E}"/>
              </a:ext>
            </a:extLst>
          </p:cNvPr>
          <p:cNvSpPr>
            <a:spLocks/>
          </p:cNvSpPr>
          <p:nvPr/>
        </p:nvSpPr>
        <p:spPr bwMode="auto">
          <a:xfrm flipH="1">
            <a:off x="4464050" y="4149725"/>
            <a:ext cx="1979613" cy="468313"/>
          </a:xfrm>
          <a:custGeom>
            <a:avLst/>
            <a:gdLst>
              <a:gd name="T0" fmla="*/ 0 w 1247"/>
              <a:gd name="T1" fmla="*/ 0 h 295"/>
              <a:gd name="T2" fmla="*/ 2147483646 w 1247"/>
              <a:gd name="T3" fmla="*/ 0 h 295"/>
              <a:gd name="T4" fmla="*/ 2147483646 w 1247"/>
              <a:gd name="T5" fmla="*/ 2147483646 h 295"/>
              <a:gd name="T6" fmla="*/ 0 60000 65536"/>
              <a:gd name="T7" fmla="*/ 0 60000 65536"/>
              <a:gd name="T8" fmla="*/ 0 60000 65536"/>
              <a:gd name="T9" fmla="*/ 0 w 1247"/>
              <a:gd name="T10" fmla="*/ 0 h 295"/>
              <a:gd name="T11" fmla="*/ 1247 w 1247"/>
              <a:gd name="T12" fmla="*/ 295 h 295"/>
            </a:gdLst>
            <a:ahLst/>
            <a:cxnLst>
              <a:cxn ang="T6">
                <a:pos x="T0" y="T1"/>
              </a:cxn>
              <a:cxn ang="T7">
                <a:pos x="T2" y="T3"/>
              </a:cxn>
              <a:cxn ang="T8">
                <a:pos x="T4" y="T5"/>
              </a:cxn>
            </a:cxnLst>
            <a:rect l="T9" t="T10" r="T11" b="T12"/>
            <a:pathLst>
              <a:path w="1247" h="295">
                <a:moveTo>
                  <a:pt x="0" y="0"/>
                </a:moveTo>
                <a:lnTo>
                  <a:pt x="1247" y="0"/>
                </a:lnTo>
                <a:lnTo>
                  <a:pt x="1247" y="295"/>
                </a:lnTo>
              </a:path>
            </a:pathLst>
          </a:custGeom>
          <a:noFill/>
          <a:ln w="76200" cap="flat" cmpd="sng">
            <a:solidFill>
              <a:srgbClr val="FF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34832" name="Text Box 19">
            <a:extLst>
              <a:ext uri="{FF2B5EF4-FFF2-40B4-BE49-F238E27FC236}">
                <a16:creationId xmlns:a16="http://schemas.microsoft.com/office/drawing/2014/main" id="{FE378C81-A6BB-4AFA-9C86-4FFABAB2FA45}"/>
              </a:ext>
            </a:extLst>
          </p:cNvPr>
          <p:cNvSpPr txBox="1">
            <a:spLocks noChangeArrowheads="1"/>
          </p:cNvSpPr>
          <p:nvPr/>
        </p:nvSpPr>
        <p:spPr bwMode="auto">
          <a:xfrm>
            <a:off x="6732588" y="3998913"/>
            <a:ext cx="1036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DISCARD</a:t>
            </a:r>
          </a:p>
        </p:txBody>
      </p:sp>
      <p:sp>
        <p:nvSpPr>
          <p:cNvPr id="34833" name="AutoShape 20">
            <a:extLst>
              <a:ext uri="{FF2B5EF4-FFF2-40B4-BE49-F238E27FC236}">
                <a16:creationId xmlns:a16="http://schemas.microsoft.com/office/drawing/2014/main" id="{8736631C-8770-43EE-9668-F5561DAA936E}"/>
              </a:ext>
            </a:extLst>
          </p:cNvPr>
          <p:cNvSpPr>
            <a:spLocks noChangeArrowheads="1"/>
          </p:cNvSpPr>
          <p:nvPr/>
        </p:nvSpPr>
        <p:spPr bwMode="auto">
          <a:xfrm>
            <a:off x="4248150" y="908050"/>
            <a:ext cx="1223963" cy="1620838"/>
          </a:xfrm>
          <a:prstGeom prst="can">
            <a:avLst>
              <a:gd name="adj" fmla="val 33106"/>
            </a:avLst>
          </a:prstGeom>
          <a:solidFill>
            <a:srgbClr val="CCFFCC">
              <a:alpha val="50195"/>
            </a:srgbClr>
          </a:solidFill>
          <a:ln w="12700">
            <a:solidFill>
              <a:schemeClr val="tx1"/>
            </a:solidFill>
            <a:round/>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r>
              <a:rPr lang="it-IT" altLang="it-IT" sz="1800" b="0">
                <a:latin typeface="Arial Narrow" panose="020B0606020202030204" pitchFamily="34" charset="0"/>
              </a:rPr>
              <a:t>SPD</a:t>
            </a:r>
          </a:p>
          <a:p>
            <a:pPr algn="ctr" eaLnBrk="1" hangingPunct="1">
              <a:spcBef>
                <a:spcPct val="0"/>
              </a:spcBef>
              <a:buClrTx/>
              <a:buFontTx/>
              <a:buNone/>
            </a:pPr>
            <a:r>
              <a:rPr lang="it-IT" altLang="it-IT" sz="1800" b="0">
                <a:latin typeface="Arial Narrow" panose="020B0606020202030204" pitchFamily="34" charset="0"/>
              </a:rPr>
              <a:t>Security</a:t>
            </a:r>
          </a:p>
          <a:p>
            <a:pPr algn="ctr" eaLnBrk="1" hangingPunct="1">
              <a:spcBef>
                <a:spcPct val="0"/>
              </a:spcBef>
              <a:buClrTx/>
              <a:buFontTx/>
              <a:buNone/>
            </a:pPr>
            <a:r>
              <a:rPr lang="it-IT" altLang="it-IT" sz="1800" b="0">
                <a:latin typeface="Arial Narrow" panose="020B0606020202030204" pitchFamily="34" charset="0"/>
              </a:rPr>
              <a:t>Policy</a:t>
            </a:r>
          </a:p>
          <a:p>
            <a:pPr algn="ctr" eaLnBrk="1" hangingPunct="1">
              <a:spcBef>
                <a:spcPct val="0"/>
              </a:spcBef>
              <a:buClrTx/>
              <a:buFontTx/>
              <a:buNone/>
            </a:pPr>
            <a:r>
              <a:rPr lang="it-IT" altLang="it-IT" sz="1800" b="0">
                <a:latin typeface="Arial Narrow" panose="020B0606020202030204" pitchFamily="34" charset="0"/>
              </a:rPr>
              <a:t>Database</a:t>
            </a:r>
          </a:p>
        </p:txBody>
      </p:sp>
      <p:sp>
        <p:nvSpPr>
          <p:cNvPr id="34834" name="AutoShape 21">
            <a:extLst>
              <a:ext uri="{FF2B5EF4-FFF2-40B4-BE49-F238E27FC236}">
                <a16:creationId xmlns:a16="http://schemas.microsoft.com/office/drawing/2014/main" id="{1BA7B89C-E593-4F87-B188-7583EC6ACAAC}"/>
              </a:ext>
            </a:extLst>
          </p:cNvPr>
          <p:cNvSpPr>
            <a:spLocks/>
          </p:cNvSpPr>
          <p:nvPr/>
        </p:nvSpPr>
        <p:spPr bwMode="auto">
          <a:xfrm>
            <a:off x="7704138" y="3105150"/>
            <a:ext cx="215900" cy="1260475"/>
          </a:xfrm>
          <a:prstGeom prst="rightBrace">
            <a:avLst>
              <a:gd name="adj1" fmla="val 48652"/>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34835" name="Text Box 22">
            <a:extLst>
              <a:ext uri="{FF2B5EF4-FFF2-40B4-BE49-F238E27FC236}">
                <a16:creationId xmlns:a16="http://schemas.microsoft.com/office/drawing/2014/main" id="{8463DE7A-F6F7-4DCF-8FF2-B2D883D73BFA}"/>
              </a:ext>
            </a:extLst>
          </p:cNvPr>
          <p:cNvSpPr txBox="1">
            <a:spLocks noChangeArrowheads="1"/>
          </p:cNvSpPr>
          <p:nvPr/>
        </p:nvSpPr>
        <p:spPr bwMode="auto">
          <a:xfrm>
            <a:off x="8116888" y="3363913"/>
            <a:ext cx="674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Three</a:t>
            </a:r>
            <a:br>
              <a:rPr lang="it-IT" altLang="it-IT" sz="1800" b="0">
                <a:latin typeface="Arial Narrow" panose="020B0606020202030204" pitchFamily="34" charset="0"/>
              </a:rPr>
            </a:br>
            <a:r>
              <a:rPr lang="it-IT" altLang="it-IT" sz="1800" b="0">
                <a:latin typeface="Arial Narrow" panose="020B0606020202030204" pitchFamily="34" charset="0"/>
              </a:rPr>
              <a:t>rules</a:t>
            </a:r>
          </a:p>
        </p:txBody>
      </p:sp>
      <p:sp>
        <p:nvSpPr>
          <p:cNvPr id="34836" name="Text Box 23">
            <a:extLst>
              <a:ext uri="{FF2B5EF4-FFF2-40B4-BE49-F238E27FC236}">
                <a16:creationId xmlns:a16="http://schemas.microsoft.com/office/drawing/2014/main" id="{878F9BFD-F531-44DD-9EFF-49DC441FD651}"/>
              </a:ext>
            </a:extLst>
          </p:cNvPr>
          <p:cNvSpPr txBox="1">
            <a:spLocks noChangeArrowheads="1"/>
          </p:cNvSpPr>
          <p:nvPr/>
        </p:nvSpPr>
        <p:spPr bwMode="auto">
          <a:xfrm>
            <a:off x="5703888" y="4437063"/>
            <a:ext cx="33051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SPD specifies:</a:t>
            </a:r>
          </a:p>
          <a:p>
            <a:pPr eaLnBrk="1" hangingPunct="1">
              <a:spcBef>
                <a:spcPct val="0"/>
              </a:spcBef>
              <a:buClrTx/>
              <a:buFontTx/>
              <a:buChar char="-"/>
            </a:pPr>
            <a:r>
              <a:rPr lang="it-IT" altLang="it-IT" sz="1800" b="0">
                <a:latin typeface="Arial Narrow" panose="020B0606020202030204" pitchFamily="34" charset="0"/>
              </a:rPr>
              <a:t> Which security protocols (AH, ESP)</a:t>
            </a:r>
            <a:br>
              <a:rPr lang="it-IT" altLang="it-IT" sz="1800" b="0">
                <a:latin typeface="Arial Narrow" panose="020B0606020202030204" pitchFamily="34" charset="0"/>
              </a:rPr>
            </a:br>
            <a:r>
              <a:rPr lang="it-IT" altLang="it-IT" sz="1800" b="0">
                <a:latin typeface="Arial Narrow" panose="020B0606020202030204" pitchFamily="34" charset="0"/>
              </a:rPr>
              <a:t>- On which packets/traffic relations</a:t>
            </a:r>
          </a:p>
          <a:p>
            <a:pPr eaLnBrk="1" hangingPunct="1">
              <a:spcBef>
                <a:spcPct val="0"/>
              </a:spcBef>
              <a:buClrTx/>
              <a:buFontTx/>
              <a:buChar char="-"/>
            </a:pPr>
            <a:r>
              <a:rPr lang="it-IT" altLang="it-IT" sz="1800" b="0">
                <a:latin typeface="Arial Narrow" panose="020B0606020202030204" pitchFamily="34" charset="0"/>
              </a:rPr>
              <a:t> Which mode (tunnel, transport)</a:t>
            </a:r>
          </a:p>
          <a:p>
            <a:pPr eaLnBrk="1" hangingPunct="1">
              <a:spcBef>
                <a:spcPct val="0"/>
              </a:spcBef>
              <a:buClrTx/>
              <a:buFontTx/>
              <a:buChar char="-"/>
            </a:pPr>
            <a:r>
              <a:rPr lang="it-IT" altLang="it-IT" sz="1800" b="0">
                <a:latin typeface="Arial Narrow" panose="020B0606020202030204" pitchFamily="34" charset="0"/>
              </a:rPr>
              <a:t> Which granularity</a:t>
            </a:r>
          </a:p>
          <a:p>
            <a:pPr lvl="1" eaLnBrk="1" hangingPunct="1">
              <a:spcBef>
                <a:spcPct val="0"/>
              </a:spcBef>
              <a:buClrTx/>
              <a:buFontTx/>
              <a:buChar char="-"/>
            </a:pPr>
            <a:r>
              <a:rPr lang="it-IT" altLang="it-IT" sz="1800"/>
              <a:t> single shared tunnel</a:t>
            </a:r>
          </a:p>
          <a:p>
            <a:pPr lvl="1" eaLnBrk="1" hangingPunct="1">
              <a:spcBef>
                <a:spcPct val="0"/>
              </a:spcBef>
              <a:buClrTx/>
              <a:buFontTx/>
              <a:buChar char="-"/>
            </a:pPr>
            <a:r>
              <a:rPr lang="it-IT" altLang="it-IT" sz="1800"/>
              <a:t> different tunnels per TCP conn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B7BBDB2F-6041-4B28-82BF-ADBDBACC4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8" y="3249613"/>
            <a:ext cx="5275262"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7747" name="Rectangle 3">
            <a:extLst>
              <a:ext uri="{FF2B5EF4-FFF2-40B4-BE49-F238E27FC236}">
                <a16:creationId xmlns:a16="http://schemas.microsoft.com/office/drawing/2014/main" id="{1E33B009-227C-416A-BFA2-75E06644DBE8}"/>
              </a:ext>
            </a:extLst>
          </p:cNvPr>
          <p:cNvSpPr>
            <a:spLocks noGrp="1" noChangeArrowheads="1"/>
          </p:cNvSpPr>
          <p:nvPr>
            <p:ph type="title"/>
          </p:nvPr>
        </p:nvSpPr>
        <p:spPr>
          <a:xfrm>
            <a:off x="250825" y="225425"/>
            <a:ext cx="8605838" cy="649288"/>
          </a:xfrm>
        </p:spPr>
        <p:txBody>
          <a:bodyPr/>
          <a:lstStyle/>
          <a:p>
            <a:pPr eaLnBrk="1" hangingPunct="1">
              <a:defRPr/>
            </a:pPr>
            <a:r>
              <a:rPr lang="it-IT" sz="3200"/>
              <a:t>Traffic Flow Confidentiality Service</a:t>
            </a:r>
          </a:p>
        </p:txBody>
      </p:sp>
      <p:sp>
        <p:nvSpPr>
          <p:cNvPr id="35844" name="Rectangle 4">
            <a:extLst>
              <a:ext uri="{FF2B5EF4-FFF2-40B4-BE49-F238E27FC236}">
                <a16:creationId xmlns:a16="http://schemas.microsoft.com/office/drawing/2014/main" id="{E05A4A7B-D8B5-4788-B2CE-F16BE6EB51D2}"/>
              </a:ext>
            </a:extLst>
          </p:cNvPr>
          <p:cNvSpPr>
            <a:spLocks noGrp="1" noChangeArrowheads="1"/>
          </p:cNvSpPr>
          <p:nvPr>
            <p:ph type="body" idx="1"/>
          </p:nvPr>
        </p:nvSpPr>
        <p:spPr>
          <a:xfrm>
            <a:off x="287338" y="1089025"/>
            <a:ext cx="8388350" cy="4970463"/>
          </a:xfrm>
        </p:spPr>
        <p:txBody>
          <a:bodyPr/>
          <a:lstStyle/>
          <a:p>
            <a:pPr eaLnBrk="1" hangingPunct="1">
              <a:lnSpc>
                <a:spcPct val="90000"/>
              </a:lnSpc>
            </a:pPr>
            <a:r>
              <a:rPr lang="it-IT" altLang="it-IT" sz="2400"/>
              <a:t>Encryption does not guarantee unlinkability!</a:t>
            </a:r>
          </a:p>
          <a:p>
            <a:pPr eaLnBrk="1" hangingPunct="1">
              <a:lnSpc>
                <a:spcPct val="90000"/>
              </a:lnSpc>
            </a:pPr>
            <a:r>
              <a:rPr lang="it-IT" altLang="it-IT" sz="2400"/>
              <a:t>Linkability via statistical traffic pattern analysis</a:t>
            </a:r>
          </a:p>
          <a:p>
            <a:pPr eaLnBrk="1" hangingPunct="1">
              <a:lnSpc>
                <a:spcPct val="90000"/>
              </a:lnSpc>
            </a:pPr>
            <a:r>
              <a:rPr lang="it-IT" altLang="it-IT" sz="2400"/>
              <a:t>Traffic source (e.g. web-site) fingerprinting</a:t>
            </a:r>
          </a:p>
          <a:p>
            <a:pPr lvl="1" eaLnBrk="1" hangingPunct="1">
              <a:lnSpc>
                <a:spcPct val="90000"/>
              </a:lnSpc>
            </a:pPr>
            <a:r>
              <a:rPr lang="it-IT" altLang="it-IT" sz="2400"/>
              <a:t>E.g. sample size profile for www.amazon.com</a:t>
            </a:r>
          </a:p>
          <a:p>
            <a:pPr lvl="2" eaLnBrk="1" hangingPunct="1">
              <a:lnSpc>
                <a:spcPct val="90000"/>
              </a:lnSpc>
            </a:pPr>
            <a:r>
              <a:rPr lang="it-IT" altLang="it-IT" sz="2000"/>
              <a:t>Details in “Privacy Vulnerabilities in </a:t>
            </a:r>
            <a:br>
              <a:rPr lang="it-IT" altLang="it-IT" sz="2000"/>
            </a:br>
            <a:r>
              <a:rPr lang="it-IT" altLang="it-IT" sz="2000"/>
              <a:t>Encrypted HTTP Streams, by</a:t>
            </a:r>
            <a:br>
              <a:rPr lang="it-IT" altLang="it-IT" sz="2000"/>
            </a:br>
            <a:r>
              <a:rPr lang="it-IT" altLang="it-IT" sz="2000"/>
              <a:t>Bissias, Liberatore, Levine.</a:t>
            </a:r>
          </a:p>
          <a:p>
            <a:pPr lvl="1" eaLnBrk="1" hangingPunct="1">
              <a:lnSpc>
                <a:spcPct val="90000"/>
              </a:lnSpc>
            </a:pPr>
            <a:endParaRPr lang="it-IT" altLang="it-IT" sz="2400"/>
          </a:p>
          <a:p>
            <a:pPr lvl="1" eaLnBrk="1" hangingPunct="1">
              <a:lnSpc>
                <a:spcPct val="90000"/>
              </a:lnSpc>
            </a:pPr>
            <a:r>
              <a:rPr lang="it-IT" altLang="it-IT" sz="2400"/>
              <a:t>Many other traffic/protocol </a:t>
            </a:r>
            <a:br>
              <a:rPr lang="it-IT" altLang="it-IT" sz="2400"/>
            </a:br>
            <a:r>
              <a:rPr lang="it-IT" altLang="it-IT" sz="2400"/>
              <a:t>fingerprinting approaches </a:t>
            </a:r>
            <a:br>
              <a:rPr lang="it-IT" altLang="it-IT" sz="2400"/>
            </a:br>
            <a:r>
              <a:rPr lang="it-IT" altLang="it-IT" sz="2400"/>
              <a:t>(literature + pre-prints)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a:extLst>
              <a:ext uri="{FF2B5EF4-FFF2-40B4-BE49-F238E27FC236}">
                <a16:creationId xmlns:a16="http://schemas.microsoft.com/office/drawing/2014/main" id="{6C8E92AB-F1C4-435C-9E58-DA963EAEC1CB}"/>
              </a:ext>
            </a:extLst>
          </p:cNvPr>
          <p:cNvSpPr>
            <a:spLocks noGrp="1" noChangeArrowheads="1"/>
          </p:cNvSpPr>
          <p:nvPr>
            <p:ph type="title"/>
          </p:nvPr>
        </p:nvSpPr>
        <p:spPr/>
        <p:txBody>
          <a:bodyPr/>
          <a:lstStyle/>
          <a:p>
            <a:pPr eaLnBrk="1" hangingPunct="1">
              <a:defRPr/>
            </a:pPr>
            <a:r>
              <a:rPr lang="it-IT" sz="3200"/>
              <a:t>ESP Traffic Flow Confidentiality</a:t>
            </a:r>
          </a:p>
        </p:txBody>
      </p:sp>
      <p:sp>
        <p:nvSpPr>
          <p:cNvPr id="36867" name="Rectangle 3">
            <a:extLst>
              <a:ext uri="{FF2B5EF4-FFF2-40B4-BE49-F238E27FC236}">
                <a16:creationId xmlns:a16="http://schemas.microsoft.com/office/drawing/2014/main" id="{67C33176-C387-43A7-9B9E-28D5E33C2887}"/>
              </a:ext>
            </a:extLst>
          </p:cNvPr>
          <p:cNvSpPr>
            <a:spLocks noGrp="1" noChangeArrowheads="1"/>
          </p:cNvSpPr>
          <p:nvPr>
            <p:ph type="body" idx="1"/>
          </p:nvPr>
        </p:nvSpPr>
        <p:spPr/>
        <p:txBody>
          <a:bodyPr/>
          <a:lstStyle/>
          <a:p>
            <a:pPr eaLnBrk="1" hangingPunct="1">
              <a:lnSpc>
                <a:spcPct val="90000"/>
              </a:lnSpc>
            </a:pPr>
            <a:r>
              <a:rPr lang="it-IT" altLang="it-IT" sz="2400"/>
              <a:t>ESP TFC: Two counter-measures against traffic analysis attacks</a:t>
            </a:r>
          </a:p>
          <a:p>
            <a:pPr lvl="1" eaLnBrk="1" hangingPunct="1">
              <a:lnSpc>
                <a:spcPct val="90000"/>
              </a:lnSpc>
            </a:pPr>
            <a:r>
              <a:rPr lang="it-IT" altLang="it-IT" sz="2400"/>
              <a:t>Ability to alterate packet size</a:t>
            </a:r>
          </a:p>
          <a:p>
            <a:pPr lvl="2" eaLnBrk="1" hangingPunct="1">
              <a:lnSpc>
                <a:spcPct val="90000"/>
              </a:lnSpc>
            </a:pPr>
            <a:r>
              <a:rPr lang="it-IT" altLang="it-IT" sz="2000"/>
              <a:t>Supplementary padding facility added to data payload</a:t>
            </a:r>
          </a:p>
          <a:p>
            <a:pPr lvl="3" eaLnBrk="1" hangingPunct="1">
              <a:lnSpc>
                <a:spcPct val="90000"/>
              </a:lnSpc>
            </a:pPr>
            <a:r>
              <a:rPr lang="it-IT" altLang="it-IT" sz="1800"/>
              <a:t>Easy to manage in tunnel mode, as inner packet size is known in the IP/TCP header </a:t>
            </a:r>
          </a:p>
          <a:p>
            <a:pPr lvl="2" eaLnBrk="1" hangingPunct="1">
              <a:lnSpc>
                <a:spcPct val="90000"/>
              </a:lnSpc>
            </a:pPr>
            <a:r>
              <a:rPr lang="it-IT" altLang="it-IT" sz="2000"/>
              <a:t>Native (up to) 255 bytes padding insufficient</a:t>
            </a:r>
          </a:p>
          <a:p>
            <a:pPr lvl="3" eaLnBrk="1" hangingPunct="1">
              <a:lnSpc>
                <a:spcPct val="90000"/>
              </a:lnSpc>
            </a:pPr>
            <a:r>
              <a:rPr lang="it-IT" altLang="it-IT" sz="1800"/>
              <a:t>And why messing up by mixing TCF padding with that necessary for encryption?</a:t>
            </a:r>
          </a:p>
          <a:p>
            <a:pPr lvl="2" eaLnBrk="1" hangingPunct="1">
              <a:lnSpc>
                <a:spcPct val="90000"/>
              </a:lnSpc>
            </a:pPr>
            <a:endParaRPr lang="it-IT" altLang="it-IT" sz="2000"/>
          </a:p>
          <a:p>
            <a:pPr lvl="2" eaLnBrk="1" hangingPunct="1">
              <a:lnSpc>
                <a:spcPct val="90000"/>
              </a:lnSpc>
            </a:pPr>
            <a:endParaRPr lang="it-IT" altLang="it-IT" sz="2000"/>
          </a:p>
          <a:p>
            <a:pPr lvl="1" eaLnBrk="1" hangingPunct="1">
              <a:lnSpc>
                <a:spcPct val="90000"/>
              </a:lnSpc>
            </a:pPr>
            <a:r>
              <a:rPr lang="it-IT" altLang="it-IT" sz="2400"/>
              <a:t>Ability to generate “dummy” packets</a:t>
            </a:r>
          </a:p>
          <a:p>
            <a:pPr lvl="2" eaLnBrk="1" hangingPunct="1">
              <a:lnSpc>
                <a:spcPct val="90000"/>
              </a:lnSpc>
            </a:pPr>
            <a:r>
              <a:rPr lang="it-IT" altLang="it-IT" sz="2000"/>
              <a:t>Next Header = 59 </a:t>
            </a:r>
            <a:r>
              <a:rPr lang="it-IT" altLang="it-IT" sz="2000">
                <a:sym typeface="Wingdings" panose="05000000000000000000" pitchFamily="2" charset="2"/>
              </a:rPr>
              <a:t> Dummy packet!!</a:t>
            </a:r>
          </a:p>
          <a:p>
            <a:pPr lvl="2" eaLnBrk="1" hangingPunct="1">
              <a:lnSpc>
                <a:spcPct val="90000"/>
              </a:lnSpc>
            </a:pPr>
            <a:r>
              <a:rPr lang="it-IT" altLang="it-IT" sz="2000"/>
              <a:t>Example: one can transform a VBR traffic into CBR</a:t>
            </a:r>
          </a:p>
          <a:p>
            <a:pPr lvl="3" eaLnBrk="1" hangingPunct="1">
              <a:lnSpc>
                <a:spcPct val="90000"/>
              </a:lnSpc>
            </a:pPr>
            <a:r>
              <a:rPr lang="it-IT" altLang="it-IT" sz="1800"/>
              <a:t>Heavy on the network load, though: reduces statistical multiplexing effectiveness</a:t>
            </a:r>
          </a:p>
          <a:p>
            <a:pPr lvl="2" eaLnBrk="1" hangingPunct="1">
              <a:lnSpc>
                <a:spcPct val="90000"/>
              </a:lnSpc>
            </a:pPr>
            <a:endParaRPr lang="it-IT" altLang="it-IT" sz="2000"/>
          </a:p>
        </p:txBody>
      </p:sp>
      <p:sp>
        <p:nvSpPr>
          <p:cNvPr id="36868" name="Rectangle 4">
            <a:extLst>
              <a:ext uri="{FF2B5EF4-FFF2-40B4-BE49-F238E27FC236}">
                <a16:creationId xmlns:a16="http://schemas.microsoft.com/office/drawing/2014/main" id="{D18FEC16-07A5-4B3D-A547-CC6110409931}"/>
              </a:ext>
            </a:extLst>
          </p:cNvPr>
          <p:cNvSpPr>
            <a:spLocks noChangeArrowheads="1"/>
          </p:cNvSpPr>
          <p:nvPr/>
        </p:nvSpPr>
        <p:spPr bwMode="auto">
          <a:xfrm>
            <a:off x="2482850" y="4113213"/>
            <a:ext cx="6337300"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DATA PAYLOAD</a:t>
            </a:r>
          </a:p>
        </p:txBody>
      </p:sp>
      <p:sp>
        <p:nvSpPr>
          <p:cNvPr id="36869" name="Rectangle 5">
            <a:extLst>
              <a:ext uri="{FF2B5EF4-FFF2-40B4-BE49-F238E27FC236}">
                <a16:creationId xmlns:a16="http://schemas.microsoft.com/office/drawing/2014/main" id="{C3D8B54B-9414-4A09-803A-0B4AB7F13D62}"/>
              </a:ext>
            </a:extLst>
          </p:cNvPr>
          <p:cNvSpPr>
            <a:spLocks noChangeArrowheads="1"/>
          </p:cNvSpPr>
          <p:nvPr/>
        </p:nvSpPr>
        <p:spPr bwMode="auto">
          <a:xfrm>
            <a:off x="2482850" y="4113213"/>
            <a:ext cx="865188"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IV</a:t>
            </a:r>
          </a:p>
          <a:p>
            <a:pPr algn="ctr" eaLnBrk="1" hangingPunct="1">
              <a:spcBef>
                <a:spcPct val="0"/>
              </a:spcBef>
              <a:buClrTx/>
              <a:buFontTx/>
              <a:buNone/>
            </a:pPr>
            <a:r>
              <a:rPr lang="it-IT" altLang="it-IT" sz="1800" b="0">
                <a:latin typeface="Arial Narrow" panose="020B0606020202030204" pitchFamily="34" charset="0"/>
              </a:rPr>
              <a:t>(variable)</a:t>
            </a:r>
          </a:p>
        </p:txBody>
      </p:sp>
      <p:sp>
        <p:nvSpPr>
          <p:cNvPr id="36870" name="Rectangle 6">
            <a:extLst>
              <a:ext uri="{FF2B5EF4-FFF2-40B4-BE49-F238E27FC236}">
                <a16:creationId xmlns:a16="http://schemas.microsoft.com/office/drawing/2014/main" id="{F7386B3F-8958-4515-8D16-0EA068318C87}"/>
              </a:ext>
            </a:extLst>
          </p:cNvPr>
          <p:cNvSpPr>
            <a:spLocks noChangeArrowheads="1"/>
          </p:cNvSpPr>
          <p:nvPr/>
        </p:nvSpPr>
        <p:spPr bwMode="auto">
          <a:xfrm>
            <a:off x="6659563" y="4113213"/>
            <a:ext cx="2160587" cy="5762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TFC PADDING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a:extLst>
              <a:ext uri="{FF2B5EF4-FFF2-40B4-BE49-F238E27FC236}">
                <a16:creationId xmlns:a16="http://schemas.microsoft.com/office/drawing/2014/main" id="{88EB5AF3-C016-4D6B-8301-C6CD57DD9202}"/>
              </a:ext>
            </a:extLst>
          </p:cNvPr>
          <p:cNvSpPr>
            <a:spLocks noChangeArrowheads="1"/>
          </p:cNvSpPr>
          <p:nvPr/>
        </p:nvSpPr>
        <p:spPr bwMode="auto">
          <a:xfrm>
            <a:off x="685800" y="2573338"/>
            <a:ext cx="7772400" cy="1143000"/>
          </a:xfrm>
          <a:prstGeom prst="rect">
            <a:avLst/>
          </a:prstGeom>
          <a:noFill/>
          <a:ln w="9525">
            <a:noFill/>
            <a:miter lim="800000"/>
            <a:headEnd/>
            <a:tailEnd/>
          </a:ln>
          <a:effectLst/>
        </p:spPr>
        <p:txBody>
          <a:bodyPr lIns="90488" tIns="44450" rIns="90488" bIns="44450" anchor="ctr"/>
          <a:lstStyle/>
          <a:p>
            <a:pPr algn="ctr">
              <a:defRPr/>
            </a:pPr>
            <a:r>
              <a:rPr lang="en-US" sz="3600" b="1" dirty="0">
                <a:solidFill>
                  <a:schemeClr val="tx2"/>
                </a:solidFill>
                <a:effectLst>
                  <a:outerShdw blurRad="38100" dist="38100" dir="2700000" algn="tl">
                    <a:srgbClr val="C0C0C0"/>
                  </a:outerShdw>
                </a:effectLst>
                <a:latin typeface="Comic Sans MS" pitchFamily="66" charset="0"/>
              </a:rPr>
              <a:t>Part 2:</a:t>
            </a:r>
          </a:p>
          <a:p>
            <a:pPr algn="ctr">
              <a:defRPr/>
            </a:pPr>
            <a:br>
              <a:rPr lang="en-US" sz="3600" b="1" dirty="0">
                <a:solidFill>
                  <a:schemeClr val="tx2"/>
                </a:solidFill>
                <a:effectLst>
                  <a:outerShdw blurRad="38100" dist="38100" dir="2700000" algn="tl">
                    <a:srgbClr val="C0C0C0"/>
                  </a:outerShdw>
                </a:effectLst>
                <a:latin typeface="Comic Sans MS" pitchFamily="66" charset="0"/>
              </a:rPr>
            </a:br>
            <a:r>
              <a:rPr lang="en-US" sz="3600" b="1" dirty="0">
                <a:solidFill>
                  <a:schemeClr val="tx2"/>
                </a:solidFill>
                <a:effectLst>
                  <a:outerShdw blurRad="38100" dist="38100" dir="2700000" algn="tl">
                    <a:srgbClr val="C0C0C0"/>
                  </a:outerShdw>
                </a:effectLst>
                <a:latin typeface="Comic Sans MS" pitchFamily="66" charset="0"/>
              </a:rPr>
              <a:t>IKEv2</a:t>
            </a:r>
            <a:endParaRPr lang="en-US" sz="2400" b="1" dirty="0">
              <a:solidFill>
                <a:schemeClr val="tx2"/>
              </a:solidFill>
              <a:effectLst>
                <a:outerShdw blurRad="38100" dist="38100" dir="2700000" algn="tl">
                  <a:srgbClr val="C0C0C0"/>
                </a:outerShdw>
              </a:effectLst>
              <a:latin typeface="Bookman Old Style" pitchFamily="18" charset="0"/>
            </a:endParaRPr>
          </a:p>
        </p:txBody>
      </p:sp>
      <p:sp>
        <p:nvSpPr>
          <p:cNvPr id="37891" name="CasellaDiTesto 2">
            <a:extLst>
              <a:ext uri="{FF2B5EF4-FFF2-40B4-BE49-F238E27FC236}">
                <a16:creationId xmlns:a16="http://schemas.microsoft.com/office/drawing/2014/main" id="{B5053763-0FEB-481C-A5FE-158707E1EE9E}"/>
              </a:ext>
            </a:extLst>
          </p:cNvPr>
          <p:cNvSpPr txBox="1">
            <a:spLocks noChangeArrowheads="1"/>
          </p:cNvSpPr>
          <p:nvPr/>
        </p:nvSpPr>
        <p:spPr bwMode="auto">
          <a:xfrm>
            <a:off x="1079500" y="5300663"/>
            <a:ext cx="6681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0000"/>
                </a:solidFill>
                <a:latin typeface="Arial Narrow" panose="020B0606020202030204" pitchFamily="34" charset="0"/>
              </a:rPr>
              <a:t>Note: minor updates in RFC 5996, following material based on RFC 4306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a:extLst>
              <a:ext uri="{FF2B5EF4-FFF2-40B4-BE49-F238E27FC236}">
                <a16:creationId xmlns:a16="http://schemas.microsoft.com/office/drawing/2014/main" id="{3CABFF57-7D69-46E4-8BFB-B1F330A65A0A}"/>
              </a:ext>
            </a:extLst>
          </p:cNvPr>
          <p:cNvSpPr>
            <a:spLocks noGrp="1" noChangeArrowheads="1"/>
          </p:cNvSpPr>
          <p:nvPr>
            <p:ph type="title"/>
          </p:nvPr>
        </p:nvSpPr>
        <p:spPr/>
        <p:txBody>
          <a:bodyPr/>
          <a:lstStyle/>
          <a:p>
            <a:pPr eaLnBrk="1" hangingPunct="1">
              <a:defRPr/>
            </a:pPr>
            <a:r>
              <a:rPr lang="it-IT"/>
              <a:t>Rationale for IKE</a:t>
            </a:r>
          </a:p>
        </p:txBody>
      </p:sp>
      <p:sp>
        <p:nvSpPr>
          <p:cNvPr id="39939" name="Rectangle 3">
            <a:extLst>
              <a:ext uri="{FF2B5EF4-FFF2-40B4-BE49-F238E27FC236}">
                <a16:creationId xmlns:a16="http://schemas.microsoft.com/office/drawing/2014/main" id="{6B6C0565-89DC-4B58-BEA1-D087CC891327}"/>
              </a:ext>
            </a:extLst>
          </p:cNvPr>
          <p:cNvSpPr>
            <a:spLocks noGrp="1" noChangeArrowheads="1"/>
          </p:cNvSpPr>
          <p:nvPr>
            <p:ph type="body" idx="1"/>
          </p:nvPr>
        </p:nvSpPr>
        <p:spPr>
          <a:xfrm>
            <a:off x="685800" y="1125538"/>
            <a:ext cx="8062913" cy="5148262"/>
          </a:xfrm>
        </p:spPr>
        <p:txBody>
          <a:bodyPr/>
          <a:lstStyle/>
          <a:p>
            <a:pPr eaLnBrk="1" hangingPunct="1">
              <a:lnSpc>
                <a:spcPct val="80000"/>
              </a:lnSpc>
            </a:pPr>
            <a:r>
              <a:rPr lang="en-US" altLang="it-IT" sz="2000"/>
              <a:t>shared state must be maintained between source and sink</a:t>
            </a:r>
          </a:p>
          <a:p>
            <a:pPr lvl="1" eaLnBrk="1" hangingPunct="1">
              <a:lnSpc>
                <a:spcPct val="80000"/>
              </a:lnSpc>
            </a:pPr>
            <a:r>
              <a:rPr lang="en-US" altLang="it-IT" sz="2000"/>
              <a:t>Which security services (AH, ESP)</a:t>
            </a:r>
          </a:p>
          <a:p>
            <a:pPr lvl="1" eaLnBrk="1" hangingPunct="1">
              <a:lnSpc>
                <a:spcPct val="80000"/>
              </a:lnSpc>
            </a:pPr>
            <a:r>
              <a:rPr lang="en-US" altLang="it-IT" sz="2000"/>
              <a:t>Which Crypto algorithms</a:t>
            </a:r>
          </a:p>
          <a:p>
            <a:pPr lvl="1" eaLnBrk="1" hangingPunct="1">
              <a:lnSpc>
                <a:spcPct val="80000"/>
              </a:lnSpc>
            </a:pPr>
            <a:r>
              <a:rPr lang="en-US" altLang="it-IT" sz="2000"/>
              <a:t>Which crypto keys</a:t>
            </a:r>
          </a:p>
          <a:p>
            <a:pPr eaLnBrk="1" hangingPunct="1">
              <a:lnSpc>
                <a:spcPct val="80000"/>
              </a:lnSpc>
            </a:pPr>
            <a:r>
              <a:rPr lang="en-US" altLang="it-IT" sz="2000"/>
              <a:t>Manual maintenance not scalable</a:t>
            </a:r>
          </a:p>
          <a:p>
            <a:pPr lvl="1" eaLnBrk="1" hangingPunct="1">
              <a:lnSpc>
                <a:spcPct val="80000"/>
              </a:lnSpc>
            </a:pPr>
            <a:r>
              <a:rPr lang="en-US" altLang="it-IT" sz="2000"/>
              <a:t>Partially OK only for small scale VPNs</a:t>
            </a:r>
          </a:p>
          <a:p>
            <a:pPr lvl="1" eaLnBrk="1" hangingPunct="1">
              <a:lnSpc>
                <a:spcPct val="80000"/>
              </a:lnSpc>
            </a:pPr>
            <a:r>
              <a:rPr lang="en-US" altLang="it-IT" sz="2000"/>
              <a:t>In any case, weak approach</a:t>
            </a:r>
          </a:p>
          <a:p>
            <a:pPr lvl="2" eaLnBrk="1" hangingPunct="1">
              <a:lnSpc>
                <a:spcPct val="80000"/>
              </a:lnSpc>
            </a:pPr>
            <a:r>
              <a:rPr lang="en-US" altLang="it-IT" sz="1800"/>
              <a:t>Infinite lifetime SA </a:t>
            </a:r>
            <a:r>
              <a:rPr lang="en-US" altLang="it-IT" sz="1800">
                <a:sym typeface="Wingdings" panose="05000000000000000000" pitchFamily="2" charset="2"/>
              </a:rPr>
              <a:t> no rekeying</a:t>
            </a:r>
            <a:r>
              <a:rPr lang="en-US" altLang="it-IT" sz="1800"/>
              <a:t>!</a:t>
            </a:r>
          </a:p>
          <a:p>
            <a:pPr eaLnBrk="1" hangingPunct="1">
              <a:lnSpc>
                <a:spcPct val="80000"/>
              </a:lnSpc>
            </a:pPr>
            <a:r>
              <a:rPr lang="it-IT" altLang="it-IT" sz="2000"/>
              <a:t>IKE = Internet Key Exchange protocol</a:t>
            </a:r>
          </a:p>
          <a:p>
            <a:pPr lvl="1" eaLnBrk="1" hangingPunct="1">
              <a:lnSpc>
                <a:spcPct val="80000"/>
              </a:lnSpc>
            </a:pPr>
            <a:r>
              <a:rPr lang="en-US" altLang="it-IT" sz="2000"/>
              <a:t>Goal: dynamically establish and maintain SA</a:t>
            </a:r>
          </a:p>
          <a:p>
            <a:pPr lvl="1" eaLnBrk="1" hangingPunct="1">
              <a:lnSpc>
                <a:spcPct val="80000"/>
              </a:lnSpc>
            </a:pPr>
            <a:r>
              <a:rPr lang="en-US" altLang="it-IT" sz="2000"/>
              <a:t>IKE now (2010, RFC 5996 </a:t>
            </a:r>
            <a:r>
              <a:rPr lang="en-US" altLang="it-IT" sz="2000">
                <a:sym typeface="Wingdings" panose="05000000000000000000" pitchFamily="2" charset="2"/>
              </a:rPr>
              <a:t> 2014, RFC 7296</a:t>
            </a:r>
            <a:r>
              <a:rPr lang="en-US" altLang="it-IT" sz="2000"/>
              <a:t>) in version 2</a:t>
            </a:r>
          </a:p>
          <a:p>
            <a:pPr lvl="2" eaLnBrk="1" hangingPunct="1">
              <a:lnSpc>
                <a:spcPct val="80000"/>
              </a:lnSpc>
            </a:pPr>
            <a:r>
              <a:rPr lang="en-US" altLang="it-IT" sz="1800"/>
              <a:t>Replaces protocols specified in RFCs 2407, 2408, 2409 (IKE, ISAKMP, DOI)</a:t>
            </a:r>
          </a:p>
          <a:p>
            <a:pPr lvl="2" eaLnBrk="1" hangingPunct="1">
              <a:lnSpc>
                <a:spcPct val="80000"/>
              </a:lnSpc>
            </a:pPr>
            <a:r>
              <a:rPr lang="en-US" altLang="it-IT" sz="1800"/>
              <a:t>extends IKEv2 in RFC 4306</a:t>
            </a:r>
          </a:p>
          <a:p>
            <a:pPr lvl="2" eaLnBrk="1" hangingPunct="1">
              <a:lnSpc>
                <a:spcPct val="80000"/>
              </a:lnSpc>
            </a:pPr>
            <a:r>
              <a:rPr lang="it-IT" altLang="it-IT" sz="1800"/>
              <a:t>IKEv2 quite different (and much cleaner!!) than former specifications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a:extLst>
              <a:ext uri="{FF2B5EF4-FFF2-40B4-BE49-F238E27FC236}">
                <a16:creationId xmlns:a16="http://schemas.microsoft.com/office/drawing/2014/main" id="{D2AEB80A-5390-44C6-9990-5E4422DDB8F4}"/>
              </a:ext>
            </a:extLst>
          </p:cNvPr>
          <p:cNvSpPr>
            <a:spLocks noGrp="1" noChangeArrowheads="1"/>
          </p:cNvSpPr>
          <p:nvPr>
            <p:ph type="title"/>
          </p:nvPr>
        </p:nvSpPr>
        <p:spPr/>
        <p:txBody>
          <a:bodyPr/>
          <a:lstStyle/>
          <a:p>
            <a:pPr eaLnBrk="1" hangingPunct="1">
              <a:defRPr/>
            </a:pPr>
            <a:r>
              <a:rPr lang="it-IT"/>
              <a:t>IKE phases at a glance</a:t>
            </a:r>
          </a:p>
        </p:txBody>
      </p:sp>
      <p:sp>
        <p:nvSpPr>
          <p:cNvPr id="40963" name="Line 3">
            <a:extLst>
              <a:ext uri="{FF2B5EF4-FFF2-40B4-BE49-F238E27FC236}">
                <a16:creationId xmlns:a16="http://schemas.microsoft.com/office/drawing/2014/main" id="{49AB960F-6C01-4FF2-811A-3D585873E43D}"/>
              </a:ext>
            </a:extLst>
          </p:cNvPr>
          <p:cNvSpPr>
            <a:spLocks noChangeShapeType="1"/>
          </p:cNvSpPr>
          <p:nvPr/>
        </p:nvSpPr>
        <p:spPr bwMode="auto">
          <a:xfrm>
            <a:off x="755650" y="1125538"/>
            <a:ext cx="36513" cy="50053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40964" name="Line 4">
            <a:extLst>
              <a:ext uri="{FF2B5EF4-FFF2-40B4-BE49-F238E27FC236}">
                <a16:creationId xmlns:a16="http://schemas.microsoft.com/office/drawing/2014/main" id="{09880E63-D42C-410A-909E-501AE8417F43}"/>
              </a:ext>
            </a:extLst>
          </p:cNvPr>
          <p:cNvSpPr>
            <a:spLocks noChangeShapeType="1"/>
          </p:cNvSpPr>
          <p:nvPr/>
        </p:nvSpPr>
        <p:spPr bwMode="auto">
          <a:xfrm>
            <a:off x="6227763" y="1125538"/>
            <a:ext cx="36512" cy="50053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40965" name="AutoShape 5">
            <a:extLst>
              <a:ext uri="{FF2B5EF4-FFF2-40B4-BE49-F238E27FC236}">
                <a16:creationId xmlns:a16="http://schemas.microsoft.com/office/drawing/2014/main" id="{2B3CA8C6-4650-4F71-9246-6523007DFE1B}"/>
              </a:ext>
            </a:extLst>
          </p:cNvPr>
          <p:cNvSpPr>
            <a:spLocks noChangeArrowheads="1"/>
          </p:cNvSpPr>
          <p:nvPr/>
        </p:nvSpPr>
        <p:spPr bwMode="auto">
          <a:xfrm>
            <a:off x="835025" y="1196975"/>
            <a:ext cx="5329238" cy="576263"/>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IKE_SA_INIT</a:t>
            </a:r>
          </a:p>
        </p:txBody>
      </p:sp>
      <p:sp>
        <p:nvSpPr>
          <p:cNvPr id="40966" name="AutoShape 6">
            <a:extLst>
              <a:ext uri="{FF2B5EF4-FFF2-40B4-BE49-F238E27FC236}">
                <a16:creationId xmlns:a16="http://schemas.microsoft.com/office/drawing/2014/main" id="{6E71D658-7430-4F06-A475-D801DC81BD08}"/>
              </a:ext>
            </a:extLst>
          </p:cNvPr>
          <p:cNvSpPr>
            <a:spLocks noChangeArrowheads="1"/>
          </p:cNvSpPr>
          <p:nvPr/>
        </p:nvSpPr>
        <p:spPr bwMode="auto">
          <a:xfrm flipH="1">
            <a:off x="827088" y="1738313"/>
            <a:ext cx="5329237" cy="576262"/>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IKE_SA_INIT</a:t>
            </a:r>
          </a:p>
        </p:txBody>
      </p:sp>
      <p:sp>
        <p:nvSpPr>
          <p:cNvPr id="40967" name="AutoShape 7">
            <a:extLst>
              <a:ext uri="{FF2B5EF4-FFF2-40B4-BE49-F238E27FC236}">
                <a16:creationId xmlns:a16="http://schemas.microsoft.com/office/drawing/2014/main" id="{2BDFEB47-9C41-4129-85BE-46D29A4E8427}"/>
              </a:ext>
            </a:extLst>
          </p:cNvPr>
          <p:cNvSpPr>
            <a:spLocks noChangeArrowheads="1"/>
          </p:cNvSpPr>
          <p:nvPr/>
        </p:nvSpPr>
        <p:spPr bwMode="auto">
          <a:xfrm>
            <a:off x="835025" y="2455863"/>
            <a:ext cx="5329238" cy="576262"/>
          </a:xfrm>
          <a:prstGeom prst="rightArrow">
            <a:avLst>
              <a:gd name="adj1" fmla="val 68463"/>
              <a:gd name="adj2" fmla="val 72100"/>
            </a:avLst>
          </a:prstGeom>
          <a:solidFill>
            <a:srgbClr val="CCFF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IKE_AUTH</a:t>
            </a:r>
          </a:p>
        </p:txBody>
      </p:sp>
      <p:sp>
        <p:nvSpPr>
          <p:cNvPr id="40968" name="AutoShape 8">
            <a:extLst>
              <a:ext uri="{FF2B5EF4-FFF2-40B4-BE49-F238E27FC236}">
                <a16:creationId xmlns:a16="http://schemas.microsoft.com/office/drawing/2014/main" id="{B1DA3268-95E8-498D-BA29-B872D102CF0C}"/>
              </a:ext>
            </a:extLst>
          </p:cNvPr>
          <p:cNvSpPr>
            <a:spLocks noChangeArrowheads="1"/>
          </p:cNvSpPr>
          <p:nvPr/>
        </p:nvSpPr>
        <p:spPr bwMode="auto">
          <a:xfrm flipH="1">
            <a:off x="827088" y="2997200"/>
            <a:ext cx="5329237" cy="576263"/>
          </a:xfrm>
          <a:prstGeom prst="rightArrow">
            <a:avLst>
              <a:gd name="adj1" fmla="val 68463"/>
              <a:gd name="adj2" fmla="val 72100"/>
            </a:avLst>
          </a:prstGeom>
          <a:solidFill>
            <a:srgbClr val="CCFF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IKE_AUTH</a:t>
            </a:r>
          </a:p>
        </p:txBody>
      </p:sp>
      <p:sp>
        <p:nvSpPr>
          <p:cNvPr id="40969" name="AutoShape 9">
            <a:extLst>
              <a:ext uri="{FF2B5EF4-FFF2-40B4-BE49-F238E27FC236}">
                <a16:creationId xmlns:a16="http://schemas.microsoft.com/office/drawing/2014/main" id="{31D5D097-53F3-4034-B50E-D2B851BEE359}"/>
              </a:ext>
            </a:extLst>
          </p:cNvPr>
          <p:cNvSpPr>
            <a:spLocks noChangeArrowheads="1"/>
          </p:cNvSpPr>
          <p:nvPr/>
        </p:nvSpPr>
        <p:spPr bwMode="auto">
          <a:xfrm>
            <a:off x="863600" y="4006850"/>
            <a:ext cx="5256213" cy="2085975"/>
          </a:xfrm>
          <a:prstGeom prst="leftRightArrow">
            <a:avLst>
              <a:gd name="adj1" fmla="val 73713"/>
              <a:gd name="adj2" fmla="val 33329"/>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ONLY if needed:</a:t>
            </a:r>
          </a:p>
          <a:p>
            <a:pPr algn="ctr" eaLnBrk="1" hangingPunct="1">
              <a:spcBef>
                <a:spcPct val="0"/>
              </a:spcBef>
              <a:buClrTx/>
              <a:buFontTx/>
              <a:buNone/>
            </a:pPr>
            <a:r>
              <a:rPr lang="it-IT" altLang="it-IT" sz="1800">
                <a:latin typeface="Arial Narrow" panose="020B0606020202030204" pitchFamily="34" charset="0"/>
              </a:rPr>
              <a:t>CREATE_CHILD_SA;</a:t>
            </a:r>
          </a:p>
          <a:p>
            <a:pPr algn="ctr" eaLnBrk="1" hangingPunct="1">
              <a:spcBef>
                <a:spcPct val="0"/>
              </a:spcBef>
              <a:buClrTx/>
              <a:buFontTx/>
              <a:buNone/>
            </a:pPr>
            <a:r>
              <a:rPr lang="it-IT" altLang="it-IT" sz="1800">
                <a:latin typeface="Arial Narrow" panose="020B0606020202030204" pitchFamily="34" charset="0"/>
              </a:rPr>
              <a:t>INFORMATIONAL;</a:t>
            </a:r>
          </a:p>
          <a:p>
            <a:pPr algn="ctr" eaLnBrk="1" hangingPunct="1">
              <a:spcBef>
                <a:spcPct val="0"/>
              </a:spcBef>
              <a:buClrTx/>
              <a:buFontTx/>
              <a:buNone/>
            </a:pPr>
            <a:r>
              <a:rPr lang="it-IT" altLang="it-IT" sz="1800">
                <a:latin typeface="Arial Narrow" panose="020B0606020202030204" pitchFamily="34" charset="0"/>
              </a:rPr>
              <a:t>….</a:t>
            </a:r>
          </a:p>
          <a:p>
            <a:pPr algn="ctr" eaLnBrk="1" hangingPunct="1">
              <a:spcBef>
                <a:spcPct val="0"/>
              </a:spcBef>
              <a:buClrTx/>
              <a:buFontTx/>
              <a:buNone/>
            </a:pPr>
            <a:r>
              <a:rPr lang="it-IT" altLang="it-IT" sz="1800">
                <a:latin typeface="Arial Narrow" panose="020B0606020202030204" pitchFamily="34" charset="0"/>
              </a:rPr>
              <a:t>(any order, any number, any direction)</a:t>
            </a:r>
          </a:p>
        </p:txBody>
      </p:sp>
      <p:sp>
        <p:nvSpPr>
          <p:cNvPr id="40970" name="AutoShape 10">
            <a:extLst>
              <a:ext uri="{FF2B5EF4-FFF2-40B4-BE49-F238E27FC236}">
                <a16:creationId xmlns:a16="http://schemas.microsoft.com/office/drawing/2014/main" id="{8B6636A0-DF74-4878-BF2A-A69B54A050DB}"/>
              </a:ext>
            </a:extLst>
          </p:cNvPr>
          <p:cNvSpPr>
            <a:spLocks/>
          </p:cNvSpPr>
          <p:nvPr/>
        </p:nvSpPr>
        <p:spPr bwMode="auto">
          <a:xfrm>
            <a:off x="6408738" y="1233488"/>
            <a:ext cx="215900" cy="2266950"/>
          </a:xfrm>
          <a:prstGeom prst="rightBrace">
            <a:avLst>
              <a:gd name="adj1" fmla="val 875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40971" name="Text Box 11">
            <a:extLst>
              <a:ext uri="{FF2B5EF4-FFF2-40B4-BE49-F238E27FC236}">
                <a16:creationId xmlns:a16="http://schemas.microsoft.com/office/drawing/2014/main" id="{8CFA4E1B-4BBB-4321-9E1C-ACF33297F4D8}"/>
              </a:ext>
            </a:extLst>
          </p:cNvPr>
          <p:cNvSpPr txBox="1">
            <a:spLocks noChangeArrowheads="1"/>
          </p:cNvSpPr>
          <p:nvPr/>
        </p:nvSpPr>
        <p:spPr bwMode="auto">
          <a:xfrm>
            <a:off x="7019925" y="1881188"/>
            <a:ext cx="16859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Formerly (IKEv1)</a:t>
            </a:r>
            <a:br>
              <a:rPr lang="it-IT" altLang="it-IT" sz="1800">
                <a:latin typeface="Arial Narrow" panose="020B0606020202030204" pitchFamily="34" charset="0"/>
              </a:rPr>
            </a:br>
            <a:r>
              <a:rPr lang="it-IT" altLang="it-IT" sz="1800">
                <a:latin typeface="Arial Narrow" panose="020B0606020202030204" pitchFamily="34" charset="0"/>
              </a:rPr>
              <a:t>referred to as </a:t>
            </a:r>
            <a:br>
              <a:rPr lang="it-IT" altLang="it-IT" sz="1800">
                <a:latin typeface="Arial Narrow" panose="020B0606020202030204" pitchFamily="34" charset="0"/>
              </a:rPr>
            </a:br>
            <a:r>
              <a:rPr lang="it-IT" altLang="it-IT" sz="1800">
                <a:latin typeface="Arial Narrow" panose="020B0606020202030204" pitchFamily="34" charset="0"/>
              </a:rPr>
              <a:t>phase 1</a:t>
            </a:r>
          </a:p>
        </p:txBody>
      </p:sp>
      <p:sp>
        <p:nvSpPr>
          <p:cNvPr id="40972" name="AutoShape 12">
            <a:extLst>
              <a:ext uri="{FF2B5EF4-FFF2-40B4-BE49-F238E27FC236}">
                <a16:creationId xmlns:a16="http://schemas.microsoft.com/office/drawing/2014/main" id="{8BB504D7-4A51-46BA-87D0-F265AE969A36}"/>
              </a:ext>
            </a:extLst>
          </p:cNvPr>
          <p:cNvSpPr>
            <a:spLocks/>
          </p:cNvSpPr>
          <p:nvPr/>
        </p:nvSpPr>
        <p:spPr bwMode="auto">
          <a:xfrm>
            <a:off x="6372225" y="3897313"/>
            <a:ext cx="215900" cy="2339975"/>
          </a:xfrm>
          <a:prstGeom prst="rightBrace">
            <a:avLst>
              <a:gd name="adj1" fmla="val 90319"/>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40973" name="Text Box 13">
            <a:extLst>
              <a:ext uri="{FF2B5EF4-FFF2-40B4-BE49-F238E27FC236}">
                <a16:creationId xmlns:a16="http://schemas.microsoft.com/office/drawing/2014/main" id="{797A7A0F-1ED0-427F-B60A-B742357FF755}"/>
              </a:ext>
            </a:extLst>
          </p:cNvPr>
          <p:cNvSpPr txBox="1">
            <a:spLocks noChangeArrowheads="1"/>
          </p:cNvSpPr>
          <p:nvPr/>
        </p:nvSpPr>
        <p:spPr bwMode="auto">
          <a:xfrm>
            <a:off x="7019925" y="4492625"/>
            <a:ext cx="16859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Formerly (IKEv1)</a:t>
            </a:r>
            <a:br>
              <a:rPr lang="it-IT" altLang="it-IT" sz="1800">
                <a:latin typeface="Arial Narrow" panose="020B0606020202030204" pitchFamily="34" charset="0"/>
              </a:rPr>
            </a:br>
            <a:r>
              <a:rPr lang="it-IT" altLang="it-IT" sz="1800">
                <a:latin typeface="Arial Narrow" panose="020B0606020202030204" pitchFamily="34" charset="0"/>
              </a:rPr>
              <a:t>referred to as </a:t>
            </a:r>
            <a:br>
              <a:rPr lang="it-IT" altLang="it-IT" sz="1800">
                <a:latin typeface="Arial Narrow" panose="020B0606020202030204" pitchFamily="34" charset="0"/>
              </a:rPr>
            </a:br>
            <a:r>
              <a:rPr lang="it-IT" altLang="it-IT" sz="1800">
                <a:latin typeface="Arial Narrow" panose="020B0606020202030204" pitchFamily="34" charset="0"/>
              </a:rPr>
              <a:t>phase 2</a:t>
            </a:r>
          </a:p>
        </p:txBody>
      </p:sp>
      <p:sp>
        <p:nvSpPr>
          <p:cNvPr id="40974" name="Text Box 14">
            <a:extLst>
              <a:ext uri="{FF2B5EF4-FFF2-40B4-BE49-F238E27FC236}">
                <a16:creationId xmlns:a16="http://schemas.microsoft.com/office/drawing/2014/main" id="{F10C4E0D-5596-4326-9CB1-517CA109EEDE}"/>
              </a:ext>
            </a:extLst>
          </p:cNvPr>
          <p:cNvSpPr txBox="1">
            <a:spLocks noChangeArrowheads="1"/>
          </p:cNvSpPr>
          <p:nvPr/>
        </p:nvSpPr>
        <p:spPr bwMode="auto">
          <a:xfrm>
            <a:off x="303213" y="819150"/>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initiator</a:t>
            </a:r>
          </a:p>
        </p:txBody>
      </p:sp>
      <p:sp>
        <p:nvSpPr>
          <p:cNvPr id="40975" name="Text Box 15">
            <a:extLst>
              <a:ext uri="{FF2B5EF4-FFF2-40B4-BE49-F238E27FC236}">
                <a16:creationId xmlns:a16="http://schemas.microsoft.com/office/drawing/2014/main" id="{E977AA2F-3AA6-4D3D-ABC4-CAEE35AE2A60}"/>
              </a:ext>
            </a:extLst>
          </p:cNvPr>
          <p:cNvSpPr txBox="1">
            <a:spLocks noChangeArrowheads="1"/>
          </p:cNvSpPr>
          <p:nvPr/>
        </p:nvSpPr>
        <p:spPr bwMode="auto">
          <a:xfrm>
            <a:off x="5767388" y="800100"/>
            <a:ext cx="156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responder</a:t>
            </a:r>
          </a:p>
        </p:txBody>
      </p:sp>
      <p:sp>
        <p:nvSpPr>
          <p:cNvPr id="40976" name="AutoShape 16">
            <a:extLst>
              <a:ext uri="{FF2B5EF4-FFF2-40B4-BE49-F238E27FC236}">
                <a16:creationId xmlns:a16="http://schemas.microsoft.com/office/drawing/2014/main" id="{3110D73A-FDF8-4162-9B3D-AA449351D1E7}"/>
              </a:ext>
            </a:extLst>
          </p:cNvPr>
          <p:cNvSpPr>
            <a:spLocks noChangeArrowheads="1"/>
          </p:cNvSpPr>
          <p:nvPr/>
        </p:nvSpPr>
        <p:spPr bwMode="auto">
          <a:xfrm>
            <a:off x="6696075" y="2997200"/>
            <a:ext cx="2305050" cy="1044575"/>
          </a:xfrm>
          <a:prstGeom prst="rightArrow">
            <a:avLst>
              <a:gd name="adj1" fmla="val 83889"/>
              <a:gd name="adj2" fmla="val 28769"/>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Output:</a:t>
            </a:r>
          </a:p>
          <a:p>
            <a:pPr eaLnBrk="1" hangingPunct="1">
              <a:spcBef>
                <a:spcPct val="0"/>
              </a:spcBef>
              <a:buClrTx/>
              <a:buFontTx/>
              <a:buNone/>
            </a:pPr>
            <a:r>
              <a:rPr lang="it-IT" altLang="it-IT" sz="1800">
                <a:latin typeface="Arial Narrow" panose="020B0606020202030204" pitchFamily="34" charset="0"/>
              </a:rPr>
              <a:t>Create one SA for IKE</a:t>
            </a:r>
          </a:p>
          <a:p>
            <a:pPr eaLnBrk="1" hangingPunct="1">
              <a:spcBef>
                <a:spcPct val="0"/>
              </a:spcBef>
              <a:buClrTx/>
              <a:buFontTx/>
              <a:buNone/>
            </a:pPr>
            <a:r>
              <a:rPr lang="it-IT" altLang="it-IT" sz="1800">
                <a:latin typeface="Arial Narrow" panose="020B0606020202030204" pitchFamily="34" charset="0"/>
              </a:rPr>
              <a:t>Create one “child” SA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a:extLst>
              <a:ext uri="{FF2B5EF4-FFF2-40B4-BE49-F238E27FC236}">
                <a16:creationId xmlns:a16="http://schemas.microsoft.com/office/drawing/2014/main" id="{93881C54-0DBD-4409-92E7-C41DBF897593}"/>
              </a:ext>
            </a:extLst>
          </p:cNvPr>
          <p:cNvSpPr>
            <a:spLocks noGrp="1" noChangeArrowheads="1"/>
          </p:cNvSpPr>
          <p:nvPr>
            <p:ph type="title"/>
          </p:nvPr>
        </p:nvSpPr>
        <p:spPr/>
        <p:txBody>
          <a:bodyPr/>
          <a:lstStyle/>
          <a:p>
            <a:pPr eaLnBrk="1" hangingPunct="1">
              <a:defRPr/>
            </a:pPr>
            <a:r>
              <a:rPr lang="it-IT"/>
              <a:t>IKE SA and CHILD SA</a:t>
            </a:r>
          </a:p>
        </p:txBody>
      </p:sp>
      <p:sp>
        <p:nvSpPr>
          <p:cNvPr id="41987" name="Rectangle 3">
            <a:extLst>
              <a:ext uri="{FF2B5EF4-FFF2-40B4-BE49-F238E27FC236}">
                <a16:creationId xmlns:a16="http://schemas.microsoft.com/office/drawing/2014/main" id="{EC26F686-80B0-443E-B53E-3DC098438673}"/>
              </a:ext>
            </a:extLst>
          </p:cNvPr>
          <p:cNvSpPr>
            <a:spLocks noGrp="1" noChangeArrowheads="1"/>
          </p:cNvSpPr>
          <p:nvPr>
            <p:ph type="body" idx="1"/>
          </p:nvPr>
        </p:nvSpPr>
        <p:spPr/>
        <p:txBody>
          <a:bodyPr/>
          <a:lstStyle/>
          <a:p>
            <a:pPr eaLnBrk="1" hangingPunct="1"/>
            <a:r>
              <a:rPr lang="it-IT" altLang="it-IT"/>
              <a:t>IKE SA:</a:t>
            </a:r>
          </a:p>
          <a:p>
            <a:pPr lvl="1" eaLnBrk="1" hangingPunct="1"/>
            <a:r>
              <a:rPr lang="it-IT" altLang="it-IT"/>
              <a:t>Security association to exchange IKE messages (control messages)</a:t>
            </a:r>
          </a:p>
          <a:p>
            <a:pPr eaLnBrk="1" hangingPunct="1"/>
            <a:r>
              <a:rPr lang="it-IT" altLang="it-IT"/>
              <a:t>CHILD SA</a:t>
            </a:r>
          </a:p>
          <a:p>
            <a:pPr lvl="1" eaLnBrk="1" hangingPunct="1"/>
            <a:r>
              <a:rPr lang="it-IT" altLang="it-IT"/>
              <a:t>Security association to exchange data messages</a:t>
            </a:r>
          </a:p>
          <a:p>
            <a:pPr lvl="2" eaLnBrk="1" hangingPunct="1"/>
            <a:r>
              <a:rPr lang="it-IT" altLang="it-IT"/>
              <a:t>Making use of AH or ESP</a:t>
            </a:r>
          </a:p>
          <a:p>
            <a:pPr lvl="1" eaLnBrk="1" hangingPunct="1"/>
            <a:r>
              <a:rPr lang="it-IT" altLang="it-IT"/>
              <a:t>Many CHILD SA may be set up between two peers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a:extLst>
              <a:ext uri="{FF2B5EF4-FFF2-40B4-BE49-F238E27FC236}">
                <a16:creationId xmlns:a16="http://schemas.microsoft.com/office/drawing/2014/main" id="{B64D3EAA-F299-4C41-AC55-2E2C52383DB7}"/>
              </a:ext>
            </a:extLst>
          </p:cNvPr>
          <p:cNvSpPr>
            <a:spLocks noGrp="1" noChangeArrowheads="1"/>
          </p:cNvSpPr>
          <p:nvPr>
            <p:ph type="title"/>
          </p:nvPr>
        </p:nvSpPr>
        <p:spPr/>
        <p:txBody>
          <a:bodyPr/>
          <a:lstStyle/>
          <a:p>
            <a:pPr eaLnBrk="1" hangingPunct="1">
              <a:defRPr/>
            </a:pPr>
            <a:r>
              <a:rPr lang="it-IT"/>
              <a:t>IKE message format</a:t>
            </a:r>
          </a:p>
        </p:txBody>
      </p:sp>
      <p:sp>
        <p:nvSpPr>
          <p:cNvPr id="43011" name="Rectangle 3">
            <a:extLst>
              <a:ext uri="{FF2B5EF4-FFF2-40B4-BE49-F238E27FC236}">
                <a16:creationId xmlns:a16="http://schemas.microsoft.com/office/drawing/2014/main" id="{4FD6F30D-8E7E-4A72-9C97-8239E54E28B2}"/>
              </a:ext>
            </a:extLst>
          </p:cNvPr>
          <p:cNvSpPr>
            <a:spLocks noGrp="1" noChangeArrowheads="1"/>
          </p:cNvSpPr>
          <p:nvPr>
            <p:ph type="body" idx="1"/>
          </p:nvPr>
        </p:nvSpPr>
        <p:spPr>
          <a:xfrm>
            <a:off x="685800" y="1125538"/>
            <a:ext cx="8062913" cy="3635375"/>
          </a:xfrm>
        </p:spPr>
        <p:txBody>
          <a:bodyPr/>
          <a:lstStyle/>
          <a:p>
            <a:pPr eaLnBrk="1" hangingPunct="1">
              <a:lnSpc>
                <a:spcPct val="80000"/>
              </a:lnSpc>
            </a:pPr>
            <a:r>
              <a:rPr lang="it-IT" altLang="it-IT" sz="2400"/>
              <a:t>UDP encapsulated</a:t>
            </a:r>
          </a:p>
          <a:p>
            <a:pPr lvl="1" eaLnBrk="1" hangingPunct="1">
              <a:lnSpc>
                <a:spcPct val="80000"/>
              </a:lnSpc>
            </a:pPr>
            <a:r>
              <a:rPr lang="it-IT" altLang="it-IT" sz="2400"/>
              <a:t>Ports 500 and/or 4500</a:t>
            </a:r>
          </a:p>
          <a:p>
            <a:pPr lvl="1" eaLnBrk="1" hangingPunct="1">
              <a:lnSpc>
                <a:spcPct val="80000"/>
              </a:lnSpc>
            </a:pPr>
            <a:r>
              <a:rPr lang="it-IT" altLang="it-IT" sz="2400"/>
              <a:t>Reliable delivery managed by IKE through retransmission</a:t>
            </a:r>
          </a:p>
          <a:p>
            <a:pPr lvl="2" eaLnBrk="1" hangingPunct="1">
              <a:lnSpc>
                <a:spcPct val="80000"/>
              </a:lnSpc>
            </a:pPr>
            <a:r>
              <a:rPr lang="it-IT" altLang="it-IT" sz="2000"/>
              <a:t>A new important feature of IKEv2! </a:t>
            </a:r>
          </a:p>
          <a:p>
            <a:pPr lvl="2" eaLnBrk="1" hangingPunct="1">
              <a:lnSpc>
                <a:spcPct val="80000"/>
              </a:lnSpc>
            </a:pPr>
            <a:r>
              <a:rPr lang="it-IT" altLang="it-IT" sz="2000">
                <a:solidFill>
                  <a:srgbClr val="FF3300"/>
                </a:solidFill>
              </a:rPr>
              <a:t>No details here… see RFC 4306 for a thorough discussion</a:t>
            </a:r>
          </a:p>
          <a:p>
            <a:pPr eaLnBrk="1" hangingPunct="1">
              <a:lnSpc>
                <a:spcPct val="80000"/>
              </a:lnSpc>
            </a:pPr>
            <a:r>
              <a:rPr lang="it-IT" altLang="it-IT" sz="2400"/>
              <a:t>IKE header first</a:t>
            </a:r>
          </a:p>
          <a:p>
            <a:pPr eaLnBrk="1" hangingPunct="1">
              <a:lnSpc>
                <a:spcPct val="80000"/>
              </a:lnSpc>
            </a:pPr>
            <a:r>
              <a:rPr lang="it-IT" altLang="it-IT" sz="2400"/>
              <a:t>Followed by one or more IKE payloads</a:t>
            </a:r>
          </a:p>
          <a:p>
            <a:pPr lvl="1" eaLnBrk="1" hangingPunct="1">
              <a:lnSpc>
                <a:spcPct val="80000"/>
              </a:lnSpc>
            </a:pPr>
            <a:r>
              <a:rPr lang="it-IT" altLang="it-IT" sz="2400"/>
              <a:t>Brilliant idea </a:t>
            </a:r>
            <a:r>
              <a:rPr lang="it-IT" altLang="it-IT" sz="1800"/>
              <a:t>(for a perhaps stretched analogy think to AVP concept; a more appropriate analogy is with the next header concept of IPv6)</a:t>
            </a:r>
            <a:r>
              <a:rPr lang="it-IT" altLang="it-IT" sz="2400"/>
              <a:t> </a:t>
            </a:r>
          </a:p>
          <a:p>
            <a:pPr lvl="2" eaLnBrk="1" hangingPunct="1">
              <a:lnSpc>
                <a:spcPct val="80000"/>
              </a:lnSpc>
            </a:pPr>
            <a:r>
              <a:rPr lang="it-IT" altLang="it-IT" sz="2000"/>
              <a:t>flexible approach: new payloads added at later stages</a:t>
            </a:r>
          </a:p>
        </p:txBody>
      </p:sp>
      <p:sp>
        <p:nvSpPr>
          <p:cNvPr id="43012" name="Rectangle 4">
            <a:extLst>
              <a:ext uri="{FF2B5EF4-FFF2-40B4-BE49-F238E27FC236}">
                <a16:creationId xmlns:a16="http://schemas.microsoft.com/office/drawing/2014/main" id="{573AF316-A745-46EF-8AF0-7ACCB777EFF6}"/>
              </a:ext>
            </a:extLst>
          </p:cNvPr>
          <p:cNvSpPr>
            <a:spLocks noChangeArrowheads="1"/>
          </p:cNvSpPr>
          <p:nvPr/>
        </p:nvSpPr>
        <p:spPr bwMode="auto">
          <a:xfrm>
            <a:off x="2592388" y="5302250"/>
            <a:ext cx="1150937" cy="792163"/>
          </a:xfrm>
          <a:prstGeom prst="rect">
            <a:avLst/>
          </a:prstGeom>
          <a:solidFill>
            <a:srgbClr val="FF00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UDP header</a:t>
            </a:r>
          </a:p>
          <a:p>
            <a:pPr algn="ctr" eaLnBrk="1" hangingPunct="1">
              <a:spcBef>
                <a:spcPct val="0"/>
              </a:spcBef>
              <a:buClrTx/>
              <a:buFontTx/>
              <a:buNone/>
            </a:pPr>
            <a:endParaRPr lang="it-IT" altLang="it-IT" sz="1800">
              <a:latin typeface="Arial Narrow" panose="020B0606020202030204" pitchFamily="34" charset="0"/>
            </a:endParaRPr>
          </a:p>
        </p:txBody>
      </p:sp>
      <p:sp>
        <p:nvSpPr>
          <p:cNvPr id="43013" name="Rectangle 5">
            <a:extLst>
              <a:ext uri="{FF2B5EF4-FFF2-40B4-BE49-F238E27FC236}">
                <a16:creationId xmlns:a16="http://schemas.microsoft.com/office/drawing/2014/main" id="{EB5681C7-5BD6-4996-AEAC-86C89EEBCA5B}"/>
              </a:ext>
            </a:extLst>
          </p:cNvPr>
          <p:cNvSpPr>
            <a:spLocks noChangeArrowheads="1"/>
          </p:cNvSpPr>
          <p:nvPr/>
        </p:nvSpPr>
        <p:spPr bwMode="auto">
          <a:xfrm>
            <a:off x="4859338" y="5302250"/>
            <a:ext cx="1150937" cy="7921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1</a:t>
            </a:r>
          </a:p>
          <a:p>
            <a:pPr algn="ctr" eaLnBrk="1" hangingPunct="1">
              <a:spcBef>
                <a:spcPct val="0"/>
              </a:spcBef>
              <a:buClrTx/>
              <a:buFontTx/>
              <a:buNone/>
            </a:pPr>
            <a:endParaRPr lang="it-IT" altLang="it-IT" sz="1800">
              <a:latin typeface="Arial Narrow" panose="020B0606020202030204" pitchFamily="34" charset="0"/>
            </a:endParaRPr>
          </a:p>
        </p:txBody>
      </p:sp>
      <p:sp>
        <p:nvSpPr>
          <p:cNvPr id="43014" name="Rectangle 6">
            <a:extLst>
              <a:ext uri="{FF2B5EF4-FFF2-40B4-BE49-F238E27FC236}">
                <a16:creationId xmlns:a16="http://schemas.microsoft.com/office/drawing/2014/main" id="{6B547BF4-AE75-4560-9BFC-56E4C9392968}"/>
              </a:ext>
            </a:extLst>
          </p:cNvPr>
          <p:cNvSpPr>
            <a:spLocks noChangeArrowheads="1"/>
          </p:cNvSpPr>
          <p:nvPr/>
        </p:nvSpPr>
        <p:spPr bwMode="auto">
          <a:xfrm>
            <a:off x="792163" y="5302250"/>
            <a:ext cx="1800225" cy="792163"/>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Standard IP header</a:t>
            </a:r>
          </a:p>
          <a:p>
            <a:pPr algn="ctr" eaLnBrk="1" hangingPunct="1">
              <a:spcBef>
                <a:spcPct val="0"/>
              </a:spcBef>
              <a:buClrTx/>
              <a:buFontTx/>
              <a:buNone/>
            </a:pPr>
            <a:endParaRPr lang="it-IT" altLang="it-IT" sz="1800">
              <a:latin typeface="Arial Narrow" panose="020B0606020202030204" pitchFamily="34" charset="0"/>
            </a:endParaRPr>
          </a:p>
        </p:txBody>
      </p:sp>
      <p:sp>
        <p:nvSpPr>
          <p:cNvPr id="43015" name="Rectangle 7">
            <a:extLst>
              <a:ext uri="{FF2B5EF4-FFF2-40B4-BE49-F238E27FC236}">
                <a16:creationId xmlns:a16="http://schemas.microsoft.com/office/drawing/2014/main" id="{6D3A30F2-8888-4807-B609-842FA40B9067}"/>
              </a:ext>
            </a:extLst>
          </p:cNvPr>
          <p:cNvSpPr>
            <a:spLocks noChangeArrowheads="1"/>
          </p:cNvSpPr>
          <p:nvPr/>
        </p:nvSpPr>
        <p:spPr bwMode="auto">
          <a:xfrm>
            <a:off x="3743325" y="5302250"/>
            <a:ext cx="1117600" cy="7921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 header</a:t>
            </a:r>
          </a:p>
          <a:p>
            <a:pPr algn="ctr" eaLnBrk="1" hangingPunct="1">
              <a:spcBef>
                <a:spcPct val="0"/>
              </a:spcBef>
              <a:buClrTx/>
              <a:buFontTx/>
              <a:buNone/>
            </a:pPr>
            <a:endParaRPr lang="it-IT" altLang="it-IT" sz="1800">
              <a:latin typeface="Arial Narrow" panose="020B0606020202030204" pitchFamily="34" charset="0"/>
            </a:endParaRPr>
          </a:p>
        </p:txBody>
      </p:sp>
      <p:sp>
        <p:nvSpPr>
          <p:cNvPr id="43016" name="Rectangle 8">
            <a:extLst>
              <a:ext uri="{FF2B5EF4-FFF2-40B4-BE49-F238E27FC236}">
                <a16:creationId xmlns:a16="http://schemas.microsoft.com/office/drawing/2014/main" id="{BD0BB771-7134-4DD2-8FC0-093AE41820ED}"/>
              </a:ext>
            </a:extLst>
          </p:cNvPr>
          <p:cNvSpPr>
            <a:spLocks noChangeArrowheads="1"/>
          </p:cNvSpPr>
          <p:nvPr/>
        </p:nvSpPr>
        <p:spPr bwMode="auto">
          <a:xfrm>
            <a:off x="6011863" y="5300663"/>
            <a:ext cx="973137" cy="7921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2</a:t>
            </a:r>
          </a:p>
          <a:p>
            <a:pPr algn="ctr" eaLnBrk="1" hangingPunct="1">
              <a:spcBef>
                <a:spcPct val="0"/>
              </a:spcBef>
              <a:buClrTx/>
              <a:buFontTx/>
              <a:buNone/>
            </a:pPr>
            <a:endParaRPr lang="it-IT" altLang="it-IT" sz="1800">
              <a:latin typeface="Arial Narrow" panose="020B0606020202030204" pitchFamily="34" charset="0"/>
            </a:endParaRPr>
          </a:p>
        </p:txBody>
      </p:sp>
      <p:sp>
        <p:nvSpPr>
          <p:cNvPr id="43017" name="Rectangle 9">
            <a:extLst>
              <a:ext uri="{FF2B5EF4-FFF2-40B4-BE49-F238E27FC236}">
                <a16:creationId xmlns:a16="http://schemas.microsoft.com/office/drawing/2014/main" id="{705E887E-4DE7-46F9-BE90-FB7C3C6C8C07}"/>
              </a:ext>
            </a:extLst>
          </p:cNvPr>
          <p:cNvSpPr>
            <a:spLocks noChangeArrowheads="1"/>
          </p:cNvSpPr>
          <p:nvPr/>
        </p:nvSpPr>
        <p:spPr bwMode="auto">
          <a:xfrm>
            <a:off x="7343775" y="5300663"/>
            <a:ext cx="973138" cy="7921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a:t>
            </a:r>
          </a:p>
          <a:p>
            <a:pPr algn="ctr" eaLnBrk="1" hangingPunct="1">
              <a:spcBef>
                <a:spcPct val="0"/>
              </a:spcBef>
              <a:buClrTx/>
              <a:buFontTx/>
              <a:buNone/>
            </a:pPr>
            <a:endParaRPr lang="it-IT" altLang="it-IT" sz="1800">
              <a:latin typeface="Arial Narrow" panose="020B0606020202030204" pitchFamily="34" charset="0"/>
            </a:endParaRPr>
          </a:p>
        </p:txBody>
      </p:sp>
      <p:sp>
        <p:nvSpPr>
          <p:cNvPr id="43018" name="Rectangle 10">
            <a:extLst>
              <a:ext uri="{FF2B5EF4-FFF2-40B4-BE49-F238E27FC236}">
                <a16:creationId xmlns:a16="http://schemas.microsoft.com/office/drawing/2014/main" id="{86C1A983-D165-4D66-913C-E847EB78B47C}"/>
              </a:ext>
            </a:extLst>
          </p:cNvPr>
          <p:cNvSpPr>
            <a:spLocks noChangeArrowheads="1"/>
          </p:cNvSpPr>
          <p:nvPr/>
        </p:nvSpPr>
        <p:spPr bwMode="auto">
          <a:xfrm>
            <a:off x="6985000" y="5300663"/>
            <a:ext cx="358775" cy="7921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t>
            </a:r>
          </a:p>
          <a:p>
            <a:pPr algn="ctr" eaLnBrk="1" hangingPunct="1">
              <a:spcBef>
                <a:spcPct val="0"/>
              </a:spcBef>
              <a:buClrTx/>
              <a:buFontTx/>
              <a:buNone/>
            </a:pPr>
            <a:endParaRPr lang="it-IT" altLang="it-IT" sz="1800">
              <a:latin typeface="Arial Narrow" panose="020B0606020202030204" pitchFamily="34" charset="0"/>
            </a:endParaRPr>
          </a:p>
        </p:txBody>
      </p:sp>
      <p:sp>
        <p:nvSpPr>
          <p:cNvPr id="43019" name="Rectangle 11">
            <a:extLst>
              <a:ext uri="{FF2B5EF4-FFF2-40B4-BE49-F238E27FC236}">
                <a16:creationId xmlns:a16="http://schemas.microsoft.com/office/drawing/2014/main" id="{C892D50A-84B6-4715-AC85-6C5E83788DB0}"/>
              </a:ext>
            </a:extLst>
          </p:cNvPr>
          <p:cNvSpPr>
            <a:spLocks noChangeArrowheads="1"/>
          </p:cNvSpPr>
          <p:nvPr/>
        </p:nvSpPr>
        <p:spPr bwMode="auto">
          <a:xfrm>
            <a:off x="3959225" y="5829300"/>
            <a:ext cx="792163" cy="192088"/>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b="0">
                <a:latin typeface="Arial Narrow" panose="020B0606020202030204" pitchFamily="34" charset="0"/>
              </a:rPr>
              <a:t>next payl</a:t>
            </a:r>
          </a:p>
        </p:txBody>
      </p:sp>
      <p:sp>
        <p:nvSpPr>
          <p:cNvPr id="43020" name="Rectangle 12">
            <a:extLst>
              <a:ext uri="{FF2B5EF4-FFF2-40B4-BE49-F238E27FC236}">
                <a16:creationId xmlns:a16="http://schemas.microsoft.com/office/drawing/2014/main" id="{C0DA06A0-A396-4286-854C-4A6296C63A20}"/>
              </a:ext>
            </a:extLst>
          </p:cNvPr>
          <p:cNvSpPr>
            <a:spLocks noChangeArrowheads="1"/>
          </p:cNvSpPr>
          <p:nvPr/>
        </p:nvSpPr>
        <p:spPr bwMode="auto">
          <a:xfrm>
            <a:off x="5075238" y="5829300"/>
            <a:ext cx="792162" cy="192088"/>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b="0">
                <a:latin typeface="Arial Narrow" panose="020B0606020202030204" pitchFamily="34" charset="0"/>
              </a:rPr>
              <a:t>next payl</a:t>
            </a:r>
          </a:p>
        </p:txBody>
      </p:sp>
      <p:sp>
        <p:nvSpPr>
          <p:cNvPr id="43021" name="Rectangle 13">
            <a:extLst>
              <a:ext uri="{FF2B5EF4-FFF2-40B4-BE49-F238E27FC236}">
                <a16:creationId xmlns:a16="http://schemas.microsoft.com/office/drawing/2014/main" id="{5D6D64AB-2BE2-4AE1-8847-B90A8A0F1A57}"/>
              </a:ext>
            </a:extLst>
          </p:cNvPr>
          <p:cNvSpPr>
            <a:spLocks noChangeArrowheads="1"/>
          </p:cNvSpPr>
          <p:nvPr/>
        </p:nvSpPr>
        <p:spPr bwMode="auto">
          <a:xfrm>
            <a:off x="6119813" y="5829300"/>
            <a:ext cx="792162" cy="192088"/>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b="0">
                <a:latin typeface="Arial Narrow" panose="020B0606020202030204" pitchFamily="34" charset="0"/>
              </a:rPr>
              <a:t>next payl</a:t>
            </a:r>
          </a:p>
        </p:txBody>
      </p:sp>
      <p:sp>
        <p:nvSpPr>
          <p:cNvPr id="43022" name="Rectangle 14">
            <a:extLst>
              <a:ext uri="{FF2B5EF4-FFF2-40B4-BE49-F238E27FC236}">
                <a16:creationId xmlns:a16="http://schemas.microsoft.com/office/drawing/2014/main" id="{CE3AC5B9-AD79-4849-A62C-023746C5F6E1}"/>
              </a:ext>
            </a:extLst>
          </p:cNvPr>
          <p:cNvSpPr>
            <a:spLocks noChangeArrowheads="1"/>
          </p:cNvSpPr>
          <p:nvPr/>
        </p:nvSpPr>
        <p:spPr bwMode="auto">
          <a:xfrm>
            <a:off x="7416800" y="5829300"/>
            <a:ext cx="792163" cy="192088"/>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b="0">
                <a:latin typeface="Arial Narrow" panose="020B0606020202030204" pitchFamily="34" charset="0"/>
              </a:rPr>
              <a:t>next payl</a:t>
            </a:r>
          </a:p>
        </p:txBody>
      </p:sp>
      <p:sp>
        <p:nvSpPr>
          <p:cNvPr id="43023" name="Freeform 15">
            <a:extLst>
              <a:ext uri="{FF2B5EF4-FFF2-40B4-BE49-F238E27FC236}">
                <a16:creationId xmlns:a16="http://schemas.microsoft.com/office/drawing/2014/main" id="{A63DD367-00F8-4DE0-889F-7EE43BC0E4A8}"/>
              </a:ext>
            </a:extLst>
          </p:cNvPr>
          <p:cNvSpPr>
            <a:spLocks/>
          </p:cNvSpPr>
          <p:nvPr/>
        </p:nvSpPr>
        <p:spPr bwMode="auto">
          <a:xfrm>
            <a:off x="4356100" y="6065838"/>
            <a:ext cx="576263" cy="141287"/>
          </a:xfrm>
          <a:custGeom>
            <a:avLst/>
            <a:gdLst>
              <a:gd name="T0" fmla="*/ 0 w 363"/>
              <a:gd name="T1" fmla="*/ 0 h 117"/>
              <a:gd name="T2" fmla="*/ 2147483646 w 363"/>
              <a:gd name="T3" fmla="*/ 2147483646 h 117"/>
              <a:gd name="T4" fmla="*/ 2147483646 w 363"/>
              <a:gd name="T5" fmla="*/ 2147483646 h 117"/>
              <a:gd name="T6" fmla="*/ 0 60000 65536"/>
              <a:gd name="T7" fmla="*/ 0 60000 65536"/>
              <a:gd name="T8" fmla="*/ 0 60000 65536"/>
              <a:gd name="T9" fmla="*/ 0 w 363"/>
              <a:gd name="T10" fmla="*/ 0 h 117"/>
              <a:gd name="T11" fmla="*/ 363 w 363"/>
              <a:gd name="T12" fmla="*/ 117 h 117"/>
            </a:gdLst>
            <a:ahLst/>
            <a:cxnLst>
              <a:cxn ang="T6">
                <a:pos x="T0" y="T1"/>
              </a:cxn>
              <a:cxn ang="T7">
                <a:pos x="T2" y="T3"/>
              </a:cxn>
              <a:cxn ang="T8">
                <a:pos x="T4" y="T5"/>
              </a:cxn>
            </a:cxnLst>
            <a:rect l="T9" t="T10" r="T11" b="T12"/>
            <a:pathLst>
              <a:path w="363" h="117">
                <a:moveTo>
                  <a:pt x="0" y="0"/>
                </a:moveTo>
                <a:cubicBezTo>
                  <a:pt x="26" y="54"/>
                  <a:pt x="53" y="109"/>
                  <a:pt x="113" y="113"/>
                </a:cubicBezTo>
                <a:cubicBezTo>
                  <a:pt x="173" y="117"/>
                  <a:pt x="268" y="69"/>
                  <a:pt x="363" y="22"/>
                </a:cubicBezTo>
              </a:path>
            </a:pathLst>
          </a:custGeom>
          <a:noFill/>
          <a:ln w="381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3024" name="Freeform 16">
            <a:extLst>
              <a:ext uri="{FF2B5EF4-FFF2-40B4-BE49-F238E27FC236}">
                <a16:creationId xmlns:a16="http://schemas.microsoft.com/office/drawing/2014/main" id="{DEA92AB6-1D02-4B71-A1A5-D7F8F471EE42}"/>
              </a:ext>
            </a:extLst>
          </p:cNvPr>
          <p:cNvSpPr>
            <a:spLocks/>
          </p:cNvSpPr>
          <p:nvPr/>
        </p:nvSpPr>
        <p:spPr bwMode="auto">
          <a:xfrm>
            <a:off x="5543550" y="6059488"/>
            <a:ext cx="576263" cy="141287"/>
          </a:xfrm>
          <a:custGeom>
            <a:avLst/>
            <a:gdLst>
              <a:gd name="T0" fmla="*/ 0 w 363"/>
              <a:gd name="T1" fmla="*/ 0 h 117"/>
              <a:gd name="T2" fmla="*/ 2147483646 w 363"/>
              <a:gd name="T3" fmla="*/ 2147483646 h 117"/>
              <a:gd name="T4" fmla="*/ 2147483646 w 363"/>
              <a:gd name="T5" fmla="*/ 2147483646 h 117"/>
              <a:gd name="T6" fmla="*/ 0 60000 65536"/>
              <a:gd name="T7" fmla="*/ 0 60000 65536"/>
              <a:gd name="T8" fmla="*/ 0 60000 65536"/>
              <a:gd name="T9" fmla="*/ 0 w 363"/>
              <a:gd name="T10" fmla="*/ 0 h 117"/>
              <a:gd name="T11" fmla="*/ 363 w 363"/>
              <a:gd name="T12" fmla="*/ 117 h 117"/>
            </a:gdLst>
            <a:ahLst/>
            <a:cxnLst>
              <a:cxn ang="T6">
                <a:pos x="T0" y="T1"/>
              </a:cxn>
              <a:cxn ang="T7">
                <a:pos x="T2" y="T3"/>
              </a:cxn>
              <a:cxn ang="T8">
                <a:pos x="T4" y="T5"/>
              </a:cxn>
            </a:cxnLst>
            <a:rect l="T9" t="T10" r="T11" b="T12"/>
            <a:pathLst>
              <a:path w="363" h="117">
                <a:moveTo>
                  <a:pt x="0" y="0"/>
                </a:moveTo>
                <a:cubicBezTo>
                  <a:pt x="26" y="54"/>
                  <a:pt x="53" y="109"/>
                  <a:pt x="113" y="113"/>
                </a:cubicBezTo>
                <a:cubicBezTo>
                  <a:pt x="173" y="117"/>
                  <a:pt x="268" y="69"/>
                  <a:pt x="363" y="22"/>
                </a:cubicBezTo>
              </a:path>
            </a:pathLst>
          </a:custGeom>
          <a:noFill/>
          <a:ln w="381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3025" name="Freeform 17">
            <a:extLst>
              <a:ext uri="{FF2B5EF4-FFF2-40B4-BE49-F238E27FC236}">
                <a16:creationId xmlns:a16="http://schemas.microsoft.com/office/drawing/2014/main" id="{B8F9C059-B1C8-48D9-9D58-D2B0E5DA6B3A}"/>
              </a:ext>
            </a:extLst>
          </p:cNvPr>
          <p:cNvSpPr>
            <a:spLocks/>
          </p:cNvSpPr>
          <p:nvPr/>
        </p:nvSpPr>
        <p:spPr bwMode="auto">
          <a:xfrm>
            <a:off x="6516688" y="6092825"/>
            <a:ext cx="576262" cy="141288"/>
          </a:xfrm>
          <a:custGeom>
            <a:avLst/>
            <a:gdLst>
              <a:gd name="T0" fmla="*/ 0 w 363"/>
              <a:gd name="T1" fmla="*/ 0 h 117"/>
              <a:gd name="T2" fmla="*/ 2147483646 w 363"/>
              <a:gd name="T3" fmla="*/ 2147483646 h 117"/>
              <a:gd name="T4" fmla="*/ 2147483646 w 363"/>
              <a:gd name="T5" fmla="*/ 2147483646 h 117"/>
              <a:gd name="T6" fmla="*/ 0 60000 65536"/>
              <a:gd name="T7" fmla="*/ 0 60000 65536"/>
              <a:gd name="T8" fmla="*/ 0 60000 65536"/>
              <a:gd name="T9" fmla="*/ 0 w 363"/>
              <a:gd name="T10" fmla="*/ 0 h 117"/>
              <a:gd name="T11" fmla="*/ 363 w 363"/>
              <a:gd name="T12" fmla="*/ 117 h 117"/>
            </a:gdLst>
            <a:ahLst/>
            <a:cxnLst>
              <a:cxn ang="T6">
                <a:pos x="T0" y="T1"/>
              </a:cxn>
              <a:cxn ang="T7">
                <a:pos x="T2" y="T3"/>
              </a:cxn>
              <a:cxn ang="T8">
                <a:pos x="T4" y="T5"/>
              </a:cxn>
            </a:cxnLst>
            <a:rect l="T9" t="T10" r="T11" b="T12"/>
            <a:pathLst>
              <a:path w="363" h="117">
                <a:moveTo>
                  <a:pt x="0" y="0"/>
                </a:moveTo>
                <a:cubicBezTo>
                  <a:pt x="26" y="54"/>
                  <a:pt x="53" y="109"/>
                  <a:pt x="113" y="113"/>
                </a:cubicBezTo>
                <a:cubicBezTo>
                  <a:pt x="173" y="117"/>
                  <a:pt x="268" y="69"/>
                  <a:pt x="363" y="22"/>
                </a:cubicBezTo>
              </a:path>
            </a:pathLst>
          </a:custGeom>
          <a:noFill/>
          <a:ln w="381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3026" name="Freeform 18">
            <a:extLst>
              <a:ext uri="{FF2B5EF4-FFF2-40B4-BE49-F238E27FC236}">
                <a16:creationId xmlns:a16="http://schemas.microsoft.com/office/drawing/2014/main" id="{59D344C7-49D6-4AA0-AF19-0EB087D32971}"/>
              </a:ext>
            </a:extLst>
          </p:cNvPr>
          <p:cNvSpPr>
            <a:spLocks/>
          </p:cNvSpPr>
          <p:nvPr/>
        </p:nvSpPr>
        <p:spPr bwMode="auto">
          <a:xfrm>
            <a:off x="7812088" y="6057900"/>
            <a:ext cx="576262" cy="141288"/>
          </a:xfrm>
          <a:custGeom>
            <a:avLst/>
            <a:gdLst>
              <a:gd name="T0" fmla="*/ 0 w 363"/>
              <a:gd name="T1" fmla="*/ 0 h 117"/>
              <a:gd name="T2" fmla="*/ 2147483646 w 363"/>
              <a:gd name="T3" fmla="*/ 2147483646 h 117"/>
              <a:gd name="T4" fmla="*/ 2147483646 w 363"/>
              <a:gd name="T5" fmla="*/ 2147483646 h 117"/>
              <a:gd name="T6" fmla="*/ 0 60000 65536"/>
              <a:gd name="T7" fmla="*/ 0 60000 65536"/>
              <a:gd name="T8" fmla="*/ 0 60000 65536"/>
              <a:gd name="T9" fmla="*/ 0 w 363"/>
              <a:gd name="T10" fmla="*/ 0 h 117"/>
              <a:gd name="T11" fmla="*/ 363 w 363"/>
              <a:gd name="T12" fmla="*/ 117 h 117"/>
            </a:gdLst>
            <a:ahLst/>
            <a:cxnLst>
              <a:cxn ang="T6">
                <a:pos x="T0" y="T1"/>
              </a:cxn>
              <a:cxn ang="T7">
                <a:pos x="T2" y="T3"/>
              </a:cxn>
              <a:cxn ang="T8">
                <a:pos x="T4" y="T5"/>
              </a:cxn>
            </a:cxnLst>
            <a:rect l="T9" t="T10" r="T11" b="T12"/>
            <a:pathLst>
              <a:path w="363" h="117">
                <a:moveTo>
                  <a:pt x="0" y="0"/>
                </a:moveTo>
                <a:cubicBezTo>
                  <a:pt x="26" y="54"/>
                  <a:pt x="53" y="109"/>
                  <a:pt x="113" y="113"/>
                </a:cubicBezTo>
                <a:cubicBezTo>
                  <a:pt x="173" y="117"/>
                  <a:pt x="268" y="69"/>
                  <a:pt x="363" y="22"/>
                </a:cubicBezTo>
              </a:path>
            </a:pathLst>
          </a:custGeom>
          <a:noFill/>
          <a:ln w="38100" cap="flat" cmpd="sng">
            <a:solidFill>
              <a:schemeClr val="tx1"/>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43027" name="Line 19">
            <a:extLst>
              <a:ext uri="{FF2B5EF4-FFF2-40B4-BE49-F238E27FC236}">
                <a16:creationId xmlns:a16="http://schemas.microsoft.com/office/drawing/2014/main" id="{4A8678F5-94CB-4303-9036-95F8ECF75750}"/>
              </a:ext>
            </a:extLst>
          </p:cNvPr>
          <p:cNvSpPr>
            <a:spLocks noChangeShapeType="1"/>
          </p:cNvSpPr>
          <p:nvPr/>
        </p:nvSpPr>
        <p:spPr bwMode="auto">
          <a:xfrm>
            <a:off x="8388350" y="5984875"/>
            <a:ext cx="0" cy="25241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43028" name="Line 20">
            <a:extLst>
              <a:ext uri="{FF2B5EF4-FFF2-40B4-BE49-F238E27FC236}">
                <a16:creationId xmlns:a16="http://schemas.microsoft.com/office/drawing/2014/main" id="{E3E99B2D-A66D-47BF-A8AA-B338A6347EB7}"/>
              </a:ext>
            </a:extLst>
          </p:cNvPr>
          <p:cNvSpPr>
            <a:spLocks noChangeShapeType="1"/>
          </p:cNvSpPr>
          <p:nvPr/>
        </p:nvSpPr>
        <p:spPr bwMode="auto">
          <a:xfrm>
            <a:off x="8459788" y="5984875"/>
            <a:ext cx="0" cy="25241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a:extLst>
              <a:ext uri="{FF2B5EF4-FFF2-40B4-BE49-F238E27FC236}">
                <a16:creationId xmlns:a16="http://schemas.microsoft.com/office/drawing/2014/main" id="{C6CAA3D8-357E-4F5C-B36E-3C09E432F07B}"/>
              </a:ext>
            </a:extLst>
          </p:cNvPr>
          <p:cNvSpPr>
            <a:spLocks noGrp="1" noChangeArrowheads="1"/>
          </p:cNvSpPr>
          <p:nvPr>
            <p:ph type="title"/>
          </p:nvPr>
        </p:nvSpPr>
        <p:spPr/>
        <p:txBody>
          <a:bodyPr/>
          <a:lstStyle/>
          <a:p>
            <a:pPr eaLnBrk="1" hangingPunct="1">
              <a:defRPr/>
            </a:pPr>
            <a:r>
              <a:rPr lang="it-IT"/>
              <a:t>IKE hdr, generic payload hdr</a:t>
            </a:r>
          </a:p>
        </p:txBody>
      </p:sp>
      <p:sp>
        <p:nvSpPr>
          <p:cNvPr id="44035" name="Rectangle 3">
            <a:extLst>
              <a:ext uri="{FF2B5EF4-FFF2-40B4-BE49-F238E27FC236}">
                <a16:creationId xmlns:a16="http://schemas.microsoft.com/office/drawing/2014/main" id="{802E7B20-6A4A-4461-920B-29D2EC8AA24E}"/>
              </a:ext>
            </a:extLst>
          </p:cNvPr>
          <p:cNvSpPr>
            <a:spLocks noChangeAspect="1" noChangeArrowheads="1"/>
          </p:cNvSpPr>
          <p:nvPr/>
        </p:nvSpPr>
        <p:spPr bwMode="auto">
          <a:xfrm>
            <a:off x="827088" y="9810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0</a:t>
            </a:r>
          </a:p>
        </p:txBody>
      </p:sp>
      <p:sp>
        <p:nvSpPr>
          <p:cNvPr id="44036" name="Rectangle 4">
            <a:extLst>
              <a:ext uri="{FF2B5EF4-FFF2-40B4-BE49-F238E27FC236}">
                <a16:creationId xmlns:a16="http://schemas.microsoft.com/office/drawing/2014/main" id="{682F28B7-F5E7-41D4-B5C7-3E6240039BFE}"/>
              </a:ext>
            </a:extLst>
          </p:cNvPr>
          <p:cNvSpPr>
            <a:spLocks noChangeAspect="1" noChangeArrowheads="1"/>
          </p:cNvSpPr>
          <p:nvPr/>
        </p:nvSpPr>
        <p:spPr bwMode="auto">
          <a:xfrm>
            <a:off x="1741488" y="9810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a:t>
            </a:r>
          </a:p>
        </p:txBody>
      </p:sp>
      <p:sp>
        <p:nvSpPr>
          <p:cNvPr id="44037" name="Rectangle 5">
            <a:extLst>
              <a:ext uri="{FF2B5EF4-FFF2-40B4-BE49-F238E27FC236}">
                <a16:creationId xmlns:a16="http://schemas.microsoft.com/office/drawing/2014/main" id="{C08D1F54-A6C5-40D4-9488-E26A00984242}"/>
              </a:ext>
            </a:extLst>
          </p:cNvPr>
          <p:cNvSpPr>
            <a:spLocks noChangeAspect="1" noChangeArrowheads="1"/>
          </p:cNvSpPr>
          <p:nvPr/>
        </p:nvSpPr>
        <p:spPr bwMode="auto">
          <a:xfrm>
            <a:off x="2706688" y="9810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7</a:t>
            </a:r>
          </a:p>
        </p:txBody>
      </p:sp>
      <p:sp>
        <p:nvSpPr>
          <p:cNvPr id="44038" name="Rectangle 6">
            <a:extLst>
              <a:ext uri="{FF2B5EF4-FFF2-40B4-BE49-F238E27FC236}">
                <a16:creationId xmlns:a16="http://schemas.microsoft.com/office/drawing/2014/main" id="{1F84ABD5-E518-4F79-9E62-B1F5E08DBB4F}"/>
              </a:ext>
            </a:extLst>
          </p:cNvPr>
          <p:cNvSpPr>
            <a:spLocks noChangeAspect="1" noChangeArrowheads="1"/>
          </p:cNvSpPr>
          <p:nvPr/>
        </p:nvSpPr>
        <p:spPr bwMode="auto">
          <a:xfrm>
            <a:off x="4416425" y="98107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15</a:t>
            </a:r>
          </a:p>
        </p:txBody>
      </p:sp>
      <p:sp>
        <p:nvSpPr>
          <p:cNvPr id="44039" name="Rectangle 7">
            <a:extLst>
              <a:ext uri="{FF2B5EF4-FFF2-40B4-BE49-F238E27FC236}">
                <a16:creationId xmlns:a16="http://schemas.microsoft.com/office/drawing/2014/main" id="{21A3F497-EAE3-48A8-8253-6BAAEFC98836}"/>
              </a:ext>
            </a:extLst>
          </p:cNvPr>
          <p:cNvSpPr>
            <a:spLocks noChangeAspect="1" noChangeArrowheads="1"/>
          </p:cNvSpPr>
          <p:nvPr/>
        </p:nvSpPr>
        <p:spPr bwMode="auto">
          <a:xfrm>
            <a:off x="7997825" y="981075"/>
            <a:ext cx="43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31</a:t>
            </a:r>
          </a:p>
        </p:txBody>
      </p:sp>
      <p:sp>
        <p:nvSpPr>
          <p:cNvPr id="44040" name="Rectangle 8">
            <a:extLst>
              <a:ext uri="{FF2B5EF4-FFF2-40B4-BE49-F238E27FC236}">
                <a16:creationId xmlns:a16="http://schemas.microsoft.com/office/drawing/2014/main" id="{25F4BECA-4847-4BE8-9D6A-45DE0EBDC647}"/>
              </a:ext>
            </a:extLst>
          </p:cNvPr>
          <p:cNvSpPr>
            <a:spLocks noChangeArrowheads="1"/>
          </p:cNvSpPr>
          <p:nvPr/>
        </p:nvSpPr>
        <p:spPr bwMode="auto">
          <a:xfrm>
            <a:off x="1008063" y="1341438"/>
            <a:ext cx="7308850" cy="7921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 initiator SPI (8 bytes) </a:t>
            </a:r>
          </a:p>
        </p:txBody>
      </p:sp>
      <p:sp>
        <p:nvSpPr>
          <p:cNvPr id="44041" name="Rectangle 9">
            <a:extLst>
              <a:ext uri="{FF2B5EF4-FFF2-40B4-BE49-F238E27FC236}">
                <a16:creationId xmlns:a16="http://schemas.microsoft.com/office/drawing/2014/main" id="{6AC649BE-1B25-4890-91FF-66664584C990}"/>
              </a:ext>
            </a:extLst>
          </p:cNvPr>
          <p:cNvSpPr>
            <a:spLocks noChangeArrowheads="1"/>
          </p:cNvSpPr>
          <p:nvPr/>
        </p:nvSpPr>
        <p:spPr bwMode="auto">
          <a:xfrm>
            <a:off x="1008063" y="2924175"/>
            <a:ext cx="18351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Next Payload (1B)</a:t>
            </a:r>
          </a:p>
        </p:txBody>
      </p:sp>
      <p:sp>
        <p:nvSpPr>
          <p:cNvPr id="44042" name="Rectangle 10">
            <a:extLst>
              <a:ext uri="{FF2B5EF4-FFF2-40B4-BE49-F238E27FC236}">
                <a16:creationId xmlns:a16="http://schemas.microsoft.com/office/drawing/2014/main" id="{88091875-B86E-45D0-9473-C75A7434098E}"/>
              </a:ext>
            </a:extLst>
          </p:cNvPr>
          <p:cNvSpPr>
            <a:spLocks noChangeArrowheads="1"/>
          </p:cNvSpPr>
          <p:nvPr/>
        </p:nvSpPr>
        <p:spPr bwMode="auto">
          <a:xfrm>
            <a:off x="1008063" y="2133600"/>
            <a:ext cx="7308850" cy="7921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 responder SPI (8 bytes) </a:t>
            </a:r>
          </a:p>
        </p:txBody>
      </p:sp>
      <p:sp>
        <p:nvSpPr>
          <p:cNvPr id="44043" name="Rectangle 11">
            <a:extLst>
              <a:ext uri="{FF2B5EF4-FFF2-40B4-BE49-F238E27FC236}">
                <a16:creationId xmlns:a16="http://schemas.microsoft.com/office/drawing/2014/main" id="{74808A77-E9CD-44F4-95D0-4811AB3868CF}"/>
              </a:ext>
            </a:extLst>
          </p:cNvPr>
          <p:cNvSpPr>
            <a:spLocks noChangeArrowheads="1"/>
          </p:cNvSpPr>
          <p:nvPr/>
        </p:nvSpPr>
        <p:spPr bwMode="auto">
          <a:xfrm>
            <a:off x="4643438" y="2924175"/>
            <a:ext cx="18351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Exchange Type (1B)</a:t>
            </a:r>
          </a:p>
        </p:txBody>
      </p:sp>
      <p:sp>
        <p:nvSpPr>
          <p:cNvPr id="44044" name="Rectangle 12">
            <a:extLst>
              <a:ext uri="{FF2B5EF4-FFF2-40B4-BE49-F238E27FC236}">
                <a16:creationId xmlns:a16="http://schemas.microsoft.com/office/drawing/2014/main" id="{AFBD05A0-005E-4478-974E-ACD3B0B00E34}"/>
              </a:ext>
            </a:extLst>
          </p:cNvPr>
          <p:cNvSpPr>
            <a:spLocks noChangeArrowheads="1"/>
          </p:cNvSpPr>
          <p:nvPr/>
        </p:nvSpPr>
        <p:spPr bwMode="auto">
          <a:xfrm>
            <a:off x="2843213" y="2924175"/>
            <a:ext cx="9001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major ver</a:t>
            </a:r>
          </a:p>
        </p:txBody>
      </p:sp>
      <p:sp>
        <p:nvSpPr>
          <p:cNvPr id="44045" name="Rectangle 13">
            <a:extLst>
              <a:ext uri="{FF2B5EF4-FFF2-40B4-BE49-F238E27FC236}">
                <a16:creationId xmlns:a16="http://schemas.microsoft.com/office/drawing/2014/main" id="{959381F2-4145-4A6E-AF6A-9EF51F089EC8}"/>
              </a:ext>
            </a:extLst>
          </p:cNvPr>
          <p:cNvSpPr>
            <a:spLocks noChangeArrowheads="1"/>
          </p:cNvSpPr>
          <p:nvPr/>
        </p:nvSpPr>
        <p:spPr bwMode="auto">
          <a:xfrm>
            <a:off x="3743325" y="2924175"/>
            <a:ext cx="9001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minor ver</a:t>
            </a:r>
          </a:p>
        </p:txBody>
      </p:sp>
      <p:sp>
        <p:nvSpPr>
          <p:cNvPr id="44046" name="Rectangle 14">
            <a:extLst>
              <a:ext uri="{FF2B5EF4-FFF2-40B4-BE49-F238E27FC236}">
                <a16:creationId xmlns:a16="http://schemas.microsoft.com/office/drawing/2014/main" id="{FFB2A683-A52D-4D6E-9787-193C0A80537C}"/>
              </a:ext>
            </a:extLst>
          </p:cNvPr>
          <p:cNvSpPr>
            <a:spLocks noChangeArrowheads="1"/>
          </p:cNvSpPr>
          <p:nvPr/>
        </p:nvSpPr>
        <p:spPr bwMode="auto">
          <a:xfrm>
            <a:off x="8101013" y="2924175"/>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4047" name="Rectangle 15">
            <a:extLst>
              <a:ext uri="{FF2B5EF4-FFF2-40B4-BE49-F238E27FC236}">
                <a16:creationId xmlns:a16="http://schemas.microsoft.com/office/drawing/2014/main" id="{A9836656-CF81-417B-9D8A-5DEFFE230030}"/>
              </a:ext>
            </a:extLst>
          </p:cNvPr>
          <p:cNvSpPr>
            <a:spLocks noChangeArrowheads="1"/>
          </p:cNvSpPr>
          <p:nvPr/>
        </p:nvSpPr>
        <p:spPr bwMode="auto">
          <a:xfrm>
            <a:off x="7885113" y="2924175"/>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4048" name="Rectangle 16">
            <a:extLst>
              <a:ext uri="{FF2B5EF4-FFF2-40B4-BE49-F238E27FC236}">
                <a16:creationId xmlns:a16="http://schemas.microsoft.com/office/drawing/2014/main" id="{582697AD-4927-420D-93C1-0688E45E4D0F}"/>
              </a:ext>
            </a:extLst>
          </p:cNvPr>
          <p:cNvSpPr>
            <a:spLocks noChangeArrowheads="1"/>
          </p:cNvSpPr>
          <p:nvPr/>
        </p:nvSpPr>
        <p:spPr bwMode="auto">
          <a:xfrm>
            <a:off x="7632700" y="2924175"/>
            <a:ext cx="249238"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R</a:t>
            </a:r>
          </a:p>
        </p:txBody>
      </p:sp>
      <p:sp>
        <p:nvSpPr>
          <p:cNvPr id="44049" name="Rectangle 17">
            <a:extLst>
              <a:ext uri="{FF2B5EF4-FFF2-40B4-BE49-F238E27FC236}">
                <a16:creationId xmlns:a16="http://schemas.microsoft.com/office/drawing/2014/main" id="{8D19C936-AB46-4378-9017-27EE5A5CED74}"/>
              </a:ext>
            </a:extLst>
          </p:cNvPr>
          <p:cNvSpPr>
            <a:spLocks noChangeArrowheads="1"/>
          </p:cNvSpPr>
          <p:nvPr/>
        </p:nvSpPr>
        <p:spPr bwMode="auto">
          <a:xfrm>
            <a:off x="7380288" y="2924175"/>
            <a:ext cx="2524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V</a:t>
            </a:r>
          </a:p>
        </p:txBody>
      </p:sp>
      <p:sp>
        <p:nvSpPr>
          <p:cNvPr id="44050" name="Rectangle 18">
            <a:extLst>
              <a:ext uri="{FF2B5EF4-FFF2-40B4-BE49-F238E27FC236}">
                <a16:creationId xmlns:a16="http://schemas.microsoft.com/office/drawing/2014/main" id="{337C85DC-B3F5-4DC7-8E01-CF5B6D027B2B}"/>
              </a:ext>
            </a:extLst>
          </p:cNvPr>
          <p:cNvSpPr>
            <a:spLocks noChangeArrowheads="1"/>
          </p:cNvSpPr>
          <p:nvPr/>
        </p:nvSpPr>
        <p:spPr bwMode="auto">
          <a:xfrm>
            <a:off x="7129463" y="2924175"/>
            <a:ext cx="250825"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a:t>
            </a:r>
          </a:p>
        </p:txBody>
      </p:sp>
      <p:sp>
        <p:nvSpPr>
          <p:cNvPr id="44051" name="Rectangle 19">
            <a:extLst>
              <a:ext uri="{FF2B5EF4-FFF2-40B4-BE49-F238E27FC236}">
                <a16:creationId xmlns:a16="http://schemas.microsoft.com/office/drawing/2014/main" id="{6AA57723-5228-4FE5-BD95-D7620859F0CF}"/>
              </a:ext>
            </a:extLst>
          </p:cNvPr>
          <p:cNvSpPr>
            <a:spLocks noChangeArrowheads="1"/>
          </p:cNvSpPr>
          <p:nvPr/>
        </p:nvSpPr>
        <p:spPr bwMode="auto">
          <a:xfrm>
            <a:off x="6913563" y="2924175"/>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4052" name="Rectangle 20">
            <a:extLst>
              <a:ext uri="{FF2B5EF4-FFF2-40B4-BE49-F238E27FC236}">
                <a16:creationId xmlns:a16="http://schemas.microsoft.com/office/drawing/2014/main" id="{08B190BF-1A7E-4AF8-A1FC-7E76ECD07AA3}"/>
              </a:ext>
            </a:extLst>
          </p:cNvPr>
          <p:cNvSpPr>
            <a:spLocks noChangeArrowheads="1"/>
          </p:cNvSpPr>
          <p:nvPr/>
        </p:nvSpPr>
        <p:spPr bwMode="auto">
          <a:xfrm>
            <a:off x="6696075" y="2924175"/>
            <a:ext cx="2143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4053" name="Rectangle 21">
            <a:extLst>
              <a:ext uri="{FF2B5EF4-FFF2-40B4-BE49-F238E27FC236}">
                <a16:creationId xmlns:a16="http://schemas.microsoft.com/office/drawing/2014/main" id="{043245A4-B558-4078-A994-CA4E705C1F50}"/>
              </a:ext>
            </a:extLst>
          </p:cNvPr>
          <p:cNvSpPr>
            <a:spLocks noChangeArrowheads="1"/>
          </p:cNvSpPr>
          <p:nvPr/>
        </p:nvSpPr>
        <p:spPr bwMode="auto">
          <a:xfrm>
            <a:off x="6480175" y="2924175"/>
            <a:ext cx="2143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4054" name="Rectangle 22">
            <a:extLst>
              <a:ext uri="{FF2B5EF4-FFF2-40B4-BE49-F238E27FC236}">
                <a16:creationId xmlns:a16="http://schemas.microsoft.com/office/drawing/2014/main" id="{F4116A52-99EE-4FE2-8B9A-7629DB007B40}"/>
              </a:ext>
            </a:extLst>
          </p:cNvPr>
          <p:cNvSpPr>
            <a:spLocks noChangeArrowheads="1"/>
          </p:cNvSpPr>
          <p:nvPr/>
        </p:nvSpPr>
        <p:spPr bwMode="auto">
          <a:xfrm>
            <a:off x="1008063" y="3319463"/>
            <a:ext cx="73088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Message ID (4 bytes)</a:t>
            </a:r>
          </a:p>
        </p:txBody>
      </p:sp>
      <p:sp>
        <p:nvSpPr>
          <p:cNvPr id="44055" name="Rectangle 23">
            <a:extLst>
              <a:ext uri="{FF2B5EF4-FFF2-40B4-BE49-F238E27FC236}">
                <a16:creationId xmlns:a16="http://schemas.microsoft.com/office/drawing/2014/main" id="{A788B89E-A934-40A7-BA22-26500AA83455}"/>
              </a:ext>
            </a:extLst>
          </p:cNvPr>
          <p:cNvSpPr>
            <a:spLocks noChangeArrowheads="1"/>
          </p:cNvSpPr>
          <p:nvPr/>
        </p:nvSpPr>
        <p:spPr bwMode="auto">
          <a:xfrm>
            <a:off x="1008063" y="3716338"/>
            <a:ext cx="73088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Length including IKE header (4 bytes)</a:t>
            </a:r>
          </a:p>
        </p:txBody>
      </p:sp>
      <p:sp>
        <p:nvSpPr>
          <p:cNvPr id="44056" name="Rectangle 24">
            <a:extLst>
              <a:ext uri="{FF2B5EF4-FFF2-40B4-BE49-F238E27FC236}">
                <a16:creationId xmlns:a16="http://schemas.microsoft.com/office/drawing/2014/main" id="{37E5A476-1481-4BE3-BBA5-5F2C4A969B1F}"/>
              </a:ext>
            </a:extLst>
          </p:cNvPr>
          <p:cNvSpPr>
            <a:spLocks noChangeArrowheads="1"/>
          </p:cNvSpPr>
          <p:nvPr/>
        </p:nvSpPr>
        <p:spPr bwMode="auto">
          <a:xfrm>
            <a:off x="1008063" y="4113213"/>
            <a:ext cx="1835150" cy="396875"/>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Next Payload (1B)</a:t>
            </a:r>
          </a:p>
        </p:txBody>
      </p:sp>
      <p:sp>
        <p:nvSpPr>
          <p:cNvPr id="44057" name="Rectangle 25">
            <a:extLst>
              <a:ext uri="{FF2B5EF4-FFF2-40B4-BE49-F238E27FC236}">
                <a16:creationId xmlns:a16="http://schemas.microsoft.com/office/drawing/2014/main" id="{96D5F4AA-2F77-46E4-A87B-4D1389878C52}"/>
              </a:ext>
            </a:extLst>
          </p:cNvPr>
          <p:cNvSpPr>
            <a:spLocks noChangeArrowheads="1"/>
          </p:cNvSpPr>
          <p:nvPr/>
        </p:nvSpPr>
        <p:spPr bwMode="auto">
          <a:xfrm>
            <a:off x="2843213" y="4113213"/>
            <a:ext cx="250825" cy="396875"/>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C</a:t>
            </a:r>
          </a:p>
        </p:txBody>
      </p:sp>
      <p:sp>
        <p:nvSpPr>
          <p:cNvPr id="44058" name="Rectangle 26">
            <a:extLst>
              <a:ext uri="{FF2B5EF4-FFF2-40B4-BE49-F238E27FC236}">
                <a16:creationId xmlns:a16="http://schemas.microsoft.com/office/drawing/2014/main" id="{36F2E161-1816-4A06-B47E-4BEEC94071CF}"/>
              </a:ext>
            </a:extLst>
          </p:cNvPr>
          <p:cNvSpPr>
            <a:spLocks noChangeArrowheads="1"/>
          </p:cNvSpPr>
          <p:nvPr/>
        </p:nvSpPr>
        <p:spPr bwMode="auto">
          <a:xfrm>
            <a:off x="3097213" y="4113213"/>
            <a:ext cx="1511300" cy="396875"/>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RESERVED</a:t>
            </a:r>
          </a:p>
        </p:txBody>
      </p:sp>
      <p:sp>
        <p:nvSpPr>
          <p:cNvPr id="44059" name="Rectangle 27">
            <a:extLst>
              <a:ext uri="{FF2B5EF4-FFF2-40B4-BE49-F238E27FC236}">
                <a16:creationId xmlns:a16="http://schemas.microsoft.com/office/drawing/2014/main" id="{58C863F7-7B66-4DEE-8FEA-C4BFB163583D}"/>
              </a:ext>
            </a:extLst>
          </p:cNvPr>
          <p:cNvSpPr>
            <a:spLocks noChangeArrowheads="1"/>
          </p:cNvSpPr>
          <p:nvPr/>
        </p:nvSpPr>
        <p:spPr bwMode="auto">
          <a:xfrm>
            <a:off x="4608513" y="4113213"/>
            <a:ext cx="3708400" cy="396875"/>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length (including this hdr)</a:t>
            </a:r>
          </a:p>
        </p:txBody>
      </p:sp>
      <p:sp>
        <p:nvSpPr>
          <p:cNvPr id="44060" name="Rectangle 28">
            <a:extLst>
              <a:ext uri="{FF2B5EF4-FFF2-40B4-BE49-F238E27FC236}">
                <a16:creationId xmlns:a16="http://schemas.microsoft.com/office/drawing/2014/main" id="{4FF6B852-6382-4D73-8921-8CB6EA6A0356}"/>
              </a:ext>
            </a:extLst>
          </p:cNvPr>
          <p:cNvSpPr>
            <a:spLocks noChangeArrowheads="1"/>
          </p:cNvSpPr>
          <p:nvPr/>
        </p:nvSpPr>
        <p:spPr bwMode="auto">
          <a:xfrm>
            <a:off x="1008063" y="4508500"/>
            <a:ext cx="7308850" cy="936625"/>
          </a:xfrm>
          <a:prstGeom prst="rect">
            <a:avLst/>
          </a:prstGeom>
          <a:solidFill>
            <a:srgbClr val="00FF00">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Payload body (variable, depends on which payload type)</a:t>
            </a:r>
          </a:p>
        </p:txBody>
      </p:sp>
      <p:sp>
        <p:nvSpPr>
          <p:cNvPr id="44061" name="AutoShape 29">
            <a:extLst>
              <a:ext uri="{FF2B5EF4-FFF2-40B4-BE49-F238E27FC236}">
                <a16:creationId xmlns:a16="http://schemas.microsoft.com/office/drawing/2014/main" id="{1E89C0ED-D4FD-4999-AC87-551697AA24E1}"/>
              </a:ext>
            </a:extLst>
          </p:cNvPr>
          <p:cNvSpPr>
            <a:spLocks noChangeArrowheads="1"/>
          </p:cNvSpPr>
          <p:nvPr/>
        </p:nvSpPr>
        <p:spPr bwMode="auto">
          <a:xfrm>
            <a:off x="431800" y="2995613"/>
            <a:ext cx="503238" cy="2054225"/>
          </a:xfrm>
          <a:prstGeom prst="curvedRightArrow">
            <a:avLst>
              <a:gd name="adj1" fmla="val 50647"/>
              <a:gd name="adj2" fmla="val 132288"/>
              <a:gd name="adj3" fmla="val 33333"/>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44062" name="AutoShape 30">
            <a:extLst>
              <a:ext uri="{FF2B5EF4-FFF2-40B4-BE49-F238E27FC236}">
                <a16:creationId xmlns:a16="http://schemas.microsoft.com/office/drawing/2014/main" id="{CF30DF54-D8ED-4298-9BC9-7EA4D7504D1B}"/>
              </a:ext>
            </a:extLst>
          </p:cNvPr>
          <p:cNvSpPr>
            <a:spLocks noChangeArrowheads="1"/>
          </p:cNvSpPr>
          <p:nvPr/>
        </p:nvSpPr>
        <p:spPr bwMode="auto">
          <a:xfrm>
            <a:off x="431800" y="4183063"/>
            <a:ext cx="503238" cy="2054225"/>
          </a:xfrm>
          <a:prstGeom prst="curvedRightArrow">
            <a:avLst>
              <a:gd name="adj1" fmla="val 50647"/>
              <a:gd name="adj2" fmla="val 132288"/>
              <a:gd name="adj3" fmla="val 33333"/>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44063" name="Text Box 31">
            <a:extLst>
              <a:ext uri="{FF2B5EF4-FFF2-40B4-BE49-F238E27FC236}">
                <a16:creationId xmlns:a16="http://schemas.microsoft.com/office/drawing/2014/main" id="{92B60A6C-F86D-48FB-AACF-23FE50481B6C}"/>
              </a:ext>
            </a:extLst>
          </p:cNvPr>
          <p:cNvSpPr txBox="1">
            <a:spLocks noChangeArrowheads="1"/>
          </p:cNvSpPr>
          <p:nvPr/>
        </p:nvSpPr>
        <p:spPr bwMode="auto">
          <a:xfrm>
            <a:off x="1116013" y="5284788"/>
            <a:ext cx="7086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4400">
                <a:latin typeface="Arial Narrow" panose="020B0606020202030204" pitchFamily="34" charset="0"/>
              </a:rPr>
              <a:t>… … … … … … … … … … … …</a:t>
            </a:r>
          </a:p>
        </p:txBody>
      </p:sp>
      <p:sp>
        <p:nvSpPr>
          <p:cNvPr id="44064" name="Line 32">
            <a:extLst>
              <a:ext uri="{FF2B5EF4-FFF2-40B4-BE49-F238E27FC236}">
                <a16:creationId xmlns:a16="http://schemas.microsoft.com/office/drawing/2014/main" id="{F20873F1-A20A-4F8F-9BAD-F82391B14D58}"/>
              </a:ext>
            </a:extLst>
          </p:cNvPr>
          <p:cNvSpPr>
            <a:spLocks noChangeShapeType="1"/>
          </p:cNvSpPr>
          <p:nvPr/>
        </p:nvSpPr>
        <p:spPr bwMode="auto">
          <a:xfrm flipV="1">
            <a:off x="1943100" y="4473575"/>
            <a:ext cx="1044575" cy="1547813"/>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4065" name="Text Box 33">
            <a:extLst>
              <a:ext uri="{FF2B5EF4-FFF2-40B4-BE49-F238E27FC236}">
                <a16:creationId xmlns:a16="http://schemas.microsoft.com/office/drawing/2014/main" id="{A970539E-6145-4953-8C71-4D3E09E5F233}"/>
              </a:ext>
            </a:extLst>
          </p:cNvPr>
          <p:cNvSpPr txBox="1">
            <a:spLocks noChangeArrowheads="1"/>
          </p:cNvSpPr>
          <p:nvPr/>
        </p:nvSpPr>
        <p:spPr bwMode="auto">
          <a:xfrm>
            <a:off x="1763713" y="5984875"/>
            <a:ext cx="6988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Critical bit: if 1 reject if do not understand; if 0, just ignore if you do not understand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a:extLst>
              <a:ext uri="{FF2B5EF4-FFF2-40B4-BE49-F238E27FC236}">
                <a16:creationId xmlns:a16="http://schemas.microsoft.com/office/drawing/2014/main" id="{B89485FB-5290-492F-8330-EA50FC83D116}"/>
              </a:ext>
            </a:extLst>
          </p:cNvPr>
          <p:cNvSpPr>
            <a:spLocks noGrp="1" noChangeArrowheads="1"/>
          </p:cNvSpPr>
          <p:nvPr>
            <p:ph type="title"/>
          </p:nvPr>
        </p:nvSpPr>
        <p:spPr/>
        <p:txBody>
          <a:bodyPr/>
          <a:lstStyle/>
          <a:p>
            <a:pPr eaLnBrk="1" hangingPunct="1">
              <a:defRPr/>
            </a:pPr>
            <a:r>
              <a:rPr lang="it-IT"/>
              <a:t>IKE header (explanation)</a:t>
            </a:r>
          </a:p>
        </p:txBody>
      </p:sp>
      <p:sp>
        <p:nvSpPr>
          <p:cNvPr id="45059" name="Rectangle 3">
            <a:extLst>
              <a:ext uri="{FF2B5EF4-FFF2-40B4-BE49-F238E27FC236}">
                <a16:creationId xmlns:a16="http://schemas.microsoft.com/office/drawing/2014/main" id="{5C9AC60F-86AD-4BCC-980F-6BFE1BA8068D}"/>
              </a:ext>
            </a:extLst>
          </p:cNvPr>
          <p:cNvSpPr>
            <a:spLocks noChangeAspect="1" noChangeArrowheads="1"/>
          </p:cNvSpPr>
          <p:nvPr/>
        </p:nvSpPr>
        <p:spPr bwMode="auto">
          <a:xfrm>
            <a:off x="827088" y="8366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0</a:t>
            </a:r>
          </a:p>
        </p:txBody>
      </p:sp>
      <p:sp>
        <p:nvSpPr>
          <p:cNvPr id="45060" name="Rectangle 4">
            <a:extLst>
              <a:ext uri="{FF2B5EF4-FFF2-40B4-BE49-F238E27FC236}">
                <a16:creationId xmlns:a16="http://schemas.microsoft.com/office/drawing/2014/main" id="{004E44FB-82D8-4068-AA53-D8908C2438A1}"/>
              </a:ext>
            </a:extLst>
          </p:cNvPr>
          <p:cNvSpPr>
            <a:spLocks noChangeAspect="1" noChangeArrowheads="1"/>
          </p:cNvSpPr>
          <p:nvPr/>
        </p:nvSpPr>
        <p:spPr bwMode="auto">
          <a:xfrm>
            <a:off x="1741488" y="8366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a:t>
            </a:r>
          </a:p>
        </p:txBody>
      </p:sp>
      <p:sp>
        <p:nvSpPr>
          <p:cNvPr id="45061" name="Rectangle 5">
            <a:extLst>
              <a:ext uri="{FF2B5EF4-FFF2-40B4-BE49-F238E27FC236}">
                <a16:creationId xmlns:a16="http://schemas.microsoft.com/office/drawing/2014/main" id="{2DB9E252-A4EE-488F-81F3-3D6C69795D5A}"/>
              </a:ext>
            </a:extLst>
          </p:cNvPr>
          <p:cNvSpPr>
            <a:spLocks noChangeAspect="1" noChangeArrowheads="1"/>
          </p:cNvSpPr>
          <p:nvPr/>
        </p:nvSpPr>
        <p:spPr bwMode="auto">
          <a:xfrm>
            <a:off x="2706688" y="8366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7</a:t>
            </a:r>
          </a:p>
        </p:txBody>
      </p:sp>
      <p:sp>
        <p:nvSpPr>
          <p:cNvPr id="45062" name="Rectangle 6">
            <a:extLst>
              <a:ext uri="{FF2B5EF4-FFF2-40B4-BE49-F238E27FC236}">
                <a16:creationId xmlns:a16="http://schemas.microsoft.com/office/drawing/2014/main" id="{AC463B78-A6FE-4B25-B2FF-01D1FA0A9181}"/>
              </a:ext>
            </a:extLst>
          </p:cNvPr>
          <p:cNvSpPr>
            <a:spLocks noChangeAspect="1" noChangeArrowheads="1"/>
          </p:cNvSpPr>
          <p:nvPr/>
        </p:nvSpPr>
        <p:spPr bwMode="auto">
          <a:xfrm>
            <a:off x="4416425" y="836613"/>
            <a:ext cx="434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15</a:t>
            </a:r>
          </a:p>
        </p:txBody>
      </p:sp>
      <p:sp>
        <p:nvSpPr>
          <p:cNvPr id="45063" name="Rectangle 7">
            <a:extLst>
              <a:ext uri="{FF2B5EF4-FFF2-40B4-BE49-F238E27FC236}">
                <a16:creationId xmlns:a16="http://schemas.microsoft.com/office/drawing/2014/main" id="{F610951D-EBB5-4178-9B7B-6DB12CF3624C}"/>
              </a:ext>
            </a:extLst>
          </p:cNvPr>
          <p:cNvSpPr>
            <a:spLocks noChangeAspect="1" noChangeArrowheads="1"/>
          </p:cNvSpPr>
          <p:nvPr/>
        </p:nvSpPr>
        <p:spPr bwMode="auto">
          <a:xfrm>
            <a:off x="7997825" y="836613"/>
            <a:ext cx="434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0"/>
              </a:spcBef>
              <a:buClrTx/>
              <a:buFontTx/>
              <a:buNone/>
            </a:pPr>
            <a:r>
              <a:rPr lang="en-US" altLang="it-IT" sz="1800">
                <a:latin typeface="Arial" panose="020B0604020202020204" pitchFamily="34" charset="0"/>
              </a:rPr>
              <a:t>31</a:t>
            </a:r>
          </a:p>
        </p:txBody>
      </p:sp>
      <p:sp>
        <p:nvSpPr>
          <p:cNvPr id="45064" name="Rectangle 8">
            <a:extLst>
              <a:ext uri="{FF2B5EF4-FFF2-40B4-BE49-F238E27FC236}">
                <a16:creationId xmlns:a16="http://schemas.microsoft.com/office/drawing/2014/main" id="{2459F00C-5529-46F2-BD1F-D652D86EDB7A}"/>
              </a:ext>
            </a:extLst>
          </p:cNvPr>
          <p:cNvSpPr>
            <a:spLocks noChangeArrowheads="1"/>
          </p:cNvSpPr>
          <p:nvPr/>
        </p:nvSpPr>
        <p:spPr bwMode="auto">
          <a:xfrm>
            <a:off x="1008063" y="1196975"/>
            <a:ext cx="7308850" cy="7921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 initiator SPI (8 bytes) </a:t>
            </a:r>
          </a:p>
        </p:txBody>
      </p:sp>
      <p:sp>
        <p:nvSpPr>
          <p:cNvPr id="45065" name="Rectangle 9">
            <a:extLst>
              <a:ext uri="{FF2B5EF4-FFF2-40B4-BE49-F238E27FC236}">
                <a16:creationId xmlns:a16="http://schemas.microsoft.com/office/drawing/2014/main" id="{9B7C9F11-8F47-4653-8EBB-C6AA83AAB523}"/>
              </a:ext>
            </a:extLst>
          </p:cNvPr>
          <p:cNvSpPr>
            <a:spLocks noChangeArrowheads="1"/>
          </p:cNvSpPr>
          <p:nvPr/>
        </p:nvSpPr>
        <p:spPr bwMode="auto">
          <a:xfrm>
            <a:off x="1008063" y="2779713"/>
            <a:ext cx="18351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Next Payload (1B)</a:t>
            </a:r>
          </a:p>
        </p:txBody>
      </p:sp>
      <p:sp>
        <p:nvSpPr>
          <p:cNvPr id="45066" name="Rectangle 10">
            <a:extLst>
              <a:ext uri="{FF2B5EF4-FFF2-40B4-BE49-F238E27FC236}">
                <a16:creationId xmlns:a16="http://schemas.microsoft.com/office/drawing/2014/main" id="{4DA6D9FE-D243-4472-BEAC-9B8874FCA6DD}"/>
              </a:ext>
            </a:extLst>
          </p:cNvPr>
          <p:cNvSpPr>
            <a:spLocks noChangeArrowheads="1"/>
          </p:cNvSpPr>
          <p:nvPr/>
        </p:nvSpPr>
        <p:spPr bwMode="auto">
          <a:xfrm>
            <a:off x="1008063" y="1989138"/>
            <a:ext cx="7308850" cy="79216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 responder SPI (8 bytes) </a:t>
            </a:r>
          </a:p>
        </p:txBody>
      </p:sp>
      <p:sp>
        <p:nvSpPr>
          <p:cNvPr id="45067" name="Rectangle 11">
            <a:extLst>
              <a:ext uri="{FF2B5EF4-FFF2-40B4-BE49-F238E27FC236}">
                <a16:creationId xmlns:a16="http://schemas.microsoft.com/office/drawing/2014/main" id="{4FE32B71-FABC-40F2-AD64-40C2CDBDC2F9}"/>
              </a:ext>
            </a:extLst>
          </p:cNvPr>
          <p:cNvSpPr>
            <a:spLocks noChangeArrowheads="1"/>
          </p:cNvSpPr>
          <p:nvPr/>
        </p:nvSpPr>
        <p:spPr bwMode="auto">
          <a:xfrm>
            <a:off x="4643438" y="2779713"/>
            <a:ext cx="18351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Exchange Type (1B)</a:t>
            </a:r>
          </a:p>
        </p:txBody>
      </p:sp>
      <p:sp>
        <p:nvSpPr>
          <p:cNvPr id="45068" name="Rectangle 12">
            <a:extLst>
              <a:ext uri="{FF2B5EF4-FFF2-40B4-BE49-F238E27FC236}">
                <a16:creationId xmlns:a16="http://schemas.microsoft.com/office/drawing/2014/main" id="{9377615F-F404-4B9D-8905-1D510E5401EA}"/>
              </a:ext>
            </a:extLst>
          </p:cNvPr>
          <p:cNvSpPr>
            <a:spLocks noChangeArrowheads="1"/>
          </p:cNvSpPr>
          <p:nvPr/>
        </p:nvSpPr>
        <p:spPr bwMode="auto">
          <a:xfrm>
            <a:off x="2843213" y="2779713"/>
            <a:ext cx="9001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major ver</a:t>
            </a:r>
          </a:p>
        </p:txBody>
      </p:sp>
      <p:sp>
        <p:nvSpPr>
          <p:cNvPr id="45069" name="Rectangle 13">
            <a:extLst>
              <a:ext uri="{FF2B5EF4-FFF2-40B4-BE49-F238E27FC236}">
                <a16:creationId xmlns:a16="http://schemas.microsoft.com/office/drawing/2014/main" id="{7DB8BA8C-5084-4FE5-B2CE-163E1987DEB0}"/>
              </a:ext>
            </a:extLst>
          </p:cNvPr>
          <p:cNvSpPr>
            <a:spLocks noChangeArrowheads="1"/>
          </p:cNvSpPr>
          <p:nvPr/>
        </p:nvSpPr>
        <p:spPr bwMode="auto">
          <a:xfrm>
            <a:off x="3743325" y="2779713"/>
            <a:ext cx="9001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minor ver</a:t>
            </a:r>
          </a:p>
        </p:txBody>
      </p:sp>
      <p:sp>
        <p:nvSpPr>
          <p:cNvPr id="45070" name="Rectangle 14">
            <a:extLst>
              <a:ext uri="{FF2B5EF4-FFF2-40B4-BE49-F238E27FC236}">
                <a16:creationId xmlns:a16="http://schemas.microsoft.com/office/drawing/2014/main" id="{7E7D1511-2D9F-4AC3-9998-EF1D010D5E7D}"/>
              </a:ext>
            </a:extLst>
          </p:cNvPr>
          <p:cNvSpPr>
            <a:spLocks noChangeArrowheads="1"/>
          </p:cNvSpPr>
          <p:nvPr/>
        </p:nvSpPr>
        <p:spPr bwMode="auto">
          <a:xfrm>
            <a:off x="8101013" y="2779713"/>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5071" name="Rectangle 15">
            <a:extLst>
              <a:ext uri="{FF2B5EF4-FFF2-40B4-BE49-F238E27FC236}">
                <a16:creationId xmlns:a16="http://schemas.microsoft.com/office/drawing/2014/main" id="{864E27BF-C0D6-4A1C-9B69-C19F4A4929C9}"/>
              </a:ext>
            </a:extLst>
          </p:cNvPr>
          <p:cNvSpPr>
            <a:spLocks noChangeArrowheads="1"/>
          </p:cNvSpPr>
          <p:nvPr/>
        </p:nvSpPr>
        <p:spPr bwMode="auto">
          <a:xfrm>
            <a:off x="7885113" y="2779713"/>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5072" name="Rectangle 16">
            <a:extLst>
              <a:ext uri="{FF2B5EF4-FFF2-40B4-BE49-F238E27FC236}">
                <a16:creationId xmlns:a16="http://schemas.microsoft.com/office/drawing/2014/main" id="{07658FCB-9864-483A-A338-9C9F12203908}"/>
              </a:ext>
            </a:extLst>
          </p:cNvPr>
          <p:cNvSpPr>
            <a:spLocks noChangeArrowheads="1"/>
          </p:cNvSpPr>
          <p:nvPr/>
        </p:nvSpPr>
        <p:spPr bwMode="auto">
          <a:xfrm>
            <a:off x="7632700" y="2779713"/>
            <a:ext cx="249238"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R</a:t>
            </a:r>
          </a:p>
        </p:txBody>
      </p:sp>
      <p:sp>
        <p:nvSpPr>
          <p:cNvPr id="45073" name="Rectangle 17">
            <a:extLst>
              <a:ext uri="{FF2B5EF4-FFF2-40B4-BE49-F238E27FC236}">
                <a16:creationId xmlns:a16="http://schemas.microsoft.com/office/drawing/2014/main" id="{93CDF6B6-2F98-4EE0-A6BD-AB808D616D23}"/>
              </a:ext>
            </a:extLst>
          </p:cNvPr>
          <p:cNvSpPr>
            <a:spLocks noChangeArrowheads="1"/>
          </p:cNvSpPr>
          <p:nvPr/>
        </p:nvSpPr>
        <p:spPr bwMode="auto">
          <a:xfrm>
            <a:off x="7380288" y="2779713"/>
            <a:ext cx="2524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V</a:t>
            </a:r>
          </a:p>
        </p:txBody>
      </p:sp>
      <p:sp>
        <p:nvSpPr>
          <p:cNvPr id="45074" name="Rectangle 18">
            <a:extLst>
              <a:ext uri="{FF2B5EF4-FFF2-40B4-BE49-F238E27FC236}">
                <a16:creationId xmlns:a16="http://schemas.microsoft.com/office/drawing/2014/main" id="{959FAFB6-2D61-4934-A56D-7E3673584BC5}"/>
              </a:ext>
            </a:extLst>
          </p:cNvPr>
          <p:cNvSpPr>
            <a:spLocks noChangeArrowheads="1"/>
          </p:cNvSpPr>
          <p:nvPr/>
        </p:nvSpPr>
        <p:spPr bwMode="auto">
          <a:xfrm>
            <a:off x="7129463" y="2779713"/>
            <a:ext cx="250825"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a:t>
            </a:r>
          </a:p>
        </p:txBody>
      </p:sp>
      <p:sp>
        <p:nvSpPr>
          <p:cNvPr id="45075" name="Rectangle 19">
            <a:extLst>
              <a:ext uri="{FF2B5EF4-FFF2-40B4-BE49-F238E27FC236}">
                <a16:creationId xmlns:a16="http://schemas.microsoft.com/office/drawing/2014/main" id="{C6793BF2-6414-4516-8CD0-B63A047084E4}"/>
              </a:ext>
            </a:extLst>
          </p:cNvPr>
          <p:cNvSpPr>
            <a:spLocks noChangeArrowheads="1"/>
          </p:cNvSpPr>
          <p:nvPr/>
        </p:nvSpPr>
        <p:spPr bwMode="auto">
          <a:xfrm>
            <a:off x="6913563" y="2779713"/>
            <a:ext cx="214312"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5076" name="Rectangle 20">
            <a:extLst>
              <a:ext uri="{FF2B5EF4-FFF2-40B4-BE49-F238E27FC236}">
                <a16:creationId xmlns:a16="http://schemas.microsoft.com/office/drawing/2014/main" id="{6D45EAEC-32AF-4610-B25B-F5AE8EDA2747}"/>
              </a:ext>
            </a:extLst>
          </p:cNvPr>
          <p:cNvSpPr>
            <a:spLocks noChangeArrowheads="1"/>
          </p:cNvSpPr>
          <p:nvPr/>
        </p:nvSpPr>
        <p:spPr bwMode="auto">
          <a:xfrm>
            <a:off x="6696075" y="2779713"/>
            <a:ext cx="2143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5077" name="Rectangle 21">
            <a:extLst>
              <a:ext uri="{FF2B5EF4-FFF2-40B4-BE49-F238E27FC236}">
                <a16:creationId xmlns:a16="http://schemas.microsoft.com/office/drawing/2014/main" id="{9CA55EF4-7B2F-4F0A-912D-FD93EC6BC17E}"/>
              </a:ext>
            </a:extLst>
          </p:cNvPr>
          <p:cNvSpPr>
            <a:spLocks noChangeArrowheads="1"/>
          </p:cNvSpPr>
          <p:nvPr/>
        </p:nvSpPr>
        <p:spPr bwMode="auto">
          <a:xfrm>
            <a:off x="6480175" y="2779713"/>
            <a:ext cx="214313"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0</a:t>
            </a:r>
          </a:p>
        </p:txBody>
      </p:sp>
      <p:sp>
        <p:nvSpPr>
          <p:cNvPr id="45078" name="Rectangle 22">
            <a:extLst>
              <a:ext uri="{FF2B5EF4-FFF2-40B4-BE49-F238E27FC236}">
                <a16:creationId xmlns:a16="http://schemas.microsoft.com/office/drawing/2014/main" id="{564E9850-7791-4721-AD8D-56D77EB9DB9F}"/>
              </a:ext>
            </a:extLst>
          </p:cNvPr>
          <p:cNvSpPr>
            <a:spLocks noChangeArrowheads="1"/>
          </p:cNvSpPr>
          <p:nvPr/>
        </p:nvSpPr>
        <p:spPr bwMode="auto">
          <a:xfrm>
            <a:off x="1008063" y="3175000"/>
            <a:ext cx="73088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Message ID (4 bytes)</a:t>
            </a:r>
          </a:p>
        </p:txBody>
      </p:sp>
      <p:sp>
        <p:nvSpPr>
          <p:cNvPr id="45079" name="Rectangle 23">
            <a:extLst>
              <a:ext uri="{FF2B5EF4-FFF2-40B4-BE49-F238E27FC236}">
                <a16:creationId xmlns:a16="http://schemas.microsoft.com/office/drawing/2014/main" id="{3C480FEB-622A-4A17-88C9-42CB3E3F97C3}"/>
              </a:ext>
            </a:extLst>
          </p:cNvPr>
          <p:cNvSpPr>
            <a:spLocks noChangeArrowheads="1"/>
          </p:cNvSpPr>
          <p:nvPr/>
        </p:nvSpPr>
        <p:spPr bwMode="auto">
          <a:xfrm>
            <a:off x="1008063" y="3571875"/>
            <a:ext cx="7308850" cy="3968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Length including IKE header (4 bytes)</a:t>
            </a:r>
          </a:p>
        </p:txBody>
      </p:sp>
      <p:sp>
        <p:nvSpPr>
          <p:cNvPr id="45080" name="Rectangle 24">
            <a:extLst>
              <a:ext uri="{FF2B5EF4-FFF2-40B4-BE49-F238E27FC236}">
                <a16:creationId xmlns:a16="http://schemas.microsoft.com/office/drawing/2014/main" id="{62FE6226-2257-46DF-B7D0-A6ED115AC3AF}"/>
              </a:ext>
            </a:extLst>
          </p:cNvPr>
          <p:cNvSpPr>
            <a:spLocks noGrp="1" noChangeArrowheads="1"/>
          </p:cNvSpPr>
          <p:nvPr>
            <p:ph type="body" idx="1"/>
          </p:nvPr>
        </p:nvSpPr>
        <p:spPr>
          <a:xfrm>
            <a:off x="685800" y="4076700"/>
            <a:ext cx="7696200" cy="2305050"/>
          </a:xfrm>
        </p:spPr>
        <p:txBody>
          <a:bodyPr/>
          <a:lstStyle/>
          <a:p>
            <a:pPr eaLnBrk="1" hangingPunct="1">
              <a:lnSpc>
                <a:spcPct val="80000"/>
              </a:lnSpc>
            </a:pPr>
            <a:r>
              <a:rPr lang="it-IT" altLang="it-IT" sz="1400"/>
              <a:t>Initiator SPI, responder SPI:</a:t>
            </a:r>
          </a:p>
          <a:p>
            <a:pPr lvl="1" eaLnBrk="1" hangingPunct="1">
              <a:lnSpc>
                <a:spcPct val="80000"/>
              </a:lnSpc>
            </a:pPr>
            <a:r>
              <a:rPr lang="it-IT" altLang="it-IT" sz="1400"/>
              <a:t>SA id for the IKE protocol. Initially, responder SPI set to 0; responder fills it in</a:t>
            </a:r>
          </a:p>
          <a:p>
            <a:pPr lvl="2" eaLnBrk="1" hangingPunct="1">
              <a:lnSpc>
                <a:spcPct val="80000"/>
              </a:lnSpc>
            </a:pPr>
            <a:r>
              <a:rPr lang="it-IT" altLang="it-IT" sz="1200"/>
              <a:t>don’t confuse with the SPI for the CHILD AH/ESP SA</a:t>
            </a:r>
          </a:p>
          <a:p>
            <a:pPr eaLnBrk="1" hangingPunct="1">
              <a:lnSpc>
                <a:spcPct val="80000"/>
              </a:lnSpc>
            </a:pPr>
            <a:r>
              <a:rPr lang="it-IT" altLang="it-IT" sz="1400"/>
              <a:t>Versions: major = 2, minor = 0</a:t>
            </a:r>
          </a:p>
          <a:p>
            <a:pPr lvl="1" eaLnBrk="1" hangingPunct="1">
              <a:lnSpc>
                <a:spcPct val="80000"/>
              </a:lnSpc>
            </a:pPr>
            <a:r>
              <a:rPr lang="it-IT" altLang="it-IT" sz="1400"/>
              <a:t>Bit V=1 says that implementation can “speak” higher version than what written in the hdr</a:t>
            </a:r>
          </a:p>
          <a:p>
            <a:pPr eaLnBrk="1" hangingPunct="1">
              <a:lnSpc>
                <a:spcPct val="80000"/>
              </a:lnSpc>
            </a:pPr>
            <a:r>
              <a:rPr lang="it-IT" altLang="it-IT" sz="1400"/>
              <a:t>Exchange type: one of 4 messages: IKE_SA_INIT, IKE_AUTH, CREATE_CHILD_SA, INFORMATIONAL</a:t>
            </a:r>
          </a:p>
          <a:p>
            <a:pPr lvl="1" eaLnBrk="1" hangingPunct="1">
              <a:lnSpc>
                <a:spcPct val="80000"/>
              </a:lnSpc>
            </a:pPr>
            <a:r>
              <a:rPr lang="it-IT" altLang="it-IT" sz="1400"/>
              <a:t>Direction: bit R (response=1, request=0); bit I (original initiator=1, original responder=0; needed to properly match SPIs</a:t>
            </a:r>
          </a:p>
          <a:p>
            <a:pPr eaLnBrk="1" hangingPunct="1">
              <a:lnSpc>
                <a:spcPct val="80000"/>
              </a:lnSpc>
            </a:pPr>
            <a:r>
              <a:rPr lang="it-IT" altLang="it-IT" sz="1400"/>
              <a:t>Message ID: Sequence number counter, to match requests with responses, to manage retransmission, to combat replay attacks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78" name="Rectangle 2">
            <a:extLst>
              <a:ext uri="{FF2B5EF4-FFF2-40B4-BE49-F238E27FC236}">
                <a16:creationId xmlns:a16="http://schemas.microsoft.com/office/drawing/2014/main" id="{286BBB98-6B8E-4C9F-B98E-67E91A4D4484}"/>
              </a:ext>
            </a:extLst>
          </p:cNvPr>
          <p:cNvSpPr>
            <a:spLocks noGrp="1" noChangeArrowheads="1"/>
          </p:cNvSpPr>
          <p:nvPr>
            <p:ph type="title"/>
          </p:nvPr>
        </p:nvSpPr>
        <p:spPr>
          <a:xfrm>
            <a:off x="685800" y="115888"/>
            <a:ext cx="7696200" cy="649287"/>
          </a:xfrm>
        </p:spPr>
        <p:txBody>
          <a:bodyPr/>
          <a:lstStyle/>
          <a:p>
            <a:pPr eaLnBrk="1" hangingPunct="1">
              <a:defRPr/>
            </a:pPr>
            <a:r>
              <a:rPr lang="it-IT" dirty="0"/>
              <a:t>VPN </a:t>
            </a:r>
            <a:r>
              <a:rPr lang="it-IT" dirty="0" err="1"/>
              <a:t>main</a:t>
            </a:r>
            <a:r>
              <a:rPr lang="it-IT" dirty="0"/>
              <a:t> </a:t>
            </a:r>
            <a:r>
              <a:rPr lang="it-IT" dirty="0" err="1"/>
              <a:t>ingredient</a:t>
            </a:r>
            <a:r>
              <a:rPr lang="it-IT" dirty="0"/>
              <a:t> </a:t>
            </a:r>
            <a:r>
              <a:rPr lang="it-IT" dirty="0">
                <a:sym typeface="Wingdings" pitchFamily="2" charset="2"/>
              </a:rPr>
              <a:t> </a:t>
            </a:r>
            <a:r>
              <a:rPr lang="it-IT" dirty="0" err="1">
                <a:sym typeface="Wingdings" pitchFamily="2" charset="2"/>
              </a:rPr>
              <a:t>tunnels</a:t>
            </a:r>
            <a:endParaRPr lang="it-IT" dirty="0"/>
          </a:p>
        </p:txBody>
      </p:sp>
      <p:pic>
        <p:nvPicPr>
          <p:cNvPr id="8195" name="Picture 3" descr="5-48">
            <a:extLst>
              <a:ext uri="{FF2B5EF4-FFF2-40B4-BE49-F238E27FC236}">
                <a16:creationId xmlns:a16="http://schemas.microsoft.com/office/drawing/2014/main" id="{3B3954D0-68B6-4539-93C1-D3A36620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89000"/>
            <a:ext cx="86423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5-47">
            <a:extLst>
              <a:ext uri="{FF2B5EF4-FFF2-40B4-BE49-F238E27FC236}">
                <a16:creationId xmlns:a16="http://schemas.microsoft.com/office/drawing/2014/main" id="{2A534D76-2D69-408D-8485-28F4E1332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105150"/>
            <a:ext cx="864235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6502871-1F51-4B48-B7AC-FE89830EAA6C}"/>
              </a:ext>
            </a:extLst>
          </p:cNvPr>
          <p:cNvSpPr>
            <a:spLocks noChangeArrowheads="1"/>
          </p:cNvSpPr>
          <p:nvPr/>
        </p:nvSpPr>
        <p:spPr bwMode="auto">
          <a:xfrm>
            <a:off x="1584325" y="2601913"/>
            <a:ext cx="5975350" cy="935037"/>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solidFill>
                  <a:srgbClr val="FF3300"/>
                </a:solidFill>
                <a:latin typeface="Arial Narrow" panose="020B0606020202030204" pitchFamily="34" charset="0"/>
              </a:rPr>
              <a:t>Authenticated</a:t>
            </a:r>
          </a:p>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endParaRPr lang="it-IT" altLang="it-IT" sz="1800" b="0">
              <a:latin typeface="Arial Narrow" panose="020B0606020202030204" pitchFamily="34" charset="0"/>
            </a:endParaRPr>
          </a:p>
        </p:txBody>
      </p:sp>
      <p:sp>
        <p:nvSpPr>
          <p:cNvPr id="46083" name="Rectangle 3">
            <a:extLst>
              <a:ext uri="{FF2B5EF4-FFF2-40B4-BE49-F238E27FC236}">
                <a16:creationId xmlns:a16="http://schemas.microsoft.com/office/drawing/2014/main" id="{614B3512-A71E-454E-9457-690CE0CDAAF4}"/>
              </a:ext>
            </a:extLst>
          </p:cNvPr>
          <p:cNvSpPr>
            <a:spLocks noChangeArrowheads="1"/>
          </p:cNvSpPr>
          <p:nvPr/>
        </p:nvSpPr>
        <p:spPr bwMode="auto">
          <a:xfrm>
            <a:off x="1619250" y="5049838"/>
            <a:ext cx="5975350" cy="935037"/>
          </a:xfrm>
          <a:prstGeom prst="rect">
            <a:avLst/>
          </a:prstGeom>
          <a:solidFill>
            <a:srgbClr val="00FF00">
              <a:alpha val="50195"/>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solidFill>
                  <a:srgbClr val="FF3300"/>
                </a:solidFill>
                <a:latin typeface="Arial Narrow" panose="020B0606020202030204" pitchFamily="34" charset="0"/>
              </a:rPr>
              <a:t>Authenticated</a:t>
            </a:r>
          </a:p>
          <a:p>
            <a:pPr algn="ctr" eaLnBrk="1" hangingPunct="1">
              <a:spcBef>
                <a:spcPct val="0"/>
              </a:spcBef>
              <a:buClrTx/>
              <a:buFontTx/>
              <a:buNone/>
            </a:pPr>
            <a:endParaRPr lang="it-IT" altLang="it-IT" sz="1800" b="0">
              <a:latin typeface="Arial Narrow" panose="020B0606020202030204" pitchFamily="34" charset="0"/>
            </a:endParaRPr>
          </a:p>
          <a:p>
            <a:pPr algn="ctr" eaLnBrk="1" hangingPunct="1">
              <a:spcBef>
                <a:spcPct val="0"/>
              </a:spcBef>
              <a:buClrTx/>
              <a:buFontTx/>
              <a:buNone/>
            </a:pPr>
            <a:endParaRPr lang="it-IT" altLang="it-IT" sz="1800" b="0">
              <a:latin typeface="Arial Narrow" panose="020B0606020202030204" pitchFamily="34" charset="0"/>
            </a:endParaRPr>
          </a:p>
        </p:txBody>
      </p:sp>
      <p:sp>
        <p:nvSpPr>
          <p:cNvPr id="46084" name="Rectangle 4">
            <a:extLst>
              <a:ext uri="{FF2B5EF4-FFF2-40B4-BE49-F238E27FC236}">
                <a16:creationId xmlns:a16="http://schemas.microsoft.com/office/drawing/2014/main" id="{E6002106-822E-476B-93DB-DE505D385344}"/>
              </a:ext>
            </a:extLst>
          </p:cNvPr>
          <p:cNvSpPr>
            <a:spLocks noChangeArrowheads="1"/>
          </p:cNvSpPr>
          <p:nvPr/>
        </p:nvSpPr>
        <p:spPr bwMode="auto">
          <a:xfrm>
            <a:off x="215900" y="1412875"/>
            <a:ext cx="8785225" cy="223202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b="0">
              <a:latin typeface="Arial Narrow" panose="020B0606020202030204" pitchFamily="34" charset="0"/>
            </a:endParaRPr>
          </a:p>
        </p:txBody>
      </p:sp>
      <p:sp>
        <p:nvSpPr>
          <p:cNvPr id="1577989" name="Rectangle 5">
            <a:extLst>
              <a:ext uri="{FF2B5EF4-FFF2-40B4-BE49-F238E27FC236}">
                <a16:creationId xmlns:a16="http://schemas.microsoft.com/office/drawing/2014/main" id="{710C66A8-2F8A-4C91-A615-7B10BD08A28A}"/>
              </a:ext>
            </a:extLst>
          </p:cNvPr>
          <p:cNvSpPr>
            <a:spLocks noGrp="1" noChangeArrowheads="1"/>
          </p:cNvSpPr>
          <p:nvPr>
            <p:ph type="title"/>
          </p:nvPr>
        </p:nvSpPr>
        <p:spPr/>
        <p:txBody>
          <a:bodyPr/>
          <a:lstStyle/>
          <a:p>
            <a:pPr eaLnBrk="1" hangingPunct="1">
              <a:defRPr/>
            </a:pPr>
            <a:r>
              <a:rPr lang="it-IT" sz="3200"/>
              <a:t>Version bit</a:t>
            </a:r>
            <a:br>
              <a:rPr lang="it-IT" sz="3200"/>
            </a:br>
            <a:r>
              <a:rPr lang="it-IT" sz="3200"/>
              <a:t>Protection against version rollback</a:t>
            </a:r>
          </a:p>
        </p:txBody>
      </p:sp>
      <p:sp>
        <p:nvSpPr>
          <p:cNvPr id="46086" name="Rectangle 6">
            <a:extLst>
              <a:ext uri="{FF2B5EF4-FFF2-40B4-BE49-F238E27FC236}">
                <a16:creationId xmlns:a16="http://schemas.microsoft.com/office/drawing/2014/main" id="{CD450138-A0D3-441D-900C-33717250F2B3}"/>
              </a:ext>
            </a:extLst>
          </p:cNvPr>
          <p:cNvSpPr>
            <a:spLocks noGrp="1" noChangeArrowheads="1"/>
          </p:cNvSpPr>
          <p:nvPr>
            <p:ph type="body" idx="1"/>
          </p:nvPr>
        </p:nvSpPr>
        <p:spPr>
          <a:xfrm>
            <a:off x="685800" y="1052513"/>
            <a:ext cx="7696200" cy="395287"/>
          </a:xfrm>
        </p:spPr>
        <p:txBody>
          <a:bodyPr/>
          <a:lstStyle/>
          <a:p>
            <a:pPr eaLnBrk="1" hangingPunct="1">
              <a:lnSpc>
                <a:spcPct val="80000"/>
              </a:lnSpc>
              <a:buFont typeface="Wingdings" panose="05000000000000000000" pitchFamily="2" charset="2"/>
              <a:buNone/>
            </a:pPr>
            <a:r>
              <a:rPr lang="it-IT" altLang="it-IT" sz="2000"/>
              <a:t>Different approach than SSL: based on V (version) flag</a:t>
            </a:r>
          </a:p>
        </p:txBody>
      </p:sp>
      <p:sp>
        <p:nvSpPr>
          <p:cNvPr id="46087" name="Line 7">
            <a:extLst>
              <a:ext uri="{FF2B5EF4-FFF2-40B4-BE49-F238E27FC236}">
                <a16:creationId xmlns:a16="http://schemas.microsoft.com/office/drawing/2014/main" id="{80667614-53CF-40EC-AF97-529385B6A043}"/>
              </a:ext>
            </a:extLst>
          </p:cNvPr>
          <p:cNvSpPr>
            <a:spLocks noChangeShapeType="1"/>
          </p:cNvSpPr>
          <p:nvPr/>
        </p:nvSpPr>
        <p:spPr bwMode="auto">
          <a:xfrm>
            <a:off x="1692275" y="2006600"/>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088" name="Text Box 8">
            <a:extLst>
              <a:ext uri="{FF2B5EF4-FFF2-40B4-BE49-F238E27FC236}">
                <a16:creationId xmlns:a16="http://schemas.microsoft.com/office/drawing/2014/main" id="{071507AA-063F-43E3-B2A7-4939523789E5}"/>
              </a:ext>
            </a:extLst>
          </p:cNvPr>
          <p:cNvSpPr txBox="1">
            <a:spLocks noChangeArrowheads="1"/>
          </p:cNvSpPr>
          <p:nvPr/>
        </p:nvSpPr>
        <p:spPr bwMode="auto">
          <a:xfrm>
            <a:off x="1943100" y="1593850"/>
            <a:ext cx="157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 (V=0)</a:t>
            </a:r>
          </a:p>
        </p:txBody>
      </p:sp>
      <p:sp>
        <p:nvSpPr>
          <p:cNvPr id="46089" name="Line 9">
            <a:extLst>
              <a:ext uri="{FF2B5EF4-FFF2-40B4-BE49-F238E27FC236}">
                <a16:creationId xmlns:a16="http://schemas.microsoft.com/office/drawing/2014/main" id="{38EB9E7C-839C-4A4E-84F1-C5FAE3E24C39}"/>
              </a:ext>
            </a:extLst>
          </p:cNvPr>
          <p:cNvSpPr>
            <a:spLocks noChangeShapeType="1"/>
          </p:cNvSpPr>
          <p:nvPr/>
        </p:nvSpPr>
        <p:spPr bwMode="auto">
          <a:xfrm flipH="1">
            <a:off x="1692275" y="2476500"/>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090" name="Text Box 10">
            <a:extLst>
              <a:ext uri="{FF2B5EF4-FFF2-40B4-BE49-F238E27FC236}">
                <a16:creationId xmlns:a16="http://schemas.microsoft.com/office/drawing/2014/main" id="{CA56C6B5-C3F8-4092-A3B9-6065637A6180}"/>
              </a:ext>
            </a:extLst>
          </p:cNvPr>
          <p:cNvSpPr txBox="1">
            <a:spLocks noChangeArrowheads="1"/>
          </p:cNvSpPr>
          <p:nvPr/>
        </p:nvSpPr>
        <p:spPr bwMode="auto">
          <a:xfrm>
            <a:off x="5795963" y="2079625"/>
            <a:ext cx="1743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N-1 (V=0)</a:t>
            </a:r>
          </a:p>
        </p:txBody>
      </p:sp>
      <p:sp>
        <p:nvSpPr>
          <p:cNvPr id="46091" name="Text Box 11">
            <a:extLst>
              <a:ext uri="{FF2B5EF4-FFF2-40B4-BE49-F238E27FC236}">
                <a16:creationId xmlns:a16="http://schemas.microsoft.com/office/drawing/2014/main" id="{0653A9EB-7FE7-4695-96C3-301A89848D91}"/>
              </a:ext>
            </a:extLst>
          </p:cNvPr>
          <p:cNvSpPr txBox="1">
            <a:spLocks noChangeArrowheads="1"/>
          </p:cNvSpPr>
          <p:nvPr/>
        </p:nvSpPr>
        <p:spPr bwMode="auto">
          <a:xfrm>
            <a:off x="323850" y="2036763"/>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a:t>
            </a:r>
          </a:p>
        </p:txBody>
      </p:sp>
      <p:sp>
        <p:nvSpPr>
          <p:cNvPr id="46092" name="Text Box 12">
            <a:extLst>
              <a:ext uri="{FF2B5EF4-FFF2-40B4-BE49-F238E27FC236}">
                <a16:creationId xmlns:a16="http://schemas.microsoft.com/office/drawing/2014/main" id="{A8EF242B-1E8F-4D35-AF74-E00F6CA0C97C}"/>
              </a:ext>
            </a:extLst>
          </p:cNvPr>
          <p:cNvSpPr txBox="1">
            <a:spLocks noChangeArrowheads="1"/>
          </p:cNvSpPr>
          <p:nvPr/>
        </p:nvSpPr>
        <p:spPr bwMode="auto">
          <a:xfrm>
            <a:off x="7559675" y="2036763"/>
            <a:ext cx="1227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N-1</a:t>
            </a:r>
          </a:p>
        </p:txBody>
      </p:sp>
      <p:sp>
        <p:nvSpPr>
          <p:cNvPr id="46093" name="Line 13">
            <a:extLst>
              <a:ext uri="{FF2B5EF4-FFF2-40B4-BE49-F238E27FC236}">
                <a16:creationId xmlns:a16="http://schemas.microsoft.com/office/drawing/2014/main" id="{B827B9A0-14F9-4A54-B1BA-AD0D7DC66EC1}"/>
              </a:ext>
            </a:extLst>
          </p:cNvPr>
          <p:cNvSpPr>
            <a:spLocks noChangeShapeType="1"/>
          </p:cNvSpPr>
          <p:nvPr/>
        </p:nvSpPr>
        <p:spPr bwMode="auto">
          <a:xfrm>
            <a:off x="1692275" y="2979738"/>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094" name="Text Box 14">
            <a:extLst>
              <a:ext uri="{FF2B5EF4-FFF2-40B4-BE49-F238E27FC236}">
                <a16:creationId xmlns:a16="http://schemas.microsoft.com/office/drawing/2014/main" id="{3A8C555F-27BF-49F9-BD86-9DE07D8E6AD1}"/>
              </a:ext>
            </a:extLst>
          </p:cNvPr>
          <p:cNvSpPr txBox="1">
            <a:spLocks noChangeArrowheads="1"/>
          </p:cNvSpPr>
          <p:nvPr/>
        </p:nvSpPr>
        <p:spPr bwMode="auto">
          <a:xfrm>
            <a:off x="1943100" y="2566988"/>
            <a:ext cx="1743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N-1 (V=1)</a:t>
            </a:r>
          </a:p>
        </p:txBody>
      </p:sp>
      <p:sp>
        <p:nvSpPr>
          <p:cNvPr id="46095" name="Line 15">
            <a:extLst>
              <a:ext uri="{FF2B5EF4-FFF2-40B4-BE49-F238E27FC236}">
                <a16:creationId xmlns:a16="http://schemas.microsoft.com/office/drawing/2014/main" id="{75EA0ABB-15FE-4B3F-A486-A49E7EE82981}"/>
              </a:ext>
            </a:extLst>
          </p:cNvPr>
          <p:cNvSpPr>
            <a:spLocks noChangeShapeType="1"/>
          </p:cNvSpPr>
          <p:nvPr/>
        </p:nvSpPr>
        <p:spPr bwMode="auto">
          <a:xfrm flipH="1">
            <a:off x="1727200" y="3446463"/>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096" name="Text Box 16">
            <a:extLst>
              <a:ext uri="{FF2B5EF4-FFF2-40B4-BE49-F238E27FC236}">
                <a16:creationId xmlns:a16="http://schemas.microsoft.com/office/drawing/2014/main" id="{A89AB3BF-1415-4BBF-92AB-2F963DB18AAA}"/>
              </a:ext>
            </a:extLst>
          </p:cNvPr>
          <p:cNvSpPr txBox="1">
            <a:spLocks noChangeArrowheads="1"/>
          </p:cNvSpPr>
          <p:nvPr/>
        </p:nvSpPr>
        <p:spPr bwMode="auto">
          <a:xfrm>
            <a:off x="5830888" y="3049588"/>
            <a:ext cx="1743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N-1 (V=0)</a:t>
            </a:r>
          </a:p>
        </p:txBody>
      </p:sp>
      <p:sp>
        <p:nvSpPr>
          <p:cNvPr id="46097" name="Text Box 17">
            <a:extLst>
              <a:ext uri="{FF2B5EF4-FFF2-40B4-BE49-F238E27FC236}">
                <a16:creationId xmlns:a16="http://schemas.microsoft.com/office/drawing/2014/main" id="{AA80B347-CF86-4550-93BC-42393AB07F70}"/>
              </a:ext>
            </a:extLst>
          </p:cNvPr>
          <p:cNvSpPr txBox="1">
            <a:spLocks noChangeArrowheads="1"/>
          </p:cNvSpPr>
          <p:nvPr/>
        </p:nvSpPr>
        <p:spPr bwMode="auto">
          <a:xfrm>
            <a:off x="3527425" y="1412875"/>
            <a:ext cx="2357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REGULAR HANDSHAKE</a:t>
            </a:r>
          </a:p>
        </p:txBody>
      </p:sp>
      <p:sp>
        <p:nvSpPr>
          <p:cNvPr id="46098" name="Text Box 18">
            <a:extLst>
              <a:ext uri="{FF2B5EF4-FFF2-40B4-BE49-F238E27FC236}">
                <a16:creationId xmlns:a16="http://schemas.microsoft.com/office/drawing/2014/main" id="{01E7AEDD-B096-4AD2-B8A8-25BAE61A9870}"/>
              </a:ext>
            </a:extLst>
          </p:cNvPr>
          <p:cNvSpPr txBox="1">
            <a:spLocks noChangeArrowheads="1"/>
          </p:cNvSpPr>
          <p:nvPr/>
        </p:nvSpPr>
        <p:spPr bwMode="auto">
          <a:xfrm>
            <a:off x="431800" y="2744788"/>
            <a:ext cx="11334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N-1 OK</a:t>
            </a:r>
          </a:p>
          <a:p>
            <a:pPr eaLnBrk="1" hangingPunct="1">
              <a:spcBef>
                <a:spcPct val="0"/>
              </a:spcBef>
              <a:buClrTx/>
              <a:buFontTx/>
              <a:buNone/>
            </a:pPr>
            <a:r>
              <a:rPr lang="it-IT" altLang="it-IT" sz="1800">
                <a:solidFill>
                  <a:srgbClr val="FF3300"/>
                </a:solidFill>
                <a:latin typeface="Arial Narrow" panose="020B0606020202030204" pitchFamily="34" charset="0"/>
              </a:rPr>
              <a:t>Maximum </a:t>
            </a:r>
            <a:br>
              <a:rPr lang="it-IT" altLang="it-IT" sz="1800">
                <a:solidFill>
                  <a:srgbClr val="FF3300"/>
                </a:solidFill>
                <a:latin typeface="Arial Narrow" panose="020B0606020202030204" pitchFamily="34" charset="0"/>
              </a:rPr>
            </a:br>
            <a:r>
              <a:rPr lang="it-IT" altLang="it-IT" sz="1800">
                <a:solidFill>
                  <a:srgbClr val="FF3300"/>
                </a:solidFill>
                <a:latin typeface="Arial Narrow" panose="020B0606020202030204" pitchFamily="34" charset="0"/>
              </a:rPr>
              <a:t>of my peer</a:t>
            </a:r>
          </a:p>
        </p:txBody>
      </p:sp>
      <p:sp>
        <p:nvSpPr>
          <p:cNvPr id="46099" name="Text Box 19">
            <a:extLst>
              <a:ext uri="{FF2B5EF4-FFF2-40B4-BE49-F238E27FC236}">
                <a16:creationId xmlns:a16="http://schemas.microsoft.com/office/drawing/2014/main" id="{E7782D43-5812-433D-B3B8-DAC293301241}"/>
              </a:ext>
            </a:extLst>
          </p:cNvPr>
          <p:cNvSpPr txBox="1">
            <a:spLocks noChangeArrowheads="1"/>
          </p:cNvSpPr>
          <p:nvPr/>
        </p:nvSpPr>
        <p:spPr bwMode="auto">
          <a:xfrm>
            <a:off x="7578725" y="2744788"/>
            <a:ext cx="11985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N-1 OK</a:t>
            </a:r>
          </a:p>
          <a:p>
            <a:pPr eaLnBrk="1" hangingPunct="1">
              <a:spcBef>
                <a:spcPct val="0"/>
              </a:spcBef>
              <a:buClrTx/>
              <a:buFontTx/>
              <a:buNone/>
            </a:pPr>
            <a:r>
              <a:rPr lang="it-IT" altLang="it-IT" sz="1800">
                <a:solidFill>
                  <a:srgbClr val="FF3300"/>
                </a:solidFill>
                <a:latin typeface="Arial Narrow" panose="020B0606020202030204" pitchFamily="34" charset="0"/>
              </a:rPr>
              <a:t>Maximum </a:t>
            </a:r>
            <a:br>
              <a:rPr lang="it-IT" altLang="it-IT" sz="1800">
                <a:solidFill>
                  <a:srgbClr val="FF3300"/>
                </a:solidFill>
                <a:latin typeface="Arial Narrow" panose="020B0606020202030204" pitchFamily="34" charset="0"/>
              </a:rPr>
            </a:br>
            <a:r>
              <a:rPr lang="it-IT" altLang="it-IT" sz="1800">
                <a:solidFill>
                  <a:srgbClr val="FF3300"/>
                </a:solidFill>
                <a:latin typeface="Arial Narrow" panose="020B0606020202030204" pitchFamily="34" charset="0"/>
              </a:rPr>
              <a:t>I can speak</a:t>
            </a:r>
          </a:p>
        </p:txBody>
      </p:sp>
      <p:sp>
        <p:nvSpPr>
          <p:cNvPr id="46100" name="Rectangle 20">
            <a:extLst>
              <a:ext uri="{FF2B5EF4-FFF2-40B4-BE49-F238E27FC236}">
                <a16:creationId xmlns:a16="http://schemas.microsoft.com/office/drawing/2014/main" id="{A8100101-F158-45A3-A3AC-7BFF17D0BF09}"/>
              </a:ext>
            </a:extLst>
          </p:cNvPr>
          <p:cNvSpPr>
            <a:spLocks noChangeArrowheads="1"/>
          </p:cNvSpPr>
          <p:nvPr/>
        </p:nvSpPr>
        <p:spPr bwMode="auto">
          <a:xfrm>
            <a:off x="287338" y="3810000"/>
            <a:ext cx="8785225" cy="223202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b="0">
              <a:latin typeface="Arial Narrow" panose="020B0606020202030204" pitchFamily="34" charset="0"/>
            </a:endParaRPr>
          </a:p>
        </p:txBody>
      </p:sp>
      <p:sp>
        <p:nvSpPr>
          <p:cNvPr id="46101" name="Line 21">
            <a:extLst>
              <a:ext uri="{FF2B5EF4-FFF2-40B4-BE49-F238E27FC236}">
                <a16:creationId xmlns:a16="http://schemas.microsoft.com/office/drawing/2014/main" id="{E1DD895D-7195-483B-8072-685D53FA4F23}"/>
              </a:ext>
            </a:extLst>
          </p:cNvPr>
          <p:cNvSpPr>
            <a:spLocks noChangeShapeType="1"/>
          </p:cNvSpPr>
          <p:nvPr/>
        </p:nvSpPr>
        <p:spPr bwMode="auto">
          <a:xfrm>
            <a:off x="1763713" y="4403725"/>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102" name="Text Box 22">
            <a:extLst>
              <a:ext uri="{FF2B5EF4-FFF2-40B4-BE49-F238E27FC236}">
                <a16:creationId xmlns:a16="http://schemas.microsoft.com/office/drawing/2014/main" id="{D2BA0545-7B07-404D-AE03-B08E2993F918}"/>
              </a:ext>
            </a:extLst>
          </p:cNvPr>
          <p:cNvSpPr txBox="1">
            <a:spLocks noChangeArrowheads="1"/>
          </p:cNvSpPr>
          <p:nvPr/>
        </p:nvSpPr>
        <p:spPr bwMode="auto">
          <a:xfrm>
            <a:off x="2014538" y="3990975"/>
            <a:ext cx="1576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 (V=0)</a:t>
            </a:r>
          </a:p>
        </p:txBody>
      </p:sp>
      <p:sp>
        <p:nvSpPr>
          <p:cNvPr id="46103" name="Line 23">
            <a:extLst>
              <a:ext uri="{FF2B5EF4-FFF2-40B4-BE49-F238E27FC236}">
                <a16:creationId xmlns:a16="http://schemas.microsoft.com/office/drawing/2014/main" id="{A4531D85-6872-44B4-B5FB-22602E864BD2}"/>
              </a:ext>
            </a:extLst>
          </p:cNvPr>
          <p:cNvSpPr>
            <a:spLocks noChangeShapeType="1"/>
          </p:cNvSpPr>
          <p:nvPr/>
        </p:nvSpPr>
        <p:spPr bwMode="auto">
          <a:xfrm flipH="1">
            <a:off x="1763713" y="4873625"/>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104" name="Text Box 24">
            <a:extLst>
              <a:ext uri="{FF2B5EF4-FFF2-40B4-BE49-F238E27FC236}">
                <a16:creationId xmlns:a16="http://schemas.microsoft.com/office/drawing/2014/main" id="{176236D9-2B74-4FBC-8AF6-33356FB73B24}"/>
              </a:ext>
            </a:extLst>
          </p:cNvPr>
          <p:cNvSpPr txBox="1">
            <a:spLocks noChangeArrowheads="1"/>
          </p:cNvSpPr>
          <p:nvPr/>
        </p:nvSpPr>
        <p:spPr bwMode="auto">
          <a:xfrm>
            <a:off x="5867400" y="4476750"/>
            <a:ext cx="1743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N-2 (V=1)</a:t>
            </a:r>
          </a:p>
        </p:txBody>
      </p:sp>
      <p:sp>
        <p:nvSpPr>
          <p:cNvPr id="46105" name="Text Box 25">
            <a:extLst>
              <a:ext uri="{FF2B5EF4-FFF2-40B4-BE49-F238E27FC236}">
                <a16:creationId xmlns:a16="http://schemas.microsoft.com/office/drawing/2014/main" id="{DED2E3A1-E066-49C7-A1ED-33A5D830C1CD}"/>
              </a:ext>
            </a:extLst>
          </p:cNvPr>
          <p:cNvSpPr txBox="1">
            <a:spLocks noChangeArrowheads="1"/>
          </p:cNvSpPr>
          <p:nvPr/>
        </p:nvSpPr>
        <p:spPr bwMode="auto">
          <a:xfrm>
            <a:off x="395288" y="443388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a:t>
            </a:r>
          </a:p>
        </p:txBody>
      </p:sp>
      <p:sp>
        <p:nvSpPr>
          <p:cNvPr id="46106" name="Text Box 26">
            <a:extLst>
              <a:ext uri="{FF2B5EF4-FFF2-40B4-BE49-F238E27FC236}">
                <a16:creationId xmlns:a16="http://schemas.microsoft.com/office/drawing/2014/main" id="{14B25A37-0886-479A-BD60-33F0B8475AB5}"/>
              </a:ext>
            </a:extLst>
          </p:cNvPr>
          <p:cNvSpPr txBox="1">
            <a:spLocks noChangeArrowheads="1"/>
          </p:cNvSpPr>
          <p:nvPr/>
        </p:nvSpPr>
        <p:spPr bwMode="auto">
          <a:xfrm>
            <a:off x="7631113" y="4433888"/>
            <a:ext cx="1227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N-1</a:t>
            </a:r>
          </a:p>
        </p:txBody>
      </p:sp>
      <p:sp>
        <p:nvSpPr>
          <p:cNvPr id="46107" name="Line 27">
            <a:extLst>
              <a:ext uri="{FF2B5EF4-FFF2-40B4-BE49-F238E27FC236}">
                <a16:creationId xmlns:a16="http://schemas.microsoft.com/office/drawing/2014/main" id="{D4DC688B-371F-4655-9A2C-2B047B81FFD7}"/>
              </a:ext>
            </a:extLst>
          </p:cNvPr>
          <p:cNvSpPr>
            <a:spLocks noChangeShapeType="1"/>
          </p:cNvSpPr>
          <p:nvPr/>
        </p:nvSpPr>
        <p:spPr bwMode="auto">
          <a:xfrm>
            <a:off x="1763713" y="5376863"/>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108" name="Text Box 28">
            <a:extLst>
              <a:ext uri="{FF2B5EF4-FFF2-40B4-BE49-F238E27FC236}">
                <a16:creationId xmlns:a16="http://schemas.microsoft.com/office/drawing/2014/main" id="{19B3FD4A-4CF2-4B12-8808-32CE94241B85}"/>
              </a:ext>
            </a:extLst>
          </p:cNvPr>
          <p:cNvSpPr txBox="1">
            <a:spLocks noChangeArrowheads="1"/>
          </p:cNvSpPr>
          <p:nvPr/>
        </p:nvSpPr>
        <p:spPr bwMode="auto">
          <a:xfrm>
            <a:off x="2014538" y="4964113"/>
            <a:ext cx="1743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N-2 (V=1)</a:t>
            </a:r>
          </a:p>
        </p:txBody>
      </p:sp>
      <p:sp>
        <p:nvSpPr>
          <p:cNvPr id="46109" name="Line 29">
            <a:extLst>
              <a:ext uri="{FF2B5EF4-FFF2-40B4-BE49-F238E27FC236}">
                <a16:creationId xmlns:a16="http://schemas.microsoft.com/office/drawing/2014/main" id="{53D2EC3F-6A30-4666-8FFB-5704A5A869AF}"/>
              </a:ext>
            </a:extLst>
          </p:cNvPr>
          <p:cNvSpPr>
            <a:spLocks noChangeShapeType="1"/>
          </p:cNvSpPr>
          <p:nvPr/>
        </p:nvSpPr>
        <p:spPr bwMode="auto">
          <a:xfrm flipH="1">
            <a:off x="1798638" y="5843588"/>
            <a:ext cx="575945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46110" name="Text Box 30">
            <a:extLst>
              <a:ext uri="{FF2B5EF4-FFF2-40B4-BE49-F238E27FC236}">
                <a16:creationId xmlns:a16="http://schemas.microsoft.com/office/drawing/2014/main" id="{62A21C23-CB70-40CB-80AA-896D30B7E2FA}"/>
              </a:ext>
            </a:extLst>
          </p:cNvPr>
          <p:cNvSpPr txBox="1">
            <a:spLocks noChangeArrowheads="1"/>
          </p:cNvSpPr>
          <p:nvPr/>
        </p:nvSpPr>
        <p:spPr bwMode="auto">
          <a:xfrm>
            <a:off x="5902325" y="5446713"/>
            <a:ext cx="1743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N-2 (V=1)</a:t>
            </a:r>
          </a:p>
        </p:txBody>
      </p:sp>
      <p:sp>
        <p:nvSpPr>
          <p:cNvPr id="46111" name="Text Box 31">
            <a:extLst>
              <a:ext uri="{FF2B5EF4-FFF2-40B4-BE49-F238E27FC236}">
                <a16:creationId xmlns:a16="http://schemas.microsoft.com/office/drawing/2014/main" id="{5169602A-4E83-4E96-AFD0-56D9DE27F026}"/>
              </a:ext>
            </a:extLst>
          </p:cNvPr>
          <p:cNvSpPr txBox="1">
            <a:spLocks noChangeArrowheads="1"/>
          </p:cNvSpPr>
          <p:nvPr/>
        </p:nvSpPr>
        <p:spPr bwMode="auto">
          <a:xfrm>
            <a:off x="3598863" y="3810000"/>
            <a:ext cx="19097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MITM HANDSHAKE</a:t>
            </a:r>
          </a:p>
        </p:txBody>
      </p:sp>
      <p:sp>
        <p:nvSpPr>
          <p:cNvPr id="46112" name="Text Box 32">
            <a:extLst>
              <a:ext uri="{FF2B5EF4-FFF2-40B4-BE49-F238E27FC236}">
                <a16:creationId xmlns:a16="http://schemas.microsoft.com/office/drawing/2014/main" id="{4ACD2D45-9859-4913-98E1-3F748B3EFFAF}"/>
              </a:ext>
            </a:extLst>
          </p:cNvPr>
          <p:cNvSpPr txBox="1">
            <a:spLocks noChangeArrowheads="1"/>
          </p:cNvSpPr>
          <p:nvPr/>
        </p:nvSpPr>
        <p:spPr bwMode="auto">
          <a:xfrm>
            <a:off x="395288" y="5345113"/>
            <a:ext cx="129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N-2 &amp; V=1??</a:t>
            </a:r>
          </a:p>
          <a:p>
            <a:pPr eaLnBrk="1" hangingPunct="1">
              <a:spcBef>
                <a:spcPct val="0"/>
              </a:spcBef>
              <a:buClrTx/>
              <a:buFontTx/>
              <a:buNone/>
            </a:pPr>
            <a:r>
              <a:rPr lang="it-IT" altLang="it-IT" sz="1800">
                <a:solidFill>
                  <a:srgbClr val="FF3300"/>
                </a:solidFill>
                <a:latin typeface="Arial Narrow" panose="020B0606020202030204" pitchFamily="34" charset="0"/>
              </a:rPr>
              <a:t>STOP</a:t>
            </a:r>
          </a:p>
        </p:txBody>
      </p:sp>
      <p:sp>
        <p:nvSpPr>
          <p:cNvPr id="46113" name="Text Box 33">
            <a:extLst>
              <a:ext uri="{FF2B5EF4-FFF2-40B4-BE49-F238E27FC236}">
                <a16:creationId xmlns:a16="http://schemas.microsoft.com/office/drawing/2014/main" id="{035AD476-672E-44B2-A8D8-086F2750BCA2}"/>
              </a:ext>
            </a:extLst>
          </p:cNvPr>
          <p:cNvSpPr txBox="1">
            <a:spLocks noChangeArrowheads="1"/>
          </p:cNvSpPr>
          <p:nvPr/>
        </p:nvSpPr>
        <p:spPr bwMode="auto">
          <a:xfrm>
            <a:off x="7650163" y="5141913"/>
            <a:ext cx="129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N-2 &amp; V=1??</a:t>
            </a:r>
          </a:p>
          <a:p>
            <a:pPr eaLnBrk="1" hangingPunct="1">
              <a:spcBef>
                <a:spcPct val="0"/>
              </a:spcBef>
              <a:buClrTx/>
              <a:buFontTx/>
              <a:buNone/>
            </a:pPr>
            <a:r>
              <a:rPr lang="it-IT" altLang="it-IT" sz="1800">
                <a:solidFill>
                  <a:srgbClr val="FF3300"/>
                </a:solidFill>
                <a:latin typeface="Arial Narrow" panose="020B0606020202030204" pitchFamily="34" charset="0"/>
              </a:rPr>
              <a:t>STOP</a:t>
            </a:r>
          </a:p>
        </p:txBody>
      </p:sp>
      <p:pic>
        <p:nvPicPr>
          <p:cNvPr id="46114" name="Picture 34">
            <a:extLst>
              <a:ext uri="{FF2B5EF4-FFF2-40B4-BE49-F238E27FC236}">
                <a16:creationId xmlns:a16="http://schemas.microsoft.com/office/drawing/2014/main" id="{6E063FA5-F0B0-4556-AF28-490C7F630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4186238"/>
            <a:ext cx="692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5" name="Text Box 35">
            <a:extLst>
              <a:ext uri="{FF2B5EF4-FFF2-40B4-BE49-F238E27FC236}">
                <a16:creationId xmlns:a16="http://schemas.microsoft.com/office/drawing/2014/main" id="{8B5EA1D6-9C19-4FA9-839D-8BF79419D2A9}"/>
              </a:ext>
            </a:extLst>
          </p:cNvPr>
          <p:cNvSpPr txBox="1">
            <a:spLocks noChangeArrowheads="1"/>
          </p:cNvSpPr>
          <p:nvPr/>
        </p:nvSpPr>
        <p:spPr bwMode="auto">
          <a:xfrm>
            <a:off x="4679950" y="4070350"/>
            <a:ext cx="1743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N-2 (V=0)</a:t>
            </a:r>
          </a:p>
        </p:txBody>
      </p:sp>
      <p:sp>
        <p:nvSpPr>
          <p:cNvPr id="46116" name="Text Box 36">
            <a:extLst>
              <a:ext uri="{FF2B5EF4-FFF2-40B4-BE49-F238E27FC236}">
                <a16:creationId xmlns:a16="http://schemas.microsoft.com/office/drawing/2014/main" id="{310B2AC8-2514-42D0-B678-F8D0D0747A59}"/>
              </a:ext>
            </a:extLst>
          </p:cNvPr>
          <p:cNvSpPr txBox="1">
            <a:spLocks noChangeArrowheads="1"/>
          </p:cNvSpPr>
          <p:nvPr/>
        </p:nvSpPr>
        <p:spPr bwMode="auto">
          <a:xfrm>
            <a:off x="2700338" y="4538663"/>
            <a:ext cx="1743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Version N-2 (V=0)</a:t>
            </a:r>
          </a:p>
        </p:txBody>
      </p:sp>
      <p:sp>
        <p:nvSpPr>
          <p:cNvPr id="46117" name="Text Box 37">
            <a:extLst>
              <a:ext uri="{FF2B5EF4-FFF2-40B4-BE49-F238E27FC236}">
                <a16:creationId xmlns:a16="http://schemas.microsoft.com/office/drawing/2014/main" id="{C936A5B6-D1A8-4F85-A8B0-C6E3B2AD7C09}"/>
              </a:ext>
            </a:extLst>
          </p:cNvPr>
          <p:cNvSpPr txBox="1">
            <a:spLocks noChangeArrowheads="1"/>
          </p:cNvSpPr>
          <p:nvPr/>
        </p:nvSpPr>
        <p:spPr bwMode="auto">
          <a:xfrm>
            <a:off x="1008063" y="6057900"/>
            <a:ext cx="755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solidFill>
                  <a:srgbClr val="FF3300"/>
                </a:solidFill>
                <a:latin typeface="Arial Narrow" panose="020B0606020202030204" pitchFamily="34" charset="0"/>
              </a:rPr>
              <a:t>Too bad v1 does NOT include this flag!!! (Hence rollback to IKEv1 is not protected)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a:extLst>
              <a:ext uri="{FF2B5EF4-FFF2-40B4-BE49-F238E27FC236}">
                <a16:creationId xmlns:a16="http://schemas.microsoft.com/office/drawing/2014/main" id="{53A2BE2F-2A22-4B50-AAE4-732FE7D7C19A}"/>
              </a:ext>
            </a:extLst>
          </p:cNvPr>
          <p:cNvSpPr>
            <a:spLocks noGrp="1" noChangeArrowheads="1"/>
          </p:cNvSpPr>
          <p:nvPr>
            <p:ph type="title"/>
          </p:nvPr>
        </p:nvSpPr>
        <p:spPr/>
        <p:txBody>
          <a:bodyPr/>
          <a:lstStyle/>
          <a:p>
            <a:pPr eaLnBrk="1" hangingPunct="1">
              <a:defRPr/>
            </a:pPr>
            <a:r>
              <a:rPr lang="it-IT"/>
              <a:t>IKE_SA_INIT phase</a:t>
            </a:r>
          </a:p>
        </p:txBody>
      </p:sp>
      <p:sp>
        <p:nvSpPr>
          <p:cNvPr id="47107" name="Rectangle 3">
            <a:extLst>
              <a:ext uri="{FF2B5EF4-FFF2-40B4-BE49-F238E27FC236}">
                <a16:creationId xmlns:a16="http://schemas.microsoft.com/office/drawing/2014/main" id="{BD6BB436-7115-47B0-9B22-B415A99B4F51}"/>
              </a:ext>
            </a:extLst>
          </p:cNvPr>
          <p:cNvSpPr>
            <a:spLocks noGrp="1" noChangeArrowheads="1"/>
          </p:cNvSpPr>
          <p:nvPr>
            <p:ph type="body" idx="1"/>
          </p:nvPr>
        </p:nvSpPr>
        <p:spPr/>
        <p:txBody>
          <a:bodyPr/>
          <a:lstStyle/>
          <a:p>
            <a:pPr eaLnBrk="1" hangingPunct="1"/>
            <a:r>
              <a:rPr lang="en-US" altLang="it-IT" sz="2800"/>
              <a:t>Clear Text Request followed by Clear Text response</a:t>
            </a:r>
          </a:p>
          <a:p>
            <a:pPr lvl="1" eaLnBrk="1" hangingPunct="1"/>
            <a:r>
              <a:rPr lang="en-US" altLang="it-IT" sz="2800"/>
              <a:t>Negotiates security parameters for the IKE_SA</a:t>
            </a:r>
          </a:p>
          <a:p>
            <a:pPr lvl="1" eaLnBrk="1" hangingPunct="1"/>
            <a:r>
              <a:rPr lang="en-US" altLang="it-IT" sz="2800"/>
              <a:t>sends nonces</a:t>
            </a:r>
          </a:p>
          <a:p>
            <a:pPr lvl="1" eaLnBrk="1" hangingPunct="1"/>
            <a:r>
              <a:rPr lang="en-US" altLang="it-IT" sz="2800"/>
              <a:t>sends Diffie-Hellman values</a:t>
            </a:r>
          </a:p>
          <a:p>
            <a:pPr eaLnBrk="1" hangingPunct="1"/>
            <a:r>
              <a:rPr lang="en-US" altLang="it-IT" sz="2800"/>
              <a:t>Output:</a:t>
            </a:r>
          </a:p>
          <a:p>
            <a:pPr lvl="1" eaLnBrk="1" hangingPunct="1"/>
            <a:r>
              <a:rPr lang="en-US" altLang="it-IT" sz="2800"/>
              <a:t>Generate a session key from which all the other encryption and authentication keys will be generated</a:t>
            </a:r>
          </a:p>
          <a:p>
            <a:pPr lvl="2" eaLnBrk="1" hangingPunct="1"/>
            <a:r>
              <a:rPr lang="en-US" altLang="it-IT" sz="2400"/>
              <a:t>Called SKEYSEED</a:t>
            </a:r>
            <a:endParaRPr lang="it-IT" altLang="it-IT"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a:extLst>
              <a:ext uri="{FF2B5EF4-FFF2-40B4-BE49-F238E27FC236}">
                <a16:creationId xmlns:a16="http://schemas.microsoft.com/office/drawing/2014/main" id="{B8071AD2-8139-4457-95BC-605EA575D733}"/>
              </a:ext>
            </a:extLst>
          </p:cNvPr>
          <p:cNvSpPr>
            <a:spLocks noGrp="1" noChangeArrowheads="1"/>
          </p:cNvSpPr>
          <p:nvPr>
            <p:ph type="title"/>
          </p:nvPr>
        </p:nvSpPr>
        <p:spPr/>
        <p:txBody>
          <a:bodyPr/>
          <a:lstStyle/>
          <a:p>
            <a:pPr eaLnBrk="1" hangingPunct="1">
              <a:defRPr/>
            </a:pPr>
            <a:r>
              <a:rPr lang="it-IT"/>
              <a:t>Exchanged Info</a:t>
            </a:r>
          </a:p>
        </p:txBody>
      </p:sp>
      <p:sp>
        <p:nvSpPr>
          <p:cNvPr id="48131" name="Rectangle 3">
            <a:extLst>
              <a:ext uri="{FF2B5EF4-FFF2-40B4-BE49-F238E27FC236}">
                <a16:creationId xmlns:a16="http://schemas.microsoft.com/office/drawing/2014/main" id="{529DAB28-289E-4361-8383-7B0BF98D9374}"/>
              </a:ext>
            </a:extLst>
          </p:cNvPr>
          <p:cNvSpPr>
            <a:spLocks noGrp="1" noChangeArrowheads="1"/>
          </p:cNvSpPr>
          <p:nvPr>
            <p:ph type="body" idx="1"/>
          </p:nvPr>
        </p:nvSpPr>
        <p:spPr>
          <a:xfrm>
            <a:off x="685800" y="2781300"/>
            <a:ext cx="8099425" cy="3527425"/>
          </a:xfrm>
        </p:spPr>
        <p:txBody>
          <a:bodyPr/>
          <a:lstStyle/>
          <a:p>
            <a:pPr eaLnBrk="1" hangingPunct="1">
              <a:lnSpc>
                <a:spcPct val="80000"/>
              </a:lnSpc>
            </a:pPr>
            <a:r>
              <a:rPr lang="it-IT" altLang="it-IT" sz="2000"/>
              <a:t>SAi1/SAr1 (Security Association) payloads:</a:t>
            </a:r>
          </a:p>
          <a:p>
            <a:pPr lvl="1" eaLnBrk="1" hangingPunct="1">
              <a:lnSpc>
                <a:spcPct val="80000"/>
              </a:lnSpc>
            </a:pPr>
            <a:r>
              <a:rPr lang="it-IT" altLang="it-IT" sz="2000"/>
              <a:t>Initiator sends list of crypto algorithms supported</a:t>
            </a:r>
          </a:p>
          <a:p>
            <a:pPr lvl="1" eaLnBrk="1" hangingPunct="1">
              <a:lnSpc>
                <a:spcPct val="80000"/>
              </a:lnSpc>
            </a:pPr>
            <a:r>
              <a:rPr lang="it-IT" altLang="it-IT" sz="2000"/>
              <a:t>SAr1 choose one algo per each function (encryption, authentication, pseudo-random function) </a:t>
            </a:r>
          </a:p>
          <a:p>
            <a:pPr eaLnBrk="1" hangingPunct="1">
              <a:lnSpc>
                <a:spcPct val="80000"/>
              </a:lnSpc>
            </a:pPr>
            <a:r>
              <a:rPr lang="it-IT" altLang="it-IT" sz="2000"/>
              <a:t>KEi/KEr (Key Exchange) payloads:</a:t>
            </a:r>
          </a:p>
          <a:p>
            <a:pPr lvl="1" eaLnBrk="1" hangingPunct="1">
              <a:lnSpc>
                <a:spcPct val="80000"/>
              </a:lnSpc>
            </a:pPr>
            <a:r>
              <a:rPr lang="it-IT" altLang="it-IT" sz="2000"/>
              <a:t>Diffie-Hellman Ephemeral values</a:t>
            </a:r>
          </a:p>
          <a:p>
            <a:pPr eaLnBrk="1" hangingPunct="1">
              <a:lnSpc>
                <a:spcPct val="80000"/>
              </a:lnSpc>
            </a:pPr>
            <a:r>
              <a:rPr lang="it-IT" altLang="it-IT" sz="2000"/>
              <a:t>Ni/Nr payloads:</a:t>
            </a:r>
          </a:p>
          <a:p>
            <a:pPr lvl="1" eaLnBrk="1" hangingPunct="1">
              <a:lnSpc>
                <a:spcPct val="80000"/>
              </a:lnSpc>
            </a:pPr>
            <a:r>
              <a:rPr lang="it-IT" altLang="it-IT" sz="2000"/>
              <a:t>Random values used in the crypto parameters derivation, to protect replay</a:t>
            </a:r>
          </a:p>
          <a:p>
            <a:pPr lvl="1" eaLnBrk="1" hangingPunct="1">
              <a:lnSpc>
                <a:spcPct val="80000"/>
              </a:lnSpc>
            </a:pPr>
            <a:r>
              <a:rPr lang="it-IT" altLang="it-IT" sz="2000"/>
              <a:t>At least 16 bytes, up to 256 bytes</a:t>
            </a:r>
          </a:p>
          <a:p>
            <a:pPr eaLnBrk="1" hangingPunct="1">
              <a:lnSpc>
                <a:spcPct val="80000"/>
              </a:lnSpc>
            </a:pPr>
            <a:r>
              <a:rPr lang="it-IT" altLang="it-IT" sz="2000"/>
              <a:t>CERTREQ (optional payload)</a:t>
            </a:r>
          </a:p>
          <a:p>
            <a:pPr lvl="1" eaLnBrk="1" hangingPunct="1">
              <a:lnSpc>
                <a:spcPct val="80000"/>
              </a:lnSpc>
            </a:pPr>
            <a:r>
              <a:rPr lang="it-IT" altLang="it-IT" sz="2000"/>
              <a:t>Request of a certificate</a:t>
            </a:r>
          </a:p>
        </p:txBody>
      </p:sp>
      <p:sp>
        <p:nvSpPr>
          <p:cNvPr id="48132" name="Line 4">
            <a:extLst>
              <a:ext uri="{FF2B5EF4-FFF2-40B4-BE49-F238E27FC236}">
                <a16:creationId xmlns:a16="http://schemas.microsoft.com/office/drawing/2014/main" id="{8FA2085C-0427-485A-98CF-47BB6EEE9787}"/>
              </a:ext>
            </a:extLst>
          </p:cNvPr>
          <p:cNvSpPr>
            <a:spLocks noChangeShapeType="1"/>
          </p:cNvSpPr>
          <p:nvPr/>
        </p:nvSpPr>
        <p:spPr bwMode="auto">
          <a:xfrm>
            <a:off x="755650" y="1125538"/>
            <a:ext cx="0" cy="1619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48133" name="Line 5">
            <a:extLst>
              <a:ext uri="{FF2B5EF4-FFF2-40B4-BE49-F238E27FC236}">
                <a16:creationId xmlns:a16="http://schemas.microsoft.com/office/drawing/2014/main" id="{9B537DD1-C8A8-457D-990B-545BF17EAAE1}"/>
              </a:ext>
            </a:extLst>
          </p:cNvPr>
          <p:cNvSpPr>
            <a:spLocks noChangeShapeType="1"/>
          </p:cNvSpPr>
          <p:nvPr/>
        </p:nvSpPr>
        <p:spPr bwMode="auto">
          <a:xfrm>
            <a:off x="6227763" y="1125538"/>
            <a:ext cx="0" cy="1619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48134" name="AutoShape 6">
            <a:extLst>
              <a:ext uri="{FF2B5EF4-FFF2-40B4-BE49-F238E27FC236}">
                <a16:creationId xmlns:a16="http://schemas.microsoft.com/office/drawing/2014/main" id="{68F21E84-BA84-49BD-8DCA-7814392125B1}"/>
              </a:ext>
            </a:extLst>
          </p:cNvPr>
          <p:cNvSpPr>
            <a:spLocks noChangeArrowheads="1"/>
          </p:cNvSpPr>
          <p:nvPr/>
        </p:nvSpPr>
        <p:spPr bwMode="auto">
          <a:xfrm>
            <a:off x="835025" y="1196975"/>
            <a:ext cx="5329238" cy="576263"/>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IKE_SA_INIT (SAi1, KEi, Ni) </a:t>
            </a:r>
          </a:p>
        </p:txBody>
      </p:sp>
      <p:sp>
        <p:nvSpPr>
          <p:cNvPr id="48135" name="AutoShape 7">
            <a:extLst>
              <a:ext uri="{FF2B5EF4-FFF2-40B4-BE49-F238E27FC236}">
                <a16:creationId xmlns:a16="http://schemas.microsoft.com/office/drawing/2014/main" id="{4DF58B15-246B-4AEA-B3AC-4AE2CDE2512C}"/>
              </a:ext>
            </a:extLst>
          </p:cNvPr>
          <p:cNvSpPr>
            <a:spLocks noChangeArrowheads="1"/>
          </p:cNvSpPr>
          <p:nvPr/>
        </p:nvSpPr>
        <p:spPr bwMode="auto">
          <a:xfrm flipH="1">
            <a:off x="827088" y="1738313"/>
            <a:ext cx="5329237" cy="576262"/>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IKE_SA_INIT(SAr1,KEr,Nr, [CERTREQ])</a:t>
            </a:r>
          </a:p>
        </p:txBody>
      </p:sp>
      <p:sp>
        <p:nvSpPr>
          <p:cNvPr id="48136" name="Text Box 8">
            <a:extLst>
              <a:ext uri="{FF2B5EF4-FFF2-40B4-BE49-F238E27FC236}">
                <a16:creationId xmlns:a16="http://schemas.microsoft.com/office/drawing/2014/main" id="{DC4D016A-FB7E-49E1-8654-35D3F4C8030C}"/>
              </a:ext>
            </a:extLst>
          </p:cNvPr>
          <p:cNvSpPr txBox="1">
            <a:spLocks noChangeArrowheads="1"/>
          </p:cNvSpPr>
          <p:nvPr/>
        </p:nvSpPr>
        <p:spPr bwMode="auto">
          <a:xfrm>
            <a:off x="303213" y="819150"/>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initiator</a:t>
            </a:r>
          </a:p>
        </p:txBody>
      </p:sp>
      <p:sp>
        <p:nvSpPr>
          <p:cNvPr id="48137" name="Text Box 9">
            <a:extLst>
              <a:ext uri="{FF2B5EF4-FFF2-40B4-BE49-F238E27FC236}">
                <a16:creationId xmlns:a16="http://schemas.microsoft.com/office/drawing/2014/main" id="{51DF9F38-7215-4A8B-8090-779B0A9EE9D2}"/>
              </a:ext>
            </a:extLst>
          </p:cNvPr>
          <p:cNvSpPr txBox="1">
            <a:spLocks noChangeArrowheads="1"/>
          </p:cNvSpPr>
          <p:nvPr/>
        </p:nvSpPr>
        <p:spPr bwMode="auto">
          <a:xfrm>
            <a:off x="5767388" y="800100"/>
            <a:ext cx="156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responder</a:t>
            </a:r>
          </a:p>
        </p:txBody>
      </p:sp>
      <p:sp>
        <p:nvSpPr>
          <p:cNvPr id="48138" name="Text Box 10">
            <a:extLst>
              <a:ext uri="{FF2B5EF4-FFF2-40B4-BE49-F238E27FC236}">
                <a16:creationId xmlns:a16="http://schemas.microsoft.com/office/drawing/2014/main" id="{AB74904E-E508-44C0-B68F-2A2CEFE5C537}"/>
              </a:ext>
            </a:extLst>
          </p:cNvPr>
          <p:cNvSpPr txBox="1">
            <a:spLocks noChangeArrowheads="1"/>
          </p:cNvSpPr>
          <p:nvPr/>
        </p:nvSpPr>
        <p:spPr bwMode="auto">
          <a:xfrm>
            <a:off x="6424613" y="1874838"/>
            <a:ext cx="1438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 = optional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6A542D-9867-47D6-B2BE-1B86FA835153}"/>
              </a:ext>
            </a:extLst>
          </p:cNvPr>
          <p:cNvSpPr>
            <a:spLocks noGrp="1"/>
          </p:cNvSpPr>
          <p:nvPr>
            <p:ph type="title"/>
          </p:nvPr>
        </p:nvSpPr>
        <p:spPr/>
        <p:txBody>
          <a:bodyPr/>
          <a:lstStyle/>
          <a:p>
            <a:pPr>
              <a:defRPr/>
            </a:pPr>
            <a:r>
              <a:rPr lang="it-IT" sz="2800" dirty="0"/>
              <a:t>Security </a:t>
            </a:r>
            <a:r>
              <a:rPr lang="it-IT" sz="2800" dirty="0" err="1"/>
              <a:t>Association</a:t>
            </a:r>
            <a:r>
              <a:rPr lang="it-IT" sz="2800" dirty="0"/>
              <a:t> </a:t>
            </a:r>
            <a:r>
              <a:rPr lang="it-IT" sz="2800" dirty="0" err="1"/>
              <a:t>Payload</a:t>
            </a:r>
            <a:r>
              <a:rPr lang="it-IT" sz="2800" dirty="0"/>
              <a:t> </a:t>
            </a:r>
            <a:r>
              <a:rPr lang="it-IT" sz="2800" dirty="0" err="1"/>
              <a:t>example</a:t>
            </a:r>
            <a:endParaRPr lang="it-IT" sz="2800" dirty="0"/>
          </a:p>
        </p:txBody>
      </p:sp>
      <p:pic>
        <p:nvPicPr>
          <p:cNvPr id="49155" name="Picture 2">
            <a:extLst>
              <a:ext uri="{FF2B5EF4-FFF2-40B4-BE49-F238E27FC236}">
                <a16:creationId xmlns:a16="http://schemas.microsoft.com/office/drawing/2014/main" id="{9A7057B6-8BF6-4618-BCCE-C48BD6F34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125538"/>
            <a:ext cx="559117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a:extLst>
              <a:ext uri="{FF2B5EF4-FFF2-40B4-BE49-F238E27FC236}">
                <a16:creationId xmlns:a16="http://schemas.microsoft.com/office/drawing/2014/main" id="{88157D01-961A-4C69-B7E5-985C01A087A3}"/>
              </a:ext>
            </a:extLst>
          </p:cNvPr>
          <p:cNvSpPr>
            <a:spLocks noGrp="1" noChangeArrowheads="1"/>
          </p:cNvSpPr>
          <p:nvPr>
            <p:ph type="title"/>
          </p:nvPr>
        </p:nvSpPr>
        <p:spPr/>
        <p:txBody>
          <a:bodyPr/>
          <a:lstStyle/>
          <a:p>
            <a:pPr eaLnBrk="1" hangingPunct="1">
              <a:defRPr/>
            </a:pPr>
            <a:r>
              <a:rPr lang="it-IT"/>
              <a:t>Key generation</a:t>
            </a:r>
          </a:p>
        </p:txBody>
      </p:sp>
      <p:sp>
        <p:nvSpPr>
          <p:cNvPr id="50179" name="Rectangle 3">
            <a:extLst>
              <a:ext uri="{FF2B5EF4-FFF2-40B4-BE49-F238E27FC236}">
                <a16:creationId xmlns:a16="http://schemas.microsoft.com/office/drawing/2014/main" id="{0524FBA2-962F-4722-A0F6-15DBEF1B04C1}"/>
              </a:ext>
            </a:extLst>
          </p:cNvPr>
          <p:cNvSpPr>
            <a:spLocks noGrp="1" noChangeArrowheads="1"/>
          </p:cNvSpPr>
          <p:nvPr>
            <p:ph type="body" idx="1"/>
          </p:nvPr>
        </p:nvSpPr>
        <p:spPr>
          <a:xfrm>
            <a:off x="685800" y="1125538"/>
            <a:ext cx="7989888" cy="4716462"/>
          </a:xfrm>
        </p:spPr>
        <p:txBody>
          <a:bodyPr/>
          <a:lstStyle/>
          <a:p>
            <a:pPr eaLnBrk="1" hangingPunct="1">
              <a:lnSpc>
                <a:spcPct val="90000"/>
              </a:lnSpc>
            </a:pPr>
            <a:r>
              <a:rPr lang="it-IT" altLang="it-IT" sz="2400"/>
              <a:t>SKEYSEED:</a:t>
            </a:r>
          </a:p>
          <a:p>
            <a:pPr lvl="1" eaLnBrk="1" hangingPunct="1">
              <a:lnSpc>
                <a:spcPct val="90000"/>
              </a:lnSpc>
            </a:pPr>
            <a:r>
              <a:rPr lang="it-IT" altLang="it-IT" sz="2400"/>
              <a:t>Contruction based upon a </a:t>
            </a:r>
            <a:r>
              <a:rPr lang="it-IT" altLang="it-IT" sz="2400" u="sng"/>
              <a:t>negotiated</a:t>
            </a:r>
            <a:r>
              <a:rPr lang="it-IT" altLang="it-IT" sz="2400"/>
              <a:t> prf</a:t>
            </a:r>
          </a:p>
          <a:p>
            <a:pPr lvl="2" eaLnBrk="1" hangingPunct="1">
              <a:lnSpc>
                <a:spcPct val="90000"/>
              </a:lnSpc>
            </a:pPr>
            <a:r>
              <a:rPr lang="it-IT" altLang="it-IT" sz="2000"/>
              <a:t>Note the difference with TLS (where the PRF is explicitly given)</a:t>
            </a:r>
          </a:p>
          <a:p>
            <a:pPr lvl="1" eaLnBrk="1" hangingPunct="1">
              <a:lnSpc>
                <a:spcPct val="90000"/>
              </a:lnSpc>
            </a:pPr>
            <a:r>
              <a:rPr lang="it-IT" altLang="it-IT" sz="2400"/>
              <a:t>SKEYSEED = prf(Ni, Nr, g^ir)</a:t>
            </a:r>
          </a:p>
          <a:p>
            <a:pPr lvl="2" eaLnBrk="1" hangingPunct="1">
              <a:lnSpc>
                <a:spcPct val="90000"/>
              </a:lnSpc>
            </a:pPr>
            <a:r>
              <a:rPr lang="it-IT" altLang="it-IT" sz="2000"/>
              <a:t>g^ir = Diffie-Hellman shared key</a:t>
            </a:r>
          </a:p>
          <a:p>
            <a:pPr eaLnBrk="1" hangingPunct="1">
              <a:lnSpc>
                <a:spcPct val="90000"/>
              </a:lnSpc>
            </a:pPr>
            <a:r>
              <a:rPr lang="it-IT" altLang="it-IT" sz="2400"/>
              <a:t>7 keys generated:</a:t>
            </a:r>
          </a:p>
          <a:p>
            <a:pPr lvl="2" eaLnBrk="1" hangingPunct="1">
              <a:lnSpc>
                <a:spcPct val="90000"/>
              </a:lnSpc>
            </a:pPr>
            <a:r>
              <a:rPr lang="it-IT" altLang="it-IT" sz="2000"/>
              <a:t>Through prf+ extended construction (similar to TLS)</a:t>
            </a:r>
          </a:p>
          <a:p>
            <a:pPr lvl="2" eaLnBrk="1" hangingPunct="1">
              <a:lnSpc>
                <a:spcPct val="90000"/>
              </a:lnSpc>
            </a:pPr>
            <a:r>
              <a:rPr lang="it-IT" altLang="it-IT" sz="2000"/>
              <a:t>prf+(SKEYSEED, Ni | Nr | SPIi | SPIr) </a:t>
            </a:r>
          </a:p>
          <a:p>
            <a:pPr lvl="1" eaLnBrk="1" hangingPunct="1">
              <a:lnSpc>
                <a:spcPct val="90000"/>
              </a:lnSpc>
            </a:pPr>
            <a:r>
              <a:rPr lang="it-IT" altLang="it-IT" sz="2400"/>
              <a:t>SK</a:t>
            </a:r>
            <a:r>
              <a:rPr lang="it-IT" altLang="it-IT" sz="2400" baseline="-25000"/>
              <a:t>ai</a:t>
            </a:r>
            <a:r>
              <a:rPr lang="it-IT" altLang="it-IT" sz="2400"/>
              <a:t> SK</a:t>
            </a:r>
            <a:r>
              <a:rPr lang="it-IT" altLang="it-IT" sz="2400" baseline="-25000"/>
              <a:t>ar</a:t>
            </a:r>
            <a:r>
              <a:rPr lang="it-IT" altLang="it-IT" sz="2400"/>
              <a:t> for authentication at initiator and responder</a:t>
            </a:r>
          </a:p>
          <a:p>
            <a:pPr lvl="1" eaLnBrk="1" hangingPunct="1">
              <a:lnSpc>
                <a:spcPct val="90000"/>
              </a:lnSpc>
            </a:pPr>
            <a:r>
              <a:rPr lang="it-IT" altLang="it-IT" sz="2400"/>
              <a:t>SK</a:t>
            </a:r>
            <a:r>
              <a:rPr lang="it-IT" altLang="it-IT" sz="2400" baseline="-25000"/>
              <a:t>ei</a:t>
            </a:r>
            <a:r>
              <a:rPr lang="it-IT" altLang="it-IT" sz="2400"/>
              <a:t> SK</a:t>
            </a:r>
            <a:r>
              <a:rPr lang="it-IT" altLang="it-IT" sz="2400" baseline="-25000"/>
              <a:t>er</a:t>
            </a:r>
            <a:r>
              <a:rPr lang="it-IT" altLang="it-IT" sz="2400"/>
              <a:t> for encryption at initiator and responder</a:t>
            </a:r>
          </a:p>
          <a:p>
            <a:pPr lvl="1" eaLnBrk="1" hangingPunct="1">
              <a:lnSpc>
                <a:spcPct val="90000"/>
              </a:lnSpc>
            </a:pPr>
            <a:r>
              <a:rPr lang="it-IT" altLang="it-IT" sz="2400"/>
              <a:t>SK</a:t>
            </a:r>
            <a:r>
              <a:rPr lang="it-IT" altLang="it-IT" sz="2400" baseline="-25000"/>
              <a:t>pi</a:t>
            </a:r>
            <a:r>
              <a:rPr lang="it-IT" altLang="it-IT" sz="2400"/>
              <a:t> SK</a:t>
            </a:r>
            <a:r>
              <a:rPr lang="it-IT" altLang="it-IT" sz="2400" baseline="-25000"/>
              <a:t>pr</a:t>
            </a:r>
            <a:r>
              <a:rPr lang="it-IT" altLang="it-IT" sz="2400"/>
              <a:t> for generating AUTH payload in SA_AUTH phase</a:t>
            </a:r>
          </a:p>
          <a:p>
            <a:pPr lvl="1" eaLnBrk="1" hangingPunct="1">
              <a:lnSpc>
                <a:spcPct val="90000"/>
              </a:lnSpc>
            </a:pPr>
            <a:r>
              <a:rPr lang="it-IT" altLang="it-IT" sz="2400"/>
              <a:t>SK</a:t>
            </a:r>
            <a:r>
              <a:rPr lang="it-IT" altLang="it-IT" sz="2400" baseline="-25000"/>
              <a:t>d</a:t>
            </a:r>
            <a:r>
              <a:rPr lang="it-IT" altLang="it-IT" sz="2400"/>
              <a:t> to derive new keys for the CHILD_SA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a:extLst>
              <a:ext uri="{FF2B5EF4-FFF2-40B4-BE49-F238E27FC236}">
                <a16:creationId xmlns:a16="http://schemas.microsoft.com/office/drawing/2014/main" id="{89077D8D-E9C4-4CB9-9E9F-DAE74E722393}"/>
              </a:ext>
            </a:extLst>
          </p:cNvPr>
          <p:cNvSpPr>
            <a:spLocks noGrp="1" noChangeArrowheads="1"/>
          </p:cNvSpPr>
          <p:nvPr>
            <p:ph type="title"/>
          </p:nvPr>
        </p:nvSpPr>
        <p:spPr/>
        <p:txBody>
          <a:bodyPr/>
          <a:lstStyle/>
          <a:p>
            <a:pPr eaLnBrk="1" hangingPunct="1">
              <a:defRPr/>
            </a:pPr>
            <a:r>
              <a:rPr lang="it-IT"/>
              <a:t>Protection against DoS attacks</a:t>
            </a:r>
          </a:p>
        </p:txBody>
      </p:sp>
      <p:graphicFrame>
        <p:nvGraphicFramePr>
          <p:cNvPr id="51203" name="Object 3">
            <a:extLst>
              <a:ext uri="{FF2B5EF4-FFF2-40B4-BE49-F238E27FC236}">
                <a16:creationId xmlns:a16="http://schemas.microsoft.com/office/drawing/2014/main" id="{26A8C8F5-426C-464E-9809-4CD26BB0BF31}"/>
              </a:ext>
            </a:extLst>
          </p:cNvPr>
          <p:cNvGraphicFramePr>
            <a:graphicFrameLocks noChangeAspect="1"/>
          </p:cNvGraphicFramePr>
          <p:nvPr/>
        </p:nvGraphicFramePr>
        <p:xfrm>
          <a:off x="3940175" y="2995613"/>
          <a:ext cx="881063" cy="1585912"/>
        </p:xfrm>
        <a:graphic>
          <a:graphicData uri="http://schemas.openxmlformats.org/presentationml/2006/ole">
            <mc:AlternateContent xmlns:mc="http://schemas.openxmlformats.org/markup-compatibility/2006">
              <mc:Choice xmlns:v="urn:schemas-microsoft-com:vml" Requires="v">
                <p:oleObj spid="_x0000_s51225" name="ClipArt" r:id="rId3" imgW="1927225" imgH="3382963" progId="MS_ClipArt_Gallery.2">
                  <p:embed/>
                </p:oleObj>
              </mc:Choice>
              <mc:Fallback>
                <p:oleObj name="ClipArt" r:id="rId3" imgW="1927225" imgH="3382963"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175" y="2995613"/>
                        <a:ext cx="881063" cy="158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4" name="Group 4">
            <a:extLst>
              <a:ext uri="{FF2B5EF4-FFF2-40B4-BE49-F238E27FC236}">
                <a16:creationId xmlns:a16="http://schemas.microsoft.com/office/drawing/2014/main" id="{A39E7A67-38FA-4626-BC0F-BC19086F55E1}"/>
              </a:ext>
            </a:extLst>
          </p:cNvPr>
          <p:cNvGrpSpPr>
            <a:grpSpLocks/>
          </p:cNvGrpSpPr>
          <p:nvPr/>
        </p:nvGrpSpPr>
        <p:grpSpPr bwMode="auto">
          <a:xfrm>
            <a:off x="1727200" y="2743200"/>
            <a:ext cx="2124075" cy="973138"/>
            <a:chOff x="1088" y="1570"/>
            <a:chExt cx="1338" cy="613"/>
          </a:xfrm>
        </p:grpSpPr>
        <p:sp>
          <p:nvSpPr>
            <p:cNvPr id="51223" name="AutoShape 5">
              <a:extLst>
                <a:ext uri="{FF2B5EF4-FFF2-40B4-BE49-F238E27FC236}">
                  <a16:creationId xmlns:a16="http://schemas.microsoft.com/office/drawing/2014/main" id="{8F1CED7D-EC61-4FB7-97AE-09E699A66520}"/>
                </a:ext>
              </a:extLst>
            </p:cNvPr>
            <p:cNvSpPr>
              <a:spLocks noChangeArrowheads="1"/>
            </p:cNvSpPr>
            <p:nvPr/>
          </p:nvSpPr>
          <p:spPr bwMode="auto">
            <a:xfrm>
              <a:off x="1088" y="1570"/>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sp>
          <p:nvSpPr>
            <p:cNvPr id="51224" name="AutoShape 6">
              <a:extLst>
                <a:ext uri="{FF2B5EF4-FFF2-40B4-BE49-F238E27FC236}">
                  <a16:creationId xmlns:a16="http://schemas.microsoft.com/office/drawing/2014/main" id="{7CE411C1-2EF3-4635-B91A-41475C93FA16}"/>
                </a:ext>
              </a:extLst>
            </p:cNvPr>
            <p:cNvSpPr>
              <a:spLocks noChangeArrowheads="1"/>
            </p:cNvSpPr>
            <p:nvPr/>
          </p:nvSpPr>
          <p:spPr bwMode="auto">
            <a:xfrm flipH="1">
              <a:off x="1088" y="1842"/>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grpSp>
      <p:grpSp>
        <p:nvGrpSpPr>
          <p:cNvPr id="51205" name="Group 7">
            <a:extLst>
              <a:ext uri="{FF2B5EF4-FFF2-40B4-BE49-F238E27FC236}">
                <a16:creationId xmlns:a16="http://schemas.microsoft.com/office/drawing/2014/main" id="{44948764-DA29-4F35-B07E-8D71B06AE25D}"/>
              </a:ext>
            </a:extLst>
          </p:cNvPr>
          <p:cNvGrpSpPr>
            <a:grpSpLocks/>
          </p:cNvGrpSpPr>
          <p:nvPr/>
        </p:nvGrpSpPr>
        <p:grpSpPr bwMode="auto">
          <a:xfrm>
            <a:off x="1835150" y="4075113"/>
            <a:ext cx="2124075" cy="973137"/>
            <a:chOff x="1088" y="1570"/>
            <a:chExt cx="1338" cy="613"/>
          </a:xfrm>
        </p:grpSpPr>
        <p:sp>
          <p:nvSpPr>
            <p:cNvPr id="51221" name="AutoShape 8">
              <a:extLst>
                <a:ext uri="{FF2B5EF4-FFF2-40B4-BE49-F238E27FC236}">
                  <a16:creationId xmlns:a16="http://schemas.microsoft.com/office/drawing/2014/main" id="{8E2F204E-557F-46F1-9C80-8DEE11E312CA}"/>
                </a:ext>
              </a:extLst>
            </p:cNvPr>
            <p:cNvSpPr>
              <a:spLocks noChangeArrowheads="1"/>
            </p:cNvSpPr>
            <p:nvPr/>
          </p:nvSpPr>
          <p:spPr bwMode="auto">
            <a:xfrm>
              <a:off x="1088" y="1570"/>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sp>
          <p:nvSpPr>
            <p:cNvPr id="51222" name="AutoShape 9">
              <a:extLst>
                <a:ext uri="{FF2B5EF4-FFF2-40B4-BE49-F238E27FC236}">
                  <a16:creationId xmlns:a16="http://schemas.microsoft.com/office/drawing/2014/main" id="{E1269A1F-0550-4C9C-A9A2-A1E29FAC9976}"/>
                </a:ext>
              </a:extLst>
            </p:cNvPr>
            <p:cNvSpPr>
              <a:spLocks noChangeArrowheads="1"/>
            </p:cNvSpPr>
            <p:nvPr/>
          </p:nvSpPr>
          <p:spPr bwMode="auto">
            <a:xfrm flipH="1">
              <a:off x="1088" y="1842"/>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grpSp>
      <p:grpSp>
        <p:nvGrpSpPr>
          <p:cNvPr id="51206" name="Group 10">
            <a:extLst>
              <a:ext uri="{FF2B5EF4-FFF2-40B4-BE49-F238E27FC236}">
                <a16:creationId xmlns:a16="http://schemas.microsoft.com/office/drawing/2014/main" id="{D3693992-3275-407A-812F-1B5FE4E824C8}"/>
              </a:ext>
            </a:extLst>
          </p:cNvPr>
          <p:cNvGrpSpPr>
            <a:grpSpLocks/>
          </p:cNvGrpSpPr>
          <p:nvPr/>
        </p:nvGrpSpPr>
        <p:grpSpPr bwMode="auto">
          <a:xfrm flipH="1">
            <a:off x="4895850" y="4111625"/>
            <a:ext cx="2124075" cy="973138"/>
            <a:chOff x="1088" y="1570"/>
            <a:chExt cx="1338" cy="613"/>
          </a:xfrm>
        </p:grpSpPr>
        <p:sp>
          <p:nvSpPr>
            <p:cNvPr id="51219" name="AutoShape 11">
              <a:extLst>
                <a:ext uri="{FF2B5EF4-FFF2-40B4-BE49-F238E27FC236}">
                  <a16:creationId xmlns:a16="http://schemas.microsoft.com/office/drawing/2014/main" id="{8925AC57-1F81-4FDB-866F-73FD5BEE9C6E}"/>
                </a:ext>
              </a:extLst>
            </p:cNvPr>
            <p:cNvSpPr>
              <a:spLocks noChangeArrowheads="1"/>
            </p:cNvSpPr>
            <p:nvPr/>
          </p:nvSpPr>
          <p:spPr bwMode="auto">
            <a:xfrm>
              <a:off x="1088" y="1570"/>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sp>
          <p:nvSpPr>
            <p:cNvPr id="51220" name="AutoShape 12">
              <a:extLst>
                <a:ext uri="{FF2B5EF4-FFF2-40B4-BE49-F238E27FC236}">
                  <a16:creationId xmlns:a16="http://schemas.microsoft.com/office/drawing/2014/main" id="{404274A7-29B6-4CF6-BAF8-0DF2E9967442}"/>
                </a:ext>
              </a:extLst>
            </p:cNvPr>
            <p:cNvSpPr>
              <a:spLocks noChangeArrowheads="1"/>
            </p:cNvSpPr>
            <p:nvPr/>
          </p:nvSpPr>
          <p:spPr bwMode="auto">
            <a:xfrm flipH="1">
              <a:off x="1088" y="1842"/>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grpSp>
      <p:grpSp>
        <p:nvGrpSpPr>
          <p:cNvPr id="51207" name="Group 13">
            <a:extLst>
              <a:ext uri="{FF2B5EF4-FFF2-40B4-BE49-F238E27FC236}">
                <a16:creationId xmlns:a16="http://schemas.microsoft.com/office/drawing/2014/main" id="{0618F07B-563F-412F-A2E2-C1B6455472C4}"/>
              </a:ext>
            </a:extLst>
          </p:cNvPr>
          <p:cNvGrpSpPr>
            <a:grpSpLocks/>
          </p:cNvGrpSpPr>
          <p:nvPr/>
        </p:nvGrpSpPr>
        <p:grpSpPr bwMode="auto">
          <a:xfrm flipH="1">
            <a:off x="4895850" y="2635250"/>
            <a:ext cx="2124075" cy="973138"/>
            <a:chOff x="1088" y="1570"/>
            <a:chExt cx="1338" cy="613"/>
          </a:xfrm>
        </p:grpSpPr>
        <p:sp>
          <p:nvSpPr>
            <p:cNvPr id="51217" name="AutoShape 14">
              <a:extLst>
                <a:ext uri="{FF2B5EF4-FFF2-40B4-BE49-F238E27FC236}">
                  <a16:creationId xmlns:a16="http://schemas.microsoft.com/office/drawing/2014/main" id="{B9FC78FC-6224-49C1-B1A3-3840D4F941B9}"/>
                </a:ext>
              </a:extLst>
            </p:cNvPr>
            <p:cNvSpPr>
              <a:spLocks noChangeArrowheads="1"/>
            </p:cNvSpPr>
            <p:nvPr/>
          </p:nvSpPr>
          <p:spPr bwMode="auto">
            <a:xfrm>
              <a:off x="1088" y="1570"/>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sp>
          <p:nvSpPr>
            <p:cNvPr id="51218" name="AutoShape 15">
              <a:extLst>
                <a:ext uri="{FF2B5EF4-FFF2-40B4-BE49-F238E27FC236}">
                  <a16:creationId xmlns:a16="http://schemas.microsoft.com/office/drawing/2014/main" id="{E2D371D4-7C5C-4061-9BCD-62C4CCFA90C9}"/>
                </a:ext>
              </a:extLst>
            </p:cNvPr>
            <p:cNvSpPr>
              <a:spLocks noChangeArrowheads="1"/>
            </p:cNvSpPr>
            <p:nvPr/>
          </p:nvSpPr>
          <p:spPr bwMode="auto">
            <a:xfrm flipH="1">
              <a:off x="1088" y="1842"/>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grpSp>
      <p:grpSp>
        <p:nvGrpSpPr>
          <p:cNvPr id="51208" name="Group 16">
            <a:extLst>
              <a:ext uri="{FF2B5EF4-FFF2-40B4-BE49-F238E27FC236}">
                <a16:creationId xmlns:a16="http://schemas.microsoft.com/office/drawing/2014/main" id="{CF53488F-3813-42C9-A7A3-D8E427E7DDE5}"/>
              </a:ext>
            </a:extLst>
          </p:cNvPr>
          <p:cNvGrpSpPr>
            <a:grpSpLocks/>
          </p:cNvGrpSpPr>
          <p:nvPr/>
        </p:nvGrpSpPr>
        <p:grpSpPr bwMode="auto">
          <a:xfrm rot="1890864" flipH="1">
            <a:off x="3959225" y="5013325"/>
            <a:ext cx="2124075" cy="973138"/>
            <a:chOff x="1088" y="1570"/>
            <a:chExt cx="1338" cy="613"/>
          </a:xfrm>
        </p:grpSpPr>
        <p:sp>
          <p:nvSpPr>
            <p:cNvPr id="51215" name="AutoShape 17">
              <a:extLst>
                <a:ext uri="{FF2B5EF4-FFF2-40B4-BE49-F238E27FC236}">
                  <a16:creationId xmlns:a16="http://schemas.microsoft.com/office/drawing/2014/main" id="{DABEFC22-2A3E-461D-90E2-7FE3C45AD25B}"/>
                </a:ext>
              </a:extLst>
            </p:cNvPr>
            <p:cNvSpPr>
              <a:spLocks noChangeArrowheads="1"/>
            </p:cNvSpPr>
            <p:nvPr/>
          </p:nvSpPr>
          <p:spPr bwMode="auto">
            <a:xfrm>
              <a:off x="1088" y="1570"/>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sp>
          <p:nvSpPr>
            <p:cNvPr id="51216" name="AutoShape 18">
              <a:extLst>
                <a:ext uri="{FF2B5EF4-FFF2-40B4-BE49-F238E27FC236}">
                  <a16:creationId xmlns:a16="http://schemas.microsoft.com/office/drawing/2014/main" id="{83C4CA64-2560-4344-9465-92D34DB07197}"/>
                </a:ext>
              </a:extLst>
            </p:cNvPr>
            <p:cNvSpPr>
              <a:spLocks noChangeArrowheads="1"/>
            </p:cNvSpPr>
            <p:nvPr/>
          </p:nvSpPr>
          <p:spPr bwMode="auto">
            <a:xfrm flipH="1">
              <a:off x="1088" y="1842"/>
              <a:ext cx="1338" cy="341"/>
            </a:xfrm>
            <a:prstGeom prst="rightArrow">
              <a:avLst>
                <a:gd name="adj1" fmla="val 50000"/>
                <a:gd name="adj2" fmla="val 98094"/>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IKE_SA_INIT</a:t>
              </a:r>
            </a:p>
          </p:txBody>
        </p:sp>
      </p:grpSp>
      <p:pic>
        <p:nvPicPr>
          <p:cNvPr id="51209" name="Picture 19">
            <a:extLst>
              <a:ext uri="{FF2B5EF4-FFF2-40B4-BE49-F238E27FC236}">
                <a16:creationId xmlns:a16="http://schemas.microsoft.com/office/drawing/2014/main" id="{E313A11E-70E8-4055-8378-5FF335ED6D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040188"/>
            <a:ext cx="8080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20">
            <a:extLst>
              <a:ext uri="{FF2B5EF4-FFF2-40B4-BE49-F238E27FC236}">
                <a16:creationId xmlns:a16="http://schemas.microsoft.com/office/drawing/2014/main" id="{B7CBEECA-E0AE-48F7-98D8-2246937E3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671763"/>
            <a:ext cx="80803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21">
            <a:extLst>
              <a:ext uri="{FF2B5EF4-FFF2-40B4-BE49-F238E27FC236}">
                <a16:creationId xmlns:a16="http://schemas.microsoft.com/office/drawing/2014/main" id="{76F6A6D3-18C3-4961-A9DC-88CDC8D1BB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6438" y="2527300"/>
            <a:ext cx="8080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22">
            <a:extLst>
              <a:ext uri="{FF2B5EF4-FFF2-40B4-BE49-F238E27FC236}">
                <a16:creationId xmlns:a16="http://schemas.microsoft.com/office/drawing/2014/main" id="{55B4A59B-CAE9-47F8-AFF3-56C004E12C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813" y="5445125"/>
            <a:ext cx="8080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3" name="Picture 23">
            <a:extLst>
              <a:ext uri="{FF2B5EF4-FFF2-40B4-BE49-F238E27FC236}">
                <a16:creationId xmlns:a16="http://schemas.microsoft.com/office/drawing/2014/main" id="{1449AF06-2D55-4541-BD19-63696A64A8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950" y="4111625"/>
            <a:ext cx="87788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4" name="Rectangle 24">
            <a:extLst>
              <a:ext uri="{FF2B5EF4-FFF2-40B4-BE49-F238E27FC236}">
                <a16:creationId xmlns:a16="http://schemas.microsoft.com/office/drawing/2014/main" id="{5A1F1456-ED30-4992-B0D3-AFABBD0C83E2}"/>
              </a:ext>
            </a:extLst>
          </p:cNvPr>
          <p:cNvSpPr>
            <a:spLocks noGrp="1" noChangeArrowheads="1"/>
          </p:cNvSpPr>
          <p:nvPr>
            <p:ph type="body" idx="1"/>
          </p:nvPr>
        </p:nvSpPr>
        <p:spPr>
          <a:xfrm>
            <a:off x="468313" y="944563"/>
            <a:ext cx="8316912" cy="1692275"/>
          </a:xfrm>
        </p:spPr>
        <p:txBody>
          <a:bodyPr/>
          <a:lstStyle/>
          <a:p>
            <a:pPr eaLnBrk="1" hangingPunct="1">
              <a:lnSpc>
                <a:spcPct val="80000"/>
              </a:lnSpc>
            </a:pPr>
            <a:r>
              <a:rPr lang="it-IT" altLang="it-IT" sz="2000"/>
              <a:t>DH computation and key generation is a computational expensive process; state must be memorized</a:t>
            </a:r>
          </a:p>
          <a:p>
            <a:pPr eaLnBrk="1" hangingPunct="1">
              <a:lnSpc>
                <a:spcPct val="80000"/>
              </a:lnSpc>
            </a:pPr>
            <a:r>
              <a:rPr lang="it-IT" altLang="it-IT" sz="2000"/>
              <a:t>Denial of Service Attack: spoof INIT requests (using forged IP addresses) and overload server (exhaust CPU and memory)</a:t>
            </a:r>
          </a:p>
          <a:p>
            <a:pPr lvl="1" eaLnBrk="1" hangingPunct="1">
              <a:lnSpc>
                <a:spcPct val="80000"/>
              </a:lnSpc>
            </a:pPr>
            <a:r>
              <a:rPr lang="it-IT" altLang="it-IT" sz="2000"/>
              <a:t>When load is sufficiently high, “Normal” requests cannot be processed anymore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a:extLst>
              <a:ext uri="{FF2B5EF4-FFF2-40B4-BE49-F238E27FC236}">
                <a16:creationId xmlns:a16="http://schemas.microsoft.com/office/drawing/2014/main" id="{A4B6DD55-74B6-440F-A048-AF8B69A7ABF6}"/>
              </a:ext>
            </a:extLst>
          </p:cNvPr>
          <p:cNvSpPr>
            <a:spLocks noGrp="1" noChangeArrowheads="1"/>
          </p:cNvSpPr>
          <p:nvPr>
            <p:ph type="title"/>
          </p:nvPr>
        </p:nvSpPr>
        <p:spPr/>
        <p:txBody>
          <a:bodyPr/>
          <a:lstStyle/>
          <a:p>
            <a:pPr eaLnBrk="1" hangingPunct="1">
              <a:defRPr/>
            </a:pPr>
            <a:r>
              <a:rPr lang="it-IT" sz="3200"/>
              <a:t>Solution: cookie-based 4-way </a:t>
            </a:r>
            <a:br>
              <a:rPr lang="it-IT" sz="3200"/>
            </a:br>
            <a:r>
              <a:rPr lang="it-IT" sz="3200"/>
              <a:t>INIT handshake</a:t>
            </a:r>
          </a:p>
        </p:txBody>
      </p:sp>
      <p:sp>
        <p:nvSpPr>
          <p:cNvPr id="52227" name="Rectangle 3">
            <a:extLst>
              <a:ext uri="{FF2B5EF4-FFF2-40B4-BE49-F238E27FC236}">
                <a16:creationId xmlns:a16="http://schemas.microsoft.com/office/drawing/2014/main" id="{42D8B0F2-E5D4-4A7A-99DE-EE5CEFCC8466}"/>
              </a:ext>
            </a:extLst>
          </p:cNvPr>
          <p:cNvSpPr>
            <a:spLocks noGrp="1" noChangeArrowheads="1"/>
          </p:cNvSpPr>
          <p:nvPr>
            <p:ph type="body" idx="1"/>
          </p:nvPr>
        </p:nvSpPr>
        <p:spPr>
          <a:xfrm>
            <a:off x="685800" y="3824288"/>
            <a:ext cx="7696200" cy="2592387"/>
          </a:xfrm>
        </p:spPr>
        <p:txBody>
          <a:bodyPr/>
          <a:lstStyle/>
          <a:p>
            <a:pPr eaLnBrk="1" hangingPunct="1">
              <a:lnSpc>
                <a:spcPct val="80000"/>
              </a:lnSpc>
            </a:pPr>
            <a:r>
              <a:rPr lang="it-IT" altLang="it-IT" sz="2400"/>
              <a:t>Idea: </a:t>
            </a:r>
          </a:p>
          <a:p>
            <a:pPr lvl="1" eaLnBrk="1" hangingPunct="1">
              <a:lnSpc>
                <a:spcPct val="80000"/>
              </a:lnSpc>
            </a:pPr>
            <a:r>
              <a:rPr lang="it-IT" altLang="it-IT" sz="2400"/>
              <a:t>Responder first replies with a cookie</a:t>
            </a:r>
          </a:p>
          <a:p>
            <a:pPr lvl="1" eaLnBrk="1" hangingPunct="1">
              <a:lnSpc>
                <a:spcPct val="80000"/>
              </a:lnSpc>
            </a:pPr>
            <a:r>
              <a:rPr lang="it-IT" altLang="it-IT" sz="2400"/>
              <a:t>Real initiators will reformulate the request including the cookie provided</a:t>
            </a:r>
          </a:p>
          <a:p>
            <a:pPr lvl="1" eaLnBrk="1" hangingPunct="1">
              <a:lnSpc>
                <a:spcPct val="80000"/>
              </a:lnSpc>
            </a:pPr>
            <a:r>
              <a:rPr lang="it-IT" altLang="it-IT" sz="2400"/>
              <a:t>Only at this point a state (SPI=B) is instantiated</a:t>
            </a:r>
          </a:p>
          <a:p>
            <a:pPr eaLnBrk="1" hangingPunct="1">
              <a:lnSpc>
                <a:spcPct val="80000"/>
              </a:lnSpc>
            </a:pPr>
            <a:r>
              <a:rPr lang="it-IT" altLang="it-IT" sz="2400"/>
              <a:t>Fools DoS attacks based on spoofed IPs</a:t>
            </a:r>
          </a:p>
          <a:p>
            <a:pPr lvl="1" eaLnBrk="1" hangingPunct="1">
              <a:lnSpc>
                <a:spcPct val="80000"/>
              </a:lnSpc>
            </a:pPr>
            <a:r>
              <a:rPr lang="it-IT" altLang="it-IT" sz="2400"/>
              <a:t>Typical attacks!</a:t>
            </a:r>
          </a:p>
        </p:txBody>
      </p:sp>
      <p:sp>
        <p:nvSpPr>
          <p:cNvPr id="52228" name="Line 4">
            <a:extLst>
              <a:ext uri="{FF2B5EF4-FFF2-40B4-BE49-F238E27FC236}">
                <a16:creationId xmlns:a16="http://schemas.microsoft.com/office/drawing/2014/main" id="{35B06B87-6C5D-424F-9898-28D9FA1D5382}"/>
              </a:ext>
            </a:extLst>
          </p:cNvPr>
          <p:cNvSpPr>
            <a:spLocks noChangeShapeType="1"/>
          </p:cNvSpPr>
          <p:nvPr/>
        </p:nvSpPr>
        <p:spPr bwMode="auto">
          <a:xfrm>
            <a:off x="1533525" y="1304925"/>
            <a:ext cx="14288" cy="22320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52229" name="Line 5">
            <a:extLst>
              <a:ext uri="{FF2B5EF4-FFF2-40B4-BE49-F238E27FC236}">
                <a16:creationId xmlns:a16="http://schemas.microsoft.com/office/drawing/2014/main" id="{3152EE29-560F-42FA-A9AB-8EFD09D9C252}"/>
              </a:ext>
            </a:extLst>
          </p:cNvPr>
          <p:cNvSpPr>
            <a:spLocks noChangeShapeType="1"/>
          </p:cNvSpPr>
          <p:nvPr/>
        </p:nvSpPr>
        <p:spPr bwMode="auto">
          <a:xfrm>
            <a:off x="7005638" y="1304925"/>
            <a:ext cx="14287" cy="23034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52230" name="AutoShape 6">
            <a:extLst>
              <a:ext uri="{FF2B5EF4-FFF2-40B4-BE49-F238E27FC236}">
                <a16:creationId xmlns:a16="http://schemas.microsoft.com/office/drawing/2014/main" id="{F6C33332-FFA6-4568-9091-5AD0D4720845}"/>
              </a:ext>
            </a:extLst>
          </p:cNvPr>
          <p:cNvSpPr>
            <a:spLocks noChangeArrowheads="1"/>
          </p:cNvSpPr>
          <p:nvPr/>
        </p:nvSpPr>
        <p:spPr bwMode="auto">
          <a:xfrm>
            <a:off x="1612900" y="1376363"/>
            <a:ext cx="5329238" cy="576262"/>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HEADER(A,0), SAi1, KEi, Ni </a:t>
            </a:r>
          </a:p>
        </p:txBody>
      </p:sp>
      <p:sp>
        <p:nvSpPr>
          <p:cNvPr id="52231" name="AutoShape 7">
            <a:extLst>
              <a:ext uri="{FF2B5EF4-FFF2-40B4-BE49-F238E27FC236}">
                <a16:creationId xmlns:a16="http://schemas.microsoft.com/office/drawing/2014/main" id="{F5BEDE9E-3049-459E-8683-60523BB885AD}"/>
              </a:ext>
            </a:extLst>
          </p:cNvPr>
          <p:cNvSpPr>
            <a:spLocks noChangeArrowheads="1"/>
          </p:cNvSpPr>
          <p:nvPr/>
        </p:nvSpPr>
        <p:spPr bwMode="auto">
          <a:xfrm flipH="1">
            <a:off x="1604963" y="1917700"/>
            <a:ext cx="5329237" cy="576263"/>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HEADER(A,0), N(COOKIE)</a:t>
            </a:r>
          </a:p>
        </p:txBody>
      </p:sp>
      <p:sp>
        <p:nvSpPr>
          <p:cNvPr id="52232" name="Text Box 8">
            <a:extLst>
              <a:ext uri="{FF2B5EF4-FFF2-40B4-BE49-F238E27FC236}">
                <a16:creationId xmlns:a16="http://schemas.microsoft.com/office/drawing/2014/main" id="{E5B9AD09-C318-463F-97EF-99C25D837F68}"/>
              </a:ext>
            </a:extLst>
          </p:cNvPr>
          <p:cNvSpPr txBox="1">
            <a:spLocks noChangeArrowheads="1"/>
          </p:cNvSpPr>
          <p:nvPr/>
        </p:nvSpPr>
        <p:spPr bwMode="auto">
          <a:xfrm>
            <a:off x="1081088" y="998538"/>
            <a:ext cx="1331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initiator</a:t>
            </a:r>
          </a:p>
        </p:txBody>
      </p:sp>
      <p:sp>
        <p:nvSpPr>
          <p:cNvPr id="52233" name="Text Box 9">
            <a:extLst>
              <a:ext uri="{FF2B5EF4-FFF2-40B4-BE49-F238E27FC236}">
                <a16:creationId xmlns:a16="http://schemas.microsoft.com/office/drawing/2014/main" id="{D131ECC8-86B0-4D0A-9A59-54645273FEDB}"/>
              </a:ext>
            </a:extLst>
          </p:cNvPr>
          <p:cNvSpPr txBox="1">
            <a:spLocks noChangeArrowheads="1"/>
          </p:cNvSpPr>
          <p:nvPr/>
        </p:nvSpPr>
        <p:spPr bwMode="auto">
          <a:xfrm>
            <a:off x="6545263" y="979488"/>
            <a:ext cx="156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responder</a:t>
            </a:r>
          </a:p>
        </p:txBody>
      </p:sp>
      <p:sp>
        <p:nvSpPr>
          <p:cNvPr id="52234" name="AutoShape 10">
            <a:extLst>
              <a:ext uri="{FF2B5EF4-FFF2-40B4-BE49-F238E27FC236}">
                <a16:creationId xmlns:a16="http://schemas.microsoft.com/office/drawing/2014/main" id="{929A1947-CA87-4E26-A88D-D5B76F90623C}"/>
              </a:ext>
            </a:extLst>
          </p:cNvPr>
          <p:cNvSpPr>
            <a:spLocks noChangeArrowheads="1"/>
          </p:cNvSpPr>
          <p:nvPr/>
        </p:nvSpPr>
        <p:spPr bwMode="auto">
          <a:xfrm>
            <a:off x="1619250" y="2528888"/>
            <a:ext cx="5329238" cy="576262"/>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HEADER(A,0), N(COOKIE),</a:t>
            </a:r>
            <a:r>
              <a:rPr lang="it-IT" altLang="it-IT" sz="1800" b="0">
                <a:latin typeface="Arial Narrow" panose="020B0606020202030204" pitchFamily="34" charset="0"/>
              </a:rPr>
              <a:t> </a:t>
            </a:r>
            <a:r>
              <a:rPr lang="it-IT" altLang="it-IT" sz="1800">
                <a:latin typeface="Arial Narrow" panose="020B0606020202030204" pitchFamily="34" charset="0"/>
              </a:rPr>
              <a:t>SAi1, KEi, Ni </a:t>
            </a:r>
          </a:p>
        </p:txBody>
      </p:sp>
      <p:sp>
        <p:nvSpPr>
          <p:cNvPr id="52235" name="AutoShape 11">
            <a:extLst>
              <a:ext uri="{FF2B5EF4-FFF2-40B4-BE49-F238E27FC236}">
                <a16:creationId xmlns:a16="http://schemas.microsoft.com/office/drawing/2014/main" id="{900CD462-D637-4F0B-B8DF-B0CE11214B1E}"/>
              </a:ext>
            </a:extLst>
          </p:cNvPr>
          <p:cNvSpPr>
            <a:spLocks noChangeArrowheads="1"/>
          </p:cNvSpPr>
          <p:nvPr/>
        </p:nvSpPr>
        <p:spPr bwMode="auto">
          <a:xfrm flipH="1">
            <a:off x="1619250" y="3105150"/>
            <a:ext cx="5329238" cy="576263"/>
          </a:xfrm>
          <a:prstGeom prst="rightArrow">
            <a:avLst>
              <a:gd name="adj1" fmla="val 68463"/>
              <a:gd name="adj2" fmla="val 72100"/>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HEADER(A,B), N(COOKIE), SAr1, KEr, Ni, [CERTREQ]</a:t>
            </a:r>
          </a:p>
        </p:txBody>
      </p:sp>
      <p:sp>
        <p:nvSpPr>
          <p:cNvPr id="52236" name="AutoShape 12">
            <a:extLst>
              <a:ext uri="{FF2B5EF4-FFF2-40B4-BE49-F238E27FC236}">
                <a16:creationId xmlns:a16="http://schemas.microsoft.com/office/drawing/2014/main" id="{BA6E0A0B-DFF8-45E9-9EC6-004898E3A6B9}"/>
              </a:ext>
            </a:extLst>
          </p:cNvPr>
          <p:cNvSpPr>
            <a:spLocks/>
          </p:cNvSpPr>
          <p:nvPr/>
        </p:nvSpPr>
        <p:spPr bwMode="auto">
          <a:xfrm>
            <a:off x="7092950" y="1377950"/>
            <a:ext cx="287338" cy="1006475"/>
          </a:xfrm>
          <a:prstGeom prst="rightBrace">
            <a:avLst>
              <a:gd name="adj1" fmla="val 2919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52237" name="Text Box 13">
            <a:extLst>
              <a:ext uri="{FF2B5EF4-FFF2-40B4-BE49-F238E27FC236}">
                <a16:creationId xmlns:a16="http://schemas.microsoft.com/office/drawing/2014/main" id="{E744D774-AED2-41E7-B3BE-152C869CE606}"/>
              </a:ext>
            </a:extLst>
          </p:cNvPr>
          <p:cNvSpPr txBox="1">
            <a:spLocks noChangeArrowheads="1"/>
          </p:cNvSpPr>
          <p:nvPr/>
        </p:nvSpPr>
        <p:spPr bwMode="auto">
          <a:xfrm>
            <a:off x="7308850" y="1557338"/>
            <a:ext cx="1863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No state memorized</a:t>
            </a:r>
          </a:p>
          <a:p>
            <a:pPr eaLnBrk="1" hangingPunct="1">
              <a:spcBef>
                <a:spcPct val="0"/>
              </a:spcBef>
              <a:buClrTx/>
              <a:buFontTx/>
              <a:buNone/>
            </a:pPr>
            <a:r>
              <a:rPr lang="it-IT" altLang="it-IT" sz="1800" b="0">
                <a:latin typeface="Arial Narrow" panose="020B0606020202030204" pitchFamily="34" charset="0"/>
              </a:rPr>
              <a:t>No computation</a:t>
            </a:r>
          </a:p>
        </p:txBody>
      </p:sp>
      <p:sp>
        <p:nvSpPr>
          <p:cNvPr id="52238" name="AutoShape 14">
            <a:extLst>
              <a:ext uri="{FF2B5EF4-FFF2-40B4-BE49-F238E27FC236}">
                <a16:creationId xmlns:a16="http://schemas.microsoft.com/office/drawing/2014/main" id="{874D6550-0144-4F30-9425-81A75C2012D1}"/>
              </a:ext>
            </a:extLst>
          </p:cNvPr>
          <p:cNvSpPr>
            <a:spLocks/>
          </p:cNvSpPr>
          <p:nvPr/>
        </p:nvSpPr>
        <p:spPr bwMode="auto">
          <a:xfrm>
            <a:off x="7092950" y="2566988"/>
            <a:ext cx="287338" cy="1006475"/>
          </a:xfrm>
          <a:prstGeom prst="rightBrace">
            <a:avLst>
              <a:gd name="adj1" fmla="val 2919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52239" name="Text Box 15">
            <a:extLst>
              <a:ext uri="{FF2B5EF4-FFF2-40B4-BE49-F238E27FC236}">
                <a16:creationId xmlns:a16="http://schemas.microsoft.com/office/drawing/2014/main" id="{120D0480-325C-45DF-8C86-2738CF644C11}"/>
              </a:ext>
            </a:extLst>
          </p:cNvPr>
          <p:cNvSpPr txBox="1">
            <a:spLocks noChangeArrowheads="1"/>
          </p:cNvSpPr>
          <p:nvPr/>
        </p:nvSpPr>
        <p:spPr bwMode="auto">
          <a:xfrm>
            <a:off x="7308850" y="2746375"/>
            <a:ext cx="125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Perform INIT</a:t>
            </a:r>
            <a:br>
              <a:rPr lang="it-IT" altLang="it-IT" sz="1800" b="0">
                <a:latin typeface="Arial Narrow" panose="020B0606020202030204" pitchFamily="34" charset="0"/>
              </a:rPr>
            </a:br>
            <a:r>
              <a:rPr lang="it-IT" altLang="it-IT" sz="1800" b="0">
                <a:latin typeface="Arial Narrow" panose="020B0606020202030204" pitchFamily="34" charset="0"/>
              </a:rPr>
              <a:t>Handshake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a:extLst>
              <a:ext uri="{FF2B5EF4-FFF2-40B4-BE49-F238E27FC236}">
                <a16:creationId xmlns:a16="http://schemas.microsoft.com/office/drawing/2014/main" id="{B303E592-832D-4CB3-9B6F-E113B4186320}"/>
              </a:ext>
            </a:extLst>
          </p:cNvPr>
          <p:cNvSpPr>
            <a:spLocks noGrp="1" noChangeArrowheads="1"/>
          </p:cNvSpPr>
          <p:nvPr>
            <p:ph type="title"/>
          </p:nvPr>
        </p:nvSpPr>
        <p:spPr/>
        <p:txBody>
          <a:bodyPr/>
          <a:lstStyle/>
          <a:p>
            <a:pPr eaLnBrk="1" hangingPunct="1">
              <a:defRPr/>
            </a:pPr>
            <a:r>
              <a:rPr lang="it-IT"/>
              <a:t>Is this a real solution?</a:t>
            </a:r>
          </a:p>
        </p:txBody>
      </p:sp>
      <p:sp>
        <p:nvSpPr>
          <p:cNvPr id="53251" name="Rectangle 3">
            <a:extLst>
              <a:ext uri="{FF2B5EF4-FFF2-40B4-BE49-F238E27FC236}">
                <a16:creationId xmlns:a16="http://schemas.microsoft.com/office/drawing/2014/main" id="{293F478C-A420-42F8-97F3-4EF47BD7BE7F}"/>
              </a:ext>
            </a:extLst>
          </p:cNvPr>
          <p:cNvSpPr>
            <a:spLocks noGrp="1" noChangeArrowheads="1"/>
          </p:cNvSpPr>
          <p:nvPr>
            <p:ph type="body" idx="1"/>
          </p:nvPr>
        </p:nvSpPr>
        <p:spPr/>
        <p:txBody>
          <a:bodyPr/>
          <a:lstStyle/>
          <a:p>
            <a:pPr eaLnBrk="1" hangingPunct="1">
              <a:lnSpc>
                <a:spcPct val="90000"/>
              </a:lnSpc>
            </a:pPr>
            <a:r>
              <a:rPr lang="it-IT" altLang="it-IT" sz="2400"/>
              <a:t>Q: What if DoS attacker spoofs cookies too</a:t>
            </a:r>
          </a:p>
          <a:p>
            <a:pPr lvl="1" eaLnBrk="1" hangingPunct="1">
              <a:lnSpc>
                <a:spcPct val="90000"/>
              </a:lnSpc>
            </a:pPr>
            <a:r>
              <a:rPr lang="it-IT" altLang="it-IT" sz="2400"/>
              <a:t>E.g. using random cookies?</a:t>
            </a:r>
          </a:p>
          <a:p>
            <a:pPr eaLnBrk="1" hangingPunct="1">
              <a:lnSpc>
                <a:spcPct val="90000"/>
              </a:lnSpc>
            </a:pPr>
            <a:r>
              <a:rPr lang="it-IT" altLang="it-IT" sz="2400"/>
              <a:t>A: cookies must be “valid”, i.e. issued by the responder</a:t>
            </a:r>
          </a:p>
          <a:p>
            <a:pPr eaLnBrk="1" hangingPunct="1">
              <a:lnSpc>
                <a:spcPct val="90000"/>
              </a:lnSpc>
              <a:buFont typeface="Wingdings" panose="05000000000000000000" pitchFamily="2" charset="2"/>
              <a:buNone/>
            </a:pPr>
            <a:endParaRPr lang="it-IT" altLang="it-IT" sz="2400"/>
          </a:p>
          <a:p>
            <a:pPr eaLnBrk="1" hangingPunct="1">
              <a:lnSpc>
                <a:spcPct val="90000"/>
              </a:lnSpc>
              <a:buFont typeface="Wingdings" panose="05000000000000000000" pitchFamily="2" charset="2"/>
              <a:buNone/>
            </a:pPr>
            <a:r>
              <a:rPr lang="it-IT" altLang="it-IT" sz="2400"/>
              <a:t>…. but ….</a:t>
            </a:r>
          </a:p>
          <a:p>
            <a:pPr eaLnBrk="1" hangingPunct="1">
              <a:lnSpc>
                <a:spcPct val="90000"/>
              </a:lnSpc>
              <a:buFont typeface="Wingdings" panose="05000000000000000000" pitchFamily="2" charset="2"/>
              <a:buNone/>
            </a:pPr>
            <a:endParaRPr lang="it-IT" altLang="it-IT" sz="2400"/>
          </a:p>
          <a:p>
            <a:pPr eaLnBrk="1" hangingPunct="1">
              <a:lnSpc>
                <a:spcPct val="90000"/>
              </a:lnSpc>
            </a:pPr>
            <a:r>
              <a:rPr lang="it-IT" altLang="it-IT" sz="2400"/>
              <a:t>Server must recognize valid cookies</a:t>
            </a:r>
          </a:p>
          <a:p>
            <a:pPr lvl="1" eaLnBrk="1" hangingPunct="1">
              <a:lnSpc>
                <a:spcPct val="90000"/>
              </a:lnSpc>
            </a:pPr>
            <a:r>
              <a:rPr lang="it-IT" altLang="it-IT" sz="2400"/>
              <a:t>Hence it must store a state for the cookies, e.g. a database</a:t>
            </a:r>
          </a:p>
          <a:p>
            <a:pPr lvl="1" eaLnBrk="1" hangingPunct="1">
              <a:lnSpc>
                <a:spcPct val="90000"/>
              </a:lnSpc>
            </a:pPr>
            <a:r>
              <a:rPr lang="it-IT" altLang="it-IT" sz="2400"/>
              <a:t>And hence it must use memory!!</a:t>
            </a:r>
          </a:p>
          <a:p>
            <a:pPr eaLnBrk="1" hangingPunct="1">
              <a:lnSpc>
                <a:spcPct val="90000"/>
              </a:lnSpc>
              <a:buFont typeface="Wingdings" panose="05000000000000000000" pitchFamily="2" charset="2"/>
              <a:buNone/>
            </a:pPr>
            <a:endParaRPr lang="it-IT" altLang="it-IT" sz="2400"/>
          </a:p>
          <a:p>
            <a:pPr eaLnBrk="1" hangingPunct="1">
              <a:lnSpc>
                <a:spcPct val="90000"/>
              </a:lnSpc>
              <a:buFont typeface="Wingdings" panose="05000000000000000000" pitchFamily="2" charset="2"/>
              <a:buNone/>
            </a:pPr>
            <a:r>
              <a:rPr lang="it-IT" altLang="it-IT" sz="2400"/>
              <a:t>… is this true?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a:extLst>
              <a:ext uri="{FF2B5EF4-FFF2-40B4-BE49-F238E27FC236}">
                <a16:creationId xmlns:a16="http://schemas.microsoft.com/office/drawing/2014/main" id="{F1414AF3-400C-4CCA-A1C8-EEF0E1811C71}"/>
              </a:ext>
            </a:extLst>
          </p:cNvPr>
          <p:cNvSpPr>
            <a:spLocks noGrp="1" noChangeArrowheads="1"/>
          </p:cNvSpPr>
          <p:nvPr>
            <p:ph type="title"/>
          </p:nvPr>
        </p:nvSpPr>
        <p:spPr/>
        <p:txBody>
          <a:bodyPr/>
          <a:lstStyle/>
          <a:p>
            <a:pPr eaLnBrk="1" hangingPunct="1">
              <a:defRPr/>
            </a:pPr>
            <a:r>
              <a:rPr lang="it-IT"/>
              <a:t>Idea: use stateless cookies</a:t>
            </a:r>
          </a:p>
        </p:txBody>
      </p:sp>
      <p:sp>
        <p:nvSpPr>
          <p:cNvPr id="54275" name="Rectangle 3">
            <a:extLst>
              <a:ext uri="{FF2B5EF4-FFF2-40B4-BE49-F238E27FC236}">
                <a16:creationId xmlns:a16="http://schemas.microsoft.com/office/drawing/2014/main" id="{CF03CECC-63EC-46E1-B94D-C9A6C2DB6212}"/>
              </a:ext>
            </a:extLst>
          </p:cNvPr>
          <p:cNvSpPr>
            <a:spLocks noGrp="1" noChangeArrowheads="1"/>
          </p:cNvSpPr>
          <p:nvPr>
            <p:ph type="body" idx="1"/>
          </p:nvPr>
        </p:nvSpPr>
        <p:spPr>
          <a:xfrm>
            <a:off x="358775" y="1125538"/>
            <a:ext cx="8389938" cy="5327650"/>
          </a:xfrm>
        </p:spPr>
        <p:txBody>
          <a:bodyPr/>
          <a:lstStyle/>
          <a:p>
            <a:pPr eaLnBrk="1" hangingPunct="1">
              <a:lnSpc>
                <a:spcPct val="80000"/>
              </a:lnSpc>
            </a:pPr>
            <a:r>
              <a:rPr lang="it-IT" altLang="it-IT" sz="2400"/>
              <a:t>Use cookies which do not require any state memorization</a:t>
            </a:r>
          </a:p>
          <a:p>
            <a:pPr lvl="1" eaLnBrk="1" hangingPunct="1">
              <a:lnSpc>
                <a:spcPct val="80000"/>
              </a:lnSpc>
            </a:pPr>
            <a:r>
              <a:rPr lang="it-IT" altLang="it-IT" sz="2400"/>
              <a:t>i.e. the validity of the cookie may be checked without any lookup at a database of issued cookies, but only looking at the request and at the cookie itself</a:t>
            </a:r>
          </a:p>
          <a:p>
            <a:pPr eaLnBrk="1" hangingPunct="1">
              <a:lnSpc>
                <a:spcPct val="80000"/>
              </a:lnSpc>
            </a:pPr>
            <a:r>
              <a:rPr lang="it-IT" altLang="it-IT" sz="2400"/>
              <a:t>Example:</a:t>
            </a:r>
          </a:p>
          <a:p>
            <a:pPr lvl="4" eaLnBrk="1" hangingPunct="1">
              <a:lnSpc>
                <a:spcPct val="80000"/>
              </a:lnSpc>
            </a:pPr>
            <a:endParaRPr lang="it-IT" altLang="it-IT" sz="1600"/>
          </a:p>
          <a:p>
            <a:pPr lvl="4" eaLnBrk="1" hangingPunct="1">
              <a:lnSpc>
                <a:spcPct val="80000"/>
              </a:lnSpc>
            </a:pPr>
            <a:endParaRPr lang="it-IT" altLang="it-IT" sz="1600"/>
          </a:p>
          <a:p>
            <a:pPr eaLnBrk="1" hangingPunct="1">
              <a:lnSpc>
                <a:spcPct val="80000"/>
              </a:lnSpc>
            </a:pPr>
            <a:r>
              <a:rPr lang="en-US" altLang="it-IT" sz="2400"/>
              <a:t>where:</a:t>
            </a:r>
          </a:p>
          <a:p>
            <a:pPr lvl="1" eaLnBrk="1" hangingPunct="1">
              <a:lnSpc>
                <a:spcPct val="80000"/>
              </a:lnSpc>
            </a:pPr>
            <a:r>
              <a:rPr lang="en-US" altLang="it-IT" sz="2400"/>
              <a:t>Ni, IPi, SPIi is information that is available in the IKE_SA_INIT request (nonce, IP address, SPI)</a:t>
            </a:r>
          </a:p>
          <a:p>
            <a:pPr lvl="2" eaLnBrk="1" hangingPunct="1">
              <a:lnSpc>
                <a:spcPct val="80000"/>
              </a:lnSpc>
            </a:pPr>
            <a:r>
              <a:rPr lang="en-US" altLang="it-IT" sz="2000"/>
              <a:t>Ni included to avoid that an attacker who sees only the server response may spoof the INIT+COOKIE message! </a:t>
            </a:r>
          </a:p>
          <a:p>
            <a:pPr lvl="1" eaLnBrk="1" hangingPunct="1">
              <a:lnSpc>
                <a:spcPct val="80000"/>
              </a:lnSpc>
            </a:pPr>
            <a:r>
              <a:rPr lang="en-US" altLang="it-IT" sz="2400"/>
              <a:t>&lt;secret&gt; is an information available only at the responder</a:t>
            </a:r>
          </a:p>
          <a:p>
            <a:pPr lvl="1" eaLnBrk="1" hangingPunct="1">
              <a:lnSpc>
                <a:spcPct val="80000"/>
              </a:lnSpc>
            </a:pPr>
            <a:r>
              <a:rPr lang="en-US" altLang="it-IT" sz="2400"/>
              <a:t>&lt;secret&gt; changes over time (hence VersionIDofSecret initial label)</a:t>
            </a:r>
          </a:p>
          <a:p>
            <a:pPr lvl="2" eaLnBrk="1" hangingPunct="1">
              <a:lnSpc>
                <a:spcPct val="80000"/>
              </a:lnSpc>
            </a:pPr>
            <a:r>
              <a:rPr lang="en-US" altLang="it-IT" sz="2000"/>
              <a:t>Refresh to avoid build up of cookie dictionaries</a:t>
            </a:r>
          </a:p>
          <a:p>
            <a:pPr eaLnBrk="1" hangingPunct="1">
              <a:lnSpc>
                <a:spcPct val="80000"/>
              </a:lnSpc>
            </a:pPr>
            <a:endParaRPr lang="it-IT" altLang="it-IT" sz="2400"/>
          </a:p>
        </p:txBody>
      </p:sp>
      <p:sp>
        <p:nvSpPr>
          <p:cNvPr id="54276" name="Text Box 4">
            <a:extLst>
              <a:ext uri="{FF2B5EF4-FFF2-40B4-BE49-F238E27FC236}">
                <a16:creationId xmlns:a16="http://schemas.microsoft.com/office/drawing/2014/main" id="{9B690F71-062F-49DA-AE1E-1D7E5F2B4BF8}"/>
              </a:ext>
            </a:extLst>
          </p:cNvPr>
          <p:cNvSpPr txBox="1">
            <a:spLocks noChangeArrowheads="1"/>
          </p:cNvSpPr>
          <p:nvPr/>
        </p:nvSpPr>
        <p:spPr bwMode="auto">
          <a:xfrm>
            <a:off x="1331913" y="3105150"/>
            <a:ext cx="744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it-IT" sz="2400">
                <a:latin typeface="Arial Narrow" panose="020B0606020202030204" pitchFamily="34" charset="0"/>
              </a:rPr>
              <a:t>Cookie = &lt;VersionIDofSecret&gt; | Hash(Ni | IPi | SPIi | &lt;secret&gt;)</a:t>
            </a:r>
            <a:endParaRPr lang="it-IT" altLang="it-IT" sz="2400">
              <a:latin typeface="Arial Narrow" panose="020B0606020202030204" pitchFamily="34" charset="0"/>
            </a:endParaRPr>
          </a:p>
        </p:txBody>
      </p:sp>
      <p:sp>
        <p:nvSpPr>
          <p:cNvPr id="54277" name="Rectangle 5">
            <a:extLst>
              <a:ext uri="{FF2B5EF4-FFF2-40B4-BE49-F238E27FC236}">
                <a16:creationId xmlns:a16="http://schemas.microsoft.com/office/drawing/2014/main" id="{49FD4DE6-406D-439A-90EC-D46C42720461}"/>
              </a:ext>
            </a:extLst>
          </p:cNvPr>
          <p:cNvSpPr>
            <a:spLocks noChangeArrowheads="1"/>
          </p:cNvSpPr>
          <p:nvPr/>
        </p:nvSpPr>
        <p:spPr bwMode="auto">
          <a:xfrm>
            <a:off x="431800" y="4076700"/>
            <a:ext cx="84963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lnSpc>
                <a:spcPct val="90000"/>
              </a:lnSpc>
            </a:pPr>
            <a:endParaRPr lang="it-IT" altLang="it-IT"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a:extLst>
              <a:ext uri="{FF2B5EF4-FFF2-40B4-BE49-F238E27FC236}">
                <a16:creationId xmlns:a16="http://schemas.microsoft.com/office/drawing/2014/main" id="{40B7702E-A3B5-46BB-8991-B6D5A0B7BC13}"/>
              </a:ext>
            </a:extLst>
          </p:cNvPr>
          <p:cNvSpPr>
            <a:spLocks noGrp="1" noChangeArrowheads="1"/>
          </p:cNvSpPr>
          <p:nvPr>
            <p:ph type="title"/>
          </p:nvPr>
        </p:nvSpPr>
        <p:spPr/>
        <p:txBody>
          <a:bodyPr/>
          <a:lstStyle/>
          <a:p>
            <a:pPr eaLnBrk="1" hangingPunct="1">
              <a:defRPr/>
            </a:pPr>
            <a:r>
              <a:rPr lang="it-IT"/>
              <a:t>IKE_AUTH phase</a:t>
            </a:r>
          </a:p>
        </p:txBody>
      </p:sp>
      <p:sp>
        <p:nvSpPr>
          <p:cNvPr id="55299" name="Rectangle 3">
            <a:extLst>
              <a:ext uri="{FF2B5EF4-FFF2-40B4-BE49-F238E27FC236}">
                <a16:creationId xmlns:a16="http://schemas.microsoft.com/office/drawing/2014/main" id="{E15C5C2F-32E7-4691-ABCB-91FFFBDB7489}"/>
              </a:ext>
            </a:extLst>
          </p:cNvPr>
          <p:cNvSpPr>
            <a:spLocks noGrp="1" noChangeArrowheads="1"/>
          </p:cNvSpPr>
          <p:nvPr>
            <p:ph type="body" idx="1"/>
          </p:nvPr>
        </p:nvSpPr>
        <p:spPr>
          <a:xfrm>
            <a:off x="323850" y="2960688"/>
            <a:ext cx="8496300" cy="3529012"/>
          </a:xfrm>
        </p:spPr>
        <p:txBody>
          <a:bodyPr/>
          <a:lstStyle/>
          <a:p>
            <a:pPr eaLnBrk="1" hangingPunct="1">
              <a:lnSpc>
                <a:spcPct val="80000"/>
              </a:lnSpc>
            </a:pPr>
            <a:r>
              <a:rPr lang="it-IT" altLang="it-IT" sz="2000"/>
              <a:t>IKE message Encrypted and authenticated, except IKE header</a:t>
            </a:r>
          </a:p>
          <a:p>
            <a:pPr lvl="1" eaLnBrk="1" hangingPunct="1">
              <a:lnSpc>
                <a:spcPct val="80000"/>
              </a:lnSpc>
            </a:pPr>
            <a:r>
              <a:rPr lang="it-IT" altLang="it-IT" sz="2000"/>
              <a:t>Using previously derived SKe as encryption key</a:t>
            </a:r>
          </a:p>
          <a:p>
            <a:pPr lvl="1" eaLnBrk="1" hangingPunct="1">
              <a:lnSpc>
                <a:spcPct val="80000"/>
              </a:lnSpc>
            </a:pPr>
            <a:r>
              <a:rPr lang="it-IT" altLang="it-IT" sz="2000"/>
              <a:t>Using previously derived SKa as authentication key</a:t>
            </a:r>
          </a:p>
          <a:p>
            <a:pPr lvl="1" eaLnBrk="1" hangingPunct="1">
              <a:lnSpc>
                <a:spcPct val="80000"/>
              </a:lnSpc>
            </a:pPr>
            <a:r>
              <a:rPr lang="it-IT" altLang="it-IT" sz="2000"/>
              <a:t>Using previously negotiated encryption/authentication algorithms</a:t>
            </a:r>
          </a:p>
          <a:p>
            <a:pPr eaLnBrk="1" hangingPunct="1">
              <a:lnSpc>
                <a:spcPct val="80000"/>
              </a:lnSpc>
            </a:pPr>
            <a:r>
              <a:rPr lang="it-IT" altLang="it-IT" sz="2000"/>
              <a:t>Sends AUTH payload</a:t>
            </a:r>
          </a:p>
          <a:p>
            <a:pPr lvl="1" eaLnBrk="1" hangingPunct="1">
              <a:lnSpc>
                <a:spcPct val="80000"/>
              </a:lnSpc>
            </a:pPr>
            <a:r>
              <a:rPr lang="it-IT" altLang="it-IT" sz="2000"/>
              <a:t>Authenticates previous message + Identity of initiator and responder (IDi, IDr – could be IP addresses, domains, email addresses or else)</a:t>
            </a:r>
          </a:p>
          <a:p>
            <a:pPr lvl="2" eaLnBrk="1" hangingPunct="1">
              <a:lnSpc>
                <a:spcPct val="80000"/>
              </a:lnSpc>
            </a:pPr>
            <a:r>
              <a:rPr lang="it-IT" altLang="it-IT" sz="1800"/>
              <a:t>Combats downgrade attacks</a:t>
            </a:r>
          </a:p>
          <a:p>
            <a:pPr lvl="1" eaLnBrk="1" hangingPunct="1">
              <a:lnSpc>
                <a:spcPct val="80000"/>
              </a:lnSpc>
            </a:pPr>
            <a:r>
              <a:rPr lang="it-IT" altLang="it-IT" sz="2000"/>
              <a:t>When certificates exchanged, authentication uses corresponding private key</a:t>
            </a:r>
          </a:p>
        </p:txBody>
      </p:sp>
      <p:sp>
        <p:nvSpPr>
          <p:cNvPr id="55300" name="Line 4">
            <a:extLst>
              <a:ext uri="{FF2B5EF4-FFF2-40B4-BE49-F238E27FC236}">
                <a16:creationId xmlns:a16="http://schemas.microsoft.com/office/drawing/2014/main" id="{A25D06C3-A599-4D7A-A116-CA054B49747B}"/>
              </a:ext>
            </a:extLst>
          </p:cNvPr>
          <p:cNvSpPr>
            <a:spLocks noChangeShapeType="1"/>
          </p:cNvSpPr>
          <p:nvPr/>
        </p:nvSpPr>
        <p:spPr bwMode="auto">
          <a:xfrm>
            <a:off x="739775" y="1377950"/>
            <a:ext cx="0" cy="1619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55301" name="Line 5">
            <a:extLst>
              <a:ext uri="{FF2B5EF4-FFF2-40B4-BE49-F238E27FC236}">
                <a16:creationId xmlns:a16="http://schemas.microsoft.com/office/drawing/2014/main" id="{0ACE26AE-35E4-4227-AECD-674AE781043A}"/>
              </a:ext>
            </a:extLst>
          </p:cNvPr>
          <p:cNvSpPr>
            <a:spLocks noChangeShapeType="1"/>
          </p:cNvSpPr>
          <p:nvPr/>
        </p:nvSpPr>
        <p:spPr bwMode="auto">
          <a:xfrm>
            <a:off x="8280400" y="1377950"/>
            <a:ext cx="0" cy="1619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55302" name="AutoShape 6" descr="Scacchi grandi">
            <a:extLst>
              <a:ext uri="{FF2B5EF4-FFF2-40B4-BE49-F238E27FC236}">
                <a16:creationId xmlns:a16="http://schemas.microsoft.com/office/drawing/2014/main" id="{A087CAED-6FAD-46B5-BE73-534E66600ECE}"/>
              </a:ext>
            </a:extLst>
          </p:cNvPr>
          <p:cNvSpPr>
            <a:spLocks noChangeArrowheads="1"/>
          </p:cNvSpPr>
          <p:nvPr/>
        </p:nvSpPr>
        <p:spPr bwMode="auto">
          <a:xfrm>
            <a:off x="819150" y="1449388"/>
            <a:ext cx="7353300" cy="576262"/>
          </a:xfrm>
          <a:prstGeom prst="rightArrow">
            <a:avLst>
              <a:gd name="adj1" fmla="val 68463"/>
              <a:gd name="adj2" fmla="val 99483"/>
            </a:avLst>
          </a:prstGeom>
          <a:blipFill dpi="0" rotWithShape="0">
            <a:blip r:embed="rId2"/>
            <a:srcRect/>
            <a:tile tx="0" ty="0" sx="100000" sy="100000" flip="none" algn="tl"/>
          </a:blip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IKE_AUTH (IDi, [CERT], [CERTREQ], [IDr], AUTH, </a:t>
            </a:r>
            <a:r>
              <a:rPr lang="it-IT" altLang="it-IT" sz="1800">
                <a:solidFill>
                  <a:srgbClr val="FF3300"/>
                </a:solidFill>
                <a:latin typeface="Arial Narrow" panose="020B0606020202030204" pitchFamily="34" charset="0"/>
              </a:rPr>
              <a:t>SAi2, TSi, TSr</a:t>
            </a:r>
            <a:r>
              <a:rPr lang="it-IT" altLang="it-IT" sz="1800">
                <a:latin typeface="Arial Narrow" panose="020B0606020202030204" pitchFamily="34" charset="0"/>
              </a:rPr>
              <a:t>) </a:t>
            </a:r>
          </a:p>
        </p:txBody>
      </p:sp>
      <p:sp>
        <p:nvSpPr>
          <p:cNvPr id="55303" name="AutoShape 7" descr="Scacchi grandi">
            <a:extLst>
              <a:ext uri="{FF2B5EF4-FFF2-40B4-BE49-F238E27FC236}">
                <a16:creationId xmlns:a16="http://schemas.microsoft.com/office/drawing/2014/main" id="{080A357E-AE1A-4220-B685-BABC603F3EFD}"/>
              </a:ext>
            </a:extLst>
          </p:cNvPr>
          <p:cNvSpPr>
            <a:spLocks noChangeArrowheads="1"/>
          </p:cNvSpPr>
          <p:nvPr/>
        </p:nvSpPr>
        <p:spPr bwMode="auto">
          <a:xfrm flipH="1">
            <a:off x="811213" y="1990725"/>
            <a:ext cx="7361237" cy="576263"/>
          </a:xfrm>
          <a:prstGeom prst="rightArrow">
            <a:avLst>
              <a:gd name="adj1" fmla="val 68463"/>
              <a:gd name="adj2" fmla="val 99591"/>
            </a:avLst>
          </a:prstGeom>
          <a:blipFill dpi="0" rotWithShape="0">
            <a:blip r:embed="rId2"/>
            <a:srcRect/>
            <a:tile tx="0" ty="0" sx="100000" sy="100000" flip="none" algn="tl"/>
          </a:blip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it-IT" altLang="it-IT" sz="1800">
                <a:latin typeface="Arial Narrow" panose="020B0606020202030204" pitchFamily="34" charset="0"/>
              </a:rPr>
              <a:t>IKE_AUTH (IDr, [CERT], AUTH, </a:t>
            </a:r>
            <a:r>
              <a:rPr lang="it-IT" altLang="it-IT" sz="1800">
                <a:solidFill>
                  <a:srgbClr val="FF3300"/>
                </a:solidFill>
                <a:latin typeface="Arial Narrow" panose="020B0606020202030204" pitchFamily="34" charset="0"/>
              </a:rPr>
              <a:t>SAr2, TSi, TSr</a:t>
            </a:r>
            <a:r>
              <a:rPr lang="it-IT" altLang="it-IT" sz="1800">
                <a:latin typeface="Arial Narrow" panose="020B0606020202030204" pitchFamily="34" charset="0"/>
              </a:rPr>
              <a:t>)</a:t>
            </a:r>
            <a:r>
              <a:rPr lang="it-IT" altLang="it-IT" sz="1800" b="0">
                <a:latin typeface="Arial Narrow" panose="020B0606020202030204" pitchFamily="34" charset="0"/>
              </a:rPr>
              <a:t> </a:t>
            </a:r>
          </a:p>
        </p:txBody>
      </p:sp>
      <p:sp>
        <p:nvSpPr>
          <p:cNvPr id="55304" name="Text Box 8">
            <a:extLst>
              <a:ext uri="{FF2B5EF4-FFF2-40B4-BE49-F238E27FC236}">
                <a16:creationId xmlns:a16="http://schemas.microsoft.com/office/drawing/2014/main" id="{7FD521B4-458C-4862-8EA0-4B0552F1CBDB}"/>
              </a:ext>
            </a:extLst>
          </p:cNvPr>
          <p:cNvSpPr txBox="1">
            <a:spLocks noChangeArrowheads="1"/>
          </p:cNvSpPr>
          <p:nvPr/>
        </p:nvSpPr>
        <p:spPr bwMode="auto">
          <a:xfrm>
            <a:off x="287338" y="1071563"/>
            <a:ext cx="1331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initiator</a:t>
            </a:r>
          </a:p>
        </p:txBody>
      </p:sp>
      <p:sp>
        <p:nvSpPr>
          <p:cNvPr id="55305" name="Text Box 9">
            <a:extLst>
              <a:ext uri="{FF2B5EF4-FFF2-40B4-BE49-F238E27FC236}">
                <a16:creationId xmlns:a16="http://schemas.microsoft.com/office/drawing/2014/main" id="{A6388E3B-B351-46DE-8C2C-2AD3C47C43EA}"/>
              </a:ext>
            </a:extLst>
          </p:cNvPr>
          <p:cNvSpPr txBox="1">
            <a:spLocks noChangeArrowheads="1"/>
          </p:cNvSpPr>
          <p:nvPr/>
        </p:nvSpPr>
        <p:spPr bwMode="auto">
          <a:xfrm>
            <a:off x="7113588" y="1052513"/>
            <a:ext cx="1562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Peer responder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loud">
            <a:extLst>
              <a:ext uri="{FF2B5EF4-FFF2-40B4-BE49-F238E27FC236}">
                <a16:creationId xmlns:a16="http://schemas.microsoft.com/office/drawing/2014/main" id="{47D12205-9AAB-472B-9625-05E9F07FC878}"/>
              </a:ext>
            </a:extLst>
          </p:cNvPr>
          <p:cNvSpPr>
            <a:spLocks noChangeAspect="1" noEditPoints="1" noChangeArrowheads="1"/>
          </p:cNvSpPr>
          <p:nvPr/>
        </p:nvSpPr>
        <p:spPr bwMode="auto">
          <a:xfrm>
            <a:off x="3095625" y="1935163"/>
            <a:ext cx="2881313" cy="1187450"/>
          </a:xfrm>
          <a:custGeom>
            <a:avLst/>
            <a:gdLst>
              <a:gd name="T0" fmla="*/ 159024867 w 21600"/>
              <a:gd name="T1" fmla="*/ 1794355530 h 21600"/>
              <a:gd name="T2" fmla="*/ 2147483646 w 21600"/>
              <a:gd name="T3" fmla="*/ 2147483646 h 21600"/>
              <a:gd name="T4" fmla="*/ 2147483646 w 21600"/>
              <a:gd name="T5" fmla="*/ 1794355530 h 21600"/>
              <a:gd name="T6" fmla="*/ 2147483646 w 21600"/>
              <a:gd name="T7" fmla="*/ 20518921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9240" name="Rectangle 24">
            <a:extLst>
              <a:ext uri="{FF2B5EF4-FFF2-40B4-BE49-F238E27FC236}">
                <a16:creationId xmlns:a16="http://schemas.microsoft.com/office/drawing/2014/main" id="{F2CAEF4F-7A1B-4C2A-BB4B-3CE56E99CCB5}"/>
              </a:ext>
            </a:extLst>
          </p:cNvPr>
          <p:cNvSpPr>
            <a:spLocks noChangeArrowheads="1"/>
          </p:cNvSpPr>
          <p:nvPr/>
        </p:nvSpPr>
        <p:spPr bwMode="auto">
          <a:xfrm>
            <a:off x="3743325" y="2257425"/>
            <a:ext cx="1908175" cy="484188"/>
          </a:xfrm>
          <a:prstGeom prst="rect">
            <a:avLst/>
          </a:prstGeom>
          <a:solidFill>
            <a:srgbClr val="FF00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400">
                <a:latin typeface="Arial Narrow" panose="020B0606020202030204" pitchFamily="34" charset="0"/>
              </a:rPr>
              <a:t>IP</a:t>
            </a:r>
            <a:br>
              <a:rPr lang="it-IT" altLang="it-IT" sz="1400">
                <a:latin typeface="Arial Narrow" panose="020B0606020202030204" pitchFamily="34" charset="0"/>
              </a:rPr>
            </a:br>
            <a:r>
              <a:rPr lang="it-IT" altLang="it-IT" sz="1400">
                <a:latin typeface="Arial Narrow" panose="020B0606020202030204" pitchFamily="34" charset="0"/>
              </a:rPr>
              <a:t>D:89.2.3.4</a:t>
            </a:r>
          </a:p>
        </p:txBody>
      </p:sp>
      <p:sp>
        <p:nvSpPr>
          <p:cNvPr id="1536002" name="Rectangle 2">
            <a:extLst>
              <a:ext uri="{FF2B5EF4-FFF2-40B4-BE49-F238E27FC236}">
                <a16:creationId xmlns:a16="http://schemas.microsoft.com/office/drawing/2014/main" id="{9BCC4B97-EA50-4AFB-9DD1-D6287AC8BDAD}"/>
              </a:ext>
            </a:extLst>
          </p:cNvPr>
          <p:cNvSpPr>
            <a:spLocks noGrp="1" noChangeArrowheads="1"/>
          </p:cNvSpPr>
          <p:nvPr>
            <p:ph type="title"/>
          </p:nvPr>
        </p:nvSpPr>
        <p:spPr/>
        <p:txBody>
          <a:bodyPr/>
          <a:lstStyle/>
          <a:p>
            <a:pPr eaLnBrk="1" hangingPunct="1">
              <a:defRPr/>
            </a:pPr>
            <a:r>
              <a:rPr lang="it-IT" dirty="0"/>
              <a:t>VPN </a:t>
            </a:r>
            <a:r>
              <a:rPr lang="it-IT" dirty="0" err="1"/>
              <a:t>main</a:t>
            </a:r>
            <a:r>
              <a:rPr lang="it-IT" dirty="0"/>
              <a:t> </a:t>
            </a:r>
            <a:r>
              <a:rPr lang="it-IT" dirty="0" err="1"/>
              <a:t>ingredient</a:t>
            </a:r>
            <a:r>
              <a:rPr lang="it-IT" dirty="0"/>
              <a:t> </a:t>
            </a:r>
            <a:r>
              <a:rPr lang="it-IT" dirty="0">
                <a:sym typeface="Wingdings" pitchFamily="2" charset="2"/>
              </a:rPr>
              <a:t> </a:t>
            </a:r>
            <a:r>
              <a:rPr lang="it-IT" dirty="0" err="1">
                <a:sym typeface="Wingdings" pitchFamily="2" charset="2"/>
              </a:rPr>
              <a:t>tunnels</a:t>
            </a:r>
            <a:endParaRPr lang="it-IT" dirty="0"/>
          </a:p>
        </p:txBody>
      </p:sp>
      <p:sp>
        <p:nvSpPr>
          <p:cNvPr id="9219" name="Rectangle 3">
            <a:extLst>
              <a:ext uri="{FF2B5EF4-FFF2-40B4-BE49-F238E27FC236}">
                <a16:creationId xmlns:a16="http://schemas.microsoft.com/office/drawing/2014/main" id="{7280A841-9B47-4246-989B-7A1929E6FF07}"/>
              </a:ext>
            </a:extLst>
          </p:cNvPr>
          <p:cNvSpPr>
            <a:spLocks noGrp="1" noChangeArrowheads="1"/>
          </p:cNvSpPr>
          <p:nvPr>
            <p:ph type="body" idx="1"/>
          </p:nvPr>
        </p:nvSpPr>
        <p:spPr>
          <a:xfrm>
            <a:off x="684213" y="3933825"/>
            <a:ext cx="8172450" cy="2374900"/>
          </a:xfrm>
        </p:spPr>
        <p:txBody>
          <a:bodyPr/>
          <a:lstStyle/>
          <a:p>
            <a:pPr eaLnBrk="1" hangingPunct="1">
              <a:lnSpc>
                <a:spcPct val="80000"/>
              </a:lnSpc>
            </a:pPr>
            <a:r>
              <a:rPr lang="it-IT" altLang="it-IT" sz="2000"/>
              <a:t>IP in IP tunnels</a:t>
            </a:r>
          </a:p>
          <a:p>
            <a:pPr lvl="1" eaLnBrk="1" hangingPunct="1">
              <a:lnSpc>
                <a:spcPct val="80000"/>
              </a:lnSpc>
            </a:pPr>
            <a:r>
              <a:rPr lang="it-IT" altLang="it-IT" sz="2000"/>
              <a:t>Not the most effective approach!</a:t>
            </a:r>
          </a:p>
          <a:p>
            <a:pPr lvl="1" eaLnBrk="1" hangingPunct="1">
              <a:lnSpc>
                <a:spcPct val="80000"/>
              </a:lnSpc>
            </a:pPr>
            <a:endParaRPr lang="it-IT" altLang="it-IT" sz="2000"/>
          </a:p>
          <a:p>
            <a:pPr eaLnBrk="1" hangingPunct="1">
              <a:lnSpc>
                <a:spcPct val="80000"/>
              </a:lnSpc>
            </a:pPr>
            <a:r>
              <a:rPr lang="it-IT" altLang="it-IT" sz="2000"/>
              <a:t>MPLS tunnels by far more performance effective</a:t>
            </a:r>
          </a:p>
          <a:p>
            <a:pPr lvl="1" eaLnBrk="1" hangingPunct="1">
              <a:lnSpc>
                <a:spcPct val="80000"/>
              </a:lnSpc>
            </a:pPr>
            <a:r>
              <a:rPr lang="it-IT" altLang="it-IT" sz="2000"/>
              <a:t>Typical VPN offer from today operators</a:t>
            </a:r>
          </a:p>
          <a:p>
            <a:pPr lvl="3" eaLnBrk="1" hangingPunct="1">
              <a:lnSpc>
                <a:spcPct val="80000"/>
              </a:lnSpc>
            </a:pPr>
            <a:r>
              <a:rPr lang="it-IT" altLang="it-IT" sz="1600"/>
              <a:t>MPLS tunnels alone = no crypto protection</a:t>
            </a:r>
            <a:endParaRPr lang="it-IT" altLang="it-IT" sz="1600">
              <a:sym typeface="Wingdings" panose="05000000000000000000" pitchFamily="2" charset="2"/>
            </a:endParaRPr>
          </a:p>
          <a:p>
            <a:pPr lvl="3" eaLnBrk="1" hangingPunct="1">
              <a:lnSpc>
                <a:spcPct val="80000"/>
              </a:lnSpc>
            </a:pPr>
            <a:r>
              <a:rPr lang="it-IT" altLang="it-IT" sz="1600"/>
              <a:t>Trust: in the Operator’s infrastructure</a:t>
            </a:r>
          </a:p>
        </p:txBody>
      </p:sp>
      <p:sp>
        <p:nvSpPr>
          <p:cNvPr id="9222" name="Cloud">
            <a:extLst>
              <a:ext uri="{FF2B5EF4-FFF2-40B4-BE49-F238E27FC236}">
                <a16:creationId xmlns:a16="http://schemas.microsoft.com/office/drawing/2014/main" id="{5FFE7D21-DD5A-468A-9320-914C34265DC3}"/>
              </a:ext>
            </a:extLst>
          </p:cNvPr>
          <p:cNvSpPr>
            <a:spLocks noChangeAspect="1" noEditPoints="1" noChangeArrowheads="1"/>
          </p:cNvSpPr>
          <p:nvPr/>
        </p:nvSpPr>
        <p:spPr bwMode="auto">
          <a:xfrm>
            <a:off x="323850" y="18272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9223" name="Cloud">
            <a:extLst>
              <a:ext uri="{FF2B5EF4-FFF2-40B4-BE49-F238E27FC236}">
                <a16:creationId xmlns:a16="http://schemas.microsoft.com/office/drawing/2014/main" id="{9149CCE5-53E9-4233-85A4-20D769001561}"/>
              </a:ext>
            </a:extLst>
          </p:cNvPr>
          <p:cNvSpPr>
            <a:spLocks noChangeAspect="1" noEditPoints="1" noChangeArrowheads="1"/>
          </p:cNvSpPr>
          <p:nvPr/>
        </p:nvSpPr>
        <p:spPr bwMode="auto">
          <a:xfrm>
            <a:off x="6373813" y="18272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9224" name="Picture 6">
            <a:extLst>
              <a:ext uri="{FF2B5EF4-FFF2-40B4-BE49-F238E27FC236}">
                <a16:creationId xmlns:a16="http://schemas.microsoft.com/office/drawing/2014/main" id="{F623165B-2A74-4175-A3D3-0C8C97595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22955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225" name="Picture 7">
            <a:extLst>
              <a:ext uri="{FF2B5EF4-FFF2-40B4-BE49-F238E27FC236}">
                <a16:creationId xmlns:a16="http://schemas.microsoft.com/office/drawing/2014/main" id="{6AF0B839-3D76-417E-80C4-88E796A1E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5" y="22955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26" name="Rectangle 9">
            <a:extLst>
              <a:ext uri="{FF2B5EF4-FFF2-40B4-BE49-F238E27FC236}">
                <a16:creationId xmlns:a16="http://schemas.microsoft.com/office/drawing/2014/main" id="{B69FFC26-E1B1-4A59-88E6-3FB2D955B8F2}"/>
              </a:ext>
            </a:extLst>
          </p:cNvPr>
          <p:cNvSpPr>
            <a:spLocks noChangeArrowheads="1"/>
          </p:cNvSpPr>
          <p:nvPr/>
        </p:nvSpPr>
        <p:spPr bwMode="auto">
          <a:xfrm>
            <a:off x="971550" y="2474913"/>
            <a:ext cx="1116013" cy="4476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a:latin typeface="Arial Narrow" panose="020B0606020202030204" pitchFamily="34" charset="0"/>
              </a:rPr>
              <a:t>IP</a:t>
            </a:r>
            <a:br>
              <a:rPr lang="it-IT" altLang="it-IT" sz="1400">
                <a:latin typeface="Arial Narrow" panose="020B0606020202030204" pitchFamily="34" charset="0"/>
              </a:rPr>
            </a:br>
            <a:r>
              <a:rPr lang="it-IT" altLang="it-IT" sz="1400">
                <a:latin typeface="Arial Narrow" panose="020B0606020202030204" pitchFamily="34" charset="0"/>
              </a:rPr>
              <a:t>D:160.80.81.6</a:t>
            </a:r>
          </a:p>
        </p:txBody>
      </p:sp>
      <p:sp>
        <p:nvSpPr>
          <p:cNvPr id="2" name="Freeform 10">
            <a:extLst>
              <a:ext uri="{FF2B5EF4-FFF2-40B4-BE49-F238E27FC236}">
                <a16:creationId xmlns:a16="http://schemas.microsoft.com/office/drawing/2014/main" id="{D48E41E9-4682-45E6-AEED-97246257C33C}"/>
              </a:ext>
            </a:extLst>
          </p:cNvPr>
          <p:cNvSpPr>
            <a:spLocks/>
          </p:cNvSpPr>
          <p:nvPr/>
        </p:nvSpPr>
        <p:spPr bwMode="auto">
          <a:xfrm>
            <a:off x="2159000" y="2016125"/>
            <a:ext cx="1152525" cy="630238"/>
          </a:xfrm>
          <a:custGeom>
            <a:avLst/>
            <a:gdLst>
              <a:gd name="T0" fmla="*/ 0 w 726"/>
              <a:gd name="T1" fmla="*/ 2147483646 h 397"/>
              <a:gd name="T2" fmla="*/ 2147483646 w 726"/>
              <a:gd name="T3" fmla="*/ 2147483646 h 397"/>
              <a:gd name="T4" fmla="*/ 2147483646 w 726"/>
              <a:gd name="T5" fmla="*/ 2147483646 h 397"/>
              <a:gd name="T6" fmla="*/ 2147483646 w 726"/>
              <a:gd name="T7" fmla="*/ 2147483646 h 397"/>
              <a:gd name="T8" fmla="*/ 2147483646 w 726"/>
              <a:gd name="T9" fmla="*/ 2147483646 h 397"/>
              <a:gd name="T10" fmla="*/ 2147483646 w 726"/>
              <a:gd name="T11" fmla="*/ 2147483646 h 397"/>
              <a:gd name="T12" fmla="*/ 2147483646 w 726"/>
              <a:gd name="T13" fmla="*/ 2147483646 h 397"/>
              <a:gd name="T14" fmla="*/ 2147483646 w 726"/>
              <a:gd name="T15" fmla="*/ 2147483646 h 397"/>
              <a:gd name="T16" fmla="*/ 0 60000 65536"/>
              <a:gd name="T17" fmla="*/ 0 60000 65536"/>
              <a:gd name="T18" fmla="*/ 0 60000 65536"/>
              <a:gd name="T19" fmla="*/ 0 60000 65536"/>
              <a:gd name="T20" fmla="*/ 0 60000 65536"/>
              <a:gd name="T21" fmla="*/ 0 60000 65536"/>
              <a:gd name="T22" fmla="*/ 0 60000 65536"/>
              <a:gd name="T23" fmla="*/ 0 60000 65536"/>
              <a:gd name="T24" fmla="*/ 0 w 726"/>
              <a:gd name="T25" fmla="*/ 0 h 397"/>
              <a:gd name="T26" fmla="*/ 726 w 726"/>
              <a:gd name="T27" fmla="*/ 397 h 3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6" h="397">
                <a:moveTo>
                  <a:pt x="0" y="389"/>
                </a:moveTo>
                <a:cubicBezTo>
                  <a:pt x="78" y="393"/>
                  <a:pt x="156" y="397"/>
                  <a:pt x="205" y="344"/>
                </a:cubicBezTo>
                <a:cubicBezTo>
                  <a:pt x="254" y="291"/>
                  <a:pt x="265" y="129"/>
                  <a:pt x="295" y="72"/>
                </a:cubicBezTo>
                <a:cubicBezTo>
                  <a:pt x="325" y="15"/>
                  <a:pt x="363" y="0"/>
                  <a:pt x="386" y="4"/>
                </a:cubicBezTo>
                <a:cubicBezTo>
                  <a:pt x="409" y="8"/>
                  <a:pt x="424" y="49"/>
                  <a:pt x="431" y="94"/>
                </a:cubicBezTo>
                <a:cubicBezTo>
                  <a:pt x="438" y="139"/>
                  <a:pt x="405" y="238"/>
                  <a:pt x="431" y="276"/>
                </a:cubicBezTo>
                <a:cubicBezTo>
                  <a:pt x="457" y="314"/>
                  <a:pt x="541" y="314"/>
                  <a:pt x="590" y="321"/>
                </a:cubicBezTo>
                <a:cubicBezTo>
                  <a:pt x="639" y="328"/>
                  <a:pt x="682" y="324"/>
                  <a:pt x="726" y="321"/>
                </a:cubicBezTo>
              </a:path>
            </a:pathLst>
          </a:custGeom>
          <a:noFill/>
          <a:ln w="63500" cap="flat" cmpd="sng">
            <a:solidFill>
              <a:srgbClr val="80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227" name="Freeform 11">
            <a:extLst>
              <a:ext uri="{FF2B5EF4-FFF2-40B4-BE49-F238E27FC236}">
                <a16:creationId xmlns:a16="http://schemas.microsoft.com/office/drawing/2014/main" id="{9BADFF52-9943-4685-AD56-AE749915CC61}"/>
              </a:ext>
            </a:extLst>
          </p:cNvPr>
          <p:cNvSpPr>
            <a:spLocks/>
          </p:cNvSpPr>
          <p:nvPr/>
        </p:nvSpPr>
        <p:spPr bwMode="auto">
          <a:xfrm flipH="1">
            <a:off x="5795963" y="2039938"/>
            <a:ext cx="1152525" cy="630237"/>
          </a:xfrm>
          <a:custGeom>
            <a:avLst/>
            <a:gdLst>
              <a:gd name="T0" fmla="*/ 0 w 726"/>
              <a:gd name="T1" fmla="*/ 2147483646 h 397"/>
              <a:gd name="T2" fmla="*/ 2147483646 w 726"/>
              <a:gd name="T3" fmla="*/ 2147483646 h 397"/>
              <a:gd name="T4" fmla="*/ 2147483646 w 726"/>
              <a:gd name="T5" fmla="*/ 2147483646 h 397"/>
              <a:gd name="T6" fmla="*/ 2147483646 w 726"/>
              <a:gd name="T7" fmla="*/ 2147483646 h 397"/>
              <a:gd name="T8" fmla="*/ 2147483646 w 726"/>
              <a:gd name="T9" fmla="*/ 2147483646 h 397"/>
              <a:gd name="T10" fmla="*/ 2147483646 w 726"/>
              <a:gd name="T11" fmla="*/ 2147483646 h 397"/>
              <a:gd name="T12" fmla="*/ 2147483646 w 726"/>
              <a:gd name="T13" fmla="*/ 2147483646 h 397"/>
              <a:gd name="T14" fmla="*/ 2147483646 w 726"/>
              <a:gd name="T15" fmla="*/ 2147483646 h 397"/>
              <a:gd name="T16" fmla="*/ 0 60000 65536"/>
              <a:gd name="T17" fmla="*/ 0 60000 65536"/>
              <a:gd name="T18" fmla="*/ 0 60000 65536"/>
              <a:gd name="T19" fmla="*/ 0 60000 65536"/>
              <a:gd name="T20" fmla="*/ 0 60000 65536"/>
              <a:gd name="T21" fmla="*/ 0 60000 65536"/>
              <a:gd name="T22" fmla="*/ 0 60000 65536"/>
              <a:gd name="T23" fmla="*/ 0 60000 65536"/>
              <a:gd name="T24" fmla="*/ 0 w 726"/>
              <a:gd name="T25" fmla="*/ 0 h 397"/>
              <a:gd name="T26" fmla="*/ 726 w 726"/>
              <a:gd name="T27" fmla="*/ 397 h 3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6" h="397">
                <a:moveTo>
                  <a:pt x="0" y="389"/>
                </a:moveTo>
                <a:cubicBezTo>
                  <a:pt x="78" y="393"/>
                  <a:pt x="156" y="397"/>
                  <a:pt x="205" y="344"/>
                </a:cubicBezTo>
                <a:cubicBezTo>
                  <a:pt x="254" y="291"/>
                  <a:pt x="265" y="129"/>
                  <a:pt x="295" y="72"/>
                </a:cubicBezTo>
                <a:cubicBezTo>
                  <a:pt x="325" y="15"/>
                  <a:pt x="363" y="0"/>
                  <a:pt x="386" y="4"/>
                </a:cubicBezTo>
                <a:cubicBezTo>
                  <a:pt x="409" y="8"/>
                  <a:pt x="424" y="49"/>
                  <a:pt x="431" y="94"/>
                </a:cubicBezTo>
                <a:cubicBezTo>
                  <a:pt x="438" y="139"/>
                  <a:pt x="405" y="238"/>
                  <a:pt x="431" y="276"/>
                </a:cubicBezTo>
                <a:cubicBezTo>
                  <a:pt x="457" y="314"/>
                  <a:pt x="541" y="314"/>
                  <a:pt x="590" y="321"/>
                </a:cubicBezTo>
                <a:cubicBezTo>
                  <a:pt x="639" y="328"/>
                  <a:pt x="682" y="324"/>
                  <a:pt x="726" y="321"/>
                </a:cubicBezTo>
              </a:path>
            </a:pathLst>
          </a:custGeom>
          <a:noFill/>
          <a:ln w="63500" cap="flat" cmpd="sng">
            <a:solidFill>
              <a:srgbClr val="8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228" name="AutoShape 12">
            <a:extLst>
              <a:ext uri="{FF2B5EF4-FFF2-40B4-BE49-F238E27FC236}">
                <a16:creationId xmlns:a16="http://schemas.microsoft.com/office/drawing/2014/main" id="{7A702006-878A-42CB-B9AB-ED99F4F6B085}"/>
              </a:ext>
            </a:extLst>
          </p:cNvPr>
          <p:cNvSpPr>
            <a:spLocks noChangeArrowheads="1"/>
          </p:cNvSpPr>
          <p:nvPr/>
        </p:nvSpPr>
        <p:spPr bwMode="auto">
          <a:xfrm>
            <a:off x="2605088" y="1609725"/>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9229" name="AutoShape 13">
            <a:extLst>
              <a:ext uri="{FF2B5EF4-FFF2-40B4-BE49-F238E27FC236}">
                <a16:creationId xmlns:a16="http://schemas.microsoft.com/office/drawing/2014/main" id="{081905BC-2AE6-40C9-B015-4740251FDAB9}"/>
              </a:ext>
            </a:extLst>
          </p:cNvPr>
          <p:cNvSpPr>
            <a:spLocks noChangeArrowheads="1"/>
          </p:cNvSpPr>
          <p:nvPr/>
        </p:nvSpPr>
        <p:spPr bwMode="auto">
          <a:xfrm>
            <a:off x="6138863" y="1611313"/>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9230" name="Text Box 14">
            <a:extLst>
              <a:ext uri="{FF2B5EF4-FFF2-40B4-BE49-F238E27FC236}">
                <a16:creationId xmlns:a16="http://schemas.microsoft.com/office/drawing/2014/main" id="{1E7347B2-960A-4BB9-BAA4-C5052D61667F}"/>
              </a:ext>
            </a:extLst>
          </p:cNvPr>
          <p:cNvSpPr txBox="1">
            <a:spLocks noChangeArrowheads="1"/>
          </p:cNvSpPr>
          <p:nvPr/>
        </p:nvSpPr>
        <p:spPr bwMode="auto">
          <a:xfrm>
            <a:off x="2339975" y="1160463"/>
            <a:ext cx="1217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Incapsulate</a:t>
            </a:r>
          </a:p>
        </p:txBody>
      </p:sp>
      <p:pic>
        <p:nvPicPr>
          <p:cNvPr id="9232" name="Picture 15">
            <a:extLst>
              <a:ext uri="{FF2B5EF4-FFF2-40B4-BE49-F238E27FC236}">
                <a16:creationId xmlns:a16="http://schemas.microsoft.com/office/drawing/2014/main" id="{B4656CC8-D94F-480E-8C6D-6790A0794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365375"/>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6">
            <a:extLst>
              <a:ext uri="{FF2B5EF4-FFF2-40B4-BE49-F238E27FC236}">
                <a16:creationId xmlns:a16="http://schemas.microsoft.com/office/drawing/2014/main" id="{9E8FD468-A883-424A-9E4C-EEBA9B155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0" y="2365375"/>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Text Box 17">
            <a:extLst>
              <a:ext uri="{FF2B5EF4-FFF2-40B4-BE49-F238E27FC236}">
                <a16:creationId xmlns:a16="http://schemas.microsoft.com/office/drawing/2014/main" id="{21B223D9-26F3-441D-ABDF-BAB391AD9C2D}"/>
              </a:ext>
            </a:extLst>
          </p:cNvPr>
          <p:cNvSpPr txBox="1">
            <a:spLocks noChangeArrowheads="1"/>
          </p:cNvSpPr>
          <p:nvPr/>
        </p:nvSpPr>
        <p:spPr bwMode="auto">
          <a:xfrm>
            <a:off x="34925" y="2941638"/>
            <a:ext cx="955675" cy="304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400">
                <a:latin typeface="Arial Narrow" panose="020B0606020202030204" pitchFamily="34" charset="0"/>
              </a:rPr>
              <a:t>160.80.80.2</a:t>
            </a:r>
          </a:p>
        </p:txBody>
      </p:sp>
      <p:sp>
        <p:nvSpPr>
          <p:cNvPr id="9235" name="Text Box 18">
            <a:extLst>
              <a:ext uri="{FF2B5EF4-FFF2-40B4-BE49-F238E27FC236}">
                <a16:creationId xmlns:a16="http://schemas.microsoft.com/office/drawing/2014/main" id="{0F72C5DA-533D-422B-8973-644CDE7E66C6}"/>
              </a:ext>
            </a:extLst>
          </p:cNvPr>
          <p:cNvSpPr txBox="1">
            <a:spLocks noChangeArrowheads="1"/>
          </p:cNvSpPr>
          <p:nvPr/>
        </p:nvSpPr>
        <p:spPr bwMode="auto">
          <a:xfrm>
            <a:off x="8135938" y="3014663"/>
            <a:ext cx="955675" cy="304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400">
                <a:latin typeface="Arial Narrow" panose="020B0606020202030204" pitchFamily="34" charset="0"/>
              </a:rPr>
              <a:t>160.80.81.6</a:t>
            </a:r>
          </a:p>
        </p:txBody>
      </p:sp>
      <p:sp>
        <p:nvSpPr>
          <p:cNvPr id="9236" name="Text Box 19">
            <a:extLst>
              <a:ext uri="{FF2B5EF4-FFF2-40B4-BE49-F238E27FC236}">
                <a16:creationId xmlns:a16="http://schemas.microsoft.com/office/drawing/2014/main" id="{05303423-187E-4D50-BDAA-8812FC2FAD3D}"/>
              </a:ext>
            </a:extLst>
          </p:cNvPr>
          <p:cNvSpPr txBox="1">
            <a:spLocks noChangeArrowheads="1"/>
          </p:cNvSpPr>
          <p:nvPr/>
        </p:nvSpPr>
        <p:spPr bwMode="auto">
          <a:xfrm>
            <a:off x="2771775" y="2725738"/>
            <a:ext cx="793750" cy="304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400">
                <a:latin typeface="Arial Narrow" panose="020B0606020202030204" pitchFamily="34" charset="0"/>
              </a:rPr>
              <a:t>212.1.1.1</a:t>
            </a:r>
          </a:p>
        </p:txBody>
      </p:sp>
      <p:sp>
        <p:nvSpPr>
          <p:cNvPr id="9237" name="Text Box 20">
            <a:extLst>
              <a:ext uri="{FF2B5EF4-FFF2-40B4-BE49-F238E27FC236}">
                <a16:creationId xmlns:a16="http://schemas.microsoft.com/office/drawing/2014/main" id="{FC051DE0-14D0-4B2A-8DE7-1421A321ACA5}"/>
              </a:ext>
            </a:extLst>
          </p:cNvPr>
          <p:cNvSpPr txBox="1">
            <a:spLocks noChangeArrowheads="1"/>
          </p:cNvSpPr>
          <p:nvPr/>
        </p:nvSpPr>
        <p:spPr bwMode="auto">
          <a:xfrm>
            <a:off x="5400675" y="2762250"/>
            <a:ext cx="712788" cy="304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400">
                <a:latin typeface="Arial Narrow" panose="020B0606020202030204" pitchFamily="34" charset="0"/>
              </a:rPr>
              <a:t>89.2.3.4</a:t>
            </a:r>
          </a:p>
        </p:txBody>
      </p:sp>
      <p:sp>
        <p:nvSpPr>
          <p:cNvPr id="3" name="Text Box 21">
            <a:extLst>
              <a:ext uri="{FF2B5EF4-FFF2-40B4-BE49-F238E27FC236}">
                <a16:creationId xmlns:a16="http://schemas.microsoft.com/office/drawing/2014/main" id="{65122AC4-2C31-4230-9290-ED7E8AEE3F8C}"/>
              </a:ext>
            </a:extLst>
          </p:cNvPr>
          <p:cNvSpPr txBox="1">
            <a:spLocks noChangeArrowheads="1"/>
          </p:cNvSpPr>
          <p:nvPr/>
        </p:nvSpPr>
        <p:spPr bwMode="auto">
          <a:xfrm>
            <a:off x="5730875" y="1177925"/>
            <a:ext cx="1290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Decapsulate</a:t>
            </a:r>
          </a:p>
        </p:txBody>
      </p:sp>
      <p:sp>
        <p:nvSpPr>
          <p:cNvPr id="9238" name="Rectangle 22">
            <a:extLst>
              <a:ext uri="{FF2B5EF4-FFF2-40B4-BE49-F238E27FC236}">
                <a16:creationId xmlns:a16="http://schemas.microsoft.com/office/drawing/2014/main" id="{461F3C84-28B5-40A4-8DC8-4FB871517231}"/>
              </a:ext>
            </a:extLst>
          </p:cNvPr>
          <p:cNvSpPr>
            <a:spLocks noChangeArrowheads="1"/>
          </p:cNvSpPr>
          <p:nvPr/>
        </p:nvSpPr>
        <p:spPr bwMode="auto">
          <a:xfrm>
            <a:off x="7092950" y="2509838"/>
            <a:ext cx="1116013" cy="4476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a:latin typeface="Arial Narrow" panose="020B0606020202030204" pitchFamily="34" charset="0"/>
              </a:rPr>
              <a:t>IP</a:t>
            </a:r>
            <a:br>
              <a:rPr lang="it-IT" altLang="it-IT" sz="1400">
                <a:latin typeface="Arial Narrow" panose="020B0606020202030204" pitchFamily="34" charset="0"/>
              </a:rPr>
            </a:br>
            <a:r>
              <a:rPr lang="it-IT" altLang="it-IT" sz="1400">
                <a:latin typeface="Arial Narrow" panose="020B0606020202030204" pitchFamily="34" charset="0"/>
              </a:rPr>
              <a:t>d:160.80.81.6</a:t>
            </a:r>
          </a:p>
        </p:txBody>
      </p:sp>
      <p:sp>
        <p:nvSpPr>
          <p:cNvPr id="9239" name="Rectangle 23">
            <a:extLst>
              <a:ext uri="{FF2B5EF4-FFF2-40B4-BE49-F238E27FC236}">
                <a16:creationId xmlns:a16="http://schemas.microsoft.com/office/drawing/2014/main" id="{3ECB94DE-3F22-4434-AC42-956976E370E7}"/>
              </a:ext>
            </a:extLst>
          </p:cNvPr>
          <p:cNvSpPr>
            <a:spLocks noChangeArrowheads="1"/>
          </p:cNvSpPr>
          <p:nvPr/>
        </p:nvSpPr>
        <p:spPr bwMode="auto">
          <a:xfrm>
            <a:off x="4535488" y="2293938"/>
            <a:ext cx="1116012" cy="447675"/>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400">
                <a:latin typeface="Arial Narrow" panose="020B0606020202030204" pitchFamily="34" charset="0"/>
              </a:rPr>
              <a:t>IP</a:t>
            </a:r>
            <a:br>
              <a:rPr lang="it-IT" altLang="it-IT" sz="1400">
                <a:latin typeface="Arial Narrow" panose="020B0606020202030204" pitchFamily="34" charset="0"/>
              </a:rPr>
            </a:br>
            <a:r>
              <a:rPr lang="it-IT" altLang="it-IT" sz="1400">
                <a:latin typeface="Arial Narrow" panose="020B0606020202030204" pitchFamily="34" charset="0"/>
              </a:rPr>
              <a:t>d:160.80.81.6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28"/>
                                        </p:tgtEl>
                                        <p:attrNameLst>
                                          <p:attrName>style.visibility</p:attrName>
                                        </p:attrNameLst>
                                      </p:cBhvr>
                                      <p:to>
                                        <p:strVal val="visible"/>
                                      </p:to>
                                    </p:set>
                                    <p:animEffect transition="in" filter="fade">
                                      <p:cBhvr>
                                        <p:cTn id="10" dur="500"/>
                                        <p:tgtEl>
                                          <p:spTgt spid="92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30"/>
                                        </p:tgtEl>
                                        <p:attrNameLst>
                                          <p:attrName>style.visibility</p:attrName>
                                        </p:attrNameLst>
                                      </p:cBhvr>
                                      <p:to>
                                        <p:strVal val="visible"/>
                                      </p:to>
                                    </p:set>
                                    <p:animEffect transition="in" filter="fade">
                                      <p:cBhvr>
                                        <p:cTn id="13" dur="500"/>
                                        <p:tgtEl>
                                          <p:spTgt spid="92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240"/>
                                        </p:tgtEl>
                                        <p:attrNameLst>
                                          <p:attrName>style.visibility</p:attrName>
                                        </p:attrNameLst>
                                      </p:cBhvr>
                                      <p:to>
                                        <p:strVal val="visible"/>
                                      </p:to>
                                    </p:set>
                                    <p:animEffect transition="in" filter="fade">
                                      <p:cBhvr>
                                        <p:cTn id="18" dur="500"/>
                                        <p:tgtEl>
                                          <p:spTgt spid="92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239"/>
                                        </p:tgtEl>
                                        <p:attrNameLst>
                                          <p:attrName>style.visibility</p:attrName>
                                        </p:attrNameLst>
                                      </p:cBhvr>
                                      <p:to>
                                        <p:strVal val="visible"/>
                                      </p:to>
                                    </p:set>
                                    <p:animEffect transition="in" filter="fade">
                                      <p:cBhvr>
                                        <p:cTn id="23" dur="500"/>
                                        <p:tgtEl>
                                          <p:spTgt spid="92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9227"/>
                                        </p:tgtEl>
                                        <p:attrNameLst>
                                          <p:attrName>style.visibility</p:attrName>
                                        </p:attrNameLst>
                                      </p:cBhvr>
                                      <p:to>
                                        <p:strVal val="visible"/>
                                      </p:to>
                                    </p:set>
                                    <p:animEffect transition="in" filter="fade">
                                      <p:cBhvr>
                                        <p:cTn id="28" dur="500"/>
                                        <p:tgtEl>
                                          <p:spTgt spid="92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229"/>
                                        </p:tgtEl>
                                        <p:attrNameLst>
                                          <p:attrName>style.visibility</p:attrName>
                                        </p:attrNameLst>
                                      </p:cBhvr>
                                      <p:to>
                                        <p:strVal val="visible"/>
                                      </p:to>
                                    </p:set>
                                    <p:animEffect transition="in" filter="fade">
                                      <p:cBhvr>
                                        <p:cTn id="31" dur="500"/>
                                        <p:tgtEl>
                                          <p:spTgt spid="92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38"/>
                                        </p:tgtEl>
                                        <p:attrNameLst>
                                          <p:attrName>style.visibility</p:attrName>
                                        </p:attrNameLst>
                                      </p:cBhvr>
                                      <p:to>
                                        <p:strVal val="visible"/>
                                      </p:to>
                                    </p:set>
                                    <p:animEffect transition="in" filter="fade">
                                      <p:cBhvr>
                                        <p:cTn id="39" dur="500"/>
                                        <p:tgtEl>
                                          <p:spTgt spid="92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219">
                                            <p:txEl>
                                              <p:pRg st="0" end="0"/>
                                            </p:txEl>
                                          </p:spTgt>
                                        </p:tgtEl>
                                        <p:attrNameLst>
                                          <p:attrName>style.visibility</p:attrName>
                                        </p:attrNameLst>
                                      </p:cBhvr>
                                      <p:to>
                                        <p:strVal val="visible"/>
                                      </p:to>
                                    </p:set>
                                    <p:animEffect transition="in" filter="fade">
                                      <p:cBhvr>
                                        <p:cTn id="44" dur="500"/>
                                        <p:tgtEl>
                                          <p:spTgt spid="9219">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219">
                                            <p:txEl>
                                              <p:pRg st="1" end="1"/>
                                            </p:txEl>
                                          </p:spTgt>
                                        </p:tgtEl>
                                        <p:attrNameLst>
                                          <p:attrName>style.visibility</p:attrName>
                                        </p:attrNameLst>
                                      </p:cBhvr>
                                      <p:to>
                                        <p:strVal val="visible"/>
                                      </p:to>
                                    </p:set>
                                    <p:animEffect transition="in" filter="fade">
                                      <p:cBhvr>
                                        <p:cTn id="47" dur="500"/>
                                        <p:tgtEl>
                                          <p:spTgt spid="921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219">
                                            <p:txEl>
                                              <p:pRg st="3" end="3"/>
                                            </p:txEl>
                                          </p:spTgt>
                                        </p:tgtEl>
                                        <p:attrNameLst>
                                          <p:attrName>style.visibility</p:attrName>
                                        </p:attrNameLst>
                                      </p:cBhvr>
                                      <p:to>
                                        <p:strVal val="visible"/>
                                      </p:to>
                                    </p:set>
                                    <p:animEffect transition="in" filter="fade">
                                      <p:cBhvr>
                                        <p:cTn id="52" dur="500"/>
                                        <p:tgtEl>
                                          <p:spTgt spid="9219">
                                            <p:txEl>
                                              <p:pRg st="3" end="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219">
                                            <p:txEl>
                                              <p:pRg st="4" end="4"/>
                                            </p:txEl>
                                          </p:spTgt>
                                        </p:tgtEl>
                                        <p:attrNameLst>
                                          <p:attrName>style.visibility</p:attrName>
                                        </p:attrNameLst>
                                      </p:cBhvr>
                                      <p:to>
                                        <p:strVal val="visible"/>
                                      </p:to>
                                    </p:set>
                                    <p:animEffect transition="in" filter="fade">
                                      <p:cBhvr>
                                        <p:cTn id="55" dur="500"/>
                                        <p:tgtEl>
                                          <p:spTgt spid="9219">
                                            <p:txEl>
                                              <p:pRg st="4" end="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219">
                                            <p:txEl>
                                              <p:pRg st="5" end="5"/>
                                            </p:txEl>
                                          </p:spTgt>
                                        </p:tgtEl>
                                        <p:attrNameLst>
                                          <p:attrName>style.visibility</p:attrName>
                                        </p:attrNameLst>
                                      </p:cBhvr>
                                      <p:to>
                                        <p:strVal val="visible"/>
                                      </p:to>
                                    </p:set>
                                    <p:animEffect transition="in" filter="fade">
                                      <p:cBhvr>
                                        <p:cTn id="58" dur="500"/>
                                        <p:tgtEl>
                                          <p:spTgt spid="9219">
                                            <p:txEl>
                                              <p:pRg st="5" end="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219">
                                            <p:txEl>
                                              <p:pRg st="6" end="6"/>
                                            </p:txEl>
                                          </p:spTgt>
                                        </p:tgtEl>
                                        <p:attrNameLst>
                                          <p:attrName>style.visibility</p:attrName>
                                        </p:attrNameLst>
                                      </p:cBhvr>
                                      <p:to>
                                        <p:strVal val="visible"/>
                                      </p:to>
                                    </p:set>
                                    <p:animEffect transition="in" filter="fade">
                                      <p:cBhvr>
                                        <p:cTn id="61"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animBg="1"/>
      <p:bldP spid="9219" grpId="0" build="p"/>
      <p:bldP spid="9228" grpId="0" animBg="1"/>
      <p:bldP spid="9229" grpId="0" animBg="1"/>
      <p:bldP spid="9230" grpId="0"/>
      <p:bldP spid="3" grpId="0"/>
      <p:bldP spid="9238" grpId="0" animBg="1"/>
      <p:bldP spid="92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02" name="Rectangle 2">
            <a:extLst>
              <a:ext uri="{FF2B5EF4-FFF2-40B4-BE49-F238E27FC236}">
                <a16:creationId xmlns:a16="http://schemas.microsoft.com/office/drawing/2014/main" id="{7AF14170-C537-4986-91F4-6540CC981171}"/>
              </a:ext>
            </a:extLst>
          </p:cNvPr>
          <p:cNvSpPr>
            <a:spLocks noGrp="1" noChangeArrowheads="1"/>
          </p:cNvSpPr>
          <p:nvPr>
            <p:ph type="title"/>
          </p:nvPr>
        </p:nvSpPr>
        <p:spPr/>
        <p:txBody>
          <a:bodyPr/>
          <a:lstStyle/>
          <a:p>
            <a:pPr eaLnBrk="1" hangingPunct="1">
              <a:defRPr/>
            </a:pPr>
            <a:r>
              <a:rPr lang="it-IT"/>
              <a:t>CHILD_SA generation</a:t>
            </a:r>
          </a:p>
        </p:txBody>
      </p:sp>
      <p:sp>
        <p:nvSpPr>
          <p:cNvPr id="56323" name="Rectangle 3">
            <a:extLst>
              <a:ext uri="{FF2B5EF4-FFF2-40B4-BE49-F238E27FC236}">
                <a16:creationId xmlns:a16="http://schemas.microsoft.com/office/drawing/2014/main" id="{B37FAC3D-72F3-4C90-933E-54373DA5FED4}"/>
              </a:ext>
            </a:extLst>
          </p:cNvPr>
          <p:cNvSpPr>
            <a:spLocks noGrp="1" noChangeArrowheads="1"/>
          </p:cNvSpPr>
          <p:nvPr>
            <p:ph type="body" idx="1"/>
          </p:nvPr>
        </p:nvSpPr>
        <p:spPr/>
        <p:txBody>
          <a:bodyPr/>
          <a:lstStyle/>
          <a:p>
            <a:pPr eaLnBrk="1" hangingPunct="1">
              <a:lnSpc>
                <a:spcPct val="80000"/>
              </a:lnSpc>
            </a:pPr>
            <a:r>
              <a:rPr lang="it-IT" altLang="it-IT" sz="2800"/>
              <a:t>First CHILD_SA directly incorporated in AUTH messages</a:t>
            </a:r>
          </a:p>
          <a:p>
            <a:pPr lvl="1" eaLnBrk="1" hangingPunct="1">
              <a:lnSpc>
                <a:spcPct val="80000"/>
              </a:lnSpc>
            </a:pPr>
            <a:r>
              <a:rPr lang="it-IT" altLang="it-IT" sz="2800"/>
              <a:t>Transmits new Security Association payloads to negotiate security parameters for the CHILD_SA</a:t>
            </a:r>
          </a:p>
          <a:p>
            <a:pPr lvl="1" eaLnBrk="1" hangingPunct="1">
              <a:lnSpc>
                <a:spcPct val="80000"/>
              </a:lnSpc>
            </a:pPr>
            <a:r>
              <a:rPr lang="it-IT" altLang="it-IT" sz="2800"/>
              <a:t>Transmits the Traffic Selector (TS) parameters, i.e. the IP addresses, port numbers &amp; protocols to which the SA must be applied</a:t>
            </a:r>
          </a:p>
          <a:p>
            <a:pPr lvl="2" eaLnBrk="1" hangingPunct="1">
              <a:lnSpc>
                <a:spcPct val="80000"/>
              </a:lnSpc>
            </a:pPr>
            <a:r>
              <a:rPr lang="it-IT" altLang="it-IT" sz="2400"/>
              <a:t>E.g. IP addresses in the range 192.168.1.1-12</a:t>
            </a:r>
          </a:p>
          <a:p>
            <a:pPr lvl="2" eaLnBrk="1" hangingPunct="1">
              <a:lnSpc>
                <a:spcPct val="80000"/>
              </a:lnSpc>
            </a:pPr>
            <a:r>
              <a:rPr lang="it-IT" altLang="it-IT" sz="2400"/>
              <a:t>TS parameters included in the Security Policy Database</a:t>
            </a:r>
          </a:p>
          <a:p>
            <a:pPr eaLnBrk="1" hangingPunct="1">
              <a:lnSpc>
                <a:spcPct val="80000"/>
              </a:lnSpc>
            </a:pPr>
            <a:r>
              <a:rPr lang="it-IT" altLang="it-IT" sz="2800"/>
              <a:t>Other CHILD_SA may follow</a:t>
            </a:r>
          </a:p>
          <a:p>
            <a:pPr lvl="1" eaLnBrk="1" hangingPunct="1">
              <a:lnSpc>
                <a:spcPct val="80000"/>
              </a:lnSpc>
            </a:pPr>
            <a:r>
              <a:rPr lang="it-IT" altLang="it-IT" sz="2800"/>
              <a:t>Further include new nonces</a:t>
            </a:r>
          </a:p>
          <a:p>
            <a:pPr eaLnBrk="1" hangingPunct="1">
              <a:lnSpc>
                <a:spcPct val="80000"/>
              </a:lnSpc>
            </a:pPr>
            <a:endParaRPr lang="it-IT" altLang="it-IT"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a:extLst>
              <a:ext uri="{FF2B5EF4-FFF2-40B4-BE49-F238E27FC236}">
                <a16:creationId xmlns:a16="http://schemas.microsoft.com/office/drawing/2014/main" id="{A0775462-0AE6-468D-AA90-11CA23257076}"/>
              </a:ext>
            </a:extLst>
          </p:cNvPr>
          <p:cNvSpPr>
            <a:spLocks noGrp="1" noChangeArrowheads="1"/>
          </p:cNvSpPr>
          <p:nvPr>
            <p:ph type="title"/>
          </p:nvPr>
        </p:nvSpPr>
        <p:spPr/>
        <p:txBody>
          <a:bodyPr/>
          <a:lstStyle/>
          <a:p>
            <a:pPr eaLnBrk="1" hangingPunct="1">
              <a:defRPr/>
            </a:pPr>
            <a:r>
              <a:rPr lang="it-IT"/>
              <a:t>INFORMATIONAL</a:t>
            </a:r>
          </a:p>
        </p:txBody>
      </p:sp>
      <p:sp>
        <p:nvSpPr>
          <p:cNvPr id="57347" name="Rectangle 3">
            <a:extLst>
              <a:ext uri="{FF2B5EF4-FFF2-40B4-BE49-F238E27FC236}">
                <a16:creationId xmlns:a16="http://schemas.microsoft.com/office/drawing/2014/main" id="{D093520D-8E1F-4561-88F3-62200B99B3E3}"/>
              </a:ext>
            </a:extLst>
          </p:cNvPr>
          <p:cNvSpPr>
            <a:spLocks noGrp="1" noChangeArrowheads="1"/>
          </p:cNvSpPr>
          <p:nvPr>
            <p:ph type="body" idx="1"/>
          </p:nvPr>
        </p:nvSpPr>
        <p:spPr/>
        <p:txBody>
          <a:bodyPr/>
          <a:lstStyle/>
          <a:p>
            <a:pPr eaLnBrk="1" hangingPunct="1"/>
            <a:r>
              <a:rPr lang="it-IT" altLang="it-IT"/>
              <a:t>Notification messages </a:t>
            </a:r>
          </a:p>
          <a:p>
            <a:pPr eaLnBrk="1" hangingPunct="1"/>
            <a:r>
              <a:rPr lang="it-IT" altLang="it-IT"/>
              <a:t>Configuration messages </a:t>
            </a:r>
          </a:p>
          <a:p>
            <a:pPr lvl="1" eaLnBrk="1" hangingPunct="1"/>
            <a:r>
              <a:rPr lang="it-IT" altLang="it-IT"/>
              <a:t>E.g. assign internal IP address to remote terminal tunneled into an IPsec SA</a:t>
            </a:r>
          </a:p>
          <a:p>
            <a:pPr eaLnBrk="1" hangingPunct="1"/>
            <a:r>
              <a:rPr lang="it-IT" altLang="it-IT"/>
              <a:t>Report error conditions</a:t>
            </a:r>
          </a:p>
          <a:p>
            <a:pPr eaLnBrk="1" hangingPunct="1"/>
            <a:r>
              <a:rPr lang="it-IT" altLang="it-IT"/>
              <a:t>Empty INFORMATIONAL payload = check for liveness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a:extLst>
              <a:ext uri="{FF2B5EF4-FFF2-40B4-BE49-F238E27FC236}">
                <a16:creationId xmlns:a16="http://schemas.microsoft.com/office/drawing/2014/main" id="{41A4AC20-F9C9-455D-9AC5-4710E4657A07}"/>
              </a:ext>
            </a:extLst>
          </p:cNvPr>
          <p:cNvSpPr>
            <a:spLocks noGrp="1" noChangeArrowheads="1"/>
          </p:cNvSpPr>
          <p:nvPr>
            <p:ph type="title"/>
          </p:nvPr>
        </p:nvSpPr>
        <p:spPr>
          <a:xfrm>
            <a:off x="263525" y="225425"/>
            <a:ext cx="8629650" cy="649288"/>
          </a:xfrm>
        </p:spPr>
        <p:txBody>
          <a:bodyPr/>
          <a:lstStyle/>
          <a:p>
            <a:pPr eaLnBrk="1" hangingPunct="1">
              <a:defRPr/>
            </a:pPr>
            <a:r>
              <a:rPr lang="it-IT" dirty="0"/>
              <a:t>VPN 2° </a:t>
            </a:r>
            <a:r>
              <a:rPr lang="it-IT" dirty="0" err="1"/>
              <a:t>ingredient</a:t>
            </a:r>
            <a:r>
              <a:rPr lang="it-IT" dirty="0"/>
              <a:t> </a:t>
            </a:r>
            <a:r>
              <a:rPr lang="it-IT" dirty="0">
                <a:sym typeface="Wingdings" pitchFamily="2" charset="2"/>
              </a:rPr>
              <a:t> </a:t>
            </a:r>
            <a:r>
              <a:rPr lang="it-IT" dirty="0" err="1">
                <a:sym typeface="Wingdings" pitchFamily="2" charset="2"/>
              </a:rPr>
              <a:t>encryption</a:t>
            </a:r>
            <a:endParaRPr lang="it-IT" dirty="0"/>
          </a:p>
        </p:txBody>
      </p:sp>
      <p:sp>
        <p:nvSpPr>
          <p:cNvPr id="10243" name="Cloud">
            <a:extLst>
              <a:ext uri="{FF2B5EF4-FFF2-40B4-BE49-F238E27FC236}">
                <a16:creationId xmlns:a16="http://schemas.microsoft.com/office/drawing/2014/main" id="{77B99BF6-940D-43E7-872B-DDB4892B71EB}"/>
              </a:ext>
            </a:extLst>
          </p:cNvPr>
          <p:cNvSpPr>
            <a:spLocks noChangeAspect="1" noEditPoints="1" noChangeArrowheads="1"/>
          </p:cNvSpPr>
          <p:nvPr/>
        </p:nvSpPr>
        <p:spPr bwMode="auto">
          <a:xfrm>
            <a:off x="323850" y="16875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10244" name="Cloud">
            <a:extLst>
              <a:ext uri="{FF2B5EF4-FFF2-40B4-BE49-F238E27FC236}">
                <a16:creationId xmlns:a16="http://schemas.microsoft.com/office/drawing/2014/main" id="{ADDC662F-822A-4B03-9A92-4E102CDD79F8}"/>
              </a:ext>
            </a:extLst>
          </p:cNvPr>
          <p:cNvSpPr>
            <a:spLocks noChangeAspect="1" noEditPoints="1" noChangeArrowheads="1"/>
          </p:cNvSpPr>
          <p:nvPr/>
        </p:nvSpPr>
        <p:spPr bwMode="auto">
          <a:xfrm>
            <a:off x="6373813" y="1687513"/>
            <a:ext cx="2241550" cy="1979612"/>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10245" name="Picture 5">
            <a:extLst>
              <a:ext uri="{FF2B5EF4-FFF2-40B4-BE49-F238E27FC236}">
                <a16:creationId xmlns:a16="http://schemas.microsoft.com/office/drawing/2014/main" id="{D3C24528-912E-4DEC-8D4F-1C097B79B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21558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6" name="Picture 6">
            <a:extLst>
              <a:ext uri="{FF2B5EF4-FFF2-40B4-BE49-F238E27FC236}">
                <a16:creationId xmlns:a16="http://schemas.microsoft.com/office/drawing/2014/main" id="{D41DE1ED-72E1-4164-A797-97EA86E40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5" y="2155825"/>
            <a:ext cx="8080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47" name="Cloud">
            <a:extLst>
              <a:ext uri="{FF2B5EF4-FFF2-40B4-BE49-F238E27FC236}">
                <a16:creationId xmlns:a16="http://schemas.microsoft.com/office/drawing/2014/main" id="{5B8DDDF6-3700-413F-B2EC-D8AAD06F81CB}"/>
              </a:ext>
            </a:extLst>
          </p:cNvPr>
          <p:cNvSpPr>
            <a:spLocks noChangeAspect="1" noEditPoints="1" noChangeArrowheads="1"/>
          </p:cNvSpPr>
          <p:nvPr/>
        </p:nvSpPr>
        <p:spPr bwMode="auto">
          <a:xfrm>
            <a:off x="3095625" y="1795463"/>
            <a:ext cx="2881313" cy="1187450"/>
          </a:xfrm>
          <a:custGeom>
            <a:avLst/>
            <a:gdLst>
              <a:gd name="T0" fmla="*/ 159024867 w 21600"/>
              <a:gd name="T1" fmla="*/ 1794355530 h 21600"/>
              <a:gd name="T2" fmla="*/ 2147483646 w 21600"/>
              <a:gd name="T3" fmla="*/ 2147483646 h 21600"/>
              <a:gd name="T4" fmla="*/ 2147483646 w 21600"/>
              <a:gd name="T5" fmla="*/ 1794355530 h 21600"/>
              <a:gd name="T6" fmla="*/ 2147483646 w 21600"/>
              <a:gd name="T7" fmla="*/ 20518921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grpSp>
        <p:nvGrpSpPr>
          <p:cNvPr id="10248" name="Group 8">
            <a:extLst>
              <a:ext uri="{FF2B5EF4-FFF2-40B4-BE49-F238E27FC236}">
                <a16:creationId xmlns:a16="http://schemas.microsoft.com/office/drawing/2014/main" id="{400CA735-920D-409D-97A5-1FE21E70C007}"/>
              </a:ext>
            </a:extLst>
          </p:cNvPr>
          <p:cNvGrpSpPr>
            <a:grpSpLocks/>
          </p:cNvGrpSpPr>
          <p:nvPr/>
        </p:nvGrpSpPr>
        <p:grpSpPr bwMode="auto">
          <a:xfrm>
            <a:off x="900113" y="2351088"/>
            <a:ext cx="1187450" cy="431800"/>
            <a:chOff x="1247" y="3680"/>
            <a:chExt cx="748" cy="272"/>
          </a:xfrm>
        </p:grpSpPr>
        <p:sp>
          <p:nvSpPr>
            <p:cNvPr id="10289" name="Rectangle 9">
              <a:extLst>
                <a:ext uri="{FF2B5EF4-FFF2-40B4-BE49-F238E27FC236}">
                  <a16:creationId xmlns:a16="http://schemas.microsoft.com/office/drawing/2014/main" id="{42F3A8B8-BD82-451A-B50D-0C69501802AD}"/>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90" name="Rectangle 10">
              <a:extLst>
                <a:ext uri="{FF2B5EF4-FFF2-40B4-BE49-F238E27FC236}">
                  <a16:creationId xmlns:a16="http://schemas.microsoft.com/office/drawing/2014/main" id="{FECA7B5D-318E-445C-B49E-0A4E01D0B0D2}"/>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DATA</a:t>
              </a:r>
            </a:p>
          </p:txBody>
        </p:sp>
      </p:grpSp>
      <p:grpSp>
        <p:nvGrpSpPr>
          <p:cNvPr id="10249" name="Group 11">
            <a:extLst>
              <a:ext uri="{FF2B5EF4-FFF2-40B4-BE49-F238E27FC236}">
                <a16:creationId xmlns:a16="http://schemas.microsoft.com/office/drawing/2014/main" id="{E9C25D50-F514-4C16-83E8-F13406977A2C}"/>
              </a:ext>
            </a:extLst>
          </p:cNvPr>
          <p:cNvGrpSpPr>
            <a:grpSpLocks/>
          </p:cNvGrpSpPr>
          <p:nvPr/>
        </p:nvGrpSpPr>
        <p:grpSpPr bwMode="auto">
          <a:xfrm>
            <a:off x="7021513" y="2386013"/>
            <a:ext cx="1187450" cy="431800"/>
            <a:chOff x="1247" y="3680"/>
            <a:chExt cx="748" cy="272"/>
          </a:xfrm>
        </p:grpSpPr>
        <p:sp>
          <p:nvSpPr>
            <p:cNvPr id="10287" name="Rectangle 12">
              <a:extLst>
                <a:ext uri="{FF2B5EF4-FFF2-40B4-BE49-F238E27FC236}">
                  <a16:creationId xmlns:a16="http://schemas.microsoft.com/office/drawing/2014/main" id="{333492D3-EE40-4668-8F5F-88C7A02CB723}"/>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88" name="Rectangle 13">
              <a:extLst>
                <a:ext uri="{FF2B5EF4-FFF2-40B4-BE49-F238E27FC236}">
                  <a16:creationId xmlns:a16="http://schemas.microsoft.com/office/drawing/2014/main" id="{2889DAFD-A073-4EC9-8610-8261DEAD26B8}"/>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DATA</a:t>
              </a:r>
            </a:p>
          </p:txBody>
        </p:sp>
      </p:grpSp>
      <p:grpSp>
        <p:nvGrpSpPr>
          <p:cNvPr id="10250" name="Group 14">
            <a:extLst>
              <a:ext uri="{FF2B5EF4-FFF2-40B4-BE49-F238E27FC236}">
                <a16:creationId xmlns:a16="http://schemas.microsoft.com/office/drawing/2014/main" id="{2D20E344-73F6-49D9-AE85-C2610BBF021C}"/>
              </a:ext>
            </a:extLst>
          </p:cNvPr>
          <p:cNvGrpSpPr>
            <a:grpSpLocks/>
          </p:cNvGrpSpPr>
          <p:nvPr/>
        </p:nvGrpSpPr>
        <p:grpSpPr bwMode="auto">
          <a:xfrm>
            <a:off x="3924300" y="2133600"/>
            <a:ext cx="1187450" cy="431800"/>
            <a:chOff x="1247" y="3680"/>
            <a:chExt cx="748" cy="272"/>
          </a:xfrm>
        </p:grpSpPr>
        <p:sp>
          <p:nvSpPr>
            <p:cNvPr id="10285" name="Rectangle 15">
              <a:extLst>
                <a:ext uri="{FF2B5EF4-FFF2-40B4-BE49-F238E27FC236}">
                  <a16:creationId xmlns:a16="http://schemas.microsoft.com/office/drawing/2014/main" id="{69EAA70B-004A-410E-B497-EF90E2F9EF86}"/>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86" name="Rectangle 16">
              <a:extLst>
                <a:ext uri="{FF2B5EF4-FFF2-40B4-BE49-F238E27FC236}">
                  <a16:creationId xmlns:a16="http://schemas.microsoft.com/office/drawing/2014/main" id="{C364DFC7-D34C-4A93-A3F7-658C822658DB}"/>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encrypted</a:t>
              </a:r>
            </a:p>
          </p:txBody>
        </p:sp>
      </p:grpSp>
      <p:sp>
        <p:nvSpPr>
          <p:cNvPr id="10251" name="Freeform 17">
            <a:extLst>
              <a:ext uri="{FF2B5EF4-FFF2-40B4-BE49-F238E27FC236}">
                <a16:creationId xmlns:a16="http://schemas.microsoft.com/office/drawing/2014/main" id="{A33EC839-F96E-4B85-BE69-5868E12ED303}"/>
              </a:ext>
            </a:extLst>
          </p:cNvPr>
          <p:cNvSpPr>
            <a:spLocks/>
          </p:cNvSpPr>
          <p:nvPr/>
        </p:nvSpPr>
        <p:spPr bwMode="auto">
          <a:xfrm>
            <a:off x="2159000" y="1876425"/>
            <a:ext cx="1152525" cy="630238"/>
          </a:xfrm>
          <a:custGeom>
            <a:avLst/>
            <a:gdLst>
              <a:gd name="T0" fmla="*/ 0 w 726"/>
              <a:gd name="T1" fmla="*/ 2147483646 h 397"/>
              <a:gd name="T2" fmla="*/ 2147483646 w 726"/>
              <a:gd name="T3" fmla="*/ 2147483646 h 397"/>
              <a:gd name="T4" fmla="*/ 2147483646 w 726"/>
              <a:gd name="T5" fmla="*/ 2147483646 h 397"/>
              <a:gd name="T6" fmla="*/ 2147483646 w 726"/>
              <a:gd name="T7" fmla="*/ 2147483646 h 397"/>
              <a:gd name="T8" fmla="*/ 2147483646 w 726"/>
              <a:gd name="T9" fmla="*/ 2147483646 h 397"/>
              <a:gd name="T10" fmla="*/ 2147483646 w 726"/>
              <a:gd name="T11" fmla="*/ 2147483646 h 397"/>
              <a:gd name="T12" fmla="*/ 2147483646 w 726"/>
              <a:gd name="T13" fmla="*/ 2147483646 h 397"/>
              <a:gd name="T14" fmla="*/ 2147483646 w 726"/>
              <a:gd name="T15" fmla="*/ 2147483646 h 397"/>
              <a:gd name="T16" fmla="*/ 0 60000 65536"/>
              <a:gd name="T17" fmla="*/ 0 60000 65536"/>
              <a:gd name="T18" fmla="*/ 0 60000 65536"/>
              <a:gd name="T19" fmla="*/ 0 60000 65536"/>
              <a:gd name="T20" fmla="*/ 0 60000 65536"/>
              <a:gd name="T21" fmla="*/ 0 60000 65536"/>
              <a:gd name="T22" fmla="*/ 0 60000 65536"/>
              <a:gd name="T23" fmla="*/ 0 60000 65536"/>
              <a:gd name="T24" fmla="*/ 0 w 726"/>
              <a:gd name="T25" fmla="*/ 0 h 397"/>
              <a:gd name="T26" fmla="*/ 726 w 726"/>
              <a:gd name="T27" fmla="*/ 397 h 3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6" h="397">
                <a:moveTo>
                  <a:pt x="0" y="389"/>
                </a:moveTo>
                <a:cubicBezTo>
                  <a:pt x="78" y="393"/>
                  <a:pt x="156" y="397"/>
                  <a:pt x="205" y="344"/>
                </a:cubicBezTo>
                <a:cubicBezTo>
                  <a:pt x="254" y="291"/>
                  <a:pt x="265" y="129"/>
                  <a:pt x="295" y="72"/>
                </a:cubicBezTo>
                <a:cubicBezTo>
                  <a:pt x="325" y="15"/>
                  <a:pt x="363" y="0"/>
                  <a:pt x="386" y="4"/>
                </a:cubicBezTo>
                <a:cubicBezTo>
                  <a:pt x="409" y="8"/>
                  <a:pt x="424" y="49"/>
                  <a:pt x="431" y="94"/>
                </a:cubicBezTo>
                <a:cubicBezTo>
                  <a:pt x="438" y="139"/>
                  <a:pt x="405" y="238"/>
                  <a:pt x="431" y="276"/>
                </a:cubicBezTo>
                <a:cubicBezTo>
                  <a:pt x="457" y="314"/>
                  <a:pt x="541" y="314"/>
                  <a:pt x="590" y="321"/>
                </a:cubicBezTo>
                <a:cubicBezTo>
                  <a:pt x="639" y="328"/>
                  <a:pt x="682" y="324"/>
                  <a:pt x="726" y="321"/>
                </a:cubicBezTo>
              </a:path>
            </a:pathLst>
          </a:custGeom>
          <a:noFill/>
          <a:ln w="63500" cap="flat" cmpd="sng">
            <a:solidFill>
              <a:srgbClr val="80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10252" name="Freeform 18">
            <a:extLst>
              <a:ext uri="{FF2B5EF4-FFF2-40B4-BE49-F238E27FC236}">
                <a16:creationId xmlns:a16="http://schemas.microsoft.com/office/drawing/2014/main" id="{88E71865-A25D-4D3A-B6AF-A25269EE9922}"/>
              </a:ext>
            </a:extLst>
          </p:cNvPr>
          <p:cNvSpPr>
            <a:spLocks/>
          </p:cNvSpPr>
          <p:nvPr/>
        </p:nvSpPr>
        <p:spPr bwMode="auto">
          <a:xfrm flipH="1">
            <a:off x="5795963" y="1900238"/>
            <a:ext cx="1152525" cy="630237"/>
          </a:xfrm>
          <a:custGeom>
            <a:avLst/>
            <a:gdLst>
              <a:gd name="T0" fmla="*/ 0 w 726"/>
              <a:gd name="T1" fmla="*/ 2147483646 h 397"/>
              <a:gd name="T2" fmla="*/ 2147483646 w 726"/>
              <a:gd name="T3" fmla="*/ 2147483646 h 397"/>
              <a:gd name="T4" fmla="*/ 2147483646 w 726"/>
              <a:gd name="T5" fmla="*/ 2147483646 h 397"/>
              <a:gd name="T6" fmla="*/ 2147483646 w 726"/>
              <a:gd name="T7" fmla="*/ 2147483646 h 397"/>
              <a:gd name="T8" fmla="*/ 2147483646 w 726"/>
              <a:gd name="T9" fmla="*/ 2147483646 h 397"/>
              <a:gd name="T10" fmla="*/ 2147483646 w 726"/>
              <a:gd name="T11" fmla="*/ 2147483646 h 397"/>
              <a:gd name="T12" fmla="*/ 2147483646 w 726"/>
              <a:gd name="T13" fmla="*/ 2147483646 h 397"/>
              <a:gd name="T14" fmla="*/ 2147483646 w 726"/>
              <a:gd name="T15" fmla="*/ 2147483646 h 397"/>
              <a:gd name="T16" fmla="*/ 0 60000 65536"/>
              <a:gd name="T17" fmla="*/ 0 60000 65536"/>
              <a:gd name="T18" fmla="*/ 0 60000 65536"/>
              <a:gd name="T19" fmla="*/ 0 60000 65536"/>
              <a:gd name="T20" fmla="*/ 0 60000 65536"/>
              <a:gd name="T21" fmla="*/ 0 60000 65536"/>
              <a:gd name="T22" fmla="*/ 0 60000 65536"/>
              <a:gd name="T23" fmla="*/ 0 60000 65536"/>
              <a:gd name="T24" fmla="*/ 0 w 726"/>
              <a:gd name="T25" fmla="*/ 0 h 397"/>
              <a:gd name="T26" fmla="*/ 726 w 726"/>
              <a:gd name="T27" fmla="*/ 397 h 3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6" h="397">
                <a:moveTo>
                  <a:pt x="0" y="389"/>
                </a:moveTo>
                <a:cubicBezTo>
                  <a:pt x="78" y="393"/>
                  <a:pt x="156" y="397"/>
                  <a:pt x="205" y="344"/>
                </a:cubicBezTo>
                <a:cubicBezTo>
                  <a:pt x="254" y="291"/>
                  <a:pt x="265" y="129"/>
                  <a:pt x="295" y="72"/>
                </a:cubicBezTo>
                <a:cubicBezTo>
                  <a:pt x="325" y="15"/>
                  <a:pt x="363" y="0"/>
                  <a:pt x="386" y="4"/>
                </a:cubicBezTo>
                <a:cubicBezTo>
                  <a:pt x="409" y="8"/>
                  <a:pt x="424" y="49"/>
                  <a:pt x="431" y="94"/>
                </a:cubicBezTo>
                <a:cubicBezTo>
                  <a:pt x="438" y="139"/>
                  <a:pt x="405" y="238"/>
                  <a:pt x="431" y="276"/>
                </a:cubicBezTo>
                <a:cubicBezTo>
                  <a:pt x="457" y="314"/>
                  <a:pt x="541" y="314"/>
                  <a:pt x="590" y="321"/>
                </a:cubicBezTo>
                <a:cubicBezTo>
                  <a:pt x="639" y="328"/>
                  <a:pt x="682" y="324"/>
                  <a:pt x="726" y="321"/>
                </a:cubicBezTo>
              </a:path>
            </a:pathLst>
          </a:custGeom>
          <a:noFill/>
          <a:ln w="63500" cap="flat" cmpd="sng">
            <a:solidFill>
              <a:srgbClr val="8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it-IT"/>
          </a:p>
        </p:txBody>
      </p:sp>
      <p:pic>
        <p:nvPicPr>
          <p:cNvPr id="10253" name="Picture 19">
            <a:extLst>
              <a:ext uri="{FF2B5EF4-FFF2-40B4-BE49-F238E27FC236}">
                <a16:creationId xmlns:a16="http://schemas.microsoft.com/office/drawing/2014/main" id="{C87FD9CA-5130-42F0-8D66-518DA65A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949325"/>
            <a:ext cx="7858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4" name="AutoShape 20">
            <a:extLst>
              <a:ext uri="{FF2B5EF4-FFF2-40B4-BE49-F238E27FC236}">
                <a16:creationId xmlns:a16="http://schemas.microsoft.com/office/drawing/2014/main" id="{DA8DD967-A3BF-4FDC-B589-7DAE7C13970C}"/>
              </a:ext>
            </a:extLst>
          </p:cNvPr>
          <p:cNvSpPr>
            <a:spLocks noChangeArrowheads="1"/>
          </p:cNvSpPr>
          <p:nvPr/>
        </p:nvSpPr>
        <p:spPr bwMode="auto">
          <a:xfrm>
            <a:off x="2605088" y="1470025"/>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0255" name="Text Box 21">
            <a:extLst>
              <a:ext uri="{FF2B5EF4-FFF2-40B4-BE49-F238E27FC236}">
                <a16:creationId xmlns:a16="http://schemas.microsoft.com/office/drawing/2014/main" id="{824264A8-DA2D-4D8E-9A0C-9351A905C700}"/>
              </a:ext>
            </a:extLst>
          </p:cNvPr>
          <p:cNvSpPr txBox="1">
            <a:spLocks noChangeArrowheads="1"/>
          </p:cNvSpPr>
          <p:nvPr/>
        </p:nvSpPr>
        <p:spPr bwMode="auto">
          <a:xfrm>
            <a:off x="2530475" y="1182688"/>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50000"/>
              </a:spcBef>
              <a:buClrTx/>
              <a:buFontTx/>
              <a:buNone/>
            </a:pPr>
            <a:r>
              <a:rPr lang="it-IT" altLang="it-IT" sz="1600" i="1">
                <a:latin typeface="New York" charset="0"/>
              </a:rPr>
              <a:t>encrypt</a:t>
            </a:r>
          </a:p>
        </p:txBody>
      </p:sp>
      <p:pic>
        <p:nvPicPr>
          <p:cNvPr id="10256" name="Picture 22">
            <a:extLst>
              <a:ext uri="{FF2B5EF4-FFF2-40B4-BE49-F238E27FC236}">
                <a16:creationId xmlns:a16="http://schemas.microsoft.com/office/drawing/2014/main" id="{E8858815-8330-4C49-AC94-9DC12AB07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263" y="950913"/>
            <a:ext cx="7858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57" name="AutoShape 23">
            <a:extLst>
              <a:ext uri="{FF2B5EF4-FFF2-40B4-BE49-F238E27FC236}">
                <a16:creationId xmlns:a16="http://schemas.microsoft.com/office/drawing/2014/main" id="{939A2C48-59A6-4688-84B2-D59A375572C8}"/>
              </a:ext>
            </a:extLst>
          </p:cNvPr>
          <p:cNvSpPr>
            <a:spLocks noChangeArrowheads="1"/>
          </p:cNvSpPr>
          <p:nvPr/>
        </p:nvSpPr>
        <p:spPr bwMode="auto">
          <a:xfrm>
            <a:off x="6138863" y="1471613"/>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0258" name="Text Box 24">
            <a:extLst>
              <a:ext uri="{FF2B5EF4-FFF2-40B4-BE49-F238E27FC236}">
                <a16:creationId xmlns:a16="http://schemas.microsoft.com/office/drawing/2014/main" id="{77C1E50F-371C-4E2E-8132-60D4B535EADD}"/>
              </a:ext>
            </a:extLst>
          </p:cNvPr>
          <p:cNvSpPr txBox="1">
            <a:spLocks noChangeArrowheads="1"/>
          </p:cNvSpPr>
          <p:nvPr/>
        </p:nvSpPr>
        <p:spPr bwMode="auto">
          <a:xfrm>
            <a:off x="6065838" y="1184275"/>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50000"/>
              </a:spcBef>
              <a:buClrTx/>
              <a:buFontTx/>
              <a:buNone/>
            </a:pPr>
            <a:r>
              <a:rPr lang="it-IT" altLang="it-IT" sz="1600" i="1">
                <a:latin typeface="New York" charset="0"/>
              </a:rPr>
              <a:t>decrypt</a:t>
            </a:r>
          </a:p>
        </p:txBody>
      </p:sp>
      <p:pic>
        <p:nvPicPr>
          <p:cNvPr id="10259" name="Picture 25">
            <a:extLst>
              <a:ext uri="{FF2B5EF4-FFF2-40B4-BE49-F238E27FC236}">
                <a16:creationId xmlns:a16="http://schemas.microsoft.com/office/drawing/2014/main" id="{62E1D427-A337-4AD1-B2B9-1A2A51D6B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163763"/>
            <a:ext cx="6254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0" name="Picture 26">
            <a:extLst>
              <a:ext uri="{FF2B5EF4-FFF2-40B4-BE49-F238E27FC236}">
                <a16:creationId xmlns:a16="http://schemas.microsoft.com/office/drawing/2014/main" id="{2D7802B8-0A1E-4F00-93FF-F1B16AC423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838" y="2205038"/>
            <a:ext cx="62547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1" name="Text Box 27">
            <a:extLst>
              <a:ext uri="{FF2B5EF4-FFF2-40B4-BE49-F238E27FC236}">
                <a16:creationId xmlns:a16="http://schemas.microsoft.com/office/drawing/2014/main" id="{4094E28F-EC72-48BB-92F8-60C3B8575AB0}"/>
              </a:ext>
            </a:extLst>
          </p:cNvPr>
          <p:cNvSpPr txBox="1">
            <a:spLocks noChangeArrowheads="1"/>
          </p:cNvSpPr>
          <p:nvPr/>
        </p:nvSpPr>
        <p:spPr bwMode="auto">
          <a:xfrm>
            <a:off x="3851275" y="3176588"/>
            <a:ext cx="1643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GW to GW basis</a:t>
            </a:r>
          </a:p>
        </p:txBody>
      </p:sp>
      <p:sp>
        <p:nvSpPr>
          <p:cNvPr id="10262" name="Cloud">
            <a:extLst>
              <a:ext uri="{FF2B5EF4-FFF2-40B4-BE49-F238E27FC236}">
                <a16:creationId xmlns:a16="http://schemas.microsoft.com/office/drawing/2014/main" id="{73686AAF-5B67-4AB5-86A6-A819AC2E895D}"/>
              </a:ext>
            </a:extLst>
          </p:cNvPr>
          <p:cNvSpPr>
            <a:spLocks noChangeAspect="1" noEditPoints="1" noChangeArrowheads="1"/>
          </p:cNvSpPr>
          <p:nvPr/>
        </p:nvSpPr>
        <p:spPr bwMode="auto">
          <a:xfrm>
            <a:off x="323850" y="4314825"/>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sp>
        <p:nvSpPr>
          <p:cNvPr id="10263" name="Cloud">
            <a:extLst>
              <a:ext uri="{FF2B5EF4-FFF2-40B4-BE49-F238E27FC236}">
                <a16:creationId xmlns:a16="http://schemas.microsoft.com/office/drawing/2014/main" id="{EFD81FCD-A8FD-4CD5-84C4-E6826CF5C332}"/>
              </a:ext>
            </a:extLst>
          </p:cNvPr>
          <p:cNvSpPr>
            <a:spLocks noChangeAspect="1" noEditPoints="1" noChangeArrowheads="1"/>
          </p:cNvSpPr>
          <p:nvPr/>
        </p:nvSpPr>
        <p:spPr bwMode="auto">
          <a:xfrm>
            <a:off x="6373813" y="4314825"/>
            <a:ext cx="2241550" cy="1979613"/>
          </a:xfrm>
          <a:custGeom>
            <a:avLst/>
            <a:gdLst>
              <a:gd name="T0" fmla="*/ 74879289 w 21600"/>
              <a:gd name="T1" fmla="*/ 2147483646 h 21600"/>
              <a:gd name="T2" fmla="*/ 2147483646 w 21600"/>
              <a:gd name="T3" fmla="*/ 2147483646 h 21600"/>
              <a:gd name="T4" fmla="*/ 2147483646 w 21600"/>
              <a:gd name="T5" fmla="*/ 2147483646 h 21600"/>
              <a:gd name="T6" fmla="*/ 2147483646 w 21600"/>
              <a:gd name="T7" fmla="*/ 95070501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pic>
        <p:nvPicPr>
          <p:cNvPr id="10264" name="Picture 30">
            <a:extLst>
              <a:ext uri="{FF2B5EF4-FFF2-40B4-BE49-F238E27FC236}">
                <a16:creationId xmlns:a16="http://schemas.microsoft.com/office/drawing/2014/main" id="{E8B0AED7-08D8-4235-85DB-163172AAD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4783138"/>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65" name="Picture 31">
            <a:extLst>
              <a:ext uri="{FF2B5EF4-FFF2-40B4-BE49-F238E27FC236}">
                <a16:creationId xmlns:a16="http://schemas.microsoft.com/office/drawing/2014/main" id="{EDCA6B6A-5BBE-4658-A139-A7CA63B82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75" y="4783138"/>
            <a:ext cx="8080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6" name="Cloud">
            <a:extLst>
              <a:ext uri="{FF2B5EF4-FFF2-40B4-BE49-F238E27FC236}">
                <a16:creationId xmlns:a16="http://schemas.microsoft.com/office/drawing/2014/main" id="{9551A4BF-26FC-4CD9-BE81-48C488980291}"/>
              </a:ext>
            </a:extLst>
          </p:cNvPr>
          <p:cNvSpPr>
            <a:spLocks noChangeAspect="1" noEditPoints="1" noChangeArrowheads="1"/>
          </p:cNvSpPr>
          <p:nvPr/>
        </p:nvSpPr>
        <p:spPr bwMode="auto">
          <a:xfrm>
            <a:off x="3095625" y="4422775"/>
            <a:ext cx="2881313" cy="1187450"/>
          </a:xfrm>
          <a:custGeom>
            <a:avLst/>
            <a:gdLst>
              <a:gd name="T0" fmla="*/ 159024867 w 21600"/>
              <a:gd name="T1" fmla="*/ 1794355530 h 21600"/>
              <a:gd name="T2" fmla="*/ 2147483646 w 21600"/>
              <a:gd name="T3" fmla="*/ 2147483646 h 21600"/>
              <a:gd name="T4" fmla="*/ 2147483646 w 21600"/>
              <a:gd name="T5" fmla="*/ 1794355530 h 21600"/>
              <a:gd name="T6" fmla="*/ 2147483646 w 21600"/>
              <a:gd name="T7" fmla="*/ 20518921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it-IT"/>
          </a:p>
        </p:txBody>
      </p:sp>
      <p:grpSp>
        <p:nvGrpSpPr>
          <p:cNvPr id="10267" name="Group 33">
            <a:extLst>
              <a:ext uri="{FF2B5EF4-FFF2-40B4-BE49-F238E27FC236}">
                <a16:creationId xmlns:a16="http://schemas.microsoft.com/office/drawing/2014/main" id="{6CAA3C98-C8C1-4B92-8818-1C9280A98030}"/>
              </a:ext>
            </a:extLst>
          </p:cNvPr>
          <p:cNvGrpSpPr>
            <a:grpSpLocks/>
          </p:cNvGrpSpPr>
          <p:nvPr/>
        </p:nvGrpSpPr>
        <p:grpSpPr bwMode="auto">
          <a:xfrm>
            <a:off x="3924300" y="4760913"/>
            <a:ext cx="1187450" cy="431800"/>
            <a:chOff x="1247" y="3680"/>
            <a:chExt cx="748" cy="272"/>
          </a:xfrm>
        </p:grpSpPr>
        <p:sp>
          <p:nvSpPr>
            <p:cNvPr id="10283" name="Rectangle 34">
              <a:extLst>
                <a:ext uri="{FF2B5EF4-FFF2-40B4-BE49-F238E27FC236}">
                  <a16:creationId xmlns:a16="http://schemas.microsoft.com/office/drawing/2014/main" id="{34EF2EB9-AB15-4EB9-B62D-354CCBF0D02F}"/>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84" name="Rectangle 35">
              <a:extLst>
                <a:ext uri="{FF2B5EF4-FFF2-40B4-BE49-F238E27FC236}">
                  <a16:creationId xmlns:a16="http://schemas.microsoft.com/office/drawing/2014/main" id="{AF2D6816-232B-4EDA-85B3-F1A5F3F30D83}"/>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encrypted</a:t>
              </a:r>
            </a:p>
          </p:txBody>
        </p:sp>
      </p:grpSp>
      <p:pic>
        <p:nvPicPr>
          <p:cNvPr id="10268" name="Picture 36">
            <a:extLst>
              <a:ext uri="{FF2B5EF4-FFF2-40B4-BE49-F238E27FC236}">
                <a16:creationId xmlns:a16="http://schemas.microsoft.com/office/drawing/2014/main" id="{1C78C5DE-6A1C-4808-ABE6-7424625EE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3860800"/>
            <a:ext cx="785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69" name="AutoShape 37">
            <a:extLst>
              <a:ext uri="{FF2B5EF4-FFF2-40B4-BE49-F238E27FC236}">
                <a16:creationId xmlns:a16="http://schemas.microsoft.com/office/drawing/2014/main" id="{5AA15E4F-B2E6-40BA-B6E2-677753A75014}"/>
              </a:ext>
            </a:extLst>
          </p:cNvPr>
          <p:cNvSpPr>
            <a:spLocks noChangeArrowheads="1"/>
          </p:cNvSpPr>
          <p:nvPr/>
        </p:nvSpPr>
        <p:spPr bwMode="auto">
          <a:xfrm>
            <a:off x="263525" y="4384675"/>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0270" name="Text Box 38">
            <a:extLst>
              <a:ext uri="{FF2B5EF4-FFF2-40B4-BE49-F238E27FC236}">
                <a16:creationId xmlns:a16="http://schemas.microsoft.com/office/drawing/2014/main" id="{6A691182-33FE-493D-9442-D860EA43641B}"/>
              </a:ext>
            </a:extLst>
          </p:cNvPr>
          <p:cNvSpPr txBox="1">
            <a:spLocks noChangeArrowheads="1"/>
          </p:cNvSpPr>
          <p:nvPr/>
        </p:nvSpPr>
        <p:spPr bwMode="auto">
          <a:xfrm>
            <a:off x="188913" y="4094163"/>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50000"/>
              </a:spcBef>
              <a:buClrTx/>
              <a:buFontTx/>
              <a:buNone/>
            </a:pPr>
            <a:r>
              <a:rPr lang="it-IT" altLang="it-IT" sz="1600" i="1">
                <a:latin typeface="New York" charset="0"/>
              </a:rPr>
              <a:t>encrypt</a:t>
            </a:r>
          </a:p>
        </p:txBody>
      </p:sp>
      <p:pic>
        <p:nvPicPr>
          <p:cNvPr id="10271" name="Picture 39">
            <a:extLst>
              <a:ext uri="{FF2B5EF4-FFF2-40B4-BE49-F238E27FC236}">
                <a16:creationId xmlns:a16="http://schemas.microsoft.com/office/drawing/2014/main" id="{77FB23C5-2D03-4A3A-B835-5102287E1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413" y="3916363"/>
            <a:ext cx="7858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2" name="AutoShape 40">
            <a:extLst>
              <a:ext uri="{FF2B5EF4-FFF2-40B4-BE49-F238E27FC236}">
                <a16:creationId xmlns:a16="http://schemas.microsoft.com/office/drawing/2014/main" id="{2625665C-5541-4B24-8C15-5DD0B42D2BD4}"/>
              </a:ext>
            </a:extLst>
          </p:cNvPr>
          <p:cNvSpPr>
            <a:spLocks noChangeArrowheads="1"/>
          </p:cNvSpPr>
          <p:nvPr/>
        </p:nvSpPr>
        <p:spPr bwMode="auto">
          <a:xfrm>
            <a:off x="8228013" y="4456113"/>
            <a:ext cx="304800" cy="304800"/>
          </a:xfrm>
          <a:prstGeom prst="downArrow">
            <a:avLst>
              <a:gd name="adj1" fmla="val 51046"/>
              <a:gd name="adj2" fmla="val 44796"/>
            </a:avLst>
          </a:prstGeom>
          <a:solidFill>
            <a:schemeClr val="bg1"/>
          </a:solidFill>
          <a:ln w="12700">
            <a:solidFill>
              <a:schemeClr val="tx1"/>
            </a:solidFill>
            <a:miter lim="800000"/>
            <a:headEnd/>
            <a:tailEnd/>
          </a:ln>
        </p:spPr>
        <p:txBody>
          <a:bodyPr tIns="91440" bIns="91440"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0273" name="Text Box 41">
            <a:extLst>
              <a:ext uri="{FF2B5EF4-FFF2-40B4-BE49-F238E27FC236}">
                <a16:creationId xmlns:a16="http://schemas.microsoft.com/office/drawing/2014/main" id="{4596E8E7-614B-47FE-90BD-7D98FE62FB73}"/>
              </a:ext>
            </a:extLst>
          </p:cNvPr>
          <p:cNvSpPr txBox="1">
            <a:spLocks noChangeArrowheads="1"/>
          </p:cNvSpPr>
          <p:nvPr/>
        </p:nvSpPr>
        <p:spPr bwMode="auto">
          <a:xfrm>
            <a:off x="8154988" y="4149725"/>
            <a:ext cx="917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a:spcBef>
                <a:spcPct val="50000"/>
              </a:spcBef>
              <a:buClrTx/>
              <a:buFontTx/>
              <a:buNone/>
            </a:pPr>
            <a:r>
              <a:rPr lang="it-IT" altLang="it-IT" sz="1600" i="1">
                <a:latin typeface="New York" charset="0"/>
              </a:rPr>
              <a:t>decrypt</a:t>
            </a:r>
          </a:p>
        </p:txBody>
      </p:sp>
      <p:pic>
        <p:nvPicPr>
          <p:cNvPr id="10274" name="Picture 42">
            <a:extLst>
              <a:ext uri="{FF2B5EF4-FFF2-40B4-BE49-F238E27FC236}">
                <a16:creationId xmlns:a16="http://schemas.microsoft.com/office/drawing/2014/main" id="{3D567F46-B35C-463D-AED9-BF2DE9F7B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4791075"/>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43">
            <a:extLst>
              <a:ext uri="{FF2B5EF4-FFF2-40B4-BE49-F238E27FC236}">
                <a16:creationId xmlns:a16="http://schemas.microsoft.com/office/drawing/2014/main" id="{BC34680B-2E54-4552-ABDC-0E3CDE20E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838" y="4832350"/>
            <a:ext cx="6254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6" name="Text Box 44">
            <a:extLst>
              <a:ext uri="{FF2B5EF4-FFF2-40B4-BE49-F238E27FC236}">
                <a16:creationId xmlns:a16="http://schemas.microsoft.com/office/drawing/2014/main" id="{F0C04A83-24AA-4409-B0F5-0ADEF2B6DF16}"/>
              </a:ext>
            </a:extLst>
          </p:cNvPr>
          <p:cNvSpPr txBox="1">
            <a:spLocks noChangeArrowheads="1"/>
          </p:cNvSpPr>
          <p:nvPr/>
        </p:nvSpPr>
        <p:spPr bwMode="auto">
          <a:xfrm>
            <a:off x="3743325" y="5803900"/>
            <a:ext cx="179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a:latin typeface="Arial Narrow" panose="020B0606020202030204" pitchFamily="34" charset="0"/>
              </a:rPr>
              <a:t>End-To-End Basis</a:t>
            </a:r>
          </a:p>
        </p:txBody>
      </p:sp>
      <p:grpSp>
        <p:nvGrpSpPr>
          <p:cNvPr id="10277" name="Group 45">
            <a:extLst>
              <a:ext uri="{FF2B5EF4-FFF2-40B4-BE49-F238E27FC236}">
                <a16:creationId xmlns:a16="http://schemas.microsoft.com/office/drawing/2014/main" id="{A6BB9CBE-2C44-4575-9A74-6E63797C0844}"/>
              </a:ext>
            </a:extLst>
          </p:cNvPr>
          <p:cNvGrpSpPr>
            <a:grpSpLocks/>
          </p:cNvGrpSpPr>
          <p:nvPr/>
        </p:nvGrpSpPr>
        <p:grpSpPr bwMode="auto">
          <a:xfrm>
            <a:off x="6911975" y="4976813"/>
            <a:ext cx="1187450" cy="431800"/>
            <a:chOff x="1247" y="3680"/>
            <a:chExt cx="748" cy="272"/>
          </a:xfrm>
        </p:grpSpPr>
        <p:sp>
          <p:nvSpPr>
            <p:cNvPr id="10281" name="Rectangle 46">
              <a:extLst>
                <a:ext uri="{FF2B5EF4-FFF2-40B4-BE49-F238E27FC236}">
                  <a16:creationId xmlns:a16="http://schemas.microsoft.com/office/drawing/2014/main" id="{A42F79DC-D3A1-4DDE-A87F-A8E555F22E5E}"/>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82" name="Rectangle 47">
              <a:extLst>
                <a:ext uri="{FF2B5EF4-FFF2-40B4-BE49-F238E27FC236}">
                  <a16:creationId xmlns:a16="http://schemas.microsoft.com/office/drawing/2014/main" id="{0A568248-F897-4B26-90CA-E670A1A23FEA}"/>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encrypted</a:t>
              </a:r>
            </a:p>
          </p:txBody>
        </p:sp>
      </p:grpSp>
      <p:grpSp>
        <p:nvGrpSpPr>
          <p:cNvPr id="10278" name="Group 48">
            <a:extLst>
              <a:ext uri="{FF2B5EF4-FFF2-40B4-BE49-F238E27FC236}">
                <a16:creationId xmlns:a16="http://schemas.microsoft.com/office/drawing/2014/main" id="{3E90C908-B642-47AB-9C53-E05E9F6E7B67}"/>
              </a:ext>
            </a:extLst>
          </p:cNvPr>
          <p:cNvGrpSpPr>
            <a:grpSpLocks/>
          </p:cNvGrpSpPr>
          <p:nvPr/>
        </p:nvGrpSpPr>
        <p:grpSpPr bwMode="auto">
          <a:xfrm>
            <a:off x="900113" y="4905375"/>
            <a:ext cx="1187450" cy="431800"/>
            <a:chOff x="1247" y="3680"/>
            <a:chExt cx="748" cy="272"/>
          </a:xfrm>
        </p:grpSpPr>
        <p:sp>
          <p:nvSpPr>
            <p:cNvPr id="10279" name="Rectangle 49">
              <a:extLst>
                <a:ext uri="{FF2B5EF4-FFF2-40B4-BE49-F238E27FC236}">
                  <a16:creationId xmlns:a16="http://schemas.microsoft.com/office/drawing/2014/main" id="{92634796-C664-4BCB-9BB6-F925179ED65A}"/>
                </a:ext>
              </a:extLst>
            </p:cNvPr>
            <p:cNvSpPr>
              <a:spLocks noChangeArrowheads="1"/>
            </p:cNvSpPr>
            <p:nvPr/>
          </p:nvSpPr>
          <p:spPr bwMode="auto">
            <a:xfrm>
              <a:off x="1247" y="3680"/>
              <a:ext cx="182"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IP</a:t>
              </a:r>
            </a:p>
          </p:txBody>
        </p:sp>
        <p:sp>
          <p:nvSpPr>
            <p:cNvPr id="10280" name="Rectangle 50">
              <a:extLst>
                <a:ext uri="{FF2B5EF4-FFF2-40B4-BE49-F238E27FC236}">
                  <a16:creationId xmlns:a16="http://schemas.microsoft.com/office/drawing/2014/main" id="{BD8AD7D1-B57B-4D7B-8929-115007AEDBDB}"/>
                </a:ext>
              </a:extLst>
            </p:cNvPr>
            <p:cNvSpPr>
              <a:spLocks noChangeArrowheads="1"/>
            </p:cNvSpPr>
            <p:nvPr/>
          </p:nvSpPr>
          <p:spPr bwMode="auto">
            <a:xfrm>
              <a:off x="1428" y="3680"/>
              <a:ext cx="567" cy="272"/>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encrypted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fade">
                                      <p:cBhvr>
                                        <p:cTn id="7" dur="500"/>
                                        <p:tgtEl>
                                          <p:spTgt spid="10243"/>
                                        </p:tgtEl>
                                      </p:cBhvr>
                                    </p:animEffect>
                                  </p:childTnLst>
                                </p:cTn>
                              </p:par>
                              <p:par>
                                <p:cTn id="8" presetID="10" presetClass="entr" presetSubtype="0"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fade">
                                      <p:cBhvr>
                                        <p:cTn id="10" dur="500"/>
                                        <p:tgtEl>
                                          <p:spTgt spid="10244"/>
                                        </p:tgtEl>
                                      </p:cBhvr>
                                    </p:animEffect>
                                  </p:childTnLst>
                                </p:cTn>
                              </p:par>
                              <p:par>
                                <p:cTn id="11" presetID="10" presetClass="entr" presetSubtype="0" fill="hold" nodeType="withEffect">
                                  <p:stCondLst>
                                    <p:cond delay="0"/>
                                  </p:stCondLst>
                                  <p:childTnLst>
                                    <p:set>
                                      <p:cBhvr>
                                        <p:cTn id="12" dur="1" fill="hold">
                                          <p:stCondLst>
                                            <p:cond delay="0"/>
                                          </p:stCondLst>
                                        </p:cTn>
                                        <p:tgtEl>
                                          <p:spTgt spid="10245"/>
                                        </p:tgtEl>
                                        <p:attrNameLst>
                                          <p:attrName>style.visibility</p:attrName>
                                        </p:attrNameLst>
                                      </p:cBhvr>
                                      <p:to>
                                        <p:strVal val="visible"/>
                                      </p:to>
                                    </p:set>
                                    <p:animEffect transition="in" filter="fade">
                                      <p:cBhvr>
                                        <p:cTn id="13" dur="500"/>
                                        <p:tgtEl>
                                          <p:spTgt spid="10245"/>
                                        </p:tgtEl>
                                      </p:cBhvr>
                                    </p:animEffect>
                                  </p:childTnLst>
                                </p:cTn>
                              </p:par>
                              <p:par>
                                <p:cTn id="14" presetID="10" presetClass="entr" presetSubtype="0" fill="hold" nodeType="withEffect">
                                  <p:stCondLst>
                                    <p:cond delay="0"/>
                                  </p:stCondLst>
                                  <p:childTnLst>
                                    <p:set>
                                      <p:cBhvr>
                                        <p:cTn id="15" dur="1" fill="hold">
                                          <p:stCondLst>
                                            <p:cond delay="0"/>
                                          </p:stCondLst>
                                        </p:cTn>
                                        <p:tgtEl>
                                          <p:spTgt spid="10246"/>
                                        </p:tgtEl>
                                        <p:attrNameLst>
                                          <p:attrName>style.visibility</p:attrName>
                                        </p:attrNameLst>
                                      </p:cBhvr>
                                      <p:to>
                                        <p:strVal val="visible"/>
                                      </p:to>
                                    </p:set>
                                    <p:animEffect transition="in" filter="fade">
                                      <p:cBhvr>
                                        <p:cTn id="16" dur="500"/>
                                        <p:tgtEl>
                                          <p:spTgt spid="10246"/>
                                        </p:tgtEl>
                                      </p:cBhvr>
                                    </p:animEffect>
                                  </p:childTnLst>
                                </p:cTn>
                              </p:par>
                              <p:par>
                                <p:cTn id="17" presetID="10" presetClass="entr" presetSubtype="0" fill="hold" nodeType="withEffect">
                                  <p:stCondLst>
                                    <p:cond delay="0"/>
                                  </p:stCondLst>
                                  <p:childTnLst>
                                    <p:set>
                                      <p:cBhvr>
                                        <p:cTn id="18" dur="1" fill="hold">
                                          <p:stCondLst>
                                            <p:cond delay="0"/>
                                          </p:stCondLst>
                                        </p:cTn>
                                        <p:tgtEl>
                                          <p:spTgt spid="10247"/>
                                        </p:tgtEl>
                                        <p:attrNameLst>
                                          <p:attrName>style.visibility</p:attrName>
                                        </p:attrNameLst>
                                      </p:cBhvr>
                                      <p:to>
                                        <p:strVal val="visible"/>
                                      </p:to>
                                    </p:set>
                                    <p:animEffect transition="in" filter="fade">
                                      <p:cBhvr>
                                        <p:cTn id="19" dur="500"/>
                                        <p:tgtEl>
                                          <p:spTgt spid="10247"/>
                                        </p:tgtEl>
                                      </p:cBhvr>
                                    </p:animEffect>
                                  </p:childTnLst>
                                </p:cTn>
                              </p:par>
                              <p:par>
                                <p:cTn id="20" presetID="10" presetClass="entr" presetSubtype="0" fill="hold" nodeType="withEffect">
                                  <p:stCondLst>
                                    <p:cond delay="0"/>
                                  </p:stCondLst>
                                  <p:childTnLst>
                                    <p:set>
                                      <p:cBhvr>
                                        <p:cTn id="21" dur="1" fill="hold">
                                          <p:stCondLst>
                                            <p:cond delay="0"/>
                                          </p:stCondLst>
                                        </p:cTn>
                                        <p:tgtEl>
                                          <p:spTgt spid="10248"/>
                                        </p:tgtEl>
                                        <p:attrNameLst>
                                          <p:attrName>style.visibility</p:attrName>
                                        </p:attrNameLst>
                                      </p:cBhvr>
                                      <p:to>
                                        <p:strVal val="visible"/>
                                      </p:to>
                                    </p:set>
                                    <p:animEffect transition="in" filter="fade">
                                      <p:cBhvr>
                                        <p:cTn id="22" dur="500"/>
                                        <p:tgtEl>
                                          <p:spTgt spid="10248"/>
                                        </p:tgtEl>
                                      </p:cBhvr>
                                    </p:animEffect>
                                  </p:childTnLst>
                                </p:cTn>
                              </p:par>
                              <p:par>
                                <p:cTn id="23" presetID="10" presetClass="entr" presetSubtype="0" fill="hold" nodeType="withEffect">
                                  <p:stCondLst>
                                    <p:cond delay="0"/>
                                  </p:stCondLst>
                                  <p:childTnLst>
                                    <p:set>
                                      <p:cBhvr>
                                        <p:cTn id="24" dur="1" fill="hold">
                                          <p:stCondLst>
                                            <p:cond delay="0"/>
                                          </p:stCondLst>
                                        </p:cTn>
                                        <p:tgtEl>
                                          <p:spTgt spid="10249"/>
                                        </p:tgtEl>
                                        <p:attrNameLst>
                                          <p:attrName>style.visibility</p:attrName>
                                        </p:attrNameLst>
                                      </p:cBhvr>
                                      <p:to>
                                        <p:strVal val="visible"/>
                                      </p:to>
                                    </p:set>
                                    <p:animEffect transition="in" filter="fade">
                                      <p:cBhvr>
                                        <p:cTn id="25" dur="500"/>
                                        <p:tgtEl>
                                          <p:spTgt spid="10249"/>
                                        </p:tgtEl>
                                      </p:cBhvr>
                                    </p:animEffect>
                                  </p:childTnLst>
                                </p:cTn>
                              </p:par>
                              <p:par>
                                <p:cTn id="26" presetID="10" presetClass="entr" presetSubtype="0" fill="hold" nodeType="with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fade">
                                      <p:cBhvr>
                                        <p:cTn id="28" dur="500"/>
                                        <p:tgtEl>
                                          <p:spTgt spid="10250"/>
                                        </p:tgtEl>
                                      </p:cBhvr>
                                    </p:animEffect>
                                  </p:childTnLst>
                                </p:cTn>
                              </p:par>
                              <p:par>
                                <p:cTn id="29" presetID="10" presetClass="entr" presetSubtype="0" fill="hold" nodeType="withEffect">
                                  <p:stCondLst>
                                    <p:cond delay="0"/>
                                  </p:stCondLst>
                                  <p:childTnLst>
                                    <p:set>
                                      <p:cBhvr>
                                        <p:cTn id="30" dur="1" fill="hold">
                                          <p:stCondLst>
                                            <p:cond delay="0"/>
                                          </p:stCondLst>
                                        </p:cTn>
                                        <p:tgtEl>
                                          <p:spTgt spid="10251"/>
                                        </p:tgtEl>
                                        <p:attrNameLst>
                                          <p:attrName>style.visibility</p:attrName>
                                        </p:attrNameLst>
                                      </p:cBhvr>
                                      <p:to>
                                        <p:strVal val="visible"/>
                                      </p:to>
                                    </p:set>
                                    <p:animEffect transition="in" filter="fade">
                                      <p:cBhvr>
                                        <p:cTn id="31" dur="500"/>
                                        <p:tgtEl>
                                          <p:spTgt spid="10251"/>
                                        </p:tgtEl>
                                      </p:cBhvr>
                                    </p:animEffect>
                                  </p:childTnLst>
                                </p:cTn>
                              </p:par>
                              <p:par>
                                <p:cTn id="32" presetID="10" presetClass="entr" presetSubtype="0" fill="hold" nodeType="withEffect">
                                  <p:stCondLst>
                                    <p:cond delay="0"/>
                                  </p:stCondLst>
                                  <p:childTnLst>
                                    <p:set>
                                      <p:cBhvr>
                                        <p:cTn id="33" dur="1" fill="hold">
                                          <p:stCondLst>
                                            <p:cond delay="0"/>
                                          </p:stCondLst>
                                        </p:cTn>
                                        <p:tgtEl>
                                          <p:spTgt spid="10252"/>
                                        </p:tgtEl>
                                        <p:attrNameLst>
                                          <p:attrName>style.visibility</p:attrName>
                                        </p:attrNameLst>
                                      </p:cBhvr>
                                      <p:to>
                                        <p:strVal val="visible"/>
                                      </p:to>
                                    </p:set>
                                    <p:animEffect transition="in" filter="fade">
                                      <p:cBhvr>
                                        <p:cTn id="34" dur="500"/>
                                        <p:tgtEl>
                                          <p:spTgt spid="10252"/>
                                        </p:tgtEl>
                                      </p:cBhvr>
                                    </p:animEffect>
                                  </p:childTnLst>
                                </p:cTn>
                              </p:par>
                              <p:par>
                                <p:cTn id="35" presetID="10" presetClass="entr" presetSubtype="0" fill="hold" nodeType="withEffect">
                                  <p:stCondLst>
                                    <p:cond delay="0"/>
                                  </p:stCondLst>
                                  <p:childTnLst>
                                    <p:set>
                                      <p:cBhvr>
                                        <p:cTn id="36" dur="1" fill="hold">
                                          <p:stCondLst>
                                            <p:cond delay="0"/>
                                          </p:stCondLst>
                                        </p:cTn>
                                        <p:tgtEl>
                                          <p:spTgt spid="10253"/>
                                        </p:tgtEl>
                                        <p:attrNameLst>
                                          <p:attrName>style.visibility</p:attrName>
                                        </p:attrNameLst>
                                      </p:cBhvr>
                                      <p:to>
                                        <p:strVal val="visible"/>
                                      </p:to>
                                    </p:set>
                                    <p:animEffect transition="in" filter="fade">
                                      <p:cBhvr>
                                        <p:cTn id="37" dur="500"/>
                                        <p:tgtEl>
                                          <p:spTgt spid="102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54"/>
                                        </p:tgtEl>
                                        <p:attrNameLst>
                                          <p:attrName>style.visibility</p:attrName>
                                        </p:attrNameLst>
                                      </p:cBhvr>
                                      <p:to>
                                        <p:strVal val="visible"/>
                                      </p:to>
                                    </p:set>
                                    <p:animEffect transition="in" filter="fade">
                                      <p:cBhvr>
                                        <p:cTn id="40" dur="500"/>
                                        <p:tgtEl>
                                          <p:spTgt spid="1025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255"/>
                                        </p:tgtEl>
                                        <p:attrNameLst>
                                          <p:attrName>style.visibility</p:attrName>
                                        </p:attrNameLst>
                                      </p:cBhvr>
                                      <p:to>
                                        <p:strVal val="visible"/>
                                      </p:to>
                                    </p:set>
                                    <p:animEffect transition="in" filter="fade">
                                      <p:cBhvr>
                                        <p:cTn id="43" dur="500"/>
                                        <p:tgtEl>
                                          <p:spTgt spid="10255"/>
                                        </p:tgtEl>
                                      </p:cBhvr>
                                    </p:animEffect>
                                  </p:childTnLst>
                                </p:cTn>
                              </p:par>
                              <p:par>
                                <p:cTn id="44" presetID="10" presetClass="entr" presetSubtype="0" fill="hold" nodeType="withEffect">
                                  <p:stCondLst>
                                    <p:cond delay="0"/>
                                  </p:stCondLst>
                                  <p:childTnLst>
                                    <p:set>
                                      <p:cBhvr>
                                        <p:cTn id="45" dur="1" fill="hold">
                                          <p:stCondLst>
                                            <p:cond delay="0"/>
                                          </p:stCondLst>
                                        </p:cTn>
                                        <p:tgtEl>
                                          <p:spTgt spid="10256"/>
                                        </p:tgtEl>
                                        <p:attrNameLst>
                                          <p:attrName>style.visibility</p:attrName>
                                        </p:attrNameLst>
                                      </p:cBhvr>
                                      <p:to>
                                        <p:strVal val="visible"/>
                                      </p:to>
                                    </p:set>
                                    <p:animEffect transition="in" filter="fade">
                                      <p:cBhvr>
                                        <p:cTn id="46" dur="500"/>
                                        <p:tgtEl>
                                          <p:spTgt spid="102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257"/>
                                        </p:tgtEl>
                                        <p:attrNameLst>
                                          <p:attrName>style.visibility</p:attrName>
                                        </p:attrNameLst>
                                      </p:cBhvr>
                                      <p:to>
                                        <p:strVal val="visible"/>
                                      </p:to>
                                    </p:set>
                                    <p:animEffect transition="in" filter="fade">
                                      <p:cBhvr>
                                        <p:cTn id="49" dur="500"/>
                                        <p:tgtEl>
                                          <p:spTgt spid="102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58"/>
                                        </p:tgtEl>
                                        <p:attrNameLst>
                                          <p:attrName>style.visibility</p:attrName>
                                        </p:attrNameLst>
                                      </p:cBhvr>
                                      <p:to>
                                        <p:strVal val="visible"/>
                                      </p:to>
                                    </p:set>
                                    <p:animEffect transition="in" filter="fade">
                                      <p:cBhvr>
                                        <p:cTn id="52" dur="500"/>
                                        <p:tgtEl>
                                          <p:spTgt spid="10258"/>
                                        </p:tgtEl>
                                      </p:cBhvr>
                                    </p:animEffect>
                                  </p:childTnLst>
                                </p:cTn>
                              </p:par>
                              <p:par>
                                <p:cTn id="53" presetID="10" presetClass="entr" presetSubtype="0" fill="hold" nodeType="withEffect">
                                  <p:stCondLst>
                                    <p:cond delay="0"/>
                                  </p:stCondLst>
                                  <p:childTnLst>
                                    <p:set>
                                      <p:cBhvr>
                                        <p:cTn id="54" dur="1" fill="hold">
                                          <p:stCondLst>
                                            <p:cond delay="0"/>
                                          </p:stCondLst>
                                        </p:cTn>
                                        <p:tgtEl>
                                          <p:spTgt spid="10259"/>
                                        </p:tgtEl>
                                        <p:attrNameLst>
                                          <p:attrName>style.visibility</p:attrName>
                                        </p:attrNameLst>
                                      </p:cBhvr>
                                      <p:to>
                                        <p:strVal val="visible"/>
                                      </p:to>
                                    </p:set>
                                    <p:animEffect transition="in" filter="fade">
                                      <p:cBhvr>
                                        <p:cTn id="55" dur="500"/>
                                        <p:tgtEl>
                                          <p:spTgt spid="10259"/>
                                        </p:tgtEl>
                                      </p:cBhvr>
                                    </p:animEffect>
                                  </p:childTnLst>
                                </p:cTn>
                              </p:par>
                              <p:par>
                                <p:cTn id="56" presetID="10" presetClass="entr" presetSubtype="0" fill="hold" nodeType="withEffect">
                                  <p:stCondLst>
                                    <p:cond delay="0"/>
                                  </p:stCondLst>
                                  <p:childTnLst>
                                    <p:set>
                                      <p:cBhvr>
                                        <p:cTn id="57" dur="1" fill="hold">
                                          <p:stCondLst>
                                            <p:cond delay="0"/>
                                          </p:stCondLst>
                                        </p:cTn>
                                        <p:tgtEl>
                                          <p:spTgt spid="10260"/>
                                        </p:tgtEl>
                                        <p:attrNameLst>
                                          <p:attrName>style.visibility</p:attrName>
                                        </p:attrNameLst>
                                      </p:cBhvr>
                                      <p:to>
                                        <p:strVal val="visible"/>
                                      </p:to>
                                    </p:set>
                                    <p:animEffect transition="in" filter="fade">
                                      <p:cBhvr>
                                        <p:cTn id="58" dur="500"/>
                                        <p:tgtEl>
                                          <p:spTgt spid="1026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261"/>
                                        </p:tgtEl>
                                        <p:attrNameLst>
                                          <p:attrName>style.visibility</p:attrName>
                                        </p:attrNameLst>
                                      </p:cBhvr>
                                      <p:to>
                                        <p:strVal val="visible"/>
                                      </p:to>
                                    </p:set>
                                    <p:animEffect transition="in" filter="fade">
                                      <p:cBhvr>
                                        <p:cTn id="61" dur="500"/>
                                        <p:tgtEl>
                                          <p:spTgt spid="102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nodeType="clickEffect">
                                  <p:stCondLst>
                                    <p:cond delay="0"/>
                                  </p:stCondLst>
                                  <p:childTnLst>
                                    <p:set>
                                      <p:cBhvr>
                                        <p:cTn id="65" dur="1" fill="hold">
                                          <p:stCondLst>
                                            <p:cond delay="0"/>
                                          </p:stCondLst>
                                        </p:cTn>
                                        <p:tgtEl>
                                          <p:spTgt spid="10262"/>
                                        </p:tgtEl>
                                        <p:attrNameLst>
                                          <p:attrName>style.visibility</p:attrName>
                                        </p:attrNameLst>
                                      </p:cBhvr>
                                      <p:to>
                                        <p:strVal val="visible"/>
                                      </p:to>
                                    </p:set>
                                    <p:animEffect transition="in" filter="fade">
                                      <p:cBhvr>
                                        <p:cTn id="66" dur="500"/>
                                        <p:tgtEl>
                                          <p:spTgt spid="10262"/>
                                        </p:tgtEl>
                                      </p:cBhvr>
                                    </p:animEffect>
                                  </p:childTnLst>
                                </p:cTn>
                              </p:par>
                              <p:par>
                                <p:cTn id="67" presetID="10" presetClass="entr" presetSubtype="0" fill="hold" nodeType="withEffect">
                                  <p:stCondLst>
                                    <p:cond delay="0"/>
                                  </p:stCondLst>
                                  <p:childTnLst>
                                    <p:set>
                                      <p:cBhvr>
                                        <p:cTn id="68" dur="1" fill="hold">
                                          <p:stCondLst>
                                            <p:cond delay="0"/>
                                          </p:stCondLst>
                                        </p:cTn>
                                        <p:tgtEl>
                                          <p:spTgt spid="10263"/>
                                        </p:tgtEl>
                                        <p:attrNameLst>
                                          <p:attrName>style.visibility</p:attrName>
                                        </p:attrNameLst>
                                      </p:cBhvr>
                                      <p:to>
                                        <p:strVal val="visible"/>
                                      </p:to>
                                    </p:set>
                                    <p:animEffect transition="in" filter="fade">
                                      <p:cBhvr>
                                        <p:cTn id="69" dur="500"/>
                                        <p:tgtEl>
                                          <p:spTgt spid="10263"/>
                                        </p:tgtEl>
                                      </p:cBhvr>
                                    </p:animEffect>
                                  </p:childTnLst>
                                </p:cTn>
                              </p:par>
                              <p:par>
                                <p:cTn id="70" presetID="10" presetClass="entr" presetSubtype="0" fill="hold" nodeType="withEffect">
                                  <p:stCondLst>
                                    <p:cond delay="0"/>
                                  </p:stCondLst>
                                  <p:childTnLst>
                                    <p:set>
                                      <p:cBhvr>
                                        <p:cTn id="71" dur="1" fill="hold">
                                          <p:stCondLst>
                                            <p:cond delay="0"/>
                                          </p:stCondLst>
                                        </p:cTn>
                                        <p:tgtEl>
                                          <p:spTgt spid="10264"/>
                                        </p:tgtEl>
                                        <p:attrNameLst>
                                          <p:attrName>style.visibility</p:attrName>
                                        </p:attrNameLst>
                                      </p:cBhvr>
                                      <p:to>
                                        <p:strVal val="visible"/>
                                      </p:to>
                                    </p:set>
                                    <p:animEffect transition="in" filter="fade">
                                      <p:cBhvr>
                                        <p:cTn id="72" dur="500"/>
                                        <p:tgtEl>
                                          <p:spTgt spid="10264"/>
                                        </p:tgtEl>
                                      </p:cBhvr>
                                    </p:animEffect>
                                  </p:childTnLst>
                                </p:cTn>
                              </p:par>
                              <p:par>
                                <p:cTn id="73" presetID="10" presetClass="entr" presetSubtype="0" fill="hold" nodeType="withEffect">
                                  <p:stCondLst>
                                    <p:cond delay="0"/>
                                  </p:stCondLst>
                                  <p:childTnLst>
                                    <p:set>
                                      <p:cBhvr>
                                        <p:cTn id="74" dur="1" fill="hold">
                                          <p:stCondLst>
                                            <p:cond delay="0"/>
                                          </p:stCondLst>
                                        </p:cTn>
                                        <p:tgtEl>
                                          <p:spTgt spid="10265"/>
                                        </p:tgtEl>
                                        <p:attrNameLst>
                                          <p:attrName>style.visibility</p:attrName>
                                        </p:attrNameLst>
                                      </p:cBhvr>
                                      <p:to>
                                        <p:strVal val="visible"/>
                                      </p:to>
                                    </p:set>
                                    <p:animEffect transition="in" filter="fade">
                                      <p:cBhvr>
                                        <p:cTn id="75" dur="500"/>
                                        <p:tgtEl>
                                          <p:spTgt spid="10265"/>
                                        </p:tgtEl>
                                      </p:cBhvr>
                                    </p:animEffect>
                                  </p:childTnLst>
                                </p:cTn>
                              </p:par>
                              <p:par>
                                <p:cTn id="76" presetID="10" presetClass="entr" presetSubtype="0" fill="hold" nodeType="withEffect">
                                  <p:stCondLst>
                                    <p:cond delay="0"/>
                                  </p:stCondLst>
                                  <p:childTnLst>
                                    <p:set>
                                      <p:cBhvr>
                                        <p:cTn id="77" dur="1" fill="hold">
                                          <p:stCondLst>
                                            <p:cond delay="0"/>
                                          </p:stCondLst>
                                        </p:cTn>
                                        <p:tgtEl>
                                          <p:spTgt spid="10266"/>
                                        </p:tgtEl>
                                        <p:attrNameLst>
                                          <p:attrName>style.visibility</p:attrName>
                                        </p:attrNameLst>
                                      </p:cBhvr>
                                      <p:to>
                                        <p:strVal val="visible"/>
                                      </p:to>
                                    </p:set>
                                    <p:animEffect transition="in" filter="fade">
                                      <p:cBhvr>
                                        <p:cTn id="78" dur="500"/>
                                        <p:tgtEl>
                                          <p:spTgt spid="10266"/>
                                        </p:tgtEl>
                                      </p:cBhvr>
                                    </p:animEffect>
                                  </p:childTnLst>
                                </p:cTn>
                              </p:par>
                              <p:par>
                                <p:cTn id="79" presetID="10" presetClass="entr" presetSubtype="0" fill="hold" nodeType="withEffect">
                                  <p:stCondLst>
                                    <p:cond delay="0"/>
                                  </p:stCondLst>
                                  <p:childTnLst>
                                    <p:set>
                                      <p:cBhvr>
                                        <p:cTn id="80" dur="1" fill="hold">
                                          <p:stCondLst>
                                            <p:cond delay="0"/>
                                          </p:stCondLst>
                                        </p:cTn>
                                        <p:tgtEl>
                                          <p:spTgt spid="10267"/>
                                        </p:tgtEl>
                                        <p:attrNameLst>
                                          <p:attrName>style.visibility</p:attrName>
                                        </p:attrNameLst>
                                      </p:cBhvr>
                                      <p:to>
                                        <p:strVal val="visible"/>
                                      </p:to>
                                    </p:set>
                                    <p:animEffect transition="in" filter="fade">
                                      <p:cBhvr>
                                        <p:cTn id="81" dur="500"/>
                                        <p:tgtEl>
                                          <p:spTgt spid="10267"/>
                                        </p:tgtEl>
                                      </p:cBhvr>
                                    </p:animEffect>
                                  </p:childTnLst>
                                </p:cTn>
                              </p:par>
                              <p:par>
                                <p:cTn id="82" presetID="10" presetClass="entr" presetSubtype="0" fill="hold" nodeType="withEffect">
                                  <p:stCondLst>
                                    <p:cond delay="0"/>
                                  </p:stCondLst>
                                  <p:childTnLst>
                                    <p:set>
                                      <p:cBhvr>
                                        <p:cTn id="83" dur="1" fill="hold">
                                          <p:stCondLst>
                                            <p:cond delay="0"/>
                                          </p:stCondLst>
                                        </p:cTn>
                                        <p:tgtEl>
                                          <p:spTgt spid="10268"/>
                                        </p:tgtEl>
                                        <p:attrNameLst>
                                          <p:attrName>style.visibility</p:attrName>
                                        </p:attrNameLst>
                                      </p:cBhvr>
                                      <p:to>
                                        <p:strVal val="visible"/>
                                      </p:to>
                                    </p:set>
                                    <p:animEffect transition="in" filter="fade">
                                      <p:cBhvr>
                                        <p:cTn id="84" dur="500"/>
                                        <p:tgtEl>
                                          <p:spTgt spid="1026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269"/>
                                        </p:tgtEl>
                                        <p:attrNameLst>
                                          <p:attrName>style.visibility</p:attrName>
                                        </p:attrNameLst>
                                      </p:cBhvr>
                                      <p:to>
                                        <p:strVal val="visible"/>
                                      </p:to>
                                    </p:set>
                                    <p:animEffect transition="in" filter="fade">
                                      <p:cBhvr>
                                        <p:cTn id="87" dur="500"/>
                                        <p:tgtEl>
                                          <p:spTgt spid="1026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270"/>
                                        </p:tgtEl>
                                        <p:attrNameLst>
                                          <p:attrName>style.visibility</p:attrName>
                                        </p:attrNameLst>
                                      </p:cBhvr>
                                      <p:to>
                                        <p:strVal val="visible"/>
                                      </p:to>
                                    </p:set>
                                    <p:animEffect transition="in" filter="fade">
                                      <p:cBhvr>
                                        <p:cTn id="90" dur="500"/>
                                        <p:tgtEl>
                                          <p:spTgt spid="10270"/>
                                        </p:tgtEl>
                                      </p:cBhvr>
                                    </p:animEffect>
                                  </p:childTnLst>
                                </p:cTn>
                              </p:par>
                              <p:par>
                                <p:cTn id="91" presetID="10" presetClass="entr" presetSubtype="0" fill="hold" nodeType="withEffect">
                                  <p:stCondLst>
                                    <p:cond delay="0"/>
                                  </p:stCondLst>
                                  <p:childTnLst>
                                    <p:set>
                                      <p:cBhvr>
                                        <p:cTn id="92" dur="1" fill="hold">
                                          <p:stCondLst>
                                            <p:cond delay="0"/>
                                          </p:stCondLst>
                                        </p:cTn>
                                        <p:tgtEl>
                                          <p:spTgt spid="10271"/>
                                        </p:tgtEl>
                                        <p:attrNameLst>
                                          <p:attrName>style.visibility</p:attrName>
                                        </p:attrNameLst>
                                      </p:cBhvr>
                                      <p:to>
                                        <p:strVal val="visible"/>
                                      </p:to>
                                    </p:set>
                                    <p:animEffect transition="in" filter="fade">
                                      <p:cBhvr>
                                        <p:cTn id="93" dur="500"/>
                                        <p:tgtEl>
                                          <p:spTgt spid="1027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272"/>
                                        </p:tgtEl>
                                        <p:attrNameLst>
                                          <p:attrName>style.visibility</p:attrName>
                                        </p:attrNameLst>
                                      </p:cBhvr>
                                      <p:to>
                                        <p:strVal val="visible"/>
                                      </p:to>
                                    </p:set>
                                    <p:animEffect transition="in" filter="fade">
                                      <p:cBhvr>
                                        <p:cTn id="96" dur="500"/>
                                        <p:tgtEl>
                                          <p:spTgt spid="1027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273"/>
                                        </p:tgtEl>
                                        <p:attrNameLst>
                                          <p:attrName>style.visibility</p:attrName>
                                        </p:attrNameLst>
                                      </p:cBhvr>
                                      <p:to>
                                        <p:strVal val="visible"/>
                                      </p:to>
                                    </p:set>
                                    <p:animEffect transition="in" filter="fade">
                                      <p:cBhvr>
                                        <p:cTn id="99" dur="500"/>
                                        <p:tgtEl>
                                          <p:spTgt spid="10273"/>
                                        </p:tgtEl>
                                      </p:cBhvr>
                                    </p:animEffect>
                                  </p:childTnLst>
                                </p:cTn>
                              </p:par>
                              <p:par>
                                <p:cTn id="100" presetID="10" presetClass="entr" presetSubtype="0" fill="hold" nodeType="withEffect">
                                  <p:stCondLst>
                                    <p:cond delay="0"/>
                                  </p:stCondLst>
                                  <p:childTnLst>
                                    <p:set>
                                      <p:cBhvr>
                                        <p:cTn id="101" dur="1" fill="hold">
                                          <p:stCondLst>
                                            <p:cond delay="0"/>
                                          </p:stCondLst>
                                        </p:cTn>
                                        <p:tgtEl>
                                          <p:spTgt spid="10274"/>
                                        </p:tgtEl>
                                        <p:attrNameLst>
                                          <p:attrName>style.visibility</p:attrName>
                                        </p:attrNameLst>
                                      </p:cBhvr>
                                      <p:to>
                                        <p:strVal val="visible"/>
                                      </p:to>
                                    </p:set>
                                    <p:animEffect transition="in" filter="fade">
                                      <p:cBhvr>
                                        <p:cTn id="102" dur="500"/>
                                        <p:tgtEl>
                                          <p:spTgt spid="10274"/>
                                        </p:tgtEl>
                                      </p:cBhvr>
                                    </p:animEffect>
                                  </p:childTnLst>
                                </p:cTn>
                              </p:par>
                              <p:par>
                                <p:cTn id="103" presetID="10" presetClass="entr" presetSubtype="0" fill="hold" nodeType="withEffect">
                                  <p:stCondLst>
                                    <p:cond delay="0"/>
                                  </p:stCondLst>
                                  <p:childTnLst>
                                    <p:set>
                                      <p:cBhvr>
                                        <p:cTn id="104" dur="1" fill="hold">
                                          <p:stCondLst>
                                            <p:cond delay="0"/>
                                          </p:stCondLst>
                                        </p:cTn>
                                        <p:tgtEl>
                                          <p:spTgt spid="10275"/>
                                        </p:tgtEl>
                                        <p:attrNameLst>
                                          <p:attrName>style.visibility</p:attrName>
                                        </p:attrNameLst>
                                      </p:cBhvr>
                                      <p:to>
                                        <p:strVal val="visible"/>
                                      </p:to>
                                    </p:set>
                                    <p:animEffect transition="in" filter="fade">
                                      <p:cBhvr>
                                        <p:cTn id="105" dur="500"/>
                                        <p:tgtEl>
                                          <p:spTgt spid="1027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276"/>
                                        </p:tgtEl>
                                        <p:attrNameLst>
                                          <p:attrName>style.visibility</p:attrName>
                                        </p:attrNameLst>
                                      </p:cBhvr>
                                      <p:to>
                                        <p:strVal val="visible"/>
                                      </p:to>
                                    </p:set>
                                    <p:animEffect transition="in" filter="fade">
                                      <p:cBhvr>
                                        <p:cTn id="108" dur="500"/>
                                        <p:tgtEl>
                                          <p:spTgt spid="10276"/>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77"/>
                                        </p:tgtEl>
                                        <p:attrNameLst>
                                          <p:attrName>style.visibility</p:attrName>
                                        </p:attrNameLst>
                                      </p:cBhvr>
                                      <p:to>
                                        <p:strVal val="visible"/>
                                      </p:to>
                                    </p:set>
                                    <p:animEffect transition="in" filter="fade">
                                      <p:cBhvr>
                                        <p:cTn id="111" dur="500"/>
                                        <p:tgtEl>
                                          <p:spTgt spid="10277"/>
                                        </p:tgtEl>
                                      </p:cBhvr>
                                    </p:animEffect>
                                  </p:childTnLst>
                                </p:cTn>
                              </p:par>
                              <p:par>
                                <p:cTn id="112" presetID="10" presetClass="entr" presetSubtype="0" fill="hold" nodeType="withEffect">
                                  <p:stCondLst>
                                    <p:cond delay="0"/>
                                  </p:stCondLst>
                                  <p:childTnLst>
                                    <p:set>
                                      <p:cBhvr>
                                        <p:cTn id="113" dur="1" fill="hold">
                                          <p:stCondLst>
                                            <p:cond delay="0"/>
                                          </p:stCondLst>
                                        </p:cTn>
                                        <p:tgtEl>
                                          <p:spTgt spid="10278"/>
                                        </p:tgtEl>
                                        <p:attrNameLst>
                                          <p:attrName>style.visibility</p:attrName>
                                        </p:attrNameLst>
                                      </p:cBhvr>
                                      <p:to>
                                        <p:strVal val="visible"/>
                                      </p:to>
                                    </p:set>
                                    <p:animEffect transition="in" filter="fade">
                                      <p:cBhvr>
                                        <p:cTn id="114" dur="500"/>
                                        <p:tgtEl>
                                          <p:spTgt spid="1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nimBg="1"/>
      <p:bldP spid="10255" grpId="0"/>
      <p:bldP spid="10257" grpId="0" animBg="1"/>
      <p:bldP spid="10258" grpId="0"/>
      <p:bldP spid="10261" grpId="0"/>
      <p:bldP spid="10269" grpId="0" animBg="1"/>
      <p:bldP spid="10270" grpId="0"/>
      <p:bldP spid="10272" grpId="0" animBg="1"/>
      <p:bldP spid="10273" grpId="0"/>
      <p:bldP spid="102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a:extLst>
              <a:ext uri="{FF2B5EF4-FFF2-40B4-BE49-F238E27FC236}">
                <a16:creationId xmlns:a16="http://schemas.microsoft.com/office/drawing/2014/main" id="{BE20C939-4297-4A51-AD18-B8EF696E86FB}"/>
              </a:ext>
            </a:extLst>
          </p:cNvPr>
          <p:cNvSpPr>
            <a:spLocks noGrp="1" noChangeArrowheads="1"/>
          </p:cNvSpPr>
          <p:nvPr>
            <p:ph type="title"/>
          </p:nvPr>
        </p:nvSpPr>
        <p:spPr/>
        <p:txBody>
          <a:bodyPr/>
          <a:lstStyle/>
          <a:p>
            <a:pPr eaLnBrk="1" hangingPunct="1">
              <a:defRPr/>
            </a:pPr>
            <a:r>
              <a:rPr lang="it-IT" dirty="0"/>
              <a:t>VPN and </a:t>
            </a:r>
            <a:r>
              <a:rPr lang="it-IT" dirty="0" err="1"/>
              <a:t>IPsec</a:t>
            </a:r>
            <a:endParaRPr lang="it-IT" dirty="0"/>
          </a:p>
        </p:txBody>
      </p:sp>
      <p:sp>
        <p:nvSpPr>
          <p:cNvPr id="11267" name="Rectangle 3">
            <a:extLst>
              <a:ext uri="{FF2B5EF4-FFF2-40B4-BE49-F238E27FC236}">
                <a16:creationId xmlns:a16="http://schemas.microsoft.com/office/drawing/2014/main" id="{01094CC1-41F9-4F43-B629-3F76D09D3B1B}"/>
              </a:ext>
            </a:extLst>
          </p:cNvPr>
          <p:cNvSpPr>
            <a:spLocks noGrp="1" noChangeArrowheads="1"/>
          </p:cNvSpPr>
          <p:nvPr>
            <p:ph type="body" idx="1"/>
          </p:nvPr>
        </p:nvSpPr>
        <p:spPr>
          <a:xfrm>
            <a:off x="358775" y="1520825"/>
            <a:ext cx="8497888" cy="4932363"/>
          </a:xfrm>
        </p:spPr>
        <p:txBody>
          <a:bodyPr/>
          <a:lstStyle/>
          <a:p>
            <a:pPr eaLnBrk="1" hangingPunct="1">
              <a:lnSpc>
                <a:spcPct val="80000"/>
              </a:lnSpc>
            </a:pPr>
            <a:r>
              <a:rPr lang="it-IT" altLang="it-IT" sz="2400"/>
              <a:t> IPsec: a POSSIBLE tool for building VPN</a:t>
            </a:r>
          </a:p>
          <a:p>
            <a:pPr lvl="1" eaLnBrk="1" hangingPunct="1">
              <a:lnSpc>
                <a:spcPct val="80000"/>
              </a:lnSpc>
            </a:pPr>
            <a:r>
              <a:rPr lang="it-IT" altLang="it-IT" sz="2400"/>
              <a:t>But IPsec and VPNs are NOT synonymous </a:t>
            </a:r>
          </a:p>
          <a:p>
            <a:pPr lvl="2" eaLnBrk="1" hangingPunct="1">
              <a:lnSpc>
                <a:spcPct val="80000"/>
              </a:lnSpc>
            </a:pPr>
            <a:r>
              <a:rPr lang="it-IT" altLang="it-IT" sz="2000"/>
              <a:t>as some beginner might think</a:t>
            </a:r>
          </a:p>
          <a:p>
            <a:pPr lvl="2" eaLnBrk="1" hangingPunct="1">
              <a:lnSpc>
                <a:spcPct val="80000"/>
              </a:lnSpc>
            </a:pPr>
            <a:r>
              <a:rPr lang="it-IT" altLang="it-IT" sz="2000"/>
              <a:t>IPsec VPNs not viable when non-IP traffic must be transported!</a:t>
            </a:r>
          </a:p>
          <a:p>
            <a:pPr lvl="1" eaLnBrk="1" hangingPunct="1">
              <a:lnSpc>
                <a:spcPct val="80000"/>
              </a:lnSpc>
            </a:pPr>
            <a:r>
              <a:rPr lang="it-IT" altLang="it-IT" sz="2400"/>
              <a:t>IPsec: not only tunnels; also e2e encrypted/authenticated transport</a:t>
            </a:r>
          </a:p>
          <a:p>
            <a:pPr lvl="1" eaLnBrk="1" hangingPunct="1">
              <a:lnSpc>
                <a:spcPct val="80000"/>
              </a:lnSpc>
            </a:pPr>
            <a:endParaRPr lang="it-IT" altLang="it-IT" sz="2400"/>
          </a:p>
          <a:p>
            <a:pPr eaLnBrk="1" hangingPunct="1">
              <a:lnSpc>
                <a:spcPct val="80000"/>
              </a:lnSpc>
            </a:pPr>
            <a:r>
              <a:rPr lang="it-IT" altLang="it-IT" sz="2400"/>
              <a:t>VPN alternatives:</a:t>
            </a:r>
          </a:p>
          <a:p>
            <a:pPr lvl="2" eaLnBrk="1" hangingPunct="1">
              <a:lnSpc>
                <a:spcPct val="80000"/>
              </a:lnSpc>
            </a:pPr>
            <a:r>
              <a:rPr lang="it-IT" altLang="it-IT" sz="2000"/>
              <a:t>Layer 2: GRE/PPTP, L2TP</a:t>
            </a:r>
          </a:p>
          <a:p>
            <a:pPr lvl="2" eaLnBrk="1" hangingPunct="1">
              <a:lnSpc>
                <a:spcPct val="80000"/>
              </a:lnSpc>
            </a:pPr>
            <a:r>
              <a:rPr lang="it-IT" altLang="it-IT" sz="2000"/>
              <a:t>Layer 3 (actually 3-): MPLS</a:t>
            </a:r>
          </a:p>
          <a:p>
            <a:pPr lvl="2" eaLnBrk="1" hangingPunct="1">
              <a:lnSpc>
                <a:spcPct val="80000"/>
              </a:lnSpc>
            </a:pPr>
            <a:r>
              <a:rPr lang="it-IT" altLang="it-IT" sz="2000"/>
              <a:t>Layer 4 (actually between 4 and 7): (D)TLS tunnels</a:t>
            </a:r>
          </a:p>
          <a:p>
            <a:pPr lvl="2" eaLnBrk="1" hangingPunct="1">
              <a:lnSpc>
                <a:spcPct val="80000"/>
              </a:lnSpc>
            </a:pPr>
            <a:r>
              <a:rPr lang="it-IT" altLang="it-IT" sz="2000"/>
              <a:t>Layer 7: SSH tunnels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fade">
                                      <p:cBhvr>
                                        <p:cTn id="10" dur="500"/>
                                        <p:tgtEl>
                                          <p:spTgt spid="112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fade">
                                      <p:cBhvr>
                                        <p:cTn id="13" dur="500"/>
                                        <p:tgtEl>
                                          <p:spTgt spid="112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fade">
                                      <p:cBhvr>
                                        <p:cTn id="16" dur="500"/>
                                        <p:tgtEl>
                                          <p:spTgt spid="112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Effect transition="in" filter="fade">
                                      <p:cBhvr>
                                        <p:cTn id="19" dur="500"/>
                                        <p:tgtEl>
                                          <p:spTgt spid="1126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fade">
                                      <p:cBhvr>
                                        <p:cTn id="24" dur="500"/>
                                        <p:tgtEl>
                                          <p:spTgt spid="1126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animEffect transition="in" filter="fade">
                                      <p:cBhvr>
                                        <p:cTn id="27" dur="500"/>
                                        <p:tgtEl>
                                          <p:spTgt spid="1126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267">
                                            <p:txEl>
                                              <p:pRg st="8" end="8"/>
                                            </p:txEl>
                                          </p:spTgt>
                                        </p:tgtEl>
                                        <p:attrNameLst>
                                          <p:attrName>style.visibility</p:attrName>
                                        </p:attrNameLst>
                                      </p:cBhvr>
                                      <p:to>
                                        <p:strVal val="visible"/>
                                      </p:to>
                                    </p:set>
                                    <p:animEffect transition="in" filter="fade">
                                      <p:cBhvr>
                                        <p:cTn id="30" dur="500"/>
                                        <p:tgtEl>
                                          <p:spTgt spid="11267">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267">
                                            <p:txEl>
                                              <p:pRg st="9" end="9"/>
                                            </p:txEl>
                                          </p:spTgt>
                                        </p:tgtEl>
                                        <p:attrNameLst>
                                          <p:attrName>style.visibility</p:attrName>
                                        </p:attrNameLst>
                                      </p:cBhvr>
                                      <p:to>
                                        <p:strVal val="visible"/>
                                      </p:to>
                                    </p:set>
                                    <p:animEffect transition="in" filter="fade">
                                      <p:cBhvr>
                                        <p:cTn id="33" dur="500"/>
                                        <p:tgtEl>
                                          <p:spTgt spid="1126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267">
                                            <p:txEl>
                                              <p:pRg st="10" end="10"/>
                                            </p:txEl>
                                          </p:spTgt>
                                        </p:tgtEl>
                                        <p:attrNameLst>
                                          <p:attrName>style.visibility</p:attrName>
                                        </p:attrNameLst>
                                      </p:cBhvr>
                                      <p:to>
                                        <p:strVal val="visible"/>
                                      </p:to>
                                    </p:set>
                                    <p:animEffect transition="in" filter="fade">
                                      <p:cBhvr>
                                        <p:cTn id="36"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a:extLst>
              <a:ext uri="{FF2B5EF4-FFF2-40B4-BE49-F238E27FC236}">
                <a16:creationId xmlns:a16="http://schemas.microsoft.com/office/drawing/2014/main" id="{DF6C5E5C-B7F8-4782-8C92-8B40876117DA}"/>
              </a:ext>
            </a:extLst>
          </p:cNvPr>
          <p:cNvSpPr>
            <a:spLocks noGrp="1" noChangeArrowheads="1"/>
          </p:cNvSpPr>
          <p:nvPr>
            <p:ph type="ctrTitle"/>
          </p:nvPr>
        </p:nvSpPr>
        <p:spPr>
          <a:xfrm>
            <a:off x="685800" y="2498725"/>
            <a:ext cx="7772400" cy="1470025"/>
          </a:xfrm>
        </p:spPr>
        <p:txBody>
          <a:bodyPr/>
          <a:lstStyle/>
          <a:p>
            <a:pPr eaLnBrk="1" hangingPunct="1">
              <a:defRPr/>
            </a:pPr>
            <a:r>
              <a:rPr lang="it-IT"/>
              <a:t>IPsec Components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a:extLst>
              <a:ext uri="{FF2B5EF4-FFF2-40B4-BE49-F238E27FC236}">
                <a16:creationId xmlns:a16="http://schemas.microsoft.com/office/drawing/2014/main" id="{410AD5D7-676D-49F7-AA45-D7A1182557EF}"/>
              </a:ext>
            </a:extLst>
          </p:cNvPr>
          <p:cNvSpPr>
            <a:spLocks noGrp="1" noChangeArrowheads="1"/>
          </p:cNvSpPr>
          <p:nvPr>
            <p:ph type="title"/>
          </p:nvPr>
        </p:nvSpPr>
        <p:spPr/>
        <p:txBody>
          <a:bodyPr/>
          <a:lstStyle/>
          <a:p>
            <a:pPr eaLnBrk="1" hangingPunct="1">
              <a:defRPr/>
            </a:pPr>
            <a:r>
              <a:rPr lang="it-IT"/>
              <a:t>IPsec: layered view</a:t>
            </a:r>
          </a:p>
        </p:txBody>
      </p:sp>
      <p:sp>
        <p:nvSpPr>
          <p:cNvPr id="13315" name="Rectangle 3">
            <a:extLst>
              <a:ext uri="{FF2B5EF4-FFF2-40B4-BE49-F238E27FC236}">
                <a16:creationId xmlns:a16="http://schemas.microsoft.com/office/drawing/2014/main" id="{60BE18DA-981C-4CA4-9F50-B0C5EFE8C0BB}"/>
              </a:ext>
            </a:extLst>
          </p:cNvPr>
          <p:cNvSpPr>
            <a:spLocks noChangeArrowheads="1"/>
          </p:cNvSpPr>
          <p:nvPr/>
        </p:nvSpPr>
        <p:spPr bwMode="auto">
          <a:xfrm>
            <a:off x="971550" y="2894013"/>
            <a:ext cx="2555875" cy="53975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IPsec</a:t>
            </a:r>
          </a:p>
        </p:txBody>
      </p:sp>
      <p:sp>
        <p:nvSpPr>
          <p:cNvPr id="13316" name="Rectangle 4">
            <a:extLst>
              <a:ext uri="{FF2B5EF4-FFF2-40B4-BE49-F238E27FC236}">
                <a16:creationId xmlns:a16="http://schemas.microsoft.com/office/drawing/2014/main" id="{3D830AFD-22A4-496A-A974-5660FB935AE9}"/>
              </a:ext>
            </a:extLst>
          </p:cNvPr>
          <p:cNvSpPr>
            <a:spLocks noChangeArrowheads="1"/>
          </p:cNvSpPr>
          <p:nvPr/>
        </p:nvSpPr>
        <p:spPr bwMode="auto">
          <a:xfrm>
            <a:off x="971550" y="2354263"/>
            <a:ext cx="255587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a:t>
            </a:r>
          </a:p>
        </p:txBody>
      </p:sp>
      <p:sp>
        <p:nvSpPr>
          <p:cNvPr id="13317" name="Rectangle 5">
            <a:extLst>
              <a:ext uri="{FF2B5EF4-FFF2-40B4-BE49-F238E27FC236}">
                <a16:creationId xmlns:a16="http://schemas.microsoft.com/office/drawing/2014/main" id="{9A779A70-2756-4EBB-A686-7BA0B851545B}"/>
              </a:ext>
            </a:extLst>
          </p:cNvPr>
          <p:cNvSpPr>
            <a:spLocks noChangeArrowheads="1"/>
          </p:cNvSpPr>
          <p:nvPr/>
        </p:nvSpPr>
        <p:spPr bwMode="auto">
          <a:xfrm>
            <a:off x="971550" y="1814513"/>
            <a:ext cx="93662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a:t>
            </a:r>
          </a:p>
        </p:txBody>
      </p:sp>
      <p:sp>
        <p:nvSpPr>
          <p:cNvPr id="13318" name="Rectangle 6">
            <a:extLst>
              <a:ext uri="{FF2B5EF4-FFF2-40B4-BE49-F238E27FC236}">
                <a16:creationId xmlns:a16="http://schemas.microsoft.com/office/drawing/2014/main" id="{73F1D106-926F-4094-BCFE-0A2D072B61A3}"/>
              </a:ext>
            </a:extLst>
          </p:cNvPr>
          <p:cNvSpPr>
            <a:spLocks noChangeArrowheads="1"/>
          </p:cNvSpPr>
          <p:nvPr/>
        </p:nvSpPr>
        <p:spPr bwMode="auto">
          <a:xfrm>
            <a:off x="1908175" y="1814513"/>
            <a:ext cx="93662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SMTP</a:t>
            </a:r>
          </a:p>
        </p:txBody>
      </p:sp>
      <p:sp>
        <p:nvSpPr>
          <p:cNvPr id="13319" name="Text Box 7">
            <a:extLst>
              <a:ext uri="{FF2B5EF4-FFF2-40B4-BE49-F238E27FC236}">
                <a16:creationId xmlns:a16="http://schemas.microsoft.com/office/drawing/2014/main" id="{5A928350-BEF2-4F2B-98DE-E4F46AFAF260}"/>
              </a:ext>
            </a:extLst>
          </p:cNvPr>
          <p:cNvSpPr txBox="1">
            <a:spLocks noChangeArrowheads="1"/>
          </p:cNvSpPr>
          <p:nvPr/>
        </p:nvSpPr>
        <p:spPr bwMode="auto">
          <a:xfrm>
            <a:off x="2895600" y="1793875"/>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a:latin typeface="Arial Narrow" panose="020B0606020202030204" pitchFamily="34" charset="0"/>
              </a:rPr>
              <a:t>……</a:t>
            </a:r>
          </a:p>
        </p:txBody>
      </p:sp>
      <p:sp>
        <p:nvSpPr>
          <p:cNvPr id="13320" name="Text Box 8">
            <a:extLst>
              <a:ext uri="{FF2B5EF4-FFF2-40B4-BE49-F238E27FC236}">
                <a16:creationId xmlns:a16="http://schemas.microsoft.com/office/drawing/2014/main" id="{42A091E8-5457-4CBE-9CE4-B716D96A6D2D}"/>
              </a:ext>
            </a:extLst>
          </p:cNvPr>
          <p:cNvSpPr txBox="1">
            <a:spLocks noChangeArrowheads="1"/>
          </p:cNvSpPr>
          <p:nvPr/>
        </p:nvSpPr>
        <p:spPr bwMode="auto">
          <a:xfrm>
            <a:off x="1008063" y="3573463"/>
            <a:ext cx="264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b="0">
                <a:latin typeface="Arial Narrow" panose="020B0606020202030204" pitchFamily="34" charset="0"/>
              </a:rPr>
              <a:t>Network layer security</a:t>
            </a:r>
          </a:p>
        </p:txBody>
      </p:sp>
      <p:sp>
        <p:nvSpPr>
          <p:cNvPr id="13321" name="Rectangle 9">
            <a:extLst>
              <a:ext uri="{FF2B5EF4-FFF2-40B4-BE49-F238E27FC236}">
                <a16:creationId xmlns:a16="http://schemas.microsoft.com/office/drawing/2014/main" id="{DB8722C5-7492-4123-A978-98B100BB78DE}"/>
              </a:ext>
            </a:extLst>
          </p:cNvPr>
          <p:cNvSpPr>
            <a:spLocks noChangeArrowheads="1"/>
          </p:cNvSpPr>
          <p:nvPr/>
        </p:nvSpPr>
        <p:spPr bwMode="auto">
          <a:xfrm>
            <a:off x="4810125" y="2909888"/>
            <a:ext cx="255587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IP</a:t>
            </a:r>
          </a:p>
        </p:txBody>
      </p:sp>
      <p:sp>
        <p:nvSpPr>
          <p:cNvPr id="13322" name="Rectangle 10">
            <a:extLst>
              <a:ext uri="{FF2B5EF4-FFF2-40B4-BE49-F238E27FC236}">
                <a16:creationId xmlns:a16="http://schemas.microsoft.com/office/drawing/2014/main" id="{ED2C3EB6-A4CC-4AE9-8318-4CAB86B07D4F}"/>
              </a:ext>
            </a:extLst>
          </p:cNvPr>
          <p:cNvSpPr>
            <a:spLocks noChangeArrowheads="1"/>
          </p:cNvSpPr>
          <p:nvPr/>
        </p:nvSpPr>
        <p:spPr bwMode="auto">
          <a:xfrm>
            <a:off x="4810125" y="2370138"/>
            <a:ext cx="255587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TCP/UDP</a:t>
            </a:r>
          </a:p>
        </p:txBody>
      </p:sp>
      <p:sp>
        <p:nvSpPr>
          <p:cNvPr id="13323" name="Rectangle 11">
            <a:extLst>
              <a:ext uri="{FF2B5EF4-FFF2-40B4-BE49-F238E27FC236}">
                <a16:creationId xmlns:a16="http://schemas.microsoft.com/office/drawing/2014/main" id="{41A9A820-511C-45AE-A027-1F150EB1C708}"/>
              </a:ext>
            </a:extLst>
          </p:cNvPr>
          <p:cNvSpPr>
            <a:spLocks noChangeArrowheads="1"/>
          </p:cNvSpPr>
          <p:nvPr/>
        </p:nvSpPr>
        <p:spPr bwMode="auto">
          <a:xfrm>
            <a:off x="4810125" y="1289050"/>
            <a:ext cx="93662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a:t>
            </a:r>
          </a:p>
          <a:p>
            <a:pPr algn="ctr" eaLnBrk="1" hangingPunct="1">
              <a:spcBef>
                <a:spcPct val="0"/>
              </a:spcBef>
              <a:buClrTx/>
              <a:buFontTx/>
              <a:buNone/>
            </a:pPr>
            <a:endParaRPr lang="it-IT" altLang="it-IT" sz="1800">
              <a:latin typeface="Arial Narrow" panose="020B0606020202030204" pitchFamily="34" charset="0"/>
            </a:endParaRPr>
          </a:p>
        </p:txBody>
      </p:sp>
      <p:sp>
        <p:nvSpPr>
          <p:cNvPr id="13324" name="Rectangle 12">
            <a:extLst>
              <a:ext uri="{FF2B5EF4-FFF2-40B4-BE49-F238E27FC236}">
                <a16:creationId xmlns:a16="http://schemas.microsoft.com/office/drawing/2014/main" id="{7AAF5F5D-57FA-4E17-BB16-1512D99085B5}"/>
              </a:ext>
            </a:extLst>
          </p:cNvPr>
          <p:cNvSpPr>
            <a:spLocks noChangeArrowheads="1"/>
          </p:cNvSpPr>
          <p:nvPr/>
        </p:nvSpPr>
        <p:spPr bwMode="auto">
          <a:xfrm>
            <a:off x="5746750" y="1289050"/>
            <a:ext cx="936625" cy="5397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SMTP</a:t>
            </a:r>
          </a:p>
          <a:p>
            <a:pPr algn="ctr" eaLnBrk="1" hangingPunct="1">
              <a:spcBef>
                <a:spcPct val="0"/>
              </a:spcBef>
              <a:buClrTx/>
              <a:buFontTx/>
              <a:buNone/>
            </a:pPr>
            <a:endParaRPr lang="it-IT" altLang="it-IT" sz="1800">
              <a:latin typeface="Arial Narrow" panose="020B0606020202030204" pitchFamily="34" charset="0"/>
            </a:endParaRPr>
          </a:p>
        </p:txBody>
      </p:sp>
      <p:sp>
        <p:nvSpPr>
          <p:cNvPr id="13325" name="Text Box 13">
            <a:extLst>
              <a:ext uri="{FF2B5EF4-FFF2-40B4-BE49-F238E27FC236}">
                <a16:creationId xmlns:a16="http://schemas.microsoft.com/office/drawing/2014/main" id="{EFCF5AA5-BDCC-4606-A081-E5D564AFAB81}"/>
              </a:ext>
            </a:extLst>
          </p:cNvPr>
          <p:cNvSpPr txBox="1">
            <a:spLocks noChangeArrowheads="1"/>
          </p:cNvSpPr>
          <p:nvPr/>
        </p:nvSpPr>
        <p:spPr bwMode="auto">
          <a:xfrm>
            <a:off x="6734175" y="1268413"/>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a:latin typeface="Arial Narrow" panose="020B0606020202030204" pitchFamily="34" charset="0"/>
              </a:rPr>
              <a:t>……</a:t>
            </a:r>
          </a:p>
        </p:txBody>
      </p:sp>
      <p:sp>
        <p:nvSpPr>
          <p:cNvPr id="13326" name="Text Box 14">
            <a:extLst>
              <a:ext uri="{FF2B5EF4-FFF2-40B4-BE49-F238E27FC236}">
                <a16:creationId xmlns:a16="http://schemas.microsoft.com/office/drawing/2014/main" id="{EFDE864E-7D69-4CEC-A37D-2B773923DF04}"/>
              </a:ext>
            </a:extLst>
          </p:cNvPr>
          <p:cNvSpPr txBox="1">
            <a:spLocks noChangeArrowheads="1"/>
          </p:cNvSpPr>
          <p:nvPr/>
        </p:nvSpPr>
        <p:spPr bwMode="auto">
          <a:xfrm>
            <a:off x="4867275" y="3573463"/>
            <a:ext cx="280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2400" b="0">
                <a:latin typeface="Arial Narrow" panose="020B0606020202030204" pitchFamily="34" charset="0"/>
              </a:rPr>
              <a:t>Transport layer security</a:t>
            </a:r>
          </a:p>
        </p:txBody>
      </p:sp>
      <p:sp>
        <p:nvSpPr>
          <p:cNvPr id="13327" name="Rectangle 15">
            <a:extLst>
              <a:ext uri="{FF2B5EF4-FFF2-40B4-BE49-F238E27FC236}">
                <a16:creationId xmlns:a16="http://schemas.microsoft.com/office/drawing/2014/main" id="{1FC0ACAC-57BA-4A22-9306-7710DCC1C291}"/>
              </a:ext>
            </a:extLst>
          </p:cNvPr>
          <p:cNvSpPr>
            <a:spLocks noChangeArrowheads="1"/>
          </p:cNvSpPr>
          <p:nvPr/>
        </p:nvSpPr>
        <p:spPr bwMode="auto">
          <a:xfrm>
            <a:off x="4810125" y="1828800"/>
            <a:ext cx="2555875" cy="539750"/>
          </a:xfrm>
          <a:prstGeom prst="rect">
            <a:avLst/>
          </a:prstGeom>
          <a:solidFill>
            <a:srgbClr val="00CCFF">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SSL / TLS</a:t>
            </a:r>
          </a:p>
        </p:txBody>
      </p:sp>
      <p:sp>
        <p:nvSpPr>
          <p:cNvPr id="13328" name="AutoShape 16">
            <a:extLst>
              <a:ext uri="{FF2B5EF4-FFF2-40B4-BE49-F238E27FC236}">
                <a16:creationId xmlns:a16="http://schemas.microsoft.com/office/drawing/2014/main" id="{26A10B6A-4409-4A68-8D31-7280E5D1A4C8}"/>
              </a:ext>
            </a:extLst>
          </p:cNvPr>
          <p:cNvSpPr>
            <a:spLocks noChangeArrowheads="1"/>
          </p:cNvSpPr>
          <p:nvPr/>
        </p:nvSpPr>
        <p:spPr bwMode="auto">
          <a:xfrm>
            <a:off x="4859338" y="1539875"/>
            <a:ext cx="900112" cy="325438"/>
          </a:xfrm>
          <a:prstGeom prst="downArrow">
            <a:avLst>
              <a:gd name="adj1" fmla="val 61204"/>
              <a:gd name="adj2" fmla="val 32685"/>
            </a:avLst>
          </a:prstGeom>
          <a:solidFill>
            <a:srgbClr val="FFFF99">
              <a:alpha val="50195"/>
            </a:srgbClr>
          </a:solidFill>
          <a:ln w="12700">
            <a:solidFill>
              <a:schemeClr val="tx1"/>
            </a:solidFill>
            <a:miter lim="800000"/>
            <a:headEnd type="none" w="sm" len="sm"/>
            <a:tailEnd type="none" w="sm" len="sm"/>
          </a:ln>
        </p:spPr>
        <p:txBody>
          <a:bodyPr wrap="none" anchor="ct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https</a:t>
            </a:r>
          </a:p>
        </p:txBody>
      </p:sp>
      <p:sp>
        <p:nvSpPr>
          <p:cNvPr id="13329" name="Text Box 17">
            <a:extLst>
              <a:ext uri="{FF2B5EF4-FFF2-40B4-BE49-F238E27FC236}">
                <a16:creationId xmlns:a16="http://schemas.microsoft.com/office/drawing/2014/main" id="{00D928DA-0D64-410A-9DC3-A6890264C34A}"/>
              </a:ext>
            </a:extLst>
          </p:cNvPr>
          <p:cNvSpPr txBox="1">
            <a:spLocks noChangeArrowheads="1"/>
          </p:cNvSpPr>
          <p:nvPr/>
        </p:nvSpPr>
        <p:spPr bwMode="auto">
          <a:xfrm>
            <a:off x="1108075" y="47275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a:spcBef>
                <a:spcPct val="20000"/>
              </a:spcBef>
              <a:buClr>
                <a:schemeClr val="tx1"/>
              </a:buClr>
              <a:buChar char="»"/>
              <a:defRPr sz="24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3330" name="Rectangle 18">
            <a:extLst>
              <a:ext uri="{FF2B5EF4-FFF2-40B4-BE49-F238E27FC236}">
                <a16:creationId xmlns:a16="http://schemas.microsoft.com/office/drawing/2014/main" id="{524B6523-DAF7-4639-9A7B-40D851544B77}"/>
              </a:ext>
            </a:extLst>
          </p:cNvPr>
          <p:cNvSpPr>
            <a:spLocks noGrp="1" noChangeArrowheads="1"/>
          </p:cNvSpPr>
          <p:nvPr>
            <p:ph type="body" idx="1"/>
          </p:nvPr>
        </p:nvSpPr>
        <p:spPr>
          <a:xfrm>
            <a:off x="685800" y="4149725"/>
            <a:ext cx="7696200" cy="2232025"/>
          </a:xfrm>
          <a:noFill/>
        </p:spPr>
        <p:txBody>
          <a:bodyPr/>
          <a:lstStyle/>
          <a:p>
            <a:pPr eaLnBrk="1" hangingPunct="1">
              <a:lnSpc>
                <a:spcPct val="80000"/>
              </a:lnSpc>
            </a:pPr>
            <a:r>
              <a:rPr lang="en-US" altLang="it-IT" sz="2400"/>
              <a:t>IPsec operates </a:t>
            </a:r>
            <a:r>
              <a:rPr lang="en-US" altLang="it-IT" sz="2400" u="sng"/>
              <a:t>with &amp; within IP</a:t>
            </a:r>
            <a:r>
              <a:rPr lang="en-US" altLang="it-IT" sz="2400"/>
              <a:t>, at layer 3</a:t>
            </a:r>
          </a:p>
          <a:p>
            <a:pPr lvl="1" eaLnBrk="1" hangingPunct="1">
              <a:lnSpc>
                <a:spcPct val="80000"/>
              </a:lnSpc>
            </a:pPr>
            <a:r>
              <a:rPr lang="en-US" altLang="it-IT" sz="2400"/>
              <a:t>IPsec &amp; unprotected IP packets do coexist (of course)</a:t>
            </a:r>
          </a:p>
          <a:p>
            <a:pPr eaLnBrk="1" hangingPunct="1">
              <a:lnSpc>
                <a:spcPct val="80000"/>
              </a:lnSpc>
            </a:pPr>
            <a:r>
              <a:rPr lang="en-US" altLang="it-IT" sz="2400"/>
              <a:t>Applications/terminals unaware of IPsec</a:t>
            </a:r>
          </a:p>
          <a:p>
            <a:pPr lvl="1" eaLnBrk="1" hangingPunct="1">
              <a:lnSpc>
                <a:spcPct val="80000"/>
              </a:lnSpc>
            </a:pPr>
            <a:r>
              <a:rPr lang="en-US" altLang="it-IT" sz="2400"/>
              <a:t>IPsec protects all protocols that rely on IP</a:t>
            </a:r>
          </a:p>
          <a:p>
            <a:pPr eaLnBrk="1" hangingPunct="1">
              <a:lnSpc>
                <a:spcPct val="80000"/>
              </a:lnSpc>
            </a:pPr>
            <a:r>
              <a:rPr lang="en-US" altLang="it-IT" sz="2400"/>
              <a:t>Protection on a per-host (IP) basis </a:t>
            </a:r>
          </a:p>
          <a:p>
            <a:pPr lvl="1" eaLnBrk="1" hangingPunct="1">
              <a:lnSpc>
                <a:spcPct val="80000"/>
              </a:lnSpc>
            </a:pPr>
            <a:r>
              <a:rPr lang="en-US" altLang="it-IT" sz="2400"/>
              <a:t>cannot protect SPECIFIC users/applications</a:t>
            </a:r>
            <a:endParaRPr lang="it-IT" altLang="it-IT"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fade">
                                      <p:cBhvr>
                                        <p:cTn id="10" dur="500"/>
                                        <p:tgtEl>
                                          <p:spTgt spid="133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fade">
                                      <p:cBhvr>
                                        <p:cTn id="13" dur="500"/>
                                        <p:tgtEl>
                                          <p:spTgt spid="133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18"/>
                                        </p:tgtEl>
                                        <p:attrNameLst>
                                          <p:attrName>style.visibility</p:attrName>
                                        </p:attrNameLst>
                                      </p:cBhvr>
                                      <p:to>
                                        <p:strVal val="visible"/>
                                      </p:to>
                                    </p:set>
                                    <p:animEffect transition="in" filter="fade">
                                      <p:cBhvr>
                                        <p:cTn id="16" dur="500"/>
                                        <p:tgtEl>
                                          <p:spTgt spid="133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19"/>
                                        </p:tgtEl>
                                        <p:attrNameLst>
                                          <p:attrName>style.visibility</p:attrName>
                                        </p:attrNameLst>
                                      </p:cBhvr>
                                      <p:to>
                                        <p:strVal val="visible"/>
                                      </p:to>
                                    </p:set>
                                    <p:animEffect transition="in" filter="fade">
                                      <p:cBhvr>
                                        <p:cTn id="19" dur="500"/>
                                        <p:tgtEl>
                                          <p:spTgt spid="133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fade">
                                      <p:cBhvr>
                                        <p:cTn id="22" dur="500"/>
                                        <p:tgtEl>
                                          <p:spTgt spid="133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30">
                                            <p:txEl>
                                              <p:pRg st="0" end="0"/>
                                            </p:txEl>
                                          </p:spTgt>
                                        </p:tgtEl>
                                        <p:attrNameLst>
                                          <p:attrName>style.visibility</p:attrName>
                                        </p:attrNameLst>
                                      </p:cBhvr>
                                      <p:to>
                                        <p:strVal val="visible"/>
                                      </p:to>
                                    </p:set>
                                    <p:animEffect transition="in" filter="fade">
                                      <p:cBhvr>
                                        <p:cTn id="27" dur="500"/>
                                        <p:tgtEl>
                                          <p:spTgt spid="13330">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30">
                                            <p:txEl>
                                              <p:pRg st="1" end="1"/>
                                            </p:txEl>
                                          </p:spTgt>
                                        </p:tgtEl>
                                        <p:attrNameLst>
                                          <p:attrName>style.visibility</p:attrName>
                                        </p:attrNameLst>
                                      </p:cBhvr>
                                      <p:to>
                                        <p:strVal val="visible"/>
                                      </p:to>
                                    </p:set>
                                    <p:animEffect transition="in" filter="fade">
                                      <p:cBhvr>
                                        <p:cTn id="30" dur="500"/>
                                        <p:tgtEl>
                                          <p:spTgt spid="13330">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330">
                                            <p:txEl>
                                              <p:pRg st="2" end="2"/>
                                            </p:txEl>
                                          </p:spTgt>
                                        </p:tgtEl>
                                        <p:attrNameLst>
                                          <p:attrName>style.visibility</p:attrName>
                                        </p:attrNameLst>
                                      </p:cBhvr>
                                      <p:to>
                                        <p:strVal val="visible"/>
                                      </p:to>
                                    </p:set>
                                    <p:animEffect transition="in" filter="fade">
                                      <p:cBhvr>
                                        <p:cTn id="35" dur="500"/>
                                        <p:tgtEl>
                                          <p:spTgt spid="13330">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330">
                                            <p:txEl>
                                              <p:pRg st="3" end="3"/>
                                            </p:txEl>
                                          </p:spTgt>
                                        </p:tgtEl>
                                        <p:attrNameLst>
                                          <p:attrName>style.visibility</p:attrName>
                                        </p:attrNameLst>
                                      </p:cBhvr>
                                      <p:to>
                                        <p:strVal val="visible"/>
                                      </p:to>
                                    </p:set>
                                    <p:animEffect transition="in" filter="fade">
                                      <p:cBhvr>
                                        <p:cTn id="38" dur="500"/>
                                        <p:tgtEl>
                                          <p:spTgt spid="13330">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330">
                                            <p:txEl>
                                              <p:pRg st="4" end="4"/>
                                            </p:txEl>
                                          </p:spTgt>
                                        </p:tgtEl>
                                        <p:attrNameLst>
                                          <p:attrName>style.visibility</p:attrName>
                                        </p:attrNameLst>
                                      </p:cBhvr>
                                      <p:to>
                                        <p:strVal val="visible"/>
                                      </p:to>
                                    </p:set>
                                    <p:animEffect transition="in" filter="fade">
                                      <p:cBhvr>
                                        <p:cTn id="43" dur="500"/>
                                        <p:tgtEl>
                                          <p:spTgt spid="13330">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30">
                                            <p:txEl>
                                              <p:pRg st="5" end="5"/>
                                            </p:txEl>
                                          </p:spTgt>
                                        </p:tgtEl>
                                        <p:attrNameLst>
                                          <p:attrName>style.visibility</p:attrName>
                                        </p:attrNameLst>
                                      </p:cBhvr>
                                      <p:to>
                                        <p:strVal val="visible"/>
                                      </p:to>
                                    </p:set>
                                    <p:animEffect transition="in" filter="fade">
                                      <p:cBhvr>
                                        <p:cTn id="46" dur="500"/>
                                        <p:tgtEl>
                                          <p:spTgt spid="133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animBg="1"/>
      <p:bldP spid="13317" grpId="0" animBg="1"/>
      <p:bldP spid="13318" grpId="0" animBg="1"/>
      <p:bldP spid="13319" grpId="0"/>
      <p:bldP spid="13320" grpId="0"/>
      <p:bldP spid="13330" grpId="0" build="p"/>
    </p:bldLst>
  </p:timing>
</p:sld>
</file>

<file path=ppt/theme/theme1.xml><?xml version="1.0" encoding="utf-8"?>
<a:theme xmlns:a="http://schemas.openxmlformats.org/drawingml/2006/main" name="214templ">
  <a:themeElements>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214templ">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alpha val="50000"/>
          </a:srgbClr>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rgbClr val="FFFF99">
            <a:alpha val="50000"/>
          </a:srgbClr>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14temp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14temp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14temp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14temp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14temp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14temp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14temp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781951D3CFA64AA3493CD3E6442C76" ma:contentTypeVersion="4" ma:contentTypeDescription="Creare un nuovo documento." ma:contentTypeScope="" ma:versionID="a36c6b2f7fcd373cb8b64cdfd812e698">
  <xsd:schema xmlns:xsd="http://www.w3.org/2001/XMLSchema" xmlns:xs="http://www.w3.org/2001/XMLSchema" xmlns:p="http://schemas.microsoft.com/office/2006/metadata/properties" xmlns:ns2="aae43852-53e9-4813-a3db-c50f0e7934bf" targetNamespace="http://schemas.microsoft.com/office/2006/metadata/properties" ma:root="true" ma:fieldsID="b16886be2dba503720a39a8063f8acf3" ns2:_="">
    <xsd:import namespace="aae43852-53e9-4813-a3db-c50f0e7934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43852-53e9-4813-a3db-c50f0e7934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09A2C-8A36-4CAD-B56F-FF0E0083CB44}"/>
</file>

<file path=customXml/itemProps2.xml><?xml version="1.0" encoding="utf-8"?>
<ds:datastoreItem xmlns:ds="http://schemas.openxmlformats.org/officeDocument/2006/customXml" ds:itemID="{6637CDEE-87A2-490F-ABA3-38E2C1D9C275}"/>
</file>

<file path=customXml/itemProps3.xml><?xml version="1.0" encoding="utf-8"?>
<ds:datastoreItem xmlns:ds="http://schemas.openxmlformats.org/officeDocument/2006/customXml" ds:itemID="{505FF0EE-96AF-409A-BAA5-0C6096036D66}"/>
</file>

<file path=docProps/app.xml><?xml version="1.0" encoding="utf-8"?>
<Properties xmlns="http://schemas.openxmlformats.org/officeDocument/2006/extended-properties" xmlns:vt="http://schemas.openxmlformats.org/officeDocument/2006/docPropsVTypes">
  <Template>c:\214\214templ.ppt</Template>
  <TotalTime>0</TotalTime>
  <Pages>22</Pages>
  <Words>4202</Words>
  <Application>Microsoft Office PowerPoint</Application>
  <PresentationFormat>Presentazione su schermo (4:3)</PresentationFormat>
  <Paragraphs>795</Paragraphs>
  <Slides>51</Slides>
  <Notes>2</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51</vt:i4>
      </vt:variant>
    </vt:vector>
  </HeadingPairs>
  <TitlesOfParts>
    <vt:vector size="61" baseType="lpstr">
      <vt:lpstr>Arial Narrow</vt:lpstr>
      <vt:lpstr>Arial</vt:lpstr>
      <vt:lpstr>Bookman Old Style</vt:lpstr>
      <vt:lpstr>Wingdings</vt:lpstr>
      <vt:lpstr>Times New Roman</vt:lpstr>
      <vt:lpstr>Book Antiqua</vt:lpstr>
      <vt:lpstr>Comic Sans MS</vt:lpstr>
      <vt:lpstr>New York</vt:lpstr>
      <vt:lpstr>214templ</vt:lpstr>
      <vt:lpstr>Microsoft Clip Gallery</vt:lpstr>
      <vt:lpstr>Presentazione standard di PowerPoint</vt:lpstr>
      <vt:lpstr>A parenthesis VPNs: what they are</vt:lpstr>
      <vt:lpstr>Virtual Private Networks: why?</vt:lpstr>
      <vt:lpstr>VPN main ingredient  tunnels</vt:lpstr>
      <vt:lpstr>VPN main ingredient  tunnels</vt:lpstr>
      <vt:lpstr>VPN 2° ingredient  encryption</vt:lpstr>
      <vt:lpstr>VPN and IPsec</vt:lpstr>
      <vt:lpstr>IPsec Components</vt:lpstr>
      <vt:lpstr>IPsec: layered view</vt:lpstr>
      <vt:lpstr>IPsec implementation approaches</vt:lpstr>
      <vt:lpstr>IPsec standardization History</vt:lpstr>
      <vt:lpstr>IPsec RFCs</vt:lpstr>
      <vt:lpstr>Security Association</vt:lpstr>
      <vt:lpstr>Security Parameters Index and Security Association DB</vt:lpstr>
      <vt:lpstr>SA: monodirectional!</vt:lpstr>
      <vt:lpstr>Security Association and Key management</vt:lpstr>
      <vt:lpstr>Ipsec security protocols</vt:lpstr>
      <vt:lpstr>IPsec Security protocols</vt:lpstr>
      <vt:lpstr>Transport vs Tunnel – AH and ESP</vt:lpstr>
      <vt:lpstr>Authentication Header</vt:lpstr>
      <vt:lpstr>Transport mode, tunnel mode</vt:lpstr>
      <vt:lpstr>Integrity Check computation</vt:lpstr>
      <vt:lpstr>Why sequence number?</vt:lpstr>
      <vt:lpstr>Extended Sequence Number</vt:lpstr>
      <vt:lpstr>Anti-replay</vt:lpstr>
      <vt:lpstr>Encapsulated Security Payload</vt:lpstr>
      <vt:lpstr>Transport mode, tunnel mode</vt:lpstr>
      <vt:lpstr>When transport? When Tunnel?</vt:lpstr>
      <vt:lpstr>A note on host-to-gw tunnels</vt:lpstr>
      <vt:lpstr>IPsec protection &amp; access control</vt:lpstr>
      <vt:lpstr>Traffic Flow Confidentiality Service</vt:lpstr>
      <vt:lpstr>ESP Traffic Flow Confidentiality</vt:lpstr>
      <vt:lpstr>Presentazione standard di PowerPoint</vt:lpstr>
      <vt:lpstr>Rationale for IKE</vt:lpstr>
      <vt:lpstr>IKE phases at a glance</vt:lpstr>
      <vt:lpstr>IKE SA and CHILD SA</vt:lpstr>
      <vt:lpstr>IKE message format</vt:lpstr>
      <vt:lpstr>IKE hdr, generic payload hdr</vt:lpstr>
      <vt:lpstr>IKE header (explanation)</vt:lpstr>
      <vt:lpstr>Version bit Protection against version rollback</vt:lpstr>
      <vt:lpstr>IKE_SA_INIT phase</vt:lpstr>
      <vt:lpstr>Exchanged Info</vt:lpstr>
      <vt:lpstr>Security Association Payload example</vt:lpstr>
      <vt:lpstr>Key generation</vt:lpstr>
      <vt:lpstr>Protection against DoS attacks</vt:lpstr>
      <vt:lpstr>Solution: cookie-based 4-way  INIT handshake</vt:lpstr>
      <vt:lpstr>Is this a real solution?</vt:lpstr>
      <vt:lpstr>Idea: use stateless cookies</vt:lpstr>
      <vt:lpstr>IKE_AUTH phase</vt:lpstr>
      <vt:lpstr>CHILD_SA generation</vt:lpstr>
      <vt:lpstr>INFORMATIONAL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101</dc:title>
  <dc:subject>Lecture</dc:subject>
  <dc:creator>Giuseppe Bianchi</dc:creator>
  <cp:keywords/>
  <dc:description/>
  <cp:lastModifiedBy>GB</cp:lastModifiedBy>
  <cp:revision>525</cp:revision>
  <cp:lastPrinted>1998-04-09T13:49:28Z</cp:lastPrinted>
  <dcterms:created xsi:type="dcterms:W3CDTF">1996-09-11T22:41:56Z</dcterms:created>
  <dcterms:modified xsi:type="dcterms:W3CDTF">2021-11-29T12:45:53Z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0x010100F2781951D3CFA64AA3493CD3E6442C76</vt:lpwstr>
  </property>
</Properties>
</file>