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676" r:id="rId3"/>
    <p:sldId id="674" r:id="rId4"/>
    <p:sldId id="675" r:id="rId5"/>
    <p:sldId id="677" r:id="rId6"/>
    <p:sldId id="678" r:id="rId7"/>
    <p:sldId id="680" r:id="rId8"/>
    <p:sldId id="679" r:id="rId9"/>
    <p:sldId id="681" r:id="rId10"/>
    <p:sldId id="682" r:id="rId11"/>
    <p:sldId id="683" r:id="rId12"/>
    <p:sldId id="629" r:id="rId13"/>
    <p:sldId id="684" r:id="rId14"/>
    <p:sldId id="712" r:id="rId15"/>
    <p:sldId id="685" r:id="rId16"/>
    <p:sldId id="686" r:id="rId17"/>
    <p:sldId id="687" r:id="rId18"/>
    <p:sldId id="688" r:id="rId19"/>
    <p:sldId id="690" r:id="rId20"/>
    <p:sldId id="692" r:id="rId21"/>
    <p:sldId id="693" r:id="rId22"/>
    <p:sldId id="694" r:id="rId23"/>
    <p:sldId id="695" r:id="rId24"/>
    <p:sldId id="696" r:id="rId25"/>
    <p:sldId id="697" r:id="rId26"/>
    <p:sldId id="707" r:id="rId27"/>
    <p:sldId id="699" r:id="rId28"/>
    <p:sldId id="702" r:id="rId29"/>
    <p:sldId id="713" r:id="rId30"/>
    <p:sldId id="703" r:id="rId31"/>
    <p:sldId id="704" r:id="rId32"/>
    <p:sldId id="705" r:id="rId33"/>
    <p:sldId id="714" r:id="rId34"/>
    <p:sldId id="706" r:id="rId35"/>
    <p:sldId id="701" r:id="rId36"/>
    <p:sldId id="708" r:id="rId37"/>
    <p:sldId id="709" r:id="rId38"/>
    <p:sldId id="710" r:id="rId39"/>
    <p:sldId id="711" r:id="rId4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CCFF"/>
    <a:srgbClr val="33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122" autoAdjust="0"/>
  </p:normalViewPr>
  <p:slideViewPr>
    <p:cSldViewPr showGuides="1">
      <p:cViewPr varScale="1">
        <p:scale>
          <a:sx n="60" d="100"/>
          <a:sy n="60" d="100"/>
        </p:scale>
        <p:origin x="14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CB72179-A39D-446A-BAA6-D358E304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C89D1648-57EE-436B-AD32-7DC28D543EB1}" type="slidenum">
              <a:rPr lang="en-US" altLang="it-IT" sz="2500">
                <a:latin typeface="Book Antiqua" panose="02040602050305030304" pitchFamily="18" charset="0"/>
              </a:rPr>
              <a:pPr/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059C0C4-BF09-41EB-A919-E444BA43840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6A342C1-8D54-4434-A971-219CC561F8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1800CA7-9EB2-4EA3-8CB6-426817DED1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1452D7C-FD00-4DEA-A840-80211576C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1994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7493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21971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0029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6994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32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2426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93652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13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8424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8320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1987366F-BAC8-47F1-8C92-719A1A8D1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0B85BB6-9749-4E52-88E1-037D4AEAE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BC8F34D-9FF2-43B6-AEF6-A3A08526F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3B14DA14-0232-4C23-9D52-9F2F0BF17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FF21B475-8F39-4031-BD44-8AFFB9859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DA446EBD-0EC1-45F3-A2E9-3AE2373A1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6688E63A-7F8A-4B0E-BF47-8299A1339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2.wmf"/><Relationship Id="rId7" Type="http://schemas.openxmlformats.org/officeDocument/2006/relationships/oleObject" Target="../embeddings/oleObject9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>
            <a:extLst>
              <a:ext uri="{FF2B5EF4-FFF2-40B4-BE49-F238E27FC236}">
                <a16:creationId xmlns:a16="http://schemas.microsoft.com/office/drawing/2014/main" id="{8BCC067B-018F-476F-A8E2-CFFC2857A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733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b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b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Secret Sharing </a:t>
            </a:r>
          </a:p>
          <a:p>
            <a:pPr algn="ctr"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(core constructions and techniques)</a:t>
            </a:r>
            <a:endParaRPr lang="en-US" sz="1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84F37-4FC7-442C-8B3C-3336194A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XOR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/>
              <a:t>Can </a:t>
            </a:r>
            <a:r>
              <a:rPr lang="it-IT" dirty="0" err="1"/>
              <a:t>use</a:t>
            </a:r>
            <a:r>
              <a:rPr lang="it-IT" dirty="0"/>
              <a:t> (modular) </a:t>
            </a:r>
            <a:r>
              <a:rPr lang="it-IT" dirty="0" err="1"/>
              <a:t>sums</a:t>
            </a:r>
            <a:endParaRPr lang="it-IT" dirty="0"/>
          </a:p>
        </p:txBody>
      </p:sp>
      <p:pic>
        <p:nvPicPr>
          <p:cNvPr id="20483" name="Segnaposto contenuto 3" descr="images (1).jpg">
            <a:extLst>
              <a:ext uri="{FF2B5EF4-FFF2-40B4-BE49-F238E27FC236}">
                <a16:creationId xmlns:a16="http://schemas.microsoft.com/office/drawing/2014/main" id="{4BF2EC1E-830B-4ACF-9BF9-2ECBDC6C7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7088" y="3716338"/>
            <a:ext cx="1427162" cy="2197100"/>
          </a:xfrm>
        </p:spPr>
      </p:pic>
      <p:pic>
        <p:nvPicPr>
          <p:cNvPr id="20484" name="Immagine 4" descr="images.jpg">
            <a:extLst>
              <a:ext uri="{FF2B5EF4-FFF2-40B4-BE49-F238E27FC236}">
                <a16:creationId xmlns:a16="http://schemas.microsoft.com/office/drawing/2014/main" id="{51B5A92B-CEC5-489A-9DC1-610E27B9B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71800"/>
            <a:ext cx="1485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Immagine 5" descr="images (2).jpg">
            <a:extLst>
              <a:ext uri="{FF2B5EF4-FFF2-40B4-BE49-F238E27FC236}">
                <a16:creationId xmlns:a16="http://schemas.microsoft.com/office/drawing/2014/main" id="{7B570338-E81B-4A7D-A480-8D89284AE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160463"/>
            <a:ext cx="1411288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CasellaDiTesto 6">
            <a:extLst>
              <a:ext uri="{FF2B5EF4-FFF2-40B4-BE49-F238E27FC236}">
                <a16:creationId xmlns:a16="http://schemas.microsoft.com/office/drawing/2014/main" id="{085C51D9-DE70-4EE3-BDAB-291BABED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1341438"/>
            <a:ext cx="4368800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SECRET 		</a:t>
            </a:r>
            <a:r>
              <a:rPr lang="it-IT" altLang="it-IT" sz="2800" b="0">
                <a:latin typeface="Arial Narrow" panose="020B0606020202030204" pitchFamily="34" charset="0"/>
              </a:rPr>
              <a:t>0010.1101</a:t>
            </a: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	</a:t>
            </a:r>
            <a:r>
              <a:rPr lang="it-IT" altLang="it-IT" sz="2800" b="0">
                <a:latin typeface="Arial Narrow" panose="020B0606020202030204" pitchFamily="34" charset="0"/>
              </a:rPr>
              <a:t>45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1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RAND mod 256: 			</a:t>
            </a:r>
            <a:r>
              <a:rPr lang="it-IT" altLang="it-IT" sz="2800" b="0">
                <a:latin typeface="Arial Narrow" panose="020B0606020202030204" pitchFamily="34" charset="0"/>
              </a:rPr>
              <a:t>180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2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S – RAND mod 256:</a:t>
            </a:r>
            <a:r>
              <a:rPr lang="it-IT" altLang="it-IT" sz="2800" b="0">
                <a:latin typeface="Arial Narrow" panose="020B0606020202030204" pitchFamily="34" charset="0"/>
              </a:rPr>
              <a:t>		121</a:t>
            </a:r>
          </a:p>
        </p:txBody>
      </p:sp>
      <p:sp>
        <p:nvSpPr>
          <p:cNvPr id="20487" name="CasellaDiTesto 7">
            <a:extLst>
              <a:ext uri="{FF2B5EF4-FFF2-40B4-BE49-F238E27FC236}">
                <a16:creationId xmlns:a16="http://schemas.microsoft.com/office/drawing/2014/main" id="{F70DC8EA-929C-4B64-8778-03B0AD9CC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5013325"/>
            <a:ext cx="5300662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Secret = Ashare + Bshare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180+121 mod 256 = 45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Module not necessary, but practical (e.g. 32 bit numbers)</a:t>
            </a:r>
          </a:p>
        </p:txBody>
      </p:sp>
      <p:sp>
        <p:nvSpPr>
          <p:cNvPr id="20488" name="CasellaDiTesto 8">
            <a:extLst>
              <a:ext uri="{FF2B5EF4-FFF2-40B4-BE49-F238E27FC236}">
                <a16:creationId xmlns:a16="http://schemas.microsoft.com/office/drawing/2014/main" id="{1D5C3CD2-1471-4BBB-9907-1481C08DC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3549650"/>
            <a:ext cx="674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180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0489" name="CasellaDiTesto 9">
            <a:extLst>
              <a:ext uri="{FF2B5EF4-FFF2-40B4-BE49-F238E27FC236}">
                <a16:creationId xmlns:a16="http://schemas.microsoft.com/office/drawing/2014/main" id="{9DF02542-847B-4A11-9366-19C57A84E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3517900"/>
            <a:ext cx="67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121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20488" grpId="0"/>
      <p:bldP spid="204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58087-CF30-47E5-9318-0AE87B31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Trivially</a:t>
            </a:r>
            <a:r>
              <a:rPr lang="it-IT" dirty="0"/>
              <a:t> </a:t>
            </a:r>
            <a:r>
              <a:rPr lang="it-IT" dirty="0" err="1"/>
              <a:t>extends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n </a:t>
            </a:r>
            <a:r>
              <a:rPr lang="it-IT" dirty="0" err="1"/>
              <a:t>parties</a:t>
            </a:r>
            <a:endParaRPr lang="it-IT" dirty="0"/>
          </a:p>
        </p:txBody>
      </p:sp>
      <p:pic>
        <p:nvPicPr>
          <p:cNvPr id="21507" name="Immagine 4" descr="images.jpg">
            <a:extLst>
              <a:ext uri="{FF2B5EF4-FFF2-40B4-BE49-F238E27FC236}">
                <a16:creationId xmlns:a16="http://schemas.microsoft.com/office/drawing/2014/main" id="{30BB3177-2291-4E2B-8022-AD7CD82D0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949700"/>
            <a:ext cx="72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Immagine 5" descr="images (2).jpg">
            <a:extLst>
              <a:ext uri="{FF2B5EF4-FFF2-40B4-BE49-F238E27FC236}">
                <a16:creationId xmlns:a16="http://schemas.microsoft.com/office/drawing/2014/main" id="{448ED827-E9C3-4993-92D3-0535A7D9C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317625"/>
            <a:ext cx="1411288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CasellaDiTesto 6">
            <a:extLst>
              <a:ext uri="{FF2B5EF4-FFF2-40B4-BE49-F238E27FC236}">
                <a16:creationId xmlns:a16="http://schemas.microsoft.com/office/drawing/2014/main" id="{89E242BA-C46F-4986-BF0C-72736169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908050"/>
            <a:ext cx="3036888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S 		</a:t>
            </a: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 45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R1		</a:t>
            </a: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135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R2		6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R3		67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S-R1-R2-R3	</a:t>
            </a: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93	</a:t>
            </a:r>
            <a:r>
              <a:rPr lang="it-IT" altLang="it-IT" sz="2800" b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21510" name="CasellaDiTesto 8">
            <a:extLst>
              <a:ext uri="{FF2B5EF4-FFF2-40B4-BE49-F238E27FC236}">
                <a16:creationId xmlns:a16="http://schemas.microsoft.com/office/drawing/2014/main" id="{B59C2D61-FF88-44EE-B66D-057811E16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3357563"/>
            <a:ext cx="674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135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pic>
        <p:nvPicPr>
          <p:cNvPr id="21511" name="Immagine 11" descr="images.jpg">
            <a:extLst>
              <a:ext uri="{FF2B5EF4-FFF2-40B4-BE49-F238E27FC236}">
                <a16:creationId xmlns:a16="http://schemas.microsoft.com/office/drawing/2014/main" id="{6E564BC8-09A6-4B2C-9EFA-D89AF5807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3949700"/>
            <a:ext cx="71913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CasellaDiTesto 12">
            <a:extLst>
              <a:ext uri="{FF2B5EF4-FFF2-40B4-BE49-F238E27FC236}">
                <a16:creationId xmlns:a16="http://schemas.microsoft.com/office/drawing/2014/main" id="{1AF47851-E6FE-4AA6-AF4B-9596E7231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357563"/>
            <a:ext cx="3492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6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pic>
        <p:nvPicPr>
          <p:cNvPr id="21513" name="Immagine 13" descr="images.jpg">
            <a:extLst>
              <a:ext uri="{FF2B5EF4-FFF2-40B4-BE49-F238E27FC236}">
                <a16:creationId xmlns:a16="http://schemas.microsoft.com/office/drawing/2014/main" id="{D6AF55FA-0A6F-4674-91FA-FBA143DA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3949700"/>
            <a:ext cx="72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CasellaDiTesto 14">
            <a:extLst>
              <a:ext uri="{FF2B5EF4-FFF2-40B4-BE49-F238E27FC236}">
                <a16:creationId xmlns:a16="http://schemas.microsoft.com/office/drawing/2014/main" id="{45BB6BCB-25E8-44BD-91AC-B1142D080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357563"/>
            <a:ext cx="511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67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pic>
        <p:nvPicPr>
          <p:cNvPr id="21515" name="Immagine 15" descr="images.jpg">
            <a:extLst>
              <a:ext uri="{FF2B5EF4-FFF2-40B4-BE49-F238E27FC236}">
                <a16:creationId xmlns:a16="http://schemas.microsoft.com/office/drawing/2014/main" id="{D0FE73B4-BF90-4E08-9BE6-0E3786633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949700"/>
            <a:ext cx="72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CasellaDiTesto 16">
            <a:extLst>
              <a:ext uri="{FF2B5EF4-FFF2-40B4-BE49-F238E27FC236}">
                <a16:creationId xmlns:a16="http://schemas.microsoft.com/office/drawing/2014/main" id="{F8F78112-F298-4C0A-AC63-19655BA17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357563"/>
            <a:ext cx="511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93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1517" name="CasellaDiTesto 17">
            <a:extLst>
              <a:ext uri="{FF2B5EF4-FFF2-40B4-BE49-F238E27FC236}">
                <a16:creationId xmlns:a16="http://schemas.microsoft.com/office/drawing/2014/main" id="{B1359247-976F-4483-8A18-7A8B3D94D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3914775"/>
            <a:ext cx="36861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Reconstruction: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(135+6+67+93) </a:t>
            </a:r>
            <a:r>
              <a:rPr lang="it-IT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mod 256</a:t>
            </a: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it-IT" altLang="it-IT" sz="2800" b="0">
                <a:latin typeface="Arial Narrow" panose="020B0606020202030204" pitchFamily="34" charset="0"/>
              </a:rPr>
              <a:t>= 45</a:t>
            </a:r>
            <a:endParaRPr lang="it-IT" altLang="it-IT" sz="2800" b="0"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sp>
        <p:nvSpPr>
          <p:cNvPr id="21518" name="CasellaDiTesto 18">
            <a:extLst>
              <a:ext uri="{FF2B5EF4-FFF2-40B4-BE49-F238E27FC236}">
                <a16:creationId xmlns:a16="http://schemas.microsoft.com/office/drawing/2014/main" id="{C0FEA09C-4895-4223-BB14-8E5B29589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5514975"/>
            <a:ext cx="7616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Perfect secrecy up to n-1 shares revealed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adversary knowing n-1 shares has still (initial!) 1/256 prob to guess secret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2" grpId="0"/>
      <p:bldP spid="21514" grpId="0"/>
      <p:bldP spid="21516" grpId="0"/>
      <p:bldP spid="21517" grpId="0"/>
      <p:bldP spid="215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>
            <a:extLst>
              <a:ext uri="{FF2B5EF4-FFF2-40B4-BE49-F238E27FC236}">
                <a16:creationId xmlns:a16="http://schemas.microsoft.com/office/drawing/2014/main" id="{C7A96966-4A2B-4679-8E21-3C7D71C7E8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/>
              <a:t>Shamir</a:t>
            </a:r>
            <a:r>
              <a:rPr lang="it-IT" dirty="0"/>
              <a:t> Secret </a:t>
            </a:r>
            <a:r>
              <a:rPr lang="it-IT" dirty="0" err="1"/>
              <a:t>Sharing</a:t>
            </a:r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68144-4977-4F35-A0F5-18CB00AC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Further</a:t>
            </a:r>
            <a:r>
              <a:rPr lang="it-IT" dirty="0"/>
              <a:t> 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58A582-55D2-4E8C-9DA4-A4357483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it-IT" dirty="0"/>
              <a:t>(n,</a:t>
            </a:r>
            <a:r>
              <a:rPr lang="it-IT" dirty="0" err="1"/>
              <a:t>n</a:t>
            </a:r>
            <a:r>
              <a:rPr lang="it-IT" dirty="0"/>
              <a:t>) secret </a:t>
            </a:r>
            <a:r>
              <a:rPr lang="it-IT" dirty="0" err="1"/>
              <a:t>sharing</a:t>
            </a:r>
            <a:r>
              <a:rPr lang="it-IT" dirty="0"/>
              <a:t> </a:t>
            </a:r>
            <a:r>
              <a:rPr lang="it-IT" dirty="0" err="1"/>
              <a:t>scheme</a:t>
            </a:r>
            <a:endParaRPr lang="it-IT" dirty="0"/>
          </a:p>
          <a:p>
            <a:pPr lvl="1" eaLnBrk="1" hangingPunct="1">
              <a:defRPr/>
            </a:pPr>
            <a:r>
              <a:rPr lang="it-IT" dirty="0"/>
              <a:t>Secret </a:t>
            </a:r>
            <a:r>
              <a:rPr lang="it-IT" dirty="0" err="1"/>
              <a:t>revealed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ALL n</a:t>
            </a:r>
            <a:r>
              <a:rPr lang="it-IT" dirty="0"/>
              <a:t> </a:t>
            </a:r>
            <a:r>
              <a:rPr lang="it-IT" dirty="0" err="1"/>
              <a:t>parties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provide</a:t>
            </a:r>
            <a:r>
              <a:rPr lang="it-IT" dirty="0"/>
              <a:t> a share</a:t>
            </a:r>
          </a:p>
          <a:p>
            <a:pPr lvl="1" eaLnBrk="1" hangingPunct="1">
              <a:defRPr/>
            </a:pPr>
            <a:r>
              <a:rPr lang="it-IT" dirty="0"/>
              <a:t>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trivial</a:t>
            </a:r>
            <a:r>
              <a:rPr lang="it-IT" dirty="0"/>
              <a:t> </a:t>
            </a:r>
            <a:r>
              <a:rPr lang="it-IT" dirty="0" err="1"/>
              <a:t>scheme</a:t>
            </a:r>
            <a:endParaRPr lang="it-IT" dirty="0"/>
          </a:p>
          <a:p>
            <a:pPr lvl="1" eaLnBrk="1" hangingPunct="1">
              <a:defRPr/>
            </a:pPr>
            <a:endParaRPr lang="it-IT" dirty="0"/>
          </a:p>
          <a:p>
            <a:pPr eaLnBrk="1" hangingPunct="1">
              <a:defRPr/>
            </a:pPr>
            <a:r>
              <a:rPr lang="it-IT" dirty="0"/>
              <a:t>(t,n) secret </a:t>
            </a:r>
            <a:r>
              <a:rPr lang="it-IT" dirty="0" err="1"/>
              <a:t>sharing</a:t>
            </a:r>
            <a:r>
              <a:rPr lang="it-IT" dirty="0"/>
              <a:t> </a:t>
            </a:r>
            <a:r>
              <a:rPr lang="it-IT" dirty="0" err="1"/>
              <a:t>scheme</a:t>
            </a:r>
            <a:endParaRPr lang="it-IT" dirty="0"/>
          </a:p>
          <a:p>
            <a:pPr lvl="1" eaLnBrk="1" hangingPunct="1">
              <a:defRPr/>
            </a:pPr>
            <a:r>
              <a:rPr lang="it-IT" dirty="0"/>
              <a:t>Secret </a:t>
            </a:r>
            <a:r>
              <a:rPr lang="it-IT" dirty="0" err="1"/>
              <a:t>revealed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ANY t OUT </a:t>
            </a:r>
            <a:r>
              <a:rPr lang="it-IT" b="1" dirty="0" err="1">
                <a:solidFill>
                  <a:srgbClr val="FF0000"/>
                </a:solidFill>
              </a:rPr>
              <a:t>of</a:t>
            </a:r>
            <a:r>
              <a:rPr lang="it-IT" b="1" dirty="0">
                <a:solidFill>
                  <a:srgbClr val="FF0000"/>
                </a:solidFill>
              </a:rPr>
              <a:t> n</a:t>
            </a:r>
            <a:r>
              <a:rPr lang="it-IT" dirty="0"/>
              <a:t> </a:t>
            </a:r>
            <a:r>
              <a:rPr lang="it-IT" dirty="0" err="1"/>
              <a:t>parties</a:t>
            </a:r>
            <a:br>
              <a:rPr lang="it-IT" dirty="0"/>
            </a:br>
            <a:r>
              <a:rPr lang="it-IT" dirty="0" err="1"/>
              <a:t>provide</a:t>
            </a:r>
            <a:r>
              <a:rPr lang="it-IT" dirty="0"/>
              <a:t> a share</a:t>
            </a:r>
          </a:p>
          <a:p>
            <a:pPr lvl="2" eaLnBrk="1" hangingPunct="1">
              <a:defRPr/>
            </a:pPr>
            <a:r>
              <a:rPr lang="it-IT" dirty="0"/>
              <a:t>1 ≤ t ≤ n</a:t>
            </a:r>
          </a:p>
          <a:p>
            <a:pPr lvl="2" eaLnBrk="1" hangingPunct="1">
              <a:defRPr/>
            </a:pPr>
            <a:r>
              <a:rPr lang="it-IT" dirty="0" err="1"/>
              <a:t>If</a:t>
            </a:r>
            <a:r>
              <a:rPr lang="it-IT" dirty="0"/>
              <a:t> t=1, </a:t>
            </a:r>
            <a:r>
              <a:rPr lang="it-IT" dirty="0" err="1"/>
              <a:t>every</a:t>
            </a:r>
            <a:r>
              <a:rPr lang="it-IT" dirty="0"/>
              <a:t> partner </a:t>
            </a:r>
            <a:r>
              <a:rPr lang="it-IT" dirty="0" err="1"/>
              <a:t>has</a:t>
            </a:r>
            <a:r>
              <a:rPr lang="it-IT" dirty="0"/>
              <a:t> secret (</a:t>
            </a:r>
            <a:r>
              <a:rPr lang="it-IT" dirty="0" err="1"/>
              <a:t>trivial</a:t>
            </a:r>
            <a:r>
              <a:rPr lang="it-IT" dirty="0"/>
              <a:t> case)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DEB95F-2CE2-4E4A-9947-F142B0C2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Why</a:t>
            </a:r>
            <a:r>
              <a:rPr lang="it-IT" dirty="0"/>
              <a:t> (t,n) </a:t>
            </a:r>
            <a:r>
              <a:rPr lang="it-IT" dirty="0" err="1"/>
              <a:t>schemes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64AF9A-BB51-40DB-970E-E5240E60C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97200"/>
            <a:ext cx="7696200" cy="2844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it-IT" dirty="0"/>
              <a:t> </a:t>
            </a:r>
            <a:r>
              <a:rPr lang="it-IT" dirty="0" err="1"/>
              <a:t>Compelling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 world </a:t>
            </a:r>
            <a:r>
              <a:rPr lang="it-IT" dirty="0" err="1"/>
              <a:t>scenarios</a:t>
            </a:r>
            <a:endParaRPr lang="it-IT" dirty="0"/>
          </a:p>
          <a:p>
            <a:pPr lvl="1" eaLnBrk="1" hangingPunct="1">
              <a:defRPr/>
            </a:pPr>
            <a:r>
              <a:rPr lang="en-US" sz="2500" dirty="0"/>
              <a:t>two-out-of-tree nuclear weapon control in Russia in the early 1990s</a:t>
            </a:r>
          </a:p>
          <a:p>
            <a:pPr lvl="2" eaLnBrk="1" hangingPunct="1">
              <a:defRPr/>
            </a:pPr>
            <a:r>
              <a:rPr lang="en-US" sz="2100" dirty="0"/>
              <a:t>President, Defense Minister, and Defense Ministry [</a:t>
            </a:r>
            <a:r>
              <a:rPr lang="en-US" sz="2100" dirty="0" err="1"/>
              <a:t>Beimel</a:t>
            </a:r>
            <a:r>
              <a:rPr lang="en-US" sz="2100" dirty="0"/>
              <a:t> 2010]</a:t>
            </a:r>
            <a:r>
              <a:rPr lang="en-US" dirty="0"/>
              <a:t>.</a:t>
            </a:r>
            <a:endParaRPr lang="it-IT" dirty="0"/>
          </a:p>
          <a:p>
            <a:pPr eaLnBrk="1" hangingPunct="1">
              <a:defRPr/>
            </a:pPr>
            <a:r>
              <a:rPr lang="it-IT" dirty="0" err="1"/>
              <a:t>Basic</a:t>
            </a:r>
            <a:r>
              <a:rPr lang="it-IT" dirty="0"/>
              <a:t> building block in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cryptographic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endParaRPr lang="it-IT" dirty="0"/>
          </a:p>
          <a:p>
            <a:pPr eaLnBrk="1" hangingPunct="1">
              <a:defRPr/>
            </a:pPr>
            <a:r>
              <a:rPr lang="it-IT" sz="2600" dirty="0" err="1">
                <a:solidFill>
                  <a:srgbClr val="FF0000"/>
                </a:solidFill>
              </a:rPr>
              <a:t>Shamir</a:t>
            </a:r>
            <a:r>
              <a:rPr lang="it-IT" sz="2600" dirty="0">
                <a:solidFill>
                  <a:srgbClr val="FF0000"/>
                </a:solidFill>
              </a:rPr>
              <a:t> 1979, </a:t>
            </a:r>
            <a:r>
              <a:rPr lang="it-IT" sz="2600" dirty="0" err="1">
                <a:solidFill>
                  <a:srgbClr val="FF0000"/>
                </a:solidFill>
              </a:rPr>
              <a:t>Blakley</a:t>
            </a:r>
            <a:r>
              <a:rPr lang="it-IT" sz="2600" dirty="0">
                <a:solidFill>
                  <a:srgbClr val="FF0000"/>
                </a:solidFill>
              </a:rPr>
              <a:t> 1979</a:t>
            </a:r>
          </a:p>
          <a:p>
            <a:pPr lvl="1" eaLnBrk="1" hangingPunct="1">
              <a:defRPr/>
            </a:pPr>
            <a:r>
              <a:rPr lang="it-IT" sz="2600" dirty="0" err="1">
                <a:solidFill>
                  <a:srgbClr val="FF0000"/>
                </a:solidFill>
              </a:rPr>
              <a:t>Independently</a:t>
            </a:r>
            <a:r>
              <a:rPr lang="it-IT" sz="2600" dirty="0">
                <a:solidFill>
                  <a:srgbClr val="FF0000"/>
                </a:solidFill>
              </a:rPr>
              <a:t>, </a:t>
            </a:r>
            <a:r>
              <a:rPr lang="it-IT" sz="2600" dirty="0" err="1">
                <a:solidFill>
                  <a:srgbClr val="FF0000"/>
                </a:solidFill>
              </a:rPr>
              <a:t>different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 err="1">
                <a:solidFill>
                  <a:srgbClr val="FF0000"/>
                </a:solidFill>
              </a:rPr>
              <a:t>solutions</a:t>
            </a:r>
            <a:endParaRPr lang="it-IT" sz="2600" dirty="0">
              <a:solidFill>
                <a:srgbClr val="FF0000"/>
              </a:solidFill>
            </a:endParaRPr>
          </a:p>
        </p:txBody>
      </p:sp>
      <p:sp>
        <p:nvSpPr>
          <p:cNvPr id="18436" name="CasellaDiTesto 3">
            <a:extLst>
              <a:ext uri="{FF2B5EF4-FFF2-40B4-BE49-F238E27FC236}">
                <a16:creationId xmlns:a16="http://schemas.microsoft.com/office/drawing/2014/main" id="{2C4891CB-B381-4897-B534-3E90673DA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944563"/>
            <a:ext cx="71786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i="1">
                <a:solidFill>
                  <a:srgbClr val="FF0000"/>
                </a:solidFill>
                <a:latin typeface="Arial Narrow" panose="020B0606020202030204" pitchFamily="34" charset="0"/>
              </a:rPr>
              <a:t>Start of Shamir’s paper </a:t>
            </a:r>
            <a:r>
              <a:rPr lang="en-US" altLang="it-IT" sz="1800" b="0" i="1">
                <a:latin typeface="Arial Narrow" panose="020B0606020202030204" pitchFamily="34" charset="0"/>
              </a:rPr>
              <a:t>- Eleven scientists are working on a secret project.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 i="1">
                <a:latin typeface="Arial Narrow" panose="020B0606020202030204" pitchFamily="34" charset="0"/>
              </a:rPr>
              <a:t>They wish to lock up the documents in a cabinet so that the cabinet can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 i="1">
                <a:latin typeface="Arial Narrow" panose="020B0606020202030204" pitchFamily="34" charset="0"/>
              </a:rPr>
              <a:t>be opened if and only if six or more of the scientists are present.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 i="1">
                <a:latin typeface="Arial Narrow" panose="020B0606020202030204" pitchFamily="34" charset="0"/>
              </a:rPr>
              <a:t>What is the smallest number of locks needed?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 i="1">
                <a:latin typeface="Arial Narrow" panose="020B0606020202030204" pitchFamily="34" charset="0"/>
              </a:rPr>
              <a:t>What is the smallest number of keys to the locks each scientist must carry?	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4581" name="Freccia a destra 5">
            <a:extLst>
              <a:ext uri="{FF2B5EF4-FFF2-40B4-BE49-F238E27FC236}">
                <a16:creationId xmlns:a16="http://schemas.microsoft.com/office/drawing/2014/main" id="{DBC5F7DE-0C89-4076-95C2-B005857CB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1881188"/>
            <a:ext cx="1439863" cy="179387"/>
          </a:xfrm>
          <a:prstGeom prst="rightArrow">
            <a:avLst>
              <a:gd name="adj1" fmla="val 50000"/>
              <a:gd name="adj2" fmla="val 50166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4582" name="CasellaDiTesto 6">
            <a:extLst>
              <a:ext uri="{FF2B5EF4-FFF2-40B4-BE49-F238E27FC236}">
                <a16:creationId xmlns:a16="http://schemas.microsoft.com/office/drawing/2014/main" id="{C805B529-BAE9-41AC-AC12-C450FC3B4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1808163"/>
            <a:ext cx="503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462</a:t>
            </a:r>
          </a:p>
        </p:txBody>
      </p:sp>
      <p:sp>
        <p:nvSpPr>
          <p:cNvPr id="24583" name="Freccia a destra 7">
            <a:extLst>
              <a:ext uri="{FF2B5EF4-FFF2-40B4-BE49-F238E27FC236}">
                <a16:creationId xmlns:a16="http://schemas.microsoft.com/office/drawing/2014/main" id="{201D803F-B886-4AF4-AF40-FFE29919C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2133600"/>
            <a:ext cx="431800" cy="179388"/>
          </a:xfrm>
          <a:prstGeom prst="rightArrow">
            <a:avLst>
              <a:gd name="adj1" fmla="val 50000"/>
              <a:gd name="adj2" fmla="val 50147"/>
            </a:avLst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4584" name="CasellaDiTesto 8">
            <a:extLst>
              <a:ext uri="{FF2B5EF4-FFF2-40B4-BE49-F238E27FC236}">
                <a16:creationId xmlns:a16="http://schemas.microsoft.com/office/drawing/2014/main" id="{0A7280EF-4C70-4BE6-B503-3F48D2CBE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051050"/>
            <a:ext cx="503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252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581" grpId="0" animBg="1"/>
      <p:bldP spid="24582" grpId="0"/>
      <p:bldP spid="24583" grpId="0" animBg="1"/>
      <p:bldP spid="245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55574-34D5-4535-A9F5-AEE8969F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 (2,n) </a:t>
            </a:r>
            <a:r>
              <a:rPr lang="it-IT" dirty="0" err="1"/>
              <a:t>scheme</a:t>
            </a:r>
            <a:r>
              <a:rPr lang="it-IT" dirty="0"/>
              <a:t>: 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706332-F675-4F09-AAEE-AC96D968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60463"/>
            <a:ext cx="7696200" cy="10080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</a:t>
            </a:r>
            <a:r>
              <a:rPr lang="it-IT" dirty="0" err="1"/>
              <a:t>uniquely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a </a:t>
            </a:r>
            <a:r>
              <a:rPr lang="it-IT" dirty="0" err="1"/>
              <a:t>line</a:t>
            </a:r>
            <a:r>
              <a:rPr lang="it-IT" dirty="0"/>
              <a:t>?</a:t>
            </a:r>
          </a:p>
          <a:p>
            <a:pPr>
              <a:defRPr/>
            </a:pPr>
            <a:r>
              <a:rPr lang="it-IT" dirty="0" err="1"/>
              <a:t>Two</a:t>
            </a:r>
            <a:r>
              <a:rPr lang="it-IT" dirty="0"/>
              <a:t>!</a:t>
            </a:r>
          </a:p>
        </p:txBody>
      </p:sp>
      <p:cxnSp>
        <p:nvCxnSpPr>
          <p:cNvPr id="25604" name="Connettore 2 4">
            <a:extLst>
              <a:ext uri="{FF2B5EF4-FFF2-40B4-BE49-F238E27FC236}">
                <a16:creationId xmlns:a16="http://schemas.microsoft.com/office/drawing/2014/main" id="{63D683B5-0D70-4DC9-8676-0B6E96C435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39975" y="2276475"/>
            <a:ext cx="0" cy="23764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5" name="Connettore 2 5">
            <a:extLst>
              <a:ext uri="{FF2B5EF4-FFF2-40B4-BE49-F238E27FC236}">
                <a16:creationId xmlns:a16="http://schemas.microsoft.com/office/drawing/2014/main" id="{92820B96-FBA5-4FF5-B854-23951F34D7B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39975" y="4652963"/>
            <a:ext cx="6372225" cy="79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Connettore 1 10">
            <a:extLst>
              <a:ext uri="{FF2B5EF4-FFF2-40B4-BE49-F238E27FC236}">
                <a16:creationId xmlns:a16="http://schemas.microsoft.com/office/drawing/2014/main" id="{F5A2FFC6-59A3-4EC6-9C40-E3D8D8E32F3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27200" y="1844675"/>
            <a:ext cx="6157913" cy="2555875"/>
          </a:xfrm>
          <a:prstGeom prst="line">
            <a:avLst/>
          </a:prstGeom>
          <a:noFill/>
          <a:ln w="50800" algn="ctr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7" name="Ovale 11">
            <a:extLst>
              <a:ext uri="{FF2B5EF4-FFF2-40B4-BE49-F238E27FC236}">
                <a16:creationId xmlns:a16="http://schemas.microsoft.com/office/drawing/2014/main" id="{677FEFDD-3BDC-4A01-8E59-BB796F89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3249613"/>
            <a:ext cx="144463" cy="179387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cxnSp>
        <p:nvCxnSpPr>
          <p:cNvPr id="25608" name="Connettore 1 13">
            <a:extLst>
              <a:ext uri="{FF2B5EF4-FFF2-40B4-BE49-F238E27FC236}">
                <a16:creationId xmlns:a16="http://schemas.microsoft.com/office/drawing/2014/main" id="{BE01F7E9-5E09-45CE-9FE2-913AF9170B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9588" y="3429000"/>
            <a:ext cx="0" cy="1223963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Connettore 1 15">
            <a:extLst>
              <a:ext uri="{FF2B5EF4-FFF2-40B4-BE49-F238E27FC236}">
                <a16:creationId xmlns:a16="http://schemas.microsoft.com/office/drawing/2014/main" id="{DFE4127A-A7D9-4027-B86C-ED66EC8EE2E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03463" y="3321050"/>
            <a:ext cx="1989137" cy="36513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CasellaDiTesto 19">
            <a:extLst>
              <a:ext uri="{FF2B5EF4-FFF2-40B4-BE49-F238E27FC236}">
                <a16:creationId xmlns:a16="http://schemas.microsoft.com/office/drawing/2014/main" id="{44313509-309B-4EE8-9A95-9CC7B20C5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2816225"/>
            <a:ext cx="763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(x1,y1)</a:t>
            </a:r>
          </a:p>
        </p:txBody>
      </p:sp>
      <p:cxnSp>
        <p:nvCxnSpPr>
          <p:cNvPr id="25611" name="Connettore 1 21">
            <a:extLst>
              <a:ext uri="{FF2B5EF4-FFF2-40B4-BE49-F238E27FC236}">
                <a16:creationId xmlns:a16="http://schemas.microsoft.com/office/drawing/2014/main" id="{42875944-4376-43A0-9C6C-D47FBC0CAD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39975" y="4149725"/>
            <a:ext cx="0" cy="503238"/>
          </a:xfrm>
          <a:prstGeom prst="line">
            <a:avLst/>
          </a:prstGeom>
          <a:noFill/>
          <a:ln w="101600" algn="ctr">
            <a:solidFill>
              <a:srgbClr val="008000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2" name="CasellaDiTesto 23">
            <a:extLst>
              <a:ext uri="{FF2B5EF4-FFF2-40B4-BE49-F238E27FC236}">
                <a16:creationId xmlns:a16="http://schemas.microsoft.com/office/drawing/2014/main" id="{845CDAB8-5377-47F4-BD7D-86E98DC0E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860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S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78AF6F35-3A08-4EB2-84E5-B8A4F2D852F3}"/>
              </a:ext>
            </a:extLst>
          </p:cNvPr>
          <p:cNvSpPr txBox="1">
            <a:spLocks/>
          </p:cNvSpPr>
          <p:nvPr/>
        </p:nvSpPr>
        <p:spPr bwMode="auto">
          <a:xfrm>
            <a:off x="684213" y="4976813"/>
            <a:ext cx="769620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normAutofit fontScale="55000" lnSpcReduction="20000"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>
                <a:latin typeface="+mn-lt"/>
              </a:rPr>
              <a:t>Secret S = </a:t>
            </a:r>
            <a:r>
              <a:rPr lang="it-IT" sz="3200" b="1" kern="0" dirty="0" err="1">
                <a:latin typeface="+mn-lt"/>
              </a:rPr>
              <a:t>y-value</a:t>
            </a:r>
            <a:r>
              <a:rPr lang="it-IT" sz="3200" b="1" kern="0" dirty="0">
                <a:latin typeface="+mn-lt"/>
              </a:rPr>
              <a:t> at x=0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>
                <a:latin typeface="+mn-lt"/>
              </a:rPr>
              <a:t>Share </a:t>
            </a:r>
            <a:r>
              <a:rPr lang="it-IT" sz="3200" b="1" kern="0" dirty="0" err="1">
                <a:latin typeface="+mn-lt"/>
              </a:rPr>
              <a:t>for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user</a:t>
            </a:r>
            <a:r>
              <a:rPr lang="it-IT" sz="3200" b="1" kern="0" dirty="0">
                <a:latin typeface="+mn-lt"/>
              </a:rPr>
              <a:t> i: </a:t>
            </a:r>
            <a:r>
              <a:rPr lang="it-IT" sz="3200" b="1" kern="0" dirty="0" err="1">
                <a:latin typeface="+mn-lt"/>
              </a:rPr>
              <a:t>point</a:t>
            </a:r>
            <a:r>
              <a:rPr lang="it-IT" sz="3200" b="1" kern="0" dirty="0">
                <a:latin typeface="+mn-lt"/>
              </a:rPr>
              <a:t> (x</a:t>
            </a:r>
            <a:r>
              <a:rPr lang="it-IT" sz="3200" b="1" kern="0" baseline="-25000" dirty="0">
                <a:latin typeface="+mn-lt"/>
              </a:rPr>
              <a:t>i</a:t>
            </a:r>
            <a:r>
              <a:rPr lang="it-IT" sz="3200" b="1" kern="0" dirty="0">
                <a:latin typeface="+mn-lt"/>
              </a:rPr>
              <a:t>,</a:t>
            </a:r>
            <a:r>
              <a:rPr lang="it-IT" sz="3200" b="1" kern="0" dirty="0" err="1">
                <a:latin typeface="+mn-lt"/>
              </a:rPr>
              <a:t>y</a:t>
            </a:r>
            <a:r>
              <a:rPr lang="it-IT" sz="3200" b="1" kern="0" baseline="-25000" dirty="0" err="1">
                <a:latin typeface="+mn-lt"/>
              </a:rPr>
              <a:t>i</a:t>
            </a:r>
            <a:r>
              <a:rPr lang="it-IT" sz="3200" b="1" kern="0" dirty="0">
                <a:latin typeface="+mn-lt"/>
              </a:rPr>
              <a:t>)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/>
            </a:pPr>
            <a:r>
              <a:rPr lang="it-IT" sz="3200" kern="0" dirty="0" err="1"/>
              <a:t>One</a:t>
            </a:r>
            <a:r>
              <a:rPr lang="it-IT" sz="3200" kern="0" dirty="0"/>
              <a:t> share: 		S </a:t>
            </a:r>
            <a:r>
              <a:rPr lang="it-IT" sz="3200" kern="0" dirty="0" err="1"/>
              <a:t>remains</a:t>
            </a:r>
            <a:r>
              <a:rPr lang="it-IT" sz="3200" kern="0" dirty="0"/>
              <a:t> </a:t>
            </a:r>
            <a:r>
              <a:rPr lang="it-IT" sz="3200" kern="0" dirty="0" err="1"/>
              <a:t>unknown</a:t>
            </a:r>
            <a:endParaRPr lang="it-IT" sz="3200" kern="0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/>
            </a:pPr>
            <a:r>
              <a:rPr lang="it-IT" sz="3200" kern="0" dirty="0" err="1"/>
              <a:t>Two+</a:t>
            </a:r>
            <a:r>
              <a:rPr lang="it-IT" sz="3200" kern="0" dirty="0"/>
              <a:t> </a:t>
            </a:r>
            <a:r>
              <a:rPr lang="it-IT" sz="3200" kern="0" dirty="0" err="1"/>
              <a:t>shares</a:t>
            </a:r>
            <a:r>
              <a:rPr lang="it-IT" sz="3200" kern="0" dirty="0"/>
              <a:t>: 	</a:t>
            </a:r>
            <a:r>
              <a:rPr lang="it-IT" sz="3200" kern="0" dirty="0" err="1"/>
              <a:t>Permit</a:t>
            </a:r>
            <a:r>
              <a:rPr lang="it-IT" sz="3200" kern="0" dirty="0"/>
              <a:t> </a:t>
            </a:r>
            <a:r>
              <a:rPr lang="it-IT" sz="3200" kern="0" dirty="0" err="1"/>
              <a:t>to</a:t>
            </a:r>
            <a:r>
              <a:rPr lang="it-IT" sz="3200" kern="0" dirty="0"/>
              <a:t> UNIQUELY </a:t>
            </a:r>
            <a:r>
              <a:rPr lang="it-IT" sz="3200" kern="0" dirty="0" err="1"/>
              <a:t>determine</a:t>
            </a:r>
            <a:r>
              <a:rPr lang="it-IT" sz="3200" kern="0" dirty="0"/>
              <a:t> S!</a:t>
            </a:r>
          </a:p>
        </p:txBody>
      </p:sp>
      <p:cxnSp>
        <p:nvCxnSpPr>
          <p:cNvPr id="25614" name="Connettore 1 26">
            <a:extLst>
              <a:ext uri="{FF2B5EF4-FFF2-40B4-BE49-F238E27FC236}">
                <a16:creationId xmlns:a16="http://schemas.microsoft.com/office/drawing/2014/main" id="{12FEB4A5-688A-47F0-92CE-068E3E2871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16125" y="2600325"/>
            <a:ext cx="4968875" cy="16208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Connettore 1 27">
            <a:extLst>
              <a:ext uri="{FF2B5EF4-FFF2-40B4-BE49-F238E27FC236}">
                <a16:creationId xmlns:a16="http://schemas.microsoft.com/office/drawing/2014/main" id="{CD0A6437-9A26-470F-A767-983608282D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24075" y="3141663"/>
            <a:ext cx="5148263" cy="431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Connettore 1 30">
            <a:extLst>
              <a:ext uri="{FF2B5EF4-FFF2-40B4-BE49-F238E27FC236}">
                <a16:creationId xmlns:a16="http://schemas.microsoft.com/office/drawing/2014/main" id="{F567A36E-5EEC-44E7-8814-209AF362B8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59450" y="2744788"/>
            <a:ext cx="0" cy="1908175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Ovale 32">
            <a:extLst>
              <a:ext uri="{FF2B5EF4-FFF2-40B4-BE49-F238E27FC236}">
                <a16:creationId xmlns:a16="http://schemas.microsoft.com/office/drawing/2014/main" id="{553464A4-04FC-407E-8CD5-F0A728DB7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636838"/>
            <a:ext cx="144463" cy="179387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cxnSp>
        <p:nvCxnSpPr>
          <p:cNvPr id="25618" name="Connettore 1 33">
            <a:extLst>
              <a:ext uri="{FF2B5EF4-FFF2-40B4-BE49-F238E27FC236}">
                <a16:creationId xmlns:a16="http://schemas.microsoft.com/office/drawing/2014/main" id="{7ED3091B-72B8-402B-8A31-35C0E41DEAAD}"/>
              </a:ext>
            </a:extLst>
          </p:cNvPr>
          <p:cNvCxnSpPr>
            <a:cxnSpLocks noChangeShapeType="1"/>
            <a:stCxn id="25617" idx="2"/>
          </p:cNvCxnSpPr>
          <p:nvPr/>
        </p:nvCxnSpPr>
        <p:spPr bwMode="auto">
          <a:xfrm flipH="1">
            <a:off x="2339975" y="2727325"/>
            <a:ext cx="3311525" cy="17463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9" name="CasellaDiTesto 36">
            <a:extLst>
              <a:ext uri="{FF2B5EF4-FFF2-40B4-BE49-F238E27FC236}">
                <a16:creationId xmlns:a16="http://schemas.microsoft.com/office/drawing/2014/main" id="{4C32E679-2B0A-4C14-8133-30DCA6504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652963"/>
            <a:ext cx="38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x1</a:t>
            </a:r>
          </a:p>
        </p:txBody>
      </p:sp>
      <p:sp>
        <p:nvSpPr>
          <p:cNvPr id="25620" name="CasellaDiTesto 37">
            <a:extLst>
              <a:ext uri="{FF2B5EF4-FFF2-40B4-BE49-F238E27FC236}">
                <a16:creationId xmlns:a16="http://schemas.microsoft.com/office/drawing/2014/main" id="{C337D4F0-C487-4D7B-8E3B-D69818EBC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3" y="4652963"/>
            <a:ext cx="38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x2</a:t>
            </a:r>
          </a:p>
        </p:txBody>
      </p:sp>
      <p:sp>
        <p:nvSpPr>
          <p:cNvPr id="25621" name="CasellaDiTesto 38">
            <a:extLst>
              <a:ext uri="{FF2B5EF4-FFF2-40B4-BE49-F238E27FC236}">
                <a16:creationId xmlns:a16="http://schemas.microsoft.com/office/drawing/2014/main" id="{F04E789A-6116-462F-826F-48A659FA7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775" y="4643438"/>
            <a:ext cx="38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x3</a:t>
            </a:r>
          </a:p>
        </p:txBody>
      </p:sp>
      <p:sp>
        <p:nvSpPr>
          <p:cNvPr id="25622" name="CasellaDiTesto 39">
            <a:extLst>
              <a:ext uri="{FF2B5EF4-FFF2-40B4-BE49-F238E27FC236}">
                <a16:creationId xmlns:a16="http://schemas.microsoft.com/office/drawing/2014/main" id="{B885C772-5E20-4F79-9991-E2464784A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8" y="4643438"/>
            <a:ext cx="385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x4</a:t>
            </a:r>
          </a:p>
        </p:txBody>
      </p:sp>
      <p:cxnSp>
        <p:nvCxnSpPr>
          <p:cNvPr id="25623" name="Connettore 1 41">
            <a:extLst>
              <a:ext uri="{FF2B5EF4-FFF2-40B4-BE49-F238E27FC236}">
                <a16:creationId xmlns:a16="http://schemas.microsoft.com/office/drawing/2014/main" id="{42DAE954-D34C-4240-B523-FD5C5A6C73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24638" y="2384425"/>
            <a:ext cx="0" cy="2305050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Connettore 1 43">
            <a:extLst>
              <a:ext uri="{FF2B5EF4-FFF2-40B4-BE49-F238E27FC236}">
                <a16:creationId xmlns:a16="http://schemas.microsoft.com/office/drawing/2014/main" id="{9D40DF71-A865-4F5A-8A9A-2596BE9172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32700" y="1989138"/>
            <a:ext cx="0" cy="2700337"/>
          </a:xfrm>
          <a:prstGeom prst="line">
            <a:avLst/>
          </a:prstGeom>
          <a:noFill/>
          <a:ln w="254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5" name="Ovale 46">
            <a:extLst>
              <a:ext uri="{FF2B5EF4-FFF2-40B4-BE49-F238E27FC236}">
                <a16:creationId xmlns:a16="http://schemas.microsoft.com/office/drawing/2014/main" id="{D4EA6435-9898-4C9D-9496-5412C8FCB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2276475"/>
            <a:ext cx="144462" cy="180975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5626" name="Ovale 47">
            <a:extLst>
              <a:ext uri="{FF2B5EF4-FFF2-40B4-BE49-F238E27FC236}">
                <a16:creationId xmlns:a16="http://schemas.microsoft.com/office/drawing/2014/main" id="{39004630-93F0-4302-ADA3-2BCBBC117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5" y="1844675"/>
            <a:ext cx="144463" cy="179388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5627" name="CasellaDiTesto 48">
            <a:extLst>
              <a:ext uri="{FF2B5EF4-FFF2-40B4-BE49-F238E27FC236}">
                <a16:creationId xmlns:a16="http://schemas.microsoft.com/office/drawing/2014/main" id="{F511A785-D27B-4BA3-9D81-B46319078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0" y="2241550"/>
            <a:ext cx="763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(x2,y2)</a:t>
            </a:r>
          </a:p>
        </p:txBody>
      </p:sp>
      <p:sp>
        <p:nvSpPr>
          <p:cNvPr id="25628" name="CasellaDiTesto 49">
            <a:extLst>
              <a:ext uri="{FF2B5EF4-FFF2-40B4-BE49-F238E27FC236}">
                <a16:creationId xmlns:a16="http://schemas.microsoft.com/office/drawing/2014/main" id="{B6080D42-BFC9-4B06-99A6-36A901849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1916113"/>
            <a:ext cx="763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(x3,y3)</a:t>
            </a:r>
          </a:p>
        </p:txBody>
      </p:sp>
      <p:sp>
        <p:nvSpPr>
          <p:cNvPr id="25629" name="CasellaDiTesto 50">
            <a:extLst>
              <a:ext uri="{FF2B5EF4-FFF2-40B4-BE49-F238E27FC236}">
                <a16:creationId xmlns:a16="http://schemas.microsoft.com/office/drawing/2014/main" id="{D74A69F0-5A4D-4461-8EF5-EA6A8ECD7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557338"/>
            <a:ext cx="763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(x4,y4)</a:t>
            </a:r>
          </a:p>
        </p:txBody>
      </p:sp>
      <p:sp>
        <p:nvSpPr>
          <p:cNvPr id="25630" name="CasellaDiTesto 51">
            <a:extLst>
              <a:ext uri="{FF2B5EF4-FFF2-40B4-BE49-F238E27FC236}">
                <a16:creationId xmlns:a16="http://schemas.microsoft.com/office/drawing/2014/main" id="{16AC6084-511D-46B2-A410-ACF5DD888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141663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y1</a:t>
            </a:r>
          </a:p>
        </p:txBody>
      </p:sp>
      <p:sp>
        <p:nvSpPr>
          <p:cNvPr id="25631" name="CasellaDiTesto 52">
            <a:extLst>
              <a:ext uri="{FF2B5EF4-FFF2-40B4-BE49-F238E27FC236}">
                <a16:creationId xmlns:a16="http://schemas.microsoft.com/office/drawing/2014/main" id="{771D9480-C40F-451D-9E41-759DF7056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2592388"/>
            <a:ext cx="385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y2</a:t>
            </a:r>
          </a:p>
        </p:txBody>
      </p:sp>
      <p:cxnSp>
        <p:nvCxnSpPr>
          <p:cNvPr id="25632" name="Connettore 1 53">
            <a:extLst>
              <a:ext uri="{FF2B5EF4-FFF2-40B4-BE49-F238E27FC236}">
                <a16:creationId xmlns:a16="http://schemas.microsoft.com/office/drawing/2014/main" id="{13179037-CF6D-4D17-880D-2627629DFC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9363" y="2276475"/>
            <a:ext cx="3744912" cy="21971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607" grpId="0" animBg="1"/>
      <p:bldP spid="25610" grpId="0"/>
      <p:bldP spid="25612" grpId="0"/>
      <p:bldP spid="25" grpId="0"/>
      <p:bldP spid="25617" grpId="0" animBg="1"/>
      <p:bldP spid="25619" grpId="0"/>
      <p:bldP spid="25620" grpId="0"/>
      <p:bldP spid="25621" grpId="0"/>
      <p:bldP spid="25622" grpId="0"/>
      <p:bldP spid="25625" grpId="0" animBg="1"/>
      <p:bldP spid="25626" grpId="0" animBg="1"/>
      <p:bldP spid="25627" grpId="0"/>
      <p:bldP spid="25628" grpId="0"/>
      <p:bldP spid="25629" grpId="0"/>
      <p:bldP spid="25630" grpId="0"/>
      <p:bldP spid="256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91070-AC10-4DF3-B1A3-59F8F3C8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Procedure: </a:t>
            </a:r>
            <a:r>
              <a:rPr lang="it-IT" dirty="0" err="1"/>
              <a:t>dealing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69531E-1B26-4EB0-A64F-093088F4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6910388" cy="497046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/>
              <a:t>Dealer: </a:t>
            </a:r>
            <a:r>
              <a:rPr lang="it-IT" dirty="0" err="1"/>
              <a:t>construct</a:t>
            </a:r>
            <a:r>
              <a:rPr lang="it-IT" dirty="0"/>
              <a:t> </a:t>
            </a:r>
            <a:r>
              <a:rPr lang="it-IT" dirty="0" err="1"/>
              <a:t>line</a:t>
            </a:r>
            <a:r>
              <a:rPr lang="it-IT" dirty="0"/>
              <a:t> s. t.</a:t>
            </a:r>
          </a:p>
          <a:p>
            <a:pPr lvl="1">
              <a:defRPr/>
            </a:pPr>
            <a:r>
              <a:rPr lang="it-IT" dirty="0" err="1"/>
              <a:t>coefficient</a:t>
            </a:r>
            <a:r>
              <a:rPr lang="it-IT" dirty="0"/>
              <a:t> a: 	</a:t>
            </a:r>
            <a:r>
              <a:rPr lang="it-IT" dirty="0" err="1"/>
              <a:t>randomly</a:t>
            </a:r>
            <a:r>
              <a:rPr lang="it-IT" dirty="0"/>
              <a:t> </a:t>
            </a:r>
            <a:r>
              <a:rPr lang="it-IT" dirty="0" err="1"/>
              <a:t>chosen</a:t>
            </a:r>
            <a:endParaRPr lang="it-IT" dirty="0"/>
          </a:p>
          <a:p>
            <a:pPr lvl="1">
              <a:defRPr/>
            </a:pPr>
            <a:r>
              <a:rPr lang="it-IT" dirty="0"/>
              <a:t>Secret S:	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term</a:t>
            </a:r>
            <a:endParaRPr lang="it-IT" dirty="0"/>
          </a:p>
          <a:p>
            <a:pPr lvl="2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Example</a:t>
            </a:r>
            <a:r>
              <a:rPr lang="it-IT" dirty="0"/>
              <a:t>: a=15, S=39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Distributes</a:t>
            </a:r>
            <a:r>
              <a:rPr lang="it-IT" dirty="0"/>
              <a:t> </a:t>
            </a:r>
            <a:r>
              <a:rPr lang="it-IT" dirty="0" err="1"/>
              <a:t>shares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n </a:t>
            </a:r>
            <a:r>
              <a:rPr lang="it-IT" dirty="0" err="1"/>
              <a:t>participants</a:t>
            </a:r>
            <a:endParaRPr lang="it-IT" dirty="0"/>
          </a:p>
          <a:p>
            <a:pPr lvl="2">
              <a:defRPr/>
            </a:pPr>
            <a:r>
              <a:rPr lang="it-IT" dirty="0"/>
              <a:t>x</a:t>
            </a:r>
            <a:r>
              <a:rPr lang="it-IT" baseline="-25000" dirty="0"/>
              <a:t>i</a:t>
            </a:r>
            <a:r>
              <a:rPr lang="it-IT" dirty="0"/>
              <a:t> </a:t>
            </a:r>
            <a:r>
              <a:rPr lang="it-IT" dirty="0" err="1"/>
              <a:t>randomly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or a priori </a:t>
            </a:r>
            <a:r>
              <a:rPr lang="it-IT" dirty="0" err="1"/>
              <a:t>known</a:t>
            </a:r>
            <a:endParaRPr lang="it-IT" dirty="0"/>
          </a:p>
          <a:p>
            <a:pPr lvl="3">
              <a:defRPr/>
            </a:pPr>
            <a:r>
              <a:rPr lang="it-IT" dirty="0" err="1"/>
              <a:t>Participant</a:t>
            </a:r>
            <a:r>
              <a:rPr lang="it-IT" dirty="0"/>
              <a:t> 1: x</a:t>
            </a:r>
            <a:r>
              <a:rPr lang="it-IT" baseline="-25000" dirty="0"/>
              <a:t>1</a:t>
            </a:r>
            <a:r>
              <a:rPr lang="it-IT" dirty="0"/>
              <a:t> = 1 </a:t>
            </a:r>
            <a:r>
              <a:rPr lang="it-IT" dirty="0">
                <a:sym typeface="Wingdings" pitchFamily="2" charset="2"/>
              </a:rPr>
              <a:t> share = (1, 54)</a:t>
            </a:r>
            <a:endParaRPr lang="it-IT" dirty="0"/>
          </a:p>
          <a:p>
            <a:pPr lvl="3">
              <a:defRPr/>
            </a:pPr>
            <a:r>
              <a:rPr lang="it-IT" dirty="0" err="1"/>
              <a:t>Participant</a:t>
            </a:r>
            <a:r>
              <a:rPr lang="it-IT" dirty="0"/>
              <a:t> 2: x</a:t>
            </a:r>
            <a:r>
              <a:rPr lang="it-IT" baseline="-25000" dirty="0"/>
              <a:t>2</a:t>
            </a:r>
            <a:r>
              <a:rPr lang="it-IT" dirty="0"/>
              <a:t> = 2 </a:t>
            </a:r>
            <a:r>
              <a:rPr lang="it-IT" dirty="0">
                <a:sym typeface="Wingdings" pitchFamily="2" charset="2"/>
              </a:rPr>
              <a:t> share = (2, 69)</a:t>
            </a:r>
            <a:endParaRPr lang="it-IT" dirty="0"/>
          </a:p>
          <a:p>
            <a:pPr lvl="3">
              <a:defRPr/>
            </a:pPr>
            <a:r>
              <a:rPr lang="it-IT" dirty="0" err="1"/>
              <a:t>Participant</a:t>
            </a:r>
            <a:r>
              <a:rPr lang="it-IT" dirty="0"/>
              <a:t> 3: x</a:t>
            </a:r>
            <a:r>
              <a:rPr lang="it-IT" baseline="-25000" dirty="0"/>
              <a:t>3</a:t>
            </a:r>
            <a:r>
              <a:rPr lang="it-IT" dirty="0"/>
              <a:t> = 3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share = (3, 84)</a:t>
            </a:r>
          </a:p>
          <a:p>
            <a:pPr lvl="3">
              <a:defRPr/>
            </a:pPr>
            <a:r>
              <a:rPr lang="it-IT" dirty="0"/>
              <a:t>…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756DF278-71C1-499E-8B24-C86EE72409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8725" y="1839913"/>
          <a:ext cx="16097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748975" imgH="203112" progId="Equation.3">
                  <p:embed/>
                </p:oleObj>
              </mc:Choice>
              <mc:Fallback>
                <p:oleObj name="Equazione" r:id="rId2" imgW="748975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1839913"/>
                        <a:ext cx="16097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2">
            <a:extLst>
              <a:ext uri="{FF2B5EF4-FFF2-40B4-BE49-F238E27FC236}">
                <a16:creationId xmlns:a16="http://schemas.microsoft.com/office/drawing/2014/main" id="{225961AE-00C5-4F11-A570-7267E129C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5700" y="2921000"/>
          <a:ext cx="1828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850531" imgH="203112" progId="Equation.3">
                  <p:embed/>
                </p:oleObj>
              </mc:Choice>
              <mc:Fallback>
                <p:oleObj name="Equazione" r:id="rId4" imgW="850531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2921000"/>
                        <a:ext cx="18288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8FEE6-6E84-47ED-A997-D0E5C0D2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Procedure: </a:t>
            </a:r>
            <a:r>
              <a:rPr lang="it-IT" dirty="0" err="1"/>
              <a:t>reconstructing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DA539-DD0A-4FE3-A21F-BEBE6C18D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125538"/>
            <a:ext cx="3959225" cy="33115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shares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Interpolate </a:t>
            </a:r>
            <a:r>
              <a:rPr lang="it-IT" dirty="0" err="1"/>
              <a:t>points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equation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line</a:t>
            </a:r>
            <a:r>
              <a:rPr lang="it-IT" dirty="0"/>
              <a:t>)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Set x=0 </a:t>
            </a:r>
            <a:r>
              <a:rPr lang="it-IT" dirty="0" err="1"/>
              <a:t>for</a:t>
            </a:r>
            <a:br>
              <a:rPr lang="it-IT" dirty="0"/>
            </a:br>
            <a:r>
              <a:rPr lang="it-IT" dirty="0" err="1"/>
              <a:t>deriving</a:t>
            </a:r>
            <a:r>
              <a:rPr lang="it-IT" dirty="0"/>
              <a:t> </a:t>
            </a:r>
            <a:r>
              <a:rPr lang="it-IT" dirty="0" err="1"/>
              <a:t>y=S</a:t>
            </a:r>
            <a:endParaRPr lang="it-IT" dirty="0"/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C4FC4FA1-E2CA-456C-A65B-2C9EBEC12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3346450"/>
          <a:ext cx="5003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933700" imgH="469900" progId="Equation.3">
                  <p:embed/>
                </p:oleObj>
              </mc:Choice>
              <mc:Fallback>
                <p:oleObj name="Equazione" r:id="rId2" imgW="29337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346450"/>
                        <a:ext cx="5003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BB3A894-92F0-417A-A87B-FFC64523718A}"/>
              </a:ext>
            </a:extLst>
          </p:cNvPr>
          <p:cNvSpPr txBox="1">
            <a:spLocks/>
          </p:cNvSpPr>
          <p:nvPr/>
        </p:nvSpPr>
        <p:spPr bwMode="auto">
          <a:xfrm>
            <a:off x="503238" y="4616450"/>
            <a:ext cx="47529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normAutofit fontScale="62500" lnSpcReduction="20000"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 err="1">
                <a:solidFill>
                  <a:srgbClr val="FF0000"/>
                </a:solidFill>
                <a:latin typeface="+mn-lt"/>
              </a:rPr>
              <a:t>Example</a:t>
            </a:r>
            <a:r>
              <a:rPr lang="it-IT" sz="3200" b="1" kern="0" dirty="0">
                <a:solidFill>
                  <a:srgbClr val="FF0000"/>
                </a:solidFill>
                <a:latin typeface="+mn-lt"/>
              </a:rPr>
              <a:t>: </a:t>
            </a:r>
            <a:r>
              <a:rPr lang="it-IT" sz="3200" b="1" kern="0" dirty="0" err="1">
                <a:solidFill>
                  <a:srgbClr val="FF0000"/>
                </a:solidFill>
                <a:latin typeface="+mn-lt"/>
              </a:rPr>
              <a:t>Pi=</a:t>
            </a:r>
            <a:r>
              <a:rPr lang="it-IT" sz="3200" b="1" kern="0" dirty="0">
                <a:solidFill>
                  <a:srgbClr val="FF0000"/>
                </a:solidFill>
                <a:latin typeface="+mn-lt"/>
              </a:rPr>
              <a:t>(3,84), </a:t>
            </a:r>
            <a:r>
              <a:rPr lang="it-IT" sz="3200" b="1" kern="0" dirty="0" err="1">
                <a:solidFill>
                  <a:srgbClr val="FF0000"/>
                </a:solidFill>
                <a:latin typeface="+mn-lt"/>
              </a:rPr>
              <a:t>Pj=</a:t>
            </a:r>
            <a:r>
              <a:rPr lang="it-IT" sz="3200" b="1" kern="0" dirty="0">
                <a:solidFill>
                  <a:srgbClr val="FF0000"/>
                </a:solidFill>
                <a:latin typeface="+mn-lt"/>
              </a:rPr>
              <a:t>(1, 54)</a:t>
            </a: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1887A3BF-D2A7-4415-B787-84B424A658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638" y="4954588"/>
          <a:ext cx="87376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4953000" imgH="812800" progId="Equation.3">
                  <p:embed/>
                </p:oleObj>
              </mc:Choice>
              <mc:Fallback>
                <p:oleObj name="Equazione" r:id="rId4" imgW="4953000" imgH="812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4954588"/>
                        <a:ext cx="87376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2">
            <a:extLst>
              <a:ext uri="{FF2B5EF4-FFF2-40B4-BE49-F238E27FC236}">
                <a16:creationId xmlns:a16="http://schemas.microsoft.com/office/drawing/2014/main" id="{BB83C4ED-1245-41A5-8724-F79BF25C3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946275"/>
          <a:ext cx="460851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933700" imgH="469900" progId="Equation.3">
                  <p:embed/>
                </p:oleObj>
              </mc:Choice>
              <mc:Fallback>
                <p:oleObj name="Equazione" r:id="rId6" imgW="29337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946275"/>
                        <a:ext cx="460851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">
            <a:extLst>
              <a:ext uri="{FF2B5EF4-FFF2-40B4-BE49-F238E27FC236}">
                <a16:creationId xmlns:a16="http://schemas.microsoft.com/office/drawing/2014/main" id="{CB152B62-A103-40E1-8527-B2B826270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9950" y="1160463"/>
          <a:ext cx="3273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1562100" imgH="241300" progId="Equation.3">
                  <p:embed/>
                </p:oleObj>
              </mc:Choice>
              <mc:Fallback>
                <p:oleObj name="Equazione" r:id="rId8" imgW="15621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1160463"/>
                        <a:ext cx="3273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BBEF19-50A2-40ED-9CE7-8BC2F33B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Extension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(t,n)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C088291-7CFA-4A76-80AD-655E4B2C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87438"/>
            <a:ext cx="7696200" cy="39258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 err="1"/>
              <a:t>Polynomial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degree</a:t>
            </a:r>
            <a:r>
              <a:rPr lang="it-IT" dirty="0"/>
              <a:t> t-1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uniquely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t </a:t>
            </a:r>
            <a:r>
              <a:rPr lang="it-IT" dirty="0" err="1"/>
              <a:t>points</a:t>
            </a:r>
            <a:endParaRPr lang="it-IT" dirty="0"/>
          </a:p>
          <a:p>
            <a:pPr lvl="1">
              <a:defRPr/>
            </a:pPr>
            <a:r>
              <a:rPr lang="it-IT" dirty="0" err="1"/>
              <a:t>Line</a:t>
            </a:r>
            <a:r>
              <a:rPr lang="it-IT" dirty="0"/>
              <a:t>		</a:t>
            </a:r>
            <a:r>
              <a:rPr lang="it-IT" dirty="0">
                <a:sym typeface="Wingdings" pitchFamily="2" charset="2"/>
              </a:rPr>
              <a:t> 2 </a:t>
            </a:r>
            <a:r>
              <a:rPr lang="it-IT" dirty="0" err="1">
                <a:sym typeface="Wingdings" pitchFamily="2" charset="2"/>
              </a:rPr>
              <a:t>points</a:t>
            </a:r>
            <a:endParaRPr lang="it-IT" dirty="0"/>
          </a:p>
          <a:p>
            <a:pPr lvl="1">
              <a:defRPr/>
            </a:pPr>
            <a:r>
              <a:rPr lang="it-IT" dirty="0" err="1"/>
              <a:t>quadratic</a:t>
            </a:r>
            <a:r>
              <a:rPr lang="it-IT" dirty="0"/>
              <a:t> 	</a:t>
            </a:r>
            <a:r>
              <a:rPr lang="it-IT" dirty="0">
                <a:sym typeface="Wingdings" pitchFamily="2" charset="2"/>
              </a:rPr>
              <a:t> 3 </a:t>
            </a:r>
            <a:r>
              <a:rPr lang="it-IT" dirty="0" err="1">
                <a:sym typeface="Wingdings" pitchFamily="2" charset="2"/>
              </a:rPr>
              <a:t>points</a:t>
            </a:r>
            <a:endParaRPr lang="it-IT" dirty="0">
              <a:sym typeface="Wingdings" pitchFamily="2" charset="2"/>
            </a:endParaRPr>
          </a:p>
          <a:p>
            <a:pPr lvl="1">
              <a:defRPr/>
            </a:pPr>
            <a:r>
              <a:rPr lang="it-IT" dirty="0" err="1"/>
              <a:t>Cubic</a:t>
            </a:r>
            <a:r>
              <a:rPr lang="it-IT" dirty="0"/>
              <a:t> 		</a:t>
            </a:r>
            <a:r>
              <a:rPr lang="it-IT" dirty="0">
                <a:sym typeface="Wingdings" pitchFamily="2" charset="2"/>
              </a:rPr>
              <a:t> 4 </a:t>
            </a:r>
            <a:r>
              <a:rPr lang="it-IT" dirty="0" err="1">
                <a:sym typeface="Wingdings" pitchFamily="2" charset="2"/>
              </a:rPr>
              <a:t>points</a:t>
            </a:r>
            <a:endParaRPr lang="it-IT" dirty="0">
              <a:sym typeface="Wingdings" pitchFamily="2" charset="2"/>
            </a:endParaRPr>
          </a:p>
          <a:p>
            <a:pPr lvl="1">
              <a:defRPr/>
            </a:pPr>
            <a:r>
              <a:rPr lang="it-IT" dirty="0">
                <a:sym typeface="Wingdings" pitchFamily="2" charset="2"/>
              </a:rPr>
              <a:t>…</a:t>
            </a:r>
          </a:p>
          <a:p>
            <a:pPr>
              <a:defRPr/>
            </a:pPr>
            <a:r>
              <a:rPr lang="it-IT" dirty="0" err="1">
                <a:sym typeface="Wingdings" pitchFamily="2" charset="2"/>
              </a:rPr>
              <a:t>Need</a:t>
            </a:r>
            <a:r>
              <a:rPr lang="it-IT" dirty="0">
                <a:sym typeface="Wingdings" pitchFamily="2" charset="2"/>
              </a:rPr>
              <a:t> formula </a:t>
            </a:r>
            <a:r>
              <a:rPr lang="it-IT" dirty="0" err="1">
                <a:sym typeface="Wingdings" pitchFamily="2" charset="2"/>
              </a:rPr>
              <a:t>to</a:t>
            </a:r>
            <a:r>
              <a:rPr lang="it-IT" dirty="0">
                <a:sym typeface="Wingdings" pitchFamily="2" charset="2"/>
              </a:rPr>
              <a:t> interpolate t </a:t>
            </a:r>
            <a:r>
              <a:rPr lang="it-IT" dirty="0" err="1">
                <a:sym typeface="Wingdings" pitchFamily="2" charset="2"/>
              </a:rPr>
              <a:t>shares</a:t>
            </a:r>
            <a:endParaRPr lang="it-IT" dirty="0">
              <a:sym typeface="Wingdings" pitchFamily="2" charset="2"/>
            </a:endParaRPr>
          </a:p>
          <a:p>
            <a:pPr>
              <a:defRPr/>
            </a:pPr>
            <a:r>
              <a:rPr lang="it-IT" dirty="0" err="1">
                <a:sym typeface="Wingdings" pitchFamily="2" charset="2"/>
              </a:rPr>
              <a:t>Most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convenient</a:t>
            </a:r>
            <a:r>
              <a:rPr lang="it-IT" dirty="0">
                <a:sym typeface="Wingdings" pitchFamily="2" charset="2"/>
              </a:rPr>
              <a:t>: </a:t>
            </a:r>
            <a:r>
              <a:rPr lang="it-IT" dirty="0" err="1">
                <a:sym typeface="Wingdings" pitchFamily="2" charset="2"/>
              </a:rPr>
              <a:t>Lagrange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interpolation</a:t>
            </a:r>
            <a:endParaRPr lang="it-IT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1DD788-0C63-4EDE-93D3-00F9AEB3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sz="2800" dirty="0" err="1"/>
              <a:t>Reminder</a:t>
            </a:r>
            <a:r>
              <a:rPr lang="it-IT" sz="2800" dirty="0"/>
              <a:t>: </a:t>
            </a:r>
            <a:r>
              <a:rPr lang="it-IT" sz="2800" dirty="0" err="1"/>
              <a:t>Lagrange</a:t>
            </a:r>
            <a:r>
              <a:rPr lang="it-IT" sz="2800" dirty="0"/>
              <a:t> </a:t>
            </a:r>
            <a:r>
              <a:rPr lang="it-IT" sz="2800" dirty="0" err="1"/>
              <a:t>basis</a:t>
            </a:r>
            <a:r>
              <a:rPr lang="it-IT" sz="2800" dirty="0"/>
              <a:t> </a:t>
            </a:r>
            <a:r>
              <a:rPr lang="it-IT" sz="2800" dirty="0" err="1"/>
              <a:t>polynomials</a:t>
            </a:r>
            <a:r>
              <a:rPr lang="it-IT" sz="2800" dirty="0"/>
              <a:t> and </a:t>
            </a:r>
            <a:r>
              <a:rPr lang="it-IT" sz="2800" dirty="0" err="1"/>
              <a:t>Lagrange</a:t>
            </a:r>
            <a:r>
              <a:rPr lang="it-IT" sz="2800" dirty="0"/>
              <a:t> </a:t>
            </a:r>
            <a:r>
              <a:rPr lang="it-IT" sz="2800" dirty="0" err="1"/>
              <a:t>Interpolation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C7EDA7-88C7-41EF-9BEE-6AFBFBB8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84313"/>
            <a:ext cx="4570413" cy="47164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polynomial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degree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t-1 </a:t>
            </a:r>
            <a:r>
              <a:rPr lang="it-IT" dirty="0" err="1"/>
              <a:t>with</a:t>
            </a:r>
            <a:r>
              <a:rPr lang="it-IT" dirty="0"/>
              <a:t> t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points</a:t>
            </a:r>
            <a:br>
              <a:rPr lang="it-IT" dirty="0"/>
            </a:br>
            <a:r>
              <a:rPr lang="it-IT" dirty="0"/>
              <a:t>(x</a:t>
            </a:r>
            <a:r>
              <a:rPr lang="it-IT" baseline="-25000" dirty="0"/>
              <a:t>1</a:t>
            </a:r>
            <a:r>
              <a:rPr lang="it-IT" dirty="0"/>
              <a:t>,y</a:t>
            </a:r>
            <a:r>
              <a:rPr lang="it-IT" baseline="-25000" dirty="0"/>
              <a:t>1</a:t>
            </a:r>
            <a:r>
              <a:rPr lang="it-IT" dirty="0"/>
              <a:t>), …, (</a:t>
            </a:r>
            <a:r>
              <a:rPr lang="it-IT" dirty="0" err="1"/>
              <a:t>x</a:t>
            </a:r>
            <a:r>
              <a:rPr lang="it-IT" baseline="-25000" dirty="0" err="1"/>
              <a:t>t</a:t>
            </a:r>
            <a:r>
              <a:rPr lang="it-IT" dirty="0"/>
              <a:t>,</a:t>
            </a:r>
            <a:r>
              <a:rPr lang="it-IT" dirty="0" err="1"/>
              <a:t>y</a:t>
            </a:r>
            <a:r>
              <a:rPr lang="it-IT" baseline="-25000" dirty="0" err="1"/>
              <a:t>t</a:t>
            </a:r>
            <a:r>
              <a:rPr lang="it-IT" dirty="0"/>
              <a:t>)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decomposed</a:t>
            </a:r>
            <a:r>
              <a:rPr lang="it-IT" dirty="0"/>
              <a:t> </a:t>
            </a:r>
            <a:r>
              <a:rPr lang="it-IT" dirty="0" err="1"/>
              <a:t>as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>
                <a:latin typeface="Symbol" pitchFamily="18" charset="2"/>
              </a:rPr>
              <a:t>L</a:t>
            </a:r>
            <a:r>
              <a:rPr lang="it-IT" baseline="-25000" dirty="0"/>
              <a:t>i</a:t>
            </a:r>
            <a:r>
              <a:rPr lang="it-IT" dirty="0"/>
              <a:t>(x)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polynomial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Clearly</a:t>
            </a:r>
            <a:r>
              <a:rPr lang="it-IT" dirty="0"/>
              <a:t> a </a:t>
            </a:r>
            <a:r>
              <a:rPr lang="it-IT" dirty="0" err="1"/>
              <a:t>basis</a:t>
            </a:r>
            <a:r>
              <a:rPr lang="it-IT" dirty="0"/>
              <a:t>:</a:t>
            </a:r>
          </a:p>
          <a:p>
            <a:pPr>
              <a:defRPr/>
            </a:pPr>
            <a:endParaRPr lang="it-IT" dirty="0"/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7D8A5D8F-B014-460C-9405-4B0082910F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565400"/>
          <a:ext cx="19891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914400" imgH="431800" progId="Equation.3">
                  <p:embed/>
                </p:oleObj>
              </mc:Choice>
              <mc:Fallback>
                <p:oleObj name="Equazione" r:id="rId2" imgW="9144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5400"/>
                        <a:ext cx="198913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9" name="Immagine 4" descr="391px-Lagrange_polynomial.svg.png">
            <a:extLst>
              <a:ext uri="{FF2B5EF4-FFF2-40B4-BE49-F238E27FC236}">
                <a16:creationId xmlns:a16="http://schemas.microsoft.com/office/drawing/2014/main" id="{79A1519D-03DF-45D5-AFB6-68FF8A64C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1154113"/>
            <a:ext cx="3109912" cy="3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1D726567-2539-44BB-A74D-A6C3F4B94B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8" y="4257675"/>
          <a:ext cx="85629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5" imgW="3937000" imgH="444500" progId="Equation.3">
                  <p:embed/>
                </p:oleObj>
              </mc:Choice>
              <mc:Fallback>
                <p:oleObj name="Equazione" r:id="rId5" imgW="39370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257675"/>
                        <a:ext cx="85629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2FD6B34B-9B2D-432C-B1C9-67EEC9DB3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516563"/>
          <a:ext cx="46958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7" imgW="2159000" imgH="228600" progId="Equation.3">
                  <p:embed/>
                </p:oleObj>
              </mc:Choice>
              <mc:Fallback>
                <p:oleObj name="Equazione" r:id="rId7" imgW="2159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516563"/>
                        <a:ext cx="46958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>
            <a:extLst>
              <a:ext uri="{FF2B5EF4-FFF2-40B4-BE49-F238E27FC236}">
                <a16:creationId xmlns:a16="http://schemas.microsoft.com/office/drawing/2014/main" id="{76EF92E3-BFA3-4D5D-B6B4-0043E231AA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Trivial</a:t>
            </a:r>
            <a:r>
              <a:rPr lang="it-IT" dirty="0"/>
              <a:t> Secret </a:t>
            </a:r>
            <a:r>
              <a:rPr lang="it-IT" dirty="0" err="1"/>
              <a:t>Sharing</a:t>
            </a:r>
            <a:r>
              <a:rPr lang="it-IT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3031E-98D2-4F5C-A5A8-7A311759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(t,n) </a:t>
            </a:r>
            <a:r>
              <a:rPr lang="it-IT" dirty="0" err="1"/>
              <a:t>scheme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9D8B82-71E8-4815-BA3D-BD04E3DC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558088" cy="42830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Dealer:</a:t>
            </a:r>
          </a:p>
          <a:p>
            <a:pPr lvl="1">
              <a:defRPr/>
            </a:pPr>
            <a:r>
              <a:rPr lang="it-IT" dirty="0"/>
              <a:t>Generate </a:t>
            </a:r>
            <a:r>
              <a:rPr lang="it-IT" dirty="0" err="1"/>
              <a:t>random</a:t>
            </a:r>
            <a:r>
              <a:rPr lang="it-IT" dirty="0"/>
              <a:t> </a:t>
            </a:r>
            <a:r>
              <a:rPr lang="it-IT" dirty="0" err="1"/>
              <a:t>polynomial</a:t>
            </a:r>
            <a:r>
              <a:rPr lang="it-IT" dirty="0"/>
              <a:t> p(x)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degree</a:t>
            </a:r>
            <a:r>
              <a:rPr lang="it-IT" dirty="0"/>
              <a:t> (t-1)</a:t>
            </a:r>
          </a:p>
          <a:p>
            <a:pPr lvl="1">
              <a:defRPr/>
            </a:pPr>
            <a:r>
              <a:rPr lang="it-IT" dirty="0"/>
              <a:t>Set secret s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term</a:t>
            </a:r>
            <a:r>
              <a:rPr lang="it-IT" dirty="0"/>
              <a:t> in the </a:t>
            </a:r>
            <a:r>
              <a:rPr lang="it-IT" dirty="0" err="1"/>
              <a:t>polynomial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 lvl="2">
              <a:defRPr/>
            </a:pPr>
            <a:endParaRPr lang="it-IT" dirty="0"/>
          </a:p>
          <a:p>
            <a:pPr lvl="1">
              <a:defRPr/>
            </a:pPr>
            <a:r>
              <a:rPr lang="it-IT" dirty="0" err="1"/>
              <a:t>Distribute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share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the n </a:t>
            </a:r>
            <a:r>
              <a:rPr lang="it-IT" dirty="0" err="1"/>
              <a:t>parties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Reconstruction</a:t>
            </a:r>
            <a:endParaRPr lang="it-IT" dirty="0"/>
          </a:p>
          <a:p>
            <a:pPr lvl="1">
              <a:defRPr/>
            </a:pPr>
            <a:r>
              <a:rPr lang="it-IT" dirty="0" err="1"/>
              <a:t>Collect</a:t>
            </a:r>
            <a:r>
              <a:rPr lang="it-IT" dirty="0"/>
              <a:t> t </a:t>
            </a:r>
            <a:r>
              <a:rPr lang="it-IT" dirty="0" err="1"/>
              <a:t>shares</a:t>
            </a:r>
            <a:r>
              <a:rPr lang="it-IT" dirty="0"/>
              <a:t> out </a:t>
            </a:r>
            <a:r>
              <a:rPr lang="it-IT" dirty="0" err="1"/>
              <a:t>of</a:t>
            </a:r>
            <a:r>
              <a:rPr lang="it-IT" dirty="0"/>
              <a:t> the n </a:t>
            </a:r>
            <a:r>
              <a:rPr lang="it-IT" dirty="0" err="1"/>
              <a:t>available</a:t>
            </a:r>
            <a:endParaRPr lang="it-IT" dirty="0"/>
          </a:p>
          <a:p>
            <a:pPr lvl="1">
              <a:defRPr/>
            </a:pPr>
            <a:r>
              <a:rPr lang="it-IT" dirty="0"/>
              <a:t> </a:t>
            </a:r>
            <a:r>
              <a:rPr lang="it-IT" dirty="0" err="1"/>
              <a:t>Compute</a:t>
            </a:r>
            <a:r>
              <a:rPr lang="it-IT" dirty="0"/>
              <a:t> secret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Lagrange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r>
              <a:rPr lang="it-IT" dirty="0"/>
              <a:t> @ x=0</a:t>
            </a:r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D8180DDD-C480-40DA-B68C-ED4E4F261F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8288" y="2393950"/>
          <a:ext cx="55070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679700" imgH="241300" progId="Equation.3">
                  <p:embed/>
                </p:oleObj>
              </mc:Choice>
              <mc:Fallback>
                <p:oleObj name="Equazione" r:id="rId2" imgW="26797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2393950"/>
                        <a:ext cx="55070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">
            <a:extLst>
              <a:ext uri="{FF2B5EF4-FFF2-40B4-BE49-F238E27FC236}">
                <a16:creationId xmlns:a16="http://schemas.microsoft.com/office/drawing/2014/main" id="{47060BF2-4C02-4F7F-B4EC-0D97D5CA12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465513"/>
          <a:ext cx="2427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1181100" imgH="228600" progId="Equation.3">
                  <p:embed/>
                </p:oleObj>
              </mc:Choice>
              <mc:Fallback>
                <p:oleObj name="Equazione" r:id="rId4" imgW="1181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465513"/>
                        <a:ext cx="24272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3">
            <a:extLst>
              <a:ext uri="{FF2B5EF4-FFF2-40B4-BE49-F238E27FC236}">
                <a16:creationId xmlns:a16="http://schemas.microsoft.com/office/drawing/2014/main" id="{F1AA76BB-6CF6-44CA-8E5A-23A99D8FC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9050" y="5176838"/>
          <a:ext cx="699135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3213100" imgH="469900" progId="Equation.3">
                  <p:embed/>
                </p:oleObj>
              </mc:Choice>
              <mc:Fallback>
                <p:oleObj name="Equazione" r:id="rId6" imgW="32131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5176838"/>
                        <a:ext cx="699135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DF456-531A-40D8-BEB7-EA6798BB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r>
              <a:rPr lang="it-IT" dirty="0"/>
              <a:t>: (3,4) </a:t>
            </a:r>
            <a:r>
              <a:rPr lang="it-IT" dirty="0" err="1"/>
              <a:t>scheme</a:t>
            </a:r>
            <a:endParaRPr lang="it-IT" dirty="0"/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5564C573-6458-417C-9398-E1B5A20E6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665288"/>
          <a:ext cx="47244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298700" imgH="673100" progId="Equation.3">
                  <p:embed/>
                </p:oleObj>
              </mc:Choice>
              <mc:Fallback>
                <p:oleObj name="Equazione" r:id="rId2" imgW="2298700" imgH="673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65288"/>
                        <a:ext cx="47244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CasellaDiTesto 5">
            <a:extLst>
              <a:ext uri="{FF2B5EF4-FFF2-40B4-BE49-F238E27FC236}">
                <a16:creationId xmlns:a16="http://schemas.microsoft.com/office/drawing/2014/main" id="{12D85B71-42D9-4D12-B3F8-134410554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095375"/>
            <a:ext cx="4065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Secret: value between 1 and 100</a:t>
            </a:r>
          </a:p>
        </p:txBody>
      </p:sp>
      <p:sp>
        <p:nvSpPr>
          <p:cNvPr id="5126" name="CasellaDiTesto 6">
            <a:extLst>
              <a:ext uri="{FF2B5EF4-FFF2-40B4-BE49-F238E27FC236}">
                <a16:creationId xmlns:a16="http://schemas.microsoft.com/office/drawing/2014/main" id="{E1AAE91E-8B8A-4A77-86EE-B0C657B14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255963"/>
            <a:ext cx="433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Collected shares: 1,2,3 (4 missing)</a:t>
            </a:r>
          </a:p>
        </p:txBody>
      </p:sp>
      <p:graphicFrame>
        <p:nvGraphicFramePr>
          <p:cNvPr id="5123" name="Object 2">
            <a:extLst>
              <a:ext uri="{FF2B5EF4-FFF2-40B4-BE49-F238E27FC236}">
                <a16:creationId xmlns:a16="http://schemas.microsoft.com/office/drawing/2014/main" id="{308AC149-8CA8-4BD6-BAE7-CFF8D468A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711575"/>
          <a:ext cx="53641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3797300" imgH="1790700" progId="Equation.3">
                  <p:embed/>
                </p:oleObj>
              </mc:Choice>
              <mc:Fallback>
                <p:oleObj name="Equazione" r:id="rId4" imgW="3797300" imgH="1790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11575"/>
                        <a:ext cx="5364163" cy="25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1E5CF-9C97-4978-B168-CDCF8CC8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secrecy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923FE9-F17B-4F25-9AFF-54ACE0F13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29511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Unconditionally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en-US" dirty="0"/>
              <a:t>knowledge of any t-1 or fewer shares leaves secret s undetermined </a:t>
            </a:r>
          </a:p>
          <a:p>
            <a:pPr lvl="2">
              <a:defRPr/>
            </a:pPr>
            <a:r>
              <a:rPr lang="en-US" dirty="0"/>
              <a:t>in the sense that all its possible values are equally likely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???</a:t>
            </a:r>
          </a:p>
          <a:p>
            <a:pPr>
              <a:defRPr/>
            </a:pPr>
            <a:r>
              <a:rPr lang="it-IT" dirty="0"/>
              <a:t>NO! </a:t>
            </a:r>
            <a:r>
              <a:rPr lang="it-IT" dirty="0" err="1"/>
              <a:t>Scheme</a:t>
            </a:r>
            <a:r>
              <a:rPr lang="it-IT" dirty="0"/>
              <a:t> </a:t>
            </a:r>
            <a:r>
              <a:rPr lang="it-IT" dirty="0" err="1"/>
              <a:t>presented</a:t>
            </a:r>
            <a:r>
              <a:rPr lang="it-IT" dirty="0"/>
              <a:t> so far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flawed</a:t>
            </a:r>
            <a:r>
              <a:rPr lang="it-IT" dirty="0"/>
              <a:t>!!</a:t>
            </a:r>
          </a:p>
          <a:p>
            <a:pPr lvl="1">
              <a:defRPr/>
            </a:pPr>
            <a:endParaRPr lang="it-IT" dirty="0"/>
          </a:p>
        </p:txBody>
      </p:sp>
      <p:sp>
        <p:nvSpPr>
          <p:cNvPr id="6149" name="CasellaDiTesto 3">
            <a:extLst>
              <a:ext uri="{FF2B5EF4-FFF2-40B4-BE49-F238E27FC236}">
                <a16:creationId xmlns:a16="http://schemas.microsoft.com/office/drawing/2014/main" id="{14D1AB0D-4E5E-4206-A679-025BF54AC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830638"/>
            <a:ext cx="842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Example: shares 1 and 3 collected; can we say something about s??</a:t>
            </a:r>
          </a:p>
        </p:txBody>
      </p:sp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EB597F2F-838C-4482-BECF-EC6F43C2D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365625"/>
          <a:ext cx="69913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4089400" imgH="685800" progId="Equation.3">
                  <p:embed/>
                </p:oleObj>
              </mc:Choice>
              <mc:Fallback>
                <p:oleObj name="Equazione" r:id="rId2" imgW="408940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365625"/>
                        <a:ext cx="69913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CasellaDiTesto 5">
            <a:extLst>
              <a:ext uri="{FF2B5EF4-FFF2-40B4-BE49-F238E27FC236}">
                <a16:creationId xmlns:a16="http://schemas.microsoft.com/office/drawing/2014/main" id="{4D4C02C2-67C8-497A-9065-CEAE2AA31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516563"/>
            <a:ext cx="825976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D=integer </a:t>
            </a: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s=98 (D=126), 95, 92, 89, 86, 83, … 2/3 of values s EXCLUDED!</a:t>
            </a:r>
            <a:endParaRPr lang="it-IT" altLang="it-IT" sz="2400">
              <a:solidFill>
                <a:srgbClr val="FF0000"/>
              </a:solidFill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Knowledge of shares 1 and 3 permits to triplicate guess probability!</a:t>
            </a:r>
            <a:endParaRPr lang="it-IT" altLang="it-IT" sz="24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149" grpId="0"/>
      <p:bldP spid="61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AF64C-FA8A-41C0-9ADC-E329B8A5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The </a:t>
            </a:r>
            <a:r>
              <a:rPr lang="it-IT" u="sng" dirty="0" err="1"/>
              <a:t>real</a:t>
            </a:r>
            <a:r>
              <a:rPr lang="it-IT" dirty="0"/>
              <a:t> </a:t>
            </a:r>
            <a:r>
              <a:rPr lang="it-IT" dirty="0" err="1"/>
              <a:t>Shamir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!!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44E676-F7D2-44B6-B7E1-4F30DEC46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64343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Use modular arithmetic </a:t>
            </a:r>
          </a:p>
          <a:p>
            <a:pPr lvl="1">
              <a:defRPr/>
            </a:pPr>
            <a:r>
              <a:rPr lang="en-US" dirty="0"/>
              <a:t>instead of real arithmetic</a:t>
            </a:r>
          </a:p>
          <a:p>
            <a:pPr lvl="1">
              <a:defRPr/>
            </a:pPr>
            <a:r>
              <a:rPr lang="en-US" dirty="0"/>
              <a:t>Secret &amp; polynomial in prime field </a:t>
            </a:r>
            <a:r>
              <a:rPr lang="en-US" dirty="0" err="1">
                <a:latin typeface="Algerian" pitchFamily="82" charset="0"/>
              </a:rPr>
              <a:t>F</a:t>
            </a:r>
            <a:r>
              <a:rPr lang="en-US" baseline="-25000" dirty="0" err="1"/>
              <a:t>p</a:t>
            </a:r>
            <a:endParaRPr lang="en-US" baseline="-25000" dirty="0"/>
          </a:p>
          <a:p>
            <a:pPr lvl="2">
              <a:defRPr/>
            </a:pPr>
            <a:r>
              <a:rPr lang="en-US" dirty="0"/>
              <a:t>Interpolation formula still holds mod p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Result: unconditionally secure scheme!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Which condition on prime p?</a:t>
            </a:r>
          </a:p>
          <a:p>
            <a:pPr lvl="1">
              <a:defRPr/>
            </a:pPr>
            <a:r>
              <a:rPr lang="en-US" dirty="0"/>
              <a:t>Just greater than the domain for the secret!</a:t>
            </a:r>
          </a:p>
          <a:p>
            <a:pPr lvl="2">
              <a:defRPr/>
            </a:pPr>
            <a:r>
              <a:rPr lang="en-US" dirty="0"/>
              <a:t>E.g. if secret in (0,100), p=101 perfectly OK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Does NOT strictly need to be large!</a:t>
            </a:r>
          </a:p>
          <a:p>
            <a:pPr lvl="2">
              <a:defRPr/>
            </a:pPr>
            <a:r>
              <a:rPr lang="en-US" dirty="0">
                <a:solidFill>
                  <a:srgbClr val="FF0000"/>
                </a:solidFill>
              </a:rPr>
              <a:t>Security is </a:t>
            </a:r>
            <a:r>
              <a:rPr lang="en-US">
                <a:solidFill>
                  <a:srgbClr val="FF0000"/>
                </a:solidFill>
              </a:rPr>
              <a:t>NOT computational </a:t>
            </a:r>
            <a:r>
              <a:rPr lang="en-US" dirty="0">
                <a:solidFill>
                  <a:srgbClr val="FF0000"/>
                </a:solidFill>
              </a:rPr>
              <a:t>(related to some hard problem) but is information theoretic!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CBFB9-6CC6-46A4-B924-D6ADFACF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r>
              <a:rPr lang="it-IT" dirty="0"/>
              <a:t> – </a:t>
            </a:r>
            <a:r>
              <a:rPr lang="it-IT" dirty="0" err="1"/>
              <a:t>mod</a:t>
            </a:r>
            <a:r>
              <a:rPr lang="it-IT" dirty="0"/>
              <a:t> p=101</a:t>
            </a:r>
          </a:p>
        </p:txBody>
      </p:sp>
      <p:graphicFrame>
        <p:nvGraphicFramePr>
          <p:cNvPr id="28675" name="Object 2">
            <a:extLst>
              <a:ext uri="{FF2B5EF4-FFF2-40B4-BE49-F238E27FC236}">
                <a16:creationId xmlns:a16="http://schemas.microsoft.com/office/drawing/2014/main" id="{801E4BFC-DA8D-4CB9-A6F6-AE91483F0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4588" y="1665288"/>
          <a:ext cx="55340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692400" imgH="673100" progId="Equation.3">
                  <p:embed/>
                </p:oleObj>
              </mc:Choice>
              <mc:Fallback>
                <p:oleObj name="Equazione" r:id="rId2" imgW="2692400" imgH="673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665288"/>
                        <a:ext cx="5534025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CasellaDiTesto 5">
            <a:extLst>
              <a:ext uri="{FF2B5EF4-FFF2-40B4-BE49-F238E27FC236}">
                <a16:creationId xmlns:a16="http://schemas.microsoft.com/office/drawing/2014/main" id="{4B77AA53-9C2C-4C62-BE7E-F87AA3B9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095375"/>
            <a:ext cx="4065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Secret: value between 1 and 100</a:t>
            </a:r>
          </a:p>
        </p:txBody>
      </p:sp>
      <p:sp>
        <p:nvSpPr>
          <p:cNvPr id="7174" name="CasellaDiTesto 6">
            <a:extLst>
              <a:ext uri="{FF2B5EF4-FFF2-40B4-BE49-F238E27FC236}">
                <a16:creationId xmlns:a16="http://schemas.microsoft.com/office/drawing/2014/main" id="{97F90C39-908B-4C8E-B45F-9D2D51FD9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255963"/>
            <a:ext cx="433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Collected shares: 1,2,3 (4 missing)</a:t>
            </a:r>
          </a:p>
        </p:txBody>
      </p:sp>
      <p:graphicFrame>
        <p:nvGraphicFramePr>
          <p:cNvPr id="7171" name="Object 2">
            <a:extLst>
              <a:ext uri="{FF2B5EF4-FFF2-40B4-BE49-F238E27FC236}">
                <a16:creationId xmlns:a16="http://schemas.microsoft.com/office/drawing/2014/main" id="{21C7F00C-1480-4A06-B502-B323987194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6963" y="3700463"/>
          <a:ext cx="786765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3733800" imgH="914400" progId="Equation.3">
                  <p:embed/>
                </p:oleObj>
              </mc:Choice>
              <mc:Fallback>
                <p:oleObj name="Equazione" r:id="rId4" imgW="37338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3700463"/>
                        <a:ext cx="7867650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D325FF-3DC7-4015-AE41-DADE47E5CCC5}"/>
              </a:ext>
            </a:extLst>
          </p:cNvPr>
          <p:cNvSpPr txBox="1"/>
          <p:nvPr/>
        </p:nvSpPr>
        <p:spPr>
          <a:xfrm>
            <a:off x="4464050" y="5697538"/>
            <a:ext cx="4283075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t-IT" sz="2800" b="1" dirty="0">
                <a:solidFill>
                  <a:srgbClr val="FF0000"/>
                </a:solidFill>
              </a:rPr>
              <a:t>S </a:t>
            </a:r>
            <a:r>
              <a:rPr lang="it-IT" sz="2800" b="1" dirty="0" err="1">
                <a:solidFill>
                  <a:srgbClr val="FF0000"/>
                </a:solidFill>
              </a:rPr>
              <a:t>uniformly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distributed</a:t>
            </a:r>
            <a:r>
              <a:rPr lang="it-IT" sz="2800" b="1" dirty="0">
                <a:solidFill>
                  <a:srgbClr val="FF0000"/>
                </a:solidFill>
              </a:rPr>
              <a:t> in </a:t>
            </a:r>
            <a:r>
              <a:rPr lang="it-IT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F</a:t>
            </a:r>
            <a:r>
              <a:rPr lang="it-IT" sz="2800" b="1" baseline="-25000" dirty="0" err="1">
                <a:solidFill>
                  <a:srgbClr val="FF0000"/>
                </a:solidFill>
              </a:rPr>
              <a:t>p</a:t>
            </a:r>
            <a:r>
              <a:rPr lang="it-IT" sz="2800" b="1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63F04-F399-4CB7-837C-14381CFE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Ideality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7EA0D5-2929-44EC-A043-6A26FF86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7879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/>
              <a:t>Can share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smaller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secret?</a:t>
            </a:r>
          </a:p>
          <a:p>
            <a:pPr lvl="1">
              <a:defRPr/>
            </a:pPr>
            <a:r>
              <a:rPr lang="en-US" dirty="0"/>
              <a:t>No: share at least as large as secret</a:t>
            </a:r>
          </a:p>
          <a:p>
            <a:pPr lvl="1">
              <a:defRPr/>
            </a:pPr>
            <a:r>
              <a:rPr lang="en-US" dirty="0"/>
              <a:t>Intuition: Given t-1 shares, no information can be determined about secret. Thus, final share must contain as much information as the secret itself.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Shamir scheme: ideal!</a:t>
            </a:r>
          </a:p>
          <a:p>
            <a:pPr lvl="1">
              <a:defRPr/>
            </a:pPr>
            <a:r>
              <a:rPr lang="en-US" dirty="0"/>
              <a:t>|share|=|secret|</a:t>
            </a:r>
          </a:p>
          <a:p>
            <a:pPr lvl="1">
              <a:defRPr/>
            </a:pPr>
            <a:r>
              <a:rPr lang="en-US" dirty="0"/>
              <a:t>Few proposed schemes NON ideal</a:t>
            </a:r>
          </a:p>
          <a:p>
            <a:pPr lvl="2">
              <a:defRPr/>
            </a:pPr>
            <a:r>
              <a:rPr lang="en-US" dirty="0"/>
              <a:t>share larger than secret (e.g. t-times, n-times)</a:t>
            </a:r>
          </a:p>
          <a:p>
            <a:pPr lvl="2">
              <a:defRPr/>
            </a:pP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Blakley</a:t>
            </a:r>
            <a:r>
              <a:rPr lang="en-US" dirty="0"/>
              <a:t> scheme shares are t-times secret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>
            <a:extLst>
              <a:ext uri="{FF2B5EF4-FFF2-40B4-BE49-F238E27FC236}">
                <a16:creationId xmlns:a16="http://schemas.microsoft.com/office/drawing/2014/main" id="{1FDB7376-D02E-4EB1-9379-F91D7B4BBF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Secret </a:t>
            </a:r>
            <a:r>
              <a:rPr lang="it-IT" dirty="0" err="1"/>
              <a:t>Sharing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Multiparty</a:t>
            </a:r>
            <a:r>
              <a:rPr lang="it-IT" dirty="0"/>
              <a:t> </a:t>
            </a:r>
            <a:r>
              <a:rPr lang="it-IT" dirty="0" err="1"/>
              <a:t>Computation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basics</a:t>
            </a:r>
            <a:r>
              <a:rPr lang="it-IT" dirty="0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6009EB-B0D6-41ED-B9ED-DF012AD3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Homomorphic</a:t>
            </a:r>
            <a:r>
              <a:rPr lang="it-IT" dirty="0"/>
              <a:t> </a:t>
            </a:r>
            <a:r>
              <a:rPr lang="it-IT" dirty="0" err="1"/>
              <a:t>property</a:t>
            </a:r>
            <a:endParaRPr lang="it-IT" dirty="0"/>
          </a:p>
        </p:txBody>
      </p:sp>
      <p:pic>
        <p:nvPicPr>
          <p:cNvPr id="31747" name="Immagine 4" descr="images.jpg">
            <a:extLst>
              <a:ext uri="{FF2B5EF4-FFF2-40B4-BE49-F238E27FC236}">
                <a16:creationId xmlns:a16="http://schemas.microsoft.com/office/drawing/2014/main" id="{92964763-A345-4F32-94BD-6639FFB8C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2830513"/>
            <a:ext cx="72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Immagine 5" descr="images (2).jpg">
            <a:extLst>
              <a:ext uri="{FF2B5EF4-FFF2-40B4-BE49-F238E27FC236}">
                <a16:creationId xmlns:a16="http://schemas.microsoft.com/office/drawing/2014/main" id="{0A088A3A-6595-4643-9B60-9A1C92D47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73125"/>
            <a:ext cx="1411288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CasellaDiTesto 6">
            <a:extLst>
              <a:ext uri="{FF2B5EF4-FFF2-40B4-BE49-F238E27FC236}">
                <a16:creationId xmlns:a16="http://schemas.microsoft.com/office/drawing/2014/main" id="{B0DFA274-387D-426B-B0BB-A768BCE63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984250"/>
            <a:ext cx="2132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Secret S</a:t>
            </a:r>
            <a:r>
              <a:rPr lang="it-IT" altLang="it-IT" sz="2800" b="0" baseline="-25000">
                <a:latin typeface="Arial Narrow" panose="020B0606020202030204" pitchFamily="34" charset="0"/>
              </a:rPr>
              <a:t>F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Polynomial f(x)</a:t>
            </a:r>
          </a:p>
        </p:txBody>
      </p:sp>
      <p:pic>
        <p:nvPicPr>
          <p:cNvPr id="31750" name="Immagine 11" descr="images.jpg">
            <a:extLst>
              <a:ext uri="{FF2B5EF4-FFF2-40B4-BE49-F238E27FC236}">
                <a16:creationId xmlns:a16="http://schemas.microsoft.com/office/drawing/2014/main" id="{FA9502C9-6324-42CF-9CF5-BB35DA90B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830513"/>
            <a:ext cx="719137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Immagine 13" descr="images.jpg">
            <a:extLst>
              <a:ext uri="{FF2B5EF4-FFF2-40B4-BE49-F238E27FC236}">
                <a16:creationId xmlns:a16="http://schemas.microsoft.com/office/drawing/2014/main" id="{F782AC6F-A82E-442E-A12C-FB5252F18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2830513"/>
            <a:ext cx="72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Immagine 15" descr="images.jpg">
            <a:extLst>
              <a:ext uri="{FF2B5EF4-FFF2-40B4-BE49-F238E27FC236}">
                <a16:creationId xmlns:a16="http://schemas.microsoft.com/office/drawing/2014/main" id="{FB903ABA-6DF6-435D-8F24-C7732EF30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2865438"/>
            <a:ext cx="720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o 28">
            <a:extLst>
              <a:ext uri="{FF2B5EF4-FFF2-40B4-BE49-F238E27FC236}">
                <a16:creationId xmlns:a16="http://schemas.microsoft.com/office/drawing/2014/main" id="{E36DDF69-F409-4094-A885-0BF6BC296284}"/>
              </a:ext>
            </a:extLst>
          </p:cNvPr>
          <p:cNvGrpSpPr>
            <a:grpSpLocks/>
          </p:cNvGrpSpPr>
          <p:nvPr/>
        </p:nvGrpSpPr>
        <p:grpSpPr bwMode="auto">
          <a:xfrm>
            <a:off x="117475" y="1938338"/>
            <a:ext cx="5926138" cy="969962"/>
            <a:chOff x="117475" y="1938338"/>
            <a:chExt cx="5926138" cy="969962"/>
          </a:xfrm>
        </p:grpSpPr>
        <p:sp>
          <p:nvSpPr>
            <p:cNvPr id="31768" name="CasellaDiTesto 8">
              <a:extLst>
                <a:ext uri="{FF2B5EF4-FFF2-40B4-BE49-F238E27FC236}">
                  <a16:creationId xmlns:a16="http://schemas.microsoft.com/office/drawing/2014/main" id="{67360732-0B75-408B-BEE1-1CE01845E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75" y="2349500"/>
              <a:ext cx="106680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(1,f(1))</a:t>
              </a: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31769" name="CasellaDiTesto 12">
              <a:extLst>
                <a:ext uri="{FF2B5EF4-FFF2-40B4-BE49-F238E27FC236}">
                  <a16:creationId xmlns:a16="http://schemas.microsoft.com/office/drawing/2014/main" id="{AEDB8253-9705-49FA-8F75-69D2F9655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463" y="2349500"/>
              <a:ext cx="106680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(2,f(2))</a:t>
              </a: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31770" name="CasellaDiTesto 14">
              <a:extLst>
                <a:ext uri="{FF2B5EF4-FFF2-40B4-BE49-F238E27FC236}">
                  <a16:creationId xmlns:a16="http://schemas.microsoft.com/office/drawing/2014/main" id="{C447C236-29CB-4049-9BF9-CFAF7F87C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375" y="2349500"/>
              <a:ext cx="1065213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(3,f(3))</a:t>
              </a: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31771" name="CasellaDiTesto 16">
              <a:extLst>
                <a:ext uri="{FF2B5EF4-FFF2-40B4-BE49-F238E27FC236}">
                  <a16:creationId xmlns:a16="http://schemas.microsoft.com/office/drawing/2014/main" id="{59AEE6F7-7600-4797-9BCC-9BE013E3A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400" y="2384425"/>
              <a:ext cx="10652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(4,f(4))</a:t>
              </a: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cxnSp>
          <p:nvCxnSpPr>
            <p:cNvPr id="31772" name="Connettore 2 16">
              <a:extLst>
                <a:ext uri="{FF2B5EF4-FFF2-40B4-BE49-F238E27FC236}">
                  <a16:creationId xmlns:a16="http://schemas.microsoft.com/office/drawing/2014/main" id="{005A70DE-7279-417D-984C-9F18F3FD0ED5}"/>
                </a:ext>
              </a:extLst>
            </p:cNvPr>
            <p:cNvCxnSpPr>
              <a:cxnSpLocks noChangeShapeType="1"/>
              <a:stCxn id="31749" idx="2"/>
              <a:endCxn id="31768" idx="0"/>
            </p:cNvCxnSpPr>
            <p:nvPr/>
          </p:nvCxnSpPr>
          <p:spPr bwMode="auto">
            <a:xfrm flipH="1">
              <a:off x="650875" y="1938338"/>
              <a:ext cx="2430463" cy="41116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3" name="Connettore 2 17">
              <a:extLst>
                <a:ext uri="{FF2B5EF4-FFF2-40B4-BE49-F238E27FC236}">
                  <a16:creationId xmlns:a16="http://schemas.microsoft.com/office/drawing/2014/main" id="{597B33AD-55CC-483F-9EE6-E5DF34AD0932}"/>
                </a:ext>
              </a:extLst>
            </p:cNvPr>
            <p:cNvCxnSpPr>
              <a:cxnSpLocks noChangeShapeType="1"/>
              <a:stCxn id="31749" idx="2"/>
              <a:endCxn id="31769" idx="0"/>
            </p:cNvCxnSpPr>
            <p:nvPr/>
          </p:nvCxnSpPr>
          <p:spPr bwMode="auto">
            <a:xfrm flipH="1">
              <a:off x="2201863" y="1938338"/>
              <a:ext cx="879475" cy="41116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4" name="Connettore 2 21">
              <a:extLst>
                <a:ext uri="{FF2B5EF4-FFF2-40B4-BE49-F238E27FC236}">
                  <a16:creationId xmlns:a16="http://schemas.microsoft.com/office/drawing/2014/main" id="{F5ED9E69-4528-4206-876B-36DC90E94E7F}"/>
                </a:ext>
              </a:extLst>
            </p:cNvPr>
            <p:cNvCxnSpPr>
              <a:cxnSpLocks noChangeShapeType="1"/>
              <a:stCxn id="31749" idx="2"/>
              <a:endCxn id="31770" idx="0"/>
            </p:cNvCxnSpPr>
            <p:nvPr/>
          </p:nvCxnSpPr>
          <p:spPr bwMode="auto">
            <a:xfrm>
              <a:off x="3081338" y="1938338"/>
              <a:ext cx="706437" cy="411162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Connettore 2 24">
              <a:extLst>
                <a:ext uri="{FF2B5EF4-FFF2-40B4-BE49-F238E27FC236}">
                  <a16:creationId xmlns:a16="http://schemas.microsoft.com/office/drawing/2014/main" id="{F5ED6AFB-F6D5-4852-9925-5E5EB8E61540}"/>
                </a:ext>
              </a:extLst>
            </p:cNvPr>
            <p:cNvCxnSpPr>
              <a:cxnSpLocks noChangeShapeType="1"/>
              <a:stCxn id="31749" idx="2"/>
            </p:cNvCxnSpPr>
            <p:nvPr/>
          </p:nvCxnSpPr>
          <p:spPr bwMode="auto">
            <a:xfrm>
              <a:off x="3081338" y="1938338"/>
              <a:ext cx="2428875" cy="44608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uppo 30">
            <a:extLst>
              <a:ext uri="{FF2B5EF4-FFF2-40B4-BE49-F238E27FC236}">
                <a16:creationId xmlns:a16="http://schemas.microsoft.com/office/drawing/2014/main" id="{10B903E1-1F46-4FDA-A6A1-91875C806AC2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5049838"/>
            <a:ext cx="3978275" cy="1247775"/>
            <a:chOff x="358775" y="5049838"/>
            <a:chExt cx="3978275" cy="1247775"/>
          </a:xfrm>
        </p:grpSpPr>
        <p:pic>
          <p:nvPicPr>
            <p:cNvPr id="31766" name="Immagine 5" descr="images (2).jpg">
              <a:extLst>
                <a:ext uri="{FF2B5EF4-FFF2-40B4-BE49-F238E27FC236}">
                  <a16:creationId xmlns:a16="http://schemas.microsoft.com/office/drawing/2014/main" id="{2F76B089-75AC-440D-84FA-B6A82286B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75" y="5049838"/>
              <a:ext cx="1411288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7" name="CasellaDiTesto 6">
              <a:extLst>
                <a:ext uri="{FF2B5EF4-FFF2-40B4-BE49-F238E27FC236}">
                  <a16:creationId xmlns:a16="http://schemas.microsoft.com/office/drawing/2014/main" id="{C553CB8D-5723-46D2-9991-A4C5D4C37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075" y="5157788"/>
              <a:ext cx="2212975" cy="95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Secret S</a:t>
              </a:r>
              <a:r>
                <a:rPr lang="it-IT" altLang="it-IT" sz="2800" b="0" baseline="-25000">
                  <a:latin typeface="Arial Narrow" panose="020B0606020202030204" pitchFamily="34" charset="0"/>
                </a:rPr>
                <a:t>G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Polynomial g(x)</a:t>
              </a:r>
            </a:p>
          </p:txBody>
        </p:sp>
      </p:grpSp>
      <p:grpSp>
        <p:nvGrpSpPr>
          <p:cNvPr id="5" name="Gruppo 29">
            <a:extLst>
              <a:ext uri="{FF2B5EF4-FFF2-40B4-BE49-F238E27FC236}">
                <a16:creationId xmlns:a16="http://schemas.microsoft.com/office/drawing/2014/main" id="{645650AB-C251-4498-8422-93CFCE39F74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4273550"/>
            <a:ext cx="6008688" cy="900113"/>
            <a:chOff x="107950" y="4273550"/>
            <a:chExt cx="6008688" cy="900113"/>
          </a:xfrm>
        </p:grpSpPr>
        <p:cxnSp>
          <p:nvCxnSpPr>
            <p:cNvPr id="31758" name="Connettore 2 33">
              <a:extLst>
                <a:ext uri="{FF2B5EF4-FFF2-40B4-BE49-F238E27FC236}">
                  <a16:creationId xmlns:a16="http://schemas.microsoft.com/office/drawing/2014/main" id="{5FF8CA6C-A3CB-44BA-B6E9-C7DF66D55488}"/>
                </a:ext>
              </a:extLst>
            </p:cNvPr>
            <p:cNvCxnSpPr>
              <a:cxnSpLocks noChangeShapeType="1"/>
              <a:endCxn id="31762" idx="2"/>
            </p:cNvCxnSpPr>
            <p:nvPr/>
          </p:nvCxnSpPr>
          <p:spPr bwMode="auto">
            <a:xfrm flipH="1" flipV="1">
              <a:off x="681038" y="4797425"/>
              <a:ext cx="2549525" cy="37623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Connettore 2 34">
              <a:extLst>
                <a:ext uri="{FF2B5EF4-FFF2-40B4-BE49-F238E27FC236}">
                  <a16:creationId xmlns:a16="http://schemas.microsoft.com/office/drawing/2014/main" id="{08D034B0-04A3-4E77-8C42-F0E9C0583074}"/>
                </a:ext>
              </a:extLst>
            </p:cNvPr>
            <p:cNvCxnSpPr>
              <a:cxnSpLocks noChangeShapeType="1"/>
              <a:stCxn id="31767" idx="0"/>
              <a:endCxn id="31763" idx="2"/>
            </p:cNvCxnSpPr>
            <p:nvPr/>
          </p:nvCxnSpPr>
          <p:spPr bwMode="auto">
            <a:xfrm flipH="1" flipV="1">
              <a:off x="2233613" y="4797425"/>
              <a:ext cx="996950" cy="36036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Connettore 2 35">
              <a:extLst>
                <a:ext uri="{FF2B5EF4-FFF2-40B4-BE49-F238E27FC236}">
                  <a16:creationId xmlns:a16="http://schemas.microsoft.com/office/drawing/2014/main" id="{BF704605-370E-4B75-BA65-2283C10A440F}"/>
                </a:ext>
              </a:extLst>
            </p:cNvPr>
            <p:cNvCxnSpPr>
              <a:cxnSpLocks noChangeShapeType="1"/>
              <a:stCxn id="31767" idx="0"/>
              <a:endCxn id="31764" idx="2"/>
            </p:cNvCxnSpPr>
            <p:nvPr/>
          </p:nvCxnSpPr>
          <p:spPr bwMode="auto">
            <a:xfrm flipV="1">
              <a:off x="3230563" y="4797425"/>
              <a:ext cx="587375" cy="36036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Connettore 2 36">
              <a:extLst>
                <a:ext uri="{FF2B5EF4-FFF2-40B4-BE49-F238E27FC236}">
                  <a16:creationId xmlns:a16="http://schemas.microsoft.com/office/drawing/2014/main" id="{E45957DD-4086-478E-97F6-16D83907A2E3}"/>
                </a:ext>
              </a:extLst>
            </p:cNvPr>
            <p:cNvCxnSpPr>
              <a:cxnSpLocks noChangeShapeType="1"/>
              <a:stCxn id="31767" idx="0"/>
              <a:endCxn id="31765" idx="2"/>
            </p:cNvCxnSpPr>
            <p:nvPr/>
          </p:nvCxnSpPr>
          <p:spPr bwMode="auto">
            <a:xfrm flipV="1">
              <a:off x="3230563" y="4833938"/>
              <a:ext cx="2311400" cy="32385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2" name="CasellaDiTesto 8">
              <a:extLst>
                <a:ext uri="{FF2B5EF4-FFF2-40B4-BE49-F238E27FC236}">
                  <a16:creationId xmlns:a16="http://schemas.microsoft.com/office/drawing/2014/main" id="{1DC3716E-6B91-4A96-86AC-5B9EDD56A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50" y="4273550"/>
              <a:ext cx="11477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(1,g(1))</a:t>
              </a: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31763" name="CasellaDiTesto 12">
              <a:extLst>
                <a:ext uri="{FF2B5EF4-FFF2-40B4-BE49-F238E27FC236}">
                  <a16:creationId xmlns:a16="http://schemas.microsoft.com/office/drawing/2014/main" id="{9E41E1B7-8C31-4516-B90A-D210077C1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938" y="4273550"/>
              <a:ext cx="11493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(2,g(2))</a:t>
              </a: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31764" name="CasellaDiTesto 14">
              <a:extLst>
                <a:ext uri="{FF2B5EF4-FFF2-40B4-BE49-F238E27FC236}">
                  <a16:creationId xmlns:a16="http://schemas.microsoft.com/office/drawing/2014/main" id="{A13E8F52-E0F6-40A5-93F6-848D12B9A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850" y="4273550"/>
              <a:ext cx="11477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(3,g(3))</a:t>
              </a: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31765" name="CasellaDiTesto 16">
              <a:extLst>
                <a:ext uri="{FF2B5EF4-FFF2-40B4-BE49-F238E27FC236}">
                  <a16:creationId xmlns:a16="http://schemas.microsoft.com/office/drawing/2014/main" id="{E81B84B4-4A4E-42AA-AA60-AA6731DA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288" y="4310063"/>
              <a:ext cx="11493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800" b="0">
                  <a:latin typeface="Arial Narrow" panose="020B0606020202030204" pitchFamily="34" charset="0"/>
                </a:rPr>
                <a:t>(4,g(4))</a:t>
              </a: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</p:grpSp>
      <p:sp>
        <p:nvSpPr>
          <p:cNvPr id="34843" name="CasellaDiTesto 49">
            <a:extLst>
              <a:ext uri="{FF2B5EF4-FFF2-40B4-BE49-F238E27FC236}">
                <a16:creationId xmlns:a16="http://schemas.microsoft.com/office/drawing/2014/main" id="{9F76020D-24AA-4FE9-91AB-8BDB39315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168525"/>
            <a:ext cx="2590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Homomorphic property: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SUM of the SHARES =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Share of the SUM S</a:t>
            </a:r>
            <a:r>
              <a:rPr lang="it-IT" altLang="it-IT" sz="2000" baseline="-25000">
                <a:solidFill>
                  <a:srgbClr val="FF0000"/>
                </a:solidFill>
                <a:latin typeface="Arial Narrow" panose="020B0606020202030204" pitchFamily="34" charset="0"/>
              </a:rPr>
              <a:t>F</a:t>
            </a: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+S</a:t>
            </a:r>
            <a:r>
              <a:rPr lang="it-IT" altLang="it-IT" sz="2000" baseline="-25000">
                <a:solidFill>
                  <a:srgbClr val="FF0000"/>
                </a:solidFill>
                <a:latin typeface="Arial Narrow" panose="020B0606020202030204" pitchFamily="34" charset="0"/>
              </a:rPr>
              <a:t>G</a:t>
            </a:r>
          </a:p>
        </p:txBody>
      </p:sp>
      <p:sp>
        <p:nvSpPr>
          <p:cNvPr id="34844" name="CasellaDiTesto 51">
            <a:extLst>
              <a:ext uri="{FF2B5EF4-FFF2-40B4-BE49-F238E27FC236}">
                <a16:creationId xmlns:a16="http://schemas.microsoft.com/office/drawing/2014/main" id="{D7F8D03C-6E1B-4793-B9A4-6BEDFF179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4005263"/>
            <a:ext cx="28797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f(i), g(i)  	</a:t>
            </a: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f(i)+g(i) 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	 (f+g)(i)</a:t>
            </a:r>
            <a:endParaRPr lang="it-IT" altLang="it-IT" sz="200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Revealing t composite </a:t>
            </a:r>
            <a:b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shares reveals SUM of </a:t>
            </a:r>
            <a:b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secrets but  does NOT </a:t>
            </a:r>
            <a:b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reveal individual secrets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3" grpId="0"/>
      <p:bldP spid="348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C91934-CCE4-4197-8DE7-8F7488F2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SMC?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54AFE1-4204-40CE-ACB6-8770E286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Multiparty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it-IT" dirty="0"/>
          </a:p>
          <a:p>
            <a:pPr lvl="1">
              <a:defRPr/>
            </a:pPr>
            <a:r>
              <a:rPr lang="it-IT" dirty="0" err="1"/>
              <a:t>Compute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a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revealing</a:t>
            </a:r>
            <a:r>
              <a:rPr lang="it-IT" dirty="0"/>
              <a:t> input data</a:t>
            </a:r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use-case</a:t>
            </a:r>
            <a:r>
              <a:rPr lang="it-IT" dirty="0"/>
              <a:t> </a:t>
            </a:r>
            <a:r>
              <a:rPr lang="it-IT" dirty="0" err="1"/>
              <a:t>scenarios</a:t>
            </a:r>
            <a:endParaRPr lang="it-IT" dirty="0"/>
          </a:p>
          <a:p>
            <a:pPr lvl="1">
              <a:defRPr/>
            </a:pPr>
            <a:r>
              <a:rPr lang="it-IT" dirty="0"/>
              <a:t>Business/</a:t>
            </a:r>
            <a:r>
              <a:rPr lang="it-IT" dirty="0" err="1"/>
              <a:t>financial</a:t>
            </a:r>
            <a:r>
              <a:rPr lang="it-IT" dirty="0"/>
              <a:t>, security, </a:t>
            </a:r>
            <a:r>
              <a:rPr lang="it-IT" dirty="0" err="1"/>
              <a:t>medical</a:t>
            </a:r>
            <a:r>
              <a:rPr lang="it-IT" dirty="0"/>
              <a:t>, </a:t>
            </a:r>
            <a:r>
              <a:rPr lang="it-IT" dirty="0" err="1"/>
              <a:t>traffic</a:t>
            </a:r>
            <a:r>
              <a:rPr lang="it-IT" dirty="0"/>
              <a:t> </a:t>
            </a:r>
            <a:r>
              <a:rPr lang="it-IT" dirty="0" err="1"/>
              <a:t>monitoring</a:t>
            </a:r>
            <a:r>
              <a:rPr lang="it-IT" dirty="0"/>
              <a:t>, </a:t>
            </a:r>
            <a:r>
              <a:rPr lang="it-IT" dirty="0" err="1"/>
              <a:t>etc</a:t>
            </a:r>
            <a:endParaRPr lang="it-IT" dirty="0"/>
          </a:p>
          <a:p>
            <a:pPr lvl="1">
              <a:defRPr/>
            </a:pPr>
            <a:r>
              <a:rPr lang="it-IT" dirty="0" err="1"/>
              <a:t>Largely</a:t>
            </a:r>
            <a:r>
              <a:rPr lang="it-IT" dirty="0"/>
              <a:t> </a:t>
            </a:r>
            <a:r>
              <a:rPr lang="it-IT" dirty="0" err="1"/>
              <a:t>underrated</a:t>
            </a:r>
            <a:r>
              <a:rPr lang="it-IT" dirty="0"/>
              <a:t> in the </a:t>
            </a:r>
            <a:r>
              <a:rPr lang="it-IT" dirty="0" err="1"/>
              <a:t>real-world</a:t>
            </a:r>
            <a:r>
              <a:rPr lang="it-IT" dirty="0"/>
              <a:t>, IMHO </a:t>
            </a:r>
          </a:p>
          <a:p>
            <a:pPr lvl="2">
              <a:defRPr/>
            </a:pPr>
            <a:r>
              <a:rPr lang="it-IT" dirty="0"/>
              <a:t>(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historical</a:t>
            </a:r>
            <a:r>
              <a:rPr lang="it-IT" dirty="0"/>
              <a:t> </a:t>
            </a:r>
            <a:r>
              <a:rPr lang="it-IT" dirty="0" err="1"/>
              <a:t>reasons</a:t>
            </a:r>
            <a:r>
              <a:rPr lang="it-IT" dirty="0"/>
              <a:t>: </a:t>
            </a:r>
            <a:r>
              <a:rPr lang="it-IT" dirty="0" err="1"/>
              <a:t>considered</a:t>
            </a:r>
            <a:r>
              <a:rPr lang="it-IT" dirty="0"/>
              <a:t> “</a:t>
            </a:r>
            <a:r>
              <a:rPr lang="it-IT" dirty="0" err="1"/>
              <a:t>cumbersome</a:t>
            </a:r>
            <a:r>
              <a:rPr lang="it-IT" dirty="0"/>
              <a:t>”) 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facts</a:t>
            </a:r>
            <a:endParaRPr lang="it-IT" dirty="0"/>
          </a:p>
          <a:p>
            <a:pPr lvl="1">
              <a:defRPr/>
            </a:pPr>
            <a:r>
              <a:rPr lang="it-IT" dirty="0" err="1"/>
              <a:t>Born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2-party </a:t>
            </a:r>
            <a:r>
              <a:rPr lang="it-IT" dirty="0" err="1"/>
              <a:t>computation</a:t>
            </a:r>
            <a:r>
              <a:rPr lang="it-IT" dirty="0"/>
              <a:t> (</a:t>
            </a:r>
            <a:r>
              <a:rPr lang="it-IT" dirty="0" err="1"/>
              <a:t>Yao</a:t>
            </a:r>
            <a:r>
              <a:rPr lang="it-IT" dirty="0"/>
              <a:t>’s </a:t>
            </a:r>
            <a:r>
              <a:rPr lang="it-IT" dirty="0" err="1"/>
              <a:t>millionaire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1982)</a:t>
            </a:r>
          </a:p>
          <a:p>
            <a:pPr lvl="1">
              <a:defRPr/>
            </a:pPr>
            <a:r>
              <a:rPr lang="it-IT" dirty="0"/>
              <a:t>VERY </a:t>
            </a:r>
            <a:r>
              <a:rPr lang="it-IT" dirty="0" err="1"/>
              <a:t>general</a:t>
            </a:r>
            <a:r>
              <a:rPr lang="it-IT" dirty="0"/>
              <a:t> </a:t>
            </a:r>
            <a:r>
              <a:rPr lang="it-IT" dirty="0" err="1"/>
              <a:t>theorems</a:t>
            </a:r>
            <a:r>
              <a:rPr lang="it-IT" dirty="0"/>
              <a:t> </a:t>
            </a:r>
            <a:r>
              <a:rPr lang="it-IT" dirty="0" err="1"/>
              <a:t>available</a:t>
            </a:r>
            <a:endParaRPr lang="it-IT" dirty="0"/>
          </a:p>
          <a:p>
            <a:pPr lvl="2">
              <a:defRPr/>
            </a:pPr>
            <a:r>
              <a:rPr lang="it-IT" dirty="0"/>
              <a:t>ANY ARBITRARY 2-party (</a:t>
            </a:r>
            <a:r>
              <a:rPr lang="it-IT" dirty="0" err="1"/>
              <a:t>Yao</a:t>
            </a:r>
            <a:r>
              <a:rPr lang="it-IT" dirty="0"/>
              <a:t>, 1986) and </a:t>
            </a:r>
            <a:r>
              <a:rPr lang="it-IT" dirty="0" err="1"/>
              <a:t>multiparty</a:t>
            </a:r>
            <a:r>
              <a:rPr lang="it-IT" dirty="0"/>
              <a:t> (</a:t>
            </a:r>
            <a:r>
              <a:rPr lang="it-IT" dirty="0" err="1"/>
              <a:t>Goldreich</a:t>
            </a:r>
            <a:r>
              <a:rPr lang="it-IT" dirty="0"/>
              <a:t>, </a:t>
            </a:r>
            <a:r>
              <a:rPr lang="it-IT" dirty="0" err="1"/>
              <a:t>Micali</a:t>
            </a:r>
            <a:r>
              <a:rPr lang="it-IT" dirty="0"/>
              <a:t>, </a:t>
            </a:r>
            <a:r>
              <a:rPr lang="it-IT" dirty="0" err="1"/>
              <a:t>Widgerson</a:t>
            </a:r>
            <a:r>
              <a:rPr lang="it-IT" dirty="0"/>
              <a:t>, 1987) </a:t>
            </a:r>
            <a:r>
              <a:rPr lang="it-IT" dirty="0" err="1"/>
              <a:t>computation</a:t>
            </a:r>
            <a:r>
              <a:rPr lang="it-IT" dirty="0"/>
              <a:t>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made</a:t>
            </a:r>
            <a:r>
              <a:rPr lang="it-IT" dirty="0"/>
              <a:t> </a:t>
            </a:r>
            <a:r>
              <a:rPr lang="it-IT" dirty="0" err="1"/>
              <a:t>secure</a:t>
            </a:r>
            <a:endParaRPr lang="it-IT" dirty="0"/>
          </a:p>
          <a:p>
            <a:pPr lvl="2"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cost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construction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non </a:t>
            </a:r>
            <a:r>
              <a:rPr lang="it-IT" dirty="0" err="1"/>
              <a:t>practical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9E2F7-C3F1-44FE-B9CA-35BF5CC0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More </a:t>
            </a:r>
            <a:r>
              <a:rPr lang="it-IT" dirty="0" err="1"/>
              <a:t>specifically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D274E0-BD4C-4A76-96E6-4C9E913E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/>
              <a:t>N </a:t>
            </a:r>
            <a:r>
              <a:rPr lang="it-IT" dirty="0" err="1"/>
              <a:t>parties</a:t>
            </a:r>
            <a:r>
              <a:rPr lang="it-IT" dirty="0"/>
              <a:t> P</a:t>
            </a:r>
            <a:r>
              <a:rPr lang="it-IT" baseline="-25000" dirty="0"/>
              <a:t>1</a:t>
            </a:r>
            <a:r>
              <a:rPr lang="it-IT" dirty="0"/>
              <a:t>, P</a:t>
            </a:r>
            <a:r>
              <a:rPr lang="it-IT" baseline="-25000" dirty="0"/>
              <a:t>2</a:t>
            </a:r>
            <a:r>
              <a:rPr lang="it-IT" dirty="0"/>
              <a:t>, …, </a:t>
            </a:r>
            <a:r>
              <a:rPr lang="it-IT" dirty="0" err="1"/>
              <a:t>P</a:t>
            </a:r>
            <a:r>
              <a:rPr lang="it-IT" baseline="-25000" dirty="0" err="1"/>
              <a:t>n</a:t>
            </a:r>
            <a:endParaRPr lang="it-IT" baseline="-25000" dirty="0"/>
          </a:p>
          <a:p>
            <a:pPr lvl="2">
              <a:defRPr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z</a:t>
            </a:r>
            <a:r>
              <a:rPr lang="it-IT" baseline="-25000" dirty="0" err="1"/>
              <a:t>i</a:t>
            </a:r>
            <a:endParaRPr lang="it-IT" baseline="-25000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Compute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f(z</a:t>
            </a:r>
            <a:r>
              <a:rPr lang="it-IT" baseline="-25000" dirty="0"/>
              <a:t>1</a:t>
            </a:r>
            <a:r>
              <a:rPr lang="it-IT" dirty="0"/>
              <a:t>, z</a:t>
            </a:r>
            <a:r>
              <a:rPr lang="it-IT" baseline="-25000" dirty="0"/>
              <a:t>2</a:t>
            </a:r>
            <a:r>
              <a:rPr lang="it-IT" dirty="0"/>
              <a:t>, …,  </a:t>
            </a:r>
            <a:r>
              <a:rPr lang="it-IT" dirty="0" err="1"/>
              <a:t>z</a:t>
            </a:r>
            <a:r>
              <a:rPr lang="it-IT" baseline="-25000" dirty="0" err="1"/>
              <a:t>n</a:t>
            </a:r>
            <a:r>
              <a:rPr lang="it-IT" dirty="0"/>
              <a:t>) s.t.</a:t>
            </a:r>
          </a:p>
          <a:p>
            <a:pPr lvl="2">
              <a:defRPr/>
            </a:pP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public</a:t>
            </a:r>
          </a:p>
          <a:p>
            <a:pPr lvl="2">
              <a:defRPr/>
            </a:pPr>
            <a:r>
              <a:rPr lang="it-IT" dirty="0" err="1"/>
              <a:t>But</a:t>
            </a:r>
            <a:r>
              <a:rPr lang="it-IT" dirty="0"/>
              <a:t> NO information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on input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z</a:t>
            </a:r>
            <a:r>
              <a:rPr lang="it-IT" baseline="-25000" dirty="0" err="1"/>
              <a:t>i</a:t>
            </a:r>
            <a:endParaRPr lang="it-IT" baseline="-25000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Our</a:t>
            </a:r>
            <a:r>
              <a:rPr lang="it-IT" dirty="0"/>
              <a:t> interest in the </a:t>
            </a:r>
            <a:r>
              <a:rPr lang="it-IT" dirty="0" err="1"/>
              <a:t>special</a:t>
            </a:r>
            <a:r>
              <a:rPr lang="it-IT" dirty="0"/>
              <a:t> case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addition</a:t>
            </a:r>
            <a:endParaRPr lang="it-IT" dirty="0"/>
          </a:p>
          <a:p>
            <a:pPr lvl="1">
              <a:defRPr/>
            </a:pPr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aggregation</a:t>
            </a:r>
            <a:endParaRPr lang="it-IT" dirty="0"/>
          </a:p>
          <a:p>
            <a:pPr lvl="1">
              <a:defRPr/>
            </a:pPr>
            <a:r>
              <a:rPr lang="it-IT" dirty="0" err="1"/>
              <a:t>Actually</a:t>
            </a:r>
            <a:r>
              <a:rPr lang="it-IT" dirty="0"/>
              <a:t>,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addition</a:t>
            </a:r>
            <a:endParaRPr lang="it-IT" dirty="0"/>
          </a:p>
          <a:p>
            <a:pPr lvl="3">
              <a:defRPr/>
            </a:pPr>
            <a:r>
              <a:rPr lang="it-IT" dirty="0"/>
              <a:t>f(z</a:t>
            </a:r>
            <a:r>
              <a:rPr lang="it-IT" baseline="-25000" dirty="0"/>
              <a:t>1</a:t>
            </a:r>
            <a:r>
              <a:rPr lang="it-IT" dirty="0"/>
              <a:t>, z</a:t>
            </a:r>
            <a:r>
              <a:rPr lang="it-IT" baseline="-25000" dirty="0"/>
              <a:t>2</a:t>
            </a:r>
            <a:r>
              <a:rPr lang="it-IT" dirty="0"/>
              <a:t>, …,  </a:t>
            </a:r>
            <a:r>
              <a:rPr lang="it-IT" dirty="0" err="1"/>
              <a:t>z</a:t>
            </a:r>
            <a:r>
              <a:rPr lang="it-IT" baseline="-25000" dirty="0" err="1"/>
              <a:t>n</a:t>
            </a:r>
            <a:r>
              <a:rPr lang="it-IT" dirty="0"/>
              <a:t>) = </a:t>
            </a:r>
            <a:r>
              <a:rPr lang="it-IT" dirty="0">
                <a:sym typeface="Symbol"/>
              </a:rPr>
              <a:t></a:t>
            </a:r>
            <a:r>
              <a:rPr lang="it-IT" baseline="-25000" dirty="0">
                <a:sym typeface="Symbol"/>
              </a:rPr>
              <a:t>1</a:t>
            </a:r>
            <a:r>
              <a:rPr lang="it-IT" dirty="0">
                <a:sym typeface="Symbol"/>
              </a:rPr>
              <a:t> </a:t>
            </a:r>
            <a:r>
              <a:rPr lang="it-IT" dirty="0"/>
              <a:t>z</a:t>
            </a:r>
            <a:r>
              <a:rPr lang="it-IT" baseline="-25000" dirty="0"/>
              <a:t>1</a:t>
            </a:r>
            <a:r>
              <a:rPr lang="it-IT" dirty="0"/>
              <a:t> + </a:t>
            </a:r>
            <a:r>
              <a:rPr lang="it-IT" dirty="0">
                <a:sym typeface="Symbol"/>
              </a:rPr>
              <a:t></a:t>
            </a:r>
            <a:r>
              <a:rPr lang="it-IT" baseline="-25000" dirty="0">
                <a:sym typeface="Symbol"/>
              </a:rPr>
              <a:t>2</a:t>
            </a:r>
            <a:r>
              <a:rPr lang="it-IT" dirty="0"/>
              <a:t> z</a:t>
            </a:r>
            <a:r>
              <a:rPr lang="it-IT" baseline="-25000" dirty="0"/>
              <a:t>2</a:t>
            </a:r>
            <a:r>
              <a:rPr lang="it-IT" dirty="0"/>
              <a:t> +…+ </a:t>
            </a:r>
            <a:r>
              <a:rPr lang="it-IT" dirty="0">
                <a:sym typeface="Symbol"/>
              </a:rPr>
              <a:t></a:t>
            </a:r>
            <a:r>
              <a:rPr lang="it-IT" baseline="-25000" dirty="0">
                <a:sym typeface="Symbol"/>
              </a:rPr>
              <a:t>n</a:t>
            </a:r>
            <a:r>
              <a:rPr lang="it-IT" dirty="0"/>
              <a:t> </a:t>
            </a:r>
            <a:r>
              <a:rPr lang="it-IT" dirty="0" err="1"/>
              <a:t>z</a:t>
            </a:r>
            <a:r>
              <a:rPr lang="it-IT" baseline="-25000" dirty="0" err="1"/>
              <a:t>n</a:t>
            </a:r>
            <a:endParaRPr lang="it-IT" dirty="0"/>
          </a:p>
          <a:p>
            <a:pPr lvl="1">
              <a:defRPr/>
            </a:pP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frequent</a:t>
            </a:r>
            <a:r>
              <a:rPr lang="it-IT" dirty="0"/>
              <a:t> case in </a:t>
            </a:r>
            <a:r>
              <a:rPr lang="it-IT" dirty="0" err="1"/>
              <a:t>practice</a:t>
            </a:r>
            <a:r>
              <a:rPr lang="it-IT" dirty="0"/>
              <a:t>! 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imagine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f=addition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SMC </a:t>
            </a:r>
            <a:r>
              <a:rPr lang="it-IT" dirty="0" err="1"/>
              <a:t>from</a:t>
            </a:r>
            <a:r>
              <a:rPr lang="it-IT" dirty="0"/>
              <a:t> secret </a:t>
            </a:r>
            <a:r>
              <a:rPr lang="it-IT" dirty="0" err="1"/>
              <a:t>sharing</a:t>
            </a:r>
            <a:r>
              <a:rPr lang="it-IT" dirty="0"/>
              <a:t> </a:t>
            </a:r>
            <a:r>
              <a:rPr lang="it-IT" dirty="0" err="1"/>
              <a:t>schemes</a:t>
            </a:r>
            <a:r>
              <a:rPr lang="it-IT" dirty="0"/>
              <a:t>!</a:t>
            </a:r>
          </a:p>
          <a:p>
            <a:pPr lvl="1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C16D78-9EC2-4998-BE61-67724E17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225425"/>
            <a:ext cx="8101012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Goal</a:t>
            </a:r>
          </a:p>
        </p:txBody>
      </p:sp>
      <p:pic>
        <p:nvPicPr>
          <p:cNvPr id="7171" name="Segnaposto contenuto 3" descr="images (1).jpg">
            <a:extLst>
              <a:ext uri="{FF2B5EF4-FFF2-40B4-BE49-F238E27FC236}">
                <a16:creationId xmlns:a16="http://schemas.microsoft.com/office/drawing/2014/main" id="{42A25D5E-F055-44EB-8414-1C62BE9B0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7088" y="3716338"/>
            <a:ext cx="1427162" cy="2197100"/>
          </a:xfrm>
        </p:spPr>
      </p:pic>
      <p:pic>
        <p:nvPicPr>
          <p:cNvPr id="7172" name="Immagine 4" descr="images.jpg">
            <a:extLst>
              <a:ext uri="{FF2B5EF4-FFF2-40B4-BE49-F238E27FC236}">
                <a16:creationId xmlns:a16="http://schemas.microsoft.com/office/drawing/2014/main" id="{99405604-169D-4961-BBA1-1FAA3E074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71800"/>
            <a:ext cx="1485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Immagine 5" descr="images (2).jpg">
            <a:extLst>
              <a:ext uri="{FF2B5EF4-FFF2-40B4-BE49-F238E27FC236}">
                <a16:creationId xmlns:a16="http://schemas.microsoft.com/office/drawing/2014/main" id="{80221B27-7D29-4610-8AFC-8585CC24F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058863"/>
            <a:ext cx="22764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CasellaDiTesto 6">
            <a:extLst>
              <a:ext uri="{FF2B5EF4-FFF2-40B4-BE49-F238E27FC236}">
                <a16:creationId xmlns:a16="http://schemas.microsoft.com/office/drawing/2014/main" id="{452800D5-F289-4252-AC87-377FF1168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2066925"/>
            <a:ext cx="2197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Secret: </a:t>
            </a:r>
            <a:r>
              <a:rPr lang="it-IT" altLang="it-IT" sz="2800" b="0">
                <a:latin typeface="Arial Narrow" panose="020B0606020202030204" pitchFamily="34" charset="0"/>
              </a:rPr>
              <a:t>00101101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7175" name="CasellaDiTesto 7">
            <a:extLst>
              <a:ext uri="{FF2B5EF4-FFF2-40B4-BE49-F238E27FC236}">
                <a16:creationId xmlns:a16="http://schemas.microsoft.com/office/drawing/2014/main" id="{42472C0E-0050-414E-AD8F-EB547C1A9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4292600"/>
            <a:ext cx="5049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How to share a secret among two persons</a:t>
            </a:r>
            <a:b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it-IT" altLang="it-IT" sz="2000">
                <a:solidFill>
                  <a:srgbClr val="FF0000"/>
                </a:solidFill>
                <a:latin typeface="Arial Narrow" panose="020B0606020202030204" pitchFamily="34" charset="0"/>
              </a:rPr>
              <a:t>such that it is revealed if BOTH reveal their part?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A24F0C-A94A-4EDF-A1BC-4FB14F02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Without</a:t>
            </a:r>
            <a:r>
              <a:rPr lang="it-IT" dirty="0"/>
              <a:t> SMC: </a:t>
            </a:r>
            <a:r>
              <a:rPr lang="it-IT" dirty="0" err="1"/>
              <a:t>Third</a:t>
            </a:r>
            <a:r>
              <a:rPr lang="it-IT" dirty="0"/>
              <a:t> party</a:t>
            </a:r>
          </a:p>
        </p:txBody>
      </p:sp>
      <p:sp>
        <p:nvSpPr>
          <p:cNvPr id="34819" name="Rettangolo 3">
            <a:extLst>
              <a:ext uri="{FF2B5EF4-FFF2-40B4-BE49-F238E27FC236}">
                <a16:creationId xmlns:a16="http://schemas.microsoft.com/office/drawing/2014/main" id="{6A7C4F1B-2CEC-4B7B-A4DE-C13F4298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233488"/>
            <a:ext cx="1187450" cy="6111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Input peer 1</a:t>
            </a:r>
          </a:p>
        </p:txBody>
      </p:sp>
      <p:sp>
        <p:nvSpPr>
          <p:cNvPr id="34820" name="Rettangolo 4">
            <a:extLst>
              <a:ext uri="{FF2B5EF4-FFF2-40B4-BE49-F238E27FC236}">
                <a16:creationId xmlns:a16="http://schemas.microsoft.com/office/drawing/2014/main" id="{5DA85A53-8AA6-4170-A1E6-3C11EE3ED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133600"/>
            <a:ext cx="1187450" cy="6111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Input peer 2</a:t>
            </a:r>
          </a:p>
        </p:txBody>
      </p:sp>
      <p:sp>
        <p:nvSpPr>
          <p:cNvPr id="34821" name="CasellaDiTesto 5">
            <a:extLst>
              <a:ext uri="{FF2B5EF4-FFF2-40B4-BE49-F238E27FC236}">
                <a16:creationId xmlns:a16="http://schemas.microsoft.com/office/drawing/2014/main" id="{01E725AB-92FC-4ED7-9E47-A9D6B1F7F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12588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34822" name="CasellaDiTesto 6">
            <a:extLst>
              <a:ext uri="{FF2B5EF4-FFF2-40B4-BE49-F238E27FC236}">
                <a16:creationId xmlns:a16="http://schemas.microsoft.com/office/drawing/2014/main" id="{BD2CAB7F-C8AE-4FC3-A605-EC9DDBC1F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2124075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34823" name="Rettangolo 7">
            <a:extLst>
              <a:ext uri="{FF2B5EF4-FFF2-40B4-BE49-F238E27FC236}">
                <a16:creationId xmlns:a16="http://schemas.microsoft.com/office/drawing/2014/main" id="{6FAB1A48-04EC-48E1-AA62-2F9D7ACF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221163"/>
            <a:ext cx="1187450" cy="6127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Input peer n</a:t>
            </a:r>
          </a:p>
        </p:txBody>
      </p:sp>
      <p:sp>
        <p:nvSpPr>
          <p:cNvPr id="34824" name="CasellaDiTesto 8">
            <a:extLst>
              <a:ext uri="{FF2B5EF4-FFF2-40B4-BE49-F238E27FC236}">
                <a16:creationId xmlns:a16="http://schemas.microsoft.com/office/drawing/2014/main" id="{E19D2170-10A7-45AF-AFB3-B084D5B45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421163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37897" name="Connettore 2 10">
            <a:extLst>
              <a:ext uri="{FF2B5EF4-FFF2-40B4-BE49-F238E27FC236}">
                <a16:creationId xmlns:a16="http://schemas.microsoft.com/office/drawing/2014/main" id="{620F641B-4A28-4866-8B96-A998EA812FB7}"/>
              </a:ext>
            </a:extLst>
          </p:cNvPr>
          <p:cNvCxnSpPr>
            <a:cxnSpLocks noChangeShapeType="1"/>
            <a:stCxn id="34821" idx="3"/>
            <a:endCxn id="37898" idx="1"/>
          </p:cNvCxnSpPr>
          <p:nvPr/>
        </p:nvCxnSpPr>
        <p:spPr bwMode="auto">
          <a:xfrm>
            <a:off x="2220913" y="1444625"/>
            <a:ext cx="2027237" cy="171450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8" name="Rettangolo 12">
            <a:extLst>
              <a:ext uri="{FF2B5EF4-FFF2-40B4-BE49-F238E27FC236}">
                <a16:creationId xmlns:a16="http://schemas.microsoft.com/office/drawing/2014/main" id="{DF7C2269-C0D3-4184-B748-31EA10A24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2528888"/>
            <a:ext cx="2124075" cy="12604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Trusted Third Party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cxnSp>
        <p:nvCxnSpPr>
          <p:cNvPr id="37899" name="Connettore 2 14">
            <a:extLst>
              <a:ext uri="{FF2B5EF4-FFF2-40B4-BE49-F238E27FC236}">
                <a16:creationId xmlns:a16="http://schemas.microsoft.com/office/drawing/2014/main" id="{286831A0-9EAB-4924-9BA0-71131D3A2058}"/>
              </a:ext>
            </a:extLst>
          </p:cNvPr>
          <p:cNvCxnSpPr>
            <a:cxnSpLocks noChangeShapeType="1"/>
            <a:stCxn id="34822" idx="3"/>
            <a:endCxn id="37898" idx="1"/>
          </p:cNvCxnSpPr>
          <p:nvPr/>
        </p:nvCxnSpPr>
        <p:spPr bwMode="auto">
          <a:xfrm>
            <a:off x="2220913" y="2308225"/>
            <a:ext cx="2027237" cy="85090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Connettore 2 15">
            <a:extLst>
              <a:ext uri="{FF2B5EF4-FFF2-40B4-BE49-F238E27FC236}">
                <a16:creationId xmlns:a16="http://schemas.microsoft.com/office/drawing/2014/main" id="{A3BD06FD-315C-476D-AE62-5371EA3722E3}"/>
              </a:ext>
            </a:extLst>
          </p:cNvPr>
          <p:cNvCxnSpPr>
            <a:cxnSpLocks noChangeShapeType="1"/>
            <a:stCxn id="34824" idx="3"/>
            <a:endCxn id="37898" idx="1"/>
          </p:cNvCxnSpPr>
          <p:nvPr/>
        </p:nvCxnSpPr>
        <p:spPr bwMode="auto">
          <a:xfrm flipV="1">
            <a:off x="2220913" y="3159125"/>
            <a:ext cx="2027237" cy="1236663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Freccia a destra 20">
            <a:extLst>
              <a:ext uri="{FF2B5EF4-FFF2-40B4-BE49-F238E27FC236}">
                <a16:creationId xmlns:a16="http://schemas.microsoft.com/office/drawing/2014/main" id="{7DFBEE7C-C81A-4D6C-9D77-94669D1AF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600325"/>
            <a:ext cx="1368425" cy="1152525"/>
          </a:xfrm>
          <a:prstGeom prst="rightArrow">
            <a:avLst>
              <a:gd name="adj1" fmla="val 50000"/>
              <a:gd name="adj2" fmla="val 51715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Publish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RES</a:t>
            </a:r>
          </a:p>
        </p:txBody>
      </p:sp>
      <p:sp>
        <p:nvSpPr>
          <p:cNvPr id="37902" name="CasellaDiTesto 21">
            <a:extLst>
              <a:ext uri="{FF2B5EF4-FFF2-40B4-BE49-F238E27FC236}">
                <a16:creationId xmlns:a16="http://schemas.microsoft.com/office/drawing/2014/main" id="{4766D8C6-9808-4C69-837B-D06392434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184650"/>
            <a:ext cx="2141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TTP knows all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93A0B16-D436-40AA-824A-8AFF65DD2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176588"/>
            <a:ext cx="180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RES = z</a:t>
            </a:r>
            <a:r>
              <a:rPr lang="it-IT" altLang="it-IT" sz="1800" baseline="-25000">
                <a:latin typeface="Arial Narrow" panose="020B0606020202030204" pitchFamily="34" charset="0"/>
              </a:rPr>
              <a:t>1</a:t>
            </a:r>
            <a:r>
              <a:rPr lang="it-IT" altLang="it-IT" sz="1800">
                <a:latin typeface="Arial Narrow" panose="020B0606020202030204" pitchFamily="34" charset="0"/>
              </a:rPr>
              <a:t>+z</a:t>
            </a:r>
            <a:r>
              <a:rPr lang="it-IT" altLang="it-IT" sz="1800" baseline="-25000">
                <a:latin typeface="Arial Narrow" panose="020B0606020202030204" pitchFamily="34" charset="0"/>
              </a:rPr>
              <a:t>2</a:t>
            </a:r>
            <a:r>
              <a:rPr lang="it-IT" altLang="it-IT" sz="1800">
                <a:latin typeface="Arial Narrow" panose="020B0606020202030204" pitchFamily="34" charset="0"/>
              </a:rPr>
              <a:t>+…+z</a:t>
            </a:r>
            <a:r>
              <a:rPr lang="it-IT" altLang="it-IT" sz="1800" baseline="-25000">
                <a:latin typeface="Arial Narrow" panose="020B0606020202030204" pitchFamily="34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 animBg="1"/>
      <p:bldP spid="37901" grpId="0" animBg="1"/>
      <p:bldP spid="37902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EF82D5-0D1F-4F18-B24D-F2DA46A7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With</a:t>
            </a:r>
            <a:r>
              <a:rPr lang="it-IT" dirty="0"/>
              <a:t> SMC: “</a:t>
            </a:r>
            <a:r>
              <a:rPr lang="it-IT" dirty="0" err="1"/>
              <a:t>simulated</a:t>
            </a:r>
            <a:r>
              <a:rPr lang="it-IT" dirty="0"/>
              <a:t> TTP”!</a:t>
            </a:r>
          </a:p>
        </p:txBody>
      </p:sp>
      <p:sp>
        <p:nvSpPr>
          <p:cNvPr id="35843" name="Rettangolo 3">
            <a:extLst>
              <a:ext uri="{FF2B5EF4-FFF2-40B4-BE49-F238E27FC236}">
                <a16:creationId xmlns:a16="http://schemas.microsoft.com/office/drawing/2014/main" id="{218BC9CF-CC1D-44C7-BDCC-59F54C2D2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233488"/>
            <a:ext cx="1189038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Input peer 1</a:t>
            </a:r>
          </a:p>
        </p:txBody>
      </p:sp>
      <p:sp>
        <p:nvSpPr>
          <p:cNvPr id="35844" name="Rettangolo 4">
            <a:extLst>
              <a:ext uri="{FF2B5EF4-FFF2-40B4-BE49-F238E27FC236}">
                <a16:creationId xmlns:a16="http://schemas.microsoft.com/office/drawing/2014/main" id="{5C954337-376B-4726-8546-7E9E781EA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2673350"/>
            <a:ext cx="1189038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Input peer 2</a:t>
            </a:r>
          </a:p>
        </p:txBody>
      </p:sp>
      <p:sp>
        <p:nvSpPr>
          <p:cNvPr id="35845" name="CasellaDiTesto 5">
            <a:extLst>
              <a:ext uri="{FF2B5EF4-FFF2-40B4-BE49-F238E27FC236}">
                <a16:creationId xmlns:a16="http://schemas.microsoft.com/office/drawing/2014/main" id="{29F9D473-4217-4892-88C0-8128FFC66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079500"/>
            <a:ext cx="108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  <a:r>
              <a:rPr lang="it-IT" altLang="it-IT" sz="1800" b="0">
                <a:latin typeface="Arial Narrow" panose="020B0606020202030204" pitchFamily="34" charset="0"/>
              </a:rPr>
              <a:t>)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sp>
        <p:nvSpPr>
          <p:cNvPr id="35846" name="CasellaDiTesto 6">
            <a:extLst>
              <a:ext uri="{FF2B5EF4-FFF2-40B4-BE49-F238E27FC236}">
                <a16:creationId xmlns:a16="http://schemas.microsoft.com/office/drawing/2014/main" id="{912A3AD8-1ABB-4D25-B237-C3111CA83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673350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35847" name="Rettangolo 7">
            <a:extLst>
              <a:ext uri="{FF2B5EF4-FFF2-40B4-BE49-F238E27FC236}">
                <a16:creationId xmlns:a16="http://schemas.microsoft.com/office/drawing/2014/main" id="{9EB9ADA3-D640-461A-B539-1B36CDA6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4760913"/>
            <a:ext cx="1189038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Input peer n</a:t>
            </a:r>
          </a:p>
        </p:txBody>
      </p:sp>
      <p:sp>
        <p:nvSpPr>
          <p:cNvPr id="35848" name="CasellaDiTesto 8">
            <a:extLst>
              <a:ext uri="{FF2B5EF4-FFF2-40B4-BE49-F238E27FC236}">
                <a16:creationId xmlns:a16="http://schemas.microsoft.com/office/drawing/2014/main" id="{4D82C140-669F-4BDF-83AE-846943267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7513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n</a:t>
            </a:r>
          </a:p>
        </p:txBody>
      </p:sp>
      <p:cxnSp>
        <p:nvCxnSpPr>
          <p:cNvPr id="35849" name="Connettore 2 10">
            <a:extLst>
              <a:ext uri="{FF2B5EF4-FFF2-40B4-BE49-F238E27FC236}">
                <a16:creationId xmlns:a16="http://schemas.microsoft.com/office/drawing/2014/main" id="{DE56B065-AEF0-4D7F-9BEE-58EABDE9CFC0}"/>
              </a:ext>
            </a:extLst>
          </p:cNvPr>
          <p:cNvCxnSpPr>
            <a:cxnSpLocks noChangeShapeType="1"/>
            <a:stCxn id="35843" idx="3"/>
            <a:endCxn id="35850" idx="1"/>
          </p:cNvCxnSpPr>
          <p:nvPr/>
        </p:nvCxnSpPr>
        <p:spPr bwMode="auto">
          <a:xfrm flipV="1">
            <a:off x="1547813" y="1430338"/>
            <a:ext cx="1800225" cy="1905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0" name="Rettangolo 12">
            <a:extLst>
              <a:ext uri="{FF2B5EF4-FFF2-40B4-BE49-F238E27FC236}">
                <a16:creationId xmlns:a16="http://schemas.microsoft.com/office/drawing/2014/main" id="{C129A1A4-7319-4FDA-B4FC-2519ACDE6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089025"/>
            <a:ext cx="3671887" cy="6842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Privacy peer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  <a:r>
              <a:rPr lang="it-IT" altLang="it-IT" sz="1800" b="0">
                <a:latin typeface="Arial Narrow" panose="020B0606020202030204" pitchFamily="34" charset="0"/>
              </a:rPr>
              <a:t>(RES) = 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 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  <a:r>
              <a:rPr lang="it-IT" altLang="it-IT" sz="1800" b="0">
                <a:latin typeface="Arial Narrow" panose="020B0606020202030204" pitchFamily="34" charset="0"/>
              </a:rPr>
              <a:t>)+share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 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</a:t>
            </a:r>
            <a:r>
              <a:rPr lang="it-IT" altLang="it-IT" sz="1800" b="0">
                <a:latin typeface="Arial Narrow" panose="020B0606020202030204" pitchFamily="34" charset="0"/>
              </a:rPr>
              <a:t>)+ …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cxnSp>
        <p:nvCxnSpPr>
          <p:cNvPr id="35851" name="Connettore 2 15">
            <a:extLst>
              <a:ext uri="{FF2B5EF4-FFF2-40B4-BE49-F238E27FC236}">
                <a16:creationId xmlns:a16="http://schemas.microsoft.com/office/drawing/2014/main" id="{2F495AB0-D413-453E-B674-B3D7FC2BBD72}"/>
              </a:ext>
            </a:extLst>
          </p:cNvPr>
          <p:cNvCxnSpPr>
            <a:cxnSpLocks noChangeShapeType="1"/>
            <a:endCxn id="35853" idx="1"/>
          </p:cNvCxnSpPr>
          <p:nvPr/>
        </p:nvCxnSpPr>
        <p:spPr bwMode="auto">
          <a:xfrm>
            <a:off x="1584325" y="1628775"/>
            <a:ext cx="1763713" cy="88265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2" name="Freccia a destra 20">
            <a:extLst>
              <a:ext uri="{FF2B5EF4-FFF2-40B4-BE49-F238E27FC236}">
                <a16:creationId xmlns:a16="http://schemas.microsoft.com/office/drawing/2014/main" id="{93552965-B953-4D69-963B-8A448B0FC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1233488"/>
            <a:ext cx="468313" cy="466725"/>
          </a:xfrm>
          <a:prstGeom prst="rightArrow">
            <a:avLst>
              <a:gd name="adj1" fmla="val 50000"/>
              <a:gd name="adj2" fmla="val 51898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5853" name="Rettangolo 38">
            <a:extLst>
              <a:ext uri="{FF2B5EF4-FFF2-40B4-BE49-F238E27FC236}">
                <a16:creationId xmlns:a16="http://schemas.microsoft.com/office/drawing/2014/main" id="{1E93D2DC-4250-4B0D-9895-08C73EACC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168525"/>
            <a:ext cx="3671887" cy="6842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Privacy peer 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</a:t>
            </a:r>
            <a:r>
              <a:rPr lang="it-IT" altLang="it-IT" sz="1800" b="0">
                <a:latin typeface="Arial Narrow" panose="020B0606020202030204" pitchFamily="34" charset="0"/>
              </a:rPr>
              <a:t>(RES) = 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 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  <a:r>
              <a:rPr lang="it-IT" altLang="it-IT" sz="1800" b="0">
                <a:latin typeface="Arial Narrow" panose="020B0606020202030204" pitchFamily="34" charset="0"/>
              </a:rPr>
              <a:t>)+share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 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</a:t>
            </a:r>
            <a:r>
              <a:rPr lang="it-IT" altLang="it-IT" sz="1800" b="0">
                <a:latin typeface="Arial Narrow" panose="020B0606020202030204" pitchFamily="34" charset="0"/>
              </a:rPr>
              <a:t>)+ …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cxnSp>
        <p:nvCxnSpPr>
          <p:cNvPr id="35854" name="Connettore 2 41">
            <a:extLst>
              <a:ext uri="{FF2B5EF4-FFF2-40B4-BE49-F238E27FC236}">
                <a16:creationId xmlns:a16="http://schemas.microsoft.com/office/drawing/2014/main" id="{A9123555-BEE3-4D95-BB0C-F9C719ADF23A}"/>
              </a:ext>
            </a:extLst>
          </p:cNvPr>
          <p:cNvCxnSpPr>
            <a:cxnSpLocks noChangeShapeType="1"/>
            <a:endCxn id="35855" idx="1"/>
          </p:cNvCxnSpPr>
          <p:nvPr/>
        </p:nvCxnSpPr>
        <p:spPr bwMode="auto">
          <a:xfrm>
            <a:off x="1439863" y="1700213"/>
            <a:ext cx="1908175" cy="318770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5" name="Rettangolo 43">
            <a:extLst>
              <a:ext uri="{FF2B5EF4-FFF2-40B4-BE49-F238E27FC236}">
                <a16:creationId xmlns:a16="http://schemas.microsoft.com/office/drawing/2014/main" id="{8D61A415-5B96-40DD-9FC7-0ABABCC50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45013"/>
            <a:ext cx="3671887" cy="6842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Privacy peer 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k</a:t>
            </a:r>
            <a:r>
              <a:rPr lang="it-IT" altLang="it-IT" sz="1800" b="0">
                <a:latin typeface="Arial Narrow" panose="020B0606020202030204" pitchFamily="34" charset="0"/>
              </a:rPr>
              <a:t>(RES) = 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k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  <a:r>
              <a:rPr lang="it-IT" altLang="it-IT" sz="1800" b="0">
                <a:latin typeface="Arial Narrow" panose="020B0606020202030204" pitchFamily="34" charset="0"/>
              </a:rPr>
              <a:t>)+share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k 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</a:t>
            </a:r>
            <a:r>
              <a:rPr lang="it-IT" altLang="it-IT" sz="1800" b="0">
                <a:latin typeface="Arial Narrow" panose="020B0606020202030204" pitchFamily="34" charset="0"/>
              </a:rPr>
              <a:t>)+ …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sp>
        <p:nvSpPr>
          <p:cNvPr id="35856" name="CasellaDiTesto 45">
            <a:extLst>
              <a:ext uri="{FF2B5EF4-FFF2-40B4-BE49-F238E27FC236}">
                <a16:creationId xmlns:a16="http://schemas.microsoft.com/office/drawing/2014/main" id="{A616A4FE-DBA8-4E86-8D71-DA1AA30E5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1557338"/>
            <a:ext cx="1087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2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  <a:r>
              <a:rPr lang="it-IT" altLang="it-IT" sz="1800" b="0">
                <a:latin typeface="Arial Narrow" panose="020B0606020202030204" pitchFamily="34" charset="0"/>
              </a:rPr>
              <a:t>)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sp>
        <p:nvSpPr>
          <p:cNvPr id="35857" name="CasellaDiTesto 46">
            <a:extLst>
              <a:ext uri="{FF2B5EF4-FFF2-40B4-BE49-F238E27FC236}">
                <a16:creationId xmlns:a16="http://schemas.microsoft.com/office/drawing/2014/main" id="{02D1FA11-691A-430E-A1F7-DBECA48E4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81188"/>
            <a:ext cx="1042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Share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k</a:t>
            </a:r>
            <a:r>
              <a:rPr lang="it-IT" altLang="it-IT" sz="1800" b="0">
                <a:latin typeface="Arial Narrow" panose="020B0606020202030204" pitchFamily="34" charset="0"/>
              </a:rPr>
              <a:t>(z</a:t>
            </a:r>
            <a:r>
              <a:rPr lang="it-IT" altLang="it-IT" sz="1800" b="0" baseline="-25000">
                <a:latin typeface="Arial Narrow" panose="020B0606020202030204" pitchFamily="34" charset="0"/>
              </a:rPr>
              <a:t>1</a:t>
            </a:r>
            <a:r>
              <a:rPr lang="it-IT" altLang="it-IT" sz="1800" b="0">
                <a:latin typeface="Arial Narrow" panose="020B0606020202030204" pitchFamily="34" charset="0"/>
              </a:rPr>
              <a:t>)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sp>
        <p:nvSpPr>
          <p:cNvPr id="35858" name="Freccia a destra 47">
            <a:extLst>
              <a:ext uri="{FF2B5EF4-FFF2-40B4-BE49-F238E27FC236}">
                <a16:creationId xmlns:a16="http://schemas.microsoft.com/office/drawing/2014/main" id="{72873CAB-4248-49E1-9381-6AC53088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2276475"/>
            <a:ext cx="468313" cy="468313"/>
          </a:xfrm>
          <a:prstGeom prst="rightArrow">
            <a:avLst>
              <a:gd name="adj1" fmla="val 50000"/>
              <a:gd name="adj2" fmla="val 51722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5859" name="Freccia a destra 48">
            <a:extLst>
              <a:ext uri="{FF2B5EF4-FFF2-40B4-BE49-F238E27FC236}">
                <a16:creationId xmlns:a16="http://schemas.microsoft.com/office/drawing/2014/main" id="{91DF3323-7D8B-4E3B-B5BD-9313C4F1D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652963"/>
            <a:ext cx="468313" cy="468312"/>
          </a:xfrm>
          <a:prstGeom prst="rightArrow">
            <a:avLst>
              <a:gd name="adj1" fmla="val 50000"/>
              <a:gd name="adj2" fmla="val 51722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8932" name="Ovale 49">
            <a:extLst>
              <a:ext uri="{FF2B5EF4-FFF2-40B4-BE49-F238E27FC236}">
                <a16:creationId xmlns:a16="http://schemas.microsoft.com/office/drawing/2014/main" id="{2DDED650-99F8-475A-978F-53647EE9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800100"/>
            <a:ext cx="4535487" cy="500538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8933" name="CasellaDiTesto 50">
            <a:extLst>
              <a:ext uri="{FF2B5EF4-FFF2-40B4-BE49-F238E27FC236}">
                <a16:creationId xmlns:a16="http://schemas.microsoft.com/office/drawing/2014/main" id="{F45E4199-4E7A-4018-B56E-20067B6B4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3249613"/>
            <a:ext cx="3230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Exactly like a Trusted Third Party!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But without a TTP</a:t>
            </a:r>
          </a:p>
        </p:txBody>
      </p:sp>
      <p:cxnSp>
        <p:nvCxnSpPr>
          <p:cNvPr id="35862" name="Connettore 2 51">
            <a:extLst>
              <a:ext uri="{FF2B5EF4-FFF2-40B4-BE49-F238E27FC236}">
                <a16:creationId xmlns:a16="http://schemas.microsoft.com/office/drawing/2014/main" id="{64F9CE0D-002F-414F-9E41-B465A44BD2E2}"/>
              </a:ext>
            </a:extLst>
          </p:cNvPr>
          <p:cNvCxnSpPr>
            <a:cxnSpLocks noChangeShapeType="1"/>
            <a:stCxn id="35846" idx="3"/>
            <a:endCxn id="38932" idx="1"/>
          </p:cNvCxnSpPr>
          <p:nvPr/>
        </p:nvCxnSpPr>
        <p:spPr bwMode="auto">
          <a:xfrm flipV="1">
            <a:off x="1897063" y="1533525"/>
            <a:ext cx="1466850" cy="13239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Connettore 2 54">
            <a:extLst>
              <a:ext uri="{FF2B5EF4-FFF2-40B4-BE49-F238E27FC236}">
                <a16:creationId xmlns:a16="http://schemas.microsoft.com/office/drawing/2014/main" id="{C2EFBEF7-4E62-4757-AFB6-9F5AFEFBEF26}"/>
              </a:ext>
            </a:extLst>
          </p:cNvPr>
          <p:cNvCxnSpPr>
            <a:cxnSpLocks noChangeShapeType="1"/>
            <a:stCxn id="35848" idx="3"/>
          </p:cNvCxnSpPr>
          <p:nvPr/>
        </p:nvCxnSpPr>
        <p:spPr bwMode="auto">
          <a:xfrm flipV="1">
            <a:off x="1933575" y="1665288"/>
            <a:ext cx="1414463" cy="32718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ysDot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2" grpId="0" animBg="1"/>
      <p:bldP spid="389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8C04F-4939-420C-9BF8-06E85004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Deployment</a:t>
            </a:r>
            <a:r>
              <a:rPr lang="it-IT" dirty="0"/>
              <a:t> </a:t>
            </a:r>
            <a:r>
              <a:rPr lang="it-IT" dirty="0" err="1"/>
              <a:t>issues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98CAE6-7BC2-4247-A564-FFE0499E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Input </a:t>
            </a:r>
            <a:r>
              <a:rPr lang="it-IT" dirty="0" err="1"/>
              <a:t>peers</a:t>
            </a:r>
            <a:r>
              <a:rPr lang="it-IT" dirty="0"/>
              <a:t> n: </a:t>
            </a:r>
          </a:p>
          <a:p>
            <a:pPr lvl="1">
              <a:defRPr/>
            </a:pPr>
            <a:r>
              <a:rPr lang="it-IT" dirty="0"/>
              <a:t>At </a:t>
            </a:r>
            <a:r>
              <a:rPr lang="it-IT" dirty="0" err="1"/>
              <a:t>least</a:t>
            </a:r>
            <a:r>
              <a:rPr lang="it-IT" dirty="0"/>
              <a:t> 3; </a:t>
            </a:r>
            <a:r>
              <a:rPr lang="it-IT" dirty="0" err="1"/>
              <a:t>If</a:t>
            </a:r>
            <a:r>
              <a:rPr lang="it-IT" dirty="0"/>
              <a:t> 2, </a:t>
            </a:r>
            <a:r>
              <a:rPr lang="it-IT" dirty="0" err="1"/>
              <a:t>one</a:t>
            </a:r>
            <a:r>
              <a:rPr lang="it-IT" dirty="0"/>
              <a:t> party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party data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subtracting</a:t>
            </a:r>
            <a:r>
              <a:rPr lang="it-IT" dirty="0"/>
              <a:t> </a:t>
            </a:r>
            <a:r>
              <a:rPr lang="it-IT" dirty="0" err="1"/>
              <a:t>from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pPr lvl="1">
              <a:defRPr/>
            </a:pPr>
            <a:r>
              <a:rPr lang="it-IT" dirty="0"/>
              <a:t>Can </a:t>
            </a:r>
            <a:r>
              <a:rPr lang="it-IT" dirty="0" err="1"/>
              <a:t>be</a:t>
            </a:r>
            <a:r>
              <a:rPr lang="it-IT" dirty="0"/>
              <a:t> MANY</a:t>
            </a:r>
          </a:p>
          <a:p>
            <a:pPr lvl="2">
              <a:defRPr/>
            </a:pPr>
            <a:r>
              <a:rPr lang="it-IT" dirty="0" err="1"/>
              <a:t>Thousands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end </a:t>
            </a:r>
            <a:r>
              <a:rPr lang="it-IT" dirty="0" err="1"/>
              <a:t>users</a:t>
            </a:r>
            <a:endParaRPr lang="it-IT" dirty="0"/>
          </a:p>
          <a:p>
            <a:pPr>
              <a:defRPr/>
            </a:pPr>
            <a:r>
              <a:rPr lang="it-IT" dirty="0"/>
              <a:t>Privacy </a:t>
            </a:r>
            <a:r>
              <a:rPr lang="it-IT" dirty="0" err="1"/>
              <a:t>peers</a:t>
            </a:r>
            <a:r>
              <a:rPr lang="it-IT" dirty="0"/>
              <a:t> k</a:t>
            </a:r>
          </a:p>
          <a:p>
            <a:pPr lvl="1">
              <a:defRPr/>
            </a:pPr>
            <a:r>
              <a:rPr lang="it-IT" dirty="0"/>
              <a:t>At </a:t>
            </a:r>
            <a:r>
              <a:rPr lang="it-IT" dirty="0" err="1"/>
              <a:t>least</a:t>
            </a:r>
            <a:r>
              <a:rPr lang="it-IT" dirty="0"/>
              <a:t> 2</a:t>
            </a:r>
          </a:p>
          <a:p>
            <a:pPr lvl="2">
              <a:defRPr/>
            </a:pPr>
            <a:r>
              <a:rPr lang="it-IT" dirty="0" err="1"/>
              <a:t>But</a:t>
            </a:r>
            <a:r>
              <a:rPr lang="it-IT" dirty="0"/>
              <a:t> the more, the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security</a:t>
            </a:r>
          </a:p>
          <a:p>
            <a:pPr lvl="2">
              <a:defRPr/>
            </a:pPr>
            <a:r>
              <a:rPr lang="it-IT" dirty="0"/>
              <a:t>More </a:t>
            </a:r>
            <a:r>
              <a:rPr lang="it-IT" dirty="0" err="1"/>
              <a:t>robust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collusion</a:t>
            </a:r>
            <a:endParaRPr lang="it-IT" dirty="0"/>
          </a:p>
          <a:p>
            <a:pPr lvl="1">
              <a:defRPr/>
            </a:pP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small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  <a:p>
            <a:pPr lvl="1">
              <a:defRPr/>
            </a:pPr>
            <a:r>
              <a:rPr lang="it-IT" dirty="0" err="1"/>
              <a:t>Threshold</a:t>
            </a:r>
            <a:r>
              <a:rPr lang="it-IT" dirty="0"/>
              <a:t> # </a:t>
            </a:r>
            <a:r>
              <a:rPr lang="it-IT" dirty="0" err="1"/>
              <a:t>peers</a:t>
            </a:r>
            <a:r>
              <a:rPr lang="it-IT" dirty="0"/>
              <a:t>: 2 ≤ t ≤ k: </a:t>
            </a:r>
            <a:r>
              <a:rPr lang="it-IT" dirty="0" err="1"/>
              <a:t>if</a:t>
            </a:r>
            <a:r>
              <a:rPr lang="it-IT" dirty="0"/>
              <a:t> (t,k) </a:t>
            </a:r>
            <a:r>
              <a:rPr lang="it-IT" dirty="0" err="1"/>
              <a:t>scheme</a:t>
            </a:r>
            <a:endParaRPr lang="it-IT" dirty="0"/>
          </a:p>
          <a:p>
            <a:pPr>
              <a:defRPr/>
            </a:pPr>
            <a:r>
              <a:rPr lang="it-IT" dirty="0"/>
              <a:t>Input </a:t>
            </a:r>
            <a:r>
              <a:rPr lang="it-IT" dirty="0" err="1"/>
              <a:t>peers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privacy </a:t>
            </a:r>
            <a:r>
              <a:rPr lang="it-IT" dirty="0" err="1"/>
              <a:t>peers</a:t>
            </a:r>
            <a:endParaRPr lang="it-IT" dirty="0"/>
          </a:p>
          <a:p>
            <a:pPr lvl="1">
              <a:defRPr/>
            </a:pPr>
            <a:r>
              <a:rPr lang="it-IT" dirty="0"/>
              <a:t>No </a:t>
            </a:r>
            <a:r>
              <a:rPr lang="it-IT" dirty="0" err="1"/>
              <a:t>change</a:t>
            </a:r>
            <a:r>
              <a:rPr lang="it-IT" dirty="0"/>
              <a:t> in </a:t>
            </a:r>
            <a:r>
              <a:rPr lang="it-IT" dirty="0" err="1"/>
              <a:t>construction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57F80-8267-432D-ACFD-63CC94CB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Construction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0061D5-78DF-48E9-BC6C-E79CA02B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/>
              <a:t>Input </a:t>
            </a:r>
            <a:r>
              <a:rPr lang="it-IT" dirty="0" err="1"/>
              <a:t>peer</a:t>
            </a:r>
            <a:r>
              <a:rPr lang="it-IT" dirty="0"/>
              <a:t> i</a:t>
            </a:r>
          </a:p>
          <a:p>
            <a:pPr lvl="1">
              <a:defRPr/>
            </a:pPr>
            <a:r>
              <a:rPr lang="it-IT" dirty="0"/>
              <a:t>Input data </a:t>
            </a:r>
            <a:r>
              <a:rPr lang="it-IT" dirty="0" err="1"/>
              <a:t>z</a:t>
            </a:r>
            <a:r>
              <a:rPr lang="it-IT" baseline="-25000" dirty="0" err="1"/>
              <a:t>i</a:t>
            </a:r>
            <a:endParaRPr lang="it-IT" baseline="-25000" dirty="0"/>
          </a:p>
          <a:p>
            <a:pPr lvl="1">
              <a:defRPr/>
            </a:pPr>
            <a:r>
              <a:rPr lang="it-IT" dirty="0"/>
              <a:t>generate </a:t>
            </a:r>
            <a:r>
              <a:rPr lang="it-IT" dirty="0" err="1"/>
              <a:t>polynomial</a:t>
            </a:r>
            <a:r>
              <a:rPr lang="it-IT" dirty="0"/>
              <a:t> p</a:t>
            </a:r>
            <a:r>
              <a:rPr lang="it-IT" baseline="-25000" dirty="0"/>
              <a:t>i</a:t>
            </a:r>
            <a:r>
              <a:rPr lang="it-IT" dirty="0"/>
              <a:t>(x)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degree</a:t>
            </a:r>
            <a:r>
              <a:rPr lang="it-IT" dirty="0"/>
              <a:t> t-1</a:t>
            </a:r>
            <a:br>
              <a:rPr lang="it-IT" dirty="0"/>
            </a:b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z</a:t>
            </a:r>
            <a:r>
              <a:rPr lang="it-IT" baseline="-25000" dirty="0" err="1"/>
              <a:t>i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term</a:t>
            </a:r>
            <a:endParaRPr lang="it-IT" dirty="0"/>
          </a:p>
          <a:p>
            <a:pPr lvl="1">
              <a:defRPr/>
            </a:pPr>
            <a:r>
              <a:rPr lang="it-IT" dirty="0" err="1"/>
              <a:t>Privately</a:t>
            </a:r>
            <a:r>
              <a:rPr lang="it-IT" dirty="0"/>
              <a:t>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shares</a:t>
            </a:r>
            <a:r>
              <a:rPr lang="it-IT" dirty="0"/>
              <a:t> p</a:t>
            </a:r>
            <a:r>
              <a:rPr lang="it-IT" baseline="-25000" dirty="0"/>
              <a:t>i</a:t>
            </a:r>
            <a:r>
              <a:rPr lang="it-IT" dirty="0"/>
              <a:t>(1),…,p</a:t>
            </a:r>
            <a:r>
              <a:rPr lang="it-IT" baseline="-25000" dirty="0"/>
              <a:t>i</a:t>
            </a:r>
            <a:r>
              <a:rPr lang="it-IT" dirty="0"/>
              <a:t>(k)  </a:t>
            </a:r>
            <a:r>
              <a:rPr lang="it-IT" dirty="0" err="1"/>
              <a:t>to</a:t>
            </a:r>
            <a:r>
              <a:rPr lang="it-IT" dirty="0"/>
              <a:t> privacy </a:t>
            </a:r>
            <a:r>
              <a:rPr lang="it-IT" dirty="0" err="1"/>
              <a:t>peer</a:t>
            </a:r>
            <a:r>
              <a:rPr lang="it-IT" dirty="0"/>
              <a:t> 1,…,k</a:t>
            </a:r>
          </a:p>
          <a:p>
            <a:pPr lvl="2">
              <a:defRPr/>
            </a:pPr>
            <a:r>
              <a:rPr lang="it-IT" dirty="0"/>
              <a:t>No </a:t>
            </a:r>
            <a:r>
              <a:rPr lang="it-IT" dirty="0" err="1"/>
              <a:t>coordination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input </a:t>
            </a:r>
            <a:r>
              <a:rPr lang="it-IT" dirty="0" err="1"/>
              <a:t>peers</a:t>
            </a:r>
            <a:r>
              <a:rPr lang="it-IT" dirty="0"/>
              <a:t>!! </a:t>
            </a:r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Privacy </a:t>
            </a:r>
            <a:r>
              <a:rPr lang="it-IT" dirty="0" err="1"/>
              <a:t>peer</a:t>
            </a:r>
            <a:r>
              <a:rPr lang="it-IT" dirty="0"/>
              <a:t> m</a:t>
            </a:r>
          </a:p>
          <a:p>
            <a:pPr lvl="1">
              <a:defRPr/>
            </a:pPr>
            <a:r>
              <a:rPr lang="it-IT" dirty="0" err="1"/>
              <a:t>Collect</a:t>
            </a:r>
            <a:r>
              <a:rPr lang="it-IT" dirty="0"/>
              <a:t> input </a:t>
            </a:r>
            <a:r>
              <a:rPr lang="it-IT" dirty="0" err="1"/>
              <a:t>shares</a:t>
            </a:r>
            <a:r>
              <a:rPr lang="it-IT" dirty="0"/>
              <a:t> p</a:t>
            </a:r>
            <a:r>
              <a:rPr lang="it-IT" baseline="-25000" dirty="0"/>
              <a:t>1</a:t>
            </a:r>
            <a:r>
              <a:rPr lang="it-IT" dirty="0"/>
              <a:t>(m), p</a:t>
            </a:r>
            <a:r>
              <a:rPr lang="it-IT" baseline="-25000" dirty="0"/>
              <a:t>2</a:t>
            </a:r>
            <a:r>
              <a:rPr lang="it-IT" dirty="0"/>
              <a:t>(m), …, </a:t>
            </a:r>
            <a:r>
              <a:rPr lang="it-IT" dirty="0" err="1"/>
              <a:t>p</a:t>
            </a:r>
            <a:r>
              <a:rPr lang="it-IT" baseline="-25000" dirty="0" err="1"/>
              <a:t>n</a:t>
            </a:r>
            <a:r>
              <a:rPr lang="it-IT" dirty="0"/>
              <a:t>(m)</a:t>
            </a:r>
          </a:p>
          <a:p>
            <a:pPr lvl="1">
              <a:defRPr/>
            </a:pPr>
            <a:r>
              <a:rPr lang="it-IT" dirty="0" err="1"/>
              <a:t>Compute</a:t>
            </a:r>
            <a:r>
              <a:rPr lang="it-IT" dirty="0"/>
              <a:t> RES(m) = p</a:t>
            </a:r>
            <a:r>
              <a:rPr lang="it-IT" baseline="-25000" dirty="0"/>
              <a:t>1</a:t>
            </a:r>
            <a:r>
              <a:rPr lang="it-IT" dirty="0"/>
              <a:t>(m) + p</a:t>
            </a:r>
            <a:r>
              <a:rPr lang="it-IT" baseline="-25000" dirty="0"/>
              <a:t>2</a:t>
            </a:r>
            <a:r>
              <a:rPr lang="it-IT" dirty="0"/>
              <a:t>(m) + … + </a:t>
            </a:r>
            <a:r>
              <a:rPr lang="it-IT" dirty="0" err="1"/>
              <a:t>p</a:t>
            </a:r>
            <a:r>
              <a:rPr lang="it-IT" baseline="-25000" dirty="0" err="1"/>
              <a:t>n</a:t>
            </a:r>
            <a:r>
              <a:rPr lang="it-IT" dirty="0"/>
              <a:t>(m)</a:t>
            </a:r>
          </a:p>
          <a:p>
            <a:pPr lvl="1">
              <a:defRPr/>
            </a:pPr>
            <a:r>
              <a:rPr lang="it-IT" dirty="0" err="1"/>
              <a:t>Publish</a:t>
            </a:r>
            <a:r>
              <a:rPr lang="it-IT" dirty="0"/>
              <a:t> </a:t>
            </a:r>
            <a:r>
              <a:rPr lang="it-IT" dirty="0" err="1"/>
              <a:t>aggregated</a:t>
            </a:r>
            <a:r>
              <a:rPr lang="it-IT" dirty="0"/>
              <a:t> share RES(m)</a:t>
            </a:r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Public:</a:t>
            </a:r>
          </a:p>
          <a:p>
            <a:pPr lvl="1">
              <a:defRPr/>
            </a:pPr>
            <a:r>
              <a:rPr lang="it-IT" dirty="0" err="1"/>
              <a:t>Reconstruct</a:t>
            </a:r>
            <a:r>
              <a:rPr lang="it-IT" dirty="0"/>
              <a:t> RES </a:t>
            </a:r>
            <a:r>
              <a:rPr lang="it-IT" dirty="0" err="1"/>
              <a:t>from</a:t>
            </a:r>
            <a:r>
              <a:rPr lang="it-IT" dirty="0"/>
              <a:t> </a:t>
            </a:r>
            <a:r>
              <a:rPr lang="it-IT" dirty="0" err="1"/>
              <a:t>sufficient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RES(m)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134CD1-CA13-4429-A13C-6F791C18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privacy </a:t>
            </a:r>
            <a:r>
              <a:rPr lang="it-IT" dirty="0" err="1"/>
              <a:t>peer</a:t>
            </a:r>
            <a:r>
              <a:rPr lang="it-IT" dirty="0"/>
              <a:t>? </a:t>
            </a:r>
            <a:br>
              <a:rPr lang="it-IT" dirty="0"/>
            </a:b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!</a:t>
            </a:r>
          </a:p>
        </p:txBody>
      </p:sp>
      <p:sp>
        <p:nvSpPr>
          <p:cNvPr id="31747" name="Segnaposto contenuto 2">
            <a:extLst>
              <a:ext uri="{FF2B5EF4-FFF2-40B4-BE49-F238E27FC236}">
                <a16:creationId xmlns:a16="http://schemas.microsoft.com/office/drawing/2014/main" id="{9CD9E241-8267-4409-9AB6-0A449530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 err="1"/>
              <a:t>Roll</a:t>
            </a:r>
            <a:r>
              <a:rPr lang="it-IT" dirty="0"/>
              <a:t> back </a:t>
            </a:r>
            <a:r>
              <a:rPr lang="it-IT" dirty="0" err="1"/>
              <a:t>to</a:t>
            </a:r>
            <a:r>
              <a:rPr lang="it-IT" dirty="0"/>
              <a:t> (k,</a:t>
            </a:r>
            <a:r>
              <a:rPr lang="it-IT" dirty="0" err="1"/>
              <a:t>k</a:t>
            </a:r>
            <a:r>
              <a:rPr lang="it-IT" dirty="0"/>
              <a:t>) </a:t>
            </a:r>
            <a:r>
              <a:rPr lang="it-IT" dirty="0" err="1"/>
              <a:t>trivial</a:t>
            </a:r>
            <a:r>
              <a:rPr lang="it-IT" dirty="0"/>
              <a:t> secret </a:t>
            </a:r>
            <a:r>
              <a:rPr lang="it-IT" dirty="0" err="1"/>
              <a:t>sharing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 err="1"/>
              <a:t>Measurement</a:t>
            </a:r>
            <a:r>
              <a:rPr lang="it-IT" dirty="0"/>
              <a:t>  z</a:t>
            </a:r>
          </a:p>
          <a:p>
            <a:pPr lvl="1">
              <a:defRPr/>
            </a:pPr>
            <a:r>
              <a:rPr lang="it-IT" dirty="0"/>
              <a:t>Share 1: r1</a:t>
            </a:r>
          </a:p>
          <a:p>
            <a:pPr lvl="1">
              <a:defRPr/>
            </a:pPr>
            <a:r>
              <a:rPr lang="it-IT" dirty="0"/>
              <a:t>Share 2: r2</a:t>
            </a:r>
          </a:p>
          <a:p>
            <a:pPr lvl="1">
              <a:defRPr/>
            </a:pPr>
            <a:r>
              <a:rPr lang="it-IT" dirty="0"/>
              <a:t>…</a:t>
            </a:r>
          </a:p>
          <a:p>
            <a:pPr lvl="1">
              <a:defRPr/>
            </a:pPr>
            <a:r>
              <a:rPr lang="it-IT" dirty="0"/>
              <a:t>Share k: s-r1-r2-..</a:t>
            </a:r>
          </a:p>
          <a:p>
            <a:pPr>
              <a:defRPr/>
            </a:pPr>
            <a:r>
              <a:rPr lang="it-IT" dirty="0" err="1"/>
              <a:t>Ordinary</a:t>
            </a:r>
            <a:r>
              <a:rPr lang="it-IT" dirty="0"/>
              <a:t> modular </a:t>
            </a:r>
            <a:r>
              <a:rPr lang="it-IT" dirty="0" err="1"/>
              <a:t>arithmetics</a:t>
            </a:r>
            <a:r>
              <a:rPr lang="it-IT" dirty="0"/>
              <a:t>, </a:t>
            </a:r>
            <a:br>
              <a:rPr lang="it-IT" dirty="0"/>
            </a:br>
            <a:r>
              <a:rPr lang="it-IT" dirty="0"/>
              <a:t>on </a:t>
            </a:r>
            <a:r>
              <a:rPr lang="it-IT" dirty="0" err="1"/>
              <a:t>small</a:t>
            </a:r>
            <a:r>
              <a:rPr lang="it-IT" dirty="0"/>
              <a:t> </a:t>
            </a:r>
            <a:r>
              <a:rPr lang="it-IT" dirty="0" err="1"/>
              <a:t>non-prime</a:t>
            </a:r>
            <a:r>
              <a:rPr lang="it-IT" dirty="0"/>
              <a:t> </a:t>
            </a:r>
            <a:r>
              <a:rPr lang="it-IT" dirty="0" err="1"/>
              <a:t>fields</a:t>
            </a:r>
            <a:endParaRPr lang="it-IT" dirty="0"/>
          </a:p>
          <a:p>
            <a:pPr lvl="1">
              <a:defRPr/>
            </a:pPr>
            <a:r>
              <a:rPr lang="it-IT" dirty="0"/>
              <a:t>E.g. </a:t>
            </a:r>
            <a:r>
              <a:rPr lang="it-IT" dirty="0" err="1"/>
              <a:t>usual</a:t>
            </a:r>
            <a:r>
              <a:rPr lang="it-IT" dirty="0"/>
              <a:t> 32 bit CPU word </a:t>
            </a:r>
          </a:p>
          <a:p>
            <a:pPr lvl="1">
              <a:defRPr/>
            </a:pPr>
            <a:r>
              <a:rPr lang="it-IT" dirty="0"/>
              <a:t>No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“</a:t>
            </a:r>
            <a:r>
              <a:rPr lang="it-IT" dirty="0" err="1"/>
              <a:t>change</a:t>
            </a:r>
            <a:r>
              <a:rPr lang="it-IT" dirty="0"/>
              <a:t>” </a:t>
            </a:r>
            <a:r>
              <a:rPr lang="it-IT" dirty="0" err="1"/>
              <a:t>any</a:t>
            </a:r>
            <a:r>
              <a:rPr lang="it-IT" dirty="0"/>
              <a:t> software</a:t>
            </a:r>
          </a:p>
          <a:p>
            <a:pPr lvl="1">
              <a:defRPr/>
            </a:pPr>
            <a:r>
              <a:rPr lang="it-IT" dirty="0"/>
              <a:t>No performance </a:t>
            </a:r>
            <a:r>
              <a:rPr lang="it-IT" dirty="0" err="1"/>
              <a:t>impairment</a:t>
            </a:r>
            <a:r>
              <a:rPr lang="it-IT" dirty="0"/>
              <a:t> at </a:t>
            </a:r>
            <a:r>
              <a:rPr lang="it-IT" dirty="0" err="1"/>
              <a:t>all</a:t>
            </a:r>
            <a:r>
              <a:rPr lang="it-IT" dirty="0"/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1D95F-A975-4C40-974A-2022160F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Imput</a:t>
            </a:r>
            <a:r>
              <a:rPr lang="it-IT" dirty="0"/>
              <a:t> </a:t>
            </a:r>
            <a:r>
              <a:rPr lang="it-IT" dirty="0" err="1"/>
              <a:t>peers</a:t>
            </a:r>
            <a:r>
              <a:rPr lang="it-IT" dirty="0"/>
              <a:t> = privacy </a:t>
            </a:r>
            <a:r>
              <a:rPr lang="it-IT" dirty="0" err="1"/>
              <a:t>peers</a:t>
            </a:r>
            <a:endParaRPr lang="it-IT" dirty="0"/>
          </a:p>
        </p:txBody>
      </p:sp>
      <p:sp>
        <p:nvSpPr>
          <p:cNvPr id="39939" name="Rettangolo 3">
            <a:extLst>
              <a:ext uri="{FF2B5EF4-FFF2-40B4-BE49-F238E27FC236}">
                <a16:creationId xmlns:a16="http://schemas.microsoft.com/office/drawing/2014/main" id="{D6FD6551-E564-4AF1-9DA6-6A1B8DDA4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14$</a:t>
            </a:r>
          </a:p>
        </p:txBody>
      </p:sp>
      <p:sp>
        <p:nvSpPr>
          <p:cNvPr id="39940" name="Rettangolo 4">
            <a:extLst>
              <a:ext uri="{FF2B5EF4-FFF2-40B4-BE49-F238E27FC236}">
                <a16:creationId xmlns:a16="http://schemas.microsoft.com/office/drawing/2014/main" id="{25F38614-187F-4E56-BFAB-D10AE8A2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26$</a:t>
            </a:r>
          </a:p>
        </p:txBody>
      </p:sp>
      <p:sp>
        <p:nvSpPr>
          <p:cNvPr id="39941" name="Rettangolo 5">
            <a:extLst>
              <a:ext uri="{FF2B5EF4-FFF2-40B4-BE49-F238E27FC236}">
                <a16:creationId xmlns:a16="http://schemas.microsoft.com/office/drawing/2014/main" id="{0F99EDD5-6893-4319-A82C-0D453EC4D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581525"/>
            <a:ext cx="1117600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3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38$</a:t>
            </a:r>
          </a:p>
        </p:txBody>
      </p:sp>
      <p:sp>
        <p:nvSpPr>
          <p:cNvPr id="39942" name="CasellaDiTesto 7">
            <a:extLst>
              <a:ext uri="{FF2B5EF4-FFF2-40B4-BE49-F238E27FC236}">
                <a16:creationId xmlns:a16="http://schemas.microsoft.com/office/drawing/2014/main" id="{DA3A4CDF-9F70-48D1-851F-37ECE257F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1700213"/>
            <a:ext cx="8556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R1 = 34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R2 = 89</a:t>
            </a:r>
          </a:p>
        </p:txBody>
      </p:sp>
      <p:sp>
        <p:nvSpPr>
          <p:cNvPr id="39943" name="CasellaDiTesto 8">
            <a:extLst>
              <a:ext uri="{FF2B5EF4-FFF2-40B4-BE49-F238E27FC236}">
                <a16:creationId xmlns:a16="http://schemas.microsoft.com/office/drawing/2014/main" id="{A2D131C8-BEA0-4A6C-99A6-3CABE8AEE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1700213"/>
            <a:ext cx="854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R1 = 66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R2 = 11</a:t>
            </a:r>
          </a:p>
        </p:txBody>
      </p:sp>
      <p:sp>
        <p:nvSpPr>
          <p:cNvPr id="39944" name="CasellaDiTesto 9">
            <a:extLst>
              <a:ext uri="{FF2B5EF4-FFF2-40B4-BE49-F238E27FC236}">
                <a16:creationId xmlns:a16="http://schemas.microsoft.com/office/drawing/2014/main" id="{8C95E795-8B4F-4E6E-9CEC-B856D94A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194300"/>
            <a:ext cx="8556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R1 = 47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R2 = 51</a:t>
            </a:r>
          </a:p>
        </p:txBody>
      </p:sp>
      <p:sp>
        <p:nvSpPr>
          <p:cNvPr id="39945" name="CasellaDiTesto 10">
            <a:extLst>
              <a:ext uri="{FF2B5EF4-FFF2-40B4-BE49-F238E27FC236}">
                <a16:creationId xmlns:a16="http://schemas.microsoft.com/office/drawing/2014/main" id="{8812B181-715C-4F7D-8830-137EA6E1B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913438"/>
            <a:ext cx="288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i="1">
                <a:latin typeface="Arial Narrow" panose="020B0606020202030204" pitchFamily="34" charset="0"/>
              </a:rPr>
              <a:t>Assume modulo 100 arithmetics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1E1F5-0473-4B6D-B1E4-B1E95782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Imput</a:t>
            </a:r>
            <a:r>
              <a:rPr lang="it-IT" dirty="0"/>
              <a:t> </a:t>
            </a:r>
            <a:r>
              <a:rPr lang="it-IT" dirty="0" err="1"/>
              <a:t>peers</a:t>
            </a:r>
            <a:r>
              <a:rPr lang="it-IT" dirty="0"/>
              <a:t> = privacy </a:t>
            </a:r>
            <a:r>
              <a:rPr lang="it-IT" dirty="0" err="1"/>
              <a:t>peers</a:t>
            </a:r>
            <a:endParaRPr lang="it-IT" dirty="0"/>
          </a:p>
        </p:txBody>
      </p:sp>
      <p:sp>
        <p:nvSpPr>
          <p:cNvPr id="40963" name="Rettangolo 3">
            <a:extLst>
              <a:ext uri="{FF2B5EF4-FFF2-40B4-BE49-F238E27FC236}">
                <a16:creationId xmlns:a16="http://schemas.microsoft.com/office/drawing/2014/main" id="{A6DC3867-E2C8-47E8-8757-6C96CFADC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14$</a:t>
            </a:r>
          </a:p>
        </p:txBody>
      </p:sp>
      <p:sp>
        <p:nvSpPr>
          <p:cNvPr id="40964" name="Rettangolo 4">
            <a:extLst>
              <a:ext uri="{FF2B5EF4-FFF2-40B4-BE49-F238E27FC236}">
                <a16:creationId xmlns:a16="http://schemas.microsoft.com/office/drawing/2014/main" id="{ABECCE81-FB71-42C5-8BF1-B0F74361A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26$</a:t>
            </a:r>
          </a:p>
        </p:txBody>
      </p:sp>
      <p:sp>
        <p:nvSpPr>
          <p:cNvPr id="40965" name="Rettangolo 5">
            <a:extLst>
              <a:ext uri="{FF2B5EF4-FFF2-40B4-BE49-F238E27FC236}">
                <a16:creationId xmlns:a16="http://schemas.microsoft.com/office/drawing/2014/main" id="{259B2F9E-D9AC-47C5-AAD3-2BF356938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581525"/>
            <a:ext cx="1117600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3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38$</a:t>
            </a:r>
          </a:p>
        </p:txBody>
      </p:sp>
      <p:sp>
        <p:nvSpPr>
          <p:cNvPr id="40966" name="CasellaDiTesto 7">
            <a:extLst>
              <a:ext uri="{FF2B5EF4-FFF2-40B4-BE49-F238E27FC236}">
                <a16:creationId xmlns:a16="http://schemas.microsoft.com/office/drawing/2014/main" id="{89C28DB4-D007-41AF-8DCA-74E3599FB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205038"/>
            <a:ext cx="96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KEEP 34</a:t>
            </a:r>
          </a:p>
        </p:txBody>
      </p:sp>
      <p:sp>
        <p:nvSpPr>
          <p:cNvPr id="40967" name="CasellaDiTesto 8">
            <a:extLst>
              <a:ext uri="{FF2B5EF4-FFF2-40B4-BE49-F238E27FC236}">
                <a16:creationId xmlns:a16="http://schemas.microsoft.com/office/drawing/2014/main" id="{1E5A8E72-AB51-4E80-83D5-BD1C5048E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1700213"/>
            <a:ext cx="854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R1 = 66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R2 = 11</a:t>
            </a:r>
          </a:p>
        </p:txBody>
      </p:sp>
      <p:sp>
        <p:nvSpPr>
          <p:cNvPr id="40968" name="CasellaDiTesto 9">
            <a:extLst>
              <a:ext uri="{FF2B5EF4-FFF2-40B4-BE49-F238E27FC236}">
                <a16:creationId xmlns:a16="http://schemas.microsoft.com/office/drawing/2014/main" id="{2F9D17AB-93E2-4EBD-BD7E-DE42A8823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194300"/>
            <a:ext cx="8556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R1 = 47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R2 = 51</a:t>
            </a:r>
          </a:p>
        </p:txBody>
      </p:sp>
      <p:sp>
        <p:nvSpPr>
          <p:cNvPr id="40969" name="Freccia a destra 10">
            <a:extLst>
              <a:ext uri="{FF2B5EF4-FFF2-40B4-BE49-F238E27FC236}">
                <a16:creationId xmlns:a16="http://schemas.microsoft.com/office/drawing/2014/main" id="{CA0A2D3E-D577-4CB4-8FF1-E671DB5C5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349500"/>
            <a:ext cx="2627312" cy="323850"/>
          </a:xfrm>
          <a:prstGeom prst="rightArrow">
            <a:avLst>
              <a:gd name="adj1" fmla="val 50000"/>
              <a:gd name="adj2" fmla="val 5002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0970" name="Freccia a destra 11">
            <a:extLst>
              <a:ext uri="{FF2B5EF4-FFF2-40B4-BE49-F238E27FC236}">
                <a16:creationId xmlns:a16="http://schemas.microsoft.com/office/drawing/2014/main" id="{F76EA137-0FD9-474C-9B38-04F684403136}"/>
              </a:ext>
            </a:extLst>
          </p:cNvPr>
          <p:cNvSpPr>
            <a:spLocks noChangeArrowheads="1"/>
          </p:cNvSpPr>
          <p:nvPr/>
        </p:nvSpPr>
        <p:spPr bwMode="auto">
          <a:xfrm rot="2557194">
            <a:off x="2298700" y="3659188"/>
            <a:ext cx="1982788" cy="334962"/>
          </a:xfrm>
          <a:prstGeom prst="rightArrow">
            <a:avLst>
              <a:gd name="adj1" fmla="val 50000"/>
              <a:gd name="adj2" fmla="val 50014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0971" name="CasellaDiTesto 12">
            <a:extLst>
              <a:ext uri="{FF2B5EF4-FFF2-40B4-BE49-F238E27FC236}">
                <a16:creationId xmlns:a16="http://schemas.microsoft.com/office/drawing/2014/main" id="{A70FC2D7-1CB6-44F4-B6F9-074F5B5C4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75" y="2016125"/>
            <a:ext cx="1381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SEND R2=89</a:t>
            </a:r>
          </a:p>
        </p:txBody>
      </p:sp>
      <p:sp>
        <p:nvSpPr>
          <p:cNvPr id="40972" name="CasellaDiTesto 13">
            <a:extLst>
              <a:ext uri="{FF2B5EF4-FFF2-40B4-BE49-F238E27FC236}">
                <a16:creationId xmlns:a16="http://schemas.microsoft.com/office/drawing/2014/main" id="{4761F28D-59C1-4F55-B578-0C64C1482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824288"/>
            <a:ext cx="1266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SEND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14-34-89=91</a:t>
            </a:r>
          </a:p>
        </p:txBody>
      </p:sp>
      <p:sp>
        <p:nvSpPr>
          <p:cNvPr id="40973" name="CasellaDiTesto 14">
            <a:extLst>
              <a:ext uri="{FF2B5EF4-FFF2-40B4-BE49-F238E27FC236}">
                <a16:creationId xmlns:a16="http://schemas.microsoft.com/office/drawing/2014/main" id="{583BD680-D031-4013-BE7B-E021D7163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913438"/>
            <a:ext cx="288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i="1">
                <a:latin typeface="Arial Narrow" panose="020B0606020202030204" pitchFamily="34" charset="0"/>
              </a:rPr>
              <a:t>Assume modulo 100 arithmetics</a:t>
            </a:r>
          </a:p>
        </p:txBody>
      </p:sp>
      <p:sp>
        <p:nvSpPr>
          <p:cNvPr id="40974" name="CasellaDiTesto 15">
            <a:extLst>
              <a:ext uri="{FF2B5EF4-FFF2-40B4-BE49-F238E27FC236}">
                <a16:creationId xmlns:a16="http://schemas.microsoft.com/office/drawing/2014/main" id="{8BADDA68-174E-46DC-AA88-59A58235D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1700213"/>
            <a:ext cx="8556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solidFill>
                  <a:srgbClr val="FF0000"/>
                </a:solidFill>
                <a:latin typeface="Arial Narrow" panose="020B0606020202030204" pitchFamily="34" charset="0"/>
              </a:rPr>
              <a:t>R1 = 34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solidFill>
                  <a:srgbClr val="FF0000"/>
                </a:solidFill>
                <a:latin typeface="Arial Narrow" panose="020B0606020202030204" pitchFamily="34" charset="0"/>
              </a:rPr>
              <a:t>R2 = 89</a:t>
            </a:r>
          </a:p>
        </p:txBody>
      </p:sp>
      <p:sp>
        <p:nvSpPr>
          <p:cNvPr id="40975" name="CasellaDiTesto 16">
            <a:extLst>
              <a:ext uri="{FF2B5EF4-FFF2-40B4-BE49-F238E27FC236}">
                <a16:creationId xmlns:a16="http://schemas.microsoft.com/office/drawing/2014/main" id="{E38383C9-2113-48B4-ADE8-128E20D2E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2195513"/>
            <a:ext cx="974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89</a:t>
            </a:r>
          </a:p>
        </p:txBody>
      </p:sp>
      <p:sp>
        <p:nvSpPr>
          <p:cNvPr id="40976" name="CasellaDiTesto 17">
            <a:extLst>
              <a:ext uri="{FF2B5EF4-FFF2-40B4-BE49-F238E27FC236}">
                <a16:creationId xmlns:a16="http://schemas.microsoft.com/office/drawing/2014/main" id="{E7854AE0-E70A-4119-91BE-81F19C05A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581525"/>
            <a:ext cx="97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91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034282-A367-4D59-A8CE-479611A3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Imput</a:t>
            </a:r>
            <a:r>
              <a:rPr lang="it-IT" dirty="0"/>
              <a:t> </a:t>
            </a:r>
            <a:r>
              <a:rPr lang="it-IT" dirty="0" err="1"/>
              <a:t>peers</a:t>
            </a:r>
            <a:r>
              <a:rPr lang="it-IT" dirty="0"/>
              <a:t> = privacy </a:t>
            </a:r>
            <a:r>
              <a:rPr lang="it-IT" dirty="0" err="1"/>
              <a:t>peers</a:t>
            </a:r>
            <a:endParaRPr lang="it-IT" dirty="0"/>
          </a:p>
        </p:txBody>
      </p:sp>
      <p:sp>
        <p:nvSpPr>
          <p:cNvPr id="41987" name="Rettangolo 3">
            <a:extLst>
              <a:ext uri="{FF2B5EF4-FFF2-40B4-BE49-F238E27FC236}">
                <a16:creationId xmlns:a16="http://schemas.microsoft.com/office/drawing/2014/main" id="{18765A02-7EAA-4F03-9D31-3548503E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14$</a:t>
            </a:r>
          </a:p>
        </p:txBody>
      </p:sp>
      <p:sp>
        <p:nvSpPr>
          <p:cNvPr id="41988" name="Rettangolo 4">
            <a:extLst>
              <a:ext uri="{FF2B5EF4-FFF2-40B4-BE49-F238E27FC236}">
                <a16:creationId xmlns:a16="http://schemas.microsoft.com/office/drawing/2014/main" id="{E9888CD0-5EE4-4993-B6D7-354F4E28F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26$</a:t>
            </a:r>
          </a:p>
        </p:txBody>
      </p:sp>
      <p:sp>
        <p:nvSpPr>
          <p:cNvPr id="41989" name="Rettangolo 5">
            <a:extLst>
              <a:ext uri="{FF2B5EF4-FFF2-40B4-BE49-F238E27FC236}">
                <a16:creationId xmlns:a16="http://schemas.microsoft.com/office/drawing/2014/main" id="{8121CAA3-8950-4469-9483-909E48DE5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581525"/>
            <a:ext cx="1117600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3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38$</a:t>
            </a:r>
          </a:p>
        </p:txBody>
      </p:sp>
      <p:sp>
        <p:nvSpPr>
          <p:cNvPr id="41990" name="CasellaDiTesto 7">
            <a:extLst>
              <a:ext uri="{FF2B5EF4-FFF2-40B4-BE49-F238E27FC236}">
                <a16:creationId xmlns:a16="http://schemas.microsoft.com/office/drawing/2014/main" id="{DE3A3149-E987-4E92-B5F6-4AE8B748F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205038"/>
            <a:ext cx="974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KEEP 34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66</a:t>
            </a:r>
          </a:p>
        </p:txBody>
      </p:sp>
      <p:sp>
        <p:nvSpPr>
          <p:cNvPr id="41991" name="CasellaDiTesto 8">
            <a:extLst>
              <a:ext uri="{FF2B5EF4-FFF2-40B4-BE49-F238E27FC236}">
                <a16:creationId xmlns:a16="http://schemas.microsoft.com/office/drawing/2014/main" id="{6C25FA66-BF81-4835-8876-E07575228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1700213"/>
            <a:ext cx="854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solidFill>
                  <a:srgbClr val="FF0000"/>
                </a:solidFill>
                <a:latin typeface="Arial Narrow" panose="020B0606020202030204" pitchFamily="34" charset="0"/>
              </a:rPr>
              <a:t>R1 = 66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solidFill>
                  <a:srgbClr val="FF0000"/>
                </a:solidFill>
                <a:latin typeface="Arial Narrow" panose="020B0606020202030204" pitchFamily="34" charset="0"/>
              </a:rPr>
              <a:t>R2 = 11</a:t>
            </a:r>
          </a:p>
        </p:txBody>
      </p:sp>
      <p:sp>
        <p:nvSpPr>
          <p:cNvPr id="41992" name="CasellaDiTesto 9">
            <a:extLst>
              <a:ext uri="{FF2B5EF4-FFF2-40B4-BE49-F238E27FC236}">
                <a16:creationId xmlns:a16="http://schemas.microsoft.com/office/drawing/2014/main" id="{5F2EFE0D-CAD3-465F-BCE8-67F5165A0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194300"/>
            <a:ext cx="8556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R1 = 47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R2 = 51</a:t>
            </a:r>
          </a:p>
        </p:txBody>
      </p:sp>
      <p:sp>
        <p:nvSpPr>
          <p:cNvPr id="41993" name="Freccia a destra 10">
            <a:extLst>
              <a:ext uri="{FF2B5EF4-FFF2-40B4-BE49-F238E27FC236}">
                <a16:creationId xmlns:a16="http://schemas.microsoft.com/office/drawing/2014/main" id="{B843F1DB-62B3-4B9A-AAA2-8250476A1F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32138" y="2349500"/>
            <a:ext cx="2627312" cy="323850"/>
          </a:xfrm>
          <a:prstGeom prst="rightArrow">
            <a:avLst>
              <a:gd name="adj1" fmla="val 50000"/>
              <a:gd name="adj2" fmla="val 50029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1994" name="Freccia a destra 11">
            <a:extLst>
              <a:ext uri="{FF2B5EF4-FFF2-40B4-BE49-F238E27FC236}">
                <a16:creationId xmlns:a16="http://schemas.microsoft.com/office/drawing/2014/main" id="{1F5B6B94-A632-4AC4-AF13-939D37C4AB7A}"/>
              </a:ext>
            </a:extLst>
          </p:cNvPr>
          <p:cNvSpPr>
            <a:spLocks noChangeArrowheads="1"/>
          </p:cNvSpPr>
          <p:nvPr/>
        </p:nvSpPr>
        <p:spPr bwMode="auto">
          <a:xfrm rot="19042806" flipH="1">
            <a:off x="4783138" y="3659188"/>
            <a:ext cx="1982787" cy="334962"/>
          </a:xfrm>
          <a:prstGeom prst="rightArrow">
            <a:avLst>
              <a:gd name="adj1" fmla="val 50000"/>
              <a:gd name="adj2" fmla="val 50014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1995" name="CasellaDiTesto 12">
            <a:extLst>
              <a:ext uri="{FF2B5EF4-FFF2-40B4-BE49-F238E27FC236}">
                <a16:creationId xmlns:a16="http://schemas.microsoft.com/office/drawing/2014/main" id="{5E756EC4-0A63-46B2-A597-874F0FB6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75" y="2016125"/>
            <a:ext cx="1328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SEND R1=66</a:t>
            </a:r>
          </a:p>
        </p:txBody>
      </p:sp>
      <p:sp>
        <p:nvSpPr>
          <p:cNvPr id="41996" name="CasellaDiTesto 13">
            <a:extLst>
              <a:ext uri="{FF2B5EF4-FFF2-40B4-BE49-F238E27FC236}">
                <a16:creationId xmlns:a16="http://schemas.microsoft.com/office/drawing/2014/main" id="{6758DA2A-B764-4768-906D-C8C407C03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3789363"/>
            <a:ext cx="12525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SEND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26-66-11=49</a:t>
            </a:r>
          </a:p>
        </p:txBody>
      </p:sp>
      <p:sp>
        <p:nvSpPr>
          <p:cNvPr id="41997" name="CasellaDiTesto 14">
            <a:extLst>
              <a:ext uri="{FF2B5EF4-FFF2-40B4-BE49-F238E27FC236}">
                <a16:creationId xmlns:a16="http://schemas.microsoft.com/office/drawing/2014/main" id="{9D6EA716-4180-460F-A335-4A0AC696C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913438"/>
            <a:ext cx="288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i="1">
                <a:latin typeface="Arial Narrow" panose="020B0606020202030204" pitchFamily="34" charset="0"/>
              </a:rPr>
              <a:t>Assume modulo 100 arithmetics</a:t>
            </a:r>
          </a:p>
        </p:txBody>
      </p:sp>
      <p:sp>
        <p:nvSpPr>
          <p:cNvPr id="41998" name="CasellaDiTesto 15">
            <a:extLst>
              <a:ext uri="{FF2B5EF4-FFF2-40B4-BE49-F238E27FC236}">
                <a16:creationId xmlns:a16="http://schemas.microsoft.com/office/drawing/2014/main" id="{08EB8162-7FC8-4313-BC76-A8C6FA67C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2195513"/>
            <a:ext cx="974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89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KEEP 11</a:t>
            </a:r>
          </a:p>
        </p:txBody>
      </p:sp>
      <p:sp>
        <p:nvSpPr>
          <p:cNvPr id="41999" name="CasellaDiTesto 16">
            <a:extLst>
              <a:ext uri="{FF2B5EF4-FFF2-40B4-BE49-F238E27FC236}">
                <a16:creationId xmlns:a16="http://schemas.microsoft.com/office/drawing/2014/main" id="{46CF9C86-F025-4786-A4AD-2ECB090F4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581525"/>
            <a:ext cx="974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91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49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52786-1B76-4C46-BDF9-A6267475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Imput</a:t>
            </a:r>
            <a:r>
              <a:rPr lang="it-IT" dirty="0"/>
              <a:t> </a:t>
            </a:r>
            <a:r>
              <a:rPr lang="it-IT" dirty="0" err="1"/>
              <a:t>peers</a:t>
            </a:r>
            <a:r>
              <a:rPr lang="it-IT" dirty="0"/>
              <a:t> = privacy </a:t>
            </a:r>
            <a:r>
              <a:rPr lang="it-IT" dirty="0" err="1"/>
              <a:t>peers</a:t>
            </a:r>
            <a:endParaRPr lang="it-IT" dirty="0"/>
          </a:p>
        </p:txBody>
      </p:sp>
      <p:sp>
        <p:nvSpPr>
          <p:cNvPr id="43011" name="Rettangolo 3">
            <a:extLst>
              <a:ext uri="{FF2B5EF4-FFF2-40B4-BE49-F238E27FC236}">
                <a16:creationId xmlns:a16="http://schemas.microsoft.com/office/drawing/2014/main" id="{78AEF94A-6F49-451F-AFCF-29A3E4254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14$</a:t>
            </a:r>
          </a:p>
        </p:txBody>
      </p:sp>
      <p:sp>
        <p:nvSpPr>
          <p:cNvPr id="43012" name="Rettangolo 4">
            <a:extLst>
              <a:ext uri="{FF2B5EF4-FFF2-40B4-BE49-F238E27FC236}">
                <a16:creationId xmlns:a16="http://schemas.microsoft.com/office/drawing/2014/main" id="{9FDE0937-4038-43EF-A11F-4AAF4FE7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26$</a:t>
            </a:r>
          </a:p>
        </p:txBody>
      </p:sp>
      <p:sp>
        <p:nvSpPr>
          <p:cNvPr id="43013" name="Rettangolo 5">
            <a:extLst>
              <a:ext uri="{FF2B5EF4-FFF2-40B4-BE49-F238E27FC236}">
                <a16:creationId xmlns:a16="http://schemas.microsoft.com/office/drawing/2014/main" id="{67B8D2F3-8E17-4505-8A47-07769A94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581525"/>
            <a:ext cx="1117600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3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38$</a:t>
            </a:r>
          </a:p>
        </p:txBody>
      </p:sp>
      <p:sp>
        <p:nvSpPr>
          <p:cNvPr id="43014" name="CasellaDiTesto 7">
            <a:extLst>
              <a:ext uri="{FF2B5EF4-FFF2-40B4-BE49-F238E27FC236}">
                <a16:creationId xmlns:a16="http://schemas.microsoft.com/office/drawing/2014/main" id="{BB802131-8B38-4668-BBBD-4F1976D13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205038"/>
            <a:ext cx="974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KEEP 34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66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47</a:t>
            </a:r>
          </a:p>
        </p:txBody>
      </p:sp>
      <p:sp>
        <p:nvSpPr>
          <p:cNvPr id="43015" name="CasellaDiTesto 9">
            <a:extLst>
              <a:ext uri="{FF2B5EF4-FFF2-40B4-BE49-F238E27FC236}">
                <a16:creationId xmlns:a16="http://schemas.microsoft.com/office/drawing/2014/main" id="{C386DD88-BCCD-4721-B525-C91D5D7FC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194300"/>
            <a:ext cx="8556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solidFill>
                  <a:srgbClr val="FF0000"/>
                </a:solidFill>
                <a:latin typeface="Arial Narrow" panose="020B0606020202030204" pitchFamily="34" charset="0"/>
              </a:rPr>
              <a:t>R1 = 47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solidFill>
                  <a:srgbClr val="FF0000"/>
                </a:solidFill>
                <a:latin typeface="Arial Narrow" panose="020B0606020202030204" pitchFamily="34" charset="0"/>
              </a:rPr>
              <a:t>R2 = 51</a:t>
            </a:r>
          </a:p>
        </p:txBody>
      </p:sp>
      <p:sp>
        <p:nvSpPr>
          <p:cNvPr id="43016" name="Freccia a destra 11">
            <a:extLst>
              <a:ext uri="{FF2B5EF4-FFF2-40B4-BE49-F238E27FC236}">
                <a16:creationId xmlns:a16="http://schemas.microsoft.com/office/drawing/2014/main" id="{EB9FFA63-34D5-4DC2-9B8A-7860A3087858}"/>
              </a:ext>
            </a:extLst>
          </p:cNvPr>
          <p:cNvSpPr>
            <a:spLocks noChangeArrowheads="1"/>
          </p:cNvSpPr>
          <p:nvPr/>
        </p:nvSpPr>
        <p:spPr bwMode="auto">
          <a:xfrm rot="19042806" flipV="1">
            <a:off x="4783138" y="3659188"/>
            <a:ext cx="1982787" cy="334962"/>
          </a:xfrm>
          <a:prstGeom prst="rightArrow">
            <a:avLst>
              <a:gd name="adj1" fmla="val 50000"/>
              <a:gd name="adj2" fmla="val 50014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3017" name="CasellaDiTesto 13">
            <a:extLst>
              <a:ext uri="{FF2B5EF4-FFF2-40B4-BE49-F238E27FC236}">
                <a16:creationId xmlns:a16="http://schemas.microsoft.com/office/drawing/2014/main" id="{D2D5CD0A-934C-417C-B537-6316A9D5F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63" y="3789363"/>
            <a:ext cx="763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SEND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51</a:t>
            </a:r>
          </a:p>
        </p:txBody>
      </p:sp>
      <p:sp>
        <p:nvSpPr>
          <p:cNvPr id="43018" name="CasellaDiTesto 14">
            <a:extLst>
              <a:ext uri="{FF2B5EF4-FFF2-40B4-BE49-F238E27FC236}">
                <a16:creationId xmlns:a16="http://schemas.microsoft.com/office/drawing/2014/main" id="{32028010-9ED1-4C00-8E28-538F65AA0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913438"/>
            <a:ext cx="288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i="1">
                <a:latin typeface="Arial Narrow" panose="020B0606020202030204" pitchFamily="34" charset="0"/>
              </a:rPr>
              <a:t>Assume modulo 100 arithmetics</a:t>
            </a:r>
          </a:p>
        </p:txBody>
      </p:sp>
      <p:sp>
        <p:nvSpPr>
          <p:cNvPr id="43019" name="CasellaDiTesto 15">
            <a:extLst>
              <a:ext uri="{FF2B5EF4-FFF2-40B4-BE49-F238E27FC236}">
                <a16:creationId xmlns:a16="http://schemas.microsoft.com/office/drawing/2014/main" id="{BDBBC302-822F-4BD2-A892-43170E204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2195513"/>
            <a:ext cx="974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89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KEEP 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51</a:t>
            </a:r>
          </a:p>
        </p:txBody>
      </p:sp>
      <p:sp>
        <p:nvSpPr>
          <p:cNvPr id="43020" name="CasellaDiTesto 16">
            <a:extLst>
              <a:ext uri="{FF2B5EF4-FFF2-40B4-BE49-F238E27FC236}">
                <a16:creationId xmlns:a16="http://schemas.microsoft.com/office/drawing/2014/main" id="{460825DE-0F37-4958-B074-3555A2B35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581525"/>
            <a:ext cx="18986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91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RECV 49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KEEP 40 (38-47-51)</a:t>
            </a:r>
          </a:p>
        </p:txBody>
      </p:sp>
      <p:sp>
        <p:nvSpPr>
          <p:cNvPr id="43021" name="Freccia a destra 17">
            <a:extLst>
              <a:ext uri="{FF2B5EF4-FFF2-40B4-BE49-F238E27FC236}">
                <a16:creationId xmlns:a16="http://schemas.microsoft.com/office/drawing/2014/main" id="{D20E3B6A-99E6-495E-BEAD-6BAAB49E15DC}"/>
              </a:ext>
            </a:extLst>
          </p:cNvPr>
          <p:cNvSpPr>
            <a:spLocks noChangeArrowheads="1"/>
          </p:cNvSpPr>
          <p:nvPr/>
        </p:nvSpPr>
        <p:spPr bwMode="auto">
          <a:xfrm rot="2557194" flipH="1" flipV="1">
            <a:off x="2298700" y="3659188"/>
            <a:ext cx="1982788" cy="334962"/>
          </a:xfrm>
          <a:prstGeom prst="rightArrow">
            <a:avLst>
              <a:gd name="adj1" fmla="val 50000"/>
              <a:gd name="adj2" fmla="val 50014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3022" name="CasellaDiTesto 18">
            <a:extLst>
              <a:ext uri="{FF2B5EF4-FFF2-40B4-BE49-F238E27FC236}">
                <a16:creationId xmlns:a16="http://schemas.microsoft.com/office/drawing/2014/main" id="{C25B244E-FC13-48FB-BD90-882A060EB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0" y="3789363"/>
            <a:ext cx="7635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SEND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47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127D4B-8BCB-45AD-8242-E43DCC4D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Imput</a:t>
            </a:r>
            <a:r>
              <a:rPr lang="it-IT" dirty="0"/>
              <a:t> </a:t>
            </a:r>
            <a:r>
              <a:rPr lang="it-IT" dirty="0" err="1"/>
              <a:t>peers</a:t>
            </a:r>
            <a:r>
              <a:rPr lang="it-IT" dirty="0"/>
              <a:t> = privacy </a:t>
            </a:r>
            <a:r>
              <a:rPr lang="it-IT" dirty="0" err="1"/>
              <a:t>peers</a:t>
            </a:r>
            <a:endParaRPr lang="it-IT" dirty="0"/>
          </a:p>
        </p:txBody>
      </p:sp>
      <p:sp>
        <p:nvSpPr>
          <p:cNvPr id="44035" name="Rettangolo 3">
            <a:extLst>
              <a:ext uri="{FF2B5EF4-FFF2-40B4-BE49-F238E27FC236}">
                <a16:creationId xmlns:a16="http://schemas.microsoft.com/office/drawing/2014/main" id="{7FCFDC89-2E68-431C-B469-561583409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14$</a:t>
            </a:r>
          </a:p>
        </p:txBody>
      </p:sp>
      <p:sp>
        <p:nvSpPr>
          <p:cNvPr id="44036" name="Rettangolo 4">
            <a:extLst>
              <a:ext uri="{FF2B5EF4-FFF2-40B4-BE49-F238E27FC236}">
                <a16:creationId xmlns:a16="http://schemas.microsoft.com/office/drawing/2014/main" id="{C39F3435-65F6-4786-A82C-BE1BF2153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312988"/>
            <a:ext cx="1116013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26$</a:t>
            </a:r>
          </a:p>
        </p:txBody>
      </p:sp>
      <p:sp>
        <p:nvSpPr>
          <p:cNvPr id="44037" name="Rettangolo 5">
            <a:extLst>
              <a:ext uri="{FF2B5EF4-FFF2-40B4-BE49-F238E27FC236}">
                <a16:creationId xmlns:a16="http://schemas.microsoft.com/office/drawing/2014/main" id="{7E93BF19-1C08-460B-A92B-58FA7F79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581525"/>
            <a:ext cx="1117600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Party 3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38$</a:t>
            </a:r>
          </a:p>
        </p:txBody>
      </p:sp>
      <p:sp>
        <p:nvSpPr>
          <p:cNvPr id="44038" name="CasellaDiTesto 7">
            <a:extLst>
              <a:ext uri="{FF2B5EF4-FFF2-40B4-BE49-F238E27FC236}">
                <a16:creationId xmlns:a16="http://schemas.microsoft.com/office/drawing/2014/main" id="{85900DE7-2A80-4DF2-B730-B71255285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205038"/>
            <a:ext cx="974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KEEP 34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RECV 66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RECV 47</a:t>
            </a:r>
          </a:p>
        </p:txBody>
      </p:sp>
      <p:sp>
        <p:nvSpPr>
          <p:cNvPr id="44039" name="CasellaDiTesto 14">
            <a:extLst>
              <a:ext uri="{FF2B5EF4-FFF2-40B4-BE49-F238E27FC236}">
                <a16:creationId xmlns:a16="http://schemas.microsoft.com/office/drawing/2014/main" id="{8F80B0DA-82C2-46E6-850A-6C225E955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913438"/>
            <a:ext cx="288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i="1">
                <a:latin typeface="Arial Narrow" panose="020B0606020202030204" pitchFamily="34" charset="0"/>
              </a:rPr>
              <a:t>Assume modulo 100 arithmetics</a:t>
            </a:r>
          </a:p>
        </p:txBody>
      </p:sp>
      <p:sp>
        <p:nvSpPr>
          <p:cNvPr id="44040" name="CasellaDiTesto 15">
            <a:extLst>
              <a:ext uri="{FF2B5EF4-FFF2-40B4-BE49-F238E27FC236}">
                <a16:creationId xmlns:a16="http://schemas.microsoft.com/office/drawing/2014/main" id="{6FB9D15E-E323-4803-96A4-40D026B85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2195513"/>
            <a:ext cx="974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RECV 89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KEEP 11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RECV 51</a:t>
            </a:r>
          </a:p>
        </p:txBody>
      </p:sp>
      <p:sp>
        <p:nvSpPr>
          <p:cNvPr id="44041" name="CasellaDiTesto 16">
            <a:extLst>
              <a:ext uri="{FF2B5EF4-FFF2-40B4-BE49-F238E27FC236}">
                <a16:creationId xmlns:a16="http://schemas.microsoft.com/office/drawing/2014/main" id="{876B2428-9CDE-4191-9C50-40A094805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581525"/>
            <a:ext cx="9747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RECV 91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RECV 49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KEEP 40</a:t>
            </a:r>
          </a:p>
        </p:txBody>
      </p:sp>
      <p:cxnSp>
        <p:nvCxnSpPr>
          <p:cNvPr id="44042" name="Connettore 1 20">
            <a:extLst>
              <a:ext uri="{FF2B5EF4-FFF2-40B4-BE49-F238E27FC236}">
                <a16:creationId xmlns:a16="http://schemas.microsoft.com/office/drawing/2014/main" id="{0818E304-DEB9-4B84-BC85-D17D572F9A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5650" y="3141663"/>
            <a:ext cx="10445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Connettore 1 21">
            <a:extLst>
              <a:ext uri="{FF2B5EF4-FFF2-40B4-BE49-F238E27FC236}">
                <a16:creationId xmlns:a16="http://schemas.microsoft.com/office/drawing/2014/main" id="{A0FC3061-68C2-45EB-9C6B-7342EB5194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56438" y="3141663"/>
            <a:ext cx="104457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Connettore 1 22">
            <a:extLst>
              <a:ext uri="{FF2B5EF4-FFF2-40B4-BE49-F238E27FC236}">
                <a16:creationId xmlns:a16="http://schemas.microsoft.com/office/drawing/2014/main" id="{684E1BB1-1A06-4D32-A42D-42FB699A13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84775" y="5516563"/>
            <a:ext cx="10429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5" name="CasellaDiTesto 23">
            <a:extLst>
              <a:ext uri="{FF2B5EF4-FFF2-40B4-BE49-F238E27FC236}">
                <a16:creationId xmlns:a16="http://schemas.microsoft.com/office/drawing/2014/main" id="{B4CF703B-8C60-4D86-B3D7-98860897A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3176588"/>
            <a:ext cx="882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TOT=47</a:t>
            </a:r>
          </a:p>
        </p:txBody>
      </p:sp>
      <p:sp>
        <p:nvSpPr>
          <p:cNvPr id="44046" name="CasellaDiTesto 24">
            <a:extLst>
              <a:ext uri="{FF2B5EF4-FFF2-40B4-BE49-F238E27FC236}">
                <a16:creationId xmlns:a16="http://schemas.microsoft.com/office/drawing/2014/main" id="{26F724AA-37B0-4458-9D82-B414E3CBF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3176588"/>
            <a:ext cx="882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TOT=51</a:t>
            </a:r>
          </a:p>
        </p:txBody>
      </p:sp>
      <p:sp>
        <p:nvSpPr>
          <p:cNvPr id="44047" name="CasellaDiTesto 25">
            <a:extLst>
              <a:ext uri="{FF2B5EF4-FFF2-40B4-BE49-F238E27FC236}">
                <a16:creationId xmlns:a16="http://schemas.microsoft.com/office/drawing/2014/main" id="{2FF476AE-D83C-4297-9FE8-C64F93C82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516563"/>
            <a:ext cx="882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TOT=80</a:t>
            </a:r>
          </a:p>
        </p:txBody>
      </p:sp>
      <p:sp>
        <p:nvSpPr>
          <p:cNvPr id="44048" name="CasellaDiTesto 26">
            <a:extLst>
              <a:ext uri="{FF2B5EF4-FFF2-40B4-BE49-F238E27FC236}">
                <a16:creationId xmlns:a16="http://schemas.microsoft.com/office/drawing/2014/main" id="{97E7DAB5-56C4-44C3-9B13-5A2CD41D9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465513"/>
            <a:ext cx="32337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Public: 51+47+80 = 78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solidFill>
                  <a:srgbClr val="FF0000"/>
                </a:solidFill>
                <a:latin typeface="Arial Narrow" panose="020B0606020202030204" pitchFamily="34" charset="0"/>
              </a:rPr>
              <a:t>No input data revealed in the run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6CED45-669C-4086-8C8F-FDEC402B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225425"/>
            <a:ext cx="8101012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Very</a:t>
            </a:r>
            <a:r>
              <a:rPr lang="it-IT" dirty="0"/>
              <a:t> first idea</a:t>
            </a:r>
          </a:p>
        </p:txBody>
      </p:sp>
      <p:pic>
        <p:nvPicPr>
          <p:cNvPr id="8195" name="Segnaposto contenuto 3" descr="images (1).jpg">
            <a:extLst>
              <a:ext uri="{FF2B5EF4-FFF2-40B4-BE49-F238E27FC236}">
                <a16:creationId xmlns:a16="http://schemas.microsoft.com/office/drawing/2014/main" id="{3A492CC5-0000-41BE-AB0A-BC0BDFE7C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7088" y="3716338"/>
            <a:ext cx="1427162" cy="2197100"/>
          </a:xfrm>
        </p:spPr>
      </p:pic>
      <p:pic>
        <p:nvPicPr>
          <p:cNvPr id="8196" name="Immagine 4" descr="images.jpg">
            <a:extLst>
              <a:ext uri="{FF2B5EF4-FFF2-40B4-BE49-F238E27FC236}">
                <a16:creationId xmlns:a16="http://schemas.microsoft.com/office/drawing/2014/main" id="{CD797174-111F-4E3D-A48A-F54BC2C40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71800"/>
            <a:ext cx="1485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magine 5" descr="images (2).jpg">
            <a:extLst>
              <a:ext uri="{FF2B5EF4-FFF2-40B4-BE49-F238E27FC236}">
                <a16:creationId xmlns:a16="http://schemas.microsoft.com/office/drawing/2014/main" id="{2BE4EA24-DE0E-453C-98A7-D780E1003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1058863"/>
            <a:ext cx="22764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CasellaDiTesto 6">
            <a:extLst>
              <a:ext uri="{FF2B5EF4-FFF2-40B4-BE49-F238E27FC236}">
                <a16:creationId xmlns:a16="http://schemas.microsoft.com/office/drawing/2014/main" id="{AA126F38-A0A9-42F1-AAA6-3DBA69830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2066925"/>
            <a:ext cx="2278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Secret: </a:t>
            </a:r>
            <a:r>
              <a:rPr lang="it-IT" altLang="it-IT" sz="2800" b="0">
                <a:latin typeface="Arial Narrow" panose="020B0606020202030204" pitchFamily="34" charset="0"/>
              </a:rPr>
              <a:t>0010.1101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8199" name="CasellaDiTesto 7">
            <a:extLst>
              <a:ext uri="{FF2B5EF4-FFF2-40B4-BE49-F238E27FC236}">
                <a16:creationId xmlns:a16="http://schemas.microsoft.com/office/drawing/2014/main" id="{3E2FBA20-D345-457C-84DD-01C0B3C42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538" y="5138738"/>
            <a:ext cx="20780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Wise idea???</a:t>
            </a:r>
          </a:p>
        </p:txBody>
      </p:sp>
      <p:sp>
        <p:nvSpPr>
          <p:cNvPr id="8200" name="CasellaDiTesto 8">
            <a:extLst>
              <a:ext uri="{FF2B5EF4-FFF2-40B4-BE49-F238E27FC236}">
                <a16:creationId xmlns:a16="http://schemas.microsoft.com/office/drawing/2014/main" id="{E54816A7-EF6F-4366-B1E5-13134768B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4005263"/>
            <a:ext cx="1755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Alex: </a:t>
            </a:r>
            <a:r>
              <a:rPr lang="it-IT" altLang="it-IT" sz="2800" b="0">
                <a:latin typeface="Arial Narrow" panose="020B0606020202030204" pitchFamily="34" charset="0"/>
              </a:rPr>
              <a:t>0010----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8201" name="CasellaDiTesto 9">
            <a:extLst>
              <a:ext uri="{FF2B5EF4-FFF2-40B4-BE49-F238E27FC236}">
                <a16:creationId xmlns:a16="http://schemas.microsoft.com/office/drawing/2014/main" id="{C3C7B03D-9202-43CA-98BC-128AE86D1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3986213"/>
            <a:ext cx="17002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Bob: </a:t>
            </a:r>
            <a:r>
              <a:rPr lang="it-IT" altLang="it-IT" sz="2800" b="0">
                <a:latin typeface="Arial Narrow" panose="020B0606020202030204" pitchFamily="34" charset="0"/>
              </a:rPr>
              <a:t>----1101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DAB20E-DC2A-4499-8FCD-90C880BC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225425"/>
            <a:ext cx="8101012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Bad idea!</a:t>
            </a:r>
          </a:p>
        </p:txBody>
      </p:sp>
      <p:pic>
        <p:nvPicPr>
          <p:cNvPr id="9219" name="Segnaposto contenuto 3" descr="images (1).jpg">
            <a:extLst>
              <a:ext uri="{FF2B5EF4-FFF2-40B4-BE49-F238E27FC236}">
                <a16:creationId xmlns:a16="http://schemas.microsoft.com/office/drawing/2014/main" id="{6245CF76-5D43-47AB-B913-F8CA414BE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7088" y="3716338"/>
            <a:ext cx="1427162" cy="2197100"/>
          </a:xfrm>
        </p:spPr>
      </p:pic>
      <p:pic>
        <p:nvPicPr>
          <p:cNvPr id="9220" name="Immagine 4" descr="images.jpg">
            <a:extLst>
              <a:ext uri="{FF2B5EF4-FFF2-40B4-BE49-F238E27FC236}">
                <a16:creationId xmlns:a16="http://schemas.microsoft.com/office/drawing/2014/main" id="{7AA4E70F-D473-49F6-8FDD-1D2530BBB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71800"/>
            <a:ext cx="1485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CasellaDiTesto 7">
            <a:extLst>
              <a:ext uri="{FF2B5EF4-FFF2-40B4-BE49-F238E27FC236}">
                <a16:creationId xmlns:a16="http://schemas.microsoft.com/office/drawing/2014/main" id="{0A291365-BC7A-4154-8CB2-B19C695A0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5157788"/>
            <a:ext cx="27336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Unavoidable?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Can we do better?</a:t>
            </a:r>
          </a:p>
        </p:txBody>
      </p:sp>
      <p:sp>
        <p:nvSpPr>
          <p:cNvPr id="9222" name="CasellaDiTesto 8">
            <a:extLst>
              <a:ext uri="{FF2B5EF4-FFF2-40B4-BE49-F238E27FC236}">
                <a16:creationId xmlns:a16="http://schemas.microsoft.com/office/drawing/2014/main" id="{9D0BB79E-33C1-418A-BFDB-6373877C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4005263"/>
            <a:ext cx="17557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Alex: </a:t>
            </a:r>
            <a:r>
              <a:rPr lang="it-IT" altLang="it-IT" sz="2800" b="0">
                <a:latin typeface="Arial Narrow" panose="020B0606020202030204" pitchFamily="34" charset="0"/>
              </a:rPr>
              <a:t>0010----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223" name="CasellaDiTesto 9">
            <a:extLst>
              <a:ext uri="{FF2B5EF4-FFF2-40B4-BE49-F238E27FC236}">
                <a16:creationId xmlns:a16="http://schemas.microsoft.com/office/drawing/2014/main" id="{07AB5A01-0697-4C13-9C09-9E1264B3E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3986213"/>
            <a:ext cx="17002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Bob: </a:t>
            </a:r>
            <a:r>
              <a:rPr lang="it-IT" altLang="it-IT" sz="2800" b="0">
                <a:latin typeface="Arial Narrow" panose="020B0606020202030204" pitchFamily="34" charset="0"/>
              </a:rPr>
              <a:t>----1101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pic>
        <p:nvPicPr>
          <p:cNvPr id="9224" name="Picture 10">
            <a:extLst>
              <a:ext uri="{FF2B5EF4-FFF2-40B4-BE49-F238E27FC236}">
                <a16:creationId xmlns:a16="http://schemas.microsoft.com/office/drawing/2014/main" id="{7D485610-34AB-4F0F-A33C-071DDCF44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952625"/>
            <a:ext cx="1693862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CasellaDiTesto 11">
            <a:extLst>
              <a:ext uri="{FF2B5EF4-FFF2-40B4-BE49-F238E27FC236}">
                <a16:creationId xmlns:a16="http://schemas.microsoft.com/office/drawing/2014/main" id="{3CF6432A-810B-4749-ACD8-5F73A38AB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1160463"/>
            <a:ext cx="55816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Which probability to guess secret right?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/>
              <a:t>	- before seeing anything	: 1/256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	- after seeing one share	: 1/16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Secret WEAKENED when one share revealed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EDA4B9-29E0-42A0-9AB6-7E56CAA2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pic>
        <p:nvPicPr>
          <p:cNvPr id="10243" name="Segnaposto contenuto 3" descr="images (1).jpg">
            <a:extLst>
              <a:ext uri="{FF2B5EF4-FFF2-40B4-BE49-F238E27FC236}">
                <a16:creationId xmlns:a16="http://schemas.microsoft.com/office/drawing/2014/main" id="{8B8D2D13-1E02-422B-9182-5F2BE604A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7088" y="3716338"/>
            <a:ext cx="1427162" cy="2197100"/>
          </a:xfrm>
        </p:spPr>
      </p:pic>
      <p:pic>
        <p:nvPicPr>
          <p:cNvPr id="10244" name="Immagine 4" descr="images.jpg">
            <a:extLst>
              <a:ext uri="{FF2B5EF4-FFF2-40B4-BE49-F238E27FC236}">
                <a16:creationId xmlns:a16="http://schemas.microsoft.com/office/drawing/2014/main" id="{BC320EFE-2ED9-41A6-B95C-77AB029AE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71800"/>
            <a:ext cx="1485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Immagine 5" descr="images (2).jpg">
            <a:extLst>
              <a:ext uri="{FF2B5EF4-FFF2-40B4-BE49-F238E27FC236}">
                <a16:creationId xmlns:a16="http://schemas.microsoft.com/office/drawing/2014/main" id="{B990E8CD-7287-4A2F-A212-980EFCF7D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836613"/>
            <a:ext cx="14128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CasellaDiTesto 6">
            <a:extLst>
              <a:ext uri="{FF2B5EF4-FFF2-40B4-BE49-F238E27FC236}">
                <a16:creationId xmlns:a16="http://schemas.microsoft.com/office/drawing/2014/main" id="{E8D0BAD6-2369-4F9C-BDBD-1336ACD79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1016000"/>
            <a:ext cx="52451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Secret: 				</a:t>
            </a:r>
            <a:r>
              <a:rPr lang="it-IT" altLang="it-IT" sz="2800" b="0">
                <a:latin typeface="Arial Narrow" panose="020B0606020202030204" pitchFamily="34" charset="0"/>
              </a:rPr>
              <a:t>0010.1101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1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Generate random sequence, ex.	</a:t>
            </a:r>
            <a:r>
              <a:rPr lang="it-IT" altLang="it-IT" sz="2800" b="0">
                <a:latin typeface="Arial Narrow" panose="020B0606020202030204" pitchFamily="34" charset="0"/>
              </a:rPr>
              <a:t>1011.0100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2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XOR Secret &amp; random</a:t>
            </a:r>
            <a:r>
              <a:rPr lang="it-IT" altLang="it-IT" sz="2800" b="0">
                <a:latin typeface="Arial Narrow" panose="020B0606020202030204" pitchFamily="34" charset="0"/>
              </a:rPr>
              <a:t>		1001.1001</a:t>
            </a:r>
          </a:p>
        </p:txBody>
      </p:sp>
      <p:sp>
        <p:nvSpPr>
          <p:cNvPr id="16391" name="CasellaDiTesto 7">
            <a:extLst>
              <a:ext uri="{FF2B5EF4-FFF2-40B4-BE49-F238E27FC236}">
                <a16:creationId xmlns:a16="http://schemas.microsoft.com/office/drawing/2014/main" id="{ADD8DDDB-246D-4ED1-883B-894167DA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5013325"/>
            <a:ext cx="50958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Secret = Ashare XOR Bshare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1011.0100 </a:t>
            </a:r>
            <a:r>
              <a:rPr lang="it-IT" altLang="it-IT" sz="2800">
                <a:latin typeface="Arial Narrow" panose="020B0606020202030204" pitchFamily="34" charset="0"/>
                <a:sym typeface="Symbol" panose="05050102010706020507" pitchFamily="18" charset="2"/>
              </a:rPr>
              <a:t> 1001.1001 = 0010.1101</a:t>
            </a:r>
            <a:endParaRPr lang="it-IT" altLang="it-IT" sz="280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Is this secure?</a:t>
            </a:r>
          </a:p>
        </p:txBody>
      </p:sp>
      <p:sp>
        <p:nvSpPr>
          <p:cNvPr id="16392" name="CasellaDiTesto 8">
            <a:extLst>
              <a:ext uri="{FF2B5EF4-FFF2-40B4-BE49-F238E27FC236}">
                <a16:creationId xmlns:a16="http://schemas.microsoft.com/office/drawing/2014/main" id="{9B8E60CE-9D7B-4294-94B4-EF46703C4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3549650"/>
            <a:ext cx="18684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Give alex the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random sequence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 </a:t>
            </a:r>
            <a:r>
              <a:rPr lang="it-IT" altLang="it-IT" sz="2800" b="0">
                <a:latin typeface="Arial Narrow" panose="020B0606020202030204" pitchFamily="34" charset="0"/>
              </a:rPr>
              <a:t>1011.0100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6393" name="CasellaDiTesto 9">
            <a:extLst>
              <a:ext uri="{FF2B5EF4-FFF2-40B4-BE49-F238E27FC236}">
                <a16:creationId xmlns:a16="http://schemas.microsoft.com/office/drawing/2014/main" id="{8CD04C3A-D264-43D5-97D3-859BCA4C2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3500438"/>
            <a:ext cx="1574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Give Bob the </a:t>
            </a:r>
            <a:br>
              <a:rPr lang="it-IT" altLang="it-IT" sz="2000" b="0">
                <a:latin typeface="Arial Narrow" panose="020B0606020202030204" pitchFamily="34" charset="0"/>
              </a:rPr>
            </a:br>
            <a:r>
              <a:rPr lang="it-IT" altLang="it-IT" sz="2000" b="0">
                <a:latin typeface="Arial Narrow" panose="020B0606020202030204" pitchFamily="34" charset="0"/>
              </a:rPr>
              <a:t>XOR value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1001.1001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  <p:bldP spid="16392" grpId="0"/>
      <p:bldP spid="163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52C8BC-4710-4A80-B61E-3890037A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Security / A</a:t>
            </a:r>
          </a:p>
        </p:txBody>
      </p:sp>
      <p:pic>
        <p:nvPicPr>
          <p:cNvPr id="11267" name="Segnaposto contenuto 3" descr="images (1).jpg">
            <a:extLst>
              <a:ext uri="{FF2B5EF4-FFF2-40B4-BE49-F238E27FC236}">
                <a16:creationId xmlns:a16="http://schemas.microsoft.com/office/drawing/2014/main" id="{079A6342-0C32-44D4-B8CE-28BDAFFB3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7088" y="3716338"/>
            <a:ext cx="1427162" cy="2197100"/>
          </a:xfrm>
        </p:spPr>
      </p:pic>
      <p:pic>
        <p:nvPicPr>
          <p:cNvPr id="11268" name="Immagine 4" descr="images.jpg">
            <a:extLst>
              <a:ext uri="{FF2B5EF4-FFF2-40B4-BE49-F238E27FC236}">
                <a16:creationId xmlns:a16="http://schemas.microsoft.com/office/drawing/2014/main" id="{FC504BA8-883D-40DF-ADF6-F64F9E7F4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71800"/>
            <a:ext cx="1485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CasellaDiTesto 6">
            <a:extLst>
              <a:ext uri="{FF2B5EF4-FFF2-40B4-BE49-F238E27FC236}">
                <a16:creationId xmlns:a16="http://schemas.microsoft.com/office/drawing/2014/main" id="{E1A9A59B-5269-4806-898E-3F12FCB47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4005263"/>
            <a:ext cx="2078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Alex: </a:t>
            </a:r>
            <a:r>
              <a:rPr lang="it-IT" altLang="it-IT" sz="2800" b="0">
                <a:latin typeface="Arial Narrow" panose="020B0606020202030204" pitchFamily="34" charset="0"/>
              </a:rPr>
              <a:t>1011.0100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pic>
        <p:nvPicPr>
          <p:cNvPr id="11270" name="Picture 10">
            <a:extLst>
              <a:ext uri="{FF2B5EF4-FFF2-40B4-BE49-F238E27FC236}">
                <a16:creationId xmlns:a16="http://schemas.microsoft.com/office/drawing/2014/main" id="{F1B2B130-A233-4013-AE6F-D6CFB001C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952625"/>
            <a:ext cx="1693862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CasellaDiTesto 9">
            <a:extLst>
              <a:ext uri="{FF2B5EF4-FFF2-40B4-BE49-F238E27FC236}">
                <a16:creationId xmlns:a16="http://schemas.microsoft.com/office/drawing/2014/main" id="{FA8EEB16-9AC6-4D68-A97A-34FDEB817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1665288"/>
            <a:ext cx="45307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Eve gets to know Alex’ SHARE: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NO INFORMATION ON SECRET REVEALED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Alex share is a random sequence!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No secret included in his share!!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20C00C-BEAF-4B8F-A96A-93882CF9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Security / B</a:t>
            </a:r>
          </a:p>
        </p:txBody>
      </p:sp>
      <p:pic>
        <p:nvPicPr>
          <p:cNvPr id="12291" name="Segnaposto contenuto 3" descr="images (1).jpg">
            <a:extLst>
              <a:ext uri="{FF2B5EF4-FFF2-40B4-BE49-F238E27FC236}">
                <a16:creationId xmlns:a16="http://schemas.microsoft.com/office/drawing/2014/main" id="{E13FAAEF-A94C-43FF-883F-42DF5CAEF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7088" y="3716338"/>
            <a:ext cx="1427162" cy="2197100"/>
          </a:xfrm>
        </p:spPr>
      </p:pic>
      <p:pic>
        <p:nvPicPr>
          <p:cNvPr id="12292" name="Immagine 4" descr="images.jpg">
            <a:extLst>
              <a:ext uri="{FF2B5EF4-FFF2-40B4-BE49-F238E27FC236}">
                <a16:creationId xmlns:a16="http://schemas.microsoft.com/office/drawing/2014/main" id="{11070915-C7D2-4DD0-B428-B52494C69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71800"/>
            <a:ext cx="1485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0">
            <a:extLst>
              <a:ext uri="{FF2B5EF4-FFF2-40B4-BE49-F238E27FC236}">
                <a16:creationId xmlns:a16="http://schemas.microsoft.com/office/drawing/2014/main" id="{1B7B8855-D583-4FAB-B046-FDAEEE082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952625"/>
            <a:ext cx="1693862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CasellaDiTesto 9">
            <a:extLst>
              <a:ext uri="{FF2B5EF4-FFF2-40B4-BE49-F238E27FC236}">
                <a16:creationId xmlns:a16="http://schemas.microsoft.com/office/drawing/2014/main" id="{D0542ABE-284D-4DA4-A17D-F857C04DB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1665288"/>
            <a:ext cx="4530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Eve gets to know Bob’ SHARE: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Bob share is an XOR between random sequence and the secret…</a:t>
            </a:r>
            <a:endParaRPr lang="it-IT" altLang="it-IT" sz="1800">
              <a:latin typeface="Arial Narrow" panose="020B0606020202030204" pitchFamily="34" charset="0"/>
              <a:sym typeface="Wingdings" panose="05000000000000000000" pitchFamily="2" charset="2"/>
            </a:endParaRPr>
          </a:p>
        </p:txBody>
      </p:sp>
      <p:sp>
        <p:nvSpPr>
          <p:cNvPr id="12295" name="CasellaDiTesto 11">
            <a:extLst>
              <a:ext uri="{FF2B5EF4-FFF2-40B4-BE49-F238E27FC236}">
                <a16:creationId xmlns:a16="http://schemas.microsoft.com/office/drawing/2014/main" id="{604DACF2-E88E-46A3-8061-5893C15A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986213"/>
            <a:ext cx="2006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Bob:</a:t>
            </a:r>
            <a:r>
              <a:rPr lang="it-IT" altLang="it-IT" sz="2800" b="0">
                <a:latin typeface="Arial Narrow" panose="020B0606020202030204" pitchFamily="34" charset="0"/>
              </a:rPr>
              <a:t>1001.1001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296" name="CasellaDiTesto 12">
            <a:extLst>
              <a:ext uri="{FF2B5EF4-FFF2-40B4-BE49-F238E27FC236}">
                <a16:creationId xmlns:a16="http://schemas.microsoft.com/office/drawing/2014/main" id="{62283863-53CB-4FD4-9E6D-6DEB9061A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5157788"/>
            <a:ext cx="4040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Does this leak information?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DE2873-3DF4-4732-A43F-344028CB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secrecy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BACD26-68CF-4F0F-9C1B-33F48D8C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9715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course</a:t>
            </a:r>
            <a:r>
              <a:rPr lang="it-IT" dirty="0"/>
              <a:t> no information </a:t>
            </a:r>
            <a:r>
              <a:rPr lang="it-IT" dirty="0" err="1"/>
              <a:t>leaked</a:t>
            </a:r>
            <a:endParaRPr lang="it-IT" dirty="0"/>
          </a:p>
          <a:p>
            <a:pPr lvl="1" eaLnBrk="1" hangingPunct="1">
              <a:defRPr/>
            </a:pPr>
            <a:r>
              <a:rPr lang="it-IT" dirty="0" err="1"/>
              <a:t>Remember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time</a:t>
            </a:r>
            <a:r>
              <a:rPr lang="it-IT" dirty="0"/>
              <a:t> </a:t>
            </a:r>
            <a:r>
              <a:rPr lang="it-IT" dirty="0" err="1"/>
              <a:t>pad…</a:t>
            </a:r>
            <a:endParaRPr lang="it-IT" dirty="0"/>
          </a:p>
        </p:txBody>
      </p:sp>
      <p:sp>
        <p:nvSpPr>
          <p:cNvPr id="19460" name="Rettangolo 3">
            <a:extLst>
              <a:ext uri="{FF2B5EF4-FFF2-40B4-BE49-F238E27FC236}">
                <a16:creationId xmlns:a16="http://schemas.microsoft.com/office/drawing/2014/main" id="{26877DE1-E589-4FED-93F0-314380B9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565400"/>
            <a:ext cx="431800" cy="6842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9461" name="CasellaDiTesto 4">
            <a:extLst>
              <a:ext uri="{FF2B5EF4-FFF2-40B4-BE49-F238E27FC236}">
                <a16:creationId xmlns:a16="http://schemas.microsoft.com/office/drawing/2014/main" id="{A2DFBEB0-995E-4215-9CD0-D59D9AD21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3429000"/>
            <a:ext cx="987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Secret bit</a:t>
            </a:r>
          </a:p>
        </p:txBody>
      </p:sp>
      <p:sp>
        <p:nvSpPr>
          <p:cNvPr id="19462" name="CasellaDiTesto 5">
            <a:extLst>
              <a:ext uri="{FF2B5EF4-FFF2-40B4-BE49-F238E27FC236}">
                <a16:creationId xmlns:a16="http://schemas.microsoft.com/office/drawing/2014/main" id="{3D82A785-51D9-4D75-B295-B665E2114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576513"/>
            <a:ext cx="579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4000" b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endParaRPr lang="it-IT" altLang="it-IT" sz="4000" b="0">
              <a:latin typeface="Arial Narrow" panose="020B0606020202030204" pitchFamily="34" charset="0"/>
            </a:endParaRPr>
          </a:p>
        </p:txBody>
      </p:sp>
      <p:sp>
        <p:nvSpPr>
          <p:cNvPr id="19463" name="Rettangolo 6">
            <a:extLst>
              <a:ext uri="{FF2B5EF4-FFF2-40B4-BE49-F238E27FC236}">
                <a16:creationId xmlns:a16="http://schemas.microsoft.com/office/drawing/2014/main" id="{981B8E77-4A15-4AB6-BCD1-8D1C4CB08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2565400"/>
            <a:ext cx="431800" cy="6842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9464" name="CasellaDiTesto 7">
            <a:extLst>
              <a:ext uri="{FF2B5EF4-FFF2-40B4-BE49-F238E27FC236}">
                <a16:creationId xmlns:a16="http://schemas.microsoft.com/office/drawing/2014/main" id="{B9ABF040-A7BB-4916-8685-22BEB168B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429000"/>
            <a:ext cx="1154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Random bit</a:t>
            </a:r>
          </a:p>
        </p:txBody>
      </p:sp>
      <p:cxnSp>
        <p:nvCxnSpPr>
          <p:cNvPr id="19465" name="Connettore 1 9">
            <a:extLst>
              <a:ext uri="{FF2B5EF4-FFF2-40B4-BE49-F238E27FC236}">
                <a16:creationId xmlns:a16="http://schemas.microsoft.com/office/drawing/2014/main" id="{AB193A79-F1B5-4262-A93D-2E4D488641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40425" y="2420938"/>
            <a:ext cx="0" cy="30241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6" name="CasellaDiTesto 10">
            <a:extLst>
              <a:ext uri="{FF2B5EF4-FFF2-40B4-BE49-F238E27FC236}">
                <a16:creationId xmlns:a16="http://schemas.microsoft.com/office/drawing/2014/main" id="{E6F6E892-EE78-4986-8BC3-929D75FAC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314575"/>
            <a:ext cx="785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Secret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bit</a:t>
            </a:r>
          </a:p>
        </p:txBody>
      </p:sp>
      <p:sp>
        <p:nvSpPr>
          <p:cNvPr id="19467" name="CasellaDiTesto 11">
            <a:extLst>
              <a:ext uri="{FF2B5EF4-FFF2-40B4-BE49-F238E27FC236}">
                <a16:creationId xmlns:a16="http://schemas.microsoft.com/office/drawing/2014/main" id="{6116B2FF-FC81-4A08-BB58-BABE9C936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2314575"/>
            <a:ext cx="900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Random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bit</a:t>
            </a:r>
          </a:p>
        </p:txBody>
      </p:sp>
      <p:sp>
        <p:nvSpPr>
          <p:cNvPr id="19468" name="CasellaDiTesto 12">
            <a:extLst>
              <a:ext uri="{FF2B5EF4-FFF2-40B4-BE49-F238E27FC236}">
                <a16:creationId xmlns:a16="http://schemas.microsoft.com/office/drawing/2014/main" id="{12469858-3089-4A00-A09B-23BB59D7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3860800"/>
            <a:ext cx="11223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Probability: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0=p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1=(1-p)</a:t>
            </a:r>
          </a:p>
        </p:txBody>
      </p:sp>
      <p:sp>
        <p:nvSpPr>
          <p:cNvPr id="19469" name="CasellaDiTesto 13">
            <a:extLst>
              <a:ext uri="{FF2B5EF4-FFF2-40B4-BE49-F238E27FC236}">
                <a16:creationId xmlns:a16="http://schemas.microsoft.com/office/drawing/2014/main" id="{F9E9A12B-40E9-4F7D-B9FA-38BBEEF43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860800"/>
            <a:ext cx="11223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Probability: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0=1/2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1=1/2</a:t>
            </a:r>
          </a:p>
        </p:txBody>
      </p:sp>
      <p:sp>
        <p:nvSpPr>
          <p:cNvPr id="19470" name="CasellaDiTesto 14">
            <a:extLst>
              <a:ext uri="{FF2B5EF4-FFF2-40B4-BE49-F238E27FC236}">
                <a16:creationId xmlns:a16="http://schemas.microsoft.com/office/drawing/2014/main" id="{AC355420-D7F2-43BE-A30D-73D526739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312988"/>
            <a:ext cx="1111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XOR result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bit</a:t>
            </a:r>
          </a:p>
        </p:txBody>
      </p:sp>
      <p:sp>
        <p:nvSpPr>
          <p:cNvPr id="19471" name="CasellaDiTesto 15">
            <a:extLst>
              <a:ext uri="{FF2B5EF4-FFF2-40B4-BE49-F238E27FC236}">
                <a16:creationId xmlns:a16="http://schemas.microsoft.com/office/drawing/2014/main" id="{186CE305-4D01-493C-A7FB-F1A341616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960688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9472" name="CasellaDiTesto 16">
            <a:extLst>
              <a:ext uri="{FF2B5EF4-FFF2-40B4-BE49-F238E27FC236}">
                <a16:creationId xmlns:a16="http://schemas.microsoft.com/office/drawing/2014/main" id="{AEBD0105-6077-4FFE-A698-11724B549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2967038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9473" name="CasellaDiTesto 17">
            <a:extLst>
              <a:ext uri="{FF2B5EF4-FFF2-40B4-BE49-F238E27FC236}">
                <a16:creationId xmlns:a16="http://schemas.microsoft.com/office/drawing/2014/main" id="{1CAEB1A3-DB6E-4F85-8DCA-921F72F84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2960688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9474" name="CasellaDiTesto 18">
            <a:extLst>
              <a:ext uri="{FF2B5EF4-FFF2-40B4-BE49-F238E27FC236}">
                <a16:creationId xmlns:a16="http://schemas.microsoft.com/office/drawing/2014/main" id="{D7448F3B-1563-40E4-8AF6-06CB9DFEF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57346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9475" name="CasellaDiTesto 19">
            <a:extLst>
              <a:ext uri="{FF2B5EF4-FFF2-40B4-BE49-F238E27FC236}">
                <a16:creationId xmlns:a16="http://schemas.microsoft.com/office/drawing/2014/main" id="{BD248ACE-69D1-433E-A00C-9AF8BAC68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357981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9476" name="CasellaDiTesto 20">
            <a:extLst>
              <a:ext uri="{FF2B5EF4-FFF2-40B4-BE49-F238E27FC236}">
                <a16:creationId xmlns:a16="http://schemas.microsoft.com/office/drawing/2014/main" id="{416C971E-7FD0-4411-99F0-DF7257224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357346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9477" name="CasellaDiTesto 21">
            <a:extLst>
              <a:ext uri="{FF2B5EF4-FFF2-40B4-BE49-F238E27FC236}">
                <a16:creationId xmlns:a16="http://schemas.microsoft.com/office/drawing/2014/main" id="{1D2194E0-7854-46F5-B5C7-50CFF613F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257675"/>
            <a:ext cx="325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9478" name="CasellaDiTesto 22">
            <a:extLst>
              <a:ext uri="{FF2B5EF4-FFF2-40B4-BE49-F238E27FC236}">
                <a16:creationId xmlns:a16="http://schemas.microsoft.com/office/drawing/2014/main" id="{66EB7A2C-2F28-49BE-9B68-33392A137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4264025"/>
            <a:ext cx="325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9479" name="CasellaDiTesto 23">
            <a:extLst>
              <a:ext uri="{FF2B5EF4-FFF2-40B4-BE49-F238E27FC236}">
                <a16:creationId xmlns:a16="http://schemas.microsoft.com/office/drawing/2014/main" id="{505D2129-FC38-4F41-929A-BEBDFB3D0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4257675"/>
            <a:ext cx="325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9480" name="CasellaDiTesto 24">
            <a:extLst>
              <a:ext uri="{FF2B5EF4-FFF2-40B4-BE49-F238E27FC236}">
                <a16:creationId xmlns:a16="http://schemas.microsoft.com/office/drawing/2014/main" id="{12118B10-B98F-4498-9BC3-46CB36E7F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86886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9481" name="CasellaDiTesto 25">
            <a:extLst>
              <a:ext uri="{FF2B5EF4-FFF2-40B4-BE49-F238E27FC236}">
                <a16:creationId xmlns:a16="http://schemas.microsoft.com/office/drawing/2014/main" id="{B8AE018A-2AD3-41E3-B24B-4F1D450FD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487521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9482" name="CasellaDiTesto 26">
            <a:extLst>
              <a:ext uri="{FF2B5EF4-FFF2-40B4-BE49-F238E27FC236}">
                <a16:creationId xmlns:a16="http://schemas.microsoft.com/office/drawing/2014/main" id="{59C45955-BEE5-414E-B46A-85893BCED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638" y="486886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0</a:t>
            </a:r>
          </a:p>
        </p:txBody>
      </p:sp>
      <p:cxnSp>
        <p:nvCxnSpPr>
          <p:cNvPr id="19483" name="Connettore 1 29">
            <a:extLst>
              <a:ext uri="{FF2B5EF4-FFF2-40B4-BE49-F238E27FC236}">
                <a16:creationId xmlns:a16="http://schemas.microsoft.com/office/drawing/2014/main" id="{DEF50FC4-57D7-4BE6-807F-D8248FEE99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03688" y="2960688"/>
            <a:ext cx="31321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4" name="CasellaDiTesto 31">
            <a:extLst>
              <a:ext uri="{FF2B5EF4-FFF2-40B4-BE49-F238E27FC236}">
                <a16:creationId xmlns:a16="http://schemas.microsoft.com/office/drawing/2014/main" id="{EA07E78E-EE7C-4BCE-92F0-28CA92E3E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3024188"/>
            <a:ext cx="449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p/2</a:t>
            </a:r>
          </a:p>
        </p:txBody>
      </p:sp>
      <p:sp>
        <p:nvSpPr>
          <p:cNvPr id="19485" name="CasellaDiTesto 32">
            <a:extLst>
              <a:ext uri="{FF2B5EF4-FFF2-40B4-BE49-F238E27FC236}">
                <a16:creationId xmlns:a16="http://schemas.microsoft.com/office/drawing/2014/main" id="{8D373C7A-2575-4C08-A90E-658788E81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3608388"/>
            <a:ext cx="449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p/2</a:t>
            </a:r>
          </a:p>
        </p:txBody>
      </p:sp>
      <p:sp>
        <p:nvSpPr>
          <p:cNvPr id="19486" name="CasellaDiTesto 33">
            <a:extLst>
              <a:ext uri="{FF2B5EF4-FFF2-40B4-BE49-F238E27FC236}">
                <a16:creationId xmlns:a16="http://schemas.microsoft.com/office/drawing/2014/main" id="{3536D1B7-464B-4ECB-AD26-88A40176B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4292600"/>
            <a:ext cx="74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(1-p)/2</a:t>
            </a:r>
          </a:p>
        </p:txBody>
      </p:sp>
      <p:sp>
        <p:nvSpPr>
          <p:cNvPr id="19487" name="CasellaDiTesto 34">
            <a:extLst>
              <a:ext uri="{FF2B5EF4-FFF2-40B4-BE49-F238E27FC236}">
                <a16:creationId xmlns:a16="http://schemas.microsoft.com/office/drawing/2014/main" id="{64675CDD-CF3B-4F28-B78E-DF7737B55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4932363"/>
            <a:ext cx="742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(1-p)/2</a:t>
            </a:r>
          </a:p>
        </p:txBody>
      </p:sp>
      <p:sp>
        <p:nvSpPr>
          <p:cNvPr id="19488" name="CasellaDiTesto 36">
            <a:extLst>
              <a:ext uri="{FF2B5EF4-FFF2-40B4-BE49-F238E27FC236}">
                <a16:creationId xmlns:a16="http://schemas.microsoft.com/office/drawing/2014/main" id="{DA4C6A37-7647-4D77-BD06-01909A4DE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5445125"/>
            <a:ext cx="73421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Probability to guess secret after seeing ONE share </a:t>
            </a:r>
            <a:b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it-IT" altLang="it-IT" sz="2800">
                <a:solidFill>
                  <a:srgbClr val="FF0000"/>
                </a:solidFill>
                <a:latin typeface="Arial Narrow" panose="020B0606020202030204" pitchFamily="34" charset="0"/>
              </a:rPr>
              <a:t>is the same as a guess without seeing any share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/>
      <p:bldP spid="19462" grpId="0"/>
      <p:bldP spid="19463" grpId="0" animBg="1"/>
      <p:bldP spid="19464" grpId="0"/>
      <p:bldP spid="19466" grpId="0"/>
      <p:bldP spid="19467" grpId="0"/>
      <p:bldP spid="19468" grpId="0"/>
      <p:bldP spid="19469" grpId="0"/>
      <p:bldP spid="19470" grpId="0"/>
      <p:bldP spid="19471" grpId="0"/>
      <p:bldP spid="19472" grpId="0"/>
      <p:bldP spid="19473" grpId="0"/>
      <p:bldP spid="19474" grpId="0"/>
      <p:bldP spid="19475" grpId="0"/>
      <p:bldP spid="19476" grpId="0"/>
      <p:bldP spid="19477" grpId="0"/>
      <p:bldP spid="19478" grpId="0"/>
      <p:bldP spid="19479" grpId="0"/>
      <p:bldP spid="19480" grpId="0"/>
      <p:bldP spid="19481" grpId="0"/>
      <p:bldP spid="19482" grpId="0"/>
      <p:bldP spid="19484" grpId="0"/>
      <p:bldP spid="19485" grpId="0"/>
      <p:bldP spid="19486" grpId="0"/>
      <p:bldP spid="19487" grpId="0"/>
      <p:bldP spid="19488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81951D3CFA64AA3493CD3E6442C76" ma:contentTypeVersion="4" ma:contentTypeDescription="Creare un nuovo documento." ma:contentTypeScope="" ma:versionID="a36c6b2f7fcd373cb8b64cdfd812e698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b16886be2dba503720a39a8063f8acf3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BBBC16-3EFF-49DC-B3E0-4D5E555B61FA}"/>
</file>

<file path=customXml/itemProps2.xml><?xml version="1.0" encoding="utf-8"?>
<ds:datastoreItem xmlns:ds="http://schemas.openxmlformats.org/officeDocument/2006/customXml" ds:itemID="{C57763DF-9B06-46C1-AEFA-5A895D94AA46}"/>
</file>

<file path=customXml/itemProps3.xml><?xml version="1.0" encoding="utf-8"?>
<ds:datastoreItem xmlns:ds="http://schemas.openxmlformats.org/officeDocument/2006/customXml" ds:itemID="{19D71A6D-373D-4230-BF22-1945B2D18401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2270</Words>
  <Application>Microsoft Office PowerPoint</Application>
  <PresentationFormat>Presentazione su schermo (4:3)</PresentationFormat>
  <Paragraphs>461</Paragraphs>
  <Slides>39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50" baseType="lpstr">
      <vt:lpstr>Arial Narrow</vt:lpstr>
      <vt:lpstr>Arial</vt:lpstr>
      <vt:lpstr>Bookman Old Style</vt:lpstr>
      <vt:lpstr>Wingdings</vt:lpstr>
      <vt:lpstr>Times New Roman</vt:lpstr>
      <vt:lpstr>Book Antiqua</vt:lpstr>
      <vt:lpstr>Comic Sans MS</vt:lpstr>
      <vt:lpstr>Symbol</vt:lpstr>
      <vt:lpstr>Algerian</vt:lpstr>
      <vt:lpstr>214templ</vt:lpstr>
      <vt:lpstr>Microsoft Equation 3.0</vt:lpstr>
      <vt:lpstr>Presentazione standard di PowerPoint</vt:lpstr>
      <vt:lpstr>Trivial Secret Sharing </vt:lpstr>
      <vt:lpstr>Goal</vt:lpstr>
      <vt:lpstr>Very first idea</vt:lpstr>
      <vt:lpstr>Bad idea!</vt:lpstr>
      <vt:lpstr>A better solution</vt:lpstr>
      <vt:lpstr>Security / A</vt:lpstr>
      <vt:lpstr>Security / B</vt:lpstr>
      <vt:lpstr>Perfect secrecy</vt:lpstr>
      <vt:lpstr>XOR not strictly needed:  Can use (modular) sums</vt:lpstr>
      <vt:lpstr>Trivially extends to n parties</vt:lpstr>
      <vt:lpstr>Shamir Secret Sharing</vt:lpstr>
      <vt:lpstr>Further goal</vt:lpstr>
      <vt:lpstr>Why (t,n) schemes?</vt:lpstr>
      <vt:lpstr>A (2,n) scheme: idea</vt:lpstr>
      <vt:lpstr>Procedure: dealing</vt:lpstr>
      <vt:lpstr>Procedure: reconstructing</vt:lpstr>
      <vt:lpstr>Extension to (t,n)</vt:lpstr>
      <vt:lpstr>Reminder: Lagrange basis polynomials and Lagrange Interpolation</vt:lpstr>
      <vt:lpstr>(t,n) scheme</vt:lpstr>
      <vt:lpstr>Example: (3,4) scheme</vt:lpstr>
      <vt:lpstr>What about secrecy?</vt:lpstr>
      <vt:lpstr>The real Shamir scheme!!</vt:lpstr>
      <vt:lpstr>Example – mod p=101</vt:lpstr>
      <vt:lpstr>Ideality</vt:lpstr>
      <vt:lpstr>Secret Sharing for Secure Multiparty Computation (basics)</vt:lpstr>
      <vt:lpstr>Homomorphic property</vt:lpstr>
      <vt:lpstr>What is SMC?</vt:lpstr>
      <vt:lpstr>More specifically</vt:lpstr>
      <vt:lpstr>Without SMC: Third party</vt:lpstr>
      <vt:lpstr>With SMC: “simulated TTP”!</vt:lpstr>
      <vt:lpstr>Deployment issues</vt:lpstr>
      <vt:lpstr>Construction</vt:lpstr>
      <vt:lpstr>Using all privacy peer?  Much faster!</vt:lpstr>
      <vt:lpstr>Example Imput peers = privacy peers</vt:lpstr>
      <vt:lpstr>Example Imput peers = privacy peers</vt:lpstr>
      <vt:lpstr>Example Imput peers = privacy peers</vt:lpstr>
      <vt:lpstr>Example Imput peers = privacy peers</vt:lpstr>
      <vt:lpstr>Example Imput peers = privacy peers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553</cp:revision>
  <cp:lastPrinted>1998-04-09T13:49:28Z</cp:lastPrinted>
  <dcterms:created xsi:type="dcterms:W3CDTF">1996-09-11T22:41:56Z</dcterms:created>
  <dcterms:modified xsi:type="dcterms:W3CDTF">2020-12-14T12:30:58Z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