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738" r:id="rId3"/>
    <p:sldId id="740" r:id="rId4"/>
    <p:sldId id="843" r:id="rId5"/>
    <p:sldId id="847" r:id="rId6"/>
    <p:sldId id="742" r:id="rId7"/>
    <p:sldId id="743" r:id="rId8"/>
    <p:sldId id="745" r:id="rId9"/>
    <p:sldId id="846" r:id="rId10"/>
    <p:sldId id="747" r:id="rId11"/>
    <p:sldId id="748" r:id="rId12"/>
    <p:sldId id="749" r:id="rId13"/>
    <p:sldId id="750" r:id="rId14"/>
    <p:sldId id="751" r:id="rId15"/>
    <p:sldId id="752" r:id="rId16"/>
    <p:sldId id="753" r:id="rId17"/>
    <p:sldId id="754" r:id="rId18"/>
    <p:sldId id="755" r:id="rId19"/>
    <p:sldId id="756" r:id="rId20"/>
    <p:sldId id="759" r:id="rId21"/>
    <p:sldId id="760" r:id="rId22"/>
    <p:sldId id="761" r:id="rId23"/>
    <p:sldId id="762" r:id="rId24"/>
    <p:sldId id="757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8000"/>
    <a:srgbClr val="FFCC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19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16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227" tIns="46777" rIns="95227" bIns="46777">
            <a:spAutoFit/>
          </a:bodyPr>
          <a:lstStyle/>
          <a:p>
            <a:pPr defTabSz="963613" eaLnBrk="0" hangingPunct="0">
              <a:defRPr/>
            </a:pPr>
            <a:fld id="{1748623B-0616-4834-9F8E-5736999A7D95}" type="slidenum">
              <a:rPr lang="en-US" sz="2500">
                <a:latin typeface="Book Antiqua" pitchFamily="18" charset="0"/>
              </a:rPr>
              <a:pPr defTabSz="963613" eaLnBrk="0" hangingPunct="0">
                <a:defRPr/>
              </a:pPr>
              <a:t>‹N›</a:t>
            </a:fld>
            <a:endParaRPr lang="en-US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292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80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Giuseppe Bianchi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8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9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Threshold and policy-based cryptography</a:t>
            </a:r>
          </a:p>
          <a:p>
            <a:pPr algn="ctr" eaLnBrk="0" hangingPunct="0"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(Secret sharing applications and extensions)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ElGamal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#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receivers</a:t>
            </a:r>
            <a:r>
              <a:rPr lang="it-IT" dirty="0"/>
              <a:t> cooperate</a:t>
            </a:r>
          </a:p>
          <a:p>
            <a:pPr lvl="1">
              <a:defRPr/>
            </a:pPr>
            <a:r>
              <a:rPr lang="it-IT" dirty="0" err="1"/>
              <a:t>Message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read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t </a:t>
            </a:r>
            <a:r>
              <a:rPr lang="it-IT" dirty="0" err="1"/>
              <a:t>cooperating</a:t>
            </a:r>
            <a:r>
              <a:rPr lang="it-IT" dirty="0"/>
              <a:t> </a:t>
            </a:r>
            <a:r>
              <a:rPr lang="it-IT" dirty="0" err="1"/>
              <a:t>parties</a:t>
            </a:r>
            <a:endParaRPr lang="it-IT" dirty="0"/>
          </a:p>
          <a:p>
            <a:pPr lvl="1">
              <a:defRPr/>
            </a:pPr>
            <a:r>
              <a:rPr lang="it-IT" dirty="0" err="1"/>
              <a:t>Nobody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private key (!) - </a:t>
            </a:r>
            <a:r>
              <a:rPr lang="it-IT" dirty="0" err="1"/>
              <a:t>safer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First idea: </a:t>
            </a:r>
          </a:p>
          <a:p>
            <a:pPr lvl="1">
              <a:defRPr/>
            </a:pPr>
            <a:r>
              <a:rPr lang="it-IT" dirty="0" err="1"/>
              <a:t>Distribute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private key </a:t>
            </a:r>
            <a:r>
              <a:rPr lang="it-IT" i="1" dirty="0"/>
              <a:t>s</a:t>
            </a:r>
          </a:p>
          <a:p>
            <a:pPr lvl="2">
              <a:defRPr/>
            </a:pPr>
            <a:r>
              <a:rPr lang="it-IT" dirty="0"/>
              <a:t>E.g.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Pedersen</a:t>
            </a:r>
            <a:r>
              <a:rPr lang="it-IT" dirty="0"/>
              <a:t> </a:t>
            </a:r>
            <a:r>
              <a:rPr lang="it-IT" dirty="0" err="1">
                <a:sym typeface="Wingdings" pitchFamily="2" charset="2"/>
              </a:rPr>
              <a:t>for</a:t>
            </a:r>
            <a:r>
              <a:rPr lang="it-IT" dirty="0">
                <a:sym typeface="Wingdings" pitchFamily="2" charset="2"/>
              </a:rPr>
              <a:t> s </a:t>
            </a:r>
            <a:r>
              <a:rPr lang="it-IT" dirty="0" err="1">
                <a:sym typeface="Wingdings" pitchFamily="2" charset="2"/>
              </a:rPr>
              <a:t>initially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unknown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 err="1"/>
              <a:t>Reconstruct</a:t>
            </a:r>
            <a:r>
              <a:rPr lang="it-IT" dirty="0"/>
              <a:t> s </a:t>
            </a: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needed</a:t>
            </a:r>
            <a:endParaRPr lang="it-IT" dirty="0"/>
          </a:p>
          <a:p>
            <a:pPr lvl="1">
              <a:defRPr/>
            </a:pPr>
            <a:endParaRPr lang="it-IT" i="1" dirty="0"/>
          </a:p>
          <a:p>
            <a:pPr>
              <a:defRPr/>
            </a:pPr>
            <a:r>
              <a:rPr lang="it-IT" dirty="0" err="1"/>
              <a:t>But…</a:t>
            </a:r>
            <a:endParaRPr lang="it-IT" dirty="0"/>
          </a:p>
          <a:p>
            <a:pPr lvl="1">
              <a:defRPr/>
            </a:pPr>
            <a:r>
              <a:rPr lang="it-IT" dirty="0"/>
              <a:t>Works </a:t>
            </a:r>
            <a:r>
              <a:rPr lang="it-IT" dirty="0" err="1"/>
              <a:t>only</a:t>
            </a:r>
            <a:r>
              <a:rPr lang="it-IT" dirty="0"/>
              <a:t> once!</a:t>
            </a:r>
          </a:p>
          <a:p>
            <a:pPr lvl="2">
              <a:defRPr/>
            </a:pPr>
            <a:r>
              <a:rPr lang="it-IT" dirty="0"/>
              <a:t>Once secret key </a:t>
            </a:r>
            <a:r>
              <a:rPr lang="it-IT" dirty="0" err="1"/>
              <a:t>reconstructed</a:t>
            </a:r>
            <a:r>
              <a:rPr lang="it-IT" dirty="0"/>
              <a:t>, ANYTHING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decrypted</a:t>
            </a:r>
            <a:r>
              <a:rPr lang="it-IT" dirty="0"/>
              <a:t>!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Can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decrypt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, and </a:t>
            </a:r>
            <a:r>
              <a:rPr lang="it-IT" dirty="0" err="1"/>
              <a:t>guarantee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Towards</a:t>
            </a:r>
            <a:r>
              <a:rPr lang="it-IT" dirty="0"/>
              <a:t> the </a:t>
            </a:r>
            <a:r>
              <a:rPr lang="it-IT" dirty="0" err="1"/>
              <a:t>solution…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3033713"/>
            <a:ext cx="7696200" cy="129540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decrypt</a:t>
            </a:r>
            <a:r>
              <a:rPr lang="it-IT" dirty="0"/>
              <a:t> m1 and NOT m2?</a:t>
            </a:r>
          </a:p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denominator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r</a:t>
            </a:r>
            <a:r>
              <a:rPr lang="it-IT" baseline="-25000" dirty="0"/>
              <a:t>1</a:t>
            </a:r>
            <a:r>
              <a:rPr lang="it-IT" dirty="0"/>
              <a:t> s.t. </a:t>
            </a:r>
            <a:r>
              <a:rPr lang="it-IT" dirty="0" err="1"/>
              <a:t>computation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a </a:t>
            </a:r>
            <a:r>
              <a:rPr lang="it-IT" dirty="0" err="1"/>
              <a:t>different</a:t>
            </a:r>
            <a:r>
              <a:rPr lang="it-IT" dirty="0"/>
              <a:t> r</a:t>
            </a:r>
            <a:r>
              <a:rPr lang="it-IT" baseline="-25000" dirty="0"/>
              <a:t>2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revealed</a:t>
            </a:r>
            <a:r>
              <a:rPr lang="it-IT" dirty="0"/>
              <a:t>? 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63600" y="1160463"/>
          <a:ext cx="7240588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zione" r:id="rId3" imgW="3035160" imgH="711000" progId="Equation.3">
                  <p:embed/>
                </p:oleObj>
              </mc:Choice>
              <mc:Fallback>
                <p:oleObj name="Equazione" r:id="rId3" imgW="30351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60463"/>
                        <a:ext cx="7240588" cy="169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79388" y="4365625"/>
          <a:ext cx="86947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zione" r:id="rId5" imgW="3644640" imgH="228600" progId="Equation.3">
                  <p:embed/>
                </p:oleObj>
              </mc:Choice>
              <mc:Fallback>
                <p:oleObj name="Equazione" r:id="rId5" imgW="36446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8694737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728663" y="5337175"/>
            <a:ext cx="76962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>
            <a:normAutofit fontScale="85000" lnSpcReduction="20000"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è"/>
              <a:defRPr/>
            </a:pPr>
            <a:r>
              <a:rPr lang="it-IT" sz="3200" b="1" kern="0" dirty="0">
                <a:latin typeface="+mn-lt"/>
              </a:rPr>
              <a:t>Can </a:t>
            </a:r>
            <a:r>
              <a:rPr lang="it-IT" sz="3200" b="1" kern="0" dirty="0" err="1">
                <a:latin typeface="+mn-lt"/>
              </a:rPr>
              <a:t>we</a:t>
            </a:r>
            <a:r>
              <a:rPr lang="it-IT" sz="3200" b="1" kern="0" dirty="0">
                <a:latin typeface="+mn-lt"/>
              </a:rPr>
              <a:t> interpolate “</a:t>
            </a:r>
            <a:r>
              <a:rPr lang="it-IT" sz="3200" b="1" kern="0" dirty="0" err="1">
                <a:latin typeface="+mn-lt"/>
              </a:rPr>
              <a:t>shares</a:t>
            </a:r>
            <a:r>
              <a:rPr lang="it-IT" sz="3200" b="1" kern="0" dirty="0">
                <a:latin typeface="+mn-lt"/>
              </a:rPr>
              <a:t>” at </a:t>
            </a:r>
            <a:r>
              <a:rPr lang="it-IT" sz="3200" b="1" kern="0" dirty="0" err="1">
                <a:latin typeface="+mn-lt"/>
              </a:rPr>
              <a:t>exponent</a:t>
            </a:r>
            <a:r>
              <a:rPr lang="it-IT" sz="3200" b="1" kern="0" dirty="0">
                <a:latin typeface="+mn-lt"/>
              </a:rPr>
              <a:t>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Getting</a:t>
            </a:r>
            <a:r>
              <a:rPr lang="it-IT" dirty="0"/>
              <a:t> </a:t>
            </a:r>
            <a:r>
              <a:rPr lang="it-IT" dirty="0" err="1"/>
              <a:t>closer…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1751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polynomial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 lvl="4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shares</a:t>
            </a:r>
            <a:endParaRPr lang="it-IT" dirty="0"/>
          </a:p>
          <a:p>
            <a:pPr lvl="4">
              <a:defRPr/>
            </a:pPr>
            <a:endParaRPr lang="it-IT" dirty="0"/>
          </a:p>
          <a:p>
            <a:pPr lvl="3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reconstruction</a:t>
            </a:r>
            <a:r>
              <a:rPr lang="it-IT" dirty="0"/>
              <a:t> </a:t>
            </a:r>
            <a:r>
              <a:rPr lang="it-IT" dirty="0" err="1"/>
              <a:t>formula…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at </a:t>
            </a:r>
            <a:r>
              <a:rPr lang="it-IT" dirty="0" err="1"/>
              <a:t>exponent</a:t>
            </a:r>
            <a:r>
              <a:rPr lang="it-IT" dirty="0"/>
              <a:t>?</a:t>
            </a: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25775" y="1628775"/>
          <a:ext cx="55070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zione" r:id="rId3" imgW="2679480" imgH="241200" progId="Equation.3">
                  <p:embed/>
                </p:oleObj>
              </mc:Choice>
              <mc:Fallback>
                <p:oleObj name="Equazione" r:id="rId3" imgW="26794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1628775"/>
                        <a:ext cx="55070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3044825" y="2706688"/>
          <a:ext cx="24272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zione" r:id="rId5" imgW="1180800" imgH="228600" progId="Equation.3">
                  <p:embed/>
                </p:oleObj>
              </mc:Choice>
              <mc:Fallback>
                <p:oleObj name="Equazione" r:id="rId5" imgW="1180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4825" y="2706688"/>
                        <a:ext cx="24272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1289050" y="3573463"/>
          <a:ext cx="699135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zione" r:id="rId7" imgW="3213000" imgH="469800" progId="Equation.3">
                  <p:embed/>
                </p:oleObj>
              </mc:Choice>
              <mc:Fallback>
                <p:oleObj name="Equazione" r:id="rId7" imgW="32130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573463"/>
                        <a:ext cx="6991350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73413" y="5265738"/>
          <a:ext cx="42037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zione" r:id="rId9" imgW="1485720" imgH="291960" progId="Equation.3">
                  <p:embed/>
                </p:oleObj>
              </mc:Choice>
              <mc:Fallback>
                <p:oleObj name="Equazione" r:id="rId9" imgW="1485720" imgH="2919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5265738"/>
                        <a:ext cx="4203700" cy="827087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4101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9323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Each</a:t>
            </a:r>
            <a:r>
              <a:rPr lang="it-IT" dirty="0"/>
              <a:t> party </a:t>
            </a:r>
            <a:r>
              <a:rPr lang="it-IT" dirty="0" err="1"/>
              <a:t>owns</a:t>
            </a:r>
            <a:r>
              <a:rPr lang="it-IT" dirty="0"/>
              <a:t> </a:t>
            </a:r>
            <a:r>
              <a:rPr lang="it-IT" dirty="0" err="1"/>
              <a:t>one</a:t>
            </a:r>
            <a:r>
              <a:rPr lang="it-IT" dirty="0"/>
              <a:t> share</a:t>
            </a:r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Party </a:t>
            </a:r>
            <a:r>
              <a:rPr lang="it-IT" dirty="0" err="1"/>
              <a:t>gets</a:t>
            </a:r>
            <a:r>
              <a:rPr lang="it-IT" dirty="0"/>
              <a:t> g</a:t>
            </a:r>
            <a:r>
              <a:rPr lang="it-IT" baseline="30000" dirty="0"/>
              <a:t>r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ciphertext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Lagrange</a:t>
            </a:r>
            <a:r>
              <a:rPr lang="it-IT" dirty="0"/>
              <a:t> </a:t>
            </a:r>
            <a:r>
              <a:rPr lang="it-IT" dirty="0" err="1"/>
              <a:t>coefficients</a:t>
            </a:r>
            <a:endParaRPr lang="it-IT" dirty="0"/>
          </a:p>
          <a:p>
            <a:pPr lvl="1">
              <a:defRPr/>
            </a:pPr>
            <a:r>
              <a:rPr lang="it-IT" dirty="0" err="1"/>
              <a:t>Depend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on (</a:t>
            </a:r>
            <a:r>
              <a:rPr lang="it-IT" dirty="0" err="1"/>
              <a:t>known</a:t>
            </a:r>
            <a:r>
              <a:rPr lang="it-IT" dirty="0"/>
              <a:t>) </a:t>
            </a:r>
            <a:r>
              <a:rPr lang="it-IT" dirty="0" err="1"/>
              <a:t>x-axis</a:t>
            </a:r>
            <a:r>
              <a:rPr lang="it-IT" dirty="0"/>
              <a:t> share </a:t>
            </a:r>
            <a:r>
              <a:rPr lang="it-IT" dirty="0" err="1"/>
              <a:t>values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Computes</a:t>
            </a:r>
            <a:r>
              <a:rPr lang="it-IT" dirty="0"/>
              <a:t> </a:t>
            </a:r>
            <a:r>
              <a:rPr lang="it-IT" dirty="0" err="1"/>
              <a:t>exponent</a:t>
            </a:r>
            <a:r>
              <a:rPr lang="it-IT" dirty="0"/>
              <a:t> share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Sufficient</a:t>
            </a:r>
            <a:r>
              <a:rPr lang="it-IT" dirty="0"/>
              <a:t> #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shares</a:t>
            </a:r>
            <a:r>
              <a:rPr lang="it-IT" dirty="0"/>
              <a:t> </a:t>
            </a:r>
            <a:r>
              <a:rPr lang="it-IT" dirty="0" err="1"/>
              <a:t>permit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reconstruct</a:t>
            </a:r>
            <a:r>
              <a:rPr lang="it-IT" dirty="0"/>
              <a:t> </a:t>
            </a: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Finally</a:t>
            </a:r>
            <a:r>
              <a:rPr lang="it-IT" dirty="0"/>
              <a:t> </a:t>
            </a:r>
            <a:r>
              <a:rPr lang="it-IT" dirty="0" err="1"/>
              <a:t>factor</a:t>
            </a:r>
            <a:r>
              <a:rPr lang="it-IT" dirty="0"/>
              <a:t> </a:t>
            </a:r>
            <a:r>
              <a:rPr lang="it-IT" dirty="0" err="1"/>
              <a:t>away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decryption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5529263" y="1087438"/>
          <a:ext cx="2427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zione" r:id="rId3" imgW="1180800" imgH="228600" progId="Equation.3">
                  <p:embed/>
                </p:oleObj>
              </mc:Choice>
              <mc:Fallback>
                <p:oleObj name="Equazione" r:id="rId3" imgW="11808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1087438"/>
                        <a:ext cx="24272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688013" y="1700213"/>
          <a:ext cx="1503362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zione" r:id="rId5" imgW="660240" imgH="228600" progId="Equation.3">
                  <p:embed/>
                </p:oleObj>
              </mc:Choice>
              <mc:Fallback>
                <p:oleObj name="Equazione" r:id="rId5" imgW="6602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700213"/>
                        <a:ext cx="1503362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154738" y="2528888"/>
          <a:ext cx="284638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zione" r:id="rId7" imgW="1307880" imgH="469800" progId="Equation.3">
                  <p:embed/>
                </p:oleObj>
              </mc:Choice>
              <mc:Fallback>
                <p:oleObj name="Equazione" r:id="rId7" imgW="1307880" imgH="469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2528888"/>
                        <a:ext cx="2846387" cy="1023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967288" y="3357563"/>
          <a:ext cx="10779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zione" r:id="rId9" imgW="495000" imgH="266400" progId="Equation.3">
                  <p:embed/>
                </p:oleObj>
              </mc:Choice>
              <mc:Fallback>
                <p:oleObj name="Equazione" r:id="rId9" imgW="495000" imgH="266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3357563"/>
                        <a:ext cx="107791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730625" y="4437063"/>
          <a:ext cx="48371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zione" r:id="rId11" imgW="2222280" imgH="304560" progId="Equation.3">
                  <p:embed/>
                </p:oleObj>
              </mc:Choice>
              <mc:Fallback>
                <p:oleObj name="Equazione" r:id="rId11" imgW="2222280" imgH="3045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25" y="4437063"/>
                        <a:ext cx="483711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4356100" y="5373688"/>
          <a:ext cx="272891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zione" r:id="rId13" imgW="1218960" imgH="444240" progId="Equation.3">
                  <p:embed/>
                </p:oleObj>
              </mc:Choice>
              <mc:Fallback>
                <p:oleObj name="Equazione" r:id="rId13" imgW="121896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73688"/>
                        <a:ext cx="2728913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use-case</a:t>
            </a:r>
            <a:r>
              <a:rPr lang="it-IT" sz="2400" dirty="0"/>
              <a:t>: RSA)</a:t>
            </a:r>
            <a:endParaRPr lang="it-IT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a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Any</a:t>
            </a:r>
            <a:r>
              <a:rPr lang="it-IT" dirty="0"/>
              <a:t> t out </a:t>
            </a:r>
            <a:r>
              <a:rPr lang="it-IT" dirty="0" err="1"/>
              <a:t>of</a:t>
            </a:r>
            <a:r>
              <a:rPr lang="it-IT" dirty="0"/>
              <a:t> n </a:t>
            </a:r>
            <a:r>
              <a:rPr lang="it-IT" dirty="0" err="1"/>
              <a:t>members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 </a:t>
            </a:r>
            <a:r>
              <a:rPr lang="it-IT" dirty="0" err="1"/>
              <a:t>group</a:t>
            </a:r>
            <a:r>
              <a:rPr lang="it-IT" dirty="0"/>
              <a:t> can </a:t>
            </a:r>
            <a:r>
              <a:rPr lang="it-IT" dirty="0" err="1"/>
              <a:t>sign</a:t>
            </a:r>
            <a:r>
              <a:rPr lang="it-IT" dirty="0"/>
              <a:t> a </a:t>
            </a:r>
            <a:r>
              <a:rPr lang="it-IT" dirty="0" err="1"/>
              <a:t>message</a:t>
            </a:r>
            <a:endParaRPr lang="it-IT" dirty="0"/>
          </a:p>
          <a:p>
            <a:pPr lvl="2">
              <a:defRPr/>
            </a:pPr>
            <a:r>
              <a:rPr lang="it-IT" dirty="0" err="1"/>
              <a:t>Validity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(</a:t>
            </a:r>
            <a:r>
              <a:rPr lang="it-IT" dirty="0" err="1"/>
              <a:t>signed</a:t>
            </a:r>
            <a:r>
              <a:rPr lang="it-IT" dirty="0"/>
              <a:t>)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endorsed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multiple “</a:t>
            </a:r>
            <a:r>
              <a:rPr lang="it-IT" dirty="0" err="1"/>
              <a:t>notaries</a:t>
            </a:r>
            <a:r>
              <a:rPr lang="it-IT" dirty="0"/>
              <a:t>”</a:t>
            </a:r>
          </a:p>
          <a:p>
            <a:pPr lvl="2">
              <a:defRPr/>
            </a:pPr>
            <a:r>
              <a:rPr lang="it-IT" dirty="0"/>
              <a:t>Group </a:t>
            </a:r>
            <a:r>
              <a:rPr lang="it-IT" dirty="0" err="1"/>
              <a:t>member</a:t>
            </a:r>
            <a:r>
              <a:rPr lang="it-IT" dirty="0"/>
              <a:t> </a:t>
            </a:r>
            <a:r>
              <a:rPr lang="it-IT" dirty="0" err="1"/>
              <a:t>certified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t </a:t>
            </a:r>
            <a:r>
              <a:rPr lang="it-IT" dirty="0" err="1"/>
              <a:t>members</a:t>
            </a:r>
            <a:endParaRPr lang="it-IT" dirty="0"/>
          </a:p>
          <a:p>
            <a:pPr lvl="2">
              <a:defRPr/>
            </a:pPr>
            <a:r>
              <a:rPr lang="it-IT" dirty="0" err="1"/>
              <a:t>Place</a:t>
            </a:r>
            <a:r>
              <a:rPr lang="it-IT" dirty="0"/>
              <a:t> trust in more </a:t>
            </a:r>
            <a:r>
              <a:rPr lang="it-IT" dirty="0" err="1"/>
              <a:t>than</a:t>
            </a:r>
            <a:r>
              <a:rPr lang="it-IT" dirty="0"/>
              <a:t> ONE </a:t>
            </a:r>
            <a:r>
              <a:rPr lang="it-IT" dirty="0" err="1"/>
              <a:t>Certification</a:t>
            </a:r>
            <a:r>
              <a:rPr lang="it-IT" dirty="0"/>
              <a:t> Authority</a:t>
            </a:r>
          </a:p>
          <a:p>
            <a:pPr lvl="2">
              <a:defRPr/>
            </a:pPr>
            <a:r>
              <a:rPr lang="it-IT" dirty="0" err="1"/>
              <a:t>Etc</a:t>
            </a:r>
            <a:endParaRPr lang="it-IT" dirty="0"/>
          </a:p>
          <a:p>
            <a:pPr>
              <a:defRPr/>
            </a:pP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 </a:t>
            </a:r>
            <a:r>
              <a:rPr lang="it-IT" dirty="0" err="1"/>
              <a:t>members</a:t>
            </a:r>
            <a:r>
              <a:rPr lang="it-IT" dirty="0"/>
              <a:t>, </a:t>
            </a:r>
            <a:r>
              <a:rPr lang="it-IT" dirty="0" err="1"/>
              <a:t>impossible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forge a </a:t>
            </a:r>
            <a:r>
              <a:rPr lang="it-IT" dirty="0" err="1"/>
              <a:t>signature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requirements</a:t>
            </a:r>
            <a:endParaRPr lang="it-IT" dirty="0"/>
          </a:p>
          <a:p>
            <a:pPr lvl="1">
              <a:defRPr/>
            </a:pP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reuse</a:t>
            </a:r>
            <a:r>
              <a:rPr lang="it-IT" dirty="0"/>
              <a:t> </a:t>
            </a:r>
            <a:r>
              <a:rPr lang="it-IT" dirty="0" err="1"/>
              <a:t>existing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/>
              <a:t>approaches</a:t>
            </a:r>
            <a:endParaRPr lang="it-IT" dirty="0"/>
          </a:p>
          <a:p>
            <a:pPr lvl="2">
              <a:defRPr/>
            </a:pPr>
            <a:r>
              <a:rPr lang="it-IT" dirty="0"/>
              <a:t>(</a:t>
            </a:r>
            <a:r>
              <a:rPr lang="it-IT" dirty="0" err="1"/>
              <a:t>not</a:t>
            </a:r>
            <a:r>
              <a:rPr lang="it-IT" dirty="0"/>
              <a:t> a </a:t>
            </a:r>
            <a:r>
              <a:rPr lang="it-IT" dirty="0" err="1"/>
              <a:t>new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/>
              <a:t>type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 err="1"/>
              <a:t>Size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“</a:t>
            </a:r>
            <a:r>
              <a:rPr lang="it-IT" dirty="0" err="1"/>
              <a:t>blow</a:t>
            </a:r>
            <a:r>
              <a:rPr lang="it-IT" dirty="0"/>
              <a:t> up” </a:t>
            </a:r>
            <a:r>
              <a:rPr lang="it-IT" dirty="0" err="1"/>
              <a:t>with</a:t>
            </a:r>
            <a:r>
              <a:rPr lang="it-IT" dirty="0"/>
              <a:t> t 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RSA </a:t>
            </a:r>
            <a:r>
              <a:rPr lang="it-IT" dirty="0" err="1"/>
              <a:t>signature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 err="1"/>
              <a:t>Large</a:t>
            </a:r>
            <a:r>
              <a:rPr lang="it-IT" dirty="0"/>
              <a:t> </a:t>
            </a:r>
            <a:r>
              <a:rPr lang="it-IT" dirty="0" err="1"/>
              <a:t>primes</a:t>
            </a:r>
            <a:r>
              <a:rPr lang="it-IT" dirty="0"/>
              <a:t> p, q; </a:t>
            </a:r>
            <a:r>
              <a:rPr lang="it-IT" dirty="0" err="1"/>
              <a:t>N=pq</a:t>
            </a:r>
            <a:endParaRPr lang="it-IT" dirty="0"/>
          </a:p>
          <a:p>
            <a:pPr lvl="1">
              <a:defRPr/>
            </a:pP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 = (p-1)(q-1)</a:t>
            </a:r>
          </a:p>
          <a:p>
            <a:pPr>
              <a:defRPr/>
            </a:pPr>
            <a:r>
              <a:rPr lang="it-IT" dirty="0" err="1"/>
              <a:t>Pick</a:t>
            </a:r>
            <a:r>
              <a:rPr lang="it-IT" dirty="0"/>
              <a:t> e </a:t>
            </a:r>
            <a:r>
              <a:rPr lang="it-IT" dirty="0" err="1"/>
              <a:t>s.t.coprime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</a:t>
            </a:r>
          </a:p>
          <a:p>
            <a:pPr>
              <a:defRPr/>
            </a:pPr>
            <a:r>
              <a:rPr lang="it-IT" dirty="0" err="1"/>
              <a:t>Compute</a:t>
            </a:r>
            <a:r>
              <a:rPr lang="it-IT" dirty="0"/>
              <a:t> d = e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</a:t>
            </a:r>
          </a:p>
          <a:p>
            <a:pPr lvl="1">
              <a:defRPr/>
            </a:pPr>
            <a:r>
              <a:rPr lang="it-IT" dirty="0"/>
              <a:t>i.e. e∙d=1 </a:t>
            </a:r>
            <a:r>
              <a:rPr lang="it-IT" dirty="0" err="1"/>
              <a:t>mod</a:t>
            </a:r>
            <a:r>
              <a:rPr lang="it-IT" dirty="0"/>
              <a:t> </a:t>
            </a:r>
            <a:r>
              <a:rPr lang="it-IT" dirty="0">
                <a:latin typeface="Symbol" pitchFamily="18" charset="2"/>
              </a:rPr>
              <a:t>f</a:t>
            </a:r>
            <a:r>
              <a:rPr lang="it-IT" dirty="0"/>
              <a:t>(N)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Signing</a:t>
            </a:r>
            <a:r>
              <a:rPr lang="it-IT" dirty="0"/>
              <a:t> a </a:t>
            </a:r>
            <a:r>
              <a:rPr lang="it-IT" dirty="0" err="1"/>
              <a:t>message</a:t>
            </a:r>
            <a:r>
              <a:rPr lang="it-IT" dirty="0"/>
              <a:t>: </a:t>
            </a: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 </a:t>
            </a:r>
            <a:r>
              <a:rPr lang="it-IT" dirty="0"/>
              <a:t>[m,H(m)</a:t>
            </a:r>
            <a:r>
              <a:rPr lang="it-IT" baseline="30000" dirty="0"/>
              <a:t>d</a:t>
            </a:r>
            <a:r>
              <a:rPr lang="it-IT" dirty="0"/>
              <a:t>]</a:t>
            </a:r>
          </a:p>
          <a:p>
            <a:pPr>
              <a:defRPr/>
            </a:pPr>
            <a:r>
              <a:rPr lang="it-IT" dirty="0" err="1"/>
              <a:t>Verifying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H(m) = (H(m)</a:t>
            </a:r>
            <a:r>
              <a:rPr lang="it-IT" baseline="30000" dirty="0"/>
              <a:t>d</a:t>
            </a:r>
            <a:r>
              <a:rPr lang="it-IT" dirty="0"/>
              <a:t>)</a:t>
            </a:r>
            <a:r>
              <a:rPr lang="it-IT" baseline="30000" dirty="0"/>
              <a:t>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Threshold</a:t>
            </a:r>
            <a:r>
              <a:rPr lang="it-IT" dirty="0"/>
              <a:t> RSA 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multi-signatures</a:t>
            </a:r>
            <a:r>
              <a:rPr lang="it-IT" sz="2400" dirty="0"/>
              <a:t>)</a:t>
            </a:r>
            <a:endParaRPr lang="it-IT" dirty="0"/>
          </a:p>
        </p:txBody>
      </p:sp>
      <p:sp>
        <p:nvSpPr>
          <p:cNvPr id="5128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approach</a:t>
            </a:r>
            <a:r>
              <a:rPr lang="it-IT" dirty="0"/>
              <a:t> (?)</a:t>
            </a:r>
          </a:p>
          <a:p>
            <a:r>
              <a:rPr lang="it-IT" dirty="0"/>
              <a:t>Dealer:</a:t>
            </a:r>
          </a:p>
          <a:p>
            <a:pPr lvl="4"/>
            <a:endParaRPr lang="it-IT" dirty="0"/>
          </a:p>
          <a:p>
            <a:r>
              <a:rPr lang="it-IT" dirty="0"/>
              <a:t>Share of </a:t>
            </a:r>
            <a:r>
              <a:rPr lang="it-IT" dirty="0" err="1"/>
              <a:t>P</a:t>
            </a:r>
            <a:r>
              <a:rPr lang="it-IT" baseline="-25000" dirty="0" err="1"/>
              <a:t>i</a:t>
            </a:r>
            <a:endParaRPr lang="it-IT" baseline="-25000" dirty="0"/>
          </a:p>
          <a:p>
            <a:r>
              <a:rPr lang="it-IT" dirty="0"/>
              <a:t>Message to be </a:t>
            </a:r>
            <a:r>
              <a:rPr lang="it-IT" dirty="0" err="1"/>
              <a:t>signed</a:t>
            </a:r>
            <a:endParaRPr lang="it-IT" dirty="0"/>
          </a:p>
          <a:p>
            <a:r>
              <a:rPr lang="it-IT" dirty="0" err="1"/>
              <a:t>Signature</a:t>
            </a:r>
            <a:r>
              <a:rPr lang="it-IT" dirty="0"/>
              <a:t> share</a:t>
            </a:r>
          </a:p>
          <a:p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signature</a:t>
            </a:r>
            <a:endParaRPr lang="it-IT" dirty="0"/>
          </a:p>
          <a:p>
            <a:pPr lvl="1"/>
            <a:endParaRPr lang="it-IT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3000375" y="1844675"/>
          <a:ext cx="5559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zione" r:id="rId3" imgW="2705040" imgH="241200" progId="Equation.3">
                  <p:embed/>
                </p:oleObj>
              </mc:Choice>
              <mc:Fallback>
                <p:oleObj name="Equazione" r:id="rId3" imgW="27050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844675"/>
                        <a:ext cx="5559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uppo 14"/>
          <p:cNvGrpSpPr>
            <a:grpSpLocks/>
          </p:cNvGrpSpPr>
          <p:nvPr/>
        </p:nvGrpSpPr>
        <p:grpSpPr bwMode="auto">
          <a:xfrm>
            <a:off x="3563938" y="2530475"/>
            <a:ext cx="3960812" cy="142875"/>
            <a:chOff x="3563938" y="2530475"/>
            <a:chExt cx="3960812" cy="142875"/>
          </a:xfrm>
        </p:grpSpPr>
        <p:sp>
          <p:nvSpPr>
            <p:cNvPr id="5131" name="Freccia in giù 4"/>
            <p:cNvSpPr>
              <a:spLocks noChangeArrowheads="1"/>
            </p:cNvSpPr>
            <p:nvPr/>
          </p:nvSpPr>
          <p:spPr bwMode="auto">
            <a:xfrm>
              <a:off x="3563938" y="2530475"/>
              <a:ext cx="252412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132" name="Freccia in giù 5"/>
            <p:cNvSpPr>
              <a:spLocks noChangeArrowheads="1"/>
            </p:cNvSpPr>
            <p:nvPr/>
          </p:nvSpPr>
          <p:spPr bwMode="auto">
            <a:xfrm>
              <a:off x="4500563" y="2530475"/>
              <a:ext cx="250825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133" name="Freccia in giù 6"/>
            <p:cNvSpPr>
              <a:spLocks noChangeArrowheads="1"/>
            </p:cNvSpPr>
            <p:nvPr/>
          </p:nvSpPr>
          <p:spPr bwMode="auto">
            <a:xfrm>
              <a:off x="5327650" y="2530475"/>
              <a:ext cx="252413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Freccia in giù 7"/>
            <p:cNvSpPr>
              <a:spLocks noChangeArrowheads="1"/>
            </p:cNvSpPr>
            <p:nvPr/>
          </p:nvSpPr>
          <p:spPr bwMode="auto">
            <a:xfrm>
              <a:off x="6335713" y="2530475"/>
              <a:ext cx="252412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5135" name="Freccia in giù 8"/>
            <p:cNvSpPr>
              <a:spLocks noChangeArrowheads="1"/>
            </p:cNvSpPr>
            <p:nvPr/>
          </p:nvSpPr>
          <p:spPr bwMode="auto">
            <a:xfrm>
              <a:off x="7272338" y="2530475"/>
              <a:ext cx="252412" cy="142875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FF99">
                <a:alpha val="50195"/>
              </a:srgbClr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t-IT"/>
            </a:p>
          </p:txBody>
        </p:sp>
      </p:grp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3714750" y="2779713"/>
          <a:ext cx="3394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zione" r:id="rId5" imgW="1650960" imgH="228600" progId="Equation.3">
                  <p:embed/>
                </p:oleObj>
              </mc:Choice>
              <mc:Fallback>
                <p:oleObj name="Equazione" r:id="rId5" imgW="16509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779713"/>
                        <a:ext cx="33940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5903913" y="3321050"/>
          <a:ext cx="11493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zione" r:id="rId7" imgW="558720" imgH="215640" progId="Equation.3">
                  <p:embed/>
                </p:oleObj>
              </mc:Choice>
              <mc:Fallback>
                <p:oleObj name="Equazione" r:id="rId7" imgW="5587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3321050"/>
                        <a:ext cx="114935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778375" y="3905250"/>
          <a:ext cx="21701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zione" r:id="rId9" imgW="1054080" imgH="241200" progId="Equation.3">
                  <p:embed/>
                </p:oleObj>
              </mc:Choice>
              <mc:Fallback>
                <p:oleObj name="Equazione" r:id="rId9" imgW="105408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3905250"/>
                        <a:ext cx="21701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4494213" y="4437063"/>
          <a:ext cx="44704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zione" r:id="rId11" imgW="2171520" imgH="279360" progId="Equation.3">
                  <p:embed/>
                </p:oleObj>
              </mc:Choice>
              <mc:Fallback>
                <p:oleObj name="Equazione" r:id="rId11" imgW="217152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437063"/>
                        <a:ext cx="4470400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CasellaDiTesto 14"/>
          <p:cNvSpPr txBox="1">
            <a:spLocks noChangeArrowheads="1"/>
          </p:cNvSpPr>
          <p:nvPr/>
        </p:nvSpPr>
        <p:spPr bwMode="auto">
          <a:xfrm>
            <a:off x="792163" y="5121275"/>
            <a:ext cx="78692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3600" b="1">
                <a:solidFill>
                  <a:srgbClr val="FF0000"/>
                </a:solidFill>
              </a:rPr>
              <a:t>What’s wrong????</a:t>
            </a:r>
          </a:p>
          <a:p>
            <a:pPr algn="ctr"/>
            <a:r>
              <a:rPr lang="it-IT" sz="3600" b="1">
                <a:solidFill>
                  <a:srgbClr val="FF0000"/>
                </a:solidFill>
              </a:rPr>
              <a:t>What differs with RSA wrt previous cases?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 build="p"/>
      <p:bldP spid="51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Computing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</a:t>
            </a:r>
            <a:r>
              <a:rPr lang="it-IT" dirty="0" err="1"/>
              <a:t>share…</a:t>
            </a:r>
            <a:br>
              <a:rPr lang="it-IT" dirty="0"/>
            </a:br>
            <a:r>
              <a:rPr lang="it-IT" dirty="0"/>
              <a:t> </a:t>
            </a:r>
            <a:r>
              <a:rPr lang="it-IT" sz="2400" dirty="0"/>
              <a:t>(</a:t>
            </a:r>
            <a:r>
              <a:rPr lang="it-IT" sz="2400" dirty="0" err="1"/>
              <a:t>Devil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in the </a:t>
            </a:r>
            <a:r>
              <a:rPr lang="it-IT" sz="2400" dirty="0" err="1"/>
              <a:t>details</a:t>
            </a:r>
            <a:r>
              <a:rPr lang="it-IT" sz="2400" dirty="0"/>
              <a:t>)</a:t>
            </a:r>
            <a:endParaRPr lang="it-IT" dirty="0"/>
          </a:p>
        </p:txBody>
      </p:sp>
      <p:sp>
        <p:nvSpPr>
          <p:cNvPr id="6151" name="Segnaposto contenuto 2"/>
          <p:cNvSpPr>
            <a:spLocks noGrp="1"/>
          </p:cNvSpPr>
          <p:nvPr>
            <p:ph idx="1"/>
          </p:nvPr>
        </p:nvSpPr>
        <p:spPr>
          <a:xfrm>
            <a:off x="685800" y="1449388"/>
            <a:ext cx="7696200" cy="4286250"/>
          </a:xfrm>
        </p:spPr>
        <p:txBody>
          <a:bodyPr/>
          <a:lstStyle/>
          <a:p>
            <a:r>
              <a:rPr lang="it-IT" sz="2400"/>
              <a:t>Party i must compute</a:t>
            </a:r>
          </a:p>
          <a:p>
            <a:endParaRPr lang="it-IT" sz="2400"/>
          </a:p>
          <a:p>
            <a:endParaRPr lang="it-IT" sz="1800"/>
          </a:p>
          <a:p>
            <a:r>
              <a:rPr lang="it-IT" sz="2400"/>
              <a:t>Where</a:t>
            </a:r>
          </a:p>
          <a:p>
            <a:endParaRPr lang="it-IT" sz="2400"/>
          </a:p>
          <a:p>
            <a:endParaRPr lang="it-IT" sz="1600"/>
          </a:p>
          <a:p>
            <a:r>
              <a:rPr lang="it-IT" sz="2400"/>
              <a:t>Hence</a:t>
            </a:r>
          </a:p>
          <a:p>
            <a:endParaRPr lang="it-IT" sz="2400"/>
          </a:p>
          <a:p>
            <a:endParaRPr lang="it-IT" sz="1200"/>
          </a:p>
          <a:p>
            <a:r>
              <a:rPr lang="it-IT" sz="2400"/>
              <a:t>where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5003800" y="1304925"/>
          <a:ext cx="2997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zione" r:id="rId3" imgW="1054080" imgH="241200" progId="Equation.3">
                  <p:embed/>
                </p:oleObj>
              </mc:Choice>
              <mc:Fallback>
                <p:oleObj name="Equazione" r:id="rId3" imgW="105408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04925"/>
                        <a:ext cx="29972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519363" y="2349500"/>
          <a:ext cx="36464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zione" r:id="rId5" imgW="1676160" imgH="482400" progId="Equation.3">
                  <p:embed/>
                </p:oleObj>
              </mc:Choice>
              <mc:Fallback>
                <p:oleObj name="Equazione" r:id="rId5" imgW="16761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2349500"/>
                        <a:ext cx="3646487" cy="1050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376488" y="3681413"/>
          <a:ext cx="53800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zione" r:id="rId7" imgW="1892160" imgH="266400" progId="Equation.3">
                  <p:embed/>
                </p:oleObj>
              </mc:Choice>
              <mc:Fallback>
                <p:oleObj name="Equazione" r:id="rId7" imgW="189216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681413"/>
                        <a:ext cx="5380037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484438" y="4797425"/>
          <a:ext cx="3792537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zione" r:id="rId9" imgW="1333440" imgH="253800" progId="Equation.3">
                  <p:embed/>
                </p:oleObj>
              </mc:Choice>
              <mc:Fallback>
                <p:oleObj name="Equazione" r:id="rId9" imgW="1333440" imgH="2538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97425"/>
                        <a:ext cx="3792537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CasellaDiTesto 7"/>
          <p:cNvSpPr txBox="1">
            <a:spLocks noChangeArrowheads="1"/>
          </p:cNvSpPr>
          <p:nvPr/>
        </p:nvSpPr>
        <p:spPr bwMode="auto">
          <a:xfrm>
            <a:off x="107950" y="5661025"/>
            <a:ext cx="87391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sz="2000" b="1">
                <a:solidFill>
                  <a:srgbClr val="FF0000"/>
                </a:solidFill>
              </a:rPr>
              <a:t>1) We CANNOT compute inverse without </a:t>
            </a:r>
            <a:r>
              <a:rPr lang="it-IT" sz="2000" b="1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it-IT" sz="2000" b="1">
                <a:solidFill>
                  <a:srgbClr val="FF0000"/>
                </a:solidFill>
              </a:rPr>
              <a:t>(N) </a:t>
            </a:r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it-IT" sz="2000" b="1">
                <a:solidFill>
                  <a:srgbClr val="FF0000"/>
                </a:solidFill>
              </a:rPr>
              <a:t>factorization needed </a:t>
            </a:r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 RSA breaks!</a:t>
            </a:r>
          </a:p>
          <a:p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2) If </a:t>
            </a:r>
            <a:r>
              <a:rPr lang="it-IT" sz="2000" b="1">
                <a:solidFill>
                  <a:srgbClr val="FF0000"/>
                </a:solidFill>
                <a:latin typeface="Symbol" pitchFamily="18" charset="2"/>
                <a:sym typeface="Wingdings" pitchFamily="2" charset="2"/>
              </a:rPr>
              <a:t>b</a:t>
            </a:r>
            <a:r>
              <a:rPr lang="it-IT" sz="2000" b="1">
                <a:solidFill>
                  <a:srgbClr val="FF0000"/>
                </a:solidFill>
                <a:sym typeface="Wingdings" pitchFamily="2" charset="2"/>
              </a:rPr>
              <a:t> happens to be even (as it may well be), inverse does NOT exists</a:t>
            </a:r>
            <a:endParaRPr lang="it-IT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build="p"/>
      <p:bldP spid="61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inverses</a:t>
            </a:r>
            <a:r>
              <a:rPr lang="it-IT" dirty="0"/>
              <a:t>?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brilliant</a:t>
            </a:r>
            <a:r>
              <a:rPr lang="it-IT" sz="2400" dirty="0"/>
              <a:t> </a:t>
            </a:r>
            <a:r>
              <a:rPr lang="it-IT" sz="2400" dirty="0" err="1"/>
              <a:t>remark</a:t>
            </a:r>
            <a:r>
              <a:rPr lang="it-IT" sz="2400" dirty="0"/>
              <a:t>!!)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4989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it-IT" dirty="0"/>
              <a:t>Assume </a:t>
            </a:r>
            <a:r>
              <a:rPr lang="it-IT" dirty="0" err="1"/>
              <a:t>usual</a:t>
            </a:r>
            <a:r>
              <a:rPr lang="it-IT" dirty="0"/>
              <a:t> </a:t>
            </a:r>
            <a:r>
              <a:rPr lang="it-IT" dirty="0" err="1"/>
              <a:t>x</a:t>
            </a:r>
            <a:r>
              <a:rPr lang="it-IT" baseline="-25000" dirty="0" err="1"/>
              <a:t>i</a:t>
            </a:r>
            <a:r>
              <a:rPr lang="it-IT" dirty="0" err="1"/>
              <a:t>=i</a:t>
            </a:r>
            <a:r>
              <a:rPr lang="it-IT" dirty="0"/>
              <a:t>, and L </a:t>
            </a:r>
            <a:r>
              <a:rPr lang="it-IT" dirty="0" err="1"/>
              <a:t>players</a:t>
            </a:r>
            <a:endParaRPr lang="it-IT" dirty="0"/>
          </a:p>
          <a:p>
            <a:pPr>
              <a:defRPr/>
            </a:pPr>
            <a:r>
              <a:rPr lang="it-IT" dirty="0"/>
              <a:t>Look at </a:t>
            </a:r>
            <a:r>
              <a:rPr lang="it-IT" dirty="0" err="1"/>
              <a:t>Lagrange</a:t>
            </a:r>
            <a:r>
              <a:rPr lang="it-IT" dirty="0"/>
              <a:t> </a:t>
            </a:r>
            <a:r>
              <a:rPr lang="it-IT" dirty="0" err="1"/>
              <a:t>polynomial</a:t>
            </a:r>
            <a:r>
              <a:rPr lang="it-IT" dirty="0"/>
              <a:t> </a:t>
            </a:r>
            <a:r>
              <a:rPr lang="it-IT" dirty="0" err="1"/>
              <a:t>denominator</a:t>
            </a:r>
            <a:endParaRPr lang="it-IT" dirty="0"/>
          </a:p>
          <a:p>
            <a:pPr lvl="1">
              <a:defRPr/>
            </a:pPr>
            <a:r>
              <a:rPr lang="it-IT" dirty="0" err="1"/>
              <a:t>Worst</a:t>
            </a:r>
            <a:r>
              <a:rPr lang="it-IT" dirty="0"/>
              <a:t> case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interpolation</a:t>
            </a:r>
            <a:r>
              <a:rPr lang="it-IT" dirty="0"/>
              <a:t> on </a:t>
            </a:r>
            <a:r>
              <a:rPr lang="it-IT" dirty="0" err="1"/>
              <a:t>all</a:t>
            </a:r>
            <a:r>
              <a:rPr lang="it-IT" dirty="0"/>
              <a:t> L </a:t>
            </a:r>
            <a:r>
              <a:rPr lang="it-IT" dirty="0" err="1"/>
              <a:t>shares</a:t>
            </a:r>
            <a:r>
              <a:rPr lang="it-IT" dirty="0"/>
              <a:t>:</a:t>
            </a:r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denominator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divides</a:t>
            </a:r>
            <a:r>
              <a:rPr lang="it-IT" dirty="0"/>
              <a:t> i!(L-i)!</a:t>
            </a:r>
          </a:p>
          <a:p>
            <a:pPr>
              <a:defRPr/>
            </a:pPr>
            <a:r>
              <a:rPr lang="it-IT" dirty="0" err="1"/>
              <a:t>Which</a:t>
            </a:r>
            <a:r>
              <a:rPr lang="it-IT" dirty="0"/>
              <a:t> in </a:t>
            </a:r>
            <a:r>
              <a:rPr lang="it-IT" dirty="0" err="1"/>
              <a:t>turns</a:t>
            </a:r>
            <a:r>
              <a:rPr lang="it-IT" dirty="0"/>
              <a:t> </a:t>
            </a:r>
            <a:r>
              <a:rPr lang="it-IT" dirty="0" err="1"/>
              <a:t>surely</a:t>
            </a:r>
            <a:r>
              <a:rPr lang="it-IT" dirty="0"/>
              <a:t> </a:t>
            </a:r>
            <a:r>
              <a:rPr lang="it-IT" dirty="0" err="1"/>
              <a:t>divides</a:t>
            </a:r>
            <a:r>
              <a:rPr lang="it-IT" dirty="0"/>
              <a:t> L! </a:t>
            </a:r>
            <a:r>
              <a:rPr lang="it-IT" dirty="0">
                <a:sym typeface="Wingdings" pitchFamily="2" charset="2"/>
              </a:rPr>
              <a:t>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Consequence</a:t>
            </a:r>
            <a:r>
              <a:rPr lang="it-IT" dirty="0"/>
              <a:t>:</a:t>
            </a:r>
          </a:p>
        </p:txBody>
      </p:sp>
      <p:graphicFrame>
        <p:nvGraphicFramePr>
          <p:cNvPr id="4100" name="Object 3"/>
          <p:cNvGraphicFramePr>
            <a:graphicFrameLocks noChangeAspect="1"/>
          </p:cNvGraphicFramePr>
          <p:nvPr/>
        </p:nvGraphicFramePr>
        <p:xfrm>
          <a:off x="971550" y="2816225"/>
          <a:ext cx="78708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zione" r:id="rId3" imgW="3974760" imgH="469800" progId="Equation.3">
                  <p:embed/>
                </p:oleObj>
              </mc:Choice>
              <mc:Fallback>
                <p:oleObj name="Equazione" r:id="rId3" imgW="397476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16225"/>
                        <a:ext cx="78708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17838" y="5481638"/>
          <a:ext cx="52117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zione" r:id="rId5" imgW="2006280" imgH="253800" progId="Equation.3">
                  <p:embed/>
                </p:oleObj>
              </mc:Choice>
              <mc:Fallback>
                <p:oleObj name="Equazione" r:id="rId5" imgW="2006280" imgH="253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481638"/>
                        <a:ext cx="5211762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theory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practice</a:t>
            </a:r>
            <a:endParaRPr lang="it-IT" dirty="0"/>
          </a:p>
        </p:txBody>
      </p:sp>
      <p:sp>
        <p:nvSpPr>
          <p:cNvPr id="307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75138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secret </a:t>
            </a:r>
            <a:r>
              <a:rPr lang="it-IT" dirty="0" err="1"/>
              <a:t>sharing</a:t>
            </a:r>
            <a:r>
              <a:rPr lang="it-IT" dirty="0"/>
              <a:t> “</a:t>
            </a:r>
            <a:r>
              <a:rPr lang="it-IT" dirty="0" err="1"/>
              <a:t>machinery</a:t>
            </a:r>
            <a:r>
              <a:rPr lang="it-IT" dirty="0"/>
              <a:t>”</a:t>
            </a:r>
          </a:p>
          <a:p>
            <a:pPr>
              <a:defRPr/>
            </a:pPr>
            <a:r>
              <a:rPr lang="it-IT" dirty="0" err="1"/>
              <a:t>Several</a:t>
            </a:r>
            <a:r>
              <a:rPr lang="it-IT" dirty="0"/>
              <a:t> </a:t>
            </a:r>
            <a:r>
              <a:rPr lang="it-IT" dirty="0" err="1"/>
              <a:t>Scenarios</a:t>
            </a:r>
            <a:endParaRPr lang="it-IT" dirty="0"/>
          </a:p>
          <a:p>
            <a:pPr lvl="1">
              <a:defRPr/>
            </a:pPr>
            <a:r>
              <a:rPr lang="it-IT" dirty="0" err="1"/>
              <a:t>group-oriented</a:t>
            </a:r>
            <a:r>
              <a:rPr lang="it-IT" dirty="0"/>
              <a:t> </a:t>
            </a:r>
            <a:r>
              <a:rPr lang="it-IT" dirty="0" err="1"/>
              <a:t>crypto</a:t>
            </a:r>
            <a:endParaRPr lang="it-IT" dirty="0"/>
          </a:p>
          <a:p>
            <a:pPr lvl="2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  <a:p>
            <a:pPr lvl="2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Signatures</a:t>
            </a:r>
            <a:endParaRPr lang="it-IT" dirty="0"/>
          </a:p>
          <a:p>
            <a:pPr lvl="2">
              <a:defRPr/>
            </a:pPr>
            <a:r>
              <a:rPr lang="it-IT" dirty="0" err="1"/>
              <a:t>Fancy</a:t>
            </a:r>
            <a:r>
              <a:rPr lang="it-IT" dirty="0"/>
              <a:t> </a:t>
            </a:r>
            <a:r>
              <a:rPr lang="it-IT" dirty="0" err="1"/>
              <a:t>constructions</a:t>
            </a:r>
            <a:endParaRPr lang="it-IT" dirty="0"/>
          </a:p>
          <a:p>
            <a:pPr lvl="1">
              <a:defRPr/>
            </a:pPr>
            <a:r>
              <a:rPr lang="it-IT" dirty="0" err="1"/>
              <a:t>Attribute-based</a:t>
            </a:r>
            <a:r>
              <a:rPr lang="it-IT" dirty="0"/>
              <a:t> </a:t>
            </a:r>
            <a:r>
              <a:rPr lang="it-IT" dirty="0" err="1"/>
              <a:t>cryptosystems</a:t>
            </a:r>
            <a:endParaRPr lang="it-IT" dirty="0"/>
          </a:p>
          <a:p>
            <a:pPr lvl="2">
              <a:defRPr/>
            </a:pPr>
            <a:r>
              <a:rPr lang="it-IT" dirty="0"/>
              <a:t>(monotone)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control</a:t>
            </a:r>
            <a:r>
              <a:rPr lang="it-IT" dirty="0"/>
              <a:t> </a:t>
            </a:r>
            <a:r>
              <a:rPr lang="it-IT" dirty="0" err="1"/>
              <a:t>policies</a:t>
            </a:r>
            <a:endParaRPr lang="it-IT" dirty="0"/>
          </a:p>
          <a:p>
            <a:pPr lvl="2">
              <a:defRPr/>
            </a:pPr>
            <a:r>
              <a:rPr lang="it-IT" dirty="0"/>
              <a:t>More </a:t>
            </a:r>
            <a:r>
              <a:rPr lang="it-IT" dirty="0" err="1"/>
              <a:t>expressive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“just” </a:t>
            </a:r>
            <a:r>
              <a:rPr lang="it-IT" dirty="0" err="1"/>
              <a:t>thresholds</a:t>
            </a:r>
            <a:endParaRPr lang="it-IT" dirty="0"/>
          </a:p>
          <a:p>
            <a:pPr lvl="1">
              <a:defRPr/>
            </a:pPr>
            <a:r>
              <a:rPr lang="it-IT" dirty="0" err="1"/>
              <a:t>Delegation</a:t>
            </a:r>
            <a:r>
              <a:rPr lang="it-IT" dirty="0"/>
              <a:t> and </a:t>
            </a:r>
            <a:r>
              <a:rPr lang="it-IT" dirty="0" err="1"/>
              <a:t>distribution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authority</a:t>
            </a:r>
          </a:p>
          <a:p>
            <a:pPr lvl="2">
              <a:defRPr/>
            </a:pPr>
            <a:r>
              <a:rPr lang="it-IT" dirty="0" err="1"/>
              <a:t>Avoid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failure</a:t>
            </a:r>
            <a:r>
              <a:rPr lang="it-IT" dirty="0"/>
              <a:t>, </a:t>
            </a:r>
            <a:r>
              <a:rPr lang="it-IT" dirty="0" err="1"/>
              <a:t>improve</a:t>
            </a:r>
            <a:r>
              <a:rPr lang="it-IT" dirty="0"/>
              <a:t> </a:t>
            </a:r>
            <a:r>
              <a:rPr lang="it-IT" dirty="0" err="1"/>
              <a:t>resiliance</a:t>
            </a:r>
            <a:endParaRPr lang="it-IT" dirty="0"/>
          </a:p>
          <a:p>
            <a:pPr lvl="2">
              <a:defRPr/>
            </a:pPr>
            <a:r>
              <a:rPr lang="it-IT" dirty="0" err="1"/>
              <a:t>Capture</a:t>
            </a:r>
            <a:r>
              <a:rPr lang="it-IT" dirty="0"/>
              <a:t> </a:t>
            </a:r>
            <a:r>
              <a:rPr lang="it-IT"/>
              <a:t>resistance</a:t>
            </a:r>
            <a:endParaRPr lang="it-IT" dirty="0"/>
          </a:p>
          <a:p>
            <a:pPr lvl="2">
              <a:defRPr/>
            </a:pPr>
            <a:r>
              <a:rPr lang="it-IT" dirty="0"/>
              <a:t>Delegate security </a:t>
            </a:r>
            <a:r>
              <a:rPr lang="it-IT" dirty="0" err="1"/>
              <a:t>functionalities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proxies</a:t>
            </a:r>
            <a:r>
              <a:rPr lang="it-IT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So </a:t>
            </a:r>
            <a:r>
              <a:rPr lang="it-IT" dirty="0" err="1"/>
              <a:t>what</a:t>
            </a:r>
            <a:r>
              <a:rPr lang="it-IT" dirty="0"/>
              <a:t>?</a:t>
            </a:r>
          </a:p>
        </p:txBody>
      </p:sp>
      <p:sp>
        <p:nvSpPr>
          <p:cNvPr id="4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74332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/>
              <a:t>Dealer:</a:t>
            </a:r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Share i:</a:t>
            </a:r>
            <a:endParaRPr lang="it-IT" baseline="-25000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share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no inverse </a:t>
            </a:r>
            <a:r>
              <a:rPr lang="it-IT" dirty="0" err="1"/>
              <a:t>needed</a:t>
            </a:r>
            <a:r>
              <a:rPr lang="it-IT" dirty="0"/>
              <a:t> </a:t>
            </a:r>
            <a:r>
              <a:rPr lang="it-IT" dirty="0" err="1"/>
              <a:t>anymore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 err="1"/>
              <a:t>Largange</a:t>
            </a:r>
            <a:r>
              <a:rPr lang="it-IT" dirty="0"/>
              <a:t> are NOW </a:t>
            </a:r>
            <a:r>
              <a:rPr lang="it-IT" dirty="0" err="1"/>
              <a:t>integers</a:t>
            </a:r>
            <a:endParaRPr lang="it-IT" dirty="0"/>
          </a:p>
          <a:p>
            <a:pPr>
              <a:buFont typeface="Wingdings" pitchFamily="2" charset="2"/>
              <a:buNone/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Construct</a:t>
            </a:r>
            <a:r>
              <a:rPr lang="it-IT" dirty="0"/>
              <a:t> “</a:t>
            </a:r>
            <a:r>
              <a:rPr lang="it-IT" dirty="0" err="1"/>
              <a:t>signature</a:t>
            </a:r>
            <a:r>
              <a:rPr lang="it-IT" dirty="0"/>
              <a:t>” (?!) </a:t>
            </a:r>
            <a:r>
              <a:rPr lang="it-IT" dirty="0" err="1"/>
              <a:t>as</a:t>
            </a:r>
            <a:endParaRPr lang="it-IT" dirty="0"/>
          </a:p>
          <a:p>
            <a:pPr lvl="1">
              <a:defRPr/>
            </a:pPr>
            <a:endParaRPr lang="it-IT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700338" y="1062038"/>
          <a:ext cx="55594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zione" r:id="rId3" imgW="2705040" imgH="241200" progId="Equation.3">
                  <p:embed/>
                </p:oleObj>
              </mc:Choice>
              <mc:Fallback>
                <p:oleObj name="Equazione" r:id="rId3" imgW="270504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62038"/>
                        <a:ext cx="55594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2700338" y="1736725"/>
          <a:ext cx="3106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zione" r:id="rId5" imgW="1511280" imgH="228600" progId="Equation.3">
                  <p:embed/>
                </p:oleObj>
              </mc:Choice>
              <mc:Fallback>
                <p:oleObj name="Equazione" r:id="rId5" imgW="15112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736725"/>
                        <a:ext cx="31067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616575" y="2708275"/>
          <a:ext cx="21971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zione" r:id="rId7" imgW="1066680" imgH="253800" progId="Equation.3">
                  <p:embed/>
                </p:oleObj>
              </mc:Choice>
              <mc:Fallback>
                <p:oleObj name="Equazione" r:id="rId7" imgW="1066680" imgH="2538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708275"/>
                        <a:ext cx="21971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974850" y="4581525"/>
          <a:ext cx="57785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zione" r:id="rId9" imgW="2806560" imgH="279360" progId="Equation.3">
                  <p:embed/>
                </p:oleObj>
              </mc:Choice>
              <mc:Fallback>
                <p:oleObj name="Equazione" r:id="rId9" imgW="280656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581525"/>
                        <a:ext cx="5778500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CasellaDiTesto 14"/>
          <p:cNvSpPr txBox="1">
            <a:spLocks noChangeArrowheads="1"/>
          </p:cNvSpPr>
          <p:nvPr/>
        </p:nvSpPr>
        <p:spPr bwMode="auto">
          <a:xfrm>
            <a:off x="215900" y="5207000"/>
            <a:ext cx="9021763" cy="113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3200" b="1">
                <a:solidFill>
                  <a:srgbClr val="FF0000"/>
                </a:solidFill>
              </a:rPr>
              <a:t>Not yet our signature: extra factor L! at exponent…</a:t>
            </a:r>
          </a:p>
          <a:p>
            <a:pPr algn="ctr"/>
            <a:r>
              <a:rPr lang="it-IT" sz="2400" b="1">
                <a:solidFill>
                  <a:srgbClr val="FF0000"/>
                </a:solidFill>
              </a:rPr>
              <a:t>How to get rid of this?? (cannot do mod </a:t>
            </a:r>
            <a:r>
              <a:rPr lang="it-IT" sz="2400" b="1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it-IT" sz="2400" b="1">
                <a:solidFill>
                  <a:srgbClr val="FF0000"/>
                </a:solidFill>
              </a:rPr>
              <a:t>(N) inverses: back to the start!)</a:t>
            </a:r>
            <a:r>
              <a:rPr lang="it-IT" sz="3600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2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really…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Remember</a:t>
            </a:r>
            <a:r>
              <a:rPr lang="it-IT" dirty="0"/>
              <a:t> RSA common </a:t>
            </a:r>
            <a:r>
              <a:rPr lang="it-IT" dirty="0" err="1"/>
              <a:t>modulus</a:t>
            </a:r>
            <a:r>
              <a:rPr lang="it-IT" dirty="0"/>
              <a:t> </a:t>
            </a:r>
            <a:r>
              <a:rPr lang="it-IT" dirty="0" err="1"/>
              <a:t>attack</a:t>
            </a:r>
            <a:endParaRPr lang="it-IT" dirty="0"/>
          </a:p>
          <a:p>
            <a:pPr lvl="2">
              <a:defRPr/>
            </a:pPr>
            <a:r>
              <a:rPr lang="it-IT" dirty="0"/>
              <a:t>Alice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m </a:t>
            </a:r>
            <a:r>
              <a:rPr lang="it-IT" dirty="0" err="1"/>
              <a:t>with</a:t>
            </a:r>
            <a:r>
              <a:rPr lang="it-IT" dirty="0"/>
              <a:t> public key </a:t>
            </a:r>
            <a:r>
              <a:rPr lang="it-IT" dirty="0" err="1"/>
              <a:t>e</a:t>
            </a:r>
            <a:r>
              <a:rPr lang="it-IT" baseline="-25000" dirty="0" err="1"/>
              <a:t>a</a:t>
            </a:r>
            <a:endParaRPr lang="it-IT" baseline="-25000" dirty="0"/>
          </a:p>
          <a:p>
            <a:pPr lvl="2">
              <a:defRPr/>
            </a:pPr>
            <a:r>
              <a:rPr lang="it-IT" dirty="0"/>
              <a:t>Bob </a:t>
            </a:r>
            <a:r>
              <a:rPr lang="it-IT" dirty="0" err="1"/>
              <a:t>encrypt</a:t>
            </a:r>
            <a:r>
              <a:rPr lang="it-IT" dirty="0"/>
              <a:t> SAME </a:t>
            </a:r>
            <a:r>
              <a:rPr lang="it-IT" dirty="0" err="1"/>
              <a:t>message</a:t>
            </a:r>
            <a:r>
              <a:rPr lang="it-IT" dirty="0"/>
              <a:t> m </a:t>
            </a:r>
            <a:r>
              <a:rPr lang="it-IT" dirty="0" err="1"/>
              <a:t>with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public key </a:t>
            </a:r>
            <a:r>
              <a:rPr lang="it-IT" dirty="0" err="1"/>
              <a:t>e</a:t>
            </a:r>
            <a:r>
              <a:rPr lang="it-IT" baseline="-25000" dirty="0" err="1"/>
              <a:t>b</a:t>
            </a:r>
            <a:endParaRPr lang="it-IT" baseline="-25000" dirty="0"/>
          </a:p>
          <a:p>
            <a:pPr lvl="2">
              <a:defRPr/>
            </a:pPr>
            <a:r>
              <a:rPr lang="it-IT" dirty="0" err="1"/>
              <a:t>Module</a:t>
            </a:r>
            <a:r>
              <a:rPr lang="it-IT" dirty="0"/>
              <a:t> N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endParaRPr lang="it-IT" dirty="0"/>
          </a:p>
          <a:p>
            <a:pPr lvl="2">
              <a:defRPr/>
            </a:pPr>
            <a:r>
              <a:rPr lang="it-IT" dirty="0" err="1"/>
              <a:t>gcd</a:t>
            </a:r>
            <a:r>
              <a:rPr lang="it-IT" dirty="0"/>
              <a:t>(</a:t>
            </a:r>
            <a:r>
              <a:rPr lang="it-IT" dirty="0" err="1"/>
              <a:t>e</a:t>
            </a:r>
            <a:r>
              <a:rPr lang="it-IT" baseline="-25000" dirty="0" err="1"/>
              <a:t>a</a:t>
            </a:r>
            <a:r>
              <a:rPr lang="it-IT" dirty="0"/>
              <a:t>,</a:t>
            </a:r>
            <a:r>
              <a:rPr lang="it-IT" dirty="0" err="1"/>
              <a:t>e</a:t>
            </a:r>
            <a:r>
              <a:rPr lang="it-IT" baseline="-25000" dirty="0" err="1"/>
              <a:t>b</a:t>
            </a:r>
            <a:r>
              <a:rPr lang="it-IT" dirty="0"/>
              <a:t>)=1</a:t>
            </a:r>
          </a:p>
          <a:p>
            <a:pPr lvl="1">
              <a:defRPr/>
            </a:pPr>
            <a:r>
              <a:rPr lang="it-IT" dirty="0" err="1"/>
              <a:t>Then</a:t>
            </a:r>
            <a:endParaRPr lang="it-IT" dirty="0"/>
          </a:p>
          <a:p>
            <a:pPr lvl="2">
              <a:defRPr/>
            </a:pPr>
            <a:r>
              <a:rPr lang="it-IT" dirty="0" err="1"/>
              <a:t>Message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easily</a:t>
            </a:r>
            <a:r>
              <a:rPr lang="it-IT" dirty="0"/>
              <a:t> </a:t>
            </a:r>
            <a:r>
              <a:rPr lang="it-IT" dirty="0" err="1"/>
              <a:t>decrypted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euclidean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</a:t>
            </a:r>
          </a:p>
          <a:p>
            <a:pPr lvl="3">
              <a:defRPr/>
            </a:pPr>
            <a:r>
              <a:rPr lang="it-IT" dirty="0" err="1"/>
              <a:t>Find</a:t>
            </a:r>
            <a:r>
              <a:rPr lang="it-IT" dirty="0"/>
              <a:t> r,s s.t. e</a:t>
            </a:r>
            <a:r>
              <a:rPr lang="it-IT" baseline="-25000" dirty="0"/>
              <a:t>a</a:t>
            </a:r>
            <a:r>
              <a:rPr lang="it-IT" dirty="0"/>
              <a:t>∙r+e</a:t>
            </a:r>
            <a:r>
              <a:rPr lang="it-IT" baseline="-25000" dirty="0"/>
              <a:t>b</a:t>
            </a:r>
            <a:r>
              <a:rPr lang="it-IT" dirty="0"/>
              <a:t>∙s=gcd(</a:t>
            </a:r>
            <a:r>
              <a:rPr lang="it-IT" dirty="0" err="1"/>
              <a:t>e</a:t>
            </a:r>
            <a:r>
              <a:rPr lang="it-IT" baseline="-25000" dirty="0" err="1"/>
              <a:t>a</a:t>
            </a:r>
            <a:r>
              <a:rPr lang="it-IT" dirty="0"/>
              <a:t>,</a:t>
            </a:r>
            <a:r>
              <a:rPr lang="it-IT" dirty="0" err="1"/>
              <a:t>e</a:t>
            </a:r>
            <a:r>
              <a:rPr lang="it-IT" baseline="-25000" dirty="0" err="1"/>
              <a:t>b</a:t>
            </a:r>
            <a:r>
              <a:rPr lang="it-IT" dirty="0"/>
              <a:t>)=1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8062913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RSA common </a:t>
            </a:r>
            <a:r>
              <a:rPr lang="it-IT" dirty="0" err="1"/>
              <a:t>modulus</a:t>
            </a:r>
            <a:r>
              <a:rPr lang="it-IT" dirty="0"/>
              <a:t> </a:t>
            </a:r>
            <a:r>
              <a:rPr lang="it-IT" dirty="0" err="1"/>
              <a:t>attack…</a:t>
            </a:r>
            <a:endParaRPr lang="it-IT" dirty="0"/>
          </a:p>
        </p:txBody>
      </p:sp>
      <p:sp>
        <p:nvSpPr>
          <p:cNvPr id="9222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/>
              <a:t>You know e</a:t>
            </a:r>
            <a:r>
              <a:rPr lang="it-IT" sz="2400" baseline="-25000"/>
              <a:t>a</a:t>
            </a:r>
            <a:r>
              <a:rPr lang="it-IT" sz="2400"/>
              <a:t>,e</a:t>
            </a:r>
            <a:r>
              <a:rPr lang="it-IT" sz="2400" baseline="-25000"/>
              <a:t>b </a:t>
            </a:r>
            <a:r>
              <a:rPr lang="it-IT" sz="2400"/>
              <a:t>(co-primes)</a:t>
            </a:r>
          </a:p>
          <a:p>
            <a:endParaRPr lang="it-IT" sz="2400"/>
          </a:p>
          <a:p>
            <a:r>
              <a:rPr lang="it-IT" sz="2400"/>
              <a:t>Determine r,s from Extended Euclidean Algorithm s.t.</a:t>
            </a:r>
          </a:p>
          <a:p>
            <a:pPr>
              <a:buFont typeface="Wingdings" pitchFamily="2" charset="2"/>
              <a:buNone/>
            </a:pPr>
            <a:endParaRPr lang="it-IT" sz="2400"/>
          </a:p>
          <a:p>
            <a:r>
              <a:rPr lang="it-IT" sz="2400"/>
              <a:t>You are given encrypted messages</a:t>
            </a:r>
          </a:p>
          <a:p>
            <a:endParaRPr lang="it-IT" sz="2400"/>
          </a:p>
          <a:p>
            <a:r>
              <a:rPr lang="it-IT" sz="2400"/>
              <a:t>You wish to know m, but no decrypt key…</a:t>
            </a:r>
          </a:p>
          <a:p>
            <a:endParaRPr lang="it-IT" sz="2400"/>
          </a:p>
          <a:p>
            <a:r>
              <a:rPr lang="it-IT" sz="2400"/>
              <a:t>Not needed! Decrypt message as</a:t>
            </a:r>
          </a:p>
        </p:txBody>
      </p:sp>
      <p:graphicFrame>
        <p:nvGraphicFramePr>
          <p:cNvPr id="4099" name="Object 2"/>
          <p:cNvGraphicFramePr>
            <a:graphicFrameLocks noChangeAspect="1"/>
          </p:cNvGraphicFramePr>
          <p:nvPr/>
        </p:nvGraphicFramePr>
        <p:xfrm>
          <a:off x="4745038" y="2492375"/>
          <a:ext cx="245586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zione" r:id="rId3" imgW="914400" imgH="228600" progId="Equation.3">
                  <p:embed/>
                </p:oleObj>
              </mc:Choice>
              <mc:Fallback>
                <p:oleObj name="Equazione" r:id="rId3" imgW="9144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8" y="2492375"/>
                        <a:ext cx="2455862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837363" y="3213100"/>
          <a:ext cx="1335087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zione" r:id="rId5" imgW="520560" imgH="228600" progId="Equation.3">
                  <p:embed/>
                </p:oleObj>
              </mc:Choice>
              <mc:Fallback>
                <p:oleObj name="Equazione" r:id="rId5" imgW="5205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3213100"/>
                        <a:ext cx="1335087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167063" y="5443538"/>
          <a:ext cx="537210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zione" r:id="rId7" imgW="1726920" imgH="266400" progId="Equation.3">
                  <p:embed/>
                </p:oleObj>
              </mc:Choice>
              <mc:Fallback>
                <p:oleObj name="Equazione" r:id="rId7" imgW="1726920" imgH="266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5443538"/>
                        <a:ext cx="5372100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…used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a </a:t>
            </a: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purpose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!</a:t>
            </a: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511300" y="1268413"/>
          <a:ext cx="6354763" cy="393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zione" r:id="rId3" imgW="2781000" imgH="1726920" progId="Equation.3">
                  <p:embed/>
                </p:oleObj>
              </mc:Choice>
              <mc:Fallback>
                <p:oleObj name="Equazione" r:id="rId3" imgW="2781000" imgH="1726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268413"/>
                        <a:ext cx="6354763" cy="393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CasellaDiTesto 6"/>
          <p:cNvSpPr txBox="1">
            <a:spLocks noChangeArrowheads="1"/>
          </p:cNvSpPr>
          <p:nvPr/>
        </p:nvSpPr>
        <p:spPr bwMode="auto">
          <a:xfrm>
            <a:off x="925513" y="5262563"/>
            <a:ext cx="7602537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it-IT" sz="2400" b="1">
                <a:solidFill>
                  <a:srgbClr val="FF0000"/>
                </a:solidFill>
              </a:rPr>
              <a:t>If public key e is a prime larger than L, then this surely works!</a:t>
            </a:r>
          </a:p>
          <a:p>
            <a:pPr algn="ctr"/>
            <a:r>
              <a:rPr lang="it-IT" sz="2400" b="1">
                <a:solidFill>
                  <a:srgbClr val="FF0000"/>
                </a:solidFill>
              </a:rPr>
              <a:t>Besides this, RSA signature remains perfectly standard!</a:t>
            </a:r>
          </a:p>
        </p:txBody>
      </p:sp>
      <p:sp>
        <p:nvSpPr>
          <p:cNvPr id="10245" name="CasellaDiTesto 7"/>
          <p:cNvSpPr txBox="1">
            <a:spLocks noChangeArrowheads="1"/>
          </p:cNvSpPr>
          <p:nvPr/>
        </p:nvSpPr>
        <p:spPr bwMode="auto">
          <a:xfrm>
            <a:off x="7304088" y="2924175"/>
            <a:ext cx="16605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>
                <a:solidFill>
                  <a:srgbClr val="FF0000"/>
                </a:solidFill>
              </a:rPr>
              <a:t>We have cast </a:t>
            </a:r>
            <a:br>
              <a:rPr lang="it-IT">
                <a:solidFill>
                  <a:srgbClr val="FF0000"/>
                </a:solidFill>
              </a:rPr>
            </a:br>
            <a:r>
              <a:rPr lang="it-IT">
                <a:solidFill>
                  <a:srgbClr val="FF0000"/>
                </a:solidFill>
              </a:rPr>
              <a:t>our problem as </a:t>
            </a:r>
            <a:br>
              <a:rPr lang="it-IT">
                <a:solidFill>
                  <a:srgbClr val="FF0000"/>
                </a:solidFill>
              </a:rPr>
            </a:br>
            <a:r>
              <a:rPr lang="it-IT">
                <a:solidFill>
                  <a:srgbClr val="FF0000"/>
                </a:solidFill>
              </a:rPr>
              <a:t>an RSA common </a:t>
            </a:r>
            <a:br>
              <a:rPr lang="it-IT">
                <a:solidFill>
                  <a:srgbClr val="FF0000"/>
                </a:solidFill>
              </a:rPr>
            </a:br>
            <a:r>
              <a:rPr lang="it-IT">
                <a:solidFill>
                  <a:srgbClr val="FF0000"/>
                </a:solidFill>
              </a:rPr>
              <a:t>modulus attack!</a:t>
            </a:r>
          </a:p>
        </p:txBody>
      </p:sp>
      <p:cxnSp>
        <p:nvCxnSpPr>
          <p:cNvPr id="10246" name="Connettore 2 9"/>
          <p:cNvCxnSpPr>
            <a:cxnSpLocks noChangeShapeType="1"/>
            <a:stCxn id="10245" idx="1"/>
          </p:cNvCxnSpPr>
          <p:nvPr/>
        </p:nvCxnSpPr>
        <p:spPr bwMode="auto">
          <a:xfrm flipH="1" flipV="1">
            <a:off x="5435600" y="3284538"/>
            <a:ext cx="1868488" cy="241300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  <p:cxnSp>
        <p:nvCxnSpPr>
          <p:cNvPr id="10247" name="Connettore 2 12"/>
          <p:cNvCxnSpPr>
            <a:cxnSpLocks noChangeShapeType="1"/>
            <a:stCxn id="10245" idx="1"/>
          </p:cNvCxnSpPr>
          <p:nvPr/>
        </p:nvCxnSpPr>
        <p:spPr bwMode="auto">
          <a:xfrm flipH="1">
            <a:off x="6443663" y="3525838"/>
            <a:ext cx="860425" cy="371475"/>
          </a:xfrm>
          <a:prstGeom prst="straightConnector1">
            <a:avLst/>
          </a:prstGeom>
          <a:noFill/>
          <a:ln w="50800" algn="ctr">
            <a:solidFill>
              <a:srgbClr val="FF0000"/>
            </a:solidFill>
            <a:round/>
            <a:headEnd type="none" w="sm" len="sm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Caveats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Previous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largely</a:t>
            </a:r>
            <a:r>
              <a:rPr lang="it-IT" dirty="0"/>
              <a:t> </a:t>
            </a:r>
            <a:r>
              <a:rPr lang="it-IT" dirty="0" err="1"/>
              <a:t>simplified</a:t>
            </a:r>
            <a:endParaRPr lang="it-IT" dirty="0"/>
          </a:p>
          <a:p>
            <a:pPr lvl="1">
              <a:defRPr/>
            </a:pPr>
            <a:r>
              <a:rPr lang="it-IT" dirty="0" err="1"/>
              <a:t>Actual</a:t>
            </a:r>
            <a:r>
              <a:rPr lang="it-IT" dirty="0"/>
              <a:t> </a:t>
            </a:r>
            <a:r>
              <a:rPr lang="it-IT" dirty="0" err="1"/>
              <a:t>proposal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Victor </a:t>
            </a:r>
            <a:r>
              <a:rPr lang="it-IT" dirty="0" err="1"/>
              <a:t>Shoup</a:t>
            </a:r>
            <a:r>
              <a:rPr lang="it-IT" dirty="0"/>
              <a:t>, 2000, </a:t>
            </a: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signatures</a:t>
            </a:r>
            <a:endParaRPr lang="it-IT" dirty="0"/>
          </a:p>
          <a:p>
            <a:pPr lvl="2">
              <a:defRPr/>
            </a:pPr>
            <a:r>
              <a:rPr lang="it-IT" dirty="0" err="1"/>
              <a:t>Runs</a:t>
            </a:r>
            <a:r>
              <a:rPr lang="it-IT" dirty="0"/>
              <a:t> </a:t>
            </a:r>
            <a:r>
              <a:rPr lang="it-IT" dirty="0" err="1"/>
              <a:t>computations</a:t>
            </a:r>
            <a:r>
              <a:rPr lang="it-IT" dirty="0"/>
              <a:t> on </a:t>
            </a:r>
            <a:r>
              <a:rPr lang="it-IT" dirty="0" err="1"/>
              <a:t>special</a:t>
            </a:r>
            <a:r>
              <a:rPr lang="it-IT" dirty="0"/>
              <a:t> </a:t>
            </a:r>
            <a:r>
              <a:rPr lang="it-IT" dirty="0" err="1"/>
              <a:t>subgroup</a:t>
            </a:r>
            <a:r>
              <a:rPr lang="it-IT" dirty="0"/>
              <a:t> (</a:t>
            </a:r>
            <a:r>
              <a:rPr lang="it-IT" dirty="0" err="1"/>
              <a:t>quadratic</a:t>
            </a:r>
            <a:r>
              <a:rPr lang="it-IT" dirty="0"/>
              <a:t> </a:t>
            </a:r>
            <a:r>
              <a:rPr lang="it-IT" dirty="0" err="1"/>
              <a:t>residues</a:t>
            </a:r>
            <a:r>
              <a:rPr lang="it-IT" dirty="0"/>
              <a:t>) and </a:t>
            </a:r>
            <a:r>
              <a:rPr lang="it-IT" dirty="0" err="1"/>
              <a:t>relies</a:t>
            </a:r>
            <a:r>
              <a:rPr lang="it-IT" dirty="0"/>
              <a:t> on strong RSA (</a:t>
            </a:r>
            <a:r>
              <a:rPr lang="it-IT" dirty="0" err="1"/>
              <a:t>safe</a:t>
            </a:r>
            <a:r>
              <a:rPr lang="it-IT" dirty="0"/>
              <a:t> </a:t>
            </a:r>
            <a:r>
              <a:rPr lang="it-IT" dirty="0" err="1"/>
              <a:t>primes</a:t>
            </a:r>
            <a:r>
              <a:rPr lang="it-IT" dirty="0"/>
              <a:t>)</a:t>
            </a:r>
          </a:p>
          <a:p>
            <a:pPr lvl="2">
              <a:defRPr/>
            </a:pPr>
            <a:r>
              <a:rPr lang="it-IT" dirty="0" err="1"/>
              <a:t>explicitly</a:t>
            </a:r>
            <a:r>
              <a:rPr lang="it-IT" dirty="0"/>
              <a:t> </a:t>
            </a:r>
            <a:r>
              <a:rPr lang="it-IT" dirty="0" err="1"/>
              <a:t>includes</a:t>
            </a:r>
            <a:r>
              <a:rPr lang="it-IT" dirty="0"/>
              <a:t> </a:t>
            </a:r>
            <a:r>
              <a:rPr lang="it-IT" dirty="0" err="1"/>
              <a:t>verifiability</a:t>
            </a:r>
            <a:r>
              <a:rPr lang="it-IT" dirty="0"/>
              <a:t> and security </a:t>
            </a:r>
            <a:r>
              <a:rPr lang="it-IT" dirty="0" err="1"/>
              <a:t>proofs</a:t>
            </a:r>
            <a:endParaRPr lang="it-IT" dirty="0"/>
          </a:p>
          <a:p>
            <a:pPr lvl="1">
              <a:defRPr/>
            </a:pPr>
            <a:r>
              <a:rPr lang="it-IT" dirty="0" err="1"/>
              <a:t>However</a:t>
            </a:r>
            <a:r>
              <a:rPr lang="it-IT" dirty="0"/>
              <a:t>, </a:t>
            </a:r>
            <a:r>
              <a:rPr lang="it-IT" dirty="0" err="1"/>
              <a:t>essence</a:t>
            </a:r>
            <a:r>
              <a:rPr lang="it-IT" dirty="0"/>
              <a:t> </a:t>
            </a:r>
            <a:r>
              <a:rPr lang="it-IT" dirty="0" err="1"/>
              <a:t>captured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simplified</a:t>
            </a:r>
            <a:r>
              <a:rPr lang="it-IT" dirty="0"/>
              <a:t> </a:t>
            </a:r>
            <a:r>
              <a:rPr lang="it-IT" dirty="0" err="1"/>
              <a:t>explanation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Further</a:t>
            </a:r>
            <a:r>
              <a:rPr lang="it-IT" dirty="0"/>
              <a:t> </a:t>
            </a:r>
            <a:r>
              <a:rPr lang="it-IT" dirty="0" err="1"/>
              <a:t>extended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distributed</a:t>
            </a:r>
            <a:endParaRPr lang="it-IT" dirty="0"/>
          </a:p>
          <a:p>
            <a:pPr lvl="1">
              <a:defRPr/>
            </a:pPr>
            <a:r>
              <a:rPr lang="it-IT" dirty="0" err="1"/>
              <a:t>Foque+Stern</a:t>
            </a:r>
            <a:r>
              <a:rPr lang="it-IT" dirty="0"/>
              <a:t>, 2001</a:t>
            </a:r>
          </a:p>
          <a:p>
            <a:pPr lvl="1">
              <a:defRPr/>
            </a:pPr>
            <a:r>
              <a:rPr lang="it-IT" dirty="0" err="1"/>
              <a:t>Complexity</a:t>
            </a:r>
            <a:r>
              <a:rPr lang="it-IT" dirty="0"/>
              <a:t> </a:t>
            </a:r>
            <a:r>
              <a:rPr lang="it-IT" dirty="0" err="1"/>
              <a:t>overcome</a:t>
            </a:r>
            <a:r>
              <a:rPr lang="it-IT" dirty="0"/>
              <a:t>: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distributely</a:t>
            </a:r>
            <a:r>
              <a:rPr lang="it-IT" dirty="0"/>
              <a:t> generate strong RSA </a:t>
            </a:r>
            <a:r>
              <a:rPr lang="it-IT" dirty="0" err="1"/>
              <a:t>module</a:t>
            </a:r>
            <a:endParaRPr lang="it-IT" dirty="0"/>
          </a:p>
          <a:p>
            <a:pPr lvl="2">
              <a:defRPr/>
            </a:pPr>
            <a:r>
              <a:rPr lang="it-IT" dirty="0" err="1"/>
              <a:t>Bypassed</a:t>
            </a:r>
            <a:r>
              <a:rPr lang="it-IT" dirty="0"/>
              <a:t> in </a:t>
            </a:r>
            <a:r>
              <a:rPr lang="it-IT" dirty="0" err="1"/>
              <a:t>Foque</a:t>
            </a:r>
            <a:r>
              <a:rPr lang="it-IT" dirty="0"/>
              <a:t>/Stern work </a:t>
            </a:r>
            <a:r>
              <a:rPr lang="it-IT" dirty="0" err="1"/>
              <a:t>by</a:t>
            </a:r>
            <a:r>
              <a:rPr lang="it-IT" dirty="0"/>
              <a:t> alternative </a:t>
            </a:r>
            <a:r>
              <a:rPr lang="it-IT" dirty="0" err="1"/>
              <a:t>approach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98725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err="1"/>
              <a:t>Threshold</a:t>
            </a:r>
            <a:r>
              <a:rPr lang="it-IT" dirty="0"/>
              <a:t> </a:t>
            </a:r>
            <a:r>
              <a:rPr lang="it-IT" dirty="0" err="1"/>
              <a:t>encryption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use-case</a:t>
            </a:r>
            <a:r>
              <a:rPr lang="it-IT" sz="2400" dirty="0"/>
              <a:t>: </a:t>
            </a:r>
            <a:r>
              <a:rPr lang="it-IT" sz="2400" dirty="0" err="1"/>
              <a:t>ElGamal</a:t>
            </a:r>
            <a:r>
              <a:rPr lang="it-IT" sz="2400" dirty="0"/>
              <a:t>)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1500" y="225425"/>
            <a:ext cx="9001000" cy="649288"/>
          </a:xfrm>
        </p:spPr>
        <p:txBody>
          <a:bodyPr/>
          <a:lstStyle/>
          <a:p>
            <a:r>
              <a:rPr lang="it-IT" dirty="0"/>
              <a:t>Public Key </a:t>
            </a:r>
            <a:r>
              <a:rPr lang="it-IT" dirty="0" err="1"/>
              <a:t>Encryption</a:t>
            </a:r>
            <a:r>
              <a:rPr lang="it-IT" dirty="0"/>
              <a:t> with DLOG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err="1"/>
              <a:t>Recap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1976: </a:t>
            </a:r>
            <a:r>
              <a:rPr lang="it-IT" dirty="0" err="1"/>
              <a:t>Diffie-Hellman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DLOG </a:t>
            </a:r>
            <a:r>
              <a:rPr lang="it-IT" dirty="0" err="1"/>
              <a:t>but</a:t>
            </a:r>
            <a:r>
              <a:rPr lang="it-IT" dirty="0"/>
              <a:t> «</a:t>
            </a:r>
            <a:r>
              <a:rPr lang="it-IT" dirty="0" err="1"/>
              <a:t>only</a:t>
            </a:r>
            <a:r>
              <a:rPr lang="it-IT" dirty="0"/>
              <a:t>» for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agreement</a:t>
            </a:r>
            <a:endParaRPr lang="it-IT" dirty="0"/>
          </a:p>
          <a:p>
            <a:pPr lvl="1"/>
            <a:r>
              <a:rPr lang="it-IT" dirty="0"/>
              <a:t>1977: RSA </a:t>
            </a:r>
            <a:r>
              <a:rPr lang="it-IT" dirty="0" err="1"/>
              <a:t>solved</a:t>
            </a:r>
            <a:r>
              <a:rPr lang="it-IT" dirty="0"/>
              <a:t> 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with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assumption</a:t>
            </a:r>
            <a:r>
              <a:rPr lang="it-IT" dirty="0"/>
              <a:t> (</a:t>
            </a:r>
            <a:r>
              <a:rPr lang="it-IT" dirty="0" err="1"/>
              <a:t>factorization</a:t>
            </a:r>
            <a:r>
              <a:rPr lang="it-IT" dirty="0"/>
              <a:t>)</a:t>
            </a:r>
          </a:p>
          <a:p>
            <a:pPr lvl="4"/>
            <a:endParaRPr lang="it-IT" dirty="0"/>
          </a:p>
          <a:p>
            <a:r>
              <a:rPr lang="it-IT" dirty="0" err="1"/>
              <a:t>Question</a:t>
            </a:r>
            <a:r>
              <a:rPr lang="it-IT" dirty="0"/>
              <a:t>: 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with DLOG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how</a:t>
            </a:r>
            <a:r>
              <a:rPr lang="it-IT" dirty="0">
                <a:sym typeface="Wingdings" panose="05000000000000000000" pitchFamily="2" charset="2"/>
              </a:rPr>
              <a:t> to?</a:t>
            </a:r>
          </a:p>
          <a:p>
            <a:pPr lvl="4"/>
            <a:endParaRPr lang="it-IT" dirty="0">
              <a:sym typeface="Wingdings" panose="05000000000000000000" pitchFamily="2" charset="2"/>
            </a:endParaRPr>
          </a:p>
          <a:p>
            <a:r>
              <a:rPr lang="it-IT" dirty="0" err="1">
                <a:sym typeface="Wingdings" panose="05000000000000000000" pitchFamily="2" charset="2"/>
              </a:rPr>
              <a:t>Answer</a:t>
            </a:r>
            <a:r>
              <a:rPr lang="it-IT" dirty="0">
                <a:sym typeface="Wingdings" panose="05000000000000000000" pitchFamily="2" charset="2"/>
              </a:rPr>
              <a:t>: </a:t>
            </a:r>
            <a:r>
              <a:rPr lang="it-IT" dirty="0" err="1">
                <a:sym typeface="Wingdings" panose="05000000000000000000" pitchFamily="2" charset="2"/>
              </a:rPr>
              <a:t>El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Gamal</a:t>
            </a:r>
            <a:r>
              <a:rPr lang="it-IT" dirty="0">
                <a:sym typeface="Wingdings" panose="05000000000000000000" pitchFamily="2" charset="2"/>
              </a:rPr>
              <a:t>, 1985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turn DH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agreement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into</a:t>
            </a:r>
            <a:r>
              <a:rPr lang="it-IT" dirty="0">
                <a:sym typeface="Wingdings" panose="05000000000000000000" pitchFamily="2" charset="2"/>
              </a:rPr>
              <a:t> an </a:t>
            </a:r>
            <a:r>
              <a:rPr lang="it-IT" dirty="0" err="1">
                <a:sym typeface="Wingdings" panose="05000000000000000000" pitchFamily="2" charset="2"/>
              </a:rPr>
              <a:t>encryption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protocol</a:t>
            </a:r>
            <a:endParaRPr lang="it-IT" dirty="0">
              <a:sym typeface="Wingdings" panose="05000000000000000000" pitchFamily="2" charset="2"/>
            </a:endParaRPr>
          </a:p>
          <a:p>
            <a:pPr lvl="1"/>
            <a:r>
              <a:rPr lang="it-IT" dirty="0">
                <a:sym typeface="Wingdings" panose="05000000000000000000" pitchFamily="2" charset="2"/>
              </a:rPr>
              <a:t>Construction: a Columbus </a:t>
            </a:r>
            <a:r>
              <a:rPr lang="it-IT" dirty="0" err="1">
                <a:sym typeface="Wingdings" panose="05000000000000000000" pitchFamily="2" charset="2"/>
              </a:rPr>
              <a:t>egg</a:t>
            </a:r>
            <a:r>
              <a:rPr lang="it-IT" dirty="0">
                <a:sym typeface="Wingdings" panose="05000000000000000000" pitchFamily="2" charset="2"/>
              </a:rPr>
              <a:t>! 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10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DLOG </a:t>
            </a:r>
            <a:r>
              <a:rPr lang="it-IT" dirty="0" err="1"/>
              <a:t>cryptosystems</a:t>
            </a:r>
            <a:r>
              <a:rPr lang="it-IT" dirty="0"/>
              <a:t>?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367644" y="3248980"/>
            <a:ext cx="572464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sz="2400" u="sng" dirty="0" err="1"/>
              <a:t>Symm</a:t>
            </a:r>
            <a:r>
              <a:rPr lang="en-US" sz="2400" u="sng" dirty="0"/>
              <a:t> key equiv</a:t>
            </a:r>
            <a:r>
              <a:rPr lang="en-US" sz="2400" dirty="0"/>
              <a:t>	</a:t>
            </a:r>
            <a:r>
              <a:rPr lang="en-US" sz="2400" u="sng" dirty="0"/>
              <a:t>modulus size</a:t>
            </a:r>
            <a:r>
              <a:rPr lang="en-US" sz="24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80 bits		  	1024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128 bits		  	3072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256 bits 		</a:t>
            </a:r>
            <a:r>
              <a:rPr lang="en-US" sz="2400" b="1" u="sng" dirty="0"/>
              <a:t>15360</a:t>
            </a:r>
            <a:r>
              <a:rPr lang="en-US" sz="2400" dirty="0"/>
              <a:t> bits</a:t>
            </a:r>
            <a:endParaRPr lang="it-IT" sz="2400" dirty="0"/>
          </a:p>
        </p:txBody>
      </p:sp>
      <p:grpSp>
        <p:nvGrpSpPr>
          <p:cNvPr id="5" name="Group 5"/>
          <p:cNvGrpSpPr/>
          <p:nvPr/>
        </p:nvGrpSpPr>
        <p:grpSpPr>
          <a:xfrm>
            <a:off x="6322967" y="3265472"/>
            <a:ext cx="1752600" cy="387798"/>
            <a:chOff x="6400800" y="2123962"/>
            <a:chExt cx="1752600" cy="290849"/>
          </a:xfrm>
        </p:grpSpPr>
        <p:sp>
          <p:nvSpPr>
            <p:cNvPr id="6" name="TextBox 6"/>
            <p:cNvSpPr txBox="1"/>
            <p:nvPr/>
          </p:nvSpPr>
          <p:spPr>
            <a:xfrm>
              <a:off x="6420383" y="2123962"/>
              <a:ext cx="1661031" cy="290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/>
                <a:t>Elliptic Curve</a:t>
              </a:r>
            </a:p>
          </p:txBody>
        </p:sp>
        <p:cxnSp>
          <p:nvCxnSpPr>
            <p:cNvPr id="7" name="Straight Connector 7"/>
            <p:cNvCxnSpPr/>
            <p:nvPr/>
          </p:nvCxnSpPr>
          <p:spPr>
            <a:xfrm>
              <a:off x="6400800" y="2372344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8"/>
          <p:cNvSpPr txBox="1"/>
          <p:nvPr/>
        </p:nvSpPr>
        <p:spPr>
          <a:xfrm>
            <a:off x="6566754" y="3570757"/>
            <a:ext cx="107273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163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283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571 bits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1450667" y="4592690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EC </a:t>
            </a:r>
            <a:r>
              <a:rPr lang="it-IT" sz="2400" b="1" dirty="0" err="1">
                <a:solidFill>
                  <a:srgbClr val="FF0000"/>
                </a:solidFill>
              </a:rPr>
              <a:t>scales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better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than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ordinary</a:t>
            </a:r>
            <a:r>
              <a:rPr lang="it-IT" sz="2400" b="1" dirty="0">
                <a:solidFill>
                  <a:srgbClr val="FF0000"/>
                </a:solidFill>
              </a:rPr>
              <a:t> modular </a:t>
            </a:r>
            <a:r>
              <a:rPr lang="it-IT" sz="2400" b="1" dirty="0" err="1">
                <a:solidFill>
                  <a:srgbClr val="FF0000"/>
                </a:solidFill>
              </a:rPr>
              <a:t>groups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br>
              <a:rPr lang="it-IT" sz="2400" b="1" dirty="0">
                <a:solidFill>
                  <a:srgbClr val="FF0000"/>
                </a:solidFill>
              </a:rPr>
            </a:br>
            <a:r>
              <a:rPr lang="it-IT" sz="2400" b="1" dirty="0">
                <a:solidFill>
                  <a:srgbClr val="FF0000"/>
                </a:solidFill>
              </a:rPr>
              <a:t>with </a:t>
            </a:r>
            <a:r>
              <a:rPr lang="it-IT" sz="2400" b="1" dirty="0" err="1">
                <a:solidFill>
                  <a:srgbClr val="FF0000"/>
                </a:solidFill>
              </a:rPr>
              <a:t>increased</a:t>
            </a:r>
            <a:r>
              <a:rPr lang="it-IT" sz="2400" b="1" dirty="0">
                <a:solidFill>
                  <a:srgbClr val="FF0000"/>
                </a:solidFill>
              </a:rPr>
              <a:t> security </a:t>
            </a:r>
            <a:r>
              <a:rPr lang="it-IT" sz="2400" b="1" dirty="0" err="1">
                <a:solidFill>
                  <a:srgbClr val="FF0000"/>
                </a:solidFill>
              </a:rPr>
              <a:t>parameter</a:t>
            </a:r>
            <a:r>
              <a:rPr lang="it-IT" sz="2400" b="1" dirty="0">
                <a:solidFill>
                  <a:srgbClr val="FF0000"/>
                </a:solidFill>
              </a:rPr>
              <a:t>!! </a:t>
            </a:r>
          </a:p>
          <a:p>
            <a:pPr algn="ctr"/>
            <a:r>
              <a:rPr lang="it-IT" sz="2400" b="1" dirty="0" err="1"/>
              <a:t>Obvious</a:t>
            </a:r>
            <a:r>
              <a:rPr lang="it-IT" sz="2400" b="1" dirty="0"/>
              <a:t> long </a:t>
            </a:r>
            <a:r>
              <a:rPr lang="it-IT" sz="2400" b="1" dirty="0" err="1"/>
              <a:t>term</a:t>
            </a:r>
            <a:r>
              <a:rPr lang="it-IT" sz="2400" b="1" dirty="0"/>
              <a:t> </a:t>
            </a:r>
            <a:r>
              <a:rPr lang="it-IT" sz="2400" b="1" dirty="0" err="1"/>
              <a:t>deployment</a:t>
            </a:r>
            <a:r>
              <a:rPr lang="it-IT" sz="2400" b="1" dirty="0"/>
              <a:t> </a:t>
            </a:r>
            <a:r>
              <a:rPr lang="it-IT" sz="2400" b="1" dirty="0" err="1"/>
              <a:t>choice</a:t>
            </a:r>
            <a:r>
              <a:rPr lang="it-IT" sz="2400" b="1" dirty="0"/>
              <a:t>!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685800" y="1418799"/>
            <a:ext cx="7798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Conveniently</a:t>
            </a:r>
            <a:r>
              <a:rPr lang="it-IT" sz="2800" b="1" dirty="0"/>
              <a:t> </a:t>
            </a:r>
            <a:r>
              <a:rPr lang="it-IT" sz="2800" b="1" dirty="0" err="1"/>
              <a:t>implemented</a:t>
            </a:r>
            <a:r>
              <a:rPr lang="it-IT" sz="2800" b="1" dirty="0"/>
              <a:t> over </a:t>
            </a:r>
            <a:r>
              <a:rPr lang="it-IT" sz="2800" b="1" dirty="0" err="1"/>
              <a:t>Elliptic</a:t>
            </a:r>
            <a:r>
              <a:rPr lang="it-IT" sz="2800" b="1" dirty="0"/>
              <a:t> Curve </a:t>
            </a:r>
            <a:r>
              <a:rPr lang="it-IT" sz="2800" b="1" dirty="0" err="1"/>
              <a:t>Groups</a:t>
            </a:r>
            <a:endParaRPr lang="it-IT" sz="2800" b="1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2155008" y="1873869"/>
            <a:ext cx="52060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And </a:t>
            </a:r>
            <a:r>
              <a:rPr lang="it-IT" sz="2400" b="1" dirty="0" err="1">
                <a:solidFill>
                  <a:srgbClr val="FF0000"/>
                </a:solidFill>
              </a:rPr>
              <a:t>why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want</a:t>
            </a:r>
            <a:r>
              <a:rPr lang="it-IT" sz="2400" b="1" dirty="0">
                <a:solidFill>
                  <a:srgbClr val="FF0000"/>
                </a:solidFill>
              </a:rPr>
              <a:t> EC </a:t>
            </a:r>
            <a:r>
              <a:rPr lang="it-IT" sz="2400" b="1" dirty="0" err="1">
                <a:solidFill>
                  <a:srgbClr val="FF0000"/>
                </a:solidFill>
              </a:rPr>
              <a:t>cryptography</a:t>
            </a:r>
            <a:r>
              <a:rPr lang="it-IT" sz="2400" b="1" dirty="0">
                <a:solidFill>
                  <a:srgbClr val="FF0000"/>
                </a:solidFill>
              </a:rPr>
              <a:t>, </a:t>
            </a:r>
            <a:r>
              <a:rPr lang="it-IT" sz="2400" b="1" dirty="0" err="1">
                <a:solidFill>
                  <a:srgbClr val="FF0000"/>
                </a:solidFill>
              </a:rPr>
              <a:t>then</a:t>
            </a:r>
            <a:r>
              <a:rPr lang="it-IT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116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ElGamal</a:t>
            </a:r>
            <a:r>
              <a:rPr lang="it-IT" dirty="0"/>
              <a:t> - background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cryptosystem</a:t>
            </a:r>
            <a:endParaRPr lang="it-IT" dirty="0"/>
          </a:p>
          <a:p>
            <a:pPr lvl="1">
              <a:defRPr/>
            </a:pPr>
            <a:r>
              <a:rPr lang="it-IT" dirty="0"/>
              <a:t>Public key system, 1985, </a:t>
            </a:r>
            <a:r>
              <a:rPr lang="it-IT" dirty="0" err="1"/>
              <a:t>Taher</a:t>
            </a:r>
            <a:r>
              <a:rPr lang="it-IT" dirty="0"/>
              <a:t> </a:t>
            </a:r>
            <a:r>
              <a:rPr lang="it-IT" dirty="0" err="1"/>
              <a:t>Elgamal</a:t>
            </a:r>
            <a:endParaRPr lang="it-IT" dirty="0"/>
          </a:p>
          <a:p>
            <a:pPr lvl="1">
              <a:defRPr/>
            </a:pPr>
            <a:r>
              <a:rPr lang="it-IT" dirty="0" err="1"/>
              <a:t>Based</a:t>
            </a:r>
            <a:r>
              <a:rPr lang="it-IT" dirty="0"/>
              <a:t> on Discrete log</a:t>
            </a:r>
          </a:p>
          <a:p>
            <a:pPr lvl="2">
              <a:defRPr/>
            </a:pPr>
            <a:r>
              <a:rPr lang="it-IT" dirty="0" err="1"/>
              <a:t>Different</a:t>
            </a:r>
            <a:r>
              <a:rPr lang="it-IT" dirty="0"/>
              <a:t> “hard” </a:t>
            </a:r>
            <a:r>
              <a:rPr lang="it-IT" dirty="0" err="1"/>
              <a:t>problem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RSA (factoring)</a:t>
            </a:r>
          </a:p>
          <a:p>
            <a:pPr lvl="1">
              <a:defRPr/>
            </a:pPr>
            <a:r>
              <a:rPr lang="it-IT" dirty="0" err="1"/>
              <a:t>Dlog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Public Key (</a:t>
            </a:r>
            <a:r>
              <a:rPr lang="it-IT" dirty="0" err="1"/>
              <a:t>asymmetric</a:t>
            </a:r>
            <a:r>
              <a:rPr lang="it-IT" dirty="0"/>
              <a:t>) </a:t>
            </a:r>
            <a:r>
              <a:rPr lang="it-IT" dirty="0" err="1"/>
              <a:t>cryptosystem</a:t>
            </a: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Inspired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DH</a:t>
            </a:r>
          </a:p>
          <a:p>
            <a:pPr lvl="1">
              <a:defRPr/>
            </a:pPr>
            <a:r>
              <a:rPr lang="it-IT" dirty="0"/>
              <a:t>DH = key agreement, NOT a </a:t>
            </a:r>
            <a:r>
              <a:rPr lang="it-IT" dirty="0" err="1"/>
              <a:t>cipher</a:t>
            </a:r>
            <a:endParaRPr lang="it-IT" dirty="0"/>
          </a:p>
          <a:p>
            <a:pPr lvl="1">
              <a:defRPr/>
            </a:pPr>
            <a:r>
              <a:rPr lang="it-IT" dirty="0" err="1"/>
              <a:t>ElGamal</a:t>
            </a:r>
            <a:r>
              <a:rPr lang="it-IT" dirty="0"/>
              <a:t>: </a:t>
            </a:r>
            <a:r>
              <a:rPr lang="it-IT" dirty="0" err="1"/>
              <a:t>turns</a:t>
            </a:r>
            <a:r>
              <a:rPr lang="it-IT" dirty="0"/>
              <a:t> DH idea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</a:t>
            </a:r>
            <a:r>
              <a:rPr lang="it-IT" dirty="0" err="1"/>
              <a:t>asymmetric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  <a:p>
            <a:pPr lvl="2">
              <a:defRPr/>
            </a:pPr>
            <a:endParaRPr lang="it-IT" dirty="0"/>
          </a:p>
          <a:p>
            <a:pPr>
              <a:defRPr/>
            </a:pPr>
            <a:r>
              <a:rPr lang="it-IT" dirty="0" err="1"/>
              <a:t>Probabilistic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  <a:p>
            <a:pPr lvl="1">
              <a:defRPr/>
            </a:pPr>
            <a:r>
              <a:rPr lang="it-IT" dirty="0"/>
              <a:t>Multiple </a:t>
            </a:r>
            <a:r>
              <a:rPr lang="it-IT" dirty="0" err="1"/>
              <a:t>encrypt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=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ciphertexts</a:t>
            </a:r>
            <a:endParaRPr lang="it-IT" dirty="0"/>
          </a:p>
          <a:p>
            <a:pPr lvl="1">
              <a:defRPr/>
            </a:pPr>
            <a:r>
              <a:rPr lang="it-IT" dirty="0" err="1"/>
              <a:t>Semantic</a:t>
            </a:r>
            <a:r>
              <a:rPr lang="it-IT" dirty="0"/>
              <a:t> security (under DDH </a:t>
            </a:r>
            <a:r>
              <a:rPr lang="it-IT" dirty="0" err="1"/>
              <a:t>assumption</a:t>
            </a:r>
            <a:r>
              <a:rPr lang="it-IT" dirty="0"/>
              <a:t>)</a:t>
            </a:r>
          </a:p>
          <a:p>
            <a:pPr lvl="1">
              <a:defRPr/>
            </a:pPr>
            <a:r>
              <a:rPr lang="it-IT" dirty="0"/>
              <a:t>Price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pay</a:t>
            </a:r>
            <a:r>
              <a:rPr lang="it-IT" dirty="0"/>
              <a:t>: 1</a:t>
            </a:r>
            <a:r>
              <a:rPr lang="it-IT" dirty="0">
                <a:sym typeface="Wingdings" pitchFamily="2" charset="2"/>
              </a:rPr>
              <a:t></a:t>
            </a:r>
            <a:r>
              <a:rPr lang="it-IT" dirty="0"/>
              <a:t>2 </a:t>
            </a:r>
            <a:r>
              <a:rPr lang="it-IT" dirty="0" err="1"/>
              <a:t>ciphertext</a:t>
            </a:r>
            <a:r>
              <a:rPr lang="it-IT" dirty="0"/>
              <a:t> </a:t>
            </a:r>
            <a:r>
              <a:rPr lang="it-IT" dirty="0" err="1"/>
              <a:t>expansion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ElGamal</a:t>
            </a:r>
            <a:r>
              <a:rPr lang="it-IT" dirty="0"/>
              <a:t> - sketch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48150" y="1341438"/>
            <a:ext cx="4133850" cy="4667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operations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042988" y="1125538"/>
          <a:ext cx="3057525" cy="327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zione" r:id="rId3" imgW="1282680" imgH="1371600" progId="Equation.3">
                  <p:embed/>
                </p:oleObj>
              </mc:Choice>
              <mc:Fallback>
                <p:oleObj name="Equazione" r:id="rId3" imgW="1282680" imgH="1371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3057525" cy="327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CasellaDiTesto 4"/>
          <p:cNvSpPr txBox="1">
            <a:spLocks noChangeArrowheads="1"/>
          </p:cNvSpPr>
          <p:nvPr/>
        </p:nvSpPr>
        <p:spPr bwMode="auto">
          <a:xfrm>
            <a:off x="4535488" y="2133600"/>
            <a:ext cx="466725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Creative way to “</a:t>
            </a:r>
            <a:r>
              <a:rPr lang="it-IT" b="1" dirty="0" err="1">
                <a:solidFill>
                  <a:srgbClr val="FF0000"/>
                </a:solidFill>
              </a:rPr>
              <a:t>reuse</a:t>
            </a:r>
            <a:r>
              <a:rPr lang="it-IT" b="1" dirty="0">
                <a:solidFill>
                  <a:srgbClr val="FF0000"/>
                </a:solidFill>
              </a:rPr>
              <a:t>” </a:t>
            </a:r>
            <a:r>
              <a:rPr lang="it-IT" b="1" dirty="0" err="1">
                <a:solidFill>
                  <a:srgbClr val="FF0000"/>
                </a:solidFill>
              </a:rPr>
              <a:t>Diffie-Hellman</a:t>
            </a:r>
            <a:r>
              <a:rPr lang="it-IT" b="1" dirty="0">
                <a:solidFill>
                  <a:srgbClr val="FF0000"/>
                </a:solidFill>
              </a:rPr>
              <a:t>!</a:t>
            </a:r>
          </a:p>
          <a:p>
            <a:r>
              <a:rPr lang="it-IT" sz="2400" b="1" dirty="0" err="1">
                <a:solidFill>
                  <a:srgbClr val="FF0000"/>
                </a:solidFill>
              </a:rPr>
              <a:t>g</a:t>
            </a:r>
            <a:r>
              <a:rPr lang="it-IT" sz="2400" b="1" baseline="30000" dirty="0" err="1">
                <a:solidFill>
                  <a:srgbClr val="FF0000"/>
                </a:solidFill>
              </a:rPr>
              <a:t>s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sz="2400" b="1" dirty="0">
                <a:solidFill>
                  <a:srgbClr val="FF0000"/>
                </a:solidFill>
              </a:rPr>
              <a:t>g</a:t>
            </a:r>
            <a:r>
              <a:rPr lang="it-IT" sz="2400" b="1" baseline="30000" dirty="0">
                <a:solidFill>
                  <a:srgbClr val="FF0000"/>
                </a:solidFill>
              </a:rPr>
              <a:t>r</a:t>
            </a:r>
            <a:r>
              <a:rPr lang="it-IT" b="1" dirty="0">
                <a:solidFill>
                  <a:srgbClr val="FF0000"/>
                </a:solidFill>
              </a:rPr>
              <a:t> :  </a:t>
            </a:r>
            <a:r>
              <a:rPr lang="it-IT" b="1" dirty="0" err="1">
                <a:solidFill>
                  <a:srgbClr val="FF0000"/>
                </a:solidFill>
              </a:rPr>
              <a:t>known</a:t>
            </a:r>
            <a:r>
              <a:rPr lang="it-IT" b="1" dirty="0">
                <a:solidFill>
                  <a:srgbClr val="FF0000"/>
                </a:solidFill>
              </a:rPr>
              <a:t> to </a:t>
            </a:r>
            <a:r>
              <a:rPr lang="it-IT" b="1" dirty="0" err="1">
                <a:solidFill>
                  <a:srgbClr val="FF0000"/>
                </a:solidFill>
              </a:rPr>
              <a:t>all</a:t>
            </a:r>
            <a:r>
              <a:rPr lang="it-IT" b="1" dirty="0">
                <a:solidFill>
                  <a:srgbClr val="FF0000"/>
                </a:solidFill>
              </a:rPr>
              <a:t> (</a:t>
            </a:r>
            <a:r>
              <a:rPr lang="it-IT" sz="2400" b="1" dirty="0" err="1">
                <a:solidFill>
                  <a:srgbClr val="FF0000"/>
                </a:solidFill>
              </a:rPr>
              <a:t>g</a:t>
            </a:r>
            <a:r>
              <a:rPr lang="it-IT" sz="2400" b="1" baseline="30000" dirty="0" err="1">
                <a:solidFill>
                  <a:srgbClr val="FF0000"/>
                </a:solidFill>
              </a:rPr>
              <a:t>s</a:t>
            </a:r>
            <a:r>
              <a:rPr lang="it-IT" b="1" dirty="0">
                <a:solidFill>
                  <a:srgbClr val="FF0000"/>
                </a:solidFill>
              </a:rPr>
              <a:t> public, </a:t>
            </a:r>
            <a:r>
              <a:rPr lang="it-IT" sz="2400" b="1" dirty="0">
                <a:solidFill>
                  <a:srgbClr val="FF0000"/>
                </a:solidFill>
              </a:rPr>
              <a:t>g</a:t>
            </a:r>
            <a:r>
              <a:rPr lang="it-IT" sz="2400" b="1" baseline="30000" dirty="0">
                <a:solidFill>
                  <a:srgbClr val="FF0000"/>
                </a:solidFill>
              </a:rPr>
              <a:t>r</a:t>
            </a:r>
            <a:r>
              <a:rPr lang="it-IT" b="1" dirty="0">
                <a:solidFill>
                  <a:srgbClr val="FF0000"/>
                </a:solidFill>
              </a:rPr>
              <a:t> in </a:t>
            </a:r>
            <a:r>
              <a:rPr lang="it-IT" b="1" dirty="0" err="1">
                <a:solidFill>
                  <a:srgbClr val="FF0000"/>
                </a:solidFill>
              </a:rPr>
              <a:t>ciphertext</a:t>
            </a:r>
            <a:r>
              <a:rPr lang="it-IT" b="1" dirty="0">
                <a:solidFill>
                  <a:srgbClr val="FF0000"/>
                </a:solidFill>
              </a:rPr>
              <a:t>) </a:t>
            </a:r>
          </a:p>
          <a:p>
            <a:r>
              <a:rPr lang="it-IT" b="1" dirty="0">
                <a:solidFill>
                  <a:srgbClr val="FF0000"/>
                </a:solidFill>
              </a:rPr>
              <a:t>s:            </a:t>
            </a:r>
            <a:r>
              <a:rPr lang="it-IT" b="1" dirty="0" err="1">
                <a:solidFill>
                  <a:srgbClr val="FF0000"/>
                </a:solidFill>
              </a:rPr>
              <a:t>known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only</a:t>
            </a:r>
            <a:r>
              <a:rPr lang="it-IT" b="1" dirty="0">
                <a:solidFill>
                  <a:srgbClr val="FF0000"/>
                </a:solidFill>
              </a:rPr>
              <a:t> by RX (secret </a:t>
            </a:r>
            <a:r>
              <a:rPr lang="it-IT" b="1" dirty="0" err="1">
                <a:solidFill>
                  <a:srgbClr val="FF0000"/>
                </a:solidFill>
              </a:rPr>
              <a:t>key</a:t>
            </a:r>
            <a:r>
              <a:rPr lang="it-IT" b="1" dirty="0">
                <a:solidFill>
                  <a:srgbClr val="FF0000"/>
                </a:solidFill>
              </a:rPr>
              <a:t>)</a:t>
            </a:r>
          </a:p>
          <a:p>
            <a:r>
              <a:rPr lang="it-IT" b="1">
                <a:solidFill>
                  <a:srgbClr val="FF0000"/>
                </a:solidFill>
              </a:rPr>
              <a:t>r:            </a:t>
            </a:r>
            <a:r>
              <a:rPr lang="it-IT" b="1" dirty="0" err="1">
                <a:solidFill>
                  <a:srgbClr val="FF0000"/>
                </a:solidFill>
              </a:rPr>
              <a:t>known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only</a:t>
            </a:r>
            <a:r>
              <a:rPr lang="it-IT" b="1" dirty="0">
                <a:solidFill>
                  <a:srgbClr val="FF0000"/>
                </a:solidFill>
              </a:rPr>
              <a:t> by TX (random) </a:t>
            </a:r>
          </a:p>
          <a:p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g</a:t>
            </a:r>
            <a:r>
              <a:rPr lang="it-IT" sz="2400" b="1" baseline="30000" dirty="0" err="1">
                <a:solidFill>
                  <a:srgbClr val="FF0000"/>
                </a:solidFill>
              </a:rPr>
              <a:t>sr</a:t>
            </a:r>
            <a:r>
              <a:rPr lang="it-IT" b="1" dirty="0">
                <a:solidFill>
                  <a:srgbClr val="FF0000"/>
                </a:solidFill>
              </a:rPr>
              <a:t> :      No way for </a:t>
            </a:r>
            <a:r>
              <a:rPr lang="it-IT" b="1" dirty="0" err="1">
                <a:solidFill>
                  <a:srgbClr val="FF0000"/>
                </a:solidFill>
              </a:rPr>
              <a:t>anybody</a:t>
            </a:r>
            <a:r>
              <a:rPr lang="it-IT" b="1" dirty="0">
                <a:solidFill>
                  <a:srgbClr val="FF0000"/>
                </a:solidFill>
              </a:rPr>
              <a:t> else to compute</a:t>
            </a:r>
          </a:p>
        </p:txBody>
      </p:sp>
      <p:graphicFrame>
        <p:nvGraphicFramePr>
          <p:cNvPr id="1030" name="Object 2"/>
          <p:cNvGraphicFramePr>
            <a:graphicFrameLocks noChangeAspect="1"/>
          </p:cNvGraphicFramePr>
          <p:nvPr/>
        </p:nvGraphicFramePr>
        <p:xfrm>
          <a:off x="1042988" y="4538663"/>
          <a:ext cx="42084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zione" r:id="rId5" imgW="1765080" imgH="228600" progId="Equation.3">
                  <p:embed/>
                </p:oleObj>
              </mc:Choice>
              <mc:Fallback>
                <p:oleObj name="Equazione" r:id="rId5" imgW="176508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538663"/>
                        <a:ext cx="4208462" cy="546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2"/>
          <p:cNvGraphicFramePr>
            <a:graphicFrameLocks noChangeAspect="1"/>
          </p:cNvGraphicFramePr>
          <p:nvPr/>
        </p:nvGraphicFramePr>
        <p:xfrm>
          <a:off x="1042988" y="5121275"/>
          <a:ext cx="6781800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zione" r:id="rId7" imgW="2844720" imgH="482400" progId="Equation.3">
                  <p:embed/>
                </p:oleObj>
              </mc:Choice>
              <mc:Fallback>
                <p:oleObj name="Equazione" r:id="rId7" imgW="284472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121275"/>
                        <a:ext cx="6781800" cy="11509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 descr="Horizontal brick"/>
          <p:cNvSpPr>
            <a:spLocks noChangeArrowheads="1"/>
          </p:cNvSpPr>
          <p:nvPr/>
        </p:nvSpPr>
        <p:spPr bwMode="auto">
          <a:xfrm>
            <a:off x="5435600" y="5445125"/>
            <a:ext cx="1368425" cy="576263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b="1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Anymmetric</a:t>
            </a:r>
            <a:r>
              <a:rPr lang="it-IT" dirty="0"/>
              <a:t> </a:t>
            </a:r>
            <a:r>
              <a:rPr lang="it-IT" dirty="0" err="1"/>
              <a:t>ciphers</a:t>
            </a:r>
            <a:r>
              <a:rPr lang="it-IT" dirty="0"/>
              <a:t>: </a:t>
            </a:r>
            <a:br>
              <a:rPr lang="it-IT" dirty="0"/>
            </a:br>
            <a:r>
              <a:rPr lang="it-IT" sz="2800" dirty="0"/>
              <a:t>“</a:t>
            </a:r>
            <a:r>
              <a:rPr lang="it-IT" sz="2800" dirty="0" err="1"/>
              <a:t>hybrid</a:t>
            </a:r>
            <a:r>
              <a:rPr lang="it-IT" sz="2800" dirty="0"/>
              <a:t>” </a:t>
            </a:r>
            <a:r>
              <a:rPr lang="it-IT" sz="2800" dirty="0" err="1"/>
              <a:t>usage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376363"/>
            <a:ext cx="7696200" cy="1836737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in </a:t>
            </a:r>
            <a:r>
              <a:rPr lang="it-IT" dirty="0" err="1"/>
              <a:t>group</a:t>
            </a:r>
            <a:endParaRPr lang="it-IT" dirty="0"/>
          </a:p>
          <a:p>
            <a:pPr lvl="1">
              <a:defRPr/>
            </a:pPr>
            <a:r>
              <a:rPr lang="it-IT" dirty="0"/>
              <a:t>E.g., a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1 and p-1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 </a:t>
            </a:r>
            <a:r>
              <a:rPr lang="it-IT" dirty="0" err="1"/>
              <a:t>integers</a:t>
            </a:r>
            <a:endParaRPr lang="it-IT" dirty="0"/>
          </a:p>
          <a:p>
            <a:pPr lvl="1">
              <a:defRPr/>
            </a:pPr>
            <a:r>
              <a:rPr lang="it-IT" dirty="0"/>
              <a:t>Prime p: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instance</a:t>
            </a:r>
            <a:r>
              <a:rPr lang="it-IT" dirty="0"/>
              <a:t> 1024 </a:t>
            </a:r>
            <a:r>
              <a:rPr lang="it-IT" dirty="0" err="1"/>
              <a:t>bits</a:t>
            </a:r>
            <a:endParaRPr lang="it-IT" dirty="0"/>
          </a:p>
          <a:p>
            <a:pPr lvl="1"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messages</a:t>
            </a:r>
            <a:r>
              <a:rPr lang="it-IT" dirty="0"/>
              <a:t> 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longer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!</a:t>
            </a:r>
          </a:p>
          <a:p>
            <a:pPr>
              <a:defRPr/>
            </a:pPr>
            <a:r>
              <a:rPr lang="it-IT" dirty="0" err="1"/>
              <a:t>Hybrid</a:t>
            </a:r>
            <a:r>
              <a:rPr lang="it-IT" dirty="0"/>
              <a:t> </a:t>
            </a:r>
            <a:r>
              <a:rPr lang="it-IT" dirty="0" err="1"/>
              <a:t>encryption</a:t>
            </a:r>
            <a:endParaRPr lang="it-IT" dirty="0"/>
          </a:p>
        </p:txBody>
      </p:sp>
      <p:sp>
        <p:nvSpPr>
          <p:cNvPr id="16389" name="Rettangolo 3"/>
          <p:cNvSpPr>
            <a:spLocks noChangeArrowheads="1"/>
          </p:cNvSpPr>
          <p:nvPr/>
        </p:nvSpPr>
        <p:spPr bwMode="auto">
          <a:xfrm>
            <a:off x="827088" y="3536950"/>
            <a:ext cx="4500562" cy="3968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Long message m</a:t>
            </a:r>
          </a:p>
        </p:txBody>
      </p:sp>
      <p:sp>
        <p:nvSpPr>
          <p:cNvPr id="16390" name="Freccia in giù 4"/>
          <p:cNvSpPr>
            <a:spLocks noChangeArrowheads="1"/>
          </p:cNvSpPr>
          <p:nvPr/>
        </p:nvSpPr>
        <p:spPr bwMode="auto">
          <a:xfrm>
            <a:off x="1258888" y="4076700"/>
            <a:ext cx="504825" cy="1368425"/>
          </a:xfrm>
          <a:prstGeom prst="downArrow">
            <a:avLst>
              <a:gd name="adj1" fmla="val 50000"/>
              <a:gd name="adj2" fmla="val 49934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6391" name="CasellaDiTesto 5"/>
          <p:cNvSpPr txBox="1">
            <a:spLocks noChangeArrowheads="1"/>
          </p:cNvSpPr>
          <p:nvPr/>
        </p:nvSpPr>
        <p:spPr bwMode="auto">
          <a:xfrm>
            <a:off x="2159000" y="4125913"/>
            <a:ext cx="2727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Encrypt with ordinary </a:t>
            </a:r>
            <a:br>
              <a:rPr lang="it-IT"/>
            </a:br>
            <a:r>
              <a:rPr lang="it-IT" b="1"/>
              <a:t>simmetric </a:t>
            </a:r>
            <a:r>
              <a:rPr lang="it-IT"/>
              <a:t>cipher (e.g., AES), </a:t>
            </a:r>
            <a:br>
              <a:rPr lang="it-IT"/>
            </a:br>
            <a:r>
              <a:rPr lang="it-IT"/>
              <a:t>randomly choose K</a:t>
            </a:r>
          </a:p>
        </p:txBody>
      </p:sp>
      <p:sp>
        <p:nvSpPr>
          <p:cNvPr id="16392" name="Rettangolo 6"/>
          <p:cNvSpPr>
            <a:spLocks noChangeArrowheads="1"/>
          </p:cNvSpPr>
          <p:nvPr/>
        </p:nvSpPr>
        <p:spPr bwMode="auto">
          <a:xfrm>
            <a:off x="5435600" y="4400550"/>
            <a:ext cx="865188" cy="360363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Key K</a:t>
            </a:r>
          </a:p>
        </p:txBody>
      </p:sp>
      <p:sp>
        <p:nvSpPr>
          <p:cNvPr id="16393" name="Freccia in giù 7"/>
          <p:cNvSpPr>
            <a:spLocks noChangeArrowheads="1"/>
          </p:cNvSpPr>
          <p:nvPr/>
        </p:nvSpPr>
        <p:spPr bwMode="auto">
          <a:xfrm>
            <a:off x="5651500" y="4868863"/>
            <a:ext cx="504825" cy="576262"/>
          </a:xfrm>
          <a:prstGeom prst="downArrow">
            <a:avLst>
              <a:gd name="adj1" fmla="val 50000"/>
              <a:gd name="adj2" fmla="val 49941"/>
            </a:avLst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6394" name="CasellaDiTesto 8"/>
          <p:cNvSpPr txBox="1">
            <a:spLocks noChangeArrowheads="1"/>
          </p:cNvSpPr>
          <p:nvPr/>
        </p:nvSpPr>
        <p:spPr bwMode="auto">
          <a:xfrm>
            <a:off x="6253163" y="4486275"/>
            <a:ext cx="19954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/>
              <a:t>Encrypt with ElGamal</a:t>
            </a:r>
            <a:br>
              <a:rPr lang="it-IT"/>
            </a:br>
            <a:r>
              <a:rPr lang="it-IT"/>
              <a:t>or other </a:t>
            </a:r>
            <a:r>
              <a:rPr lang="it-IT" b="1"/>
              <a:t>asymmetric</a:t>
            </a:r>
            <a:r>
              <a:rPr lang="it-IT"/>
              <a:t> </a:t>
            </a:r>
            <a:br>
              <a:rPr lang="it-IT"/>
            </a:br>
            <a:r>
              <a:rPr lang="it-IT"/>
              <a:t>cipher</a:t>
            </a:r>
          </a:p>
        </p:txBody>
      </p:sp>
      <p:sp>
        <p:nvSpPr>
          <p:cNvPr id="16395" name="Rectangle 10" descr="Horizontal brick"/>
          <p:cNvSpPr>
            <a:spLocks noChangeArrowheads="1"/>
          </p:cNvSpPr>
          <p:nvPr/>
        </p:nvSpPr>
        <p:spPr bwMode="auto">
          <a:xfrm>
            <a:off x="792163" y="5445125"/>
            <a:ext cx="4572000" cy="576263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t-IT" b="1"/>
          </a:p>
        </p:txBody>
      </p:sp>
      <p:sp>
        <p:nvSpPr>
          <p:cNvPr id="16396" name="Rettangolo 10"/>
          <p:cNvSpPr>
            <a:spLocks noChangeArrowheads="1"/>
          </p:cNvSpPr>
          <p:nvPr/>
        </p:nvSpPr>
        <p:spPr bwMode="auto">
          <a:xfrm>
            <a:off x="827088" y="5516563"/>
            <a:ext cx="4500562" cy="396875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Long message m</a:t>
            </a:r>
          </a:p>
        </p:txBody>
      </p:sp>
      <p:sp>
        <p:nvSpPr>
          <p:cNvPr id="16397" name="Rettangolo 12"/>
          <p:cNvSpPr>
            <a:spLocks noChangeArrowheads="1"/>
          </p:cNvSpPr>
          <p:nvPr/>
        </p:nvSpPr>
        <p:spPr bwMode="auto">
          <a:xfrm>
            <a:off x="5472113" y="5516563"/>
            <a:ext cx="863600" cy="360362"/>
          </a:xfrm>
          <a:prstGeom prst="rect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it-IT"/>
              <a:t>Key 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3" grpId="0" build="p"/>
      <p:bldP spid="16389" grpId="0" animBg="1"/>
      <p:bldP spid="16390" grpId="0" animBg="1"/>
      <p:bldP spid="16391" grpId="0"/>
      <p:bldP spid="16392" grpId="0" animBg="1"/>
      <p:bldP spid="16393" grpId="0" animBg="1"/>
      <p:bldP spid="16394" grpId="0"/>
      <p:bldP spid="16395" grpId="0" animBg="1"/>
      <p:bldP spid="16396" grpId="0" animBg="1"/>
      <p:bldP spid="1639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-108520" y="225425"/>
            <a:ext cx="9217024" cy="649288"/>
          </a:xfrm>
        </p:spPr>
        <p:txBody>
          <a:bodyPr/>
          <a:lstStyle/>
          <a:p>
            <a:pPr>
              <a:defRPr/>
            </a:pPr>
            <a:r>
              <a:rPr lang="it-IT" sz="3200" dirty="0"/>
              <a:t>How </a:t>
            </a:r>
            <a:r>
              <a:rPr lang="it-IT" sz="3200" dirty="0" err="1"/>
              <a:t>El-Gamal-type</a:t>
            </a:r>
            <a:r>
              <a:rPr lang="it-IT" sz="3200" dirty="0"/>
              <a:t> </a:t>
            </a:r>
            <a:r>
              <a:rPr lang="it-IT" sz="3200" dirty="0" err="1"/>
              <a:t>crypto</a:t>
            </a:r>
            <a:r>
              <a:rPr lang="it-IT" sz="3200" dirty="0"/>
              <a:t> </a:t>
            </a:r>
            <a:r>
              <a:rPr lang="it-IT" sz="3200" dirty="0" err="1"/>
              <a:t>is</a:t>
            </a:r>
            <a:r>
              <a:rPr lang="it-IT" sz="3200" dirty="0"/>
              <a:t> </a:t>
            </a:r>
            <a:r>
              <a:rPr lang="it-IT" sz="3200" dirty="0" err="1"/>
              <a:t>used</a:t>
            </a:r>
            <a:r>
              <a:rPr lang="it-IT" sz="3200" dirty="0"/>
              <a:t> </a:t>
            </a:r>
            <a:r>
              <a:rPr lang="it-IT" sz="3200" dirty="0" err="1"/>
              <a:t>today</a:t>
            </a:r>
            <a:r>
              <a:rPr lang="it-IT" sz="3200" dirty="0"/>
              <a:t>? ECIES = </a:t>
            </a:r>
            <a:r>
              <a:rPr lang="it-IT" sz="3200" dirty="0" err="1"/>
              <a:t>Hybrid</a:t>
            </a:r>
            <a:r>
              <a:rPr lang="it-IT" sz="3200" dirty="0"/>
              <a:t> </a:t>
            </a:r>
            <a:r>
              <a:rPr lang="it-IT" sz="3200" dirty="0" err="1"/>
              <a:t>Encryption</a:t>
            </a:r>
            <a:r>
              <a:rPr lang="it-IT" sz="3200" dirty="0"/>
              <a:t> in 5G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376363"/>
            <a:ext cx="7696200" cy="349279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dirty="0"/>
              <a:t>SUPI (IMSI) </a:t>
            </a:r>
            <a:r>
              <a:rPr lang="it-IT" dirty="0">
                <a:sym typeface="Wingdings" panose="05000000000000000000" pitchFamily="2" charset="2"/>
              </a:rPr>
              <a:t> SUCI</a:t>
            </a:r>
            <a:endParaRPr lang="it-IT" dirty="0"/>
          </a:p>
          <a:p>
            <a:pPr lvl="1">
              <a:defRPr/>
            </a:pPr>
            <a:r>
              <a:rPr lang="it-IT" dirty="0" err="1"/>
              <a:t>Subscriber</a:t>
            </a:r>
            <a:r>
              <a:rPr lang="it-IT" dirty="0"/>
              <a:t> </a:t>
            </a:r>
            <a:r>
              <a:rPr lang="it-IT" dirty="0" err="1"/>
              <a:t>Concealed</a:t>
            </a:r>
            <a:r>
              <a:rPr lang="it-IT" dirty="0"/>
              <a:t> </a:t>
            </a:r>
            <a:r>
              <a:rPr lang="it-IT" dirty="0" err="1"/>
              <a:t>Identifier</a:t>
            </a:r>
            <a:endParaRPr lang="it-IT" dirty="0"/>
          </a:p>
          <a:p>
            <a:pPr lvl="1">
              <a:defRPr/>
            </a:pPr>
            <a:r>
              <a:rPr lang="it-IT" dirty="0"/>
              <a:t>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of SUPI (IMSI)!</a:t>
            </a:r>
          </a:p>
          <a:p>
            <a:pPr lvl="1">
              <a:defRPr/>
            </a:pPr>
            <a:r>
              <a:rPr lang="it-IT" dirty="0"/>
              <a:t>Use home network public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pre-loaded</a:t>
            </a:r>
            <a:r>
              <a:rPr lang="it-IT" dirty="0"/>
              <a:t> in SIM</a:t>
            </a:r>
          </a:p>
          <a:p>
            <a:pPr>
              <a:defRPr/>
            </a:pPr>
            <a:r>
              <a:rPr lang="it-IT" dirty="0" err="1"/>
              <a:t>Approach</a:t>
            </a:r>
            <a:r>
              <a:rPr lang="it-IT" dirty="0"/>
              <a:t>: ECIES</a:t>
            </a:r>
          </a:p>
          <a:p>
            <a:pPr lvl="1">
              <a:defRPr/>
            </a:pPr>
            <a:r>
              <a:rPr lang="it-IT" dirty="0" err="1"/>
              <a:t>Elliptic</a:t>
            </a:r>
            <a:r>
              <a:rPr lang="it-IT" dirty="0"/>
              <a:t> Curve </a:t>
            </a:r>
            <a:r>
              <a:rPr lang="it-IT" dirty="0" err="1"/>
              <a:t>Integrated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Scheme</a:t>
            </a:r>
            <a:endParaRPr lang="it-IT" dirty="0"/>
          </a:p>
          <a:p>
            <a:pPr>
              <a:defRPr/>
            </a:pPr>
            <a:r>
              <a:rPr lang="it-IT" dirty="0"/>
              <a:t>Idea (</a:t>
            </a:r>
            <a:r>
              <a:rPr lang="it-IT" dirty="0" err="1"/>
              <a:t>without</a:t>
            </a:r>
            <a:r>
              <a:rPr lang="it-IT" dirty="0"/>
              <a:t> EC </a:t>
            </a:r>
            <a:r>
              <a:rPr lang="it-IT" dirty="0" err="1"/>
              <a:t>details</a:t>
            </a:r>
            <a:r>
              <a:rPr lang="it-IT" dirty="0"/>
              <a:t>):</a:t>
            </a:r>
          </a:p>
        </p:txBody>
      </p:sp>
      <p:pic>
        <p:nvPicPr>
          <p:cNvPr id="11266" name="Picture 2" descr="Risultati immagini per sim c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97152"/>
            <a:ext cx="1514599" cy="1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/>
          <p:cNvSpPr txBox="1"/>
          <p:nvPr/>
        </p:nvSpPr>
        <p:spPr>
          <a:xfrm>
            <a:off x="1501266" y="5481228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/>
              <a:t>g</a:t>
            </a:r>
            <a:r>
              <a:rPr lang="it-IT" sz="2400" b="1" baseline="30000" dirty="0" err="1"/>
              <a:t>HN</a:t>
            </a:r>
            <a:endParaRPr lang="it-IT" sz="2400" b="1" baseline="300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63588" y="4784436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Ephemeral</a:t>
            </a:r>
            <a:r>
              <a:rPr lang="it-IT" sz="2400" dirty="0"/>
              <a:t> </a:t>
            </a:r>
            <a:r>
              <a:rPr lang="it-IT" sz="2400" dirty="0" err="1"/>
              <a:t>g</a:t>
            </a:r>
            <a:r>
              <a:rPr lang="it-IT" sz="2400" baseline="30000" dirty="0" err="1"/>
              <a:t>x</a:t>
            </a:r>
            <a:endParaRPr lang="it-IT" sz="2400" baseline="30000" dirty="0"/>
          </a:p>
        </p:txBody>
      </p:sp>
      <p:cxnSp>
        <p:nvCxnSpPr>
          <p:cNvPr id="7" name="Connettore 2 6"/>
          <p:cNvCxnSpPr/>
          <p:nvPr/>
        </p:nvCxnSpPr>
        <p:spPr bwMode="auto">
          <a:xfrm>
            <a:off x="2411760" y="5301208"/>
            <a:ext cx="324036" cy="253243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/>
          <p:nvPr/>
        </p:nvCxnSpPr>
        <p:spPr bwMode="auto">
          <a:xfrm flipV="1">
            <a:off x="2014808" y="5567167"/>
            <a:ext cx="648980" cy="274102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2829167" y="5289994"/>
            <a:ext cx="2124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K = HKDF(g</a:t>
            </a:r>
            <a:r>
              <a:rPr lang="it-IT" sz="2400" baseline="30000" dirty="0"/>
              <a:t>(HN x)</a:t>
            </a:r>
            <a:r>
              <a:rPr lang="it-IT" sz="2400" dirty="0"/>
              <a:t>)</a:t>
            </a:r>
          </a:p>
        </p:txBody>
      </p:sp>
      <p:cxnSp>
        <p:nvCxnSpPr>
          <p:cNvPr id="23" name="Connettore 2 22"/>
          <p:cNvCxnSpPr/>
          <p:nvPr/>
        </p:nvCxnSpPr>
        <p:spPr bwMode="auto">
          <a:xfrm flipV="1">
            <a:off x="4956718" y="5554451"/>
            <a:ext cx="659398" cy="496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616116" y="5323618"/>
            <a:ext cx="1614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AES</a:t>
            </a:r>
            <a:r>
              <a:rPr lang="it-IT" sz="2400" baseline="-25000" dirty="0"/>
              <a:t>K</a:t>
            </a:r>
            <a:r>
              <a:rPr lang="it-IT" sz="2400" dirty="0"/>
              <a:t>(SUPI)</a:t>
            </a:r>
          </a:p>
        </p:txBody>
      </p:sp>
      <p:cxnSp>
        <p:nvCxnSpPr>
          <p:cNvPr id="26" name="Connettore 2 25"/>
          <p:cNvCxnSpPr/>
          <p:nvPr/>
        </p:nvCxnSpPr>
        <p:spPr bwMode="auto">
          <a:xfrm flipV="1">
            <a:off x="7236296" y="5568045"/>
            <a:ext cx="659398" cy="4961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7895694" y="5337212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2174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10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81951D3CFA64AA3493CD3E6442C76" ma:contentTypeVersion="4" ma:contentTypeDescription="Creare un nuovo documento." ma:contentTypeScope="" ma:versionID="a36c6b2f7fcd373cb8b64cdfd812e698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b16886be2dba503720a39a8063f8acf3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9AF516-0CE8-4D02-9B5B-227EB253FA42}"/>
</file>

<file path=customXml/itemProps2.xml><?xml version="1.0" encoding="utf-8"?>
<ds:datastoreItem xmlns:ds="http://schemas.openxmlformats.org/officeDocument/2006/customXml" ds:itemID="{C442EC60-4988-45B9-AD70-FA0007ABCF41}"/>
</file>

<file path=customXml/itemProps3.xml><?xml version="1.0" encoding="utf-8"?>
<ds:datastoreItem xmlns:ds="http://schemas.openxmlformats.org/officeDocument/2006/customXml" ds:itemID="{5AB087AD-C75D-4168-99D4-4CFA9DCC987A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1315</Words>
  <Application>Microsoft Office PowerPoint</Application>
  <PresentationFormat>Presentazione su schermo (4:3)</PresentationFormat>
  <Paragraphs>238</Paragraphs>
  <Slides>24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Book Antiqua</vt:lpstr>
      <vt:lpstr>Bookman Old Style</vt:lpstr>
      <vt:lpstr>Comic Sans MS</vt:lpstr>
      <vt:lpstr>Symbol</vt:lpstr>
      <vt:lpstr>Times New Roman</vt:lpstr>
      <vt:lpstr>Wingdings</vt:lpstr>
      <vt:lpstr>214templ</vt:lpstr>
      <vt:lpstr>Equazione</vt:lpstr>
      <vt:lpstr>Presentazione standard di PowerPoint</vt:lpstr>
      <vt:lpstr>From theory to practice</vt:lpstr>
      <vt:lpstr>Threshold encryption (use-case: ElGamal)</vt:lpstr>
      <vt:lpstr>Public Key Encryption with DLOG</vt:lpstr>
      <vt:lpstr>Why DLOG cryptosystems?</vt:lpstr>
      <vt:lpstr>ElGamal - background</vt:lpstr>
      <vt:lpstr>ElGamal - sketch</vt:lpstr>
      <vt:lpstr>Anymmetric ciphers:  “hybrid” usage</vt:lpstr>
      <vt:lpstr>How El-Gamal-type crypto is used today? ECIES = Hybrid Encryption in 5G</vt:lpstr>
      <vt:lpstr>Threshold ElGamal</vt:lpstr>
      <vt:lpstr>Towards the solution…</vt:lpstr>
      <vt:lpstr>Getting closer…</vt:lpstr>
      <vt:lpstr>Actual solution</vt:lpstr>
      <vt:lpstr>Threshold signature (use-case: RSA)</vt:lpstr>
      <vt:lpstr>Why a threshold signature?</vt:lpstr>
      <vt:lpstr>RSA signature</vt:lpstr>
      <vt:lpstr>Threshold RSA  (multi-signatures)</vt:lpstr>
      <vt:lpstr>Computing signature share…  (Devil is in the details)</vt:lpstr>
      <vt:lpstr>How to avoid inverses? (brilliant remark!!)</vt:lpstr>
      <vt:lpstr>So what?</vt:lpstr>
      <vt:lpstr>Not really…</vt:lpstr>
      <vt:lpstr>RSA common modulus attack…</vt:lpstr>
      <vt:lpstr>…used for a good purpose here!</vt:lpstr>
      <vt:lpstr>Caveats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606</cp:revision>
  <cp:lastPrinted>1998-04-09T13:49:28Z</cp:lastPrinted>
  <dcterms:created xsi:type="dcterms:W3CDTF">1996-09-11T22:41:56Z</dcterms:created>
  <dcterms:modified xsi:type="dcterms:W3CDTF">2021-12-17T15:28:19Z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