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789" r:id="rId2"/>
    <p:sldId id="791" r:id="rId3"/>
    <p:sldId id="792" r:id="rId4"/>
    <p:sldId id="790" r:id="rId5"/>
    <p:sldId id="794" r:id="rId6"/>
    <p:sldId id="79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04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00"/>
    <a:srgbClr val="FFCC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89122" autoAdjust="0"/>
  </p:normalViewPr>
  <p:slideViewPr>
    <p:cSldViewPr>
      <p:cViewPr varScale="1">
        <p:scale>
          <a:sx n="59" d="100"/>
          <a:sy n="59" d="100"/>
        </p:scale>
        <p:origin x="1494" y="30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2710" y="4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227" tIns="46777" rIns="95227" bIns="46777">
            <a:spAutoFit/>
          </a:bodyPr>
          <a:lstStyle/>
          <a:p>
            <a:pPr defTabSz="963613" eaLnBrk="0" hangingPunct="0">
              <a:defRPr/>
            </a:pPr>
            <a:fld id="{1748623B-0616-4834-9F8E-5736999A7D95}" type="slidenum">
              <a:rPr lang="en-US" sz="2500">
                <a:latin typeface="Book Antiqua" pitchFamily="18" charset="0"/>
              </a:rPr>
              <a:pPr defTabSz="963613" eaLnBrk="0" hangingPunct="0">
                <a:defRPr/>
              </a:pPr>
              <a:t>‹N›</a:t>
            </a:fld>
            <a:endParaRPr lang="en-US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2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060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Giuseppe Bianchi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Mobile </a:t>
            </a:r>
            <a:r>
              <a:rPr lang="it-IT" dirty="0" err="1" smtClean="0"/>
              <a:t>devices</a:t>
            </a:r>
            <a:r>
              <a:rPr lang="it-IT" dirty="0" smtClean="0"/>
              <a:t> </a:t>
            </a:r>
            <a:r>
              <a:rPr lang="it-IT" dirty="0" err="1" smtClean="0"/>
              <a:t>resilient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capture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400" dirty="0" smtClean="0"/>
              <a:t>(</a:t>
            </a:r>
            <a:r>
              <a:rPr lang="it-IT" sz="2400" dirty="0" err="1" smtClean="0"/>
              <a:t>MacKenzie</a:t>
            </a:r>
            <a:r>
              <a:rPr lang="it-IT" sz="2400" dirty="0" smtClean="0"/>
              <a:t> &amp; </a:t>
            </a:r>
            <a:r>
              <a:rPr lang="it-IT" sz="2400" dirty="0" err="1" smtClean="0"/>
              <a:t>Reiter</a:t>
            </a:r>
            <a:r>
              <a:rPr lang="it-IT" sz="2400" dirty="0" smtClean="0"/>
              <a:t> 2003)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Attacks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smtClean="0"/>
              <a:t>Server </a:t>
            </a:r>
            <a:r>
              <a:rPr lang="it-IT" dirty="0" err="1" smtClean="0"/>
              <a:t>cracked</a:t>
            </a:r>
            <a:r>
              <a:rPr lang="it-IT" dirty="0" smtClean="0"/>
              <a:t> AND password </a:t>
            </a:r>
            <a:r>
              <a:rPr lang="it-IT" dirty="0" err="1" smtClean="0"/>
              <a:t>known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Key v in </a:t>
            </a:r>
            <a:r>
              <a:rPr lang="it-IT" dirty="0" err="1" smtClean="0"/>
              <a:t>device</a:t>
            </a:r>
            <a:r>
              <a:rPr lang="it-IT" dirty="0" smtClean="0"/>
              <a:t>, </a:t>
            </a:r>
            <a:r>
              <a:rPr lang="it-IT" dirty="0" err="1" smtClean="0"/>
              <a:t>still</a:t>
            </a:r>
            <a:r>
              <a:rPr lang="it-IT" dirty="0" smtClean="0"/>
              <a:t> secret</a:t>
            </a:r>
          </a:p>
          <a:p>
            <a:pPr lvl="2">
              <a:defRPr/>
            </a:pPr>
            <a:r>
              <a:rPr lang="it-IT" dirty="0" smtClean="0">
                <a:sym typeface="Wingdings" pitchFamily="2" charset="2"/>
              </a:rPr>
              <a:t>SK </a:t>
            </a:r>
            <a:r>
              <a:rPr lang="it-IT" dirty="0" err="1" smtClean="0">
                <a:sym typeface="Wingdings" pitchFamily="2" charset="2"/>
              </a:rPr>
              <a:t>encrypted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with</a:t>
            </a:r>
            <a:r>
              <a:rPr lang="it-IT" dirty="0" smtClean="0">
                <a:sym typeface="Wingdings" pitchFamily="2" charset="2"/>
              </a:rPr>
              <a:t> PFR(v,</a:t>
            </a:r>
            <a:r>
              <a:rPr lang="it-IT" dirty="0" err="1" smtClean="0">
                <a:sym typeface="Wingdings" pitchFamily="2" charset="2"/>
              </a:rPr>
              <a:t>passwd</a:t>
            </a:r>
            <a:r>
              <a:rPr lang="it-IT" dirty="0" smtClean="0">
                <a:sym typeface="Wingdings" pitchFamily="2" charset="2"/>
              </a:rPr>
              <a:t>)</a:t>
            </a:r>
          </a:p>
          <a:p>
            <a:pPr lvl="2">
              <a:defRPr/>
            </a:pPr>
            <a:r>
              <a:rPr lang="it-IT" dirty="0" smtClean="0">
                <a:sym typeface="Wingdings" pitchFamily="2" charset="2"/>
              </a:rPr>
              <a:t>SK </a:t>
            </a:r>
            <a:r>
              <a:rPr lang="it-IT" dirty="0" err="1" smtClean="0">
                <a:sym typeface="Wingdings" pitchFamily="2" charset="2"/>
              </a:rPr>
              <a:t>cannot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be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obtained</a:t>
            </a:r>
            <a:endParaRPr lang="it-IT" dirty="0" smtClean="0">
              <a:sym typeface="Wingdings" pitchFamily="2" charset="2"/>
            </a:endParaRPr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cracked</a:t>
            </a:r>
            <a:r>
              <a:rPr lang="it-IT" dirty="0" smtClean="0"/>
              <a:t>/</a:t>
            </a:r>
            <a:r>
              <a:rPr lang="it-IT" dirty="0" err="1" smtClean="0"/>
              <a:t>stolen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Attacker</a:t>
            </a:r>
            <a:r>
              <a:rPr lang="it-IT" dirty="0" smtClean="0"/>
              <a:t> </a:t>
            </a:r>
            <a:r>
              <a:rPr lang="it-IT" dirty="0" err="1" smtClean="0"/>
              <a:t>must</a:t>
            </a:r>
            <a:r>
              <a:rPr lang="it-IT" dirty="0" smtClean="0"/>
              <a:t>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valid</a:t>
            </a:r>
            <a:r>
              <a:rPr lang="it-IT" dirty="0" smtClean="0"/>
              <a:t> </a:t>
            </a:r>
            <a:r>
              <a:rPr lang="it-IT" dirty="0" err="1" smtClean="0"/>
              <a:t>passwd</a:t>
            </a:r>
            <a:r>
              <a:rPr lang="it-IT" dirty="0" smtClean="0"/>
              <a:t> </a:t>
            </a:r>
            <a:r>
              <a:rPr lang="it-IT" dirty="0" err="1" smtClean="0"/>
              <a:t>hash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can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</a:t>
            </a: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ONLINE</a:t>
            </a:r>
          </a:p>
          <a:p>
            <a:pPr lvl="2">
              <a:defRPr/>
            </a:pPr>
            <a:r>
              <a:rPr lang="it-IT" dirty="0" smtClean="0"/>
              <a:t>Easy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detect</a:t>
            </a:r>
            <a:r>
              <a:rPr lang="it-IT" dirty="0" smtClean="0"/>
              <a:t>! </a:t>
            </a:r>
          </a:p>
          <a:p>
            <a:pPr lvl="2">
              <a:defRPr/>
            </a:pPr>
            <a:r>
              <a:rPr lang="it-IT" dirty="0" smtClean="0"/>
              <a:t>MAC </a:t>
            </a:r>
            <a:r>
              <a:rPr lang="it-IT" dirty="0" err="1" smtClean="0"/>
              <a:t>verified</a:t>
            </a:r>
            <a:r>
              <a:rPr lang="it-IT" dirty="0" smtClean="0"/>
              <a:t> (</a:t>
            </a:r>
            <a:r>
              <a:rPr lang="it-IT" dirty="0" err="1" smtClean="0"/>
              <a:t>attacker</a:t>
            </a:r>
            <a:r>
              <a:rPr lang="it-IT" dirty="0" smtClean="0"/>
              <a:t> </a:t>
            </a:r>
            <a:r>
              <a:rPr lang="it-IT" dirty="0" err="1" smtClean="0"/>
              <a:t>knows</a:t>
            </a:r>
            <a:r>
              <a:rPr lang="it-IT" dirty="0" smtClean="0"/>
              <a:t> a), </a:t>
            </a:r>
            <a:r>
              <a:rPr lang="it-IT" dirty="0" err="1" smtClean="0"/>
              <a:t>but</a:t>
            </a:r>
            <a:r>
              <a:rPr lang="it-IT" dirty="0" smtClean="0"/>
              <a:t> </a:t>
            </a:r>
            <a:r>
              <a:rPr lang="it-IT" dirty="0" err="1" smtClean="0"/>
              <a:t>passwd</a:t>
            </a:r>
            <a:r>
              <a:rPr lang="it-IT" dirty="0" smtClean="0"/>
              <a:t> </a:t>
            </a:r>
            <a:r>
              <a:rPr lang="it-IT" dirty="0" err="1" smtClean="0"/>
              <a:t>fails</a:t>
            </a:r>
            <a:r>
              <a:rPr lang="it-IT" dirty="0" smtClean="0"/>
              <a:t> </a:t>
            </a:r>
            <a:r>
              <a:rPr lang="it-IT" dirty="0" err="1" smtClean="0"/>
              <a:t>many</a:t>
            </a:r>
            <a:r>
              <a:rPr lang="it-IT" dirty="0" smtClean="0"/>
              <a:t> </a:t>
            </a:r>
            <a:r>
              <a:rPr lang="it-IT" dirty="0" err="1" smtClean="0"/>
              <a:t>times</a:t>
            </a: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and Server </a:t>
            </a:r>
            <a:r>
              <a:rPr lang="it-IT" dirty="0" err="1" smtClean="0"/>
              <a:t>cracked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Passwd</a:t>
            </a:r>
            <a:r>
              <a:rPr lang="it-IT" dirty="0" smtClean="0"/>
              <a:t> </a:t>
            </a:r>
            <a:r>
              <a:rPr lang="it-IT" dirty="0" err="1" smtClean="0"/>
              <a:t>still</a:t>
            </a:r>
            <a:r>
              <a:rPr lang="it-IT" dirty="0" smtClean="0"/>
              <a:t> </a:t>
            </a:r>
            <a:r>
              <a:rPr lang="it-IT" dirty="0" err="1" smtClean="0"/>
              <a:t>missing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OFFLINE </a:t>
            </a:r>
            <a:r>
              <a:rPr lang="it-IT" dirty="0" err="1" smtClean="0"/>
              <a:t>against</a:t>
            </a:r>
            <a:r>
              <a:rPr lang="it-IT" dirty="0" smtClean="0"/>
              <a:t> </a:t>
            </a:r>
            <a:r>
              <a:rPr lang="it-IT" dirty="0" err="1" smtClean="0"/>
              <a:t>b=H</a:t>
            </a:r>
            <a:r>
              <a:rPr lang="it-IT" dirty="0" smtClean="0"/>
              <a:t>(</a:t>
            </a:r>
            <a:r>
              <a:rPr lang="it-IT" dirty="0" err="1" smtClean="0"/>
              <a:t>Passwd</a:t>
            </a:r>
            <a:r>
              <a:rPr lang="it-IT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Can </a:t>
            </a:r>
            <a:r>
              <a:rPr lang="it-IT" dirty="0" err="1" smtClean="0"/>
              <a:t>we</a:t>
            </a:r>
            <a:r>
              <a:rPr lang="it-IT" dirty="0" smtClean="0"/>
              <a:t> do </a:t>
            </a:r>
            <a:r>
              <a:rPr lang="it-IT" dirty="0" err="1" smtClean="0"/>
              <a:t>better</a:t>
            </a:r>
            <a:r>
              <a:rPr lang="it-IT" dirty="0" smtClean="0"/>
              <a:t>?</a:t>
            </a:r>
            <a:endParaRPr lang="it-IT" dirty="0"/>
          </a:p>
        </p:txBody>
      </p:sp>
      <p:sp>
        <p:nvSpPr>
          <p:cNvPr id="57347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 smtClean="0"/>
              <a:t>Limitation</a:t>
            </a:r>
            <a:endParaRPr lang="it-IT" dirty="0" smtClean="0"/>
          </a:p>
          <a:p>
            <a:pPr lvl="1"/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stolen</a:t>
            </a:r>
            <a:r>
              <a:rPr lang="it-IT" dirty="0" smtClean="0"/>
              <a:t> and </a:t>
            </a:r>
            <a:r>
              <a:rPr lang="it-IT" dirty="0" err="1" smtClean="0"/>
              <a:t>passwd</a:t>
            </a:r>
            <a:r>
              <a:rPr lang="it-IT" dirty="0" smtClean="0"/>
              <a:t> </a:t>
            </a:r>
            <a:r>
              <a:rPr lang="it-IT" dirty="0" err="1" smtClean="0"/>
              <a:t>known</a:t>
            </a:r>
            <a:endParaRPr lang="it-IT" dirty="0" smtClean="0"/>
          </a:p>
          <a:p>
            <a:pPr lvl="2"/>
            <a:r>
              <a:rPr lang="it-IT" dirty="0" err="1" smtClean="0"/>
              <a:t>Attacket</a:t>
            </a:r>
            <a:r>
              <a:rPr lang="it-IT" dirty="0" smtClean="0"/>
              <a:t> can </a:t>
            </a:r>
            <a:r>
              <a:rPr lang="it-IT" dirty="0" err="1" smtClean="0"/>
              <a:t>get</a:t>
            </a:r>
            <a:r>
              <a:rPr lang="it-IT" dirty="0" smtClean="0"/>
              <a:t> SK and </a:t>
            </a: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from</a:t>
            </a:r>
            <a:r>
              <a:rPr lang="it-IT" dirty="0" smtClean="0"/>
              <a:t> </a:t>
            </a:r>
            <a:r>
              <a:rPr lang="it-IT" dirty="0" err="1" smtClean="0"/>
              <a:t>now</a:t>
            </a:r>
            <a:r>
              <a:rPr lang="it-IT" dirty="0" smtClean="0"/>
              <a:t> on</a:t>
            </a:r>
          </a:p>
          <a:p>
            <a:r>
              <a:rPr lang="it-IT" dirty="0" err="1" smtClean="0"/>
              <a:t>Solution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Must</a:t>
            </a:r>
            <a:r>
              <a:rPr lang="it-IT" dirty="0" smtClean="0"/>
              <a:t> NOT </a:t>
            </a:r>
            <a:r>
              <a:rPr lang="it-IT" dirty="0" err="1" smtClean="0"/>
              <a:t>reveal</a:t>
            </a:r>
            <a:r>
              <a:rPr lang="it-IT" dirty="0" smtClean="0"/>
              <a:t> SK </a:t>
            </a:r>
            <a:r>
              <a:rPr lang="it-IT" dirty="0" err="1" smtClean="0"/>
              <a:t>to</a:t>
            </a:r>
            <a:r>
              <a:rPr lang="it-IT" dirty="0" smtClean="0"/>
              <a:t> the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itself</a:t>
            </a:r>
            <a:r>
              <a:rPr lang="it-IT" dirty="0" smtClean="0"/>
              <a:t>!</a:t>
            </a:r>
          </a:p>
          <a:p>
            <a:pPr lvl="1"/>
            <a:r>
              <a:rPr lang="it-IT" dirty="0" smtClean="0"/>
              <a:t>Easy (</a:t>
            </a:r>
            <a:r>
              <a:rPr lang="it-IT" dirty="0" err="1" smtClean="0"/>
              <a:t>now</a:t>
            </a:r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</a:t>
            </a:r>
            <a:r>
              <a:rPr lang="it-IT" dirty="0" smtClean="0"/>
              <a:t>): </a:t>
            </a:r>
            <a:r>
              <a:rPr lang="it-IT" dirty="0" err="1" smtClean="0"/>
              <a:t>use</a:t>
            </a:r>
            <a:r>
              <a:rPr lang="it-IT" dirty="0" smtClean="0"/>
              <a:t> secret </a:t>
            </a:r>
            <a:r>
              <a:rPr lang="it-IT" dirty="0" err="1" smtClean="0"/>
              <a:t>sharing</a:t>
            </a:r>
            <a:r>
              <a:rPr lang="it-IT" dirty="0" smtClean="0"/>
              <a:t>!</a:t>
            </a:r>
          </a:p>
          <a:p>
            <a:pPr lvl="1"/>
            <a:endParaRPr lang="it-IT" dirty="0" smtClean="0"/>
          </a:p>
          <a:p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example</a:t>
            </a:r>
            <a:r>
              <a:rPr lang="it-IT" dirty="0" smtClean="0"/>
              <a:t>: </a:t>
            </a:r>
          </a:p>
          <a:p>
            <a:pPr lvl="1"/>
            <a:r>
              <a:rPr lang="it-IT" dirty="0" smtClean="0"/>
              <a:t>RSA </a:t>
            </a:r>
            <a:r>
              <a:rPr lang="it-IT" dirty="0" err="1" smtClean="0"/>
              <a:t>signature</a:t>
            </a:r>
            <a:endParaRPr lang="it-IT" dirty="0" smtClean="0"/>
          </a:p>
          <a:p>
            <a:pPr lvl="1"/>
            <a:r>
              <a:rPr lang="it-IT" dirty="0" err="1" smtClean="0"/>
              <a:t>Analogous</a:t>
            </a:r>
            <a:r>
              <a:rPr lang="it-IT" dirty="0" smtClean="0"/>
              <a:t>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encryption</a:t>
            </a: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Secret </a:t>
            </a:r>
            <a:r>
              <a:rPr lang="it-IT" dirty="0" err="1" smtClean="0"/>
              <a:t>sharing</a:t>
            </a:r>
            <a:r>
              <a:rPr lang="it-IT" dirty="0" smtClean="0"/>
              <a:t> (2,2) </a:t>
            </a:r>
            <a:r>
              <a:rPr lang="it-IT" dirty="0" err="1" smtClean="0"/>
              <a:t>for</a:t>
            </a:r>
            <a:r>
              <a:rPr lang="it-IT" dirty="0" smtClean="0"/>
              <a:t> RSA</a:t>
            </a:r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90500" y="1125538"/>
          <a:ext cx="8559800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9" name="Equazione" r:id="rId3" imgW="3517560" imgH="1346040" progId="Equation.3">
                  <p:embed/>
                </p:oleObj>
              </mc:Choice>
              <mc:Fallback>
                <p:oleObj name="Equazione" r:id="rId3" imgW="3517560" imgH="1346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125538"/>
                        <a:ext cx="8559800" cy="336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539552" y="5229200"/>
            <a:ext cx="742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rgbClr val="FF0000"/>
                </a:solidFill>
              </a:rPr>
              <a:t>Case (2,2): </a:t>
            </a:r>
            <a:r>
              <a:rPr lang="it-IT" sz="2000" b="1" dirty="0" err="1" smtClean="0">
                <a:solidFill>
                  <a:srgbClr val="FF0000"/>
                </a:solidFill>
              </a:rPr>
              <a:t>use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trivial</a:t>
            </a:r>
            <a:r>
              <a:rPr lang="it-IT" sz="2000" b="1" dirty="0" smtClean="0">
                <a:solidFill>
                  <a:srgbClr val="FF0000"/>
                </a:solidFill>
              </a:rPr>
              <a:t> secret share</a:t>
            </a:r>
          </a:p>
          <a:p>
            <a:r>
              <a:rPr lang="it-IT" sz="2000" b="1" dirty="0" smtClean="0">
                <a:solidFill>
                  <a:srgbClr val="FF0000"/>
                </a:solidFill>
              </a:rPr>
              <a:t>NO </a:t>
            </a:r>
            <a:r>
              <a:rPr lang="it-IT" sz="2000" b="1" dirty="0" err="1" smtClean="0">
                <a:solidFill>
                  <a:srgbClr val="FF0000"/>
                </a:solidFill>
              </a:rPr>
              <a:t>Shoup</a:t>
            </a:r>
            <a:r>
              <a:rPr lang="it-IT" sz="2000" b="1" dirty="0" smtClean="0">
                <a:solidFill>
                  <a:srgbClr val="FF0000"/>
                </a:solidFill>
              </a:rPr>
              <a:t>’s </a:t>
            </a:r>
            <a:r>
              <a:rPr lang="it-IT" sz="2000" b="1" dirty="0" err="1" smtClean="0">
                <a:solidFill>
                  <a:srgbClr val="FF0000"/>
                </a:solidFill>
              </a:rPr>
              <a:t>problem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to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overcome</a:t>
            </a:r>
            <a:r>
              <a:rPr lang="it-IT" sz="2000" b="1" dirty="0" smtClean="0">
                <a:solidFill>
                  <a:srgbClr val="FF0000"/>
                </a:solidFill>
              </a:rPr>
              <a:t> in </a:t>
            </a:r>
            <a:r>
              <a:rPr lang="it-IT" sz="2000" b="1" dirty="0" err="1" smtClean="0">
                <a:solidFill>
                  <a:srgbClr val="FF0000"/>
                </a:solidFill>
              </a:rPr>
              <a:t>reconstruction</a:t>
            </a:r>
            <a:r>
              <a:rPr lang="it-IT" sz="2000" b="1" dirty="0" smtClean="0">
                <a:solidFill>
                  <a:srgbClr val="FF0000"/>
                </a:solidFill>
              </a:rPr>
              <a:t> (no </a:t>
            </a:r>
            <a:r>
              <a:rPr lang="it-IT" sz="2000" b="1" dirty="0" err="1" smtClean="0">
                <a:solidFill>
                  <a:srgbClr val="FF0000"/>
                </a:solidFill>
              </a:rPr>
              <a:t>Lagrange</a:t>
            </a:r>
            <a:r>
              <a:rPr lang="it-IT" sz="2000" b="1" dirty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now</a:t>
            </a:r>
            <a:r>
              <a:rPr lang="it-IT" sz="2000" b="1" dirty="0" smtClean="0">
                <a:solidFill>
                  <a:srgbClr val="FF0000"/>
                </a:solidFill>
              </a:rPr>
              <a:t>!!)</a:t>
            </a:r>
            <a:endParaRPr lang="it-IT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Protocol2: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initialization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900113" y="1124744"/>
            <a:ext cx="5976143" cy="522058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it-IT" sz="2400" dirty="0">
                <a:solidFill>
                  <a:srgbClr val="FF0000"/>
                </a:solidFill>
              </a:rPr>
              <a:t>Password		P</a:t>
            </a:r>
          </a:p>
          <a:p>
            <a:endParaRPr lang="it-IT" sz="2400" dirty="0"/>
          </a:p>
          <a:p>
            <a:r>
              <a:rPr lang="it-IT" sz="2400" b="1" dirty="0" err="1" smtClean="0"/>
              <a:t>Gen</a:t>
            </a:r>
            <a:r>
              <a:rPr lang="it-IT" sz="2400" b="1" dirty="0" smtClean="0"/>
              <a:t> </a:t>
            </a:r>
            <a:r>
              <a:rPr lang="it-IT" sz="2400" b="1" dirty="0" err="1"/>
              <a:t>random</a:t>
            </a:r>
            <a:r>
              <a:rPr lang="it-IT" sz="2400" b="1" dirty="0"/>
              <a:t> key	v</a:t>
            </a:r>
          </a:p>
          <a:p>
            <a:r>
              <a:rPr lang="it-IT" sz="2400" b="1" dirty="0" err="1"/>
              <a:t>Gen</a:t>
            </a:r>
            <a:r>
              <a:rPr lang="it-IT" sz="2400" b="1" dirty="0"/>
              <a:t> </a:t>
            </a:r>
            <a:r>
              <a:rPr lang="it-IT" sz="2400" b="1" dirty="0" err="1"/>
              <a:t>random</a:t>
            </a:r>
            <a:r>
              <a:rPr lang="it-IT" sz="2400" b="1" dirty="0"/>
              <a:t> key	</a:t>
            </a:r>
            <a:r>
              <a:rPr lang="it-IT" sz="2400" b="1" dirty="0" smtClean="0"/>
              <a:t>a</a:t>
            </a:r>
          </a:p>
          <a:p>
            <a:r>
              <a:rPr lang="it-IT" sz="2400" b="1" dirty="0" err="1" smtClean="0">
                <a:solidFill>
                  <a:srgbClr val="FFC000"/>
                </a:solidFill>
              </a:rPr>
              <a:t>Gen</a:t>
            </a:r>
            <a:r>
              <a:rPr lang="it-IT" sz="2400" b="1" dirty="0" smtClean="0">
                <a:solidFill>
                  <a:srgbClr val="FFC000"/>
                </a:solidFill>
              </a:rPr>
              <a:t> share 1		d</a:t>
            </a:r>
            <a:r>
              <a:rPr lang="it-IT" sz="2400" b="1" baseline="-25000" dirty="0" smtClean="0">
                <a:solidFill>
                  <a:srgbClr val="FFC000"/>
                </a:solidFill>
              </a:rPr>
              <a:t>1</a:t>
            </a:r>
            <a:r>
              <a:rPr lang="it-IT" sz="2400" dirty="0" smtClean="0">
                <a:solidFill>
                  <a:srgbClr val="FFC000"/>
                </a:solidFill>
              </a:rPr>
              <a:t>=PRF(v; P)</a:t>
            </a:r>
            <a:endParaRPr lang="it-IT" sz="2400" b="1" dirty="0" smtClean="0">
              <a:solidFill>
                <a:srgbClr val="FFC000"/>
              </a:solidFill>
            </a:endParaRPr>
          </a:p>
          <a:p>
            <a:r>
              <a:rPr lang="it-IT" sz="2400" b="1" dirty="0" err="1" smtClean="0">
                <a:solidFill>
                  <a:srgbClr val="FFC000"/>
                </a:solidFill>
              </a:rPr>
              <a:t>Gen</a:t>
            </a:r>
            <a:r>
              <a:rPr lang="it-IT" sz="2400" b="1" dirty="0" smtClean="0">
                <a:solidFill>
                  <a:srgbClr val="FFC000"/>
                </a:solidFill>
              </a:rPr>
              <a:t> share 2		d</a:t>
            </a:r>
            <a:r>
              <a:rPr lang="it-IT" sz="2400" b="1" baseline="-25000" dirty="0">
                <a:solidFill>
                  <a:srgbClr val="FFC000"/>
                </a:solidFill>
              </a:rPr>
              <a:t>2</a:t>
            </a:r>
            <a:r>
              <a:rPr lang="it-IT" sz="2400" b="1" dirty="0" smtClean="0">
                <a:solidFill>
                  <a:srgbClr val="FFC000"/>
                </a:solidFill>
              </a:rPr>
              <a:t>=d-d</a:t>
            </a:r>
            <a:r>
              <a:rPr lang="it-IT" sz="2400" b="1" baseline="-25000" dirty="0" smtClean="0">
                <a:solidFill>
                  <a:srgbClr val="FFC000"/>
                </a:solidFill>
              </a:rPr>
              <a:t>1</a:t>
            </a:r>
            <a:r>
              <a:rPr lang="it-IT" sz="2400" b="1" dirty="0" smtClean="0">
                <a:solidFill>
                  <a:srgbClr val="FFC000"/>
                </a:solidFill>
              </a:rPr>
              <a:t> </a:t>
            </a:r>
            <a:r>
              <a:rPr lang="it-IT" sz="2400" b="1" dirty="0" err="1" smtClean="0">
                <a:solidFill>
                  <a:srgbClr val="FFC000"/>
                </a:solidFill>
              </a:rPr>
              <a:t>mod</a:t>
            </a:r>
            <a:r>
              <a:rPr lang="it-IT" sz="2400" b="1" dirty="0" smtClean="0">
                <a:solidFill>
                  <a:srgbClr val="FFC000"/>
                </a:solidFill>
              </a:rPr>
              <a:t> </a:t>
            </a:r>
            <a:r>
              <a:rPr lang="it-IT" sz="2400" b="1" dirty="0" smtClean="0">
                <a:solidFill>
                  <a:srgbClr val="FFC000"/>
                </a:solidFill>
                <a:latin typeface="Symbol" pitchFamily="18" charset="2"/>
              </a:rPr>
              <a:t>f</a:t>
            </a:r>
            <a:r>
              <a:rPr lang="it-IT" sz="2400" b="1" dirty="0" smtClean="0">
                <a:solidFill>
                  <a:srgbClr val="FFC000"/>
                </a:solidFill>
              </a:rPr>
              <a:t>(n)</a:t>
            </a:r>
          </a:p>
          <a:p>
            <a:r>
              <a:rPr lang="it-IT" sz="2400" b="1" dirty="0" err="1" smtClean="0">
                <a:solidFill>
                  <a:srgbClr val="00B050"/>
                </a:solidFill>
              </a:rPr>
              <a:t>Gen</a:t>
            </a:r>
            <a:r>
              <a:rPr lang="it-IT" sz="2400" b="1" dirty="0" smtClean="0">
                <a:solidFill>
                  <a:srgbClr val="00B050"/>
                </a:solidFill>
              </a:rPr>
              <a:t> </a:t>
            </a:r>
            <a:r>
              <a:rPr lang="it-IT" sz="2400" b="1" dirty="0" err="1" smtClean="0">
                <a:solidFill>
                  <a:srgbClr val="00B050"/>
                </a:solidFill>
              </a:rPr>
              <a:t>disabling</a:t>
            </a:r>
            <a:r>
              <a:rPr lang="it-IT" sz="2400" b="1" dirty="0" smtClean="0">
                <a:solidFill>
                  <a:srgbClr val="00B050"/>
                </a:solidFill>
              </a:rPr>
              <a:t> key	t</a:t>
            </a:r>
          </a:p>
          <a:p>
            <a:r>
              <a:rPr lang="it-IT" sz="2400" b="1" dirty="0" err="1" smtClean="0">
                <a:solidFill>
                  <a:srgbClr val="FFC000"/>
                </a:solidFill>
              </a:rPr>
              <a:t>Gen</a:t>
            </a:r>
            <a:r>
              <a:rPr lang="it-IT" sz="2400" b="1" dirty="0" smtClean="0">
                <a:solidFill>
                  <a:srgbClr val="FFC000"/>
                </a:solidFill>
              </a:rPr>
              <a:t> </a:t>
            </a:r>
            <a:r>
              <a:rPr lang="it-IT" sz="2400" b="1" dirty="0" err="1" smtClean="0">
                <a:solidFill>
                  <a:srgbClr val="FFC000"/>
                </a:solidFill>
              </a:rPr>
              <a:t>disabling</a:t>
            </a:r>
            <a:r>
              <a:rPr lang="it-IT" sz="2400" b="1" dirty="0" smtClean="0">
                <a:solidFill>
                  <a:srgbClr val="FFC000"/>
                </a:solidFill>
              </a:rPr>
              <a:t> val	</a:t>
            </a:r>
            <a:r>
              <a:rPr lang="it-IT" sz="2400" b="1" dirty="0" err="1" smtClean="0">
                <a:solidFill>
                  <a:srgbClr val="FFC000"/>
                </a:solidFill>
              </a:rPr>
              <a:t>u=H</a:t>
            </a:r>
            <a:r>
              <a:rPr lang="it-IT" sz="2400" b="1" dirty="0" smtClean="0">
                <a:solidFill>
                  <a:srgbClr val="FFC000"/>
                </a:solidFill>
              </a:rPr>
              <a:t>(t)</a:t>
            </a:r>
            <a:r>
              <a:rPr lang="it-IT" sz="2400" b="1" baseline="-25000" dirty="0" smtClean="0">
                <a:solidFill>
                  <a:srgbClr val="00B050"/>
                </a:solidFill>
              </a:rPr>
              <a:t> </a:t>
            </a:r>
            <a:endParaRPr lang="it-IT" sz="2400" b="1" baseline="-25000" dirty="0">
              <a:solidFill>
                <a:srgbClr val="00B050"/>
              </a:solidFill>
            </a:endParaRPr>
          </a:p>
          <a:p>
            <a:r>
              <a:rPr lang="it-IT" sz="2400" dirty="0" err="1">
                <a:solidFill>
                  <a:srgbClr val="FF0000"/>
                </a:solidFill>
              </a:rPr>
              <a:t>Hash</a:t>
            </a:r>
            <a:r>
              <a:rPr lang="it-IT" sz="2400" dirty="0">
                <a:solidFill>
                  <a:srgbClr val="FF0000"/>
                </a:solidFill>
              </a:rPr>
              <a:t> password		b = H(P)</a:t>
            </a:r>
          </a:p>
          <a:p>
            <a:r>
              <a:rPr lang="it-IT" sz="2400" strike="sngStrike" dirty="0" err="1">
                <a:solidFill>
                  <a:srgbClr val="FF0000"/>
                </a:solidFill>
              </a:rPr>
              <a:t>Crypt</a:t>
            </a:r>
            <a:r>
              <a:rPr lang="it-IT" sz="2400" strike="sngStrike" dirty="0">
                <a:solidFill>
                  <a:srgbClr val="FF0000"/>
                </a:solidFill>
              </a:rPr>
              <a:t> Secret Key	c = </a:t>
            </a:r>
            <a:r>
              <a:rPr lang="it-IT" sz="2400" strike="sngStrike" dirty="0" err="1">
                <a:solidFill>
                  <a:srgbClr val="FF0000"/>
                </a:solidFill>
              </a:rPr>
              <a:t>Sk</a:t>
            </a:r>
            <a:r>
              <a:rPr lang="it-IT" sz="2400" strike="sngStrike" baseline="-25000" dirty="0" err="1">
                <a:solidFill>
                  <a:srgbClr val="FF0000"/>
                </a:solidFill>
              </a:rPr>
              <a:t>device</a:t>
            </a:r>
            <a:r>
              <a:rPr lang="it-IT" sz="2400" strike="sngStrike" dirty="0">
                <a:solidFill>
                  <a:srgbClr val="FF0000"/>
                </a:solidFill>
              </a:rPr>
              <a:t> </a:t>
            </a:r>
            <a:r>
              <a:rPr lang="it-IT" sz="2400" strike="sngStrike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it-IT" sz="2400" strike="sngStrike" dirty="0">
                <a:solidFill>
                  <a:srgbClr val="FF0000"/>
                </a:solidFill>
              </a:rPr>
              <a:t> PRF(v; P)</a:t>
            </a:r>
          </a:p>
          <a:p>
            <a:r>
              <a:rPr lang="it-IT" sz="2400" b="1" dirty="0"/>
              <a:t>Create ticket		</a:t>
            </a:r>
            <a:r>
              <a:rPr lang="it-IT" sz="2400" b="1" dirty="0" err="1"/>
              <a:t>tkt</a:t>
            </a:r>
            <a:r>
              <a:rPr lang="it-IT" sz="2400" b="1" dirty="0"/>
              <a:t> = </a:t>
            </a:r>
            <a:r>
              <a:rPr lang="it-IT" sz="2400" b="1" dirty="0" err="1" smtClean="0"/>
              <a:t>E</a:t>
            </a:r>
            <a:r>
              <a:rPr lang="it-IT" sz="2400" b="1" baseline="-25000" dirty="0" err="1" smtClean="0"/>
              <a:t>pk-server</a:t>
            </a:r>
            <a:r>
              <a:rPr lang="it-IT" sz="2400" b="1" dirty="0" smtClean="0"/>
              <a:t>[a,b,</a:t>
            </a:r>
            <a:r>
              <a:rPr lang="it-IT" sz="2400" b="1" dirty="0" smtClean="0">
                <a:solidFill>
                  <a:srgbClr val="00B050"/>
                </a:solidFill>
              </a:rPr>
              <a:t>u,d</a:t>
            </a:r>
            <a:r>
              <a:rPr lang="it-IT" sz="2400" b="1" baseline="-25000" dirty="0" smtClean="0">
                <a:solidFill>
                  <a:srgbClr val="00B050"/>
                </a:solidFill>
              </a:rPr>
              <a:t>2</a:t>
            </a:r>
            <a:r>
              <a:rPr lang="it-IT" sz="2400" b="1" dirty="0" smtClean="0">
                <a:solidFill>
                  <a:srgbClr val="00B050"/>
                </a:solidFill>
              </a:rPr>
              <a:t>,N</a:t>
            </a:r>
            <a:r>
              <a:rPr lang="it-IT" sz="2400" b="1" dirty="0" smtClean="0"/>
              <a:t>] </a:t>
            </a:r>
            <a:endParaRPr lang="it-IT" sz="2400" b="1" dirty="0"/>
          </a:p>
          <a:p>
            <a:endParaRPr lang="it-IT" sz="2400" b="1" dirty="0"/>
          </a:p>
          <a:p>
            <a:r>
              <a:rPr lang="it-IT" sz="2400" b="1" dirty="0" err="1"/>
              <a:t>Device</a:t>
            </a:r>
            <a:r>
              <a:rPr lang="it-IT" sz="2400" b="1" dirty="0"/>
              <a:t> public </a:t>
            </a:r>
            <a:r>
              <a:rPr lang="it-IT" sz="2400" b="1" dirty="0" smtClean="0"/>
              <a:t>RSA key</a:t>
            </a:r>
            <a:r>
              <a:rPr lang="it-IT" sz="2400" b="1" dirty="0"/>
              <a:t>	</a:t>
            </a:r>
            <a:r>
              <a:rPr lang="it-IT" sz="2400" b="1" dirty="0" smtClean="0"/>
              <a:t>(N,e)</a:t>
            </a:r>
            <a:endParaRPr lang="it-IT" sz="2400" b="1" baseline="-25000" dirty="0"/>
          </a:p>
          <a:p>
            <a:r>
              <a:rPr lang="it-IT" sz="2400" b="1" dirty="0" err="1">
                <a:solidFill>
                  <a:srgbClr val="FF0000"/>
                </a:solidFill>
              </a:rPr>
              <a:t>Device</a:t>
            </a:r>
            <a:r>
              <a:rPr lang="it-IT" sz="2400" b="1" dirty="0">
                <a:solidFill>
                  <a:srgbClr val="FF0000"/>
                </a:solidFill>
              </a:rPr>
              <a:t> Secret </a:t>
            </a:r>
            <a:r>
              <a:rPr lang="it-IT" sz="2400" b="1" dirty="0" smtClean="0">
                <a:solidFill>
                  <a:srgbClr val="FF0000"/>
                </a:solidFill>
              </a:rPr>
              <a:t>RSA key</a:t>
            </a:r>
            <a:r>
              <a:rPr lang="it-IT" sz="2400" b="1" dirty="0">
                <a:solidFill>
                  <a:srgbClr val="FF0000"/>
                </a:solidFill>
              </a:rPr>
              <a:t>	</a:t>
            </a:r>
            <a:r>
              <a:rPr lang="it-IT" sz="2400" b="1" dirty="0" smtClean="0">
                <a:solidFill>
                  <a:srgbClr val="FF0000"/>
                </a:solidFill>
              </a:rPr>
              <a:t>d </a:t>
            </a:r>
            <a:r>
              <a:rPr lang="it-IT" sz="2400" b="1" dirty="0" smtClean="0">
                <a:solidFill>
                  <a:srgbClr val="FF0000"/>
                </a:solidFill>
                <a:sym typeface="Wingdings" pitchFamily="2" charset="2"/>
              </a:rPr>
              <a:t> 	[and </a:t>
            </a:r>
            <a:r>
              <a:rPr lang="it-IT" sz="2400" b="1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it-IT" sz="2400" b="1" dirty="0" smtClean="0">
                <a:solidFill>
                  <a:srgbClr val="FF0000"/>
                </a:solidFill>
              </a:rPr>
              <a:t>(N)]</a:t>
            </a:r>
            <a:endParaRPr lang="it-IT" sz="2400" b="1" baseline="-25000" dirty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7" name="Freccia a destra 6"/>
          <p:cNvSpPr>
            <a:spLocks noChangeArrowheads="1"/>
          </p:cNvSpPr>
          <p:nvPr/>
        </p:nvSpPr>
        <p:spPr bwMode="auto">
          <a:xfrm flipH="1">
            <a:off x="6875463" y="1161257"/>
            <a:ext cx="973137" cy="755650"/>
          </a:xfrm>
          <a:prstGeom prst="rightArrow">
            <a:avLst>
              <a:gd name="adj1" fmla="val 50000"/>
              <a:gd name="adj2" fmla="val 50082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8064500" y="1124744"/>
            <a:ext cx="795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Server </a:t>
            </a:r>
          </a:p>
          <a:p>
            <a:r>
              <a:rPr lang="it-IT"/>
              <a:t>Public</a:t>
            </a:r>
          </a:p>
          <a:p>
            <a:r>
              <a:rPr lang="it-IT"/>
              <a:t>Key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5616575" y="1224756"/>
            <a:ext cx="10382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FF0000"/>
                </a:solidFill>
              </a:rPr>
              <a:t>PK</a:t>
            </a:r>
            <a:r>
              <a:rPr lang="it-IT" sz="2400" b="1" baseline="-2500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7019925" y="3824288"/>
            <a:ext cx="21259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Delete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all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red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C000"/>
                </a:solidFill>
              </a:rPr>
              <a:t>&amp; </a:t>
            </a:r>
            <a:r>
              <a:rPr lang="it-IT" dirty="0" err="1" smtClean="0">
                <a:solidFill>
                  <a:srgbClr val="FFC000"/>
                </a:solidFill>
              </a:rPr>
              <a:t>orange</a:t>
            </a:r>
            <a:endParaRPr lang="it-IT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ttangolo 7"/>
          <p:cNvSpPr>
            <a:spLocks noChangeArrowheads="1"/>
          </p:cNvSpPr>
          <p:nvPr/>
        </p:nvSpPr>
        <p:spPr bwMode="auto">
          <a:xfrm>
            <a:off x="395288" y="836713"/>
            <a:ext cx="4284724" cy="18002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Protocol2: key </a:t>
            </a:r>
            <a:r>
              <a:rPr lang="it-IT" dirty="0" err="1" smtClean="0"/>
              <a:t>retrieval</a:t>
            </a:r>
            <a:endParaRPr lang="it-IT" dirty="0"/>
          </a:p>
        </p:txBody>
      </p:sp>
      <p:sp>
        <p:nvSpPr>
          <p:cNvPr id="55300" name="CasellaDiTesto 3"/>
          <p:cNvSpPr txBox="1">
            <a:spLocks noChangeArrowheads="1"/>
          </p:cNvSpPr>
          <p:nvPr/>
        </p:nvSpPr>
        <p:spPr bwMode="auto">
          <a:xfrm>
            <a:off x="395288" y="764701"/>
            <a:ext cx="4248720" cy="190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800" b="1" dirty="0" err="1" smtClean="0">
                <a:solidFill>
                  <a:srgbClr val="FF0000"/>
                </a:solidFill>
              </a:rPr>
              <a:t>Device</a:t>
            </a:r>
            <a:r>
              <a:rPr lang="it-IT" sz="2800" b="1" dirty="0" smtClean="0">
                <a:solidFill>
                  <a:srgbClr val="FF0000"/>
                </a:solidFill>
              </a:rPr>
              <a:t> – </a:t>
            </a:r>
            <a:r>
              <a:rPr lang="it-IT" sz="2800" b="1" dirty="0" err="1" smtClean="0">
                <a:solidFill>
                  <a:srgbClr val="FF0000"/>
                </a:solidFill>
              </a:rPr>
              <a:t>while</a:t>
            </a:r>
            <a:r>
              <a:rPr lang="it-IT" sz="2800" b="1" dirty="0" smtClean="0">
                <a:solidFill>
                  <a:srgbClr val="FF0000"/>
                </a:solidFill>
              </a:rPr>
              <a:t> </a:t>
            </a:r>
            <a:r>
              <a:rPr lang="it-IT" sz="2800" b="1" dirty="0" err="1" smtClean="0">
                <a:solidFill>
                  <a:srgbClr val="FF0000"/>
                </a:solidFill>
              </a:rPr>
              <a:t>signing</a:t>
            </a:r>
            <a:r>
              <a:rPr lang="it-IT" sz="2800" b="1" dirty="0" smtClean="0">
                <a:solidFill>
                  <a:srgbClr val="FF0000"/>
                </a:solidFill>
              </a:rPr>
              <a:t> </a:t>
            </a:r>
            <a:r>
              <a:rPr lang="it-IT" sz="2800" b="1" dirty="0" smtClean="0">
                <a:solidFill>
                  <a:srgbClr val="00B050"/>
                </a:solidFill>
              </a:rPr>
              <a:t>m</a:t>
            </a:r>
            <a:endParaRPr lang="it-IT" dirty="0">
              <a:solidFill>
                <a:srgbClr val="00B050"/>
              </a:solidFill>
            </a:endParaRPr>
          </a:p>
          <a:p>
            <a:r>
              <a:rPr lang="it-IT" b="1" dirty="0" err="1"/>
              <a:t>random</a:t>
            </a:r>
            <a:r>
              <a:rPr lang="it-IT" b="1" dirty="0"/>
              <a:t> key	v</a:t>
            </a:r>
          </a:p>
          <a:p>
            <a:r>
              <a:rPr lang="it-IT" b="1" dirty="0" err="1"/>
              <a:t>random</a:t>
            </a:r>
            <a:r>
              <a:rPr lang="it-IT" b="1" dirty="0"/>
              <a:t> key	</a:t>
            </a:r>
            <a:r>
              <a:rPr lang="it-IT" b="1" dirty="0" smtClean="0"/>
              <a:t>a</a:t>
            </a:r>
          </a:p>
          <a:p>
            <a:r>
              <a:rPr lang="it-IT" b="1" dirty="0" err="1" smtClean="0">
                <a:solidFill>
                  <a:srgbClr val="00B050"/>
                </a:solidFill>
              </a:rPr>
              <a:t>disabling</a:t>
            </a:r>
            <a:r>
              <a:rPr lang="it-IT" b="1" dirty="0" smtClean="0">
                <a:solidFill>
                  <a:srgbClr val="00B050"/>
                </a:solidFill>
              </a:rPr>
              <a:t> key	t</a:t>
            </a:r>
            <a:endParaRPr lang="it-IT" b="1" dirty="0"/>
          </a:p>
          <a:p>
            <a:r>
              <a:rPr lang="it-IT" b="1" dirty="0"/>
              <a:t>ticket		</a:t>
            </a:r>
            <a:r>
              <a:rPr lang="it-IT" b="1" dirty="0" err="1"/>
              <a:t>tkt</a:t>
            </a:r>
            <a:r>
              <a:rPr lang="it-IT" b="1" dirty="0"/>
              <a:t> = </a:t>
            </a:r>
            <a:r>
              <a:rPr lang="it-IT" b="1" dirty="0" err="1" smtClean="0"/>
              <a:t>E</a:t>
            </a:r>
            <a:r>
              <a:rPr lang="it-IT" b="1" baseline="-25000" dirty="0" err="1" smtClean="0"/>
              <a:t>pk-server</a:t>
            </a:r>
            <a:r>
              <a:rPr lang="it-IT" b="1" dirty="0" smtClean="0"/>
              <a:t>[a,b,</a:t>
            </a:r>
            <a:r>
              <a:rPr lang="it-IT" b="1" dirty="0" smtClean="0">
                <a:solidFill>
                  <a:srgbClr val="00B050"/>
                </a:solidFill>
              </a:rPr>
              <a:t>u,d</a:t>
            </a:r>
            <a:r>
              <a:rPr lang="it-IT" b="1" baseline="-25000" dirty="0" smtClean="0">
                <a:solidFill>
                  <a:srgbClr val="00B050"/>
                </a:solidFill>
              </a:rPr>
              <a:t>2</a:t>
            </a:r>
            <a:r>
              <a:rPr lang="it-IT" b="1" dirty="0" smtClean="0">
                <a:solidFill>
                  <a:srgbClr val="00B050"/>
                </a:solidFill>
              </a:rPr>
              <a:t>,N</a:t>
            </a:r>
            <a:r>
              <a:rPr lang="it-IT" b="1" dirty="0" smtClean="0"/>
              <a:t>] </a:t>
            </a:r>
            <a:endParaRPr lang="it-IT" b="1" dirty="0"/>
          </a:p>
          <a:p>
            <a:r>
              <a:rPr lang="it-IT" b="1" dirty="0" err="1"/>
              <a:t>Device</a:t>
            </a:r>
            <a:r>
              <a:rPr lang="it-IT" b="1" dirty="0"/>
              <a:t> public key	</a:t>
            </a:r>
            <a:r>
              <a:rPr lang="it-IT" b="1" dirty="0" smtClean="0"/>
              <a:t>(e,N)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425450" y="2636838"/>
            <a:ext cx="26558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User input password P</a:t>
            </a:r>
          </a:p>
          <a:p>
            <a:r>
              <a:rPr lang="it-IT" b="1"/>
              <a:t>Compute hash	</a:t>
            </a:r>
            <a:r>
              <a:rPr lang="it-IT" b="1">
                <a:latin typeface="Symbol" pitchFamily="18" charset="2"/>
              </a:rPr>
              <a:t>b</a:t>
            </a:r>
            <a:r>
              <a:rPr lang="it-IT" b="1"/>
              <a:t>=H(P)</a:t>
            </a:r>
          </a:p>
          <a:p>
            <a:r>
              <a:rPr lang="it-IT" b="1"/>
              <a:t>Gen random 	</a:t>
            </a:r>
            <a:r>
              <a:rPr lang="it-IT" b="1">
                <a:latin typeface="Symbol" pitchFamily="18" charset="2"/>
              </a:rPr>
              <a:t>r</a:t>
            </a:r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1857375" y="3681413"/>
            <a:ext cx="627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send</a:t>
            </a:r>
          </a:p>
        </p:txBody>
      </p:sp>
      <p:sp>
        <p:nvSpPr>
          <p:cNvPr id="7" name="Freccia a destra 6"/>
          <p:cNvSpPr>
            <a:spLocks noChangeArrowheads="1"/>
          </p:cNvSpPr>
          <p:nvPr/>
        </p:nvSpPr>
        <p:spPr bwMode="auto">
          <a:xfrm>
            <a:off x="2519363" y="3681413"/>
            <a:ext cx="3889375" cy="4318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3224213" y="3392488"/>
            <a:ext cx="2929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 err="1"/>
              <a:t>mac</a:t>
            </a:r>
            <a:r>
              <a:rPr lang="it-IT" b="1" baseline="-25000" dirty="0" err="1"/>
              <a:t>a</a:t>
            </a:r>
            <a:r>
              <a:rPr lang="it-IT" b="1" dirty="0"/>
              <a:t>[</a:t>
            </a:r>
            <a:r>
              <a:rPr lang="it-IT" b="1" dirty="0" err="1"/>
              <a:t>tkt</a:t>
            </a:r>
            <a:r>
              <a:rPr lang="it-IT" b="1" dirty="0"/>
              <a:t> , </a:t>
            </a:r>
            <a:r>
              <a:rPr lang="it-IT" b="1" dirty="0" err="1" smtClean="0"/>
              <a:t>E</a:t>
            </a:r>
            <a:r>
              <a:rPr lang="it-IT" b="1" baseline="-25000" dirty="0" err="1" smtClean="0"/>
              <a:t>pk-server</a:t>
            </a:r>
            <a:r>
              <a:rPr lang="it-IT" b="1" dirty="0" smtClean="0"/>
              <a:t>[</a:t>
            </a:r>
            <a:r>
              <a:rPr lang="it-IT" b="1" dirty="0" smtClean="0">
                <a:solidFill>
                  <a:srgbClr val="00B050"/>
                </a:solidFill>
              </a:rPr>
              <a:t>H[m]</a:t>
            </a:r>
            <a:r>
              <a:rPr lang="it-IT" b="1" dirty="0" smtClean="0"/>
              <a:t>, </a:t>
            </a:r>
            <a:r>
              <a:rPr lang="it-IT" b="1" dirty="0" smtClean="0">
                <a:latin typeface="Symbol" pitchFamily="18" charset="2"/>
              </a:rPr>
              <a:t>b</a:t>
            </a:r>
            <a:r>
              <a:rPr lang="it-IT" b="1" dirty="0">
                <a:latin typeface="Symbol" pitchFamily="18" charset="2"/>
              </a:rPr>
              <a:t>, r</a:t>
            </a:r>
            <a:r>
              <a:rPr lang="it-IT" b="1" dirty="0"/>
              <a:t>] ]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7200900" y="2654300"/>
            <a:ext cx="1100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olidFill>
                  <a:srgbClr val="FF0000"/>
                </a:solidFill>
              </a:rPr>
              <a:t>Server</a:t>
            </a:r>
            <a:endParaRPr lang="it-IT" sz="2800">
              <a:solidFill>
                <a:srgbClr val="FF0000"/>
              </a:solidFill>
            </a:endParaRP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6567488" y="3105150"/>
            <a:ext cx="240823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 err="1"/>
              <a:t>tkt</a:t>
            </a:r>
            <a:r>
              <a:rPr lang="it-IT" b="1" dirty="0"/>
              <a:t> 	</a:t>
            </a:r>
            <a:r>
              <a:rPr lang="it-IT" b="1" dirty="0">
                <a:sym typeface="Wingdings" pitchFamily="2" charset="2"/>
              </a:rPr>
              <a:t> </a:t>
            </a:r>
            <a:r>
              <a:rPr lang="it-IT" b="1" dirty="0" smtClean="0">
                <a:sym typeface="Wingdings" pitchFamily="2" charset="2"/>
              </a:rPr>
              <a:t>a,b,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d</a:t>
            </a:r>
            <a:r>
              <a:rPr lang="it-IT" b="1" baseline="-25000" dirty="0" smtClean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,u,N</a:t>
            </a:r>
            <a:endParaRPr lang="it-IT" b="1" dirty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it-IT" b="1" dirty="0">
                <a:sym typeface="Wingdings" pitchFamily="2" charset="2"/>
              </a:rPr>
              <a:t>a 	 </a:t>
            </a:r>
            <a:r>
              <a:rPr lang="it-IT" b="1" dirty="0" err="1">
                <a:sym typeface="Wingdings" pitchFamily="2" charset="2"/>
              </a:rPr>
              <a:t>check</a:t>
            </a:r>
            <a:r>
              <a:rPr lang="it-IT" b="1" dirty="0">
                <a:sym typeface="Wingdings" pitchFamily="2" charset="2"/>
              </a:rPr>
              <a:t> MAC</a:t>
            </a:r>
          </a:p>
          <a:p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	(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auth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device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!)</a:t>
            </a:r>
            <a:endParaRPr lang="it-IT" b="1" dirty="0">
              <a:sym typeface="Wingdings" pitchFamily="2" charset="2"/>
            </a:endParaRPr>
          </a:p>
          <a:p>
            <a:r>
              <a:rPr lang="it-IT" b="1" dirty="0" err="1">
                <a:sym typeface="Wingdings" pitchFamily="2" charset="2"/>
              </a:rPr>
              <a:t>decrypt</a:t>
            </a:r>
            <a:r>
              <a:rPr lang="it-IT" b="1" dirty="0">
                <a:sym typeface="Wingdings" pitchFamily="2" charset="2"/>
              </a:rPr>
              <a:t>	 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H[m],</a:t>
            </a:r>
            <a:r>
              <a:rPr lang="it-IT" b="1" dirty="0" smtClean="0">
                <a:sym typeface="Wingdings" pitchFamily="2" charset="2"/>
              </a:rPr>
              <a:t> </a:t>
            </a:r>
            <a:r>
              <a:rPr lang="it-IT" b="1" dirty="0" smtClean="0">
                <a:latin typeface="Symbol" pitchFamily="18" charset="2"/>
              </a:rPr>
              <a:t>b</a:t>
            </a:r>
            <a:r>
              <a:rPr lang="it-IT" b="1" dirty="0">
                <a:latin typeface="Symbol" pitchFamily="18" charset="2"/>
              </a:rPr>
              <a:t>, r</a:t>
            </a:r>
          </a:p>
          <a:p>
            <a:r>
              <a:rPr lang="it-IT" b="1" dirty="0" err="1"/>
              <a:t>Check</a:t>
            </a:r>
            <a:r>
              <a:rPr lang="it-IT" b="1" dirty="0"/>
              <a:t>	</a:t>
            </a:r>
            <a:r>
              <a:rPr lang="it-IT" b="1" dirty="0">
                <a:sym typeface="Wingdings" pitchFamily="2" charset="2"/>
              </a:rPr>
              <a:t> b = </a:t>
            </a:r>
            <a:r>
              <a:rPr lang="it-IT" b="1" dirty="0" err="1">
                <a:latin typeface="Symbol" pitchFamily="18" charset="2"/>
              </a:rPr>
              <a:t>b</a:t>
            </a:r>
            <a:endParaRPr lang="it-IT" b="1" dirty="0">
              <a:latin typeface="Symbol" pitchFamily="18" charset="2"/>
            </a:endParaRPr>
          </a:p>
          <a:p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	(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auth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user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!)</a:t>
            </a:r>
            <a:endParaRPr lang="it-IT" b="1" dirty="0"/>
          </a:p>
        </p:txBody>
      </p:sp>
      <p:sp>
        <p:nvSpPr>
          <p:cNvPr id="12" name="Freccia a destra 11"/>
          <p:cNvSpPr>
            <a:spLocks noChangeArrowheads="1"/>
          </p:cNvSpPr>
          <p:nvPr/>
        </p:nvSpPr>
        <p:spPr bwMode="auto">
          <a:xfrm flipH="1">
            <a:off x="2519363" y="4905375"/>
            <a:ext cx="3889375" cy="4318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6392863" y="4905375"/>
            <a:ext cx="731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14" name="CasellaDiTesto 13"/>
          <p:cNvSpPr txBox="1">
            <a:spLocks noChangeArrowheads="1"/>
          </p:cNvSpPr>
          <p:nvPr/>
        </p:nvSpPr>
        <p:spPr bwMode="auto">
          <a:xfrm>
            <a:off x="4427538" y="4679950"/>
            <a:ext cx="1181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>
                <a:latin typeface="Symbol" pitchFamily="18" charset="2"/>
              </a:rPr>
              <a:t>r </a:t>
            </a:r>
            <a:r>
              <a:rPr lang="it-IT" b="1" dirty="0">
                <a:latin typeface="Symbol" pitchFamily="18" charset="2"/>
                <a:sym typeface="Symbol" pitchFamily="18" charset="2"/>
              </a:rPr>
              <a:t></a:t>
            </a:r>
            <a:r>
              <a:rPr lang="it-IT" b="1" dirty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H[m]</a:t>
            </a:r>
            <a:r>
              <a:rPr lang="it-IT" b="1" baseline="30000" dirty="0" smtClean="0">
                <a:solidFill>
                  <a:srgbClr val="00B050"/>
                </a:solidFill>
                <a:sym typeface="Wingdings" pitchFamily="2" charset="2"/>
              </a:rPr>
              <a:t>d2</a:t>
            </a:r>
            <a:endParaRPr lang="it-IT" baseline="30000" dirty="0">
              <a:solidFill>
                <a:srgbClr val="00B050"/>
              </a:solidFill>
            </a:endParaRPr>
          </a:p>
        </p:txBody>
      </p:sp>
      <p:sp>
        <p:nvSpPr>
          <p:cNvPr id="15" name="CasellaDiTesto 14"/>
          <p:cNvSpPr txBox="1">
            <a:spLocks noChangeArrowheads="1"/>
          </p:cNvSpPr>
          <p:nvPr/>
        </p:nvSpPr>
        <p:spPr bwMode="auto">
          <a:xfrm>
            <a:off x="4824028" y="1748991"/>
            <a:ext cx="14077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b=H</a:t>
            </a:r>
            <a:r>
              <a:rPr lang="it-IT" dirty="0">
                <a:solidFill>
                  <a:srgbClr val="FF0000"/>
                </a:solidFill>
              </a:rPr>
              <a:t>(P)</a:t>
            </a:r>
          </a:p>
          <a:p>
            <a:r>
              <a:rPr lang="it-IT" dirty="0" smtClean="0">
                <a:solidFill>
                  <a:srgbClr val="00B050"/>
                </a:solidFill>
              </a:rPr>
              <a:t>d</a:t>
            </a:r>
            <a:r>
              <a:rPr lang="it-IT" baseline="-25000" dirty="0" smtClean="0">
                <a:solidFill>
                  <a:srgbClr val="00B050"/>
                </a:solidFill>
              </a:rPr>
              <a:t>1</a:t>
            </a:r>
            <a:r>
              <a:rPr lang="it-IT" dirty="0" smtClean="0">
                <a:solidFill>
                  <a:srgbClr val="00B050"/>
                </a:solidFill>
              </a:rPr>
              <a:t> </a:t>
            </a:r>
            <a:r>
              <a:rPr lang="it-IT" dirty="0">
                <a:solidFill>
                  <a:srgbClr val="00B050"/>
                </a:solidFill>
              </a:rPr>
              <a:t>= </a:t>
            </a:r>
            <a:r>
              <a:rPr lang="it-IT" dirty="0" smtClean="0">
                <a:solidFill>
                  <a:srgbClr val="00B050"/>
                </a:solidFill>
              </a:rPr>
              <a:t>PRF(v</a:t>
            </a:r>
            <a:r>
              <a:rPr lang="it-IT" dirty="0">
                <a:solidFill>
                  <a:srgbClr val="00B050"/>
                </a:solidFill>
              </a:rPr>
              <a:t>; P</a:t>
            </a:r>
            <a:r>
              <a:rPr lang="it-IT" dirty="0" smtClean="0">
                <a:solidFill>
                  <a:srgbClr val="00B050"/>
                </a:solidFill>
              </a:rPr>
              <a:t>)</a:t>
            </a:r>
            <a:endParaRPr lang="it-IT" dirty="0">
              <a:solidFill>
                <a:srgbClr val="00B050"/>
              </a:solidFill>
            </a:endParaRPr>
          </a:p>
        </p:txBody>
      </p:sp>
      <p:sp>
        <p:nvSpPr>
          <p:cNvPr id="16" name="CasellaDiTesto 15"/>
          <p:cNvSpPr txBox="1">
            <a:spLocks noChangeArrowheads="1"/>
          </p:cNvSpPr>
          <p:nvPr/>
        </p:nvSpPr>
        <p:spPr bwMode="auto">
          <a:xfrm>
            <a:off x="431800" y="4965700"/>
            <a:ext cx="203292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 err="1">
                <a:solidFill>
                  <a:srgbClr val="FF0000"/>
                </a:solidFill>
              </a:rPr>
              <a:t>Decrypt</a:t>
            </a:r>
            <a:r>
              <a:rPr lang="it-IT" b="1" dirty="0">
                <a:solidFill>
                  <a:srgbClr val="FF0000"/>
                </a:solidFill>
              </a:rPr>
              <a:t> key</a:t>
            </a:r>
          </a:p>
          <a:p>
            <a:r>
              <a:rPr lang="it-IT" b="1" dirty="0">
                <a:latin typeface="Symbol" pitchFamily="18" charset="2"/>
              </a:rPr>
              <a:t>(r </a:t>
            </a:r>
            <a:r>
              <a:rPr lang="it-IT" b="1" dirty="0">
                <a:latin typeface="Symbol" pitchFamily="18" charset="2"/>
                <a:sym typeface="Symbol" pitchFamily="18" charset="2"/>
              </a:rPr>
              <a:t> </a:t>
            </a:r>
            <a:r>
              <a:rPr lang="it-IT" b="1" dirty="0" smtClean="0">
                <a:solidFill>
                  <a:srgbClr val="00B050"/>
                </a:solidFill>
                <a:latin typeface="Symbol" pitchFamily="18" charset="2"/>
                <a:sym typeface="Symbol" pitchFamily="18" charset="2"/>
              </a:rPr>
              <a:t> 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H[m]</a:t>
            </a:r>
            <a:r>
              <a:rPr lang="it-IT" b="1" baseline="30000" dirty="0" smtClean="0">
                <a:solidFill>
                  <a:srgbClr val="00B050"/>
                </a:solidFill>
                <a:sym typeface="Wingdings" pitchFamily="2" charset="2"/>
              </a:rPr>
              <a:t>d2</a:t>
            </a:r>
            <a:r>
              <a:rPr lang="it-IT" b="1" dirty="0" smtClean="0">
                <a:sym typeface="Wingdings" pitchFamily="2" charset="2"/>
              </a:rPr>
              <a:t>) </a:t>
            </a:r>
            <a:r>
              <a:rPr lang="it-IT" b="1" dirty="0">
                <a:latin typeface="Symbol" pitchFamily="18" charset="2"/>
                <a:sym typeface="Symbol" pitchFamily="18" charset="2"/>
              </a:rPr>
              <a:t> </a:t>
            </a:r>
            <a:r>
              <a:rPr lang="it-IT" b="1" dirty="0" smtClean="0">
                <a:latin typeface="Symbol" pitchFamily="18" charset="2"/>
              </a:rPr>
              <a:t>r</a:t>
            </a:r>
          </a:p>
          <a:p>
            <a:r>
              <a:rPr lang="it-IT" b="1" dirty="0" smtClean="0">
                <a:solidFill>
                  <a:srgbClr val="FF0000"/>
                </a:solidFill>
              </a:rPr>
              <a:t>Complete </a:t>
            </a:r>
            <a:r>
              <a:rPr lang="it-IT" b="1" dirty="0" err="1" smtClean="0">
                <a:solidFill>
                  <a:srgbClr val="FF0000"/>
                </a:solidFill>
              </a:rPr>
              <a:t>signature</a:t>
            </a:r>
            <a:endParaRPr lang="it-IT" b="1" dirty="0" smtClean="0">
              <a:solidFill>
                <a:srgbClr val="FF0000"/>
              </a:solidFill>
            </a:endParaRPr>
          </a:p>
          <a:p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d</a:t>
            </a:r>
            <a:r>
              <a:rPr lang="it-IT" b="1" baseline="-25000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= PRF[v,P]</a:t>
            </a:r>
          </a:p>
          <a:p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H[m]</a:t>
            </a:r>
            <a:r>
              <a:rPr lang="it-IT" b="1" baseline="30000" dirty="0" smtClean="0">
                <a:solidFill>
                  <a:srgbClr val="00B050"/>
                </a:solidFill>
                <a:sym typeface="Wingdings" pitchFamily="2" charset="2"/>
              </a:rPr>
              <a:t>d2</a:t>
            </a:r>
            <a:r>
              <a:rPr lang="it-IT" b="1" dirty="0" smtClean="0">
                <a:sym typeface="Wingdings" pitchFamily="2" charset="2"/>
              </a:rPr>
              <a:t> 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H[m]</a:t>
            </a:r>
            <a:r>
              <a:rPr lang="it-IT" b="1" baseline="30000" dirty="0" smtClean="0">
                <a:solidFill>
                  <a:srgbClr val="00B050"/>
                </a:solidFill>
                <a:sym typeface="Wingdings" pitchFamily="2" charset="2"/>
              </a:rPr>
              <a:t>d1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mod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N</a:t>
            </a:r>
            <a:endParaRPr lang="it-IT" dirty="0" smtClean="0"/>
          </a:p>
        </p:txBody>
      </p:sp>
      <p:sp>
        <p:nvSpPr>
          <p:cNvPr id="17" name="CasellaDiTesto 16"/>
          <p:cNvSpPr txBox="1"/>
          <p:nvPr/>
        </p:nvSpPr>
        <p:spPr>
          <a:xfrm>
            <a:off x="3383868" y="5805264"/>
            <a:ext cx="4972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 smtClean="0"/>
              <a:t>Signature</a:t>
            </a:r>
            <a:r>
              <a:rPr lang="it-IT" b="1" dirty="0" smtClean="0"/>
              <a:t> key d NEVER </a:t>
            </a:r>
            <a:r>
              <a:rPr lang="it-IT" b="1" dirty="0" err="1" smtClean="0"/>
              <a:t>retrieved</a:t>
            </a:r>
            <a:r>
              <a:rPr lang="it-IT" b="1" dirty="0" smtClean="0"/>
              <a:t> in </a:t>
            </a:r>
            <a:r>
              <a:rPr lang="it-IT" b="1" dirty="0" err="1" smtClean="0"/>
              <a:t>clear</a:t>
            </a:r>
            <a:r>
              <a:rPr lang="it-IT" b="1" dirty="0" smtClean="0"/>
              <a:t>! </a:t>
            </a:r>
          </a:p>
          <a:p>
            <a:r>
              <a:rPr lang="it-IT" b="1" dirty="0" err="1" smtClean="0"/>
              <a:t>If</a:t>
            </a:r>
            <a:r>
              <a:rPr lang="it-IT" b="1" dirty="0" smtClean="0"/>
              <a:t> </a:t>
            </a:r>
            <a:r>
              <a:rPr lang="it-IT" b="1" dirty="0" err="1" smtClean="0"/>
              <a:t>attacker</a:t>
            </a:r>
            <a:r>
              <a:rPr lang="it-IT" b="1" dirty="0" smtClean="0"/>
              <a:t> </a:t>
            </a:r>
            <a:r>
              <a:rPr lang="it-IT" b="1" dirty="0" err="1" smtClean="0"/>
              <a:t>gets</a:t>
            </a:r>
            <a:r>
              <a:rPr lang="it-IT" b="1" dirty="0" smtClean="0"/>
              <a:t> </a:t>
            </a:r>
            <a:r>
              <a:rPr lang="it-IT" b="1" dirty="0" err="1" smtClean="0"/>
              <a:t>passwd</a:t>
            </a:r>
            <a:r>
              <a:rPr lang="it-IT" b="1" dirty="0" smtClean="0"/>
              <a:t> AND </a:t>
            </a:r>
            <a:r>
              <a:rPr lang="it-IT" b="1" dirty="0" err="1" smtClean="0"/>
              <a:t>device</a:t>
            </a:r>
            <a:r>
              <a:rPr lang="it-IT" b="1" dirty="0" smtClean="0"/>
              <a:t>, </a:t>
            </a:r>
            <a:r>
              <a:rPr lang="it-IT" b="1" dirty="0" err="1" smtClean="0"/>
              <a:t>cannot</a:t>
            </a:r>
            <a:r>
              <a:rPr lang="it-IT" b="1" dirty="0" smtClean="0"/>
              <a:t> </a:t>
            </a:r>
            <a:r>
              <a:rPr lang="it-IT" b="1" dirty="0" err="1" smtClean="0"/>
              <a:t>get</a:t>
            </a:r>
            <a:r>
              <a:rPr lang="it-IT" b="1" dirty="0" smtClean="0"/>
              <a:t> key d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0" grpId="0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Protocol2: key </a:t>
            </a:r>
            <a:r>
              <a:rPr lang="it-IT" dirty="0" err="1" smtClean="0"/>
              <a:t>disabling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555490"/>
          </a:xfrm>
        </p:spPr>
        <p:txBody>
          <a:bodyPr>
            <a:normAutofit fontScale="85000" lnSpcReduction="10000"/>
          </a:bodyPr>
          <a:lstStyle/>
          <a:p>
            <a:r>
              <a:rPr lang="it-IT" dirty="0" err="1" smtClean="0"/>
              <a:t>Suffices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keep</a:t>
            </a:r>
            <a:r>
              <a:rPr lang="it-IT" dirty="0" smtClean="0"/>
              <a:t> backup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</a:p>
          <a:p>
            <a:pPr lvl="1"/>
            <a:r>
              <a:rPr lang="it-IT" dirty="0" smtClean="0"/>
              <a:t>t</a:t>
            </a:r>
          </a:p>
          <a:p>
            <a:pPr lvl="1"/>
            <a:r>
              <a:rPr lang="it-IT" dirty="0" err="1" smtClean="0"/>
              <a:t>tkt</a:t>
            </a:r>
            <a:endParaRPr lang="it-IT" dirty="0" smtClean="0"/>
          </a:p>
          <a:p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stolen</a:t>
            </a:r>
            <a:r>
              <a:rPr lang="it-IT" dirty="0" smtClean="0"/>
              <a:t>, </a:t>
            </a: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them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server</a:t>
            </a:r>
          </a:p>
          <a:p>
            <a:pPr lvl="1"/>
            <a:r>
              <a:rPr lang="it-IT" dirty="0" smtClean="0"/>
              <a:t>Server </a:t>
            </a:r>
            <a:r>
              <a:rPr lang="it-IT" dirty="0" err="1" smtClean="0"/>
              <a:t>keeps</a:t>
            </a:r>
            <a:r>
              <a:rPr lang="it-IT" dirty="0" smtClean="0"/>
              <a:t> blacklist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Freccia a destra 3"/>
          <p:cNvSpPr>
            <a:spLocks noChangeArrowheads="1"/>
          </p:cNvSpPr>
          <p:nvPr/>
        </p:nvSpPr>
        <p:spPr bwMode="auto">
          <a:xfrm>
            <a:off x="1511660" y="4364139"/>
            <a:ext cx="3889375" cy="4318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2216510" y="4075214"/>
            <a:ext cx="2929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 err="1"/>
              <a:t>mac</a:t>
            </a:r>
            <a:r>
              <a:rPr lang="it-IT" b="1" baseline="-25000" dirty="0" err="1"/>
              <a:t>a</a:t>
            </a:r>
            <a:r>
              <a:rPr lang="it-IT" b="1" dirty="0"/>
              <a:t>[</a:t>
            </a:r>
            <a:r>
              <a:rPr lang="it-IT" b="1" dirty="0" err="1"/>
              <a:t>tkt</a:t>
            </a:r>
            <a:r>
              <a:rPr lang="it-IT" b="1" dirty="0"/>
              <a:t> , </a:t>
            </a:r>
            <a:r>
              <a:rPr lang="it-IT" b="1" dirty="0" err="1" smtClean="0"/>
              <a:t>E</a:t>
            </a:r>
            <a:r>
              <a:rPr lang="it-IT" b="1" baseline="-25000" dirty="0" err="1" smtClean="0"/>
              <a:t>pk-server</a:t>
            </a:r>
            <a:r>
              <a:rPr lang="it-IT" b="1" dirty="0" smtClean="0"/>
              <a:t>[</a:t>
            </a:r>
            <a:r>
              <a:rPr lang="it-IT" b="1" dirty="0" smtClean="0">
                <a:solidFill>
                  <a:srgbClr val="00B050"/>
                </a:solidFill>
              </a:rPr>
              <a:t>H[m]</a:t>
            </a:r>
            <a:r>
              <a:rPr lang="it-IT" b="1" dirty="0" smtClean="0"/>
              <a:t>, </a:t>
            </a:r>
            <a:r>
              <a:rPr lang="it-IT" b="1" dirty="0" smtClean="0">
                <a:latin typeface="Symbol" pitchFamily="18" charset="2"/>
              </a:rPr>
              <a:t>b</a:t>
            </a:r>
            <a:r>
              <a:rPr lang="it-IT" b="1" dirty="0">
                <a:latin typeface="Symbol" pitchFamily="18" charset="2"/>
              </a:rPr>
              <a:t>, r</a:t>
            </a:r>
            <a:r>
              <a:rPr lang="it-IT" b="1" dirty="0"/>
              <a:t>] ]</a:t>
            </a:r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6193197" y="3337026"/>
            <a:ext cx="1100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olidFill>
                  <a:srgbClr val="FF0000"/>
                </a:solidFill>
              </a:rPr>
              <a:t>Server</a:t>
            </a:r>
            <a:endParaRPr lang="it-IT" sz="2800">
              <a:solidFill>
                <a:srgbClr val="FF0000"/>
              </a:solidFill>
            </a:endParaRPr>
          </a:p>
        </p:txBody>
      </p:sp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5559785" y="3787876"/>
            <a:ext cx="3565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 err="1"/>
              <a:t>tkt</a:t>
            </a:r>
            <a:r>
              <a:rPr lang="it-IT" b="1" dirty="0"/>
              <a:t> 	</a:t>
            </a:r>
            <a:r>
              <a:rPr lang="it-IT" b="1" dirty="0">
                <a:sym typeface="Wingdings" pitchFamily="2" charset="2"/>
              </a:rPr>
              <a:t> </a:t>
            </a:r>
            <a:r>
              <a:rPr lang="it-IT" b="1" dirty="0" smtClean="0">
                <a:sym typeface="Wingdings" pitchFamily="2" charset="2"/>
              </a:rPr>
              <a:t>a,b,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d</a:t>
            </a:r>
            <a:r>
              <a:rPr lang="it-IT" b="1" baseline="-25000" dirty="0" smtClean="0">
                <a:solidFill>
                  <a:srgbClr val="00B050"/>
                </a:solidFill>
                <a:sym typeface="Wingdings" pitchFamily="2" charset="2"/>
              </a:rPr>
              <a:t>2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,u,N</a:t>
            </a:r>
            <a:endParaRPr lang="it-IT" b="1" dirty="0">
              <a:solidFill>
                <a:srgbClr val="00B050"/>
              </a:solidFill>
              <a:sym typeface="Wingdings" pitchFamily="2" charset="2"/>
            </a:endParaRPr>
          </a:p>
          <a:p>
            <a:r>
              <a:rPr lang="it-IT" b="1" dirty="0">
                <a:sym typeface="Wingdings" pitchFamily="2" charset="2"/>
              </a:rPr>
              <a:t>a 	 </a:t>
            </a:r>
            <a:r>
              <a:rPr lang="it-IT" b="1" dirty="0" err="1">
                <a:sym typeface="Wingdings" pitchFamily="2" charset="2"/>
              </a:rPr>
              <a:t>check</a:t>
            </a:r>
            <a:r>
              <a:rPr lang="it-IT" b="1" dirty="0">
                <a:sym typeface="Wingdings" pitchFamily="2" charset="2"/>
              </a:rPr>
              <a:t> MAC</a:t>
            </a:r>
          </a:p>
          <a:p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	(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auth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>
                <a:solidFill>
                  <a:srgbClr val="FF0000"/>
                </a:solidFill>
                <a:sym typeface="Wingdings" pitchFamily="2" charset="2"/>
              </a:rPr>
              <a:t>device</a:t>
            </a:r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!)</a:t>
            </a:r>
            <a:endParaRPr lang="it-IT" b="1" dirty="0">
              <a:sym typeface="Wingdings" pitchFamily="2" charset="2"/>
            </a:endParaRPr>
          </a:p>
          <a:p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Search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t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for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index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tkt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(e.g.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hash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table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)</a:t>
            </a:r>
          </a:p>
          <a:p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check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u ≠ H(t)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for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00B050"/>
                </a:solidFill>
                <a:sym typeface="Wingdings" pitchFamily="2" charset="2"/>
              </a:rPr>
              <a:t>corresponding</a:t>
            </a:r>
            <a:r>
              <a:rPr lang="it-IT" b="1" dirty="0" smtClean="0">
                <a:solidFill>
                  <a:srgbClr val="00B050"/>
                </a:solidFill>
                <a:sym typeface="Wingdings" pitchFamily="2" charset="2"/>
              </a:rPr>
              <a:t> t</a:t>
            </a:r>
            <a:endParaRPr lang="it-IT" b="1" dirty="0">
              <a:solidFill>
                <a:srgbClr val="00B050"/>
              </a:solidFill>
              <a:latin typeface="Symbol" pitchFamily="18" charset="2"/>
            </a:endParaRPr>
          </a:p>
          <a:p>
            <a:r>
              <a:rPr lang="it-IT" b="1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it-IT" b="1" dirty="0" smtClean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it-IT" b="1" dirty="0" err="1" smtClean="0">
                <a:solidFill>
                  <a:srgbClr val="FF0000"/>
                </a:solidFill>
                <a:sym typeface="Wingdings" pitchFamily="2" charset="2"/>
              </a:rPr>
              <a:t>check</a:t>
            </a:r>
            <a:r>
              <a:rPr lang="it-IT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  <a:sym typeface="Wingdings" pitchFamily="2" charset="2"/>
              </a:rPr>
              <a:t>if</a:t>
            </a:r>
            <a:r>
              <a:rPr lang="it-IT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  <a:sym typeface="Wingdings" pitchFamily="2" charset="2"/>
              </a:rPr>
              <a:t>not</a:t>
            </a:r>
            <a:r>
              <a:rPr lang="it-IT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  <a:sym typeface="Wingdings" pitchFamily="2" charset="2"/>
              </a:rPr>
              <a:t>revoked</a:t>
            </a:r>
            <a:r>
              <a:rPr lang="it-IT" b="1" dirty="0" smtClean="0">
                <a:solidFill>
                  <a:srgbClr val="FF0000"/>
                </a:solidFill>
                <a:sym typeface="Wingdings" pitchFamily="2" charset="2"/>
              </a:rPr>
              <a:t>!)</a:t>
            </a: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Some </a:t>
            </a:r>
            <a:r>
              <a:rPr lang="it-IT" dirty="0" err="1" smtClean="0"/>
              <a:t>statistics</a:t>
            </a:r>
            <a:r>
              <a:rPr lang="it-IT" dirty="0" smtClean="0"/>
              <a:t> (@2010)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smtClean="0"/>
              <a:t>1 laptop </a:t>
            </a:r>
            <a:r>
              <a:rPr lang="it-IT" dirty="0" err="1" smtClean="0"/>
              <a:t>stolen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12 </a:t>
            </a:r>
            <a:r>
              <a:rPr lang="it-IT" dirty="0" err="1" smtClean="0"/>
              <a:t>seconds</a:t>
            </a: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Survey</a:t>
            </a:r>
            <a:r>
              <a:rPr lang="it-IT" dirty="0" smtClean="0"/>
              <a:t> on 329 </a:t>
            </a:r>
            <a:r>
              <a:rPr lang="it-IT" dirty="0" err="1" smtClean="0"/>
              <a:t>organizations</a:t>
            </a:r>
            <a:r>
              <a:rPr lang="it-IT" dirty="0" smtClean="0"/>
              <a:t>:</a:t>
            </a:r>
          </a:p>
          <a:p>
            <a:pPr lvl="1">
              <a:defRPr/>
            </a:pPr>
            <a:r>
              <a:rPr lang="it-IT" dirty="0" smtClean="0"/>
              <a:t>86400 laptop </a:t>
            </a:r>
            <a:r>
              <a:rPr lang="it-IT" dirty="0" err="1" smtClean="0"/>
              <a:t>lost</a:t>
            </a:r>
            <a:r>
              <a:rPr lang="it-IT" dirty="0" smtClean="0"/>
              <a:t>; </a:t>
            </a:r>
            <a:r>
              <a:rPr lang="it-IT" dirty="0" err="1" smtClean="0"/>
              <a:t>value</a:t>
            </a:r>
            <a:r>
              <a:rPr lang="it-IT" dirty="0" smtClean="0"/>
              <a:t>: 2.1 </a:t>
            </a:r>
            <a:r>
              <a:rPr lang="it-IT" dirty="0" err="1" smtClean="0"/>
              <a:t>B$</a:t>
            </a:r>
            <a:endParaRPr lang="it-IT" dirty="0" smtClean="0"/>
          </a:p>
          <a:p>
            <a:pPr lvl="2">
              <a:defRPr/>
            </a:pPr>
            <a:r>
              <a:rPr lang="it-IT" dirty="0" smtClean="0"/>
              <a:t>Data </a:t>
            </a:r>
            <a:r>
              <a:rPr lang="it-IT" dirty="0" err="1" smtClean="0"/>
              <a:t>value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greater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PC </a:t>
            </a:r>
            <a:r>
              <a:rPr lang="it-IT" dirty="0" err="1" smtClean="0"/>
              <a:t>value</a:t>
            </a:r>
            <a:r>
              <a:rPr lang="it-IT" dirty="0" smtClean="0"/>
              <a:t>!</a:t>
            </a:r>
          </a:p>
          <a:p>
            <a:pPr lvl="1">
              <a:defRPr/>
            </a:pPr>
            <a:r>
              <a:rPr lang="it-IT" dirty="0" smtClean="0"/>
              <a:t>43% </a:t>
            </a:r>
            <a:r>
              <a:rPr lang="it-IT" dirty="0" err="1" smtClean="0"/>
              <a:t>stolen</a:t>
            </a:r>
            <a:r>
              <a:rPr lang="it-IT" dirty="0" smtClean="0"/>
              <a:t> at home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smtClean="0"/>
              <a:t>FBI data (2001-2005)</a:t>
            </a:r>
          </a:p>
          <a:p>
            <a:pPr lvl="1">
              <a:defRPr/>
            </a:pPr>
            <a:r>
              <a:rPr lang="it-IT" dirty="0" smtClean="0"/>
              <a:t>160 </a:t>
            </a:r>
            <a:r>
              <a:rPr lang="it-IT" dirty="0" err="1" smtClean="0"/>
              <a:t>stolen</a:t>
            </a:r>
            <a:r>
              <a:rPr lang="it-IT" dirty="0" smtClean="0"/>
              <a:t> laptop</a:t>
            </a:r>
          </a:p>
          <a:p>
            <a:pPr lvl="1">
              <a:defRPr/>
            </a:pPr>
            <a:r>
              <a:rPr lang="it-IT" dirty="0" smtClean="0"/>
              <a:t>10+ </a:t>
            </a:r>
            <a:r>
              <a:rPr lang="it-IT" dirty="0" err="1" smtClean="0"/>
              <a:t>with</a:t>
            </a:r>
            <a:r>
              <a:rPr lang="it-IT" dirty="0" smtClean="0"/>
              <a:t> </a:t>
            </a:r>
            <a:r>
              <a:rPr lang="it-IT" dirty="0" err="1" smtClean="0"/>
              <a:t>critical</a:t>
            </a:r>
            <a:r>
              <a:rPr lang="it-IT" dirty="0" smtClean="0"/>
              <a:t> (</a:t>
            </a:r>
            <a:r>
              <a:rPr lang="it-IT" dirty="0" err="1" smtClean="0"/>
              <a:t>classified</a:t>
            </a:r>
            <a:r>
              <a:rPr lang="it-IT" dirty="0" smtClean="0"/>
              <a:t>) data</a:t>
            </a:r>
          </a:p>
          <a:p>
            <a:pPr lvl="1">
              <a:defRPr/>
            </a:pPr>
            <a:r>
              <a:rPr lang="it-IT" dirty="0" smtClean="0"/>
              <a:t>51: </a:t>
            </a:r>
            <a:r>
              <a:rPr lang="it-IT" dirty="0" err="1" smtClean="0"/>
              <a:t>unsure</a:t>
            </a:r>
            <a:r>
              <a:rPr lang="it-IT" dirty="0" smtClean="0"/>
              <a:t> </a:t>
            </a:r>
            <a:r>
              <a:rPr lang="it-IT" dirty="0" err="1" smtClean="0"/>
              <a:t>whether</a:t>
            </a:r>
            <a:r>
              <a:rPr lang="it-IT" dirty="0" smtClean="0"/>
              <a:t> </a:t>
            </a:r>
            <a:r>
              <a:rPr lang="it-IT" dirty="0" err="1" smtClean="0"/>
              <a:t>contained</a:t>
            </a:r>
            <a:r>
              <a:rPr lang="it-IT" dirty="0" smtClean="0"/>
              <a:t> </a:t>
            </a:r>
            <a:r>
              <a:rPr lang="it-IT" dirty="0" err="1" smtClean="0"/>
              <a:t>classified</a:t>
            </a:r>
            <a:r>
              <a:rPr lang="it-IT" dirty="0" smtClean="0"/>
              <a:t> data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Famous</a:t>
            </a:r>
            <a:r>
              <a:rPr lang="it-IT" dirty="0" smtClean="0"/>
              <a:t> </a:t>
            </a:r>
            <a:r>
              <a:rPr lang="it-IT" dirty="0" err="1" smtClean="0"/>
              <a:t>R&amp;B</a:t>
            </a:r>
            <a:r>
              <a:rPr lang="it-IT" dirty="0" smtClean="0"/>
              <a:t> singer, Ryan Leslie</a:t>
            </a:r>
          </a:p>
          <a:p>
            <a:pPr lvl="1">
              <a:defRPr/>
            </a:pPr>
            <a:r>
              <a:rPr lang="it-IT" dirty="0" err="1" smtClean="0"/>
              <a:t>Offered</a:t>
            </a:r>
            <a:r>
              <a:rPr lang="it-IT" dirty="0" smtClean="0"/>
              <a:t> 1M$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his</a:t>
            </a:r>
            <a:r>
              <a:rPr lang="it-IT" dirty="0" smtClean="0"/>
              <a:t> </a:t>
            </a:r>
            <a:r>
              <a:rPr lang="it-IT" dirty="0" err="1" smtClean="0"/>
              <a:t>stolen</a:t>
            </a:r>
            <a:r>
              <a:rPr lang="it-IT" dirty="0" smtClean="0"/>
              <a:t> laptop in 2010</a:t>
            </a:r>
          </a:p>
          <a:p>
            <a:pPr lvl="1">
              <a:defRPr/>
            </a:pPr>
            <a:r>
              <a:rPr lang="it-IT" dirty="0" smtClean="0"/>
              <a:t>New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songs</a:t>
            </a:r>
            <a:r>
              <a:rPr lang="it-IT" dirty="0" smtClean="0"/>
              <a:t> and </a:t>
            </a:r>
            <a:r>
              <a:rPr lang="it-IT" dirty="0" err="1" smtClean="0"/>
              <a:t>videos</a:t>
            </a:r>
            <a:r>
              <a:rPr lang="it-IT" dirty="0" smtClean="0"/>
              <a:t> </a:t>
            </a:r>
            <a:r>
              <a:rPr lang="it-IT" dirty="0" err="1" smtClean="0"/>
              <a:t>worth</a:t>
            </a:r>
            <a:r>
              <a:rPr lang="it-IT" dirty="0" smtClean="0"/>
              <a:t> A LOT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him</a:t>
            </a:r>
            <a:endParaRPr lang="it-IT" dirty="0" smtClean="0"/>
          </a:p>
          <a:p>
            <a:pPr lvl="2">
              <a:defRPr/>
            </a:pPr>
            <a:r>
              <a:rPr lang="it-IT" dirty="0" smtClean="0"/>
              <a:t>(</a:t>
            </a:r>
            <a:r>
              <a:rPr lang="it-IT" dirty="0" err="1" smtClean="0"/>
              <a:t>did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get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back)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Capture</a:t>
            </a:r>
            <a:r>
              <a:rPr lang="it-IT" dirty="0" smtClean="0"/>
              <a:t> </a:t>
            </a:r>
            <a:r>
              <a:rPr lang="it-IT" dirty="0" err="1" smtClean="0"/>
              <a:t>resilient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smtClean="0"/>
              <a:t>A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CANNOT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r>
              <a:rPr lang="it-IT" dirty="0" smtClean="0"/>
              <a:t> </a:t>
            </a:r>
            <a:r>
              <a:rPr lang="it-IT" dirty="0" err="1" smtClean="0"/>
              <a:t>by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the </a:t>
            </a:r>
            <a:r>
              <a:rPr lang="it-IT" dirty="0" err="1" smtClean="0"/>
              <a:t>rightful</a:t>
            </a:r>
            <a:r>
              <a:rPr lang="it-IT" dirty="0" smtClean="0"/>
              <a:t> </a:t>
            </a:r>
            <a:r>
              <a:rPr lang="it-IT" dirty="0" err="1" smtClean="0"/>
              <a:t>owner</a:t>
            </a:r>
            <a:endParaRPr lang="it-IT" dirty="0" smtClean="0"/>
          </a:p>
          <a:p>
            <a:pPr>
              <a:defRPr/>
            </a:pPr>
            <a:endParaRPr lang="it-IT" dirty="0" smtClean="0"/>
          </a:p>
          <a:p>
            <a:pPr>
              <a:defRPr/>
            </a:pPr>
            <a:r>
              <a:rPr lang="it-IT" dirty="0" smtClean="0"/>
              <a:t>Assume “</a:t>
            </a:r>
            <a:r>
              <a:rPr lang="it-IT" dirty="0" err="1" smtClean="0"/>
              <a:t>core</a:t>
            </a:r>
            <a:r>
              <a:rPr lang="it-IT" dirty="0" smtClean="0"/>
              <a:t>” </a:t>
            </a:r>
            <a:r>
              <a:rPr lang="it-IT" dirty="0" err="1" smtClean="0"/>
              <a:t>of</a:t>
            </a:r>
            <a:r>
              <a:rPr lang="it-IT" dirty="0" smtClean="0"/>
              <a:t> the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secret key</a:t>
            </a:r>
          </a:p>
          <a:p>
            <a:pPr lvl="1">
              <a:defRPr/>
            </a:pPr>
            <a:r>
              <a:rPr lang="it-IT" dirty="0" smtClean="0"/>
              <a:t>E.g.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permit</a:t>
            </a:r>
            <a:r>
              <a:rPr lang="it-IT" dirty="0" smtClean="0"/>
              <a:t> </a:t>
            </a:r>
            <a:r>
              <a:rPr lang="it-IT" dirty="0" err="1" smtClean="0"/>
              <a:t>decryption</a:t>
            </a:r>
            <a:r>
              <a:rPr lang="it-IT" dirty="0" smtClean="0"/>
              <a:t>, </a:t>
            </a:r>
            <a:r>
              <a:rPr lang="it-IT" dirty="0" err="1" smtClean="0"/>
              <a:t>digital</a:t>
            </a:r>
            <a:r>
              <a:rPr lang="it-IT" dirty="0" smtClean="0"/>
              <a:t> </a:t>
            </a:r>
            <a:r>
              <a:rPr lang="it-IT" dirty="0" err="1" smtClean="0"/>
              <a:t>signatures</a:t>
            </a:r>
            <a:r>
              <a:rPr lang="it-IT" dirty="0" smtClean="0"/>
              <a:t>, </a:t>
            </a:r>
            <a:r>
              <a:rPr lang="it-IT" dirty="0" err="1" smtClean="0"/>
              <a:t>etc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E.g. SIM card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Possible</a:t>
            </a:r>
            <a:r>
              <a:rPr lang="it-IT" dirty="0" smtClean="0"/>
              <a:t> security </a:t>
            </a:r>
            <a:r>
              <a:rPr lang="it-IT" dirty="0" err="1" smtClean="0"/>
              <a:t>approaches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Lock</a:t>
            </a:r>
            <a:r>
              <a:rPr lang="it-IT" dirty="0" smtClean="0"/>
              <a:t>/</a:t>
            </a:r>
            <a:r>
              <a:rPr lang="it-IT" dirty="0" err="1" smtClean="0"/>
              <a:t>Unlock</a:t>
            </a:r>
            <a:r>
              <a:rPr lang="it-IT" dirty="0" smtClean="0"/>
              <a:t> key via </a:t>
            </a:r>
            <a:r>
              <a:rPr lang="it-IT" dirty="0" err="1" smtClean="0"/>
              <a:t>passwd</a:t>
            </a:r>
            <a:r>
              <a:rPr lang="it-IT" dirty="0" smtClean="0"/>
              <a:t> (e.g. </a:t>
            </a:r>
            <a:r>
              <a:rPr lang="it-IT" dirty="0" err="1" smtClean="0"/>
              <a:t>cipher</a:t>
            </a:r>
            <a:r>
              <a:rPr lang="it-IT" dirty="0" smtClean="0"/>
              <a:t>/</a:t>
            </a:r>
            <a:r>
              <a:rPr lang="it-IT" dirty="0" err="1" smtClean="0"/>
              <a:t>decipher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)</a:t>
            </a:r>
          </a:p>
          <a:p>
            <a:pPr lvl="2">
              <a:defRPr/>
            </a:pPr>
            <a:r>
              <a:rPr lang="it-IT" dirty="0" err="1" smtClean="0"/>
              <a:t>Weak</a:t>
            </a:r>
            <a:r>
              <a:rPr lang="it-IT" dirty="0" smtClean="0"/>
              <a:t>: </a:t>
            </a: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</a:t>
            </a:r>
            <a:r>
              <a:rPr lang="it-IT" dirty="0" err="1" smtClean="0"/>
              <a:t>likely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succeed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Store</a:t>
            </a:r>
            <a:r>
              <a:rPr lang="it-IT" dirty="0" smtClean="0"/>
              <a:t> secret in </a:t>
            </a:r>
            <a:r>
              <a:rPr lang="it-IT" dirty="0" err="1" smtClean="0"/>
              <a:t>tamper-proof</a:t>
            </a:r>
            <a:r>
              <a:rPr lang="it-IT" dirty="0" smtClean="0"/>
              <a:t> HW box</a:t>
            </a:r>
          </a:p>
          <a:p>
            <a:pPr lvl="2">
              <a:defRPr/>
            </a:pPr>
            <a:r>
              <a:rPr lang="it-IT" dirty="0" err="1" smtClean="0"/>
              <a:t>Must</a:t>
            </a:r>
            <a:r>
              <a:rPr lang="it-IT" dirty="0" smtClean="0"/>
              <a:t>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! </a:t>
            </a:r>
            <a:r>
              <a:rPr lang="it-IT" dirty="0" err="1" smtClean="0"/>
              <a:t>Must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robust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side </a:t>
            </a:r>
            <a:r>
              <a:rPr lang="it-IT" dirty="0" err="1" smtClean="0"/>
              <a:t>channel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Dynamically</a:t>
            </a:r>
            <a:r>
              <a:rPr lang="it-IT" dirty="0" smtClean="0"/>
              <a:t> download key </a:t>
            </a:r>
            <a:r>
              <a:rPr lang="it-IT" dirty="0" err="1" smtClean="0"/>
              <a:t>from</a:t>
            </a:r>
            <a:r>
              <a:rPr lang="it-IT" dirty="0" smtClean="0"/>
              <a:t> network </a:t>
            </a:r>
            <a:r>
              <a:rPr lang="it-IT" dirty="0" err="1" smtClean="0"/>
              <a:t>repository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Must</a:t>
            </a:r>
            <a:r>
              <a:rPr lang="it-IT" dirty="0" smtClean="0"/>
              <a:t> trust network </a:t>
            </a:r>
            <a:r>
              <a:rPr lang="it-IT" dirty="0" err="1" smtClean="0"/>
              <a:t>repository</a:t>
            </a:r>
            <a:r>
              <a:rPr lang="it-IT" dirty="0" smtClean="0"/>
              <a:t>!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ideas</a:t>
            </a:r>
            <a:r>
              <a:rPr lang="it-IT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MacKenzie</a:t>
            </a:r>
            <a:r>
              <a:rPr lang="it-IT" dirty="0" smtClean="0"/>
              <a:t> + </a:t>
            </a:r>
            <a:r>
              <a:rPr lang="it-IT" dirty="0" err="1" smtClean="0"/>
              <a:t>Reiter</a:t>
            </a:r>
            <a:r>
              <a:rPr lang="it-IT" dirty="0" smtClean="0"/>
              <a:t>, 2003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 smtClean="0"/>
              <a:t>Assumption</a:t>
            </a:r>
            <a:r>
              <a:rPr lang="it-IT" dirty="0" smtClean="0"/>
              <a:t>: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connected</a:t>
            </a:r>
            <a:r>
              <a:rPr lang="it-IT" dirty="0" smtClean="0"/>
              <a:t> </a:t>
            </a:r>
            <a:r>
              <a:rPr lang="it-IT" dirty="0" err="1" smtClean="0"/>
              <a:t>when</a:t>
            </a:r>
            <a:r>
              <a:rPr lang="it-IT" dirty="0" smtClean="0"/>
              <a:t> </a:t>
            </a:r>
            <a:r>
              <a:rPr lang="it-IT" dirty="0" err="1" smtClean="0"/>
              <a:t>used</a:t>
            </a:r>
            <a:endParaRPr lang="it-IT" dirty="0" smtClean="0"/>
          </a:p>
          <a:p>
            <a:pPr lvl="3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Solution</a:t>
            </a:r>
            <a:r>
              <a:rPr lang="it-IT" dirty="0" smtClean="0"/>
              <a:t>: involve a </a:t>
            </a:r>
            <a:r>
              <a:rPr lang="en-US" dirty="0" smtClean="0"/>
              <a:t> “capture-protection server” in the </a:t>
            </a:r>
            <a:r>
              <a:rPr lang="it-IT" dirty="0" smtClean="0"/>
              <a:t>network</a:t>
            </a:r>
          </a:p>
          <a:p>
            <a:pPr lvl="1">
              <a:defRPr/>
            </a:pPr>
            <a:r>
              <a:rPr lang="it-IT" dirty="0" smtClean="0"/>
              <a:t>Server </a:t>
            </a:r>
            <a:r>
              <a:rPr lang="en-US" dirty="0" smtClean="0"/>
              <a:t>confirms that device remains in owner’s possession before permitting usage of key</a:t>
            </a:r>
          </a:p>
          <a:p>
            <a:pPr lvl="1">
              <a:defRPr/>
            </a:pPr>
            <a:r>
              <a:rPr lang="en-US" dirty="0" smtClean="0"/>
              <a:t>SW only, no tamper-proof requirements </a:t>
            </a:r>
          </a:p>
          <a:p>
            <a:pPr lvl="4">
              <a:defRPr/>
            </a:pPr>
            <a:endParaRPr lang="it-IT" dirty="0" smtClean="0"/>
          </a:p>
          <a:p>
            <a:pPr>
              <a:defRPr/>
            </a:pPr>
            <a:r>
              <a:rPr lang="en-US" dirty="0" smtClean="0"/>
              <a:t>“capture-protection server” does NOT need to be trusted!</a:t>
            </a:r>
          </a:p>
          <a:p>
            <a:pPr lvl="1">
              <a:buNone/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approaches</a:t>
            </a:r>
            <a:r>
              <a:rPr lang="it-IT" dirty="0" smtClean="0"/>
              <a:t>:</a:t>
            </a:r>
          </a:p>
          <a:p>
            <a:pPr lvl="1">
              <a:defRPr/>
            </a:pP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, standard </a:t>
            </a:r>
            <a:r>
              <a:rPr lang="it-IT" dirty="0" err="1" smtClean="0"/>
              <a:t>protocol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Extended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, </a:t>
            </a:r>
            <a:r>
              <a:rPr lang="it-IT" dirty="0" err="1" smtClean="0"/>
              <a:t>uses</a:t>
            </a:r>
            <a:r>
              <a:rPr lang="it-IT" dirty="0" smtClean="0"/>
              <a:t> (2,2) secret </a:t>
            </a:r>
            <a:r>
              <a:rPr lang="it-IT" dirty="0" err="1" smtClean="0"/>
              <a:t>sharing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Even</a:t>
            </a:r>
            <a:r>
              <a:rPr lang="it-IT" dirty="0" smtClean="0"/>
              <a:t>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attacker</a:t>
            </a:r>
            <a:r>
              <a:rPr lang="it-IT" dirty="0" smtClean="0"/>
              <a:t> </a:t>
            </a:r>
            <a:r>
              <a:rPr lang="it-IT" dirty="0" err="1" smtClean="0"/>
              <a:t>cracks</a:t>
            </a:r>
            <a:r>
              <a:rPr lang="it-IT" dirty="0" smtClean="0"/>
              <a:t> the </a:t>
            </a:r>
            <a:r>
              <a:rPr lang="it-IT" dirty="0" err="1" smtClean="0"/>
              <a:t>device</a:t>
            </a:r>
            <a:r>
              <a:rPr lang="it-IT" dirty="0" smtClean="0"/>
              <a:t> (and the </a:t>
            </a:r>
            <a:r>
              <a:rPr lang="it-IT" dirty="0" err="1" smtClean="0"/>
              <a:t>user</a:t>
            </a:r>
            <a:r>
              <a:rPr lang="it-IT" dirty="0" smtClean="0"/>
              <a:t> password), </a:t>
            </a:r>
            <a:r>
              <a:rPr lang="it-IT" dirty="0" err="1" smtClean="0"/>
              <a:t>device</a:t>
            </a:r>
            <a:r>
              <a:rPr lang="it-IT" dirty="0" smtClean="0"/>
              <a:t> key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disabled</a:t>
            </a:r>
            <a:endParaRPr lang="it-IT" dirty="0" smtClean="0"/>
          </a:p>
          <a:p>
            <a:pPr lvl="1">
              <a:defRPr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Scenario</a:t>
            </a:r>
            <a:br>
              <a:rPr lang="it-IT" dirty="0" smtClean="0"/>
            </a:br>
            <a:r>
              <a:rPr lang="it-IT" sz="2400" dirty="0" smtClean="0"/>
              <a:t>(</a:t>
            </a:r>
            <a:r>
              <a:rPr lang="it-IT" sz="2400" dirty="0" err="1" smtClean="0"/>
              <a:t>MacKenzie</a:t>
            </a:r>
            <a:r>
              <a:rPr lang="it-IT" sz="2400" dirty="0" smtClean="0"/>
              <a:t> &amp; </a:t>
            </a:r>
            <a:r>
              <a:rPr lang="it-IT" sz="2400" dirty="0" err="1" smtClean="0"/>
              <a:t>Reiter</a:t>
            </a:r>
            <a:r>
              <a:rPr lang="it-IT" sz="2400" dirty="0" smtClean="0"/>
              <a:t>)</a:t>
            </a:r>
            <a:endParaRPr lang="it-IT" dirty="0"/>
          </a:p>
        </p:txBody>
      </p:sp>
      <p:pic>
        <p:nvPicPr>
          <p:cNvPr id="51203" name="Immagine 4" descr="server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3194050"/>
            <a:ext cx="222885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4" name="Immagine 5" descr="images (1)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225" y="1211263"/>
            <a:ext cx="20955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Immagine 6" descr="images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0938" y="3705225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1800225" y="5553075"/>
            <a:ext cx="23891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Secret Key	SKd</a:t>
            </a:r>
          </a:p>
          <a:p>
            <a:r>
              <a:rPr lang="it-IT"/>
              <a:t>Public Key		PKd</a:t>
            </a:r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6429375" y="5553075"/>
            <a:ext cx="2390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Secret Key	SKs</a:t>
            </a:r>
          </a:p>
          <a:p>
            <a:r>
              <a:rPr lang="it-IT"/>
              <a:t>Public Key		PKs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2700338" y="1700213"/>
            <a:ext cx="11953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Password P</a:t>
            </a: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4716463" y="1341438"/>
            <a:ext cx="4352925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/>
              <a:t>Many possible attack scenarios</a:t>
            </a:r>
          </a:p>
          <a:p>
            <a:r>
              <a:rPr lang="it-IT" b="1"/>
              <a:t>	- password known</a:t>
            </a:r>
          </a:p>
          <a:p>
            <a:r>
              <a:rPr lang="it-IT" b="1"/>
              <a:t>	- device stolen</a:t>
            </a:r>
          </a:p>
          <a:p>
            <a:r>
              <a:rPr lang="it-IT" b="1"/>
              <a:t>	- </a:t>
            </a:r>
            <a:r>
              <a:rPr lang="it-IT" b="1">
                <a:solidFill>
                  <a:srgbClr val="FF0000"/>
                </a:solidFill>
              </a:rPr>
              <a:t>server cracked (no trusted server!)</a:t>
            </a:r>
          </a:p>
          <a:p>
            <a:r>
              <a:rPr lang="it-IT" b="1"/>
              <a:t>Good: Solution resilient to any crack</a:t>
            </a:r>
          </a:p>
          <a:p>
            <a:r>
              <a:rPr lang="it-IT" b="1"/>
              <a:t>Better: Solution resilient to more than 1 crack!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 smtClean="0"/>
              <a:t>Robust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following</a:t>
            </a:r>
            <a:r>
              <a:rPr lang="it-IT" dirty="0" smtClean="0"/>
              <a:t> </a:t>
            </a:r>
            <a:r>
              <a:rPr lang="it-IT" dirty="0" err="1" smtClean="0"/>
              <a:t>attacks</a:t>
            </a:r>
            <a:r>
              <a:rPr lang="it-IT" dirty="0" smtClean="0"/>
              <a:t>:</a:t>
            </a:r>
          </a:p>
          <a:p>
            <a:pPr lvl="1">
              <a:defRPr/>
            </a:pPr>
            <a:r>
              <a:rPr lang="it-IT" dirty="0" smtClean="0"/>
              <a:t>Server </a:t>
            </a:r>
            <a:r>
              <a:rPr lang="it-IT" dirty="0" err="1" smtClean="0"/>
              <a:t>cracked</a:t>
            </a:r>
            <a:r>
              <a:rPr lang="it-IT" dirty="0" smtClean="0"/>
              <a:t> AND password </a:t>
            </a:r>
            <a:r>
              <a:rPr lang="it-IT" dirty="0" err="1" smtClean="0"/>
              <a:t>known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Attacker</a:t>
            </a:r>
            <a:r>
              <a:rPr lang="it-IT" dirty="0" smtClean="0"/>
              <a:t> </a:t>
            </a:r>
            <a:r>
              <a:rPr lang="it-IT" dirty="0" err="1" smtClean="0"/>
              <a:t>cannot</a:t>
            </a:r>
            <a:r>
              <a:rPr lang="it-IT" dirty="0" smtClean="0"/>
              <a:t> </a:t>
            </a:r>
            <a:r>
              <a:rPr lang="it-IT" dirty="0" err="1" smtClean="0"/>
              <a:t>sign</a:t>
            </a:r>
            <a:r>
              <a:rPr lang="it-IT" dirty="0" smtClean="0"/>
              <a:t>/</a:t>
            </a:r>
            <a:r>
              <a:rPr lang="it-IT" dirty="0" err="1" smtClean="0"/>
              <a:t>decrypt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cracked</a:t>
            </a:r>
            <a:r>
              <a:rPr lang="it-IT" dirty="0" smtClean="0"/>
              <a:t>/</a:t>
            </a:r>
            <a:r>
              <a:rPr lang="it-IT" dirty="0" err="1" smtClean="0"/>
              <a:t>stolen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Attacker</a:t>
            </a:r>
            <a:r>
              <a:rPr lang="it-IT" dirty="0" smtClean="0"/>
              <a:t> can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</a:t>
            </a: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ONLINE</a:t>
            </a:r>
          </a:p>
          <a:p>
            <a:pPr lvl="1"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and Server </a:t>
            </a:r>
            <a:r>
              <a:rPr lang="it-IT" dirty="0" err="1" smtClean="0"/>
              <a:t>cracked</a:t>
            </a:r>
            <a:endParaRPr lang="it-IT" dirty="0" smtClean="0"/>
          </a:p>
          <a:p>
            <a:pPr lvl="2">
              <a:defRPr/>
            </a:pPr>
            <a:r>
              <a:rPr lang="it-IT" dirty="0" err="1" smtClean="0"/>
              <a:t>Attacker</a:t>
            </a:r>
            <a:r>
              <a:rPr lang="it-IT" dirty="0" smtClean="0"/>
              <a:t> can </a:t>
            </a: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perform</a:t>
            </a:r>
            <a:r>
              <a:rPr lang="it-IT" dirty="0" smtClean="0"/>
              <a:t> </a:t>
            </a:r>
            <a:r>
              <a:rPr lang="it-IT" dirty="0" err="1" smtClean="0"/>
              <a:t>dictionary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r>
              <a:rPr lang="it-IT" dirty="0" smtClean="0"/>
              <a:t> OFFLINE</a:t>
            </a:r>
          </a:p>
          <a:p>
            <a:pPr lvl="2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Basic</a:t>
            </a:r>
            <a:r>
              <a:rPr lang="it-IT" dirty="0" smtClean="0"/>
              <a:t> </a:t>
            </a:r>
            <a:r>
              <a:rPr lang="it-IT" dirty="0" err="1" smtClean="0"/>
              <a:t>solution</a:t>
            </a:r>
            <a:r>
              <a:rPr lang="it-IT" dirty="0" smtClean="0"/>
              <a:t> NOT </a:t>
            </a:r>
            <a:r>
              <a:rPr lang="it-IT" dirty="0" err="1" smtClean="0"/>
              <a:t>robust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:</a:t>
            </a:r>
          </a:p>
          <a:p>
            <a:pPr lvl="1"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AND password </a:t>
            </a:r>
            <a:r>
              <a:rPr lang="it-IT" dirty="0" err="1" smtClean="0"/>
              <a:t>cracked</a:t>
            </a:r>
            <a:endParaRPr lang="it-IT" dirty="0" smtClean="0"/>
          </a:p>
          <a:p>
            <a:pPr lvl="2">
              <a:defRPr/>
            </a:pPr>
            <a:r>
              <a:rPr lang="it-IT" dirty="0" smtClean="0"/>
              <a:t>Game </a:t>
            </a:r>
            <a:r>
              <a:rPr lang="it-IT" dirty="0" err="1" smtClean="0"/>
              <a:t>over…</a:t>
            </a:r>
            <a:r>
              <a:rPr lang="it-IT" dirty="0" smtClean="0"/>
              <a:t> </a:t>
            </a:r>
            <a:r>
              <a:rPr lang="it-IT" dirty="0" err="1" smtClean="0"/>
              <a:t>Attacker</a:t>
            </a:r>
            <a:r>
              <a:rPr lang="it-IT" dirty="0" smtClean="0"/>
              <a:t> can do </a:t>
            </a:r>
            <a:r>
              <a:rPr lang="it-IT" dirty="0" err="1" smtClean="0"/>
              <a:t>all</a:t>
            </a:r>
            <a:endParaRPr lang="it-IT" dirty="0" smtClean="0"/>
          </a:p>
          <a:p>
            <a:pPr lvl="2"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Idea: </a:t>
            </a:r>
            <a:r>
              <a:rPr lang="it-IT" dirty="0" err="1" smtClean="0"/>
              <a:t>use</a:t>
            </a:r>
            <a:r>
              <a:rPr lang="it-IT" dirty="0" smtClean="0"/>
              <a:t> “</a:t>
            </a:r>
            <a:r>
              <a:rPr lang="it-IT" dirty="0" err="1" smtClean="0"/>
              <a:t>tickets</a:t>
            </a:r>
            <a:r>
              <a:rPr lang="it-IT" dirty="0" smtClean="0"/>
              <a:t>”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 smtClean="0"/>
              <a:t>Assumption</a:t>
            </a:r>
            <a:r>
              <a:rPr lang="it-IT" dirty="0" smtClean="0"/>
              <a:t>: </a:t>
            </a:r>
          </a:p>
          <a:p>
            <a:pPr lvl="1">
              <a:defRPr/>
            </a:pP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network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err="1" smtClean="0"/>
              <a:t>Protection</a:t>
            </a:r>
            <a:r>
              <a:rPr lang="it-IT" dirty="0" smtClean="0"/>
              <a:t>:</a:t>
            </a:r>
          </a:p>
          <a:p>
            <a:pPr lvl="1">
              <a:defRPr/>
            </a:pPr>
            <a:r>
              <a:rPr lang="it-IT" dirty="0" err="1" smtClean="0"/>
              <a:t>Encrypt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key so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can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decrypted</a:t>
            </a:r>
            <a:r>
              <a:rPr lang="it-IT" dirty="0" smtClean="0"/>
              <a:t> </a:t>
            </a:r>
            <a:r>
              <a:rPr lang="it-IT" dirty="0" err="1" smtClean="0"/>
              <a:t>only</a:t>
            </a:r>
            <a:r>
              <a:rPr lang="it-IT" dirty="0" smtClean="0"/>
              <a:t> via </a:t>
            </a:r>
            <a:r>
              <a:rPr lang="it-IT" dirty="0" err="1" smtClean="0"/>
              <a:t>cooperation</a:t>
            </a:r>
            <a:r>
              <a:rPr lang="it-IT" dirty="0" smtClean="0"/>
              <a:t> </a:t>
            </a:r>
            <a:r>
              <a:rPr lang="it-IT" dirty="0" err="1" smtClean="0"/>
              <a:t>with</a:t>
            </a:r>
            <a:r>
              <a:rPr lang="it-IT" dirty="0" smtClean="0"/>
              <a:t> server</a:t>
            </a:r>
          </a:p>
          <a:p>
            <a:pPr lvl="1">
              <a:defRPr/>
            </a:pPr>
            <a:endParaRPr lang="it-IT" dirty="0" smtClean="0"/>
          </a:p>
          <a:p>
            <a:pPr>
              <a:defRPr/>
            </a:pPr>
            <a:r>
              <a:rPr lang="it-IT" dirty="0" smtClean="0"/>
              <a:t>Idea: </a:t>
            </a:r>
          </a:p>
          <a:p>
            <a:pPr lvl="1">
              <a:defRPr/>
            </a:pPr>
            <a:r>
              <a:rPr lang="it-IT" dirty="0" err="1" smtClean="0"/>
              <a:t>Send</a:t>
            </a:r>
            <a:r>
              <a:rPr lang="it-IT" dirty="0" smtClean="0"/>
              <a:t> </a:t>
            </a:r>
            <a:r>
              <a:rPr lang="it-IT" dirty="0" err="1" smtClean="0"/>
              <a:t>encrypted</a:t>
            </a:r>
            <a:r>
              <a:rPr lang="it-IT" dirty="0" smtClean="0"/>
              <a:t> “ticket” </a:t>
            </a:r>
            <a:r>
              <a:rPr lang="it-IT" dirty="0" err="1" smtClean="0"/>
              <a:t>to</a:t>
            </a:r>
            <a:r>
              <a:rPr lang="it-IT" dirty="0" smtClean="0"/>
              <a:t> server</a:t>
            </a:r>
          </a:p>
          <a:p>
            <a:pPr lvl="2">
              <a:defRPr/>
            </a:pP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 err="1" smtClean="0"/>
              <a:t>authentication</a:t>
            </a:r>
            <a:r>
              <a:rPr lang="it-IT" dirty="0" smtClean="0"/>
              <a:t> material </a:t>
            </a:r>
            <a:r>
              <a:rPr lang="it-IT" dirty="0" err="1" smtClean="0"/>
              <a:t>for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r>
              <a:rPr lang="it-IT" dirty="0" smtClean="0"/>
              <a:t>!!</a:t>
            </a:r>
          </a:p>
          <a:p>
            <a:pPr lvl="2">
              <a:defRPr/>
            </a:pPr>
            <a:r>
              <a:rPr lang="it-IT" dirty="0" smtClean="0"/>
              <a:t>No </a:t>
            </a:r>
            <a:r>
              <a:rPr lang="it-IT" dirty="0" err="1" smtClean="0"/>
              <a:t>need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store</a:t>
            </a:r>
            <a:r>
              <a:rPr lang="it-IT" dirty="0" smtClean="0"/>
              <a:t> on server</a:t>
            </a:r>
          </a:p>
          <a:p>
            <a:pPr lvl="1">
              <a:defRPr/>
            </a:pP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ticket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authenticate</a:t>
            </a:r>
            <a:r>
              <a:rPr lang="it-IT" dirty="0" smtClean="0"/>
              <a:t> </a:t>
            </a:r>
            <a:r>
              <a:rPr lang="it-IT" dirty="0" err="1" smtClean="0"/>
              <a:t>user</a:t>
            </a:r>
            <a:endParaRPr lang="it-IT" dirty="0" smtClean="0"/>
          </a:p>
          <a:p>
            <a:pPr lvl="1">
              <a:defRPr/>
            </a:pP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content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ticket </a:t>
            </a:r>
            <a:r>
              <a:rPr lang="it-IT" dirty="0" err="1" smtClean="0"/>
              <a:t>to</a:t>
            </a:r>
            <a:r>
              <a:rPr lang="it-IT" dirty="0" smtClean="0"/>
              <a:t> “</a:t>
            </a:r>
            <a:r>
              <a:rPr lang="it-IT" dirty="0" err="1" smtClean="0"/>
              <a:t>partially</a:t>
            </a:r>
            <a:r>
              <a:rPr lang="it-IT" dirty="0" smtClean="0"/>
              <a:t>” </a:t>
            </a:r>
            <a:r>
              <a:rPr lang="it-IT" dirty="0" err="1" smtClean="0"/>
              <a:t>decrypt</a:t>
            </a:r>
            <a:r>
              <a:rPr lang="it-IT" dirty="0" smtClean="0"/>
              <a:t> </a:t>
            </a:r>
            <a:r>
              <a:rPr lang="it-IT" dirty="0" err="1" smtClean="0"/>
              <a:t>device</a:t>
            </a:r>
            <a:r>
              <a:rPr lang="it-IT" dirty="0" smtClean="0"/>
              <a:t> key </a:t>
            </a:r>
          </a:p>
          <a:p>
            <a:pPr lvl="2">
              <a:defRPr/>
            </a:pPr>
            <a:r>
              <a:rPr lang="it-IT" dirty="0" err="1" smtClean="0"/>
              <a:t>Final</a:t>
            </a:r>
            <a:r>
              <a:rPr lang="it-IT" dirty="0" smtClean="0"/>
              <a:t> </a:t>
            </a:r>
            <a:r>
              <a:rPr lang="it-IT" dirty="0" err="1" smtClean="0"/>
              <a:t>decryption</a:t>
            </a:r>
            <a:r>
              <a:rPr lang="it-IT" dirty="0" smtClean="0"/>
              <a:t> at </a:t>
            </a:r>
            <a:r>
              <a:rPr lang="it-IT" dirty="0" err="1" smtClean="0"/>
              <a:t>User</a:t>
            </a:r>
            <a:r>
              <a:rPr lang="it-IT" dirty="0" smtClean="0"/>
              <a:t> – server </a:t>
            </a:r>
            <a:r>
              <a:rPr lang="it-IT" dirty="0" err="1" smtClean="0"/>
              <a:t>never</a:t>
            </a:r>
            <a:r>
              <a:rPr lang="it-IT" dirty="0" smtClean="0"/>
              <a:t> </a:t>
            </a:r>
            <a:r>
              <a:rPr lang="it-IT" dirty="0" err="1" smtClean="0"/>
              <a:t>sees</a:t>
            </a:r>
            <a:r>
              <a:rPr lang="it-IT" dirty="0" smtClean="0"/>
              <a:t> key!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Protocol</a:t>
            </a:r>
            <a:r>
              <a:rPr lang="it-IT" dirty="0" smtClean="0"/>
              <a:t>: </a:t>
            </a:r>
            <a:r>
              <a:rPr lang="it-IT" dirty="0" err="1" smtClean="0"/>
              <a:t>device</a:t>
            </a:r>
            <a:r>
              <a:rPr lang="it-IT" dirty="0" smtClean="0"/>
              <a:t> </a:t>
            </a:r>
            <a:r>
              <a:rPr lang="it-IT" dirty="0" err="1" smtClean="0"/>
              <a:t>initialization</a:t>
            </a:r>
            <a:endParaRPr lang="it-IT" dirty="0"/>
          </a:p>
        </p:txBody>
      </p:sp>
      <p:sp>
        <p:nvSpPr>
          <p:cNvPr id="4" name="Rettangolo 3"/>
          <p:cNvSpPr>
            <a:spLocks noChangeArrowheads="1"/>
          </p:cNvSpPr>
          <p:nvPr/>
        </p:nvSpPr>
        <p:spPr bwMode="auto">
          <a:xfrm>
            <a:off x="900113" y="1916113"/>
            <a:ext cx="5832475" cy="37814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it-IT" sz="2400" dirty="0">
                <a:solidFill>
                  <a:srgbClr val="FF0000"/>
                </a:solidFill>
              </a:rPr>
              <a:t>Password		P</a:t>
            </a:r>
          </a:p>
          <a:p>
            <a:endParaRPr lang="it-IT" sz="2400" dirty="0"/>
          </a:p>
          <a:p>
            <a:r>
              <a:rPr lang="it-IT" sz="2400" b="1" dirty="0" err="1"/>
              <a:t>Gen</a:t>
            </a:r>
            <a:r>
              <a:rPr lang="it-IT" sz="2400" b="1" dirty="0"/>
              <a:t> </a:t>
            </a:r>
            <a:r>
              <a:rPr lang="it-IT" sz="2400" b="1" dirty="0" err="1"/>
              <a:t>random</a:t>
            </a:r>
            <a:r>
              <a:rPr lang="it-IT" sz="2400" b="1" dirty="0"/>
              <a:t> key	v</a:t>
            </a:r>
          </a:p>
          <a:p>
            <a:r>
              <a:rPr lang="it-IT" sz="2400" b="1" dirty="0" err="1"/>
              <a:t>Gen</a:t>
            </a:r>
            <a:r>
              <a:rPr lang="it-IT" sz="2400" b="1" dirty="0"/>
              <a:t> </a:t>
            </a:r>
            <a:r>
              <a:rPr lang="it-IT" sz="2400" b="1" dirty="0" err="1"/>
              <a:t>random</a:t>
            </a:r>
            <a:r>
              <a:rPr lang="it-IT" sz="2400" b="1" dirty="0"/>
              <a:t> key	a</a:t>
            </a:r>
          </a:p>
          <a:p>
            <a:r>
              <a:rPr lang="it-IT" sz="2400" dirty="0" err="1">
                <a:solidFill>
                  <a:srgbClr val="FF0000"/>
                </a:solidFill>
              </a:rPr>
              <a:t>Hash</a:t>
            </a:r>
            <a:r>
              <a:rPr lang="it-IT" sz="2400" dirty="0">
                <a:solidFill>
                  <a:srgbClr val="FF0000"/>
                </a:solidFill>
              </a:rPr>
              <a:t> password		b = H(P)</a:t>
            </a:r>
          </a:p>
          <a:p>
            <a:r>
              <a:rPr lang="it-IT" sz="2400" dirty="0" err="1">
                <a:solidFill>
                  <a:srgbClr val="FF0000"/>
                </a:solidFill>
              </a:rPr>
              <a:t>Crypt</a:t>
            </a:r>
            <a:r>
              <a:rPr lang="it-IT" sz="2400" dirty="0">
                <a:solidFill>
                  <a:srgbClr val="FF0000"/>
                </a:solidFill>
              </a:rPr>
              <a:t> Secret Key	c = </a:t>
            </a:r>
            <a:r>
              <a:rPr lang="it-IT" sz="2400" dirty="0" err="1">
                <a:solidFill>
                  <a:srgbClr val="FF0000"/>
                </a:solidFill>
              </a:rPr>
              <a:t>Sk</a:t>
            </a:r>
            <a:r>
              <a:rPr lang="it-IT" sz="2400" baseline="-25000" dirty="0" err="1">
                <a:solidFill>
                  <a:srgbClr val="FF0000"/>
                </a:solidFill>
              </a:rPr>
              <a:t>device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it-IT" sz="2400" dirty="0">
                <a:solidFill>
                  <a:srgbClr val="FF0000"/>
                </a:solidFill>
              </a:rPr>
              <a:t> PRF(v; P)</a:t>
            </a:r>
          </a:p>
          <a:p>
            <a:r>
              <a:rPr lang="it-IT" sz="2400" b="1" dirty="0"/>
              <a:t>Create ticket		</a:t>
            </a:r>
            <a:r>
              <a:rPr lang="it-IT" sz="2400" b="1" dirty="0" err="1"/>
              <a:t>tkt</a:t>
            </a:r>
            <a:r>
              <a:rPr lang="it-IT" sz="2400" b="1" dirty="0"/>
              <a:t> = </a:t>
            </a:r>
            <a:r>
              <a:rPr lang="it-IT" sz="2400" b="1" dirty="0" err="1"/>
              <a:t>E</a:t>
            </a:r>
            <a:r>
              <a:rPr lang="it-IT" sz="2400" b="1" baseline="-25000" dirty="0" err="1"/>
              <a:t>pk-server</a:t>
            </a:r>
            <a:r>
              <a:rPr lang="it-IT" sz="2400" b="1" dirty="0"/>
              <a:t>[a,b,c] </a:t>
            </a:r>
          </a:p>
          <a:p>
            <a:endParaRPr lang="it-IT" sz="2400" b="1" dirty="0"/>
          </a:p>
          <a:p>
            <a:r>
              <a:rPr lang="it-IT" sz="2400" b="1" dirty="0" err="1"/>
              <a:t>Device</a:t>
            </a:r>
            <a:r>
              <a:rPr lang="it-IT" sz="2400" b="1" dirty="0"/>
              <a:t> public key	</a:t>
            </a:r>
            <a:r>
              <a:rPr lang="it-IT" sz="2400" b="1" dirty="0" err="1"/>
              <a:t>PK</a:t>
            </a:r>
            <a:r>
              <a:rPr lang="it-IT" sz="2400" b="1" baseline="-25000" dirty="0" err="1"/>
              <a:t>device</a:t>
            </a:r>
            <a:endParaRPr lang="it-IT" sz="2400" b="1" baseline="-25000" dirty="0"/>
          </a:p>
          <a:p>
            <a:r>
              <a:rPr lang="it-IT" sz="2400" b="1" dirty="0" err="1">
                <a:solidFill>
                  <a:srgbClr val="FF0000"/>
                </a:solidFill>
              </a:rPr>
              <a:t>Device</a:t>
            </a:r>
            <a:r>
              <a:rPr lang="it-IT" sz="2400" b="1" dirty="0">
                <a:solidFill>
                  <a:srgbClr val="FF0000"/>
                </a:solidFill>
              </a:rPr>
              <a:t> Secret key	</a:t>
            </a:r>
            <a:r>
              <a:rPr lang="it-IT" sz="2400" b="1" dirty="0" err="1">
                <a:solidFill>
                  <a:srgbClr val="FF0000"/>
                </a:solidFill>
              </a:rPr>
              <a:t>SK</a:t>
            </a:r>
            <a:r>
              <a:rPr lang="it-IT" sz="2400" b="1" baseline="-25000" dirty="0" err="1">
                <a:solidFill>
                  <a:srgbClr val="FF0000"/>
                </a:solidFill>
              </a:rPr>
              <a:t>device</a:t>
            </a:r>
            <a:endParaRPr lang="it-IT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5" name="Freccia in giù 4"/>
          <p:cNvSpPr>
            <a:spLocks noChangeArrowheads="1"/>
          </p:cNvSpPr>
          <p:nvPr/>
        </p:nvSpPr>
        <p:spPr bwMode="auto">
          <a:xfrm>
            <a:off x="2592388" y="1268413"/>
            <a:ext cx="1439862" cy="6127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2806700" y="908050"/>
            <a:ext cx="1081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Passwd: P</a:t>
            </a:r>
          </a:p>
        </p:txBody>
      </p:sp>
      <p:sp>
        <p:nvSpPr>
          <p:cNvPr id="7" name="Freccia a destra 6"/>
          <p:cNvSpPr>
            <a:spLocks noChangeArrowheads="1"/>
          </p:cNvSpPr>
          <p:nvPr/>
        </p:nvSpPr>
        <p:spPr bwMode="auto">
          <a:xfrm flipH="1">
            <a:off x="6875463" y="2205038"/>
            <a:ext cx="973137" cy="755650"/>
          </a:xfrm>
          <a:prstGeom prst="rightArrow">
            <a:avLst>
              <a:gd name="adj1" fmla="val 50000"/>
              <a:gd name="adj2" fmla="val 50082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8064500" y="2168525"/>
            <a:ext cx="7953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Server </a:t>
            </a:r>
          </a:p>
          <a:p>
            <a:r>
              <a:rPr lang="it-IT"/>
              <a:t>Public</a:t>
            </a:r>
          </a:p>
          <a:p>
            <a:r>
              <a:rPr lang="it-IT"/>
              <a:t>Key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5616575" y="2016125"/>
            <a:ext cx="10382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400" b="1">
                <a:solidFill>
                  <a:srgbClr val="FF0000"/>
                </a:solidFill>
              </a:rPr>
              <a:t>PK</a:t>
            </a:r>
            <a:r>
              <a:rPr lang="it-IT" sz="2400" b="1" baseline="-2500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7019925" y="3824288"/>
            <a:ext cx="1301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Delete all 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ttangolo 7"/>
          <p:cNvSpPr>
            <a:spLocks noChangeArrowheads="1"/>
          </p:cNvSpPr>
          <p:nvPr/>
        </p:nvSpPr>
        <p:spPr bwMode="auto">
          <a:xfrm>
            <a:off x="395288" y="981075"/>
            <a:ext cx="3708400" cy="15843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 smtClean="0"/>
              <a:t>Protocol</a:t>
            </a:r>
            <a:r>
              <a:rPr lang="it-IT" dirty="0" smtClean="0"/>
              <a:t>: key </a:t>
            </a:r>
            <a:r>
              <a:rPr lang="it-IT" dirty="0" err="1" smtClean="0"/>
              <a:t>retrieval</a:t>
            </a:r>
            <a:endParaRPr lang="it-IT" dirty="0"/>
          </a:p>
        </p:txBody>
      </p:sp>
      <p:sp>
        <p:nvSpPr>
          <p:cNvPr id="55300" name="CasellaDiTesto 3"/>
          <p:cNvSpPr txBox="1">
            <a:spLocks noChangeArrowheads="1"/>
          </p:cNvSpPr>
          <p:nvPr/>
        </p:nvSpPr>
        <p:spPr bwMode="auto">
          <a:xfrm>
            <a:off x="395288" y="944563"/>
            <a:ext cx="3786187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olidFill>
                  <a:srgbClr val="FF0000"/>
                </a:solidFill>
              </a:rPr>
              <a:t>Device</a:t>
            </a:r>
            <a:endParaRPr lang="it-IT">
              <a:solidFill>
                <a:srgbClr val="FF0000"/>
              </a:solidFill>
            </a:endParaRPr>
          </a:p>
          <a:p>
            <a:r>
              <a:rPr lang="it-IT" b="1"/>
              <a:t>random key	v</a:t>
            </a:r>
          </a:p>
          <a:p>
            <a:r>
              <a:rPr lang="it-IT" b="1"/>
              <a:t>random key	a</a:t>
            </a:r>
          </a:p>
          <a:p>
            <a:r>
              <a:rPr lang="it-IT" b="1"/>
              <a:t>ticket		tkt = E</a:t>
            </a:r>
            <a:r>
              <a:rPr lang="it-IT" b="1" baseline="-25000"/>
              <a:t>pk-server</a:t>
            </a:r>
            <a:r>
              <a:rPr lang="it-IT" b="1"/>
              <a:t>[a,b,c] </a:t>
            </a:r>
          </a:p>
          <a:p>
            <a:r>
              <a:rPr lang="it-IT" b="1"/>
              <a:t>Device public key	PK</a:t>
            </a:r>
            <a:r>
              <a:rPr lang="it-IT" b="1" baseline="-25000"/>
              <a:t>device</a:t>
            </a:r>
            <a:endParaRPr lang="it-IT">
              <a:solidFill>
                <a:srgbClr val="FF0000"/>
              </a:solidFill>
            </a:endParaRP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425450" y="2636838"/>
            <a:ext cx="26558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User input password P</a:t>
            </a:r>
          </a:p>
          <a:p>
            <a:r>
              <a:rPr lang="it-IT" b="1"/>
              <a:t>Compute hash	</a:t>
            </a:r>
            <a:r>
              <a:rPr lang="it-IT" b="1">
                <a:latin typeface="Symbol" pitchFamily="18" charset="2"/>
              </a:rPr>
              <a:t>b</a:t>
            </a:r>
            <a:r>
              <a:rPr lang="it-IT" b="1"/>
              <a:t>=H(P)</a:t>
            </a:r>
          </a:p>
          <a:p>
            <a:r>
              <a:rPr lang="it-IT" b="1"/>
              <a:t>Gen random 	</a:t>
            </a:r>
            <a:r>
              <a:rPr lang="it-IT" b="1">
                <a:latin typeface="Symbol" pitchFamily="18" charset="2"/>
              </a:rPr>
              <a:t>r</a:t>
            </a:r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1857375" y="3681413"/>
            <a:ext cx="627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send</a:t>
            </a:r>
          </a:p>
        </p:txBody>
      </p:sp>
      <p:sp>
        <p:nvSpPr>
          <p:cNvPr id="7" name="Freccia a destra 6"/>
          <p:cNvSpPr>
            <a:spLocks noChangeArrowheads="1"/>
          </p:cNvSpPr>
          <p:nvPr/>
        </p:nvSpPr>
        <p:spPr bwMode="auto">
          <a:xfrm>
            <a:off x="2519363" y="3681413"/>
            <a:ext cx="3889375" cy="4318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3224213" y="3392488"/>
            <a:ext cx="23939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/>
              <a:t>mac</a:t>
            </a:r>
            <a:r>
              <a:rPr lang="it-IT" b="1" baseline="-25000"/>
              <a:t>a</a:t>
            </a:r>
            <a:r>
              <a:rPr lang="it-IT" b="1"/>
              <a:t>[tkt , E</a:t>
            </a:r>
            <a:r>
              <a:rPr lang="it-IT" b="1" baseline="-25000"/>
              <a:t>pk-server</a:t>
            </a:r>
            <a:r>
              <a:rPr lang="it-IT" b="1"/>
              <a:t>[</a:t>
            </a:r>
            <a:r>
              <a:rPr lang="it-IT" b="1">
                <a:latin typeface="Symbol" pitchFamily="18" charset="2"/>
              </a:rPr>
              <a:t>b, r</a:t>
            </a:r>
            <a:r>
              <a:rPr lang="it-IT" b="1"/>
              <a:t>] ]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7200900" y="2654300"/>
            <a:ext cx="1100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800" b="1">
                <a:solidFill>
                  <a:srgbClr val="FF0000"/>
                </a:solidFill>
              </a:rPr>
              <a:t>Server</a:t>
            </a:r>
            <a:endParaRPr lang="it-IT" sz="2800">
              <a:solidFill>
                <a:srgbClr val="FF0000"/>
              </a:solidFill>
            </a:endParaRP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6567488" y="3105150"/>
            <a:ext cx="240823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/>
              <a:t>tkt 	</a:t>
            </a:r>
            <a:r>
              <a:rPr lang="it-IT" b="1">
                <a:sym typeface="Wingdings" pitchFamily="2" charset="2"/>
              </a:rPr>
              <a:t> a,b,c</a:t>
            </a:r>
          </a:p>
          <a:p>
            <a:r>
              <a:rPr lang="it-IT" b="1">
                <a:sym typeface="Wingdings" pitchFamily="2" charset="2"/>
              </a:rPr>
              <a:t>a 	 check MAC</a:t>
            </a:r>
          </a:p>
          <a:p>
            <a:r>
              <a:rPr lang="it-IT" b="1">
                <a:solidFill>
                  <a:srgbClr val="FF0000"/>
                </a:solidFill>
                <a:sym typeface="Wingdings" pitchFamily="2" charset="2"/>
              </a:rPr>
              <a:t>	(auth device!)</a:t>
            </a:r>
            <a:endParaRPr lang="it-IT" b="1">
              <a:sym typeface="Wingdings" pitchFamily="2" charset="2"/>
            </a:endParaRPr>
          </a:p>
          <a:p>
            <a:r>
              <a:rPr lang="it-IT" b="1">
                <a:sym typeface="Wingdings" pitchFamily="2" charset="2"/>
              </a:rPr>
              <a:t>decrypt	 </a:t>
            </a:r>
            <a:r>
              <a:rPr lang="it-IT" b="1">
                <a:latin typeface="Symbol" pitchFamily="18" charset="2"/>
              </a:rPr>
              <a:t>b, r</a:t>
            </a:r>
          </a:p>
          <a:p>
            <a:r>
              <a:rPr lang="it-IT" b="1"/>
              <a:t>Check	</a:t>
            </a:r>
            <a:r>
              <a:rPr lang="it-IT" b="1">
                <a:sym typeface="Wingdings" pitchFamily="2" charset="2"/>
              </a:rPr>
              <a:t> b = </a:t>
            </a:r>
            <a:r>
              <a:rPr lang="it-IT" b="1">
                <a:latin typeface="Symbol" pitchFamily="18" charset="2"/>
              </a:rPr>
              <a:t>b</a:t>
            </a:r>
          </a:p>
          <a:p>
            <a:r>
              <a:rPr lang="it-IT" b="1">
                <a:solidFill>
                  <a:srgbClr val="FF0000"/>
                </a:solidFill>
                <a:sym typeface="Wingdings" pitchFamily="2" charset="2"/>
              </a:rPr>
              <a:t>	(auth user!)</a:t>
            </a:r>
            <a:endParaRPr lang="it-IT" b="1"/>
          </a:p>
        </p:txBody>
      </p:sp>
      <p:sp>
        <p:nvSpPr>
          <p:cNvPr id="12" name="Freccia a destra 11"/>
          <p:cNvSpPr>
            <a:spLocks noChangeArrowheads="1"/>
          </p:cNvSpPr>
          <p:nvPr/>
        </p:nvSpPr>
        <p:spPr bwMode="auto">
          <a:xfrm flipH="1">
            <a:off x="2519363" y="4905375"/>
            <a:ext cx="3889375" cy="431800"/>
          </a:xfrm>
          <a:prstGeom prst="rightArrow">
            <a:avLst>
              <a:gd name="adj1" fmla="val 50000"/>
              <a:gd name="adj2" fmla="val 500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6392863" y="4905375"/>
            <a:ext cx="731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return</a:t>
            </a:r>
          </a:p>
        </p:txBody>
      </p:sp>
      <p:sp>
        <p:nvSpPr>
          <p:cNvPr id="14" name="CasellaDiTesto 13"/>
          <p:cNvSpPr txBox="1">
            <a:spLocks noChangeArrowheads="1"/>
          </p:cNvSpPr>
          <p:nvPr/>
        </p:nvSpPr>
        <p:spPr bwMode="auto">
          <a:xfrm>
            <a:off x="4427538" y="4679950"/>
            <a:ext cx="731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latin typeface="Symbol" pitchFamily="18" charset="2"/>
              </a:rPr>
              <a:t>r </a:t>
            </a:r>
            <a:r>
              <a:rPr lang="it-IT" b="1">
                <a:latin typeface="Symbol" pitchFamily="18" charset="2"/>
                <a:sym typeface="Symbol" pitchFamily="18" charset="2"/>
              </a:rPr>
              <a:t> </a:t>
            </a:r>
            <a:r>
              <a:rPr lang="it-IT" b="1">
                <a:sym typeface="Wingdings" pitchFamily="2" charset="2"/>
              </a:rPr>
              <a:t>c</a:t>
            </a:r>
            <a:endParaRPr lang="it-IT"/>
          </a:p>
        </p:txBody>
      </p:sp>
      <p:sp>
        <p:nvSpPr>
          <p:cNvPr id="15" name="CasellaDiTesto 14"/>
          <p:cNvSpPr txBox="1">
            <a:spLocks noChangeArrowheads="1"/>
          </p:cNvSpPr>
          <p:nvPr/>
        </p:nvSpPr>
        <p:spPr bwMode="auto">
          <a:xfrm>
            <a:off x="4211638" y="1736725"/>
            <a:ext cx="21955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b=H(P)</a:t>
            </a:r>
          </a:p>
          <a:p>
            <a:r>
              <a:rPr lang="it-IT">
                <a:solidFill>
                  <a:srgbClr val="FF0000"/>
                </a:solidFill>
              </a:rPr>
              <a:t>c = Sk</a:t>
            </a:r>
            <a:r>
              <a:rPr lang="it-IT" baseline="-25000">
                <a:solidFill>
                  <a:srgbClr val="FF0000"/>
                </a:solidFill>
              </a:rPr>
              <a:t>device</a:t>
            </a:r>
            <a:r>
              <a:rPr lang="it-IT">
                <a:solidFill>
                  <a:srgbClr val="FF0000"/>
                </a:solidFill>
              </a:rPr>
              <a:t> </a:t>
            </a:r>
            <a:r>
              <a:rPr lang="it-IT">
                <a:solidFill>
                  <a:srgbClr val="FF0000"/>
                </a:solidFill>
                <a:sym typeface="Symbol" pitchFamily="18" charset="2"/>
              </a:rPr>
              <a:t></a:t>
            </a:r>
            <a:r>
              <a:rPr lang="it-IT">
                <a:solidFill>
                  <a:srgbClr val="FF0000"/>
                </a:solidFill>
              </a:rPr>
              <a:t> PRF(v; P)</a:t>
            </a:r>
          </a:p>
          <a:p>
            <a:endParaRPr lang="it-IT"/>
          </a:p>
        </p:txBody>
      </p:sp>
      <p:sp>
        <p:nvSpPr>
          <p:cNvPr id="16" name="CasellaDiTesto 15"/>
          <p:cNvSpPr txBox="1">
            <a:spLocks noChangeArrowheads="1"/>
          </p:cNvSpPr>
          <p:nvPr/>
        </p:nvSpPr>
        <p:spPr bwMode="auto">
          <a:xfrm>
            <a:off x="431800" y="4965700"/>
            <a:ext cx="33591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>
                <a:solidFill>
                  <a:srgbClr val="FF0000"/>
                </a:solidFill>
              </a:rPr>
              <a:t>Decrypt key</a:t>
            </a:r>
          </a:p>
          <a:p>
            <a:r>
              <a:rPr lang="it-IT" b="1">
                <a:latin typeface="Symbol" pitchFamily="18" charset="2"/>
              </a:rPr>
              <a:t>(r </a:t>
            </a:r>
            <a:r>
              <a:rPr lang="it-IT" b="1">
                <a:latin typeface="Symbol" pitchFamily="18" charset="2"/>
                <a:sym typeface="Symbol" pitchFamily="18" charset="2"/>
              </a:rPr>
              <a:t> </a:t>
            </a:r>
            <a:r>
              <a:rPr lang="it-IT" b="1">
                <a:sym typeface="Wingdings" pitchFamily="2" charset="2"/>
              </a:rPr>
              <a:t>c) </a:t>
            </a:r>
            <a:r>
              <a:rPr lang="it-IT" b="1">
                <a:latin typeface="Symbol" pitchFamily="18" charset="2"/>
                <a:sym typeface="Symbol" pitchFamily="18" charset="2"/>
              </a:rPr>
              <a:t> </a:t>
            </a:r>
            <a:r>
              <a:rPr lang="it-IT" b="1">
                <a:latin typeface="Symbol" pitchFamily="18" charset="2"/>
              </a:rPr>
              <a:t>r </a:t>
            </a:r>
            <a:r>
              <a:rPr lang="it-IT" b="1">
                <a:latin typeface="Symbol" pitchFamily="18" charset="2"/>
                <a:sym typeface="Symbol" pitchFamily="18" charset="2"/>
              </a:rPr>
              <a:t> </a:t>
            </a:r>
            <a:r>
              <a:rPr lang="it-IT" b="1">
                <a:sym typeface="Symbol" pitchFamily="18" charset="2"/>
              </a:rPr>
              <a:t>PRF[v,P)</a:t>
            </a:r>
            <a:r>
              <a:rPr lang="it-IT" b="1">
                <a:latin typeface="Symbol" pitchFamily="18" charset="2"/>
                <a:sym typeface="Symbol" pitchFamily="18" charset="2"/>
              </a:rPr>
              <a:t> </a:t>
            </a:r>
            <a:r>
              <a:rPr lang="it-IT" b="1">
                <a:latin typeface="Symbol" pitchFamily="18" charset="2"/>
                <a:sym typeface="Wingdings" pitchFamily="2" charset="2"/>
              </a:rPr>
              <a:t> </a:t>
            </a:r>
            <a:r>
              <a:rPr lang="it-IT" b="1"/>
              <a:t>Sk</a:t>
            </a:r>
            <a:r>
              <a:rPr lang="it-IT" b="1" baseline="-25000"/>
              <a:t>device</a:t>
            </a:r>
            <a:r>
              <a:rPr lang="it-IT" b="1">
                <a:latin typeface="Symbol" pitchFamily="18" charset="2"/>
                <a:sym typeface="Wingdings" pitchFamily="2" charset="2"/>
              </a:rPr>
              <a:t> </a:t>
            </a: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0" grpId="0"/>
      <p:bldP spid="12" grpId="0" animBg="1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49BF91-02B0-4B03-A7C0-789B963CA067}"/>
</file>

<file path=customXml/itemProps2.xml><?xml version="1.0" encoding="utf-8"?>
<ds:datastoreItem xmlns:ds="http://schemas.openxmlformats.org/officeDocument/2006/customXml" ds:itemID="{DA8AC695-4401-43C0-B50D-0A5BEAFE9FF6}"/>
</file>

<file path=customXml/itemProps3.xml><?xml version="1.0" encoding="utf-8"?>
<ds:datastoreItem xmlns:ds="http://schemas.openxmlformats.org/officeDocument/2006/customXml" ds:itemID="{4499B460-0B5F-42DC-AE5A-307763DE278C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750</Words>
  <Application>Microsoft Office PowerPoint</Application>
  <PresentationFormat>Presentazione su schermo (4:3)</PresentationFormat>
  <Paragraphs>219</Paragraphs>
  <Slides>15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Book Antiqua</vt:lpstr>
      <vt:lpstr>Bookman Old Style</vt:lpstr>
      <vt:lpstr>Symbol</vt:lpstr>
      <vt:lpstr>Times New Roman</vt:lpstr>
      <vt:lpstr>Wingdings</vt:lpstr>
      <vt:lpstr>214templ</vt:lpstr>
      <vt:lpstr>Equazione</vt:lpstr>
      <vt:lpstr>Mobile devices resilient to capture (MacKenzie &amp; Reiter 2003)</vt:lpstr>
      <vt:lpstr>Some statistics (@2010)</vt:lpstr>
      <vt:lpstr>Capture resilient device</vt:lpstr>
      <vt:lpstr>MacKenzie + Reiter, 2003</vt:lpstr>
      <vt:lpstr>Scenario (MacKenzie &amp; Reiter)</vt:lpstr>
      <vt:lpstr>Basic solution</vt:lpstr>
      <vt:lpstr>Idea: use “tickets”</vt:lpstr>
      <vt:lpstr>Protocol: device initialization</vt:lpstr>
      <vt:lpstr>Protocol: key retrieval</vt:lpstr>
      <vt:lpstr>Attacks</vt:lpstr>
      <vt:lpstr>Can we do better?</vt:lpstr>
      <vt:lpstr>Secret sharing (2,2) for RSA</vt:lpstr>
      <vt:lpstr>Protocol2: device initialization</vt:lpstr>
      <vt:lpstr>Protocol2: key retrieval</vt:lpstr>
      <vt:lpstr>Protocol2: key disabling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Giuseppe Bianchi</cp:lastModifiedBy>
  <cp:revision>601</cp:revision>
  <cp:lastPrinted>1998-04-09T13:49:28Z</cp:lastPrinted>
  <dcterms:created xsi:type="dcterms:W3CDTF">1996-09-11T22:41:56Z</dcterms:created>
  <dcterms:modified xsi:type="dcterms:W3CDTF">2019-12-16T12:27:44Z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