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738" r:id="rId3"/>
    <p:sldId id="747" r:id="rId4"/>
    <p:sldId id="748" r:id="rId5"/>
    <p:sldId id="776" r:id="rId6"/>
    <p:sldId id="777" r:id="rId7"/>
    <p:sldId id="775" r:id="rId8"/>
    <p:sldId id="778" r:id="rId9"/>
    <p:sldId id="779" r:id="rId10"/>
    <p:sldId id="780" r:id="rId11"/>
    <p:sldId id="781" r:id="rId12"/>
    <p:sldId id="782" r:id="rId13"/>
    <p:sldId id="786" r:id="rId14"/>
    <p:sldId id="783" r:id="rId15"/>
    <p:sldId id="784" r:id="rId16"/>
    <p:sldId id="789" r:id="rId17"/>
    <p:sldId id="788" r:id="rId18"/>
    <p:sldId id="785" r:id="rId19"/>
    <p:sldId id="787" r:id="rId20"/>
    <p:sldId id="791" r:id="rId21"/>
    <p:sldId id="792" r:id="rId22"/>
    <p:sldId id="790" r:id="rId23"/>
    <p:sldId id="809" r:id="rId24"/>
    <p:sldId id="794" r:id="rId25"/>
    <p:sldId id="793" r:id="rId26"/>
    <p:sldId id="810" r:id="rId27"/>
    <p:sldId id="816" r:id="rId28"/>
    <p:sldId id="817" r:id="rId29"/>
    <p:sldId id="811" r:id="rId30"/>
    <p:sldId id="812" r:id="rId31"/>
    <p:sldId id="813" r:id="rId32"/>
    <p:sldId id="814" r:id="rId33"/>
    <p:sldId id="815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15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3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CCFF"/>
    <a:srgbClr val="3333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22" autoAdjust="0"/>
  </p:normalViewPr>
  <p:slideViewPr>
    <p:cSldViewPr>
      <p:cViewPr varScale="1">
        <p:scale>
          <a:sx n="60" d="100"/>
          <a:sy n="60" d="100"/>
        </p:scale>
        <p:origin x="1464" y="34"/>
      </p:cViewPr>
      <p:guideLst>
        <p:guide orient="horz" pos="3888"/>
        <p:guide pos="15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708"/>
    </p:cViewPr>
  </p:sorterViewPr>
  <p:notesViewPr>
    <p:cSldViewPr>
      <p:cViewPr varScale="1">
        <p:scale>
          <a:sx n="38" d="100"/>
          <a:sy n="38" d="100"/>
        </p:scale>
        <p:origin x="-1446" y="-84"/>
      </p:cViewPr>
      <p:guideLst>
        <p:guide orient="horz" pos="3023"/>
        <p:guide pos="2304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5749925" y="8799513"/>
            <a:ext cx="684213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5227" tIns="46777" rIns="95227" bIns="46777">
            <a:spAutoFit/>
          </a:bodyPr>
          <a:lstStyle/>
          <a:p>
            <a:pPr defTabSz="963613" eaLnBrk="0" hangingPunct="0">
              <a:defRPr/>
            </a:pPr>
            <a:fld id="{1748623B-0616-4834-9F8E-5736999A7D95}" type="slidenum">
              <a:rPr lang="en-US" sz="2500">
                <a:latin typeface="Book Antiqua" pitchFamily="18" charset="0"/>
              </a:rPr>
              <a:pPr defTabSz="963613" eaLnBrk="0" hangingPunct="0">
                <a:defRPr/>
              </a:pPr>
              <a:t>‹N›</a:t>
            </a:fld>
            <a:endParaRPr lang="en-US" sz="250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5069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3138" cy="3587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27" tIns="46777" rIns="95227" bIns="467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58764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457950" y="225425"/>
            <a:ext cx="1924050" cy="587057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225425"/>
            <a:ext cx="5619750" cy="587057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10100" y="1125538"/>
            <a:ext cx="3771900" cy="4970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6962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5425"/>
            <a:ext cx="7696200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371600" y="6324600"/>
            <a:ext cx="1981200" cy="3635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 anchorCtr="1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>
                <a:latin typeface="Arial" charset="0"/>
              </a:rPr>
              <a:t>Giuseppe Bianchi </a:t>
            </a: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685800" y="6477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429000" y="64770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85800" y="655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3429000" y="6553200"/>
            <a:ext cx="525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man Old Styl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è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ð"/>
        <a:defRPr sz="3200">
          <a:solidFill>
            <a:schemeClr val="tx1"/>
          </a:solidFill>
          <a:latin typeface="Arial Narrow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à"/>
        <a:defRPr sz="28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Lecture 8:</a:t>
            </a: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b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</a:b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Elliptic Curve Crypto</a:t>
            </a:r>
          </a:p>
          <a:p>
            <a:pPr algn="ctr" eaLnBrk="0" hangingPunct="0"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A (minimal) introduction</a:t>
            </a: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Algebraic</a:t>
            </a:r>
            <a:r>
              <a:rPr lang="it-IT" dirty="0"/>
              <a:t> </a:t>
            </a:r>
            <a:r>
              <a:rPr lang="it-IT" dirty="0" err="1"/>
              <a:t>expressions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611274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Can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derived</a:t>
            </a:r>
            <a:r>
              <a:rPr lang="it-IT" dirty="0"/>
              <a:t> </a:t>
            </a: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interpretation</a:t>
            </a:r>
            <a:endParaRPr lang="it-IT" dirty="0"/>
          </a:p>
        </p:txBody>
      </p:sp>
      <p:graphicFrame>
        <p:nvGraphicFramePr>
          <p:cNvPr id="89090" name="Object 2"/>
          <p:cNvGraphicFramePr>
            <a:graphicFrameLocks noChangeAspect="1"/>
          </p:cNvGraphicFramePr>
          <p:nvPr/>
        </p:nvGraphicFramePr>
        <p:xfrm>
          <a:off x="1223628" y="1556792"/>
          <a:ext cx="2937111" cy="4536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08" name="Equazione" r:id="rId3" imgW="1333440" imgH="2057400" progId="Equation.3">
                  <p:embed/>
                </p:oleObj>
              </mc:Choice>
              <mc:Fallback>
                <p:oleObj name="Equazione" r:id="rId3" imgW="1333440" imgH="20574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628" y="1556792"/>
                        <a:ext cx="2937111" cy="4536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P≠Q sketch</a:t>
            </a:r>
          </a:p>
        </p:txBody>
      </p:sp>
      <p:pic>
        <p:nvPicPr>
          <p:cNvPr id="1126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572" y="1894520"/>
            <a:ext cx="4414800" cy="44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Connettore 1 6"/>
          <p:cNvCxnSpPr/>
          <p:nvPr/>
        </p:nvCxnSpPr>
        <p:spPr bwMode="auto">
          <a:xfrm flipV="1">
            <a:off x="611560" y="2434580"/>
            <a:ext cx="3708412" cy="1728192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Ovale 7"/>
          <p:cNvSpPr/>
          <p:nvPr/>
        </p:nvSpPr>
        <p:spPr bwMode="auto">
          <a:xfrm>
            <a:off x="2051720" y="3442692"/>
            <a:ext cx="72008" cy="72008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Ovale 8"/>
          <p:cNvSpPr/>
          <p:nvPr/>
        </p:nvSpPr>
        <p:spPr bwMode="auto">
          <a:xfrm>
            <a:off x="1367644" y="3766728"/>
            <a:ext cx="72008" cy="72008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0" name="Ovale 9"/>
          <p:cNvSpPr/>
          <p:nvPr/>
        </p:nvSpPr>
        <p:spPr bwMode="auto">
          <a:xfrm>
            <a:off x="3347864" y="2830624"/>
            <a:ext cx="72008" cy="72008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1164352" y="35414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1848428" y="318137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Q</a:t>
            </a:r>
          </a:p>
        </p:txBody>
      </p:sp>
      <p:cxnSp>
        <p:nvCxnSpPr>
          <p:cNvPr id="14" name="Connettore 1 13"/>
          <p:cNvCxnSpPr/>
          <p:nvPr/>
        </p:nvCxnSpPr>
        <p:spPr bwMode="auto">
          <a:xfrm>
            <a:off x="3383868" y="2398576"/>
            <a:ext cx="0" cy="3528392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15" name="Ovale 14"/>
          <p:cNvSpPr/>
          <p:nvPr/>
        </p:nvSpPr>
        <p:spPr bwMode="auto">
          <a:xfrm>
            <a:off x="3347864" y="5098876"/>
            <a:ext cx="72008" cy="72008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6" name="CasellaDiTesto 15"/>
          <p:cNvSpPr txBox="1"/>
          <p:nvPr/>
        </p:nvSpPr>
        <p:spPr>
          <a:xfrm>
            <a:off x="3339758" y="487356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</a:t>
            </a:r>
          </a:p>
        </p:txBody>
      </p:sp>
      <p:sp>
        <p:nvSpPr>
          <p:cNvPr id="17" name="CasellaDiTesto 16"/>
          <p:cNvSpPr txBox="1"/>
          <p:nvPr/>
        </p:nvSpPr>
        <p:spPr>
          <a:xfrm>
            <a:off x="3347864" y="279462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-R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323528" y="1088740"/>
          <a:ext cx="4207272" cy="761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0" name="Equazione" r:id="rId4" imgW="2387520" imgH="431640" progId="Equation.3">
                  <p:embed/>
                </p:oleObj>
              </mc:Choice>
              <mc:Fallback>
                <p:oleObj name="Equazione" r:id="rId4" imgW="2387520" imgH="431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088740"/>
                        <a:ext cx="4207272" cy="761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Connettore 2 19"/>
          <p:cNvCxnSpPr/>
          <p:nvPr/>
        </p:nvCxnSpPr>
        <p:spPr bwMode="auto">
          <a:xfrm flipH="1">
            <a:off x="2663788" y="1628800"/>
            <a:ext cx="360040" cy="1548172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112645" name="Object 5"/>
          <p:cNvGraphicFramePr>
            <a:graphicFrameLocks noChangeAspect="1"/>
          </p:cNvGraphicFramePr>
          <p:nvPr/>
        </p:nvGraphicFramePr>
        <p:xfrm>
          <a:off x="5307013" y="1785938"/>
          <a:ext cx="3763962" cy="374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1" name="Equazione" r:id="rId6" imgW="2171520" imgH="2158920" progId="Equation.3">
                  <p:embed/>
                </p:oleObj>
              </mc:Choice>
              <mc:Fallback>
                <p:oleObj name="Equazione" r:id="rId6" imgW="2171520" imgH="215892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1785938"/>
                        <a:ext cx="3763962" cy="374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P=Q</a:t>
            </a:r>
            <a:r>
              <a:rPr lang="it-IT" dirty="0"/>
              <a:t> sketch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572" y="1894520"/>
            <a:ext cx="4414800" cy="44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Connettore 1 4"/>
          <p:cNvCxnSpPr/>
          <p:nvPr/>
        </p:nvCxnSpPr>
        <p:spPr bwMode="auto">
          <a:xfrm flipV="1">
            <a:off x="575556" y="2456892"/>
            <a:ext cx="3744416" cy="1620180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7" name="Ovale 6"/>
          <p:cNvSpPr/>
          <p:nvPr/>
        </p:nvSpPr>
        <p:spPr bwMode="auto">
          <a:xfrm>
            <a:off x="1583668" y="3573016"/>
            <a:ext cx="72008" cy="72008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Ovale 7"/>
          <p:cNvSpPr/>
          <p:nvPr/>
        </p:nvSpPr>
        <p:spPr bwMode="auto">
          <a:xfrm>
            <a:off x="3347864" y="2830624"/>
            <a:ext cx="72008" cy="72008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1331640" y="33569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</a:t>
            </a:r>
          </a:p>
        </p:txBody>
      </p:sp>
      <p:cxnSp>
        <p:nvCxnSpPr>
          <p:cNvPr id="11" name="Connettore 1 10"/>
          <p:cNvCxnSpPr/>
          <p:nvPr/>
        </p:nvCxnSpPr>
        <p:spPr bwMode="auto">
          <a:xfrm>
            <a:off x="3383868" y="2398576"/>
            <a:ext cx="0" cy="3528392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sp>
        <p:nvSpPr>
          <p:cNvPr id="12" name="Ovale 11"/>
          <p:cNvSpPr/>
          <p:nvPr/>
        </p:nvSpPr>
        <p:spPr bwMode="auto">
          <a:xfrm>
            <a:off x="3347864" y="5098876"/>
            <a:ext cx="72008" cy="72008"/>
          </a:xfrm>
          <a:prstGeom prst="ellipse">
            <a:avLst/>
          </a:prstGeom>
          <a:solidFill>
            <a:schemeClr val="tx1">
              <a:alpha val="5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339758" y="487356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3347864" y="279462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-R</a:t>
            </a:r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569913" y="1279525"/>
          <a:ext cx="3713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2" name="Equazione" r:id="rId4" imgW="2108160" imgH="215640" progId="Equation.3">
                  <p:embed/>
                </p:oleObj>
              </mc:Choice>
              <mc:Fallback>
                <p:oleObj name="Equazione" r:id="rId4" imgW="210816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3" y="1279525"/>
                        <a:ext cx="3713162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nettore 2 15"/>
          <p:cNvCxnSpPr/>
          <p:nvPr/>
        </p:nvCxnSpPr>
        <p:spPr bwMode="auto">
          <a:xfrm flipH="1">
            <a:off x="2663788" y="1628800"/>
            <a:ext cx="360040" cy="1548172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aphicFrame>
        <p:nvGraphicFramePr>
          <p:cNvPr id="113667" name="Object 3"/>
          <p:cNvGraphicFramePr>
            <a:graphicFrameLocks noChangeAspect="1"/>
          </p:cNvGraphicFramePr>
          <p:nvPr/>
        </p:nvGraphicFramePr>
        <p:xfrm>
          <a:off x="5461000" y="2447925"/>
          <a:ext cx="3455988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3" name="Equazione" r:id="rId6" imgW="1993680" imgH="1396800" progId="Equation.3">
                  <p:embed/>
                </p:oleObj>
              </mc:Choice>
              <mc:Fallback>
                <p:oleObj name="Equazione" r:id="rId6" imgW="1993680" imgH="13968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0" y="2447925"/>
                        <a:ext cx="3455988" cy="242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Elliptic curve group</a:t>
            </a:r>
          </a:p>
          <a:p>
            <a:pPr algn="ctr" eaLnBrk="0" hangingPunct="0"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(over </a:t>
            </a:r>
            <a:r>
              <a:rPr lang="en-US" sz="24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Zp</a:t>
            </a: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 </a:t>
            </a:r>
            <a:r>
              <a:rPr lang="it-IT" dirty="0" err="1"/>
              <a:t>over</a:t>
            </a:r>
            <a:r>
              <a:rPr lang="it-IT" dirty="0"/>
              <a:t> modular </a:t>
            </a:r>
            <a:r>
              <a:rPr lang="it-IT" dirty="0" err="1"/>
              <a:t>integers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err="1"/>
              <a:t>Geometric</a:t>
            </a:r>
            <a:r>
              <a:rPr lang="it-IT" dirty="0"/>
              <a:t> </a:t>
            </a:r>
            <a:r>
              <a:rPr lang="it-IT" dirty="0" err="1"/>
              <a:t>interpretation</a:t>
            </a:r>
            <a:endParaRPr lang="it-IT" dirty="0"/>
          </a:p>
          <a:p>
            <a:pPr lvl="1"/>
            <a:r>
              <a:rPr lang="it-IT" dirty="0" err="1"/>
              <a:t>Over</a:t>
            </a:r>
            <a:r>
              <a:rPr lang="it-IT" dirty="0"/>
              <a:t> </a:t>
            </a:r>
            <a:r>
              <a:rPr lang="it-IT" dirty="0" err="1"/>
              <a:t>real</a:t>
            </a:r>
            <a:r>
              <a:rPr lang="it-IT" dirty="0"/>
              <a:t> </a:t>
            </a:r>
            <a:r>
              <a:rPr lang="it-IT" dirty="0" err="1"/>
              <a:t>numbers</a:t>
            </a:r>
            <a:endParaRPr lang="it-IT" dirty="0"/>
          </a:p>
          <a:p>
            <a:r>
              <a:rPr lang="it-IT" dirty="0" err="1"/>
              <a:t>Our</a:t>
            </a:r>
            <a:r>
              <a:rPr lang="it-IT" dirty="0"/>
              <a:t> </a:t>
            </a:r>
            <a:r>
              <a:rPr lang="it-IT" dirty="0" err="1"/>
              <a:t>applications</a:t>
            </a:r>
            <a:endParaRPr lang="it-IT" dirty="0"/>
          </a:p>
          <a:p>
            <a:pPr lvl="1"/>
            <a:r>
              <a:rPr lang="it-IT" dirty="0" err="1"/>
              <a:t>Over</a:t>
            </a:r>
            <a:r>
              <a:rPr lang="it-IT" dirty="0"/>
              <a:t> modular </a:t>
            </a:r>
            <a:r>
              <a:rPr lang="it-IT" dirty="0" err="1"/>
              <a:t>integers</a:t>
            </a:r>
            <a:endParaRPr lang="it-IT" dirty="0"/>
          </a:p>
          <a:p>
            <a:r>
              <a:rPr lang="it-IT" dirty="0" err="1"/>
              <a:t>Define</a:t>
            </a:r>
            <a:r>
              <a:rPr lang="it-IT" dirty="0"/>
              <a:t> “curve” </a:t>
            </a:r>
            <a:r>
              <a:rPr lang="it-IT" dirty="0" err="1"/>
              <a:t>as</a:t>
            </a:r>
            <a:endParaRPr lang="it-IT" dirty="0"/>
          </a:p>
          <a:p>
            <a:pPr lvl="1"/>
            <a:r>
              <a:rPr lang="it-IT" dirty="0" err="1"/>
              <a:t>E</a:t>
            </a:r>
            <a:r>
              <a:rPr lang="it-IT" baseline="-25000" dirty="0" err="1"/>
              <a:t>p</a:t>
            </a:r>
            <a:r>
              <a:rPr lang="it-IT" dirty="0"/>
              <a:t>(x,y) </a:t>
            </a:r>
            <a:r>
              <a:rPr lang="it-IT" dirty="0" err="1"/>
              <a:t>such</a:t>
            </a:r>
            <a:r>
              <a:rPr lang="it-IT" dirty="0"/>
              <a:t> </a:t>
            </a:r>
            <a:r>
              <a:rPr lang="it-IT" dirty="0" err="1"/>
              <a:t>that</a:t>
            </a:r>
            <a:endParaRPr lang="it-IT" dirty="0"/>
          </a:p>
          <a:p>
            <a:pPr lvl="2"/>
            <a:r>
              <a:rPr lang="it-IT" dirty="0"/>
              <a:t>x,y </a:t>
            </a:r>
            <a:r>
              <a:rPr lang="it-IT" dirty="0" err="1"/>
              <a:t>integers</a:t>
            </a:r>
            <a:r>
              <a:rPr lang="it-IT" dirty="0"/>
              <a:t> in </a:t>
            </a:r>
            <a:r>
              <a:rPr lang="it-IT" dirty="0" err="1"/>
              <a:t>Zp</a:t>
            </a:r>
            <a:endParaRPr lang="it-IT" dirty="0"/>
          </a:p>
          <a:p>
            <a:pPr lvl="2"/>
            <a:r>
              <a:rPr lang="it-IT" dirty="0"/>
              <a:t>y</a:t>
            </a:r>
            <a:r>
              <a:rPr lang="it-IT" baseline="30000" dirty="0"/>
              <a:t>2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p = x</a:t>
            </a:r>
            <a:r>
              <a:rPr lang="it-IT" baseline="30000" dirty="0"/>
              <a:t>3</a:t>
            </a:r>
            <a:r>
              <a:rPr lang="it-IT" dirty="0"/>
              <a:t> + a x + b </a:t>
            </a:r>
            <a:r>
              <a:rPr lang="it-IT" dirty="0" err="1"/>
              <a:t>mod</a:t>
            </a:r>
            <a:r>
              <a:rPr lang="it-IT" dirty="0"/>
              <a:t> p</a:t>
            </a:r>
          </a:p>
          <a:p>
            <a:r>
              <a:rPr lang="it-IT" dirty="0"/>
              <a:t>Finite </a:t>
            </a:r>
            <a:r>
              <a:rPr lang="it-IT" dirty="0" err="1"/>
              <a:t>field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finite # </a:t>
            </a:r>
            <a:r>
              <a:rPr lang="it-IT" dirty="0" err="1">
                <a:sym typeface="Wingdings" pitchFamily="2" charset="2"/>
              </a:rPr>
              <a:t>of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points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: x</a:t>
            </a:r>
            <a:r>
              <a:rPr lang="it-IT" baseline="30000" dirty="0"/>
              <a:t>3</a:t>
            </a:r>
            <a:r>
              <a:rPr lang="it-IT" dirty="0"/>
              <a:t>+x+1 </a:t>
            </a:r>
            <a:r>
              <a:rPr lang="it-IT" dirty="0" err="1"/>
              <a:t>mod</a:t>
            </a:r>
            <a:r>
              <a:rPr lang="it-IT" dirty="0"/>
              <a:t> 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383582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pairs</a:t>
            </a:r>
            <a:r>
              <a:rPr lang="it-IT" dirty="0"/>
              <a:t> (i,j), i </a:t>
            </a:r>
            <a:r>
              <a:rPr lang="it-IT" dirty="0">
                <a:sym typeface="Mathematica1Mono"/>
              </a:rPr>
              <a:t>in [0,4], </a:t>
            </a:r>
            <a:r>
              <a:rPr lang="it-IT"/>
              <a:t>j </a:t>
            </a:r>
            <a:r>
              <a:rPr lang="it-IT">
                <a:sym typeface="Mathematica1Mono"/>
              </a:rPr>
              <a:t>in </a:t>
            </a:r>
            <a:r>
              <a:rPr lang="it-IT" dirty="0">
                <a:sym typeface="Mathematica1Mono"/>
              </a:rPr>
              <a:t>[0,4] s.t. j</a:t>
            </a:r>
            <a:r>
              <a:rPr lang="it-IT" baseline="30000" dirty="0">
                <a:sym typeface="Mathematica1Mono"/>
              </a:rPr>
              <a:t>2</a:t>
            </a:r>
            <a:r>
              <a:rPr lang="it-IT" dirty="0">
                <a:sym typeface="Mathematica1Mono"/>
              </a:rPr>
              <a:t>=i</a:t>
            </a:r>
            <a:r>
              <a:rPr lang="it-IT" baseline="30000" dirty="0">
                <a:sym typeface="Mathematica1Mono"/>
              </a:rPr>
              <a:t>3</a:t>
            </a:r>
            <a:r>
              <a:rPr lang="it-IT" dirty="0">
                <a:sym typeface="Mathematica1Mono"/>
              </a:rPr>
              <a:t>+i+1 </a:t>
            </a:r>
            <a:r>
              <a:rPr lang="it-IT" dirty="0" err="1">
                <a:sym typeface="Mathematica1Mono"/>
              </a:rPr>
              <a:t>mod</a:t>
            </a:r>
            <a:r>
              <a:rPr lang="it-IT" dirty="0">
                <a:sym typeface="Mathematica1Mono"/>
              </a:rPr>
              <a:t> 5 </a:t>
            </a:r>
          </a:p>
          <a:p>
            <a:pPr lvl="1"/>
            <a:r>
              <a:rPr lang="it-IT" dirty="0">
                <a:sym typeface="Mathematica1Mono"/>
              </a:rPr>
              <a:t>And O</a:t>
            </a:r>
          </a:p>
          <a:p>
            <a:pPr lvl="1"/>
            <a:endParaRPr lang="it-IT" dirty="0">
              <a:sym typeface="Mathematica1Mono"/>
            </a:endParaRPr>
          </a:p>
          <a:p>
            <a:pPr lvl="1"/>
            <a:endParaRPr lang="it-IT" dirty="0">
              <a:sym typeface="Mathematica1Mono"/>
            </a:endParaRPr>
          </a:p>
          <a:p>
            <a:pPr lvl="1"/>
            <a:r>
              <a:rPr lang="it-IT" dirty="0" err="1">
                <a:sym typeface="Mathematica1Mono"/>
              </a:rPr>
              <a:t>Result</a:t>
            </a:r>
            <a:r>
              <a:rPr lang="it-IT" dirty="0">
                <a:sym typeface="Mathematica1Mono"/>
              </a:rPr>
              <a:t>: 9 </a:t>
            </a:r>
            <a:r>
              <a:rPr lang="it-IT" dirty="0" err="1">
                <a:sym typeface="Mathematica1Mono"/>
              </a:rPr>
              <a:t>points</a:t>
            </a:r>
            <a:endParaRPr lang="it-IT" dirty="0">
              <a:sym typeface="Mathematica1Mono"/>
            </a:endParaRPr>
          </a:p>
          <a:p>
            <a:pPr lvl="1"/>
            <a:r>
              <a:rPr lang="it-IT" dirty="0" err="1">
                <a:sym typeface="Mathematica1Mono"/>
              </a:rPr>
              <a:t>Let</a:t>
            </a:r>
            <a:r>
              <a:rPr lang="it-IT" dirty="0">
                <a:sym typeface="Mathematica1Mono"/>
              </a:rPr>
              <a:t> </a:t>
            </a:r>
            <a:r>
              <a:rPr lang="it-IT" dirty="0" err="1">
                <a:sym typeface="Mathematica1Mono"/>
              </a:rPr>
              <a:t>P=</a:t>
            </a:r>
            <a:r>
              <a:rPr lang="it-IT" dirty="0">
                <a:sym typeface="Mathematica1Mono"/>
              </a:rPr>
              <a:t>(0,1) </a:t>
            </a:r>
          </a:p>
          <a:p>
            <a:pPr lvl="2"/>
            <a:r>
              <a:rPr lang="it-IT" dirty="0">
                <a:sym typeface="Mathematica1Mono"/>
              </a:rPr>
              <a:t>k P=P+P+…+P</a:t>
            </a:r>
            <a:br>
              <a:rPr lang="it-IT" dirty="0">
                <a:sym typeface="Mathematica1Mono"/>
              </a:rPr>
            </a:br>
            <a:r>
              <a:rPr lang="it-IT" dirty="0" err="1">
                <a:sym typeface="Mathematica1Mono"/>
              </a:rPr>
              <a:t>generates</a:t>
            </a:r>
            <a:r>
              <a:rPr lang="it-IT" dirty="0">
                <a:sym typeface="Mathematica1Mono"/>
              </a:rPr>
              <a:t> </a:t>
            </a:r>
            <a:r>
              <a:rPr lang="it-IT" dirty="0" err="1">
                <a:sym typeface="Mathematica1Mono"/>
              </a:rPr>
              <a:t>all</a:t>
            </a:r>
            <a:r>
              <a:rPr lang="it-IT" dirty="0">
                <a:sym typeface="Mathematica1Mono"/>
              </a:rPr>
              <a:t> the </a:t>
            </a:r>
            <a:r>
              <a:rPr lang="it-IT" dirty="0" err="1">
                <a:sym typeface="Mathematica1Mono"/>
              </a:rPr>
              <a:t>points</a:t>
            </a:r>
            <a:endParaRPr lang="it-IT" dirty="0"/>
          </a:p>
        </p:txBody>
      </p:sp>
      <p:graphicFrame>
        <p:nvGraphicFramePr>
          <p:cNvPr id="114690" name="Object 2"/>
          <p:cNvGraphicFramePr>
            <a:graphicFrameLocks noChangeAspect="1"/>
          </p:cNvGraphicFramePr>
          <p:nvPr/>
        </p:nvGraphicFramePr>
        <p:xfrm>
          <a:off x="434975" y="2384884"/>
          <a:ext cx="8278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6" name="Equazione" r:id="rId3" imgW="3314520" imgH="228600" progId="Equation.3">
                  <p:embed/>
                </p:oleObj>
              </mc:Choice>
              <mc:Fallback>
                <p:oleObj name="Equazione" r:id="rId3" imgW="331452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384884"/>
                        <a:ext cx="82788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5505983" y="3104964"/>
          <a:ext cx="2306377" cy="3203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7" name="Equazione" r:id="rId5" imgW="1473120" imgH="2044440" progId="Equation.3">
                  <p:embed/>
                </p:oleObj>
              </mc:Choice>
              <mc:Fallback>
                <p:oleObj name="Equazione" r:id="rId5" imgW="1473120" imgH="20444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5983" y="3104964"/>
                        <a:ext cx="2306377" cy="32038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dirty="0" err="1"/>
              <a:t>computation</a:t>
            </a:r>
            <a:endParaRPr lang="it-IT" dirty="0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359532" y="1844824"/>
          <a:ext cx="4195763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0" name="Equazione" r:id="rId3" imgW="2679480" imgH="2082600" progId="Equation.3">
                  <p:embed/>
                </p:oleObj>
              </mc:Choice>
              <mc:Fallback>
                <p:oleObj name="Equazione" r:id="rId3" imgW="2679480" imgH="2082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32" y="1844824"/>
                        <a:ext cx="4195763" cy="326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0104664"/>
              </p:ext>
            </p:extLst>
          </p:nvPr>
        </p:nvGraphicFramePr>
        <p:xfrm>
          <a:off x="4738688" y="1827213"/>
          <a:ext cx="4256087" cy="322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1" name="Equazione" r:id="rId5" imgW="2717640" imgH="2057400" progId="Equation.3">
                  <p:embed/>
                </p:oleObj>
              </mc:Choice>
              <mc:Fallback>
                <p:oleObj name="Equazione" r:id="rId5" imgW="2717640" imgH="20574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827213"/>
                        <a:ext cx="4256087" cy="3224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nettore 1 6"/>
          <p:cNvCxnSpPr/>
          <p:nvPr/>
        </p:nvCxnSpPr>
        <p:spPr bwMode="auto">
          <a:xfrm>
            <a:off x="4608004" y="1448780"/>
            <a:ext cx="0" cy="4356484"/>
          </a:xfrm>
          <a:prstGeom prst="line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8" name="CasellaDiTesto 7"/>
          <p:cNvSpPr txBox="1"/>
          <p:nvPr/>
        </p:nvSpPr>
        <p:spPr>
          <a:xfrm>
            <a:off x="467544" y="5831976"/>
            <a:ext cx="5849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rgbClr val="FF0000"/>
                </a:solidFill>
              </a:rPr>
              <a:t>Many</a:t>
            </a:r>
            <a:r>
              <a:rPr lang="it-IT" dirty="0">
                <a:solidFill>
                  <a:srgbClr val="FF0000"/>
                </a:solidFill>
              </a:rPr>
              <a:t> online </a:t>
            </a:r>
            <a:r>
              <a:rPr lang="it-IT" dirty="0" err="1">
                <a:solidFill>
                  <a:srgbClr val="FF0000"/>
                </a:solidFill>
              </a:rPr>
              <a:t>calculators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err="1">
                <a:solidFill>
                  <a:srgbClr val="FF0000"/>
                </a:solidFill>
              </a:rPr>
              <a:t>available</a:t>
            </a:r>
            <a:r>
              <a:rPr lang="it-IT" dirty="0">
                <a:solidFill>
                  <a:srgbClr val="FF0000"/>
                </a:solidFill>
              </a:rPr>
              <a:t> e.g. https://graui.de/code/elliptic2/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25425"/>
            <a:ext cx="7846640" cy="649288"/>
          </a:xfrm>
        </p:spPr>
        <p:txBody>
          <a:bodyPr/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in “</a:t>
            </a:r>
            <a:r>
              <a:rPr lang="it-IT" dirty="0" err="1"/>
              <a:t>larger</a:t>
            </a:r>
            <a:r>
              <a:rPr lang="it-IT" dirty="0"/>
              <a:t>” </a:t>
            </a:r>
            <a:r>
              <a:rPr lang="it-IT" dirty="0" err="1"/>
              <a:t>group</a:t>
            </a:r>
            <a:r>
              <a:rPr lang="it-IT" dirty="0"/>
              <a:t>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287524" y="1808820"/>
            <a:ext cx="3302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No </a:t>
            </a:r>
            <a:r>
              <a:rPr lang="it-IT" dirty="0" err="1">
                <a:solidFill>
                  <a:srgbClr val="FF0000"/>
                </a:solidFill>
              </a:rPr>
              <a:t>geometric</a:t>
            </a:r>
            <a:r>
              <a:rPr lang="it-IT" dirty="0">
                <a:solidFill>
                  <a:srgbClr val="FF0000"/>
                </a:solidFill>
              </a:rPr>
              <a:t> “</a:t>
            </a:r>
            <a:r>
              <a:rPr lang="it-IT" dirty="0" err="1">
                <a:solidFill>
                  <a:srgbClr val="FF0000"/>
                </a:solidFill>
              </a:rPr>
              <a:t>look&amp;feel</a:t>
            </a:r>
            <a:r>
              <a:rPr lang="it-IT" dirty="0">
                <a:solidFill>
                  <a:srgbClr val="FF0000"/>
                </a:solidFill>
              </a:rPr>
              <a:t>” </a:t>
            </a:r>
            <a:r>
              <a:rPr lang="it-IT" dirty="0" err="1">
                <a:solidFill>
                  <a:srgbClr val="FF0000"/>
                </a:solidFill>
              </a:rPr>
              <a:t>anymore…</a:t>
            </a:r>
            <a:r>
              <a:rPr lang="it-IT" dirty="0">
                <a:solidFill>
                  <a:srgbClr val="FF0000"/>
                </a:solidFill>
              </a:rPr>
              <a:t> </a:t>
            </a:r>
            <a:br>
              <a:rPr lang="it-IT" dirty="0">
                <a:solidFill>
                  <a:srgbClr val="FF0000"/>
                </a:solidFill>
              </a:rPr>
            </a:br>
            <a:r>
              <a:rPr lang="it-IT" dirty="0">
                <a:solidFill>
                  <a:srgbClr val="FF0000"/>
                </a:solidFill>
              </a:rPr>
              <a:t>no </a:t>
            </a:r>
            <a:r>
              <a:rPr lang="it-IT" dirty="0" err="1">
                <a:solidFill>
                  <a:srgbClr val="FF0000"/>
                </a:solidFill>
              </a:rPr>
              <a:t>problem</a:t>
            </a:r>
            <a:r>
              <a:rPr lang="it-IT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6" name="Picture 4" descr="ec3_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063" y="1124744"/>
            <a:ext cx="4960937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 </a:t>
            </a:r>
            <a:r>
              <a:rPr lang="it-IT" dirty="0" err="1"/>
              <a:t>group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563602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(E(</a:t>
            </a:r>
            <a:r>
              <a:rPr lang="it-IT" dirty="0" err="1"/>
              <a:t>Z</a:t>
            </a:r>
            <a:r>
              <a:rPr lang="it-IT" baseline="-25000" dirty="0" err="1"/>
              <a:t>p</a:t>
            </a:r>
            <a:r>
              <a:rPr lang="it-IT" dirty="0"/>
              <a:t>),+)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group</a:t>
            </a:r>
            <a:endParaRPr lang="it-IT" dirty="0"/>
          </a:p>
          <a:p>
            <a:pPr marL="971550" lvl="1" indent="-514350">
              <a:buAutoNum type="arabicPeriod"/>
            </a:pPr>
            <a:r>
              <a:rPr lang="it-IT" dirty="0" err="1"/>
              <a:t>Addition</a:t>
            </a:r>
            <a:r>
              <a:rPr lang="it-IT" dirty="0"/>
              <a:t> </a:t>
            </a:r>
            <a:r>
              <a:rPr lang="it-IT" b="1" dirty="0" err="1"/>
              <a:t>closed</a:t>
            </a:r>
            <a:r>
              <a:rPr lang="it-IT" dirty="0"/>
              <a:t> on set E</a:t>
            </a:r>
          </a:p>
          <a:p>
            <a:pPr marL="971550" lvl="1" indent="-514350">
              <a:buAutoNum type="arabicPeriod"/>
            </a:pPr>
            <a:r>
              <a:rPr lang="it-IT" dirty="0" err="1"/>
              <a:t>Addition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/>
              <a:t>commutative</a:t>
            </a:r>
          </a:p>
          <a:p>
            <a:pPr marL="971550" lvl="1" indent="-514350">
              <a:buAutoNum type="arabicPeriod"/>
            </a:pPr>
            <a:r>
              <a:rPr lang="it-IT" dirty="0"/>
              <a:t>O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/>
              <a:t>identity</a:t>
            </a:r>
            <a:r>
              <a:rPr lang="it-IT" dirty="0"/>
              <a:t> </a:t>
            </a:r>
            <a:r>
              <a:rPr lang="it-IT" dirty="0" err="1"/>
              <a:t>wrt</a:t>
            </a:r>
            <a:r>
              <a:rPr lang="it-IT" dirty="0"/>
              <a:t> </a:t>
            </a:r>
            <a:r>
              <a:rPr lang="it-IT" dirty="0" err="1"/>
              <a:t>addition</a:t>
            </a:r>
            <a:endParaRPr lang="it-IT" dirty="0"/>
          </a:p>
          <a:p>
            <a:pPr marL="971550" lvl="1" indent="-514350">
              <a:buAutoNum type="arabicPeriod"/>
            </a:pP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P in E </a:t>
            </a:r>
            <a:r>
              <a:rPr lang="it-IT" dirty="0" err="1"/>
              <a:t>has</a:t>
            </a:r>
            <a:r>
              <a:rPr lang="it-IT" dirty="0"/>
              <a:t> inverse –P </a:t>
            </a:r>
            <a:r>
              <a:rPr lang="it-IT" dirty="0" err="1"/>
              <a:t>wrt</a:t>
            </a:r>
            <a:r>
              <a:rPr lang="it-IT" dirty="0"/>
              <a:t> </a:t>
            </a:r>
            <a:r>
              <a:rPr lang="it-IT" dirty="0" err="1"/>
              <a:t>addition</a:t>
            </a:r>
            <a:endParaRPr lang="it-IT" dirty="0"/>
          </a:p>
          <a:p>
            <a:pPr marL="971550" lvl="1" indent="-514350">
              <a:buAutoNum type="arabicPeriod"/>
            </a:pPr>
            <a:r>
              <a:rPr lang="it-IT" dirty="0"/>
              <a:t>Associative </a:t>
            </a:r>
            <a:r>
              <a:rPr lang="it-IT" dirty="0" err="1"/>
              <a:t>property</a:t>
            </a:r>
            <a:r>
              <a:rPr lang="it-IT" dirty="0"/>
              <a:t> </a:t>
            </a:r>
            <a:r>
              <a:rPr lang="it-IT" dirty="0" err="1"/>
              <a:t>holds</a:t>
            </a:r>
            <a:endParaRPr lang="it-IT" dirty="0"/>
          </a:p>
          <a:p>
            <a:pPr marL="1371600" lvl="2" indent="-514350">
              <a:buNone/>
            </a:pPr>
            <a:r>
              <a:rPr lang="it-IT" dirty="0" err="1"/>
              <a:t>Harder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prove in </a:t>
            </a:r>
            <a:r>
              <a:rPr lang="it-IT" dirty="0" err="1"/>
              <a:t>generality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holds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493043" y="5157192"/>
            <a:ext cx="2727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 err="1">
                <a:solidFill>
                  <a:srgbClr val="FF0000"/>
                </a:solidFill>
              </a:rPr>
              <a:t>Abelian</a:t>
            </a:r>
            <a:r>
              <a:rPr lang="it-IT" sz="3600" b="1" dirty="0">
                <a:solidFill>
                  <a:srgbClr val="FF0000"/>
                </a:solidFill>
              </a:rPr>
              <a:t> </a:t>
            </a:r>
            <a:r>
              <a:rPr lang="it-IT" sz="3600" b="1" dirty="0" err="1">
                <a:solidFill>
                  <a:srgbClr val="FF0000"/>
                </a:solidFill>
              </a:rPr>
              <a:t>group</a:t>
            </a:r>
            <a:endParaRPr lang="it-IT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 Group </a:t>
            </a:r>
            <a:r>
              <a:rPr lang="it-IT" dirty="0" err="1"/>
              <a:t>properties</a:t>
            </a:r>
            <a:r>
              <a:rPr lang="it-IT" dirty="0"/>
              <a:t> </a:t>
            </a:r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crypto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/>
              <a:t>Easy/hard </a:t>
            </a:r>
            <a:r>
              <a:rPr lang="it-IT" dirty="0" err="1"/>
              <a:t>operation</a:t>
            </a:r>
            <a:r>
              <a:rPr lang="it-IT" dirty="0"/>
              <a:t>: [k]P</a:t>
            </a:r>
          </a:p>
          <a:p>
            <a:pPr lvl="1"/>
            <a:r>
              <a:rPr lang="it-IT" dirty="0" err="1"/>
              <a:t>Given</a:t>
            </a:r>
            <a:r>
              <a:rPr lang="it-IT" dirty="0"/>
              <a:t> P and k, easy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compute</a:t>
            </a:r>
            <a:r>
              <a:rPr lang="it-IT" dirty="0"/>
              <a:t> [k]P</a:t>
            </a:r>
          </a:p>
          <a:p>
            <a:pPr lvl="1"/>
            <a:r>
              <a:rPr lang="it-IT" dirty="0" err="1"/>
              <a:t>Given</a:t>
            </a:r>
            <a:r>
              <a:rPr lang="it-IT" dirty="0"/>
              <a:t> P and [k]P, hard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compute</a:t>
            </a:r>
            <a:r>
              <a:rPr lang="it-IT" dirty="0"/>
              <a:t> k</a:t>
            </a:r>
          </a:p>
          <a:p>
            <a:pPr lvl="2"/>
            <a:r>
              <a:rPr lang="it-IT" dirty="0"/>
              <a:t>P = </a:t>
            </a:r>
            <a:r>
              <a:rPr lang="it-IT" dirty="0" err="1"/>
              <a:t>elliptic</a:t>
            </a:r>
            <a:r>
              <a:rPr lang="it-IT" dirty="0"/>
              <a:t> curve </a:t>
            </a:r>
            <a:r>
              <a:rPr lang="it-IT" dirty="0" err="1"/>
              <a:t>point</a:t>
            </a:r>
            <a:r>
              <a:rPr lang="it-IT" dirty="0"/>
              <a:t> on </a:t>
            </a:r>
            <a:r>
              <a:rPr lang="it-IT" dirty="0" err="1"/>
              <a:t>group</a:t>
            </a:r>
            <a:endParaRPr lang="it-IT" dirty="0"/>
          </a:p>
          <a:p>
            <a:pPr lvl="2"/>
            <a:r>
              <a:rPr lang="it-IT" dirty="0"/>
              <a:t>k = </a:t>
            </a:r>
            <a:r>
              <a:rPr lang="it-IT" dirty="0" err="1"/>
              <a:t>integer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“</a:t>
            </a:r>
            <a:r>
              <a:rPr lang="it-IT" dirty="0" err="1"/>
              <a:t>Equivalent</a:t>
            </a:r>
            <a:r>
              <a:rPr lang="it-IT" dirty="0"/>
              <a:t>”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Dlog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on </a:t>
            </a:r>
            <a:r>
              <a:rPr lang="it-IT" dirty="0" err="1"/>
              <a:t>Zp</a:t>
            </a:r>
            <a:endParaRPr lang="it-IT" dirty="0"/>
          </a:p>
          <a:p>
            <a:pPr lvl="2"/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had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multiplicative</a:t>
            </a:r>
            <a:r>
              <a:rPr lang="it-IT" dirty="0"/>
              <a:t> </a:t>
            </a:r>
            <a:r>
              <a:rPr lang="it-IT" dirty="0" err="1"/>
              <a:t>notation</a:t>
            </a:r>
            <a:r>
              <a:rPr lang="it-IT" dirty="0"/>
              <a:t>: k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P</a:t>
            </a:r>
            <a:r>
              <a:rPr lang="it-IT" baseline="30000" dirty="0" err="1">
                <a:sym typeface="Wingdings" pitchFamily="2" charset="2"/>
              </a:rPr>
              <a:t>k</a:t>
            </a:r>
            <a:endParaRPr lang="it-IT" dirty="0"/>
          </a:p>
          <a:p>
            <a:pPr lvl="2"/>
            <a:endParaRPr lang="it-IT" dirty="0"/>
          </a:p>
          <a:p>
            <a:r>
              <a:rPr lang="it-IT" dirty="0"/>
              <a:t>CRUCIAL: DEPEND ON THE CHOSEN CURVE!!!</a:t>
            </a:r>
          </a:p>
          <a:p>
            <a:pPr lvl="1"/>
            <a:r>
              <a:rPr lang="it-IT" dirty="0" err="1"/>
              <a:t>Use</a:t>
            </a:r>
            <a:r>
              <a:rPr lang="it-IT" dirty="0"/>
              <a:t> </a:t>
            </a:r>
            <a:r>
              <a:rPr lang="it-IT" dirty="0" err="1"/>
              <a:t>curves</a:t>
            </a:r>
            <a:r>
              <a:rPr lang="it-IT" dirty="0"/>
              <a:t> </a:t>
            </a:r>
            <a:r>
              <a:rPr lang="it-IT" dirty="0" err="1"/>
              <a:t>recommended</a:t>
            </a:r>
            <a:r>
              <a:rPr lang="it-IT" dirty="0"/>
              <a:t>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standards</a:t>
            </a:r>
            <a:r>
              <a:rPr lang="it-IT" dirty="0"/>
              <a:t>!!!!</a:t>
            </a:r>
          </a:p>
          <a:p>
            <a:pPr lvl="1"/>
            <a:r>
              <a:rPr lang="it-IT" dirty="0" err="1"/>
              <a:t>Curves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in </a:t>
            </a:r>
            <a:r>
              <a:rPr lang="it-IT" dirty="0" err="1"/>
              <a:t>Zp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in GF(2</a:t>
            </a:r>
            <a:r>
              <a:rPr lang="it-IT" baseline="30000" dirty="0"/>
              <a:t>m</a:t>
            </a:r>
            <a:r>
              <a:rPr lang="it-IT" dirty="0"/>
              <a:t>) – </a:t>
            </a:r>
            <a:r>
              <a:rPr lang="it-IT" dirty="0" err="1"/>
              <a:t>Binary</a:t>
            </a:r>
            <a:r>
              <a:rPr lang="it-IT" dirty="0"/>
              <a:t> </a:t>
            </a:r>
            <a:r>
              <a:rPr lang="it-IT" dirty="0" err="1"/>
              <a:t>curves</a:t>
            </a:r>
            <a:r>
              <a:rPr lang="it-IT" dirty="0"/>
              <a:t>: </a:t>
            </a:r>
            <a:r>
              <a:rPr lang="it-IT" dirty="0" err="1"/>
              <a:t>convenient</a:t>
            </a:r>
            <a:r>
              <a:rPr lang="it-IT" dirty="0"/>
              <a:t>!</a:t>
            </a:r>
          </a:p>
          <a:p>
            <a:r>
              <a:rPr lang="it-IT" dirty="0" err="1"/>
              <a:t>Different</a:t>
            </a:r>
            <a:r>
              <a:rPr lang="it-IT" dirty="0"/>
              <a:t> EC </a:t>
            </a:r>
            <a:r>
              <a:rPr lang="it-IT" dirty="0" err="1"/>
              <a:t>curves</a:t>
            </a:r>
            <a:r>
              <a:rPr lang="it-IT" dirty="0"/>
              <a:t> </a:t>
            </a:r>
            <a:r>
              <a:rPr lang="it-IT" dirty="0" err="1"/>
              <a:t>satisfy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assumptions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We</a:t>
            </a:r>
            <a:r>
              <a:rPr lang="it-IT" dirty="0"/>
              <a:t>’</a:t>
            </a:r>
            <a:r>
              <a:rPr lang="it-IT" dirty="0" err="1"/>
              <a:t>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(and exploit!) </a:t>
            </a:r>
            <a:r>
              <a:rPr lang="it-IT" dirty="0" err="1"/>
              <a:t>later</a:t>
            </a:r>
            <a:r>
              <a:rPr lang="it-IT" dirty="0"/>
              <a:t> on: e.g. CDH hard </a:t>
            </a:r>
            <a:r>
              <a:rPr lang="it-IT" dirty="0" err="1"/>
              <a:t>but</a:t>
            </a:r>
            <a:r>
              <a:rPr lang="it-IT" dirty="0"/>
              <a:t> DDH easy</a:t>
            </a:r>
          </a:p>
          <a:p>
            <a:endParaRPr lang="it-IT" dirty="0"/>
          </a:p>
          <a:p>
            <a:pPr lvl="2"/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bothering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ECC?</a:t>
            </a:r>
          </a:p>
        </p:txBody>
      </p:sp>
      <p:sp>
        <p:nvSpPr>
          <p:cNvPr id="3075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5147777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/>
              <a:t>Computational</a:t>
            </a:r>
            <a:r>
              <a:rPr lang="it-IT" dirty="0"/>
              <a:t> security = Hard </a:t>
            </a:r>
            <a:r>
              <a:rPr lang="it-IT" dirty="0" err="1"/>
              <a:t>problems</a:t>
            </a:r>
            <a:endParaRPr lang="it-IT" dirty="0"/>
          </a:p>
          <a:p>
            <a:pPr lvl="1">
              <a:defRPr/>
            </a:pPr>
            <a:r>
              <a:rPr lang="it-IT" dirty="0"/>
              <a:t>Easy in </a:t>
            </a:r>
            <a:r>
              <a:rPr lang="it-IT" dirty="0" err="1"/>
              <a:t>one</a:t>
            </a:r>
            <a:r>
              <a:rPr lang="it-IT" dirty="0"/>
              <a:t> way</a:t>
            </a:r>
          </a:p>
          <a:p>
            <a:pPr lvl="1">
              <a:defRPr/>
            </a:pPr>
            <a:r>
              <a:rPr lang="it-IT" dirty="0"/>
              <a:t>Hard in the </a:t>
            </a:r>
            <a:r>
              <a:rPr lang="it-IT" dirty="0" err="1"/>
              <a:t>other</a:t>
            </a:r>
            <a:r>
              <a:rPr lang="it-IT" dirty="0"/>
              <a:t> way</a:t>
            </a:r>
          </a:p>
          <a:p>
            <a:pPr>
              <a:defRPr/>
            </a:pPr>
            <a:r>
              <a:rPr lang="it-IT" dirty="0" err="1"/>
              <a:t>Example</a:t>
            </a:r>
            <a:r>
              <a:rPr lang="it-IT" dirty="0"/>
              <a:t>: discrete </a:t>
            </a:r>
            <a:r>
              <a:rPr lang="it-IT" dirty="0" err="1"/>
              <a:t>logarithm</a:t>
            </a:r>
            <a:r>
              <a:rPr lang="it-IT" dirty="0"/>
              <a:t> </a:t>
            </a:r>
          </a:p>
          <a:p>
            <a:pPr lvl="1">
              <a:defRPr/>
            </a:pPr>
            <a:r>
              <a:rPr lang="it-IT" dirty="0" err="1"/>
              <a:t>Z*</a:t>
            </a:r>
            <a:r>
              <a:rPr lang="it-IT" dirty="0"/>
              <a:t>(p), </a:t>
            </a:r>
            <a:r>
              <a:rPr lang="it-IT" dirty="0" err="1"/>
              <a:t>p</a:t>
            </a:r>
            <a:r>
              <a:rPr lang="it-IT" dirty="0"/>
              <a:t>&gt;2 prime,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q</a:t>
            </a:r>
          </a:p>
          <a:p>
            <a:pPr lvl="2">
              <a:defRPr/>
            </a:pPr>
            <a:r>
              <a:rPr lang="it-IT" dirty="0"/>
              <a:t>x </a:t>
            </a:r>
            <a:r>
              <a:rPr lang="it-IT" dirty="0">
                <a:sym typeface="Wingdings" pitchFamily="2" charset="2"/>
              </a:rPr>
              <a:t> </a:t>
            </a:r>
            <a:r>
              <a:rPr lang="it-IT" dirty="0" err="1">
                <a:sym typeface="Wingdings" pitchFamily="2" charset="2"/>
              </a:rPr>
              <a:t>g</a:t>
            </a:r>
            <a:r>
              <a:rPr lang="it-IT" baseline="30000" dirty="0" err="1">
                <a:sym typeface="Wingdings" pitchFamily="2" charset="2"/>
              </a:rPr>
              <a:t>x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mod</a:t>
            </a:r>
            <a:r>
              <a:rPr lang="it-IT" dirty="0">
                <a:sym typeface="Wingdings" pitchFamily="2" charset="2"/>
              </a:rPr>
              <a:t> p easy</a:t>
            </a:r>
          </a:p>
          <a:p>
            <a:pPr lvl="2">
              <a:defRPr/>
            </a:pPr>
            <a:r>
              <a:rPr lang="it-IT" dirty="0" err="1">
                <a:sym typeface="Wingdings" pitchFamily="2" charset="2"/>
              </a:rPr>
              <a:t>g</a:t>
            </a:r>
            <a:r>
              <a:rPr lang="it-IT" baseline="30000" dirty="0" err="1">
                <a:sym typeface="Wingdings" pitchFamily="2" charset="2"/>
              </a:rPr>
              <a:t>x</a:t>
            </a:r>
            <a:r>
              <a:rPr lang="it-IT" baseline="30000" dirty="0">
                <a:sym typeface="Wingdings" pitchFamily="2" charset="2"/>
              </a:rPr>
              <a:t> </a:t>
            </a:r>
            <a:r>
              <a:rPr lang="it-IT" dirty="0">
                <a:sym typeface="Wingdings" pitchFamily="2" charset="2"/>
              </a:rPr>
              <a:t> x </a:t>
            </a:r>
            <a:r>
              <a:rPr lang="it-IT" dirty="0" err="1">
                <a:sym typeface="Wingdings" pitchFamily="2" charset="2"/>
              </a:rPr>
              <a:t>mod</a:t>
            </a:r>
            <a:r>
              <a:rPr lang="it-IT" dirty="0">
                <a:sym typeface="Wingdings" pitchFamily="2" charset="2"/>
              </a:rPr>
              <a:t> p hard</a:t>
            </a:r>
          </a:p>
          <a:p>
            <a:pPr lvl="2">
              <a:defRPr/>
            </a:pPr>
            <a:endParaRPr lang="it-IT" dirty="0">
              <a:sym typeface="Wingdings" pitchFamily="2" charset="2"/>
            </a:endParaRPr>
          </a:p>
          <a:p>
            <a:pPr lvl="2">
              <a:defRPr/>
            </a:pPr>
            <a:endParaRPr lang="it-IT" dirty="0">
              <a:sym typeface="Wingdings" pitchFamily="2" charset="2"/>
            </a:endParaRPr>
          </a:p>
          <a:p>
            <a:pPr lvl="1">
              <a:defRPr/>
            </a:pPr>
            <a:endParaRPr lang="it-IT" dirty="0">
              <a:sym typeface="Wingdings" pitchFamily="2" charset="2"/>
            </a:endParaRPr>
          </a:p>
          <a:p>
            <a:pPr lvl="1">
              <a:defRPr/>
            </a:pPr>
            <a:endParaRPr lang="it-IT" dirty="0">
              <a:sym typeface="Wingdings" pitchFamily="2" charset="2"/>
            </a:endParaRPr>
          </a:p>
          <a:p>
            <a:pPr lvl="1">
              <a:defRPr/>
            </a:pPr>
            <a:r>
              <a:rPr lang="it-IT" dirty="0" err="1">
                <a:sym typeface="Wingdings" pitchFamily="2" charset="2"/>
              </a:rPr>
              <a:t>Not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restricted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to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Z*</a:t>
            </a:r>
            <a:r>
              <a:rPr lang="it-IT" dirty="0">
                <a:sym typeface="Wingdings" pitchFamily="2" charset="2"/>
              </a:rPr>
              <a:t>(p), can </a:t>
            </a:r>
            <a:r>
              <a:rPr lang="it-IT" dirty="0" err="1">
                <a:sym typeface="Wingdings" pitchFamily="2" charset="2"/>
              </a:rPr>
              <a:t>be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b="1" dirty="0" err="1">
                <a:sym typeface="Wingdings" pitchFamily="2" charset="2"/>
              </a:rPr>
              <a:t>any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cyclic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group</a:t>
            </a:r>
            <a:r>
              <a:rPr lang="it-IT" dirty="0">
                <a:sym typeface="Wingdings" pitchFamily="2" charset="2"/>
              </a:rPr>
              <a:t> Gp</a:t>
            </a:r>
          </a:p>
          <a:p>
            <a:pPr lvl="1">
              <a:defRPr/>
            </a:pPr>
            <a:endParaRPr lang="it-IT" dirty="0">
              <a:sym typeface="Wingdings" pitchFamily="2" charset="2"/>
            </a:endParaRPr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293096"/>
            <a:ext cx="9039388" cy="1053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264249"/>
            <a:ext cx="2564904" cy="155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6804248" y="2888940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2^x </a:t>
            </a:r>
            <a:r>
              <a:rPr lang="it-IT" dirty="0" err="1"/>
              <a:t>mod</a:t>
            </a:r>
            <a:r>
              <a:rPr lang="it-IT" dirty="0"/>
              <a:t> 7919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Multiplication</a:t>
            </a:r>
            <a:r>
              <a:rPr lang="it-IT" dirty="0"/>
              <a:t> (</a:t>
            </a:r>
            <a:r>
              <a:rPr lang="it-IT" dirty="0" err="1"/>
              <a:t>exponentiation</a:t>
            </a:r>
            <a:r>
              <a:rPr lang="it-IT" dirty="0"/>
              <a:t>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031654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Group </a:t>
            </a:r>
            <a:r>
              <a:rPr lang="it-IT" dirty="0" err="1"/>
              <a:t>order</a:t>
            </a:r>
            <a:r>
              <a:rPr lang="it-IT" dirty="0"/>
              <a:t> 160 </a:t>
            </a:r>
            <a:r>
              <a:rPr lang="it-IT" dirty="0" err="1"/>
              <a:t>bits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q=2</a:t>
            </a:r>
            <a:r>
              <a:rPr lang="it-IT" baseline="30000" dirty="0">
                <a:sym typeface="Wingdings" pitchFamily="2" charset="2"/>
              </a:rPr>
              <a:t>160</a:t>
            </a:r>
          </a:p>
          <a:p>
            <a:r>
              <a:rPr lang="it-IT" dirty="0"/>
              <a:t>Major </a:t>
            </a:r>
            <a:r>
              <a:rPr lang="it-IT" dirty="0" err="1"/>
              <a:t>cost</a:t>
            </a:r>
            <a:r>
              <a:rPr lang="it-IT" dirty="0"/>
              <a:t>: </a:t>
            </a:r>
            <a:r>
              <a:rPr lang="it-IT" dirty="0" err="1"/>
              <a:t>multiplication</a:t>
            </a:r>
            <a:endParaRPr lang="it-IT" dirty="0"/>
          </a:p>
          <a:p>
            <a:pPr lvl="1"/>
            <a:r>
              <a:rPr lang="it-IT" dirty="0" err="1"/>
              <a:t>analogous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exp</a:t>
            </a:r>
            <a:endParaRPr lang="it-IT" dirty="0"/>
          </a:p>
          <a:p>
            <a:pPr lvl="1"/>
            <a:r>
              <a:rPr lang="it-IT" dirty="0" err="1"/>
              <a:t>Uses</a:t>
            </a:r>
            <a:r>
              <a:rPr lang="it-IT" dirty="0"/>
              <a:t>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large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k (160 </a:t>
            </a:r>
            <a:r>
              <a:rPr lang="it-IT" dirty="0" err="1"/>
              <a:t>bits</a:t>
            </a:r>
            <a:r>
              <a:rPr lang="it-IT" dirty="0"/>
              <a:t>)</a:t>
            </a:r>
          </a:p>
          <a:p>
            <a:r>
              <a:rPr lang="it-IT" dirty="0" err="1"/>
              <a:t>Efficiency</a:t>
            </a:r>
            <a:r>
              <a:rPr lang="it-IT" dirty="0"/>
              <a:t>: </a:t>
            </a:r>
            <a:r>
              <a:rPr lang="it-IT" dirty="0" err="1"/>
              <a:t>approx</a:t>
            </a:r>
            <a:r>
              <a:rPr lang="it-IT" dirty="0"/>
              <a:t> 1.5 Log</a:t>
            </a:r>
            <a:r>
              <a:rPr lang="it-IT" baseline="-25000" dirty="0"/>
              <a:t>2</a:t>
            </a:r>
            <a:r>
              <a:rPr lang="it-IT" dirty="0"/>
              <a:t> q</a:t>
            </a:r>
          </a:p>
          <a:p>
            <a:pPr lvl="1"/>
            <a:r>
              <a:rPr lang="it-IT" dirty="0"/>
              <a:t>i.e. </a:t>
            </a:r>
            <a:r>
              <a:rPr lang="it-IT" dirty="0" err="1"/>
              <a:t>linear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the </a:t>
            </a:r>
            <a:r>
              <a:rPr lang="it-IT" dirty="0" err="1"/>
              <a:t>number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bits</a:t>
            </a:r>
            <a:endParaRPr lang="it-IT" dirty="0"/>
          </a:p>
          <a:p>
            <a:pPr lvl="2"/>
            <a:r>
              <a:rPr lang="it-IT" dirty="0" err="1"/>
              <a:t>Basic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: </a:t>
            </a:r>
            <a:r>
              <a:rPr lang="it-IT" dirty="0" err="1"/>
              <a:t>double</a:t>
            </a:r>
            <a:r>
              <a:rPr lang="it-IT" dirty="0"/>
              <a:t> and sum </a:t>
            </a:r>
          </a:p>
          <a:p>
            <a:pPr lvl="3"/>
            <a:r>
              <a:rPr lang="it-IT" dirty="0"/>
              <a:t>(</a:t>
            </a:r>
            <a:r>
              <a:rPr lang="it-IT" dirty="0" err="1"/>
              <a:t>analogous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square</a:t>
            </a:r>
            <a:r>
              <a:rPr lang="it-IT" dirty="0"/>
              <a:t> &amp; </a:t>
            </a:r>
            <a:r>
              <a:rPr lang="it-IT" dirty="0" err="1"/>
              <a:t>multiply</a:t>
            </a:r>
            <a:r>
              <a:rPr lang="it-IT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Example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4750296" cy="4970462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Goal: </a:t>
            </a:r>
            <a:r>
              <a:rPr lang="it-IT" dirty="0" err="1"/>
              <a:t>compute</a:t>
            </a:r>
            <a:r>
              <a:rPr lang="it-IT" dirty="0"/>
              <a:t> [1437]P</a:t>
            </a:r>
          </a:p>
          <a:p>
            <a:r>
              <a:rPr lang="it-IT" dirty="0"/>
              <a:t>Express in </a:t>
            </a:r>
            <a:r>
              <a:rPr lang="it-IT" dirty="0" err="1"/>
              <a:t>bits</a:t>
            </a:r>
            <a:endParaRPr lang="it-IT" dirty="0"/>
          </a:p>
          <a:p>
            <a:pPr lvl="1"/>
            <a:r>
              <a:rPr lang="it-IT" dirty="0"/>
              <a:t>1437</a:t>
            </a:r>
            <a:r>
              <a:rPr lang="it-IT" baseline="-25000" dirty="0"/>
              <a:t>10</a:t>
            </a:r>
            <a:r>
              <a:rPr lang="it-IT" dirty="0"/>
              <a:t>=10110011101</a:t>
            </a:r>
            <a:r>
              <a:rPr lang="it-IT" baseline="-25000" dirty="0"/>
              <a:t>2</a:t>
            </a:r>
          </a:p>
          <a:p>
            <a:r>
              <a:rPr lang="it-IT" dirty="0" err="1"/>
              <a:t>Initialize</a:t>
            </a:r>
            <a:r>
              <a:rPr lang="it-IT" dirty="0"/>
              <a:t> first </a:t>
            </a:r>
            <a:r>
              <a:rPr lang="it-IT" dirty="0" err="1"/>
              <a:t>line</a:t>
            </a:r>
            <a:endParaRPr lang="it-IT" dirty="0"/>
          </a:p>
          <a:p>
            <a:pPr lvl="1"/>
            <a:r>
              <a:rPr lang="it-IT" dirty="0" err="1"/>
              <a:t>Differs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0 or 1</a:t>
            </a:r>
          </a:p>
          <a:p>
            <a:r>
              <a:rPr lang="it-IT" dirty="0"/>
              <a:t>Start </a:t>
            </a:r>
            <a:r>
              <a:rPr lang="it-IT" dirty="0" err="1"/>
              <a:t>from</a:t>
            </a:r>
            <a:r>
              <a:rPr lang="it-IT" dirty="0"/>
              <a:t> 2° </a:t>
            </a:r>
            <a:r>
              <a:rPr lang="it-IT" dirty="0" err="1"/>
              <a:t>lsb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msb</a:t>
            </a:r>
            <a:endParaRPr lang="it-IT" dirty="0"/>
          </a:p>
          <a:p>
            <a:pPr lvl="1"/>
            <a:r>
              <a:rPr lang="it-IT" dirty="0" err="1"/>
              <a:t>For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bit</a:t>
            </a:r>
          </a:p>
          <a:p>
            <a:pPr lvl="2"/>
            <a:r>
              <a:rPr lang="it-IT" dirty="0" err="1"/>
              <a:t>Double</a:t>
            </a:r>
            <a:r>
              <a:rPr lang="it-IT" dirty="0"/>
              <a:t>;</a:t>
            </a:r>
          </a:p>
          <a:p>
            <a:pPr lvl="2"/>
            <a:r>
              <a:rPr lang="it-IT" dirty="0" err="1"/>
              <a:t>If</a:t>
            </a:r>
            <a:r>
              <a:rPr lang="it-IT" dirty="0"/>
              <a:t> 1: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result</a:t>
            </a:r>
            <a:endParaRPr lang="it-IT" dirty="0"/>
          </a:p>
          <a:p>
            <a:r>
              <a:rPr lang="it-IT" dirty="0" err="1"/>
              <a:t>Complexity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O(</a:t>
            </a:r>
            <a:r>
              <a:rPr lang="it-IT" dirty="0" err="1"/>
              <a:t>nbit</a:t>
            </a:r>
            <a:r>
              <a:rPr lang="it-IT" dirty="0"/>
              <a:t>) x2</a:t>
            </a:r>
          </a:p>
          <a:p>
            <a:pPr lvl="1"/>
            <a:r>
              <a:rPr lang="it-IT" dirty="0"/>
              <a:t>O(</a:t>
            </a:r>
            <a:r>
              <a:rPr lang="it-IT" dirty="0" err="1"/>
              <a:t>nbit</a:t>
            </a:r>
            <a:r>
              <a:rPr lang="it-IT" dirty="0"/>
              <a:t>/2) </a:t>
            </a:r>
            <a:r>
              <a:rPr lang="it-IT" dirty="0" err="1"/>
              <a:t>additions</a:t>
            </a:r>
            <a:r>
              <a:rPr lang="it-IT" dirty="0"/>
              <a:t> </a:t>
            </a:r>
          </a:p>
          <a:p>
            <a:pPr lvl="1"/>
            <a:endParaRPr lang="it-IT" dirty="0"/>
          </a:p>
        </p:txBody>
      </p:sp>
      <p:graphicFrame>
        <p:nvGraphicFramePr>
          <p:cNvPr id="119810" name="Object 2"/>
          <p:cNvGraphicFramePr>
            <a:graphicFrameLocks noChangeAspect="1"/>
          </p:cNvGraphicFramePr>
          <p:nvPr/>
        </p:nvGraphicFramePr>
        <p:xfrm>
          <a:off x="5112060" y="1592796"/>
          <a:ext cx="3857625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Equazione" r:id="rId3" imgW="2463480" imgH="2717640" progId="Equation.3">
                  <p:embed/>
                </p:oleObj>
              </mc:Choice>
              <mc:Fallback>
                <p:oleObj name="Equazione" r:id="rId3" imgW="2463480" imgH="2717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2060" y="1592796"/>
                        <a:ext cx="3857625" cy="425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1079612" y="6021288"/>
            <a:ext cx="683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No </a:t>
            </a:r>
            <a:r>
              <a:rPr lang="it-IT" b="1" dirty="0" err="1">
                <a:solidFill>
                  <a:srgbClr val="FF0000"/>
                </a:solidFill>
              </a:rPr>
              <a:t>algorithm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such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as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this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for</a:t>
            </a:r>
            <a:r>
              <a:rPr lang="it-IT" b="1" dirty="0">
                <a:solidFill>
                  <a:srgbClr val="FF0000"/>
                </a:solidFill>
              </a:rPr>
              <a:t> the </a:t>
            </a:r>
            <a:r>
              <a:rPr lang="it-IT" b="1" dirty="0" err="1">
                <a:solidFill>
                  <a:srgbClr val="FF0000"/>
                </a:solidFill>
              </a:rPr>
              <a:t>opposite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problem</a:t>
            </a:r>
            <a:r>
              <a:rPr lang="it-IT" b="1" dirty="0">
                <a:solidFill>
                  <a:srgbClr val="FF0000"/>
                </a:solidFill>
              </a:rPr>
              <a:t>!! </a:t>
            </a:r>
            <a:r>
              <a:rPr lang="it-IT" b="1" dirty="0" err="1">
                <a:solidFill>
                  <a:srgbClr val="FF0000"/>
                </a:solidFill>
              </a:rPr>
              <a:t>That</a:t>
            </a:r>
            <a:r>
              <a:rPr lang="it-IT" b="1" dirty="0">
                <a:solidFill>
                  <a:srgbClr val="FF0000"/>
                </a:solidFill>
              </a:rPr>
              <a:t>’s </a:t>
            </a:r>
            <a:r>
              <a:rPr lang="it-IT" b="1" dirty="0" err="1">
                <a:solidFill>
                  <a:srgbClr val="FF0000"/>
                </a:solidFill>
              </a:rPr>
              <a:t>why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it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b="1" dirty="0" err="1">
                <a:solidFill>
                  <a:srgbClr val="FF0000"/>
                </a:solidFill>
              </a:rPr>
              <a:t>is</a:t>
            </a:r>
            <a:r>
              <a:rPr lang="it-IT" b="1" dirty="0">
                <a:solidFill>
                  <a:srgbClr val="FF0000"/>
                </a:solidFill>
              </a:rPr>
              <a:t> hard!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0" name="Rectangle 2"/>
          <p:cNvSpPr>
            <a:spLocks noChangeArrowheads="1"/>
          </p:cNvSpPr>
          <p:nvPr/>
        </p:nvSpPr>
        <p:spPr bwMode="auto">
          <a:xfrm>
            <a:off x="685800" y="25733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 eaLnBrk="0" hangingPunct="0"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Elliptic curve crypto</a:t>
            </a:r>
          </a:p>
          <a:p>
            <a:pPr algn="ctr" eaLnBrk="0" hangingPunct="0">
              <a:defRPr/>
            </a:pPr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itchFamily="66" charset="0"/>
              </a:rPr>
              <a:t>(examples)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 </a:t>
            </a:r>
            <a:r>
              <a:rPr lang="it-IT" dirty="0" err="1"/>
              <a:t>crypto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527598"/>
          </a:xfrm>
        </p:spPr>
        <p:txBody>
          <a:bodyPr>
            <a:normAutofit fontScale="77500" lnSpcReduction="20000"/>
          </a:bodyPr>
          <a:lstStyle/>
          <a:p>
            <a:r>
              <a:rPr lang="it-IT" dirty="0" err="1"/>
              <a:t>Invented</a:t>
            </a:r>
            <a:r>
              <a:rPr lang="it-IT" dirty="0"/>
              <a:t> in 1985</a:t>
            </a:r>
          </a:p>
          <a:p>
            <a:pPr lvl="1"/>
            <a:r>
              <a:rPr lang="it-IT" dirty="0"/>
              <a:t>Neal </a:t>
            </a:r>
            <a:r>
              <a:rPr lang="it-IT" dirty="0" err="1"/>
              <a:t>Koblitz</a:t>
            </a:r>
            <a:endParaRPr lang="it-IT" dirty="0"/>
          </a:p>
          <a:p>
            <a:pPr lvl="1"/>
            <a:r>
              <a:rPr lang="it-IT" dirty="0"/>
              <a:t>Victor Miller</a:t>
            </a:r>
          </a:p>
          <a:p>
            <a:pPr lvl="1"/>
            <a:r>
              <a:rPr lang="it-IT" dirty="0"/>
              <a:t>(</a:t>
            </a:r>
            <a:r>
              <a:rPr lang="it-IT" dirty="0" err="1"/>
              <a:t>independently</a:t>
            </a:r>
            <a:r>
              <a:rPr lang="it-IT" dirty="0"/>
              <a:t>)</a:t>
            </a:r>
          </a:p>
          <a:p>
            <a:r>
              <a:rPr lang="it-IT" dirty="0"/>
              <a:t>Security: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hardness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:</a:t>
            </a:r>
          </a:p>
          <a:p>
            <a:pPr lvl="1"/>
            <a:r>
              <a:rPr lang="it-IT" dirty="0" err="1"/>
              <a:t>Given</a:t>
            </a:r>
            <a:r>
              <a:rPr lang="it-IT" dirty="0"/>
              <a:t> P and [k]P, hard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compute</a:t>
            </a:r>
            <a:r>
              <a:rPr lang="it-IT" dirty="0"/>
              <a:t> k</a:t>
            </a:r>
          </a:p>
          <a:p>
            <a:pPr lvl="1"/>
            <a:r>
              <a:rPr lang="it-IT" dirty="0"/>
              <a:t> </a:t>
            </a:r>
            <a:r>
              <a:rPr lang="it-IT" dirty="0" err="1"/>
              <a:t>Elliptic</a:t>
            </a:r>
            <a:r>
              <a:rPr lang="it-IT" dirty="0"/>
              <a:t> Curve Discrete Log </a:t>
            </a:r>
            <a:r>
              <a:rPr lang="it-IT" dirty="0" err="1"/>
              <a:t>Problem</a:t>
            </a:r>
            <a:r>
              <a:rPr lang="it-IT" dirty="0"/>
              <a:t> – ECDLP</a:t>
            </a:r>
          </a:p>
          <a:p>
            <a:r>
              <a:rPr lang="it-IT" dirty="0" err="1"/>
              <a:t>Much</a:t>
            </a:r>
            <a:r>
              <a:rPr lang="it-IT" dirty="0"/>
              <a:t> </a:t>
            </a:r>
            <a:r>
              <a:rPr lang="it-IT" dirty="0" err="1"/>
              <a:t>shorter</a:t>
            </a:r>
            <a:r>
              <a:rPr lang="it-IT" dirty="0"/>
              <a:t> </a:t>
            </a:r>
            <a:r>
              <a:rPr lang="it-IT" dirty="0" err="1"/>
              <a:t>keys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RSA/DLP</a:t>
            </a:r>
          </a:p>
          <a:p>
            <a:pPr lvl="1"/>
            <a:r>
              <a:rPr lang="it-IT" dirty="0"/>
              <a:t>And </a:t>
            </a:r>
            <a:r>
              <a:rPr lang="it-IT" dirty="0" err="1"/>
              <a:t>better</a:t>
            </a:r>
            <a:r>
              <a:rPr lang="it-IT" dirty="0"/>
              <a:t> </a:t>
            </a:r>
            <a:r>
              <a:rPr lang="it-IT" dirty="0" err="1"/>
              <a:t>scaling</a:t>
            </a:r>
            <a:r>
              <a:rPr lang="it-IT" dirty="0"/>
              <a:t>!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1547664" y="4779380"/>
            <a:ext cx="572464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sz="2400" u="sng" dirty="0" err="1"/>
              <a:t>Symm</a:t>
            </a:r>
            <a:r>
              <a:rPr lang="en-US" sz="2400" u="sng" dirty="0"/>
              <a:t> key equiv</a:t>
            </a:r>
            <a:r>
              <a:rPr lang="en-US" sz="2400" dirty="0"/>
              <a:t>	</a:t>
            </a:r>
            <a:r>
              <a:rPr lang="en-US" sz="2400" u="sng" dirty="0"/>
              <a:t>modulus size</a:t>
            </a:r>
            <a:r>
              <a:rPr lang="en-US" sz="24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80 bits		  	1024 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128 bits		  	3072 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256 bits 		</a:t>
            </a:r>
            <a:r>
              <a:rPr lang="en-US" sz="2400" b="1" u="sng" dirty="0"/>
              <a:t>15360</a:t>
            </a:r>
            <a:r>
              <a:rPr lang="en-US" sz="2400" dirty="0"/>
              <a:t> bits</a:t>
            </a:r>
            <a:endParaRPr lang="it-IT" sz="2400" dirty="0"/>
          </a:p>
        </p:txBody>
      </p:sp>
      <p:grpSp>
        <p:nvGrpSpPr>
          <p:cNvPr id="5" name="Group 5"/>
          <p:cNvGrpSpPr/>
          <p:nvPr/>
        </p:nvGrpSpPr>
        <p:grpSpPr>
          <a:xfrm>
            <a:off x="6502987" y="4715618"/>
            <a:ext cx="1752600" cy="411430"/>
            <a:chOff x="6400800" y="2063771"/>
            <a:chExt cx="1752600" cy="308573"/>
          </a:xfrm>
        </p:grpSpPr>
        <p:sp>
          <p:nvSpPr>
            <p:cNvPr id="6" name="TextBox 6"/>
            <p:cNvSpPr txBox="1"/>
            <p:nvPr/>
          </p:nvSpPr>
          <p:spPr>
            <a:xfrm>
              <a:off x="6420383" y="2063771"/>
              <a:ext cx="1661031" cy="290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/>
                <a:t>Elliptic Curve</a:t>
              </a:r>
            </a:p>
          </p:txBody>
        </p:sp>
        <p:cxnSp>
          <p:nvCxnSpPr>
            <p:cNvPr id="7" name="Straight Connector 7"/>
            <p:cNvCxnSpPr/>
            <p:nvPr/>
          </p:nvCxnSpPr>
          <p:spPr>
            <a:xfrm>
              <a:off x="6400800" y="2372344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8"/>
          <p:cNvSpPr txBox="1"/>
          <p:nvPr/>
        </p:nvSpPr>
        <p:spPr>
          <a:xfrm>
            <a:off x="6746774" y="5101157"/>
            <a:ext cx="107273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163 bits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283 bits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571 bits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ECDH/ECDSA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Topmost used, since included in US National Security Agency – suite B ciphers</a:t>
            </a:r>
          </a:p>
          <a:p>
            <a:r>
              <a:rPr lang="en-US" dirty="0"/>
              <a:t>Suite B: NIST-approved, promoted in 2005, adopted in TLS, </a:t>
            </a:r>
            <a:r>
              <a:rPr lang="en-US" dirty="0" err="1"/>
              <a:t>IPsec</a:t>
            </a:r>
            <a:r>
              <a:rPr lang="en-US" dirty="0"/>
              <a:t>, S/MIME, etc</a:t>
            </a:r>
          </a:p>
          <a:p>
            <a:r>
              <a:rPr lang="en-US" dirty="0"/>
              <a:t>Algorithms:</a:t>
            </a:r>
          </a:p>
          <a:p>
            <a:pPr lvl="1"/>
            <a:r>
              <a:rPr lang="en-US" dirty="0"/>
              <a:t>Encryption: AES 128/256</a:t>
            </a:r>
          </a:p>
          <a:p>
            <a:pPr lvl="1"/>
            <a:r>
              <a:rPr lang="en-US" dirty="0"/>
              <a:t>Key Exchange: ECDH</a:t>
            </a:r>
          </a:p>
          <a:p>
            <a:pPr lvl="2"/>
            <a:r>
              <a:rPr lang="en-US" dirty="0"/>
              <a:t>256 and 384 bit prime curves</a:t>
            </a:r>
          </a:p>
          <a:p>
            <a:pPr lvl="1"/>
            <a:r>
              <a:rPr lang="en-US" dirty="0"/>
              <a:t>Digital Signature: Elliptic Curve Digital Signature Algorithm (ECDSA) </a:t>
            </a:r>
          </a:p>
          <a:p>
            <a:pPr lvl="2"/>
            <a:r>
              <a:rPr lang="en-US" dirty="0"/>
              <a:t>256 and 384-bit prime </a:t>
            </a:r>
            <a:r>
              <a:rPr lang="en-US" dirty="0" err="1"/>
              <a:t>moduli</a:t>
            </a:r>
            <a:endParaRPr lang="en-US" dirty="0"/>
          </a:p>
          <a:p>
            <a:pPr lvl="1"/>
            <a:r>
              <a:rPr lang="en-US" dirty="0"/>
              <a:t>Hashing: SHA-256 and SHA-384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ECDH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971314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Exactly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DH</a:t>
            </a:r>
          </a:p>
          <a:p>
            <a:pPr lvl="1"/>
            <a:r>
              <a:rPr lang="it-IT" dirty="0"/>
              <a:t>Just </a:t>
            </a:r>
            <a:r>
              <a:rPr lang="it-IT" dirty="0" err="1"/>
              <a:t>use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 EC </a:t>
            </a:r>
            <a:r>
              <a:rPr lang="it-IT" dirty="0" err="1"/>
              <a:t>group</a:t>
            </a:r>
            <a:r>
              <a:rPr lang="it-IT" dirty="0"/>
              <a:t>!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9750" y="2924869"/>
            <a:ext cx="1655986" cy="1584251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it-IT" sz="2800" b="1" dirty="0"/>
              <a:t>C</a:t>
            </a:r>
          </a:p>
          <a:p>
            <a:pPr algn="ctr"/>
            <a:r>
              <a:rPr lang="it-IT" sz="2000" dirty="0"/>
              <a:t>x, [</a:t>
            </a:r>
            <a:r>
              <a:rPr lang="it-IT" sz="2000" dirty="0" err="1"/>
              <a:t>x</a:t>
            </a:r>
            <a:r>
              <a:rPr lang="it-IT" sz="2000" dirty="0"/>
              <a:t>]G</a:t>
            </a:r>
            <a:endParaRPr lang="it-IT" sz="2000" baseline="30000" dirty="0"/>
          </a:p>
          <a:p>
            <a:pPr algn="ctr"/>
            <a:r>
              <a:rPr lang="it-IT" sz="2000" dirty="0"/>
              <a:t>secret = [</a:t>
            </a:r>
            <a:r>
              <a:rPr lang="it-IT" sz="2000" dirty="0" err="1"/>
              <a:t>xy</a:t>
            </a:r>
            <a:r>
              <a:rPr lang="it-IT" sz="2000" dirty="0"/>
              <a:t>]G</a:t>
            </a:r>
            <a:endParaRPr lang="it-IT" sz="2000" baseline="300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408402" y="2924944"/>
            <a:ext cx="1655986" cy="1584251"/>
          </a:xfrm>
          <a:prstGeom prst="rect">
            <a:avLst/>
          </a:prstGeom>
          <a:solidFill>
            <a:srgbClr val="FFFF99">
              <a:alpha val="50195"/>
            </a:srgb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/>
            <a:r>
              <a:rPr lang="it-IT" sz="2800" b="1" dirty="0"/>
              <a:t>S</a:t>
            </a:r>
          </a:p>
          <a:p>
            <a:pPr algn="ctr"/>
            <a:r>
              <a:rPr lang="it-IT" sz="2000" dirty="0"/>
              <a:t>y, [</a:t>
            </a:r>
            <a:r>
              <a:rPr lang="it-IT" sz="2000" dirty="0" err="1"/>
              <a:t>y</a:t>
            </a:r>
            <a:r>
              <a:rPr lang="it-IT" sz="2000" dirty="0"/>
              <a:t>]G</a:t>
            </a:r>
            <a:endParaRPr lang="it-IT" sz="2000" baseline="30000" dirty="0"/>
          </a:p>
          <a:p>
            <a:pPr algn="ctr"/>
            <a:r>
              <a:rPr lang="it-IT" sz="2000" dirty="0"/>
              <a:t>secret = [</a:t>
            </a:r>
            <a:r>
              <a:rPr lang="it-IT" sz="2000" dirty="0" err="1"/>
              <a:t>yx</a:t>
            </a:r>
            <a:r>
              <a:rPr lang="it-IT" sz="2000" dirty="0"/>
              <a:t>]G</a:t>
            </a:r>
            <a:endParaRPr lang="it-IT" sz="2000" baseline="30000" dirty="0"/>
          </a:p>
        </p:txBody>
      </p:sp>
      <p:sp>
        <p:nvSpPr>
          <p:cNvPr id="7" name="Freccia a destra 6"/>
          <p:cNvSpPr/>
          <p:nvPr/>
        </p:nvSpPr>
        <p:spPr bwMode="auto">
          <a:xfrm>
            <a:off x="2303748" y="3176972"/>
            <a:ext cx="4032448" cy="396044"/>
          </a:xfrm>
          <a:prstGeom prst="right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8" name="Freccia a destra 7"/>
          <p:cNvSpPr/>
          <p:nvPr/>
        </p:nvSpPr>
        <p:spPr bwMode="auto">
          <a:xfrm flipH="1">
            <a:off x="2303748" y="3897052"/>
            <a:ext cx="4032448" cy="396044"/>
          </a:xfrm>
          <a:prstGeom prst="rightArrow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3714199" y="288894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G, [x]G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2123728" y="2492896"/>
            <a:ext cx="4519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(prime p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Zp</a:t>
            </a:r>
            <a:r>
              <a:rPr lang="it-IT" dirty="0"/>
              <a:t>, curve </a:t>
            </a:r>
            <a:r>
              <a:rPr lang="it-IT" dirty="0" err="1"/>
              <a:t>param</a:t>
            </a:r>
            <a:r>
              <a:rPr lang="it-IT" dirty="0"/>
              <a:t> a and b,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order</a:t>
            </a:r>
            <a:r>
              <a:rPr lang="it-IT" dirty="0"/>
              <a:t> q)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3815916" y="367173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[y]G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ECDSA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Elliptic Curve Digital Signature Algorithm </a:t>
            </a:r>
          </a:p>
          <a:p>
            <a:pPr lvl="1"/>
            <a:r>
              <a:rPr lang="en-US" dirty="0"/>
              <a:t>EC version of DSA </a:t>
            </a:r>
          </a:p>
          <a:p>
            <a:pPr lvl="2"/>
            <a:r>
              <a:rPr lang="en-US" dirty="0"/>
              <a:t>Invented by Vanstone</a:t>
            </a:r>
          </a:p>
          <a:p>
            <a:pPr lvl="2"/>
            <a:r>
              <a:rPr lang="en-US" dirty="0"/>
              <a:t>Proposed by NIST in august 1991</a:t>
            </a:r>
          </a:p>
          <a:p>
            <a:pPr lvl="1"/>
            <a:r>
              <a:rPr lang="en-US" dirty="0"/>
              <a:t>adopted by NSA Suite B</a:t>
            </a:r>
          </a:p>
          <a:p>
            <a:r>
              <a:rPr lang="en-US" dirty="0"/>
              <a:t>Variant of </a:t>
            </a:r>
            <a:r>
              <a:rPr lang="en-US" dirty="0" err="1"/>
              <a:t>ElGamal</a:t>
            </a:r>
            <a:endParaRPr lang="en-US" dirty="0"/>
          </a:p>
          <a:p>
            <a:pPr lvl="1"/>
            <a:r>
              <a:rPr lang="en-US" dirty="0" err="1"/>
              <a:t>Dlog</a:t>
            </a:r>
            <a:r>
              <a:rPr lang="en-US" dirty="0"/>
              <a:t> based</a:t>
            </a:r>
          </a:p>
          <a:p>
            <a:r>
              <a:rPr lang="en-US" dirty="0"/>
              <a:t>Famous also for other reasons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/>
              <a:t>Broken in </a:t>
            </a:r>
            <a:r>
              <a:rPr lang="en-US" dirty="0" err="1"/>
              <a:t>Playstation</a:t>
            </a:r>
            <a:r>
              <a:rPr lang="en-US" dirty="0"/>
              <a:t> 3, 2010</a:t>
            </a:r>
          </a:p>
          <a:p>
            <a:pPr lvl="2"/>
            <a:r>
              <a:rPr lang="en-US" dirty="0"/>
              <a:t>Not because ECDSA is vulnerable…</a:t>
            </a:r>
          </a:p>
          <a:p>
            <a:pPr lvl="2"/>
            <a:r>
              <a:rPr lang="en-US" dirty="0"/>
              <a:t>Because of incorrect usage, see later</a:t>
            </a:r>
          </a:p>
          <a:p>
            <a:pPr>
              <a:buNone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first </a:t>
            </a:r>
            <a:r>
              <a:rPr lang="it-IT" dirty="0" err="1"/>
              <a:t>remember</a:t>
            </a:r>
            <a:r>
              <a:rPr lang="it-IT" dirty="0"/>
              <a:t> DSA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simplified</a:t>
            </a:r>
            <a:r>
              <a:rPr lang="it-IT" sz="2400" dirty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Multiplicative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 </a:t>
            </a:r>
          </a:p>
          <a:p>
            <a:pPr lvl="1"/>
            <a:r>
              <a:rPr lang="en-US" dirty="0"/>
              <a:t>Z*(p), p&gt;2 prime</a:t>
            </a:r>
          </a:p>
          <a:p>
            <a:pPr lvl="1"/>
            <a:r>
              <a:rPr lang="en-US" dirty="0"/>
              <a:t>Large prime q in group order</a:t>
            </a:r>
          </a:p>
          <a:p>
            <a:pPr lvl="2"/>
            <a:r>
              <a:rPr lang="en-US" dirty="0"/>
              <a:t>Usually p = 2q+1 (safe prime)</a:t>
            </a:r>
          </a:p>
          <a:p>
            <a:r>
              <a:rPr lang="en-US" dirty="0"/>
              <a:t>Generator</a:t>
            </a:r>
          </a:p>
          <a:p>
            <a:pPr lvl="1"/>
            <a:r>
              <a:rPr lang="en-US" dirty="0"/>
              <a:t>g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dirty="0" err="1"/>
              <a:t>g</a:t>
            </a:r>
            <a:r>
              <a:rPr lang="en-US" baseline="30000" dirty="0" err="1"/>
              <a:t>x</a:t>
            </a:r>
            <a:r>
              <a:rPr lang="en-US" baseline="30000" dirty="0"/>
              <a:t> </a:t>
            </a:r>
            <a:r>
              <a:rPr lang="en-US" dirty="0"/>
              <a:t>mod p spans all group elements</a:t>
            </a:r>
          </a:p>
          <a:p>
            <a:r>
              <a:rPr lang="en-US" dirty="0"/>
              <a:t>Private/Public keys</a:t>
            </a:r>
          </a:p>
          <a:p>
            <a:pPr lvl="1"/>
            <a:r>
              <a:rPr lang="en-US" dirty="0"/>
              <a:t>d, y = </a:t>
            </a:r>
            <a:r>
              <a:rPr lang="en-US" dirty="0" err="1"/>
              <a:t>g</a:t>
            </a:r>
            <a:r>
              <a:rPr lang="en-US" baseline="30000" dirty="0" err="1"/>
              <a:t>d</a:t>
            </a:r>
            <a:r>
              <a:rPr lang="en-US" dirty="0"/>
              <a:t> mod p</a:t>
            </a:r>
          </a:p>
          <a:p>
            <a:pPr lvl="1"/>
            <a:endParaRPr lang="it-IT" dirty="0"/>
          </a:p>
          <a:p>
            <a:pPr marL="342900" lvl="1" indent="-342900">
              <a:buFont typeface="Wingdings" pitchFamily="2" charset="2"/>
              <a:buChar char="è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553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Let’s</a:t>
            </a:r>
            <a:r>
              <a:rPr lang="it-IT" dirty="0"/>
              <a:t> first </a:t>
            </a:r>
            <a:r>
              <a:rPr lang="it-IT" dirty="0" err="1"/>
              <a:t>remember</a:t>
            </a:r>
            <a:r>
              <a:rPr lang="it-IT" dirty="0"/>
              <a:t> DSA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simplified</a:t>
            </a:r>
            <a:r>
              <a:rPr lang="it-IT" sz="2400" dirty="0"/>
              <a:t>)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779626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Signature</a:t>
            </a:r>
            <a:r>
              <a:rPr lang="it-IT" dirty="0"/>
              <a:t> for </a:t>
            </a:r>
            <a:r>
              <a:rPr lang="it-IT" dirty="0" err="1"/>
              <a:t>message</a:t>
            </a:r>
            <a:r>
              <a:rPr lang="it-IT" dirty="0"/>
              <a:t> m</a:t>
            </a:r>
          </a:p>
          <a:p>
            <a:pPr lvl="1"/>
            <a:r>
              <a:rPr lang="it-IT" dirty="0"/>
              <a:t>Random k in (1,q)</a:t>
            </a:r>
          </a:p>
          <a:p>
            <a:pPr lvl="1"/>
            <a:r>
              <a:rPr lang="it-IT" dirty="0"/>
              <a:t>Compute r = (</a:t>
            </a:r>
            <a:r>
              <a:rPr lang="it-IT" dirty="0" err="1"/>
              <a:t>g</a:t>
            </a:r>
            <a:r>
              <a:rPr lang="it-IT" baseline="30000" dirty="0" err="1"/>
              <a:t>k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p) </a:t>
            </a:r>
            <a:r>
              <a:rPr lang="it-IT" dirty="0" err="1"/>
              <a:t>mod</a:t>
            </a:r>
            <a:r>
              <a:rPr lang="it-IT" dirty="0"/>
              <a:t> q</a:t>
            </a:r>
          </a:p>
          <a:p>
            <a:pPr lvl="1"/>
            <a:r>
              <a:rPr lang="it-IT" dirty="0"/>
              <a:t>Compute s = k</a:t>
            </a:r>
            <a:r>
              <a:rPr lang="it-IT" baseline="30000" dirty="0"/>
              <a:t>-1</a:t>
            </a:r>
            <a:r>
              <a:rPr lang="it-IT" dirty="0"/>
              <a:t> (H(m)+ d r) </a:t>
            </a:r>
            <a:r>
              <a:rPr lang="it-IT" dirty="0" err="1"/>
              <a:t>mod</a:t>
            </a:r>
            <a:r>
              <a:rPr lang="it-IT" dirty="0"/>
              <a:t> q</a:t>
            </a:r>
          </a:p>
          <a:p>
            <a:pPr lvl="1"/>
            <a:r>
              <a:rPr lang="it-IT" dirty="0" err="1"/>
              <a:t>Signature</a:t>
            </a:r>
            <a:r>
              <a:rPr lang="it-IT" dirty="0"/>
              <a:t>: (</a:t>
            </a:r>
            <a:r>
              <a:rPr lang="it-IT" dirty="0" err="1"/>
              <a:t>r,s</a:t>
            </a:r>
            <a:r>
              <a:rPr lang="it-IT" dirty="0"/>
              <a:t>)</a:t>
            </a:r>
          </a:p>
          <a:p>
            <a:r>
              <a:rPr lang="it-IT" dirty="0" err="1"/>
              <a:t>Verification</a:t>
            </a:r>
            <a:endParaRPr lang="it-IT" dirty="0"/>
          </a:p>
          <a:p>
            <a:pPr lvl="1"/>
            <a:r>
              <a:rPr lang="it-IT" dirty="0"/>
              <a:t>Compute u</a:t>
            </a:r>
            <a:r>
              <a:rPr lang="it-IT" baseline="-25000" dirty="0"/>
              <a:t>1</a:t>
            </a:r>
            <a:r>
              <a:rPr lang="it-IT" dirty="0"/>
              <a:t> = s</a:t>
            </a:r>
            <a:r>
              <a:rPr lang="it-IT" baseline="30000" dirty="0"/>
              <a:t>-1</a:t>
            </a:r>
            <a:r>
              <a:rPr lang="it-IT" dirty="0"/>
              <a:t> H(m) </a:t>
            </a:r>
            <a:r>
              <a:rPr lang="it-IT" dirty="0" err="1"/>
              <a:t>mod</a:t>
            </a:r>
            <a:r>
              <a:rPr lang="it-IT" dirty="0"/>
              <a:t> q</a:t>
            </a:r>
          </a:p>
          <a:p>
            <a:pPr lvl="1"/>
            <a:r>
              <a:rPr lang="it-IT" dirty="0"/>
              <a:t>Compute u</a:t>
            </a:r>
            <a:r>
              <a:rPr lang="it-IT" baseline="-25000" dirty="0"/>
              <a:t>2</a:t>
            </a:r>
            <a:r>
              <a:rPr lang="it-IT" dirty="0"/>
              <a:t> = s</a:t>
            </a:r>
            <a:r>
              <a:rPr lang="it-IT" baseline="30000" dirty="0"/>
              <a:t>-1</a:t>
            </a:r>
            <a:r>
              <a:rPr lang="it-IT" dirty="0"/>
              <a:t> r </a:t>
            </a:r>
            <a:r>
              <a:rPr lang="it-IT" dirty="0" err="1"/>
              <a:t>mod</a:t>
            </a:r>
            <a:r>
              <a:rPr lang="it-IT" dirty="0"/>
              <a:t> q</a:t>
            </a:r>
          </a:p>
          <a:p>
            <a:pPr lvl="1"/>
            <a:r>
              <a:rPr lang="it-IT" dirty="0" err="1"/>
              <a:t>Verify</a:t>
            </a:r>
            <a:r>
              <a:rPr lang="it-IT" dirty="0"/>
              <a:t> ((g</a:t>
            </a:r>
            <a:r>
              <a:rPr lang="it-IT" baseline="30000" dirty="0"/>
              <a:t>u1</a:t>
            </a:r>
            <a:r>
              <a:rPr lang="it-IT" dirty="0"/>
              <a:t> y</a:t>
            </a:r>
            <a:r>
              <a:rPr lang="it-IT" baseline="30000" dirty="0"/>
              <a:t>u2</a:t>
            </a:r>
            <a:r>
              <a:rPr lang="it-IT" dirty="0"/>
              <a:t>) </a:t>
            </a:r>
            <a:r>
              <a:rPr lang="it-IT" dirty="0" err="1"/>
              <a:t>mod</a:t>
            </a:r>
            <a:r>
              <a:rPr lang="it-IT" dirty="0"/>
              <a:t> p) </a:t>
            </a:r>
            <a:r>
              <a:rPr lang="it-IT" dirty="0" err="1"/>
              <a:t>mod</a:t>
            </a:r>
            <a:r>
              <a:rPr lang="it-IT" dirty="0"/>
              <a:t> q = r</a:t>
            </a:r>
            <a:endParaRPr lang="it-IT" baseline="30000" dirty="0"/>
          </a:p>
          <a:p>
            <a:pPr lvl="1"/>
            <a:endParaRPr lang="it-IT" baseline="30000" dirty="0"/>
          </a:p>
        </p:txBody>
      </p:sp>
      <p:graphicFrame>
        <p:nvGraphicFramePr>
          <p:cNvPr id="4" name="Oggetto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06796"/>
              </p:ext>
            </p:extLst>
          </p:nvPr>
        </p:nvGraphicFramePr>
        <p:xfrm>
          <a:off x="2411760" y="4869160"/>
          <a:ext cx="504190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9" name="Equazione" r:id="rId3" imgW="2463480" imgH="660240" progId="Equation.3">
                  <p:embed/>
                </p:oleObj>
              </mc:Choice>
              <mc:Fallback>
                <p:oleObj name="Equazione" r:id="rId3" imgW="2463480" imgH="660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869160"/>
                        <a:ext cx="5041900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197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ECDSA: </a:t>
            </a:r>
            <a:r>
              <a:rPr lang="it-IT" dirty="0" err="1"/>
              <a:t>setup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4833156"/>
            <a:ext cx="7696200" cy="1262844"/>
          </a:xfrm>
        </p:spPr>
        <p:txBody>
          <a:bodyPr>
            <a:normAutofit fontScale="85000" lnSpcReduction="20000"/>
          </a:bodyPr>
          <a:lstStyle/>
          <a:p>
            <a:r>
              <a:rPr lang="it-IT" dirty="0"/>
              <a:t>Private key:</a:t>
            </a:r>
          </a:p>
          <a:p>
            <a:pPr lvl="1"/>
            <a:r>
              <a:rPr lang="it-IT" dirty="0"/>
              <a:t>d =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integer</a:t>
            </a:r>
            <a:r>
              <a:rPr lang="it-IT" dirty="0"/>
              <a:t> in [1,n-1]</a:t>
            </a:r>
          </a:p>
          <a:p>
            <a:pPr lvl="1"/>
            <a:r>
              <a:rPr lang="it-IT" dirty="0"/>
              <a:t>Q = </a:t>
            </a:r>
            <a:r>
              <a:rPr lang="it-IT" dirty="0" err="1"/>
              <a:t>dP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431540" y="2525995"/>
            <a:ext cx="17716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Public </a:t>
            </a:r>
            <a:r>
              <a:rPr lang="it-IT" sz="2400" b="1" dirty="0" err="1"/>
              <a:t>param</a:t>
            </a:r>
            <a:endParaRPr lang="it-IT" sz="2400" b="1" dirty="0"/>
          </a:p>
          <a:p>
            <a:r>
              <a:rPr lang="it-IT" sz="2400" b="1" dirty="0"/>
              <a:t>&amp; </a:t>
            </a:r>
            <a:r>
              <a:rPr lang="it-IT" sz="2400" b="1" dirty="0" err="1"/>
              <a:t>pubkey</a:t>
            </a:r>
            <a:r>
              <a:rPr lang="it-IT" sz="2400" b="1" dirty="0"/>
              <a:t>:</a:t>
            </a:r>
            <a:r>
              <a:rPr lang="it-IT" dirty="0"/>
              <a:t> </a:t>
            </a:r>
          </a:p>
        </p:txBody>
      </p:sp>
      <p:graphicFrame>
        <p:nvGraphicFramePr>
          <p:cNvPr id="125954" name="Object 2"/>
          <p:cNvGraphicFramePr>
            <a:graphicFrameLocks noChangeAspect="1"/>
          </p:cNvGraphicFramePr>
          <p:nvPr/>
        </p:nvGraphicFramePr>
        <p:xfrm>
          <a:off x="2428875" y="2565400"/>
          <a:ext cx="48260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4" name="Equazione" r:id="rId3" imgW="1562040" imgH="241200" progId="Equation.3">
                  <p:embed/>
                </p:oleObj>
              </mc:Choice>
              <mc:Fallback>
                <p:oleObj name="Equazione" r:id="rId3" imgW="156204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2565400"/>
                        <a:ext cx="4826000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asellaDiTesto 5"/>
          <p:cNvSpPr txBox="1"/>
          <p:nvPr/>
        </p:nvSpPr>
        <p:spPr>
          <a:xfrm>
            <a:off x="1079612" y="1340768"/>
            <a:ext cx="219483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Selected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Elliptic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curve </a:t>
            </a:r>
            <a:r>
              <a:rPr lang="it-IT" sz="2400" b="1" dirty="0" err="1">
                <a:solidFill>
                  <a:srgbClr val="FF0000"/>
                </a:solidFill>
              </a:rPr>
              <a:t>over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Z</a:t>
            </a:r>
            <a:r>
              <a:rPr lang="it-IT" sz="2400" b="1" baseline="-25000" dirty="0" err="1">
                <a:solidFill>
                  <a:srgbClr val="FF0000"/>
                </a:solidFill>
              </a:rPr>
              <a:t>p</a:t>
            </a:r>
            <a:endParaRPr lang="it-IT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527884" y="944724"/>
            <a:ext cx="178446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Group</a:t>
            </a:r>
          </a:p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Order</a:t>
            </a:r>
            <a:endParaRPr lang="it-IT" sz="2400" b="1" dirty="0">
              <a:solidFill>
                <a:srgbClr val="FF0000"/>
              </a:solidFill>
            </a:endParaRPr>
          </a:p>
          <a:p>
            <a:pPr algn="ctr"/>
            <a:r>
              <a:rPr lang="it-IT" sz="2400" b="1" dirty="0">
                <a:solidFill>
                  <a:srgbClr val="FF0000"/>
                </a:solidFill>
              </a:rPr>
              <a:t>(prime, </a:t>
            </a:r>
            <a:r>
              <a:rPr lang="it-IT" sz="2400" b="1" dirty="0" err="1">
                <a:solidFill>
                  <a:srgbClr val="FF0000"/>
                </a:solidFill>
              </a:rPr>
              <a:t>large</a:t>
            </a:r>
            <a:r>
              <a:rPr lang="it-IT" sz="2400" b="1" dirty="0">
                <a:solidFill>
                  <a:srgbClr val="FF0000"/>
                </a:solidFill>
              </a:rPr>
              <a:t>)</a:t>
            </a:r>
            <a:endParaRPr lang="it-IT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776480" y="1301859"/>
            <a:ext cx="1391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Group </a:t>
            </a:r>
          </a:p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Generator</a:t>
            </a:r>
            <a:endParaRPr lang="it-IT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10" name="Connettore 2 9"/>
          <p:cNvCxnSpPr>
            <a:stCxn id="6" idx="2"/>
          </p:cNvCxnSpPr>
          <p:nvPr/>
        </p:nvCxnSpPr>
        <p:spPr bwMode="auto">
          <a:xfrm>
            <a:off x="2177029" y="2171765"/>
            <a:ext cx="450755" cy="465147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889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Connettore 2 10"/>
          <p:cNvCxnSpPr>
            <a:stCxn id="7" idx="2"/>
          </p:cNvCxnSpPr>
          <p:nvPr/>
        </p:nvCxnSpPr>
        <p:spPr bwMode="auto">
          <a:xfrm flipH="1">
            <a:off x="4175956" y="2145053"/>
            <a:ext cx="244160" cy="527863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889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6" name="Connettore 2 15"/>
          <p:cNvCxnSpPr>
            <a:stCxn id="8" idx="2"/>
          </p:cNvCxnSpPr>
          <p:nvPr/>
        </p:nvCxnSpPr>
        <p:spPr bwMode="auto">
          <a:xfrm flipH="1">
            <a:off x="5076056" y="2132856"/>
            <a:ext cx="1396288" cy="540060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889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9" name="CasellaDiTesto 18"/>
          <p:cNvSpPr txBox="1"/>
          <p:nvPr/>
        </p:nvSpPr>
        <p:spPr>
          <a:xfrm>
            <a:off x="5885600" y="4083459"/>
            <a:ext cx="147829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Public Key</a:t>
            </a:r>
            <a:endParaRPr lang="it-IT" sz="2400" b="1" baseline="-25000" dirty="0">
              <a:solidFill>
                <a:srgbClr val="FF0000"/>
              </a:solidFill>
            </a:endParaRPr>
          </a:p>
        </p:txBody>
      </p:sp>
      <p:cxnSp>
        <p:nvCxnSpPr>
          <p:cNvPr id="20" name="Connettore 2 19"/>
          <p:cNvCxnSpPr>
            <a:stCxn id="19" idx="0"/>
          </p:cNvCxnSpPr>
          <p:nvPr/>
        </p:nvCxnSpPr>
        <p:spPr bwMode="auto">
          <a:xfrm flipH="1" flipV="1">
            <a:off x="5796137" y="3212977"/>
            <a:ext cx="828608" cy="870482"/>
          </a:xfrm>
          <a:prstGeom prst="straightConnector1">
            <a:avLst/>
          </a:prstGeom>
          <a:solidFill>
            <a:srgbClr val="FFFF99">
              <a:alpha val="50000"/>
            </a:srgbClr>
          </a:solidFill>
          <a:ln w="889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Why</a:t>
            </a:r>
            <a:r>
              <a:rPr lang="it-IT" dirty="0"/>
              <a:t> </a:t>
            </a:r>
            <a:r>
              <a:rPr lang="it-IT" dirty="0" err="1"/>
              <a:t>bothering</a:t>
            </a:r>
            <a:r>
              <a:rPr lang="it-IT" dirty="0"/>
              <a:t> </a:t>
            </a:r>
            <a:r>
              <a:rPr lang="it-IT" dirty="0" err="1"/>
              <a:t>with</a:t>
            </a:r>
            <a:r>
              <a:rPr lang="it-IT" dirty="0"/>
              <a:t> ECC?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954652" cy="2051434"/>
          </a:xfrm>
        </p:spPr>
        <p:txBody>
          <a:bodyPr>
            <a:normAutofit fontScale="85000" lnSpcReduction="20000"/>
          </a:bodyPr>
          <a:lstStyle/>
          <a:p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 (e.g. </a:t>
            </a:r>
            <a:r>
              <a:rPr lang="it-IT" dirty="0" err="1"/>
              <a:t>Dlog</a:t>
            </a:r>
            <a:r>
              <a:rPr lang="it-IT" dirty="0"/>
              <a:t>, factoring), </a:t>
            </a:r>
            <a:r>
              <a:rPr lang="it-IT" dirty="0" err="1"/>
              <a:t>different</a:t>
            </a:r>
            <a:r>
              <a:rPr lang="it-IT" dirty="0"/>
              <a:t> “</a:t>
            </a:r>
            <a:r>
              <a:rPr lang="it-IT" dirty="0" err="1"/>
              <a:t>hardness</a:t>
            </a:r>
            <a:r>
              <a:rPr lang="it-IT" dirty="0"/>
              <a:t>” in </a:t>
            </a:r>
            <a:r>
              <a:rPr lang="it-IT" dirty="0" err="1"/>
              <a:t>different</a:t>
            </a:r>
            <a:r>
              <a:rPr lang="it-IT" dirty="0"/>
              <a:t> </a:t>
            </a:r>
            <a:r>
              <a:rPr lang="it-IT" dirty="0" err="1"/>
              <a:t>groups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Dlog</a:t>
            </a:r>
            <a:r>
              <a:rPr lang="it-IT" dirty="0"/>
              <a:t> in </a:t>
            </a:r>
            <a:r>
              <a:rPr lang="it-IT" dirty="0" err="1"/>
              <a:t>Z*</a:t>
            </a:r>
            <a:r>
              <a:rPr lang="it-IT" dirty="0"/>
              <a:t>(p): </a:t>
            </a:r>
            <a:r>
              <a:rPr lang="it-IT" dirty="0" err="1"/>
              <a:t>exp</a:t>
            </a:r>
            <a:r>
              <a:rPr lang="it-IT" dirty="0"/>
              <a:t>(O(n</a:t>
            </a:r>
            <a:r>
              <a:rPr lang="it-IT" baseline="30000" dirty="0"/>
              <a:t>1/3</a:t>
            </a:r>
            <a:r>
              <a:rPr lang="it-IT" dirty="0"/>
              <a:t>))</a:t>
            </a:r>
          </a:p>
          <a:p>
            <a:pPr lvl="1"/>
            <a:r>
              <a:rPr lang="it-IT" dirty="0" err="1"/>
              <a:t>Dlog</a:t>
            </a:r>
            <a:r>
              <a:rPr lang="it-IT" dirty="0"/>
              <a:t> in EC: </a:t>
            </a:r>
            <a:r>
              <a:rPr lang="it-IT" dirty="0" err="1"/>
              <a:t>exp</a:t>
            </a:r>
            <a:r>
              <a:rPr lang="it-IT" dirty="0"/>
              <a:t>(O(n</a:t>
            </a:r>
            <a:r>
              <a:rPr lang="it-IT" baseline="30000" dirty="0"/>
              <a:t>1/2</a:t>
            </a:r>
            <a:r>
              <a:rPr lang="it-IT" dirty="0"/>
              <a:t>))</a:t>
            </a:r>
          </a:p>
          <a:p>
            <a:pPr lvl="1"/>
            <a:r>
              <a:rPr lang="it-IT" i="1" dirty="0" err="1">
                <a:solidFill>
                  <a:srgbClr val="FF0000"/>
                </a:solidFill>
              </a:rPr>
              <a:t>Dlog</a:t>
            </a:r>
            <a:r>
              <a:rPr lang="it-IT" i="1" dirty="0">
                <a:solidFill>
                  <a:srgbClr val="FF0000"/>
                </a:solidFill>
              </a:rPr>
              <a:t> in (Z(p),+)): </a:t>
            </a:r>
            <a:r>
              <a:rPr lang="it-IT" i="1" dirty="0" err="1">
                <a:solidFill>
                  <a:srgbClr val="FF0000"/>
                </a:solidFill>
              </a:rPr>
              <a:t>poly</a:t>
            </a:r>
            <a:r>
              <a:rPr lang="it-IT" i="1" dirty="0">
                <a:solidFill>
                  <a:srgbClr val="FF0000"/>
                </a:solidFill>
              </a:rPr>
              <a:t>!</a:t>
            </a:r>
          </a:p>
          <a:p>
            <a:pPr lvl="1"/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1547664" y="3951288"/>
            <a:ext cx="5724644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24"/>
              </a:spcBef>
              <a:buFont typeface="Wingdings" pitchFamily="2" charset="2"/>
              <a:buNone/>
            </a:pPr>
            <a:r>
              <a:rPr lang="en-US" sz="2400" u="sng" dirty="0" err="1"/>
              <a:t>Symm</a:t>
            </a:r>
            <a:r>
              <a:rPr lang="en-US" sz="2400" u="sng" dirty="0"/>
              <a:t> key equiv</a:t>
            </a:r>
            <a:r>
              <a:rPr lang="en-US" sz="2400" dirty="0"/>
              <a:t>	</a:t>
            </a:r>
            <a:r>
              <a:rPr lang="en-US" sz="2400" u="sng" dirty="0"/>
              <a:t>modulus size</a:t>
            </a:r>
            <a:r>
              <a:rPr lang="en-US" sz="2400" dirty="0"/>
              <a:t>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80 bits		  	1024 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128 bits		  	3072 bits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/>
              <a:t>256 bits 		</a:t>
            </a:r>
            <a:r>
              <a:rPr lang="en-US" sz="2400" b="1" u="sng" dirty="0"/>
              <a:t>15360</a:t>
            </a:r>
            <a:r>
              <a:rPr lang="en-US" sz="2400" dirty="0"/>
              <a:t> bits</a:t>
            </a:r>
            <a:endParaRPr lang="it-IT" sz="2400" dirty="0"/>
          </a:p>
        </p:txBody>
      </p:sp>
      <p:grpSp>
        <p:nvGrpSpPr>
          <p:cNvPr id="5" name="Group 5"/>
          <p:cNvGrpSpPr/>
          <p:nvPr/>
        </p:nvGrpSpPr>
        <p:grpSpPr>
          <a:xfrm>
            <a:off x="6502987" y="3967780"/>
            <a:ext cx="1752600" cy="387798"/>
            <a:chOff x="6400800" y="2123962"/>
            <a:chExt cx="1752600" cy="290849"/>
          </a:xfrm>
        </p:grpSpPr>
        <p:sp>
          <p:nvSpPr>
            <p:cNvPr id="6" name="TextBox 6"/>
            <p:cNvSpPr txBox="1"/>
            <p:nvPr/>
          </p:nvSpPr>
          <p:spPr>
            <a:xfrm>
              <a:off x="6420383" y="2123962"/>
              <a:ext cx="1661031" cy="290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2400" dirty="0"/>
                <a:t>Elliptic Curve</a:t>
              </a:r>
            </a:p>
          </p:txBody>
        </p:sp>
        <p:cxnSp>
          <p:nvCxnSpPr>
            <p:cNvPr id="7" name="Straight Connector 7"/>
            <p:cNvCxnSpPr/>
            <p:nvPr/>
          </p:nvCxnSpPr>
          <p:spPr>
            <a:xfrm>
              <a:off x="6400800" y="2372344"/>
              <a:ext cx="17526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8"/>
          <p:cNvSpPr txBox="1"/>
          <p:nvPr/>
        </p:nvSpPr>
        <p:spPr>
          <a:xfrm>
            <a:off x="6746774" y="4273065"/>
            <a:ext cx="1072730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163 bits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283 bits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571 bits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03017" y="5370311"/>
            <a:ext cx="8725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>
                <a:solidFill>
                  <a:srgbClr val="FF0000"/>
                </a:solidFill>
              </a:rPr>
              <a:t>EC </a:t>
            </a:r>
            <a:r>
              <a:rPr lang="it-IT" sz="2400" b="1" dirty="0" err="1">
                <a:solidFill>
                  <a:srgbClr val="FF0000"/>
                </a:solidFill>
              </a:rPr>
              <a:t>scales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well</a:t>
            </a:r>
            <a:r>
              <a:rPr lang="it-IT" sz="2400" b="1" dirty="0">
                <a:solidFill>
                  <a:srgbClr val="FF0000"/>
                </a:solidFill>
              </a:rPr>
              <a:t> (so far) </a:t>
            </a:r>
            <a:r>
              <a:rPr lang="it-IT" sz="2400" b="1" dirty="0" err="1">
                <a:solidFill>
                  <a:srgbClr val="FF0000"/>
                </a:solidFill>
              </a:rPr>
              <a:t>with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increased</a:t>
            </a:r>
            <a:r>
              <a:rPr lang="it-IT" sz="2400" b="1" dirty="0">
                <a:solidFill>
                  <a:srgbClr val="FF0000"/>
                </a:solidFill>
              </a:rPr>
              <a:t> security </a:t>
            </a:r>
            <a:r>
              <a:rPr lang="it-IT" sz="2400" b="1" dirty="0" err="1">
                <a:solidFill>
                  <a:srgbClr val="FF0000"/>
                </a:solidFill>
              </a:rPr>
              <a:t>parameter</a:t>
            </a:r>
            <a:r>
              <a:rPr lang="it-IT" sz="2400" b="1" dirty="0">
                <a:solidFill>
                  <a:srgbClr val="FF0000"/>
                </a:solidFill>
              </a:rPr>
              <a:t>!! </a:t>
            </a:r>
          </a:p>
          <a:p>
            <a:pPr algn="ctr"/>
            <a:r>
              <a:rPr lang="it-IT" sz="2400" b="1" dirty="0" err="1">
                <a:solidFill>
                  <a:srgbClr val="FF0000"/>
                </a:solidFill>
              </a:rPr>
              <a:t>Obvious</a:t>
            </a:r>
            <a:r>
              <a:rPr lang="it-IT" sz="2400" b="1" dirty="0">
                <a:solidFill>
                  <a:srgbClr val="FF0000"/>
                </a:solidFill>
              </a:rPr>
              <a:t> long </a:t>
            </a:r>
            <a:r>
              <a:rPr lang="it-IT" sz="2400" b="1" dirty="0" err="1">
                <a:solidFill>
                  <a:srgbClr val="FF0000"/>
                </a:solidFill>
              </a:rPr>
              <a:t>term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deployment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choice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1600" b="1" dirty="0">
                <a:solidFill>
                  <a:srgbClr val="FF0000"/>
                </a:solidFill>
              </a:rPr>
              <a:t>(</a:t>
            </a:r>
            <a:r>
              <a:rPr lang="it-IT" sz="1600" b="1" dirty="0" err="1">
                <a:solidFill>
                  <a:srgbClr val="FF0000"/>
                </a:solidFill>
              </a:rPr>
              <a:t>now</a:t>
            </a:r>
            <a:r>
              <a:rPr lang="it-IT" sz="1600" b="1" dirty="0">
                <a:solidFill>
                  <a:srgbClr val="FF0000"/>
                </a:solidFill>
              </a:rPr>
              <a:t> </a:t>
            </a:r>
            <a:r>
              <a:rPr lang="it-IT" sz="1600" b="1" dirty="0" err="1">
                <a:solidFill>
                  <a:srgbClr val="FF0000"/>
                </a:solidFill>
              </a:rPr>
              <a:t>clear</a:t>
            </a:r>
            <a:r>
              <a:rPr lang="it-IT" sz="1600" b="1" dirty="0">
                <a:solidFill>
                  <a:srgbClr val="FF0000"/>
                </a:solidFill>
              </a:rPr>
              <a:t> </a:t>
            </a:r>
            <a:r>
              <a:rPr lang="it-IT" sz="1600" b="1" dirty="0" err="1">
                <a:solidFill>
                  <a:srgbClr val="FF0000"/>
                </a:solidFill>
              </a:rPr>
              <a:t>why</a:t>
            </a:r>
            <a:r>
              <a:rPr lang="it-IT" sz="1600" b="1" dirty="0">
                <a:solidFill>
                  <a:srgbClr val="FF0000"/>
                </a:solidFill>
              </a:rPr>
              <a:t> so </a:t>
            </a:r>
            <a:r>
              <a:rPr lang="it-IT" sz="1600" b="1" dirty="0" err="1">
                <a:solidFill>
                  <a:srgbClr val="FF0000"/>
                </a:solidFill>
              </a:rPr>
              <a:t>many</a:t>
            </a:r>
            <a:r>
              <a:rPr lang="it-IT" sz="1600" b="1" dirty="0">
                <a:solidFill>
                  <a:srgbClr val="FF0000"/>
                </a:solidFill>
              </a:rPr>
              <a:t> </a:t>
            </a:r>
            <a:r>
              <a:rPr lang="it-IT" sz="1600" b="1" dirty="0" err="1">
                <a:solidFill>
                  <a:srgbClr val="FF0000"/>
                </a:solidFill>
              </a:rPr>
              <a:t>new</a:t>
            </a:r>
            <a:r>
              <a:rPr lang="it-IT" sz="1600" b="1" dirty="0">
                <a:solidFill>
                  <a:srgbClr val="FF0000"/>
                </a:solidFill>
              </a:rPr>
              <a:t> EC </a:t>
            </a:r>
            <a:r>
              <a:rPr lang="it-IT" sz="1600" b="1" dirty="0" err="1">
                <a:solidFill>
                  <a:srgbClr val="FF0000"/>
                </a:solidFill>
              </a:rPr>
              <a:t>ciphers</a:t>
            </a:r>
            <a:r>
              <a:rPr lang="it-IT" sz="1600" b="1" dirty="0">
                <a:solidFill>
                  <a:srgbClr val="FF0000"/>
                </a:solidFill>
              </a:rPr>
              <a:t> in TLS)</a:t>
            </a:r>
            <a:r>
              <a:rPr lang="it-IT" sz="2400" b="1" dirty="0">
                <a:solidFill>
                  <a:srgbClr val="FF0000"/>
                </a:solidFill>
              </a:rPr>
              <a:t>!</a:t>
            </a: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36" y="2072927"/>
            <a:ext cx="4165447" cy="170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 bwMode="auto">
          <a:xfrm>
            <a:off x="5472100" y="2240868"/>
            <a:ext cx="3276364" cy="1836204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ECDSA: </a:t>
            </a:r>
            <a:r>
              <a:rPr lang="it-IT" dirty="0" err="1"/>
              <a:t>signature</a:t>
            </a:r>
            <a:r>
              <a:rPr lang="it-IT" dirty="0"/>
              <a:t> generation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4139666"/>
          </a:xfrm>
        </p:spPr>
        <p:txBody>
          <a:bodyPr>
            <a:normAutofit fontScale="70000" lnSpcReduction="20000"/>
          </a:bodyPr>
          <a:lstStyle/>
          <a:p>
            <a:r>
              <a:rPr lang="it-IT" dirty="0"/>
              <a:t>k in [1,n-1]: </a:t>
            </a:r>
            <a:r>
              <a:rPr lang="it-IT" dirty="0" err="1"/>
              <a:t>random</a:t>
            </a:r>
            <a:r>
              <a:rPr lang="it-IT" dirty="0"/>
              <a:t> </a:t>
            </a:r>
            <a:r>
              <a:rPr lang="it-IT" dirty="0" err="1"/>
              <a:t>integer</a:t>
            </a:r>
            <a:endParaRPr lang="it-IT" dirty="0"/>
          </a:p>
          <a:p>
            <a:pPr lvl="1"/>
            <a:r>
              <a:rPr lang="it-IT" dirty="0"/>
              <a:t>ESSENTIAL: MUST BE </a:t>
            </a:r>
          </a:p>
          <a:p>
            <a:pPr lvl="2"/>
            <a:r>
              <a:rPr lang="it-IT" dirty="0" err="1"/>
              <a:t>unique</a:t>
            </a:r>
            <a:r>
              <a:rPr lang="it-IT" dirty="0"/>
              <a:t> per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signature</a:t>
            </a:r>
            <a:r>
              <a:rPr lang="it-IT" dirty="0"/>
              <a:t> </a:t>
            </a:r>
          </a:p>
          <a:p>
            <a:pPr lvl="2"/>
            <a:r>
              <a:rPr lang="it-IT" dirty="0" err="1"/>
              <a:t>unpredictable</a:t>
            </a:r>
            <a:endParaRPr lang="it-IT" dirty="0"/>
          </a:p>
          <a:p>
            <a:pPr lvl="3"/>
            <a:endParaRPr lang="it-IT" dirty="0"/>
          </a:p>
          <a:p>
            <a:r>
              <a:rPr lang="it-IT" dirty="0" err="1"/>
              <a:t>Compute</a:t>
            </a:r>
            <a:r>
              <a:rPr lang="it-IT" dirty="0"/>
              <a:t> </a:t>
            </a:r>
            <a:r>
              <a:rPr lang="it-IT" dirty="0" err="1"/>
              <a:t>kP=</a:t>
            </a:r>
            <a:r>
              <a:rPr lang="it-IT" dirty="0"/>
              <a:t>(x</a:t>
            </a:r>
            <a:r>
              <a:rPr lang="it-IT" baseline="-25000" dirty="0"/>
              <a:t>1</a:t>
            </a:r>
            <a:r>
              <a:rPr lang="it-IT" dirty="0"/>
              <a:t>,y</a:t>
            </a:r>
            <a:r>
              <a:rPr lang="it-IT" baseline="-25000" dirty="0"/>
              <a:t>1</a:t>
            </a:r>
            <a:r>
              <a:rPr lang="it-IT" dirty="0"/>
              <a:t>) EC </a:t>
            </a:r>
            <a:r>
              <a:rPr lang="it-IT" dirty="0" err="1"/>
              <a:t>point</a:t>
            </a:r>
            <a:endParaRPr lang="it-IT" dirty="0"/>
          </a:p>
          <a:p>
            <a:pPr lvl="1"/>
            <a:r>
              <a:rPr lang="it-IT" dirty="0"/>
              <a:t>x</a:t>
            </a:r>
            <a:r>
              <a:rPr lang="it-IT" baseline="-25000" dirty="0"/>
              <a:t>1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integer</a:t>
            </a:r>
            <a:r>
              <a:rPr lang="it-IT" dirty="0"/>
              <a:t>, </a:t>
            </a:r>
            <a:r>
              <a:rPr lang="it-IT" dirty="0" err="1"/>
              <a:t>then</a:t>
            </a:r>
            <a:endParaRPr lang="it-IT" dirty="0"/>
          </a:p>
          <a:p>
            <a:pPr lvl="3"/>
            <a:endParaRPr lang="it-IT" dirty="0"/>
          </a:p>
          <a:p>
            <a:r>
              <a:rPr lang="it-IT" dirty="0" err="1"/>
              <a:t>Compute</a:t>
            </a:r>
            <a:r>
              <a:rPr lang="it-IT" dirty="0"/>
              <a:t> r = x</a:t>
            </a:r>
            <a:r>
              <a:rPr lang="it-IT" baseline="-25000" dirty="0"/>
              <a:t>1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n</a:t>
            </a:r>
          </a:p>
          <a:p>
            <a:pPr lvl="3"/>
            <a:endParaRPr lang="it-IT" dirty="0"/>
          </a:p>
          <a:p>
            <a:r>
              <a:rPr lang="it-IT" dirty="0" err="1"/>
              <a:t>Compute</a:t>
            </a:r>
            <a:r>
              <a:rPr lang="it-IT" dirty="0"/>
              <a:t> k</a:t>
            </a:r>
            <a:r>
              <a:rPr lang="it-IT" baseline="30000" dirty="0"/>
              <a:t>-1</a:t>
            </a:r>
            <a:r>
              <a:rPr lang="it-IT" dirty="0"/>
              <a:t> </a:t>
            </a:r>
            <a:r>
              <a:rPr lang="it-IT" dirty="0" err="1"/>
              <a:t>mod</a:t>
            </a:r>
            <a:r>
              <a:rPr lang="it-IT" dirty="0"/>
              <a:t> n</a:t>
            </a:r>
          </a:p>
          <a:p>
            <a:pPr lvl="3"/>
            <a:endParaRPr lang="it-IT" dirty="0"/>
          </a:p>
          <a:p>
            <a:r>
              <a:rPr lang="it-IT" dirty="0" err="1"/>
              <a:t>Hash</a:t>
            </a:r>
            <a:r>
              <a:rPr lang="it-IT" dirty="0"/>
              <a:t> </a:t>
            </a:r>
            <a:r>
              <a:rPr lang="it-IT" dirty="0" err="1"/>
              <a:t>function</a:t>
            </a:r>
            <a:r>
              <a:rPr lang="it-IT" dirty="0"/>
              <a:t> H(.) e.g. SHA</a:t>
            </a:r>
          </a:p>
          <a:p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5472100" y="2240868"/>
            <a:ext cx="3280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/>
              <a:t>Signature</a:t>
            </a:r>
            <a:r>
              <a:rPr lang="it-IT" sz="2800" dirty="0"/>
              <a:t>: </a:t>
            </a:r>
          </a:p>
          <a:p>
            <a:pPr algn="ctr"/>
            <a:r>
              <a:rPr lang="it-IT" sz="2800" dirty="0"/>
              <a:t>(r,s) </a:t>
            </a:r>
          </a:p>
          <a:p>
            <a:pPr algn="ctr"/>
            <a:r>
              <a:rPr lang="it-IT" sz="4000" dirty="0"/>
              <a:t>s=k</a:t>
            </a:r>
            <a:r>
              <a:rPr lang="it-IT" sz="4000" baseline="30000" dirty="0"/>
              <a:t>-1</a:t>
            </a:r>
            <a:r>
              <a:rPr lang="it-IT" sz="4000" dirty="0"/>
              <a:t>(H(m) + d r)</a:t>
            </a:r>
            <a:endParaRPr lang="it-IT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ECDSA: </a:t>
            </a:r>
            <a:r>
              <a:rPr lang="it-IT" dirty="0" err="1"/>
              <a:t>verification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3995650"/>
          </a:xfrm>
        </p:spPr>
        <p:txBody>
          <a:bodyPr>
            <a:normAutofit fontScale="70000" lnSpcReduction="20000"/>
          </a:bodyPr>
          <a:lstStyle/>
          <a:p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message</a:t>
            </a:r>
            <a:r>
              <a:rPr lang="it-IT" dirty="0"/>
              <a:t> m</a:t>
            </a:r>
          </a:p>
          <a:p>
            <a:pPr lvl="1"/>
            <a:r>
              <a:rPr lang="it-IT" dirty="0" err="1">
                <a:sym typeface="Wingdings" pitchFamily="2" charset="2"/>
              </a:rPr>
              <a:t>compute</a:t>
            </a:r>
            <a:r>
              <a:rPr lang="it-IT" dirty="0">
                <a:sym typeface="Wingdings" pitchFamily="2" charset="2"/>
              </a:rPr>
              <a:t> H(m)</a:t>
            </a:r>
          </a:p>
          <a:p>
            <a:r>
              <a:rPr lang="it-IT" dirty="0" err="1">
                <a:sym typeface="Wingdings" pitchFamily="2" charset="2"/>
              </a:rPr>
              <a:t>From</a:t>
            </a:r>
            <a:r>
              <a:rPr lang="it-IT" dirty="0">
                <a:sym typeface="Wingdings" pitchFamily="2" charset="2"/>
              </a:rPr>
              <a:t> s</a:t>
            </a:r>
          </a:p>
          <a:p>
            <a:pPr lvl="1"/>
            <a:r>
              <a:rPr lang="it-IT" dirty="0" err="1">
                <a:sym typeface="Wingdings" pitchFamily="2" charset="2"/>
              </a:rPr>
              <a:t>compute</a:t>
            </a:r>
            <a:r>
              <a:rPr lang="it-IT" dirty="0">
                <a:sym typeface="Wingdings" pitchFamily="2" charset="2"/>
              </a:rPr>
              <a:t> w=s</a:t>
            </a:r>
            <a:r>
              <a:rPr lang="it-IT" baseline="30000" dirty="0">
                <a:sym typeface="Wingdings" pitchFamily="2" charset="2"/>
              </a:rPr>
              <a:t>-1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mod</a:t>
            </a:r>
            <a:r>
              <a:rPr lang="it-IT" dirty="0">
                <a:sym typeface="Wingdings" pitchFamily="2" charset="2"/>
              </a:rPr>
              <a:t> n</a:t>
            </a:r>
          </a:p>
          <a:p>
            <a:r>
              <a:rPr lang="it-IT" dirty="0" err="1">
                <a:sym typeface="Wingdings" pitchFamily="2" charset="2"/>
              </a:rPr>
              <a:t>Compute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integers</a:t>
            </a:r>
            <a:r>
              <a:rPr lang="it-IT" dirty="0">
                <a:sym typeface="Wingdings" pitchFamily="2" charset="2"/>
              </a:rPr>
              <a:t>:</a:t>
            </a:r>
          </a:p>
          <a:p>
            <a:pPr lvl="1"/>
            <a:r>
              <a:rPr lang="it-IT" dirty="0">
                <a:sym typeface="Wingdings" pitchFamily="2" charset="2"/>
              </a:rPr>
              <a:t>u</a:t>
            </a:r>
            <a:r>
              <a:rPr lang="it-IT" baseline="-25000" dirty="0">
                <a:sym typeface="Wingdings" pitchFamily="2" charset="2"/>
              </a:rPr>
              <a:t>1</a:t>
            </a:r>
            <a:r>
              <a:rPr lang="it-IT" dirty="0">
                <a:sym typeface="Wingdings" pitchFamily="2" charset="2"/>
              </a:rPr>
              <a:t> = H[m] w </a:t>
            </a:r>
            <a:r>
              <a:rPr lang="it-IT" dirty="0" err="1">
                <a:sym typeface="Wingdings" pitchFamily="2" charset="2"/>
              </a:rPr>
              <a:t>mod</a:t>
            </a:r>
            <a:r>
              <a:rPr lang="it-IT" dirty="0">
                <a:sym typeface="Wingdings" pitchFamily="2" charset="2"/>
              </a:rPr>
              <a:t> n</a:t>
            </a:r>
          </a:p>
          <a:p>
            <a:pPr lvl="1"/>
            <a:r>
              <a:rPr lang="it-IT" dirty="0">
                <a:sym typeface="Wingdings" pitchFamily="2" charset="2"/>
              </a:rPr>
              <a:t>u</a:t>
            </a:r>
            <a:r>
              <a:rPr lang="it-IT" baseline="-25000" dirty="0">
                <a:sym typeface="Wingdings" pitchFamily="2" charset="2"/>
              </a:rPr>
              <a:t>2</a:t>
            </a:r>
            <a:r>
              <a:rPr lang="it-IT" dirty="0">
                <a:sym typeface="Wingdings" pitchFamily="2" charset="2"/>
              </a:rPr>
              <a:t> = r w</a:t>
            </a:r>
          </a:p>
          <a:p>
            <a:r>
              <a:rPr lang="it-IT" dirty="0" err="1">
                <a:sym typeface="Wingdings" pitchFamily="2" charset="2"/>
              </a:rPr>
              <a:t>Compute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elliptic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point</a:t>
            </a:r>
            <a:endParaRPr lang="it-IT" dirty="0">
              <a:sym typeface="Wingdings" pitchFamily="2" charset="2"/>
            </a:endParaRPr>
          </a:p>
          <a:p>
            <a:pPr lvl="1"/>
            <a:r>
              <a:rPr lang="it-IT" dirty="0">
                <a:sym typeface="Wingdings" pitchFamily="2" charset="2"/>
              </a:rPr>
              <a:t>u</a:t>
            </a:r>
            <a:r>
              <a:rPr lang="it-IT" baseline="-25000" dirty="0">
                <a:sym typeface="Wingdings" pitchFamily="2" charset="2"/>
              </a:rPr>
              <a:t>1</a:t>
            </a:r>
            <a:r>
              <a:rPr lang="it-IT" dirty="0">
                <a:sym typeface="Wingdings" pitchFamily="2" charset="2"/>
              </a:rPr>
              <a:t> P + u</a:t>
            </a:r>
            <a:r>
              <a:rPr lang="it-IT" baseline="-25000" dirty="0">
                <a:sym typeface="Wingdings" pitchFamily="2" charset="2"/>
              </a:rPr>
              <a:t>2</a:t>
            </a:r>
            <a:r>
              <a:rPr lang="it-IT" dirty="0">
                <a:sym typeface="Wingdings" pitchFamily="2" charset="2"/>
              </a:rPr>
              <a:t> Q = (x</a:t>
            </a:r>
            <a:r>
              <a:rPr lang="it-IT" baseline="-25000" dirty="0">
                <a:sym typeface="Wingdings" pitchFamily="2" charset="2"/>
              </a:rPr>
              <a:t>0</a:t>
            </a:r>
            <a:r>
              <a:rPr lang="it-IT" dirty="0">
                <a:sym typeface="Wingdings" pitchFamily="2" charset="2"/>
              </a:rPr>
              <a:t>,y</a:t>
            </a:r>
            <a:r>
              <a:rPr lang="it-IT" baseline="-25000" dirty="0">
                <a:sym typeface="Wingdings" pitchFamily="2" charset="2"/>
              </a:rPr>
              <a:t>0</a:t>
            </a:r>
            <a:r>
              <a:rPr lang="it-IT" dirty="0">
                <a:sym typeface="Wingdings" pitchFamily="2" charset="2"/>
              </a:rPr>
              <a:t>)</a:t>
            </a:r>
          </a:p>
          <a:p>
            <a:r>
              <a:rPr lang="it-IT" dirty="0" err="1"/>
              <a:t>Compute</a:t>
            </a:r>
            <a:endParaRPr lang="it-IT" dirty="0"/>
          </a:p>
          <a:p>
            <a:pPr lvl="1"/>
            <a:r>
              <a:rPr lang="it-IT" dirty="0"/>
              <a:t>v</a:t>
            </a:r>
            <a:r>
              <a:rPr lang="it-IT" baseline="-25000" dirty="0">
                <a:sym typeface="Wingdings" pitchFamily="2" charset="2"/>
              </a:rPr>
              <a:t> </a:t>
            </a:r>
            <a:r>
              <a:rPr lang="it-IT" dirty="0">
                <a:sym typeface="Wingdings" pitchFamily="2" charset="2"/>
              </a:rPr>
              <a:t>= x</a:t>
            </a:r>
            <a:r>
              <a:rPr lang="it-IT" baseline="-25000" dirty="0">
                <a:sym typeface="Wingdings" pitchFamily="2" charset="2"/>
              </a:rPr>
              <a:t>0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 dirty="0" err="1">
                <a:sym typeface="Wingdings" pitchFamily="2" charset="2"/>
              </a:rPr>
              <a:t>mod</a:t>
            </a:r>
            <a:r>
              <a:rPr lang="it-IT" dirty="0">
                <a:sym typeface="Wingdings" pitchFamily="2" charset="2"/>
              </a:rPr>
              <a:t> n</a:t>
            </a:r>
          </a:p>
          <a:p>
            <a:pPr lvl="1"/>
            <a:endParaRPr lang="it-IT" dirty="0"/>
          </a:p>
          <a:p>
            <a:endParaRPr lang="it-IT" dirty="0"/>
          </a:p>
        </p:txBody>
      </p:sp>
      <p:sp>
        <p:nvSpPr>
          <p:cNvPr id="4" name="Rettangolo 3"/>
          <p:cNvSpPr/>
          <p:nvPr/>
        </p:nvSpPr>
        <p:spPr bwMode="auto">
          <a:xfrm>
            <a:off x="5364088" y="1448780"/>
            <a:ext cx="3276364" cy="1836204"/>
          </a:xfrm>
          <a:prstGeom prst="rect">
            <a:avLst/>
          </a:prstGeom>
          <a:solidFill>
            <a:srgbClr val="FFFF99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Narrow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6068671" y="1750167"/>
            <a:ext cx="187089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/>
              <a:t>Verification</a:t>
            </a:r>
            <a:r>
              <a:rPr lang="it-IT" sz="2800" dirty="0"/>
              <a:t>:  </a:t>
            </a:r>
          </a:p>
          <a:p>
            <a:pPr algn="ctr"/>
            <a:r>
              <a:rPr lang="it-IT" sz="4000" dirty="0" err="1"/>
              <a:t>v=r</a:t>
            </a:r>
            <a:endParaRPr lang="it-IT" sz="2800" dirty="0"/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/>
        </p:nvGraphicFramePr>
        <p:xfrm>
          <a:off x="4505606" y="3573016"/>
          <a:ext cx="4494886" cy="2808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7" name="Equazione" r:id="rId3" imgW="2197080" imgH="1371600" progId="Equation.3">
                  <p:embed/>
                </p:oleObj>
              </mc:Choice>
              <mc:Fallback>
                <p:oleObj name="Equazione" r:id="rId3" imgW="2197080" imgH="1371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5606" y="3573016"/>
                        <a:ext cx="4494886" cy="280877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719572" y="5445224"/>
            <a:ext cx="3583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rgbClr val="FF0000"/>
                </a:solidFill>
              </a:rPr>
              <a:t>Note: k </a:t>
            </a:r>
            <a:r>
              <a:rPr lang="it-IT" sz="2800" b="1" dirty="0" err="1">
                <a:solidFill>
                  <a:srgbClr val="FF0000"/>
                </a:solidFill>
              </a:rPr>
              <a:t>never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disclosed</a:t>
            </a:r>
            <a:r>
              <a:rPr lang="it-IT" sz="2800" b="1" dirty="0">
                <a:solidFill>
                  <a:srgbClr val="FF0000"/>
                </a:solidFill>
              </a:rPr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k </a:t>
            </a:r>
            <a:r>
              <a:rPr lang="it-IT" dirty="0" err="1"/>
              <a:t>predicted</a:t>
            </a:r>
            <a:r>
              <a:rPr lang="it-IT" dirty="0"/>
              <a:t>??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115330"/>
          </a:xfrm>
        </p:spPr>
        <p:txBody>
          <a:bodyPr/>
          <a:lstStyle/>
          <a:p>
            <a:r>
              <a:rPr lang="it-IT" dirty="0"/>
              <a:t>Private key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disclosed</a:t>
            </a:r>
            <a:r>
              <a:rPr lang="it-IT" dirty="0"/>
              <a:t>!</a:t>
            </a: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/>
        </p:nvGraphicFramePr>
        <p:xfrm>
          <a:off x="1611312" y="2209800"/>
          <a:ext cx="5394261" cy="31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0" name="Equazione" r:id="rId3" imgW="1993680" imgH="1155600" progId="Equation.3">
                  <p:embed/>
                </p:oleObj>
              </mc:Choice>
              <mc:Fallback>
                <p:oleObj name="Equazione" r:id="rId3" imgW="1993680" imgH="1155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2" y="2209800"/>
                        <a:ext cx="5394261" cy="312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k </a:t>
            </a:r>
            <a:r>
              <a:rPr lang="it-IT" dirty="0" err="1"/>
              <a:t>repeated</a:t>
            </a:r>
            <a:r>
              <a:rPr lang="it-IT" dirty="0"/>
              <a:t>??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115330"/>
          </a:xfrm>
        </p:spPr>
        <p:txBody>
          <a:bodyPr/>
          <a:lstStyle/>
          <a:p>
            <a:r>
              <a:rPr lang="it-IT" dirty="0"/>
              <a:t>Private key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be</a:t>
            </a:r>
            <a:r>
              <a:rPr lang="it-IT" dirty="0"/>
              <a:t> </a:t>
            </a:r>
            <a:r>
              <a:rPr lang="it-IT" dirty="0" err="1"/>
              <a:t>disclosed</a:t>
            </a:r>
            <a:r>
              <a:rPr lang="it-IT" dirty="0"/>
              <a:t>!</a:t>
            </a:r>
          </a:p>
        </p:txBody>
      </p:sp>
      <p:graphicFrame>
        <p:nvGraphicFramePr>
          <p:cNvPr id="1280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9601458"/>
              </p:ext>
            </p:extLst>
          </p:nvPr>
        </p:nvGraphicFramePr>
        <p:xfrm>
          <a:off x="180975" y="1631950"/>
          <a:ext cx="8963025" cy="40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4" name="Equazione" r:id="rId3" imgW="4317840" imgH="1968480" progId="Equation.3">
                  <p:embed/>
                </p:oleObj>
              </mc:Choice>
              <mc:Fallback>
                <p:oleObj name="Equazione" r:id="rId3" imgW="4317840" imgH="1968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" y="1631950"/>
                        <a:ext cx="8963025" cy="4084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sellaDiTesto 4"/>
          <p:cNvSpPr txBox="1"/>
          <p:nvPr/>
        </p:nvSpPr>
        <p:spPr>
          <a:xfrm>
            <a:off x="719572" y="5714092"/>
            <a:ext cx="6940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 err="1">
                <a:solidFill>
                  <a:srgbClr val="FF0000"/>
                </a:solidFill>
              </a:rPr>
              <a:t>This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is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what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happened</a:t>
            </a:r>
            <a:r>
              <a:rPr lang="it-IT" sz="2800" b="1" dirty="0">
                <a:solidFill>
                  <a:srgbClr val="FF0000"/>
                </a:solidFill>
              </a:rPr>
              <a:t> </a:t>
            </a:r>
            <a:r>
              <a:rPr lang="it-IT" sz="2800" b="1" dirty="0" err="1">
                <a:solidFill>
                  <a:srgbClr val="FF0000"/>
                </a:solidFill>
              </a:rPr>
              <a:t>with</a:t>
            </a:r>
            <a:r>
              <a:rPr lang="it-IT" sz="2800" b="1" dirty="0">
                <a:solidFill>
                  <a:srgbClr val="FF0000"/>
                </a:solidFill>
              </a:rPr>
              <a:t> Sony’s Playstation 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Elliptic</a:t>
            </a:r>
            <a:r>
              <a:rPr lang="it-IT" dirty="0"/>
              <a:t> </a:t>
            </a:r>
            <a:r>
              <a:rPr lang="it-IT" dirty="0" err="1"/>
              <a:t>curves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5800" y="1125538"/>
            <a:ext cx="7696200" cy="1835410"/>
          </a:xfrm>
        </p:spPr>
        <p:txBody>
          <a:bodyPr>
            <a:normAutofit fontScale="92500" lnSpcReduction="20000"/>
          </a:bodyPr>
          <a:lstStyle/>
          <a:p>
            <a:r>
              <a:rPr lang="it-IT" dirty="0" err="1"/>
              <a:t>They</a:t>
            </a:r>
            <a:r>
              <a:rPr lang="it-IT" dirty="0"/>
              <a:t> are NOT </a:t>
            </a:r>
            <a:r>
              <a:rPr lang="it-IT" dirty="0" err="1"/>
              <a:t>ellipses</a:t>
            </a:r>
            <a:r>
              <a:rPr lang="it-IT" dirty="0"/>
              <a:t>!</a:t>
            </a:r>
          </a:p>
          <a:p>
            <a:pPr lvl="1"/>
            <a:r>
              <a:rPr lang="it-IT" dirty="0" err="1"/>
              <a:t>They</a:t>
            </a:r>
            <a:r>
              <a:rPr lang="it-IT" dirty="0"/>
              <a:t> are </a:t>
            </a:r>
            <a:r>
              <a:rPr lang="it-IT" dirty="0" err="1"/>
              <a:t>special</a:t>
            </a:r>
            <a:r>
              <a:rPr lang="it-IT" dirty="0"/>
              <a:t> </a:t>
            </a:r>
            <a:r>
              <a:rPr lang="it-IT" dirty="0" err="1"/>
              <a:t>cubic</a:t>
            </a:r>
            <a:r>
              <a:rPr lang="it-IT" dirty="0"/>
              <a:t> </a:t>
            </a:r>
            <a:r>
              <a:rPr lang="it-IT" dirty="0" err="1"/>
              <a:t>curves</a:t>
            </a:r>
            <a:endParaRPr lang="it-IT" dirty="0"/>
          </a:p>
          <a:p>
            <a:pPr lvl="1"/>
            <a:r>
              <a:rPr lang="it-IT" dirty="0" err="1"/>
              <a:t>Named</a:t>
            </a:r>
            <a:r>
              <a:rPr lang="it-IT" dirty="0"/>
              <a:t> </a:t>
            </a:r>
            <a:r>
              <a:rPr lang="it-IT" dirty="0" err="1"/>
              <a:t>from</a:t>
            </a:r>
            <a:r>
              <a:rPr lang="it-IT" dirty="0"/>
              <a:t> </a:t>
            </a:r>
            <a:r>
              <a:rPr lang="it-IT" dirty="0" err="1"/>
              <a:t>elliptic</a:t>
            </a:r>
            <a:r>
              <a:rPr lang="it-IT" dirty="0"/>
              <a:t> </a:t>
            </a:r>
            <a:r>
              <a:rPr lang="it-IT" dirty="0" err="1"/>
              <a:t>integrals</a:t>
            </a:r>
            <a:endParaRPr lang="it-IT" dirty="0"/>
          </a:p>
          <a:p>
            <a:r>
              <a:rPr lang="it-IT" dirty="0" err="1"/>
              <a:t>General</a:t>
            </a:r>
            <a:r>
              <a:rPr lang="it-IT" dirty="0"/>
              <a:t> (</a:t>
            </a:r>
            <a:r>
              <a:rPr lang="it-IT" dirty="0" err="1"/>
              <a:t>Weierstrass</a:t>
            </a:r>
            <a:r>
              <a:rPr lang="it-IT" dirty="0"/>
              <a:t>) </a:t>
            </a:r>
            <a:r>
              <a:rPr lang="it-IT" dirty="0" err="1"/>
              <a:t>expression</a:t>
            </a:r>
            <a:r>
              <a:rPr lang="it-IT" dirty="0"/>
              <a:t>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ggetto 3"/>
              <p:cNvSpPr txBox="1"/>
              <p:nvPr/>
            </p:nvSpPr>
            <p:spPr bwMode="auto">
              <a:xfrm>
                <a:off x="647700" y="2960688"/>
                <a:ext cx="8316788" cy="108038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 4</m:t>
                      </m:r>
                      <m:sSup>
                        <m:sSup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+27</m:t>
                      </m:r>
                      <m:sSup>
                        <m:sSupPr>
                          <m:ctrlP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" name="Ogget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700" y="2960688"/>
                <a:ext cx="8316788" cy="10803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80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9572" y="3933056"/>
            <a:ext cx="2401751" cy="2401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CasellaDiTesto 7"/>
          <p:cNvSpPr txBox="1"/>
          <p:nvPr/>
        </p:nvSpPr>
        <p:spPr>
          <a:xfrm>
            <a:off x="1223628" y="3599728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y</a:t>
            </a:r>
            <a:r>
              <a:rPr lang="it-IT" b="1" baseline="30000" dirty="0"/>
              <a:t>2 </a:t>
            </a:r>
            <a:r>
              <a:rPr lang="it-IT" b="1" dirty="0"/>
              <a:t>= x</a:t>
            </a:r>
            <a:r>
              <a:rPr lang="it-IT" b="1" baseline="30000" dirty="0"/>
              <a:t>3</a:t>
            </a:r>
            <a:r>
              <a:rPr lang="it-IT" b="1" dirty="0"/>
              <a:t>-3x+1</a:t>
            </a:r>
            <a:endParaRPr lang="it-IT" dirty="0"/>
          </a:p>
        </p:txBody>
      </p:sp>
      <p:pic>
        <p:nvPicPr>
          <p:cNvPr id="880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860" y="3955368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asellaDiTesto 9"/>
          <p:cNvSpPr txBox="1"/>
          <p:nvPr/>
        </p:nvSpPr>
        <p:spPr>
          <a:xfrm>
            <a:off x="3959932" y="360902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y</a:t>
            </a:r>
            <a:r>
              <a:rPr lang="it-IT" b="1" baseline="30000" dirty="0"/>
              <a:t>2 </a:t>
            </a:r>
            <a:r>
              <a:rPr lang="it-IT" b="1" dirty="0"/>
              <a:t>= x</a:t>
            </a:r>
            <a:r>
              <a:rPr lang="it-IT" b="1" baseline="30000" dirty="0"/>
              <a:t>3</a:t>
            </a:r>
            <a:r>
              <a:rPr lang="it-IT" b="1" dirty="0"/>
              <a:t>+x+1</a:t>
            </a:r>
            <a:endParaRPr lang="it-IT" dirty="0"/>
          </a:p>
        </p:txBody>
      </p:sp>
      <p:pic>
        <p:nvPicPr>
          <p:cNvPr id="8807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6136" y="3922540"/>
            <a:ext cx="2376264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CasellaDiTesto 11"/>
          <p:cNvSpPr txBox="1"/>
          <p:nvPr/>
        </p:nvSpPr>
        <p:spPr>
          <a:xfrm>
            <a:off x="6480212" y="359972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y</a:t>
            </a:r>
            <a:r>
              <a:rPr lang="it-IT" b="1" baseline="30000" dirty="0"/>
              <a:t>2</a:t>
            </a:r>
            <a:r>
              <a:rPr lang="it-IT" b="1" dirty="0"/>
              <a:t> = x</a:t>
            </a:r>
            <a:r>
              <a:rPr lang="it-IT" b="1" baseline="30000" dirty="0"/>
              <a:t>3</a:t>
            </a:r>
            <a:r>
              <a:rPr lang="it-IT" b="1" dirty="0"/>
              <a:t>-1,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need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 </a:t>
            </a:r>
            <a:r>
              <a:rPr lang="it-IT" dirty="0" err="1"/>
              <a:t>operation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 </a:t>
            </a:r>
            <a:r>
              <a:rPr lang="it-IT" dirty="0" err="1"/>
              <a:t>operation</a:t>
            </a:r>
            <a:r>
              <a:rPr lang="it-IT" dirty="0"/>
              <a:t> </a:t>
            </a:r>
          </a:p>
          <a:p>
            <a:pPr lvl="1"/>
            <a:r>
              <a:rPr lang="it-IT" dirty="0"/>
              <a:t>call </a:t>
            </a:r>
            <a:r>
              <a:rPr lang="it-IT" dirty="0" err="1"/>
              <a:t>it</a:t>
            </a:r>
            <a:r>
              <a:rPr lang="it-IT"/>
              <a:t>  +  or  </a:t>
            </a:r>
            <a:r>
              <a:rPr lang="it-IT">
                <a:sym typeface="Mathematica3"/>
              </a:rPr>
              <a:t>○</a:t>
            </a:r>
            <a:r>
              <a:rPr lang="it-IT"/>
              <a:t> </a:t>
            </a:r>
            <a:endParaRPr lang="it-IT" dirty="0"/>
          </a:p>
          <a:p>
            <a:pPr lvl="2"/>
            <a:r>
              <a:rPr lang="it-IT" dirty="0" err="1"/>
              <a:t>historically</a:t>
            </a:r>
            <a:r>
              <a:rPr lang="it-IT" dirty="0"/>
              <a:t> </a:t>
            </a:r>
            <a:r>
              <a:rPr lang="it-IT" dirty="0" err="1"/>
              <a:t>called</a:t>
            </a:r>
            <a:r>
              <a:rPr lang="it-IT" dirty="0"/>
              <a:t> +,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someone</a:t>
            </a:r>
            <a:r>
              <a:rPr lang="it-IT" dirty="0"/>
              <a:t> </a:t>
            </a:r>
            <a:r>
              <a:rPr lang="it-IT" dirty="0" err="1"/>
              <a:t>today</a:t>
            </a:r>
            <a:r>
              <a:rPr lang="it-IT" dirty="0"/>
              <a:t> </a:t>
            </a:r>
            <a:r>
              <a:rPr lang="it-IT" dirty="0" err="1"/>
              <a:t>may</a:t>
            </a:r>
            <a:r>
              <a:rPr lang="it-IT" dirty="0"/>
              <a:t> </a:t>
            </a:r>
            <a:r>
              <a:rPr lang="it-IT" dirty="0" err="1"/>
              <a:t>prefer</a:t>
            </a:r>
            <a:r>
              <a:rPr lang="it-IT" dirty="0"/>
              <a:t> </a:t>
            </a:r>
            <a:r>
              <a:rPr lang="it-IT" dirty="0" err="1"/>
              <a:t>mult</a:t>
            </a:r>
            <a:r>
              <a:rPr lang="it-IT" dirty="0"/>
              <a:t>. </a:t>
            </a:r>
            <a:r>
              <a:rPr lang="it-IT" dirty="0" err="1"/>
              <a:t>notation</a:t>
            </a:r>
            <a:endParaRPr lang="it-IT" dirty="0"/>
          </a:p>
          <a:p>
            <a:r>
              <a:rPr lang="it-IT" dirty="0"/>
              <a:t>So </a:t>
            </a:r>
            <a:r>
              <a:rPr lang="it-IT" dirty="0" err="1"/>
              <a:t>that</a:t>
            </a:r>
            <a:r>
              <a:rPr lang="it-IT" dirty="0"/>
              <a:t> P+Q=R </a:t>
            </a:r>
            <a:r>
              <a:rPr lang="it-IT" dirty="0">
                <a:sym typeface="Wingdings" pitchFamily="2" charset="2"/>
              </a:rPr>
              <a:t> R </a:t>
            </a:r>
            <a:br>
              <a:rPr lang="it-IT" dirty="0">
                <a:sym typeface="Wingdings" pitchFamily="2" charset="2"/>
              </a:rPr>
            </a:br>
            <a:r>
              <a:rPr lang="it-IT" dirty="0"/>
              <a:t>BELONGS </a:t>
            </a:r>
            <a:r>
              <a:rPr lang="it-IT" dirty="0" err="1"/>
              <a:t>to</a:t>
            </a:r>
            <a:r>
              <a:rPr lang="it-IT" dirty="0"/>
              <a:t> the curve</a:t>
            </a:r>
          </a:p>
          <a:p>
            <a:r>
              <a:rPr lang="it-IT" dirty="0"/>
              <a:t>AND the </a:t>
            </a:r>
            <a:r>
              <a:rPr lang="it-IT" dirty="0" err="1"/>
              <a:t>operation</a:t>
            </a:r>
            <a:r>
              <a:rPr lang="it-IT" dirty="0"/>
              <a:t> </a:t>
            </a:r>
            <a:r>
              <a:rPr lang="it-IT" dirty="0" err="1"/>
              <a:t>gives</a:t>
            </a:r>
            <a:r>
              <a:rPr lang="it-IT" dirty="0"/>
              <a:t> </a:t>
            </a:r>
            <a:r>
              <a:rPr lang="it-IT" dirty="0" err="1"/>
              <a:t>algebraic</a:t>
            </a:r>
            <a:r>
              <a:rPr lang="it-IT" dirty="0"/>
              <a:t>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structure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Elliptic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addition</a:t>
            </a:r>
            <a:r>
              <a:rPr lang="it-IT" dirty="0"/>
              <a:t> </a:t>
            </a:r>
            <a:r>
              <a:rPr lang="it-IT" dirty="0" err="1"/>
              <a:t>P+Q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geometric</a:t>
            </a:r>
            <a:r>
              <a:rPr lang="it-IT" sz="2400" dirty="0"/>
              <a:t>)</a:t>
            </a:r>
            <a:endParaRPr lang="it-IT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021" t="22536" r="72729" b="29755"/>
          <a:stretch>
            <a:fillRect/>
          </a:stretch>
        </p:blipFill>
        <p:spPr bwMode="auto">
          <a:xfrm>
            <a:off x="2447764" y="1196752"/>
            <a:ext cx="4256770" cy="4676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Elliptic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addition</a:t>
            </a:r>
            <a:r>
              <a:rPr lang="it-IT" dirty="0"/>
              <a:t> P+P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geometric</a:t>
            </a:r>
            <a:r>
              <a:rPr lang="it-IT" sz="2400" dirty="0"/>
              <a:t>)</a:t>
            </a:r>
            <a:endParaRPr lang="it-IT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34746" t="22536" r="34746" b="29160"/>
          <a:stretch>
            <a:fillRect/>
          </a:stretch>
        </p:blipFill>
        <p:spPr bwMode="auto">
          <a:xfrm>
            <a:off x="2267744" y="1268760"/>
            <a:ext cx="4820583" cy="442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Elliptic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addition</a:t>
            </a:r>
            <a:r>
              <a:rPr lang="it-IT" dirty="0"/>
              <a:t> P-P</a:t>
            </a:r>
            <a:br>
              <a:rPr lang="it-IT" dirty="0"/>
            </a:br>
            <a:r>
              <a:rPr lang="it-IT" sz="2400" dirty="0"/>
              <a:t>(</a:t>
            </a:r>
            <a:r>
              <a:rPr lang="it-IT" sz="2400" dirty="0" err="1"/>
              <a:t>geometric</a:t>
            </a:r>
            <a:r>
              <a:rPr lang="it-IT" sz="2400" dirty="0"/>
              <a:t>)</a:t>
            </a:r>
            <a:endParaRPr lang="it-IT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 cstate="print"/>
          <a:srcRect l="70969" t="22316" r="864" b="29128"/>
          <a:stretch>
            <a:fillRect/>
          </a:stretch>
        </p:blipFill>
        <p:spPr bwMode="auto">
          <a:xfrm>
            <a:off x="4283968" y="1307439"/>
            <a:ext cx="4455221" cy="5015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egnaposto contenuto 2"/>
          <p:cNvSpPr>
            <a:spLocks noGrp="1"/>
          </p:cNvSpPr>
          <p:nvPr>
            <p:ph idx="1"/>
          </p:nvPr>
        </p:nvSpPr>
        <p:spPr>
          <a:xfrm>
            <a:off x="685800" y="1880828"/>
            <a:ext cx="3598168" cy="3959646"/>
          </a:xfrm>
        </p:spPr>
        <p:txBody>
          <a:bodyPr>
            <a:normAutofit fontScale="77500" lnSpcReduction="20000"/>
          </a:bodyPr>
          <a:lstStyle/>
          <a:p>
            <a:r>
              <a:rPr lang="it-IT" dirty="0"/>
              <a:t>“complete” the curve </a:t>
            </a:r>
            <a:r>
              <a:rPr lang="it-IT" dirty="0" err="1"/>
              <a:t>by</a:t>
            </a:r>
            <a:r>
              <a:rPr lang="it-IT" dirty="0"/>
              <a:t> </a:t>
            </a:r>
            <a:r>
              <a:rPr lang="it-IT" dirty="0" err="1"/>
              <a:t>adding</a:t>
            </a:r>
            <a:r>
              <a:rPr lang="it-IT" dirty="0"/>
              <a:t> </a:t>
            </a:r>
            <a:r>
              <a:rPr lang="it-IT" dirty="0" err="1"/>
              <a:t>point</a:t>
            </a:r>
            <a:r>
              <a:rPr lang="it-IT" dirty="0"/>
              <a:t> O=-O </a:t>
            </a:r>
            <a:r>
              <a:rPr lang="it-IT" dirty="0" err="1"/>
              <a:t>to</a:t>
            </a:r>
            <a:r>
              <a:rPr lang="it-IT" dirty="0"/>
              <a:t> </a:t>
            </a:r>
            <a:r>
              <a:rPr lang="it-IT" dirty="0" err="1"/>
              <a:t>infinity</a:t>
            </a:r>
            <a:endParaRPr lang="it-IT" dirty="0"/>
          </a:p>
          <a:p>
            <a:endParaRPr lang="it-IT" dirty="0"/>
          </a:p>
          <a:p>
            <a:r>
              <a:rPr lang="it-IT" dirty="0"/>
              <a:t>P+O=P</a:t>
            </a:r>
          </a:p>
          <a:p>
            <a:pPr lvl="1"/>
            <a:r>
              <a:rPr lang="it-IT" dirty="0"/>
              <a:t>O </a:t>
            </a:r>
            <a:r>
              <a:rPr lang="it-IT" dirty="0" err="1"/>
              <a:t>is</a:t>
            </a:r>
            <a:r>
              <a:rPr lang="it-IT" dirty="0"/>
              <a:t> (additive) zero </a:t>
            </a:r>
            <a:r>
              <a:rPr lang="it-IT" dirty="0" err="1"/>
              <a:t>for</a:t>
            </a:r>
            <a:r>
              <a:rPr lang="it-IT" dirty="0"/>
              <a:t> the </a:t>
            </a:r>
            <a:r>
              <a:rPr lang="it-IT" dirty="0" err="1"/>
              <a:t>group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EC </a:t>
            </a:r>
            <a:r>
              <a:rPr lang="it-IT" dirty="0" err="1"/>
              <a:t>points</a:t>
            </a:r>
            <a:endParaRPr lang="it-IT" dirty="0"/>
          </a:p>
          <a:p>
            <a:pPr lvl="1"/>
            <a:r>
              <a:rPr lang="it-IT" dirty="0" err="1"/>
              <a:t>Now</a:t>
            </a:r>
            <a:r>
              <a:rPr lang="it-IT" dirty="0"/>
              <a:t> </a:t>
            </a:r>
            <a:r>
              <a:rPr lang="it-IT" dirty="0" err="1"/>
              <a:t>clear</a:t>
            </a:r>
            <a:r>
              <a:rPr lang="it-IT" dirty="0"/>
              <a:t> </a:t>
            </a:r>
            <a:r>
              <a:rPr lang="it-IT" dirty="0" err="1"/>
              <a:t>why</a:t>
            </a:r>
            <a:r>
              <a:rPr lang="it-IT" dirty="0"/>
              <a:t> the “</a:t>
            </a:r>
            <a:r>
              <a:rPr lang="it-IT" dirty="0" err="1"/>
              <a:t>inversion</a:t>
            </a:r>
            <a:r>
              <a:rPr lang="it-IT" dirty="0"/>
              <a:t>” </a:t>
            </a:r>
            <a:r>
              <a:rPr lang="it-IT" dirty="0">
                <a:sym typeface="Wingdings" pitchFamily="2" charset="2"/>
              </a:rPr>
              <a:t></a:t>
            </a:r>
            <a:endParaRPr lang="it-IT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General</a:t>
            </a:r>
            <a:r>
              <a:rPr lang="it-IT" dirty="0"/>
              <a:t> </a:t>
            </a:r>
            <a:r>
              <a:rPr lang="it-IT" dirty="0" err="1"/>
              <a:t>rule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three</a:t>
            </a:r>
            <a:r>
              <a:rPr lang="it-IT" dirty="0"/>
              <a:t> </a:t>
            </a:r>
            <a:r>
              <a:rPr lang="it-IT" dirty="0" err="1"/>
              <a:t>points</a:t>
            </a:r>
            <a:r>
              <a:rPr lang="it-IT" dirty="0"/>
              <a:t> </a:t>
            </a:r>
            <a:r>
              <a:rPr lang="it-IT" dirty="0" err="1"/>
              <a:t>of</a:t>
            </a:r>
            <a:r>
              <a:rPr lang="it-IT" dirty="0"/>
              <a:t> </a:t>
            </a:r>
            <a:r>
              <a:rPr lang="it-IT" dirty="0" err="1"/>
              <a:t>an</a:t>
            </a:r>
            <a:r>
              <a:rPr lang="it-IT" dirty="0"/>
              <a:t> </a:t>
            </a:r>
            <a:r>
              <a:rPr lang="it-IT" dirty="0" err="1"/>
              <a:t>elliptic</a:t>
            </a:r>
            <a:r>
              <a:rPr lang="it-IT" dirty="0"/>
              <a:t> curve </a:t>
            </a:r>
            <a:r>
              <a:rPr lang="it-IT" dirty="0" err="1"/>
              <a:t>lay</a:t>
            </a:r>
            <a:r>
              <a:rPr lang="it-IT" dirty="0"/>
              <a:t> on a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line</a:t>
            </a:r>
            <a:r>
              <a:rPr lang="it-IT" dirty="0"/>
              <a:t>, </a:t>
            </a:r>
            <a:r>
              <a:rPr lang="it-IT" dirty="0" err="1"/>
              <a:t>their</a:t>
            </a:r>
            <a:r>
              <a:rPr lang="it-IT" dirty="0"/>
              <a:t> sum </a:t>
            </a:r>
            <a:r>
              <a:rPr lang="it-IT" dirty="0" err="1"/>
              <a:t>is</a:t>
            </a:r>
            <a:r>
              <a:rPr lang="it-IT" dirty="0"/>
              <a:t> 0 </a:t>
            </a:r>
          </a:p>
        </p:txBody>
      </p:sp>
      <p:pic>
        <p:nvPicPr>
          <p:cNvPr id="5" name="Immagine 4" descr="680px-ECClines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405" y="2924944"/>
            <a:ext cx="8557067" cy="25922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14templ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474747"/>
      </a:accent1>
      <a:accent2>
        <a:srgbClr val="DADADA"/>
      </a:accent2>
      <a:accent3>
        <a:srgbClr val="FFFFFF"/>
      </a:accent3>
      <a:accent4>
        <a:srgbClr val="000000"/>
      </a:accent4>
      <a:accent5>
        <a:srgbClr val="B1B1B1"/>
      </a:accent5>
      <a:accent6>
        <a:srgbClr val="C5C5C5"/>
      </a:accent6>
      <a:hlink>
        <a:srgbClr val="000000"/>
      </a:hlink>
      <a:folHlink>
        <a:srgbClr val="919191"/>
      </a:folHlink>
    </a:clrScheme>
    <a:fontScheme name="214templ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>
            <a:alpha val="50000"/>
          </a:srgbClr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214te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14temp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14temp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2781951D3CFA64AA3493CD3E6442C76" ma:contentTypeVersion="4" ma:contentTypeDescription="Create a new document." ma:contentTypeScope="" ma:versionID="33b04b29ce0c91dc799030f484f393b5">
  <xsd:schema xmlns:xsd="http://www.w3.org/2001/XMLSchema" xmlns:xs="http://www.w3.org/2001/XMLSchema" xmlns:p="http://schemas.microsoft.com/office/2006/metadata/properties" xmlns:ns2="aae43852-53e9-4813-a3db-c50f0e7934bf" targetNamespace="http://schemas.microsoft.com/office/2006/metadata/properties" ma:root="true" ma:fieldsID="61c2abcdba811c9a68e7a9f8c502e21f" ns2:_="">
    <xsd:import namespace="aae43852-53e9-4813-a3db-c50f0e7934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e43852-53e9-4813-a3db-c50f0e7934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81F02A-E64B-47C5-A022-ABB8D65D6FFB}"/>
</file>

<file path=customXml/itemProps2.xml><?xml version="1.0" encoding="utf-8"?>
<ds:datastoreItem xmlns:ds="http://schemas.openxmlformats.org/officeDocument/2006/customXml" ds:itemID="{2EF8762B-79E5-472A-94C9-C47246C9F0B4}"/>
</file>

<file path=customXml/itemProps3.xml><?xml version="1.0" encoding="utf-8"?>
<ds:datastoreItem xmlns:ds="http://schemas.openxmlformats.org/officeDocument/2006/customXml" ds:itemID="{B5AA2875-45D9-49F7-BA5D-95657689B960}"/>
</file>

<file path=docProps/app.xml><?xml version="1.0" encoding="utf-8"?>
<Properties xmlns="http://schemas.openxmlformats.org/officeDocument/2006/extended-properties" xmlns:vt="http://schemas.openxmlformats.org/officeDocument/2006/docPropsVTypes">
  <Template>c:\214\214templ.ppt</Template>
  <TotalTime>0</TotalTime>
  <Pages>22</Pages>
  <Words>1516</Words>
  <Application>Microsoft Office PowerPoint</Application>
  <PresentationFormat>Presentazione su schermo (4:3)</PresentationFormat>
  <Paragraphs>263</Paragraphs>
  <Slides>33</Slides>
  <Notes>3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43" baseType="lpstr">
      <vt:lpstr>Arial</vt:lpstr>
      <vt:lpstr>Arial Narrow</vt:lpstr>
      <vt:lpstr>Book Antiqua</vt:lpstr>
      <vt:lpstr>Bookman Old Style</vt:lpstr>
      <vt:lpstr>Cambria Math</vt:lpstr>
      <vt:lpstr>Comic Sans MS</vt:lpstr>
      <vt:lpstr>Times New Roman</vt:lpstr>
      <vt:lpstr>Wingdings</vt:lpstr>
      <vt:lpstr>214templ</vt:lpstr>
      <vt:lpstr>Equazione</vt:lpstr>
      <vt:lpstr>Presentazione standard di PowerPoint</vt:lpstr>
      <vt:lpstr>Why bothering with ECC?</vt:lpstr>
      <vt:lpstr>Why bothering with ECC?</vt:lpstr>
      <vt:lpstr>Elliptic curves</vt:lpstr>
      <vt:lpstr>We need an operation</vt:lpstr>
      <vt:lpstr>Elliptic points addition P+Q (geometric)</vt:lpstr>
      <vt:lpstr>Elliptic points addition P+P (geometric)</vt:lpstr>
      <vt:lpstr>Elliptic points addition P-P (geometric)</vt:lpstr>
      <vt:lpstr>General rule</vt:lpstr>
      <vt:lpstr>Algebraic expressions</vt:lpstr>
      <vt:lpstr>P≠Q sketch</vt:lpstr>
      <vt:lpstr>P=Q sketch</vt:lpstr>
      <vt:lpstr>Presentazione standard di PowerPoint</vt:lpstr>
      <vt:lpstr>EC over modular integers</vt:lpstr>
      <vt:lpstr>Example: x3+x+1 mod 5</vt:lpstr>
      <vt:lpstr>example computation</vt:lpstr>
      <vt:lpstr>Which points in “larger” group?</vt:lpstr>
      <vt:lpstr>EC group</vt:lpstr>
      <vt:lpstr>EC Group properties for crypto</vt:lpstr>
      <vt:lpstr>Multiplication (exponentiation)</vt:lpstr>
      <vt:lpstr>Example</vt:lpstr>
      <vt:lpstr>Presentazione standard di PowerPoint</vt:lpstr>
      <vt:lpstr>EC crypto</vt:lpstr>
      <vt:lpstr>ECDH/ECDSA</vt:lpstr>
      <vt:lpstr>ECDH</vt:lpstr>
      <vt:lpstr>ECDSA</vt:lpstr>
      <vt:lpstr>Let’s first remember DSA (simplified)</vt:lpstr>
      <vt:lpstr>Let’s first remember DSA (simplified)</vt:lpstr>
      <vt:lpstr>ECDSA: setup</vt:lpstr>
      <vt:lpstr>ECDSA: signature generation</vt:lpstr>
      <vt:lpstr>ECDSA: verification</vt:lpstr>
      <vt:lpstr>What if k predicted??</vt:lpstr>
      <vt:lpstr>What if k repeated??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101</dc:title>
  <dc:subject>Lecture</dc:subject>
  <dc:creator>Giuseppe Bianchi</dc:creator>
  <cp:lastModifiedBy>GB</cp:lastModifiedBy>
  <cp:revision>615</cp:revision>
  <cp:lastPrinted>1998-04-09T13:49:28Z</cp:lastPrinted>
  <dcterms:created xsi:type="dcterms:W3CDTF">1996-09-11T22:41:56Z</dcterms:created>
  <dcterms:modified xsi:type="dcterms:W3CDTF">2022-01-10T16:22:32Z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0x010100F2781951D3CFA64AA3493CD3E6442C76</vt:lpwstr>
  </property>
</Properties>
</file>